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461" r:id="rId3"/>
    <p:sldId id="448" r:id="rId4"/>
    <p:sldId id="463" r:id="rId5"/>
    <p:sldId id="464" r:id="rId6"/>
    <p:sldId id="491" r:id="rId7"/>
    <p:sldId id="508" r:id="rId8"/>
    <p:sldId id="493" r:id="rId9"/>
    <p:sldId id="509" r:id="rId10"/>
    <p:sldId id="494" r:id="rId11"/>
    <p:sldId id="495" r:id="rId12"/>
    <p:sldId id="479" r:id="rId13"/>
    <p:sldId id="482" r:id="rId14"/>
    <p:sldId id="496" r:id="rId15"/>
    <p:sldId id="497" r:id="rId16"/>
    <p:sldId id="498" r:id="rId17"/>
    <p:sldId id="499" r:id="rId18"/>
    <p:sldId id="501" r:id="rId19"/>
    <p:sldId id="502" r:id="rId20"/>
    <p:sldId id="503" r:id="rId21"/>
    <p:sldId id="506" r:id="rId22"/>
    <p:sldId id="507" r:id="rId23"/>
    <p:sldId id="489" r:id="rId24"/>
  </p:sldIdLst>
  <p:sldSz cx="9144000" cy="6858000" type="screen4x3"/>
  <p:notesSz cx="7200900" cy="9512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0066"/>
    <a:srgbClr val="000099"/>
    <a:srgbClr val="0000FF"/>
    <a:srgbClr val="11B11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67" autoAdjust="0"/>
    <p:restoredTop sz="80500" autoAdjust="0"/>
  </p:normalViewPr>
  <p:slideViewPr>
    <p:cSldViewPr>
      <p:cViewPr>
        <p:scale>
          <a:sx n="75" d="100"/>
          <a:sy n="75" d="100"/>
        </p:scale>
        <p:origin x="-750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4" d="100"/>
          <a:sy n="74" d="100"/>
        </p:scale>
        <p:origin x="-2107" y="-86"/>
      </p:cViewPr>
      <p:guideLst>
        <p:guide orient="horz" pos="2996"/>
        <p:guide pos="22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C23F38DD-4F9C-4072-AEA5-9B7B0BA901DA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79875" y="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22375" y="712788"/>
            <a:ext cx="4756150" cy="35671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4518025"/>
            <a:ext cx="5280025" cy="428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03605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defTabSz="955675" eaLnBrk="1" hangingPunct="1">
              <a:defRPr sz="130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79875" y="9036050"/>
            <a:ext cx="31210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300"/>
            </a:lvl1pPr>
          </a:lstStyle>
          <a:p>
            <a:pPr>
              <a:defRPr/>
            </a:pPr>
            <a:fld id="{5DEFA11F-53E7-49E0-85A2-0A708719156F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0215A6-1FAC-47D4-9A08-E007185FA016}" type="slidenum">
              <a:rPr lang="zh-CN" altLang="en-US" smtClean="0"/>
              <a:pPr/>
              <a:t>2</a:t>
            </a:fld>
            <a:endParaRPr lang="en-US" altLang="zh-CN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600" indent="-228600">
              <a:buAutoNum type="arabicPeriod"/>
            </a:pPr>
            <a:r>
              <a:rPr lang="en-US" dirty="0" smtClean="0"/>
              <a:t>nonzero coefficients are often not random but tend to be clustered</a:t>
            </a:r>
          </a:p>
          <a:p>
            <a:pPr marL="228600" indent="-228600">
              <a:buAutoNum type="arabicPeriod"/>
            </a:pPr>
            <a:r>
              <a:rPr lang="en-US" altLang="zh-CN" dirty="0" smtClean="0"/>
              <a:t>How to recover the sparse data from its </a:t>
            </a:r>
            <a:r>
              <a:rPr lang="en-US" altLang="zh-CN" smtClean="0"/>
              <a:t>linear</a:t>
            </a:r>
            <a:r>
              <a:rPr lang="en-US" altLang="zh-CN" baseline="0" smtClean="0"/>
              <a:t> projections </a:t>
            </a:r>
            <a:r>
              <a:rPr lang="en-US" altLang="zh-CN" baseline="0" dirty="0" smtClean="0"/>
              <a:t>using information as less </a:t>
            </a:r>
            <a:r>
              <a:rPr lang="en-US" altLang="zh-CN" baseline="0" smtClean="0"/>
              <a:t>as possible</a:t>
            </a:r>
            <a:endParaRPr lang="en-US" altLang="zh-CN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6A7D0D-990B-4A72-B7EB-6AABAC6EDF7C}" type="slidenum">
              <a:rPr lang="zh-CN" altLang="en-US" smtClean="0"/>
              <a:pPr/>
              <a:t>11</a:t>
            </a:fld>
            <a:endParaRPr lang="en-US" altLang="zh-CN" smtClean="0"/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  <a:p>
            <a:r>
              <a:rPr lang="en-US" altLang="zh-CN" smtClean="0"/>
              <a:t>2. In practical applications, choosing halting condition is very important. No optimal way to choose the halting conditions.</a:t>
            </a:r>
            <a:endParaRPr lang="zh-CN" alt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6EBFC8-8F86-414E-8FE0-4824805DF67A}" type="slidenum">
              <a:rPr lang="zh-CN" altLang="en-US" smtClean="0"/>
              <a:pPr/>
              <a:t>12</a:t>
            </a:fld>
            <a:endParaRPr lang="en-US" altLang="zh-CN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8C6F2E-DAF3-40E3-930B-2F553AFC76BE}" type="slidenum">
              <a:rPr lang="zh-CN" altLang="en-US" smtClean="0"/>
              <a:pPr/>
              <a:t>13</a:t>
            </a:fld>
            <a:endParaRPr lang="en-US" altLang="zh-CN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N=512, k=64, q=4; m=3k=192;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530EBDE-C250-4749-BC3B-36DF4599E351}" type="slidenum">
              <a:rPr lang="zh-CN" altLang="en-US" smtClean="0"/>
              <a:pPr/>
              <a:t>14</a:t>
            </a:fld>
            <a:endParaRPr lang="en-US" altLang="zh-CN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53F224-FF84-4277-AD4E-F05103CA411B}" type="slidenum">
              <a:rPr lang="zh-CN" altLang="en-US" smtClean="0"/>
              <a:pPr/>
              <a:t>15</a:t>
            </a:fld>
            <a:endParaRPr lang="en-US" altLang="zh-CN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dirty="0" smtClean="0"/>
              <a:t>48*48  k=152, q=4; m=440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635283-A5F7-4F8B-A9F5-BDE3232EF7B5}" type="slidenum">
              <a:rPr lang="zh-CN" altLang="en-US" smtClean="0"/>
              <a:pPr/>
              <a:t>16</a:t>
            </a:fld>
            <a:endParaRPr lang="en-US" altLang="zh-CN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z="1200" kern="1200" baseline="0" dirty="0" smtClean="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rPr>
              <a:t>It is not surprising that the running times with DGS are always far less than those with MCS and a little less than those with SP for all measurement numbers</a:t>
            </a:r>
            <a:endParaRPr lang="zh-CN" altLang="en-US" dirty="0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CCD3DB-8DD9-4639-81A5-B44BA36FA913}" type="slidenum">
              <a:rPr lang="zh-CN" altLang="en-US" smtClean="0"/>
              <a:pPr/>
              <a:t>17</a:t>
            </a:fld>
            <a:endParaRPr lang="en-US" altLang="zh-CN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7673FEF-FC54-4B0A-AF9A-AE78BE374FBE}" type="slidenum">
              <a:rPr lang="zh-CN" altLang="en-US" smtClean="0"/>
              <a:pPr/>
              <a:t>18</a:t>
            </a:fld>
            <a:endParaRPr lang="en-US" altLang="zh-CN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ED23305-CE70-42AE-A85D-C512A3FFEDB9}" type="slidenum">
              <a:rPr lang="zh-CN" altLang="en-US" smtClean="0"/>
              <a:pPr/>
              <a:t>19</a:t>
            </a:fld>
            <a:endParaRPr lang="en-US" altLang="zh-CN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0A460E-3E8B-45CF-9CC0-E21C0BED44A5}" type="slidenum">
              <a:rPr lang="zh-CN" altLang="en-US" smtClean="0"/>
              <a:pPr/>
              <a:t>20</a:t>
            </a:fld>
            <a:endParaRPr lang="en-US" altLang="zh-CN" smtClean="0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F021C0-CE0C-430C-93FF-B2EFF09C0679}" type="slidenum">
              <a:rPr lang="zh-CN" altLang="en-US" smtClean="0"/>
              <a:pPr/>
              <a:t>3</a:t>
            </a:fld>
            <a:endParaRPr lang="en-US" altLang="zh-CN" smtClean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altLang="zh-CN" smtClean="0"/>
              <a:t>It is well known that the standard sparsity problem has been widely studied in the past years. Its formulation is shown as here. </a:t>
            </a:r>
          </a:p>
          <a:p>
            <a:pPr eaLnBrk="1" hangingPunct="1"/>
            <a:r>
              <a:rPr lang="en-US" altLang="zh-CN" smtClean="0"/>
              <a:t>Supp(w): the support set of sparse data w is defined as the set of indices corresponding to the nonzero entries in x.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E8307EF-003F-4D45-9565-2A4874D0ACC8}" type="slidenum">
              <a:rPr lang="zh-CN" altLang="en-US" smtClean="0"/>
              <a:pPr/>
              <a:t>21</a:t>
            </a:fld>
            <a:endParaRPr lang="en-US" altLang="zh-CN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EE8BB8C-9CC9-4139-B148-50CB66D30689}" type="slidenum">
              <a:rPr lang="zh-CN" altLang="en-US" smtClean="0"/>
              <a:pPr/>
              <a:t>22</a:t>
            </a:fld>
            <a:endParaRPr lang="en-US" altLang="zh-CN" smtClean="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57CA53-1D1F-4435-BD54-994633C7F30B}" type="slidenum">
              <a:rPr lang="zh-CN" altLang="en-US" smtClean="0"/>
              <a:pPr/>
              <a:t>23</a:t>
            </a:fld>
            <a:endParaRPr lang="en-US" altLang="zh-CN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535D93-8257-4727-8780-4C497B85DD5A}" type="slidenum">
              <a:rPr lang="zh-CN" altLang="en-US" smtClean="0"/>
              <a:pPr/>
              <a:t>4</a:t>
            </a:fld>
            <a:endParaRPr lang="en-US" altLang="zh-CN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0" lvl="1" eaLnBrk="1" hangingPunct="1"/>
            <a:r>
              <a:rPr lang="en-US" sz="2400" smtClean="0"/>
              <a:t>choosing </a:t>
            </a:r>
            <a:r>
              <a:rPr lang="en-US" sz="2400" i="1" smtClean="0"/>
              <a:t>g</a:t>
            </a:r>
            <a:r>
              <a:rPr lang="en-US" sz="2400" smtClean="0"/>
              <a:t> out of </a:t>
            </a:r>
            <a:r>
              <a:rPr lang="en-US" sz="2400" i="1" smtClean="0"/>
              <a:t>m</a:t>
            </a:r>
            <a:r>
              <a:rPr lang="en-US" sz="2400" smtClean="0"/>
              <a:t> groups (g log(m) ) </a:t>
            </a:r>
            <a:endParaRPr lang="en-US" smtClean="0"/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44F119-C6C1-492F-9419-FA83854EC8E3}" type="slidenum">
              <a:rPr lang="zh-CN" altLang="en-US" smtClean="0"/>
              <a:pPr/>
              <a:t>5</a:t>
            </a:fld>
            <a:endParaRPr lang="en-US" altLang="zh-CN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zh-CN" smtClean="0"/>
              <a:t>DGS </a:t>
            </a:r>
            <a:r>
              <a:rPr lang="en-US" smtClean="0"/>
              <a:t>requires that the nonzero coefficients in the sparse data have the group clustering trend.</a:t>
            </a:r>
          </a:p>
          <a:p>
            <a:r>
              <a:rPr lang="en-US" smtClean="0"/>
              <a:t>Does not require to know any information about the group size and location</a:t>
            </a:r>
            <a:endParaRPr lang="en-US" altLang="zh-CN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977730-08D2-4AD6-A8D3-EE59C1BE5037}" type="slidenum">
              <a:rPr lang="zh-CN" altLang="en-US" smtClean="0"/>
              <a:pPr/>
              <a:t>6</a:t>
            </a:fld>
            <a:endParaRPr lang="en-US" altLang="zh-CN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smtClean="0"/>
              <a:t>A nonzero pixel implies adjacent pixels are more likely to be nonzeros</a:t>
            </a:r>
          </a:p>
          <a:p>
            <a:pPr eaLnBrk="1" hangingPunct="1"/>
            <a:endParaRPr lang="en-US" smtClean="0"/>
          </a:p>
          <a:p>
            <a:pPr eaLnBrk="1" hangingPunct="1"/>
            <a:r>
              <a:rPr lang="en-US" smtClean="0"/>
              <a:t>data x is defined as the DGS data if it can be well approximated using k nonzero coefficients under some linear transforms and these k nonzero coefficients are clustered into q groups.</a:t>
            </a:r>
          </a:p>
          <a:p>
            <a:pPr eaLnBrk="1" hangingPunct="1"/>
            <a:endParaRPr lang="en-US" smtClean="0"/>
          </a:p>
          <a:p>
            <a:pPr eaLnBrk="1" hangingPunct="1"/>
            <a:endParaRPr lang="en-US" altLang="zh-CN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47C9212-2817-4CA7-B529-BE06EA818621}" type="slidenum">
              <a:rPr lang="zh-CN" altLang="en-US" smtClean="0"/>
              <a:pPr/>
              <a:t>7</a:t>
            </a:fld>
            <a:endParaRPr lang="en-US" altLang="zh-CN" smtClean="0"/>
          </a:p>
        </p:txBody>
      </p:sp>
      <p:sp>
        <p:nvSpPr>
          <p:cNvPr id="3277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05549-9DD2-40F8-8669-D90C5479154B}" type="slidenum">
              <a:rPr lang="zh-CN" altLang="en-US" smtClean="0"/>
              <a:pPr/>
              <a:t>8</a:t>
            </a:fld>
            <a:endParaRPr lang="en-US" altLang="zh-CN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05549-9DD2-40F8-8669-D90C5479154B}" type="slidenum">
              <a:rPr lang="zh-CN" altLang="en-US" smtClean="0"/>
              <a:pPr/>
              <a:t>9</a:t>
            </a:fld>
            <a:endParaRPr lang="en-US" altLang="zh-CN" smtClean="0"/>
          </a:p>
        </p:txBody>
      </p:sp>
      <p:sp>
        <p:nvSpPr>
          <p:cNvPr id="34819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zh-CN" alt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E92D378-3299-4546-B170-F2D68BE60FBB}" type="slidenum">
              <a:rPr lang="zh-CN" altLang="en-US" smtClean="0"/>
              <a:pPr/>
              <a:t>10</a:t>
            </a:fld>
            <a:endParaRPr lang="en-US" altLang="zh-CN" smtClean="0"/>
          </a:p>
        </p:txBody>
      </p:sp>
      <p:sp>
        <p:nvSpPr>
          <p:cNvPr id="35843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en-US" sz="2400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6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7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rot="10800000"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9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10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  <p:sp>
        <p:nvSpPr>
          <p:cNvPr id="31334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>
                <a:latin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2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b="1"/>
            </a:lvl1pPr>
          </a:lstStyle>
          <a:p>
            <a:pPr>
              <a:defRPr/>
            </a:pPr>
            <a:fld id="{D4E952EB-1CBB-485B-A592-712E9033E8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1408D-0CB6-4FAF-9B1E-310558BF6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8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8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93321F-1A64-487C-A415-7A0D18FE6D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Media" preserve="1">
  <p:cSld name="Title, Text and Media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Media Placeholder 3"/>
          <p:cNvSpPr>
            <a:spLocks noGrp="1"/>
          </p:cNvSpPr>
          <p:nvPr>
            <p:ph type="media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3555A2-895B-4D42-A806-75A2AB0B3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8C3A1-CD2B-4030-B5BF-CD3494E81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1A0B58-7BDE-4E92-B829-1E5656096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389724-5785-4E59-AC4E-322F164CD2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025057-9687-47B5-BCAB-15B4078030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8641E-B16A-4063-8966-B00FE10FB3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54012-4426-4C55-9496-FEC47F2F5C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55E85B-7C89-4EBE-AA3F-253B38926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436859-400D-4A3E-BBA1-D23EE1995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2DBC5A-1D1C-4E8C-99FB-DFCD03E1FB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23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1676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23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Arial" pitchFamily="34" charset="0"/>
              </a:defRPr>
            </a:lvl1pPr>
          </a:lstStyle>
          <a:p>
            <a:pPr>
              <a:defRPr/>
            </a:pPr>
            <a:fld id="{9A26F5E5-E563-4C03-BEE8-24D2BF9C2D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3079" name="Group 7"/>
          <p:cNvGrpSpPr>
            <a:grpSpLocks/>
          </p:cNvGrpSpPr>
          <p:nvPr/>
        </p:nvGrpSpPr>
        <p:grpSpPr bwMode="auto">
          <a:xfrm>
            <a:off x="279400" y="152400"/>
            <a:ext cx="8686800" cy="1371600"/>
            <a:chOff x="176" y="96"/>
            <a:chExt cx="5472" cy="1008"/>
          </a:xfrm>
        </p:grpSpPr>
        <p:sp>
          <p:nvSpPr>
            <p:cNvPr id="312328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12329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12330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12331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91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  <p:sp>
          <p:nvSpPr>
            <p:cNvPr id="312332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2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7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ICCV2009\Supplemental%20Videos\twoleaveshopcmp.avi" TargetMode="External"/><Relationship Id="rId4" Type="http://schemas.openxmlformats.org/officeDocument/2006/relationships/image" Target="../media/image23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2.xml"/><Relationship Id="rId1" Type="http://schemas.openxmlformats.org/officeDocument/2006/relationships/video" Target="file:///C:\ICCV2009\Supplemental%20Videos\oceancmp.avi" TargetMode="External"/><Relationship Id="rId4" Type="http://schemas.openxmlformats.org/officeDocument/2006/relationships/image" Target="../media/image2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video" Target="file:///C:\ICCV2009\Supplemental%20Videos\waterobject.avi" TargetMode="External"/><Relationship Id="rId1" Type="http://schemas.openxmlformats.org/officeDocument/2006/relationships/video" Target="file:///C:\ICCV2009\Supplemental%20Videos\raincmp.avi" TargetMode="Externa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notesSlide" Target="../notesSlides/notesSlide2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447800"/>
            <a:ext cx="8458200" cy="990600"/>
          </a:xfrm>
        </p:spPr>
        <p:txBody>
          <a:bodyPr/>
          <a:lstStyle/>
          <a:p>
            <a:pPr eaLnBrk="1" hangingPunct="1"/>
            <a:r>
              <a:rPr lang="en-US" altLang="zh-CN" sz="3600" b="1" smtClean="0">
                <a:ea typeface="宋体" pitchFamily="2" charset="-122"/>
              </a:rPr>
              <a:t>Learning With Dynamic Group Sparsity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3886200"/>
            <a:ext cx="8305800" cy="1752600"/>
          </a:xfrm>
        </p:spPr>
        <p:txBody>
          <a:bodyPr/>
          <a:lstStyle/>
          <a:p>
            <a:pPr eaLnBrk="1" hangingPunct="1"/>
            <a:endParaRPr lang="en-US" altLang="zh-CN" sz="2400" baseline="30000" dirty="0" smtClean="0">
              <a:latin typeface="Arial" charset="0"/>
              <a:ea typeface="宋体" pitchFamily="2" charset="-122"/>
            </a:endParaRPr>
          </a:p>
          <a:p>
            <a:r>
              <a:rPr lang="en-US" altLang="zh-CN" sz="2400" dirty="0" smtClean="0">
                <a:latin typeface="Arial" charset="0"/>
                <a:ea typeface="宋体" pitchFamily="2" charset="-122"/>
              </a:rPr>
              <a:t>  </a:t>
            </a:r>
            <a:r>
              <a:rPr lang="en-US" altLang="zh-CN" sz="2400" dirty="0" err="1" smtClean="0">
                <a:latin typeface="Arial" charset="0"/>
                <a:ea typeface="宋体" pitchFamily="2" charset="-122"/>
              </a:rPr>
              <a:t>Junzhou</a:t>
            </a:r>
            <a:r>
              <a:rPr lang="en-US" altLang="zh-CN" sz="2400" dirty="0" smtClean="0">
                <a:latin typeface="Arial" charset="0"/>
                <a:ea typeface="宋体" pitchFamily="2" charset="-122"/>
              </a:rPr>
              <a:t> Huang        </a:t>
            </a:r>
            <a:r>
              <a:rPr lang="en-US" altLang="zh-CN" sz="2400" dirty="0" err="1" smtClean="0">
                <a:latin typeface="Arial" charset="0"/>
                <a:ea typeface="宋体" pitchFamily="2" charset="-122"/>
              </a:rPr>
              <a:t>Xiaolei</a:t>
            </a:r>
            <a:r>
              <a:rPr lang="en-US" altLang="zh-CN" sz="2400" dirty="0" smtClean="0">
                <a:latin typeface="Arial" charset="0"/>
                <a:ea typeface="宋体" pitchFamily="2" charset="-122"/>
              </a:rPr>
              <a:t> Huang          </a:t>
            </a:r>
            <a:r>
              <a:rPr lang="en-US" altLang="zh-CN" sz="2400" dirty="0" err="1" smtClean="0">
                <a:latin typeface="Arial" charset="0"/>
                <a:ea typeface="宋体" pitchFamily="2" charset="-122"/>
              </a:rPr>
              <a:t>Dimitris</a:t>
            </a:r>
            <a:r>
              <a:rPr lang="en-US" altLang="zh-CN" sz="2400" dirty="0" smtClean="0">
                <a:latin typeface="Arial" charset="0"/>
                <a:ea typeface="宋体" pitchFamily="2" charset="-122"/>
              </a:rPr>
              <a:t> Metaxas                       </a:t>
            </a:r>
          </a:p>
          <a:p>
            <a:endParaRPr lang="en-US" altLang="zh-CN" sz="2400" dirty="0" smtClean="0">
              <a:latin typeface="Arial" charset="0"/>
              <a:ea typeface="宋体" pitchFamily="2" charset="-122"/>
            </a:endParaRPr>
          </a:p>
          <a:p>
            <a:r>
              <a:rPr lang="en-US" altLang="zh-CN" sz="2400" dirty="0" smtClean="0">
                <a:latin typeface="Arial" charset="0"/>
                <a:ea typeface="宋体" pitchFamily="2" charset="-122"/>
              </a:rPr>
              <a:t> Rutgers University   Lehigh University     Rutgers University</a:t>
            </a:r>
            <a:endParaRPr lang="en-US" altLang="zh-CN" sz="2400" baseline="30000" dirty="0" smtClean="0">
              <a:latin typeface="Arial" charset="0"/>
              <a:ea typeface="宋体" pitchFamily="2" charset="-122"/>
            </a:endParaRPr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26" name="Equation" r:id="rId3" imgW="114120" imgH="215640" progId="Equation.3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AdaDGS Recovery</a:t>
            </a:r>
          </a:p>
        </p:txBody>
      </p:sp>
      <p:sp>
        <p:nvSpPr>
          <p:cNvPr id="1331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2057400"/>
            <a:ext cx="8839200" cy="4572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Suppose knowing the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range [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min</a:t>
            </a:r>
            <a:r>
              <a:rPr lang="en-US" sz="2800" i="1" baseline="-25000" dirty="0" smtClean="0"/>
              <a:t> </a:t>
            </a:r>
            <a:r>
              <a:rPr lang="en-US" sz="2800" i="1" dirty="0" smtClean="0"/>
              <a:t>, </a:t>
            </a:r>
            <a:r>
              <a:rPr lang="en-US" sz="2800" i="1" dirty="0" err="1" smtClean="0"/>
              <a:t>k</a:t>
            </a:r>
            <a:r>
              <a:rPr lang="en-US" sz="2800" i="1" baseline="-25000" dirty="0" err="1" smtClean="0"/>
              <a:t>max</a:t>
            </a:r>
            <a:r>
              <a:rPr lang="en-US" sz="2800" dirty="0" smtClean="0"/>
              <a:t>]</a:t>
            </a:r>
          </a:p>
          <a:p>
            <a:pPr eaLnBrk="1" hangingPunct="1"/>
            <a:r>
              <a:rPr lang="en-US" sz="2800" dirty="0" smtClean="0"/>
              <a:t>Setting one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step size  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Iteratively run the DGS recovery algorithm with incremental </a:t>
            </a:r>
            <a:r>
              <a:rPr lang="en-US" altLang="zh-CN" sz="2800" dirty="0" err="1" smtClean="0">
                <a:ea typeface="宋体" pitchFamily="2" charset="-122"/>
              </a:rPr>
              <a:t>sparsity</a:t>
            </a:r>
            <a:r>
              <a:rPr lang="en-US" altLang="zh-CN" sz="2800" dirty="0" smtClean="0">
                <a:ea typeface="宋体" pitchFamily="2" charset="-122"/>
              </a:rPr>
              <a:t> number until the </a:t>
            </a:r>
            <a:r>
              <a:rPr lang="en-US" sz="2800" dirty="0" smtClean="0"/>
              <a:t>halting criterion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In practice, choosing a halting condition is very important. No optimal way.</a:t>
            </a:r>
            <a:endParaRPr lang="zh-CN" altLang="en-US" sz="2800" dirty="0" smtClean="0">
              <a:ea typeface="宋体" pitchFamily="2" charset="-122"/>
            </a:endParaRPr>
          </a:p>
          <a:p>
            <a:pPr eaLnBrk="1" hangingPunct="1"/>
            <a:endParaRPr lang="en-US" sz="2800" dirty="0" smtClean="0"/>
          </a:p>
        </p:txBody>
      </p:sp>
      <p:pic>
        <p:nvPicPr>
          <p:cNvPr id="1331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667000"/>
            <a:ext cx="517525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Two Useful Halting Conditions</a:t>
            </a: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839200" cy="4876800"/>
          </a:xfrm>
        </p:spPr>
        <p:txBody>
          <a:bodyPr/>
          <a:lstStyle/>
          <a:p>
            <a:pPr marL="469900" lvl="1" indent="-469900" eaLnBrk="1" hangingPunct="1"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dirty="0" smtClean="0"/>
              <a:t>The residue norm in the current iteration is not smaller than that in the last iteration.</a:t>
            </a:r>
            <a:endParaRPr lang="en-US" dirty="0" smtClean="0">
              <a:ea typeface="+mn-ea"/>
              <a:cs typeface="+mn-cs"/>
            </a:endParaRPr>
          </a:p>
          <a:p>
            <a:pPr lvl="1" eaLnBrk="1" hangingPunct="1">
              <a:defRPr/>
            </a:pPr>
            <a:r>
              <a:rPr lang="en-US" sz="2400" dirty="0" smtClean="0"/>
              <a:t>practically fast, used in the inner loop in </a:t>
            </a:r>
            <a:r>
              <a:rPr lang="en-US" sz="2400" dirty="0" err="1" smtClean="0"/>
              <a:t>AdaDGS</a:t>
            </a:r>
            <a:endParaRPr lang="en-US" sz="2400" dirty="0" smtClean="0"/>
          </a:p>
          <a:p>
            <a:pPr marL="469900" lvl="1" indent="-469900" eaLnBrk="1" hangingPunct="1"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dirty="0" smtClean="0"/>
              <a:t>The relative change of the recovered data between two consecutive iterations is smaller than a certain threshold</a:t>
            </a:r>
            <a:r>
              <a:rPr lang="en-US" sz="2400" dirty="0" smtClean="0"/>
              <a:t>.</a:t>
            </a:r>
          </a:p>
          <a:p>
            <a:pPr lvl="1" eaLnBrk="1" hangingPunct="1">
              <a:defRPr/>
            </a:pPr>
            <a:r>
              <a:rPr lang="en-US" sz="2400" dirty="0" smtClean="0"/>
              <a:t>It is not worth taking more iterations if the improvement is small</a:t>
            </a:r>
          </a:p>
          <a:p>
            <a:pPr lvl="1" eaLnBrk="1" hangingPunct="1">
              <a:defRPr/>
            </a:pPr>
            <a:r>
              <a:rPr lang="en-US" sz="2400" dirty="0" smtClean="0"/>
              <a:t>Used in the outer loop in </a:t>
            </a:r>
            <a:r>
              <a:rPr lang="en-US" sz="2400" dirty="0" err="1" smtClean="0"/>
              <a:t>AdaDGS</a:t>
            </a:r>
            <a:endParaRPr lang="en-US" sz="2400" dirty="0" smtClean="0"/>
          </a:p>
          <a:p>
            <a:pPr lvl="1" eaLnBrk="1" hangingPunct="1">
              <a:defRPr/>
            </a:pPr>
            <a:endParaRPr lang="en-US" altLang="zh-CN" sz="24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Application on Compressive Sensing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87630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Experiment setup</a:t>
            </a:r>
          </a:p>
          <a:p>
            <a:pPr lvl="1" eaLnBrk="1" hangingPunct="1"/>
            <a:r>
              <a:rPr lang="en-US" sz="2400" dirty="0" smtClean="0"/>
              <a:t>Quantitative evaluation: relative difference between the estimated sparse data and the ground truth</a:t>
            </a:r>
          </a:p>
          <a:p>
            <a:pPr lvl="1" eaLnBrk="1" hangingPunct="1"/>
            <a:r>
              <a:rPr lang="en-US" sz="2400" dirty="0" smtClean="0"/>
              <a:t>Running on a 3.2 GHz PC in </a:t>
            </a:r>
            <a:r>
              <a:rPr lang="en-US" sz="2400" dirty="0" err="1" smtClean="0"/>
              <a:t>Matlab</a:t>
            </a:r>
            <a:r>
              <a:rPr lang="en-US" sz="2400" dirty="0" smtClean="0"/>
              <a:t> </a:t>
            </a:r>
            <a:endParaRPr lang="en-US" dirty="0" smtClean="0"/>
          </a:p>
          <a:p>
            <a:pPr eaLnBrk="1" hangingPunct="1"/>
            <a:r>
              <a:rPr lang="en-US" sz="2800" dirty="0" smtClean="0"/>
              <a:t>Demonstrate the advantage of DGS over standard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on the CS of DGS data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Example: 1D Simulated Signals</a:t>
            </a:r>
            <a:endParaRPr lang="en-US" altLang="zh-CN" smtClean="0">
              <a:ea typeface="宋体" pitchFamily="2" charset="-122"/>
            </a:endParaRPr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905000"/>
            <a:ext cx="7391400" cy="374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Statistics: 1D Simulated Signals</a:t>
            </a:r>
            <a:endParaRPr lang="en-US" altLang="zh-CN" smtClean="0">
              <a:ea typeface="宋体" pitchFamily="2" charset="-122"/>
            </a:endParaRPr>
          </a:p>
        </p:txBody>
      </p:sp>
      <p:pic>
        <p:nvPicPr>
          <p:cNvPr id="17411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33600"/>
            <a:ext cx="847725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Example: 2D Images</a:t>
            </a:r>
            <a:endParaRPr lang="en-US" altLang="zh-CN" smtClean="0">
              <a:ea typeface="宋体" pitchFamily="2" charset="-122"/>
            </a:endParaRPr>
          </a:p>
        </p:txBody>
      </p:sp>
      <p:pic>
        <p:nvPicPr>
          <p:cNvPr id="18435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828800"/>
            <a:ext cx="83058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矩形 4"/>
          <p:cNvSpPr>
            <a:spLocks noChangeArrowheads="1"/>
          </p:cNvSpPr>
          <p:nvPr/>
        </p:nvSpPr>
        <p:spPr bwMode="auto">
          <a:xfrm>
            <a:off x="533400" y="4495800"/>
            <a:ext cx="8305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Figure.</a:t>
            </a:r>
            <a:r>
              <a:rPr lang="en-US"/>
              <a:t>  (a) original image, (b) recovered image with MCS [</a:t>
            </a:r>
            <a:r>
              <a:rPr lang="en-US" altLang="zh-CN">
                <a:ea typeface="宋体" pitchFamily="2" charset="-122"/>
              </a:rPr>
              <a:t>Ji et al.’08 </a:t>
            </a:r>
            <a:r>
              <a:rPr lang="en-US"/>
              <a:t>] (error is 0.8399 and time is 29.2656 seconds), (c) recovered image with SP [Dai’08] (error is 0.7605 and time is 1.6579 seconds) and (d) recovered image with DGS (error is 0.1176 and time is 1.0659 seconds).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Statistics: 2D Images</a:t>
            </a:r>
            <a:endParaRPr lang="en-US" altLang="zh-CN" smtClean="0">
              <a:ea typeface="宋体" pitchFamily="2" charset="-122"/>
            </a:endParaRPr>
          </a:p>
        </p:txBody>
      </p:sp>
      <p:pic>
        <p:nvPicPr>
          <p:cNvPr id="19459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2133600"/>
            <a:ext cx="8429625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Video Background Subtraction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76400"/>
            <a:ext cx="8763000" cy="4953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Foreground is typical DGS data</a:t>
            </a:r>
          </a:p>
          <a:p>
            <a:pPr lvl="1" eaLnBrk="1" hangingPunct="1"/>
            <a:r>
              <a:rPr lang="en-US" sz="2400" dirty="0" smtClean="0"/>
              <a:t>The nonzero coefficients are clustered into unknown groups, which corresponding to the foreground objects</a:t>
            </a:r>
          </a:p>
          <a:p>
            <a:pPr lvl="1" eaLnBrk="1" hangingPunct="1"/>
            <a:r>
              <a:rPr lang="en-US" sz="2400" dirty="0" smtClean="0"/>
              <a:t>Unknown group size/locations, group number</a:t>
            </a:r>
          </a:p>
          <a:p>
            <a:pPr lvl="1" eaLnBrk="1" hangingPunct="1"/>
            <a:r>
              <a:rPr lang="en-US" sz="2400" dirty="0" smtClean="0"/>
              <a:t>Temporal and spatial </a:t>
            </a:r>
            <a:r>
              <a:rPr lang="en-US" sz="2400" dirty="0" err="1" smtClean="0"/>
              <a:t>sparsity</a:t>
            </a:r>
            <a:endParaRPr lang="en-US" sz="2400" dirty="0" smtClean="0"/>
          </a:p>
          <a:p>
            <a:pPr lvl="1" eaLnBrk="1" hangingPunct="1"/>
            <a:endParaRPr lang="en-US" dirty="0" smtClean="0"/>
          </a:p>
        </p:txBody>
      </p:sp>
      <p:pic>
        <p:nvPicPr>
          <p:cNvPr id="2048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343400"/>
            <a:ext cx="8278813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381000" y="62484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Figure.  Example.(a) one frame, (b) the foreground, (c) the foreground mask and (d) Our result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AdaDGS Background Subtraction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pPr>
              <a:defRPr/>
            </a:pPr>
            <a:r>
              <a:rPr lang="en-US" sz="2800" dirty="0" smtClean="0"/>
              <a:t>Previous Video </a:t>
            </a:r>
            <a:r>
              <a:rPr lang="en-US" sz="2800" dirty="0" smtClean="0"/>
              <a:t>frames                      </a:t>
            </a:r>
            <a:r>
              <a:rPr lang="en-US" sz="2800" dirty="0" smtClean="0"/>
              <a:t>,  Let                   </a:t>
            </a:r>
          </a:p>
          <a:p>
            <a:pPr lvl="1" eaLnBrk="1" hangingPunct="1">
              <a:defRPr/>
            </a:pPr>
            <a:r>
              <a:rPr lang="en-US" sz="2400" dirty="0" smtClean="0"/>
              <a:t>f</a:t>
            </a:r>
            <a:r>
              <a:rPr lang="en-US" sz="2400" baseline="-25000" dirty="0" smtClean="0"/>
              <a:t>t</a:t>
            </a:r>
            <a:r>
              <a:rPr lang="en-US" sz="2400" dirty="0" smtClean="0"/>
              <a:t> is the foreground image, </a:t>
            </a:r>
            <a:r>
              <a:rPr lang="en-US" sz="2400" dirty="0" err="1" smtClean="0"/>
              <a:t>b</a:t>
            </a:r>
            <a:r>
              <a:rPr lang="en-US" sz="2400" baseline="-25000" dirty="0" err="1" smtClean="0"/>
              <a:t>t</a:t>
            </a:r>
            <a:r>
              <a:rPr lang="en-US" sz="2400" dirty="0" smtClean="0"/>
              <a:t> is the background image</a:t>
            </a:r>
          </a:p>
          <a:p>
            <a:pPr lvl="1" eaLnBrk="1" hangingPunct="1">
              <a:defRPr/>
            </a:pPr>
            <a:r>
              <a:rPr lang="en-US" sz="2400" dirty="0" smtClean="0"/>
              <a:t>Suppose background subtraction already done in frame 1~ t and  let </a:t>
            </a:r>
          </a:p>
          <a:p>
            <a:pPr lvl="1" eaLnBrk="1" hangingPunct="1">
              <a:defRPr/>
            </a:pPr>
            <a:endParaRPr lang="en-US" baseline="-25000" dirty="0" smtClean="0">
              <a:ea typeface="+mn-ea"/>
              <a:cs typeface="+mn-cs"/>
            </a:endParaRPr>
          </a:p>
          <a:p>
            <a:pPr>
              <a:defRPr/>
            </a:pPr>
            <a:r>
              <a:rPr lang="en-US" sz="2800" dirty="0" smtClean="0"/>
              <a:t>New Frame </a:t>
            </a:r>
          </a:p>
          <a:p>
            <a:pPr lvl="1" eaLnBrk="1" hangingPunct="1">
              <a:defRPr/>
            </a:pPr>
            <a:r>
              <a:rPr lang="en-US" sz="2400" dirty="0" smtClean="0"/>
              <a:t>Temporal </a:t>
            </a:r>
            <a:r>
              <a:rPr lang="en-US" sz="2400" dirty="0" err="1" smtClean="0"/>
              <a:t>sparisty</a:t>
            </a:r>
            <a:r>
              <a:rPr lang="en-US" sz="2400" dirty="0" smtClean="0"/>
              <a:t>:                       , x is sparse,  </a:t>
            </a:r>
            <a:r>
              <a:rPr lang="en-US" sz="2400" dirty="0" err="1" smtClean="0"/>
              <a:t>Sparisty</a:t>
            </a:r>
            <a:r>
              <a:rPr lang="en-US" sz="2400" dirty="0" smtClean="0"/>
              <a:t> Constancy assumption instead of Brightness Constancy assumption</a:t>
            </a:r>
          </a:p>
          <a:p>
            <a:pPr lvl="1" eaLnBrk="1" hangingPunct="1">
              <a:defRPr/>
            </a:pPr>
            <a:r>
              <a:rPr lang="en-US" sz="2400" dirty="0" smtClean="0"/>
              <a:t>Spatial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:   f</a:t>
            </a:r>
            <a:r>
              <a:rPr lang="en-US" sz="2400" baseline="-25000" dirty="0" smtClean="0"/>
              <a:t>t+1   </a:t>
            </a:r>
            <a:r>
              <a:rPr lang="en-US" sz="2400" dirty="0" smtClean="0"/>
              <a:t>is dynamic group sparse</a:t>
            </a:r>
            <a:endParaRPr lang="en-US" sz="2400" baseline="-25000" dirty="0" smtClean="0"/>
          </a:p>
          <a:p>
            <a:pPr>
              <a:defRPr/>
            </a:pPr>
            <a:endParaRPr lang="en-US" sz="2400" dirty="0" smtClean="0"/>
          </a:p>
        </p:txBody>
      </p:sp>
      <p:graphicFrame>
        <p:nvGraphicFramePr>
          <p:cNvPr id="2050" name="Object 4"/>
          <p:cNvGraphicFramePr>
            <a:graphicFrameLocks noChangeAspect="1"/>
          </p:cNvGraphicFramePr>
          <p:nvPr/>
        </p:nvGraphicFramePr>
        <p:xfrm>
          <a:off x="4495800" y="1981200"/>
          <a:ext cx="1371600" cy="381000"/>
        </p:xfrm>
        <a:graphic>
          <a:graphicData uri="http://schemas.openxmlformats.org/presentationml/2006/ole">
            <p:oleObj spid="_x0000_s2050" name="Equation" r:id="rId4" imgW="799920" imgH="241200" progId="Equation.3">
              <p:embed/>
            </p:oleObj>
          </a:graphicData>
        </a:graphic>
      </p:graphicFrame>
      <p:graphicFrame>
        <p:nvGraphicFramePr>
          <p:cNvPr id="2051" name="Object 5"/>
          <p:cNvGraphicFramePr>
            <a:graphicFrameLocks noChangeAspect="1"/>
          </p:cNvGraphicFramePr>
          <p:nvPr/>
        </p:nvGraphicFramePr>
        <p:xfrm>
          <a:off x="2514600" y="3276600"/>
          <a:ext cx="2090738" cy="381000"/>
        </p:xfrm>
        <a:graphic>
          <a:graphicData uri="http://schemas.openxmlformats.org/presentationml/2006/ole">
            <p:oleObj spid="_x0000_s2051" name="Equation" r:id="rId5" imgW="1218960" imgH="241200" progId="Equation.3">
              <p:embed/>
            </p:oleObj>
          </a:graphicData>
        </a:graphic>
      </p:graphicFrame>
      <p:graphicFrame>
        <p:nvGraphicFramePr>
          <p:cNvPr id="2052" name="Object 6"/>
          <p:cNvGraphicFramePr>
            <a:graphicFrameLocks noChangeAspect="1"/>
          </p:cNvGraphicFramePr>
          <p:nvPr/>
        </p:nvGraphicFramePr>
        <p:xfrm>
          <a:off x="7010400" y="1981200"/>
          <a:ext cx="1196975" cy="381000"/>
        </p:xfrm>
        <a:graphic>
          <a:graphicData uri="http://schemas.openxmlformats.org/presentationml/2006/ole">
            <p:oleObj spid="_x0000_s2052" name="Equation" r:id="rId6" imgW="698400" imgH="241200" progId="Equation.3">
              <p:embed/>
            </p:oleObj>
          </a:graphicData>
        </a:graphic>
      </p:graphicFrame>
      <p:graphicFrame>
        <p:nvGraphicFramePr>
          <p:cNvPr id="2053" name="Object 7"/>
          <p:cNvGraphicFramePr>
            <a:graphicFrameLocks noChangeAspect="1"/>
          </p:cNvGraphicFramePr>
          <p:nvPr/>
        </p:nvGraphicFramePr>
        <p:xfrm>
          <a:off x="3505200" y="4114800"/>
          <a:ext cx="1587500" cy="381000"/>
        </p:xfrm>
        <a:graphic>
          <a:graphicData uri="http://schemas.openxmlformats.org/presentationml/2006/ole">
            <p:oleObj spid="_x0000_s2053" name="Equation" r:id="rId7" imgW="927000" imgH="241200" progId="Equation.3">
              <p:embed/>
            </p:oleObj>
          </a:graphicData>
        </a:graphic>
      </p:graphicFrame>
      <p:graphicFrame>
        <p:nvGraphicFramePr>
          <p:cNvPr id="2054" name="Object 9"/>
          <p:cNvGraphicFramePr>
            <a:graphicFrameLocks noChangeAspect="1"/>
          </p:cNvGraphicFramePr>
          <p:nvPr/>
        </p:nvGraphicFramePr>
        <p:xfrm>
          <a:off x="3886200" y="4572000"/>
          <a:ext cx="1416050" cy="360363"/>
        </p:xfrm>
        <a:graphic>
          <a:graphicData uri="http://schemas.openxmlformats.org/presentationml/2006/ole">
            <p:oleObj spid="_x0000_s2054" name="Equation" r:id="rId8" imgW="82548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Formulation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572000"/>
          </a:xfrm>
        </p:spPr>
        <p:txBody>
          <a:bodyPr/>
          <a:lstStyle/>
          <a:p>
            <a:r>
              <a:rPr lang="en-US" sz="2800" smtClean="0"/>
              <a:t>Problem </a:t>
            </a:r>
          </a:p>
          <a:p>
            <a:endParaRPr lang="en-US" sz="2800" smtClean="0"/>
          </a:p>
          <a:p>
            <a:endParaRPr lang="en-US" sz="2800" smtClean="0"/>
          </a:p>
          <a:p>
            <a:pPr>
              <a:buFont typeface="Wingdings" pitchFamily="2" charset="2"/>
              <a:buNone/>
            </a:pPr>
            <a:endParaRPr lang="en-US" sz="2800" smtClean="0"/>
          </a:p>
          <a:p>
            <a:pPr>
              <a:buFont typeface="Wingdings" pitchFamily="2" charset="2"/>
              <a:buNone/>
            </a:pPr>
            <a:r>
              <a:rPr lang="en-US" sz="2800" smtClean="0"/>
              <a:t> </a:t>
            </a:r>
          </a:p>
          <a:p>
            <a:pPr lvl="1" eaLnBrk="1" hangingPunct="1"/>
            <a:r>
              <a:rPr lang="en-US" sz="2400" smtClean="0"/>
              <a:t>z is dynamic group sparse data</a:t>
            </a:r>
          </a:p>
          <a:p>
            <a:pPr lvl="1" eaLnBrk="1" hangingPunct="1"/>
            <a:r>
              <a:rPr lang="en-US" sz="2400" smtClean="0"/>
              <a:t>Efficiently solved by the proposed AdaDGS algorithm</a:t>
            </a:r>
          </a:p>
          <a:p>
            <a:pPr lvl="1" eaLnBrk="1" hangingPunct="1">
              <a:buFont typeface="Wingdings" pitchFamily="2" charset="2"/>
              <a:buNone/>
            </a:pPr>
            <a:endParaRPr lang="en-US" sz="2400" baseline="-25000" smtClean="0"/>
          </a:p>
        </p:txBody>
      </p:sp>
      <p:pic>
        <p:nvPicPr>
          <p:cNvPr id="21508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2667000"/>
            <a:ext cx="3810000" cy="846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581400"/>
            <a:ext cx="48418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Outline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343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Problem: Applications where the useful information is very less compared with the given data </a:t>
            </a:r>
          </a:p>
          <a:p>
            <a:pPr lvl="1" eaLnBrk="1" hangingPunct="1"/>
            <a:r>
              <a:rPr lang="en-US" sz="2400" dirty="0" smtClean="0"/>
              <a:t> sparse recovery</a:t>
            </a:r>
          </a:p>
          <a:p>
            <a:pPr eaLnBrk="1" hangingPunct="1"/>
            <a:r>
              <a:rPr lang="en-US" sz="2800" dirty="0" smtClean="0"/>
              <a:t>Previous work and related </a:t>
            </a:r>
            <a:r>
              <a:rPr lang="en-US" sz="2800" dirty="0" smtClean="0">
                <a:ea typeface="宋体" pitchFamily="2" charset="-122"/>
              </a:rPr>
              <a:t>i</a:t>
            </a:r>
            <a:r>
              <a:rPr lang="en-US" altLang="zh-CN" sz="2800" dirty="0" smtClean="0">
                <a:ea typeface="宋体" pitchFamily="2" charset="-122"/>
              </a:rPr>
              <a:t>ssues</a:t>
            </a:r>
          </a:p>
          <a:p>
            <a:pPr eaLnBrk="1" hangingPunct="1"/>
            <a:r>
              <a:rPr lang="en-US" sz="2800" dirty="0" smtClean="0"/>
              <a:t>Proposed method: Dynamic Group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(DGS)</a:t>
            </a:r>
          </a:p>
          <a:p>
            <a:pPr lvl="1" eaLnBrk="1" hangingPunct="1"/>
            <a:r>
              <a:rPr lang="en-US" sz="2400" dirty="0" smtClean="0"/>
              <a:t>DGS definition and one theoretical result</a:t>
            </a:r>
          </a:p>
          <a:p>
            <a:pPr lvl="1" eaLnBrk="1" hangingPunct="1"/>
            <a:r>
              <a:rPr lang="en-US" sz="2400" dirty="0" smtClean="0"/>
              <a:t>One greedy algorithm for DGS </a:t>
            </a:r>
          </a:p>
          <a:p>
            <a:pPr lvl="1" eaLnBrk="1" hangingPunct="1"/>
            <a:r>
              <a:rPr lang="en-US" sz="2400" dirty="0" smtClean="0"/>
              <a:t>Extension to Adaptive DGS (</a:t>
            </a:r>
            <a:r>
              <a:rPr lang="en-US" sz="2400" dirty="0" err="1" smtClean="0"/>
              <a:t>AdaDGS</a:t>
            </a:r>
            <a:r>
              <a:rPr lang="en-US" sz="2400" dirty="0" smtClean="0"/>
              <a:t>) 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/>
            <a:r>
              <a:rPr lang="en-US" sz="2800" dirty="0" smtClean="0"/>
              <a:t>Applications</a:t>
            </a:r>
          </a:p>
          <a:p>
            <a:pPr lvl="1" eaLnBrk="1" hangingPunct="1"/>
            <a:r>
              <a:rPr lang="en-US" sz="2400" dirty="0" smtClean="0"/>
              <a:t>Compressive sensing, Video Background subtraction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Video Results</a:t>
            </a:r>
          </a:p>
        </p:txBody>
      </p:sp>
      <p:pic>
        <p:nvPicPr>
          <p:cNvPr id="4" name="twoleaveshopcmp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762000" y="2133600"/>
            <a:ext cx="7010400" cy="220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762000" y="5029200"/>
            <a:ext cx="8229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(a) Original video, (b) our result, (c) by [C. Stauffer and W. Grimson 1999]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50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Video Results</a:t>
            </a:r>
          </a:p>
        </p:txBody>
      </p:sp>
      <p:pic>
        <p:nvPicPr>
          <p:cNvPr id="7" name="oceancmp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685800" y="1676400"/>
            <a:ext cx="7315200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85800" y="6172200"/>
            <a:ext cx="82296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Both"/>
            </a:pPr>
            <a:r>
              <a:rPr lang="en-US" sz="1600"/>
              <a:t>Original video, (b) our result, (c) by [C. Stauffer and W. Grimson 1999] and </a:t>
            </a:r>
          </a:p>
          <a:p>
            <a:pPr marL="342900" indent="-342900"/>
            <a:r>
              <a:rPr lang="en-US" sz="1600"/>
              <a:t>(d) by [Monnet et al 2003]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000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smtClean="0">
                <a:ea typeface="宋体" pitchFamily="2" charset="-122"/>
              </a:rPr>
              <a:t>Video Results</a:t>
            </a:r>
          </a:p>
        </p:txBody>
      </p:sp>
      <p:pic>
        <p:nvPicPr>
          <p:cNvPr id="4" name="raincmp.avi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rcRect/>
          <a:stretch>
            <a:fillRect/>
          </a:stretch>
        </p:blipFill>
        <p:spPr bwMode="auto">
          <a:xfrm>
            <a:off x="152400" y="4191000"/>
            <a:ext cx="87026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152400" y="6400800"/>
            <a:ext cx="89916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lphaLcParenBoth"/>
            </a:pPr>
            <a:r>
              <a:rPr lang="en-US" sz="1600"/>
              <a:t>Original, (b) our result, (c) by [Elgammal et al 2002] and (d) by [C. Stauffer and W. Grimson 1999] </a:t>
            </a:r>
          </a:p>
        </p:txBody>
      </p:sp>
      <p:pic>
        <p:nvPicPr>
          <p:cNvPr id="5" name="waterobject.avi">
            <a:hlinkClick r:id="" action="ppaction://media"/>
          </p:cNvPr>
          <p:cNvPicPr>
            <a:picLocks noRot="1" noChangeAspect="1"/>
          </p:cNvPicPr>
          <p:nvPr>
            <a:videoFile r:link="rId2"/>
          </p:nvPr>
        </p:nvPicPr>
        <p:blipFill>
          <a:blip r:embed="rId6"/>
          <a:srcRect/>
          <a:stretch>
            <a:fillRect/>
          </a:stretch>
        </p:blipFill>
        <p:spPr bwMode="auto">
          <a:xfrm>
            <a:off x="152400" y="1600200"/>
            <a:ext cx="8701088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2" name="Rectangle 4"/>
          <p:cNvSpPr>
            <a:spLocks noChangeArrowheads="1"/>
          </p:cNvSpPr>
          <p:nvPr/>
        </p:nvSpPr>
        <p:spPr bwMode="auto">
          <a:xfrm>
            <a:off x="0" y="3733800"/>
            <a:ext cx="9601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 (a) Original (b) proposed (c) by [J. Zhong and S. Sclaroff 2003] and (d) by [C. Stauffer and W. Grimson 1999]</a:t>
            </a:r>
          </a:p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650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6500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174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5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0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video>
              <p:cMediaNode>
                <p:cTn id="2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video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zh-CN" b="1" smtClean="0">
                <a:ea typeface="宋体" pitchFamily="2" charset="-122"/>
              </a:rPr>
              <a:t>Summary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52600"/>
            <a:ext cx="8382000" cy="4724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/>
              <a:t>Proposed work</a:t>
            </a:r>
            <a:endParaRPr lang="en-US" altLang="zh-CN" sz="2800" dirty="0" smtClean="0">
              <a:ea typeface="宋体" pitchFamily="2" charset="-122"/>
            </a:endParaRP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pitchFamily="2" charset="-122"/>
              </a:rPr>
              <a:t>Definition and theoretical result for DGS 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pitchFamily="2" charset="-122"/>
              </a:rPr>
              <a:t>DGS and </a:t>
            </a:r>
            <a:r>
              <a:rPr lang="en-US" altLang="zh-CN" sz="2400" dirty="0" err="1" smtClean="0">
                <a:ea typeface="宋体" pitchFamily="2" charset="-122"/>
              </a:rPr>
              <a:t>AdaDGS</a:t>
            </a:r>
            <a:r>
              <a:rPr lang="en-US" altLang="zh-CN" sz="2400" dirty="0" smtClean="0">
                <a:ea typeface="宋体" pitchFamily="2" charset="-122"/>
              </a:rPr>
              <a:t> recovery algorithm</a:t>
            </a: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pitchFamily="2" charset="-122"/>
              </a:rPr>
              <a:t>Two applications </a:t>
            </a:r>
          </a:p>
          <a:p>
            <a:pPr eaLnBrk="1" hangingPunct="1">
              <a:defRPr/>
            </a:pPr>
            <a:r>
              <a:rPr lang="en-US" sz="2800" dirty="0" smtClean="0"/>
              <a:t>Future work</a:t>
            </a:r>
            <a:endParaRPr lang="en-US" altLang="zh-CN" sz="2800" dirty="0" smtClean="0">
              <a:ea typeface="宋体" pitchFamily="2" charset="-122"/>
            </a:endParaRPr>
          </a:p>
          <a:p>
            <a:pPr lvl="1" eaLnBrk="1" hangingPunct="1">
              <a:defRPr/>
            </a:pPr>
            <a:r>
              <a:rPr lang="en-US" altLang="zh-CN" sz="2400" dirty="0" smtClean="0">
                <a:ea typeface="宋体" pitchFamily="2" charset="-122"/>
              </a:rPr>
              <a:t>Real time implementation of </a:t>
            </a:r>
            <a:r>
              <a:rPr lang="en-US" altLang="zh-CN" sz="2400" dirty="0" err="1" smtClean="0">
                <a:ea typeface="宋体" pitchFamily="2" charset="-122"/>
              </a:rPr>
              <a:t>AdaDGS</a:t>
            </a:r>
            <a:r>
              <a:rPr lang="en-US" altLang="zh-CN" sz="2400" dirty="0" smtClean="0">
                <a:ea typeface="宋体" pitchFamily="2" charset="-122"/>
              </a:rPr>
              <a:t> background subtraction (3 sec per frame in current </a:t>
            </a:r>
            <a:r>
              <a:rPr lang="en-US" altLang="zh-CN" sz="2400" dirty="0" err="1" smtClean="0">
                <a:ea typeface="宋体" pitchFamily="2" charset="-122"/>
              </a:rPr>
              <a:t>Matlab</a:t>
            </a:r>
            <a:r>
              <a:rPr lang="en-US" altLang="zh-CN" sz="2400" dirty="0" smtClean="0">
                <a:ea typeface="宋体" pitchFamily="2" charset="-122"/>
              </a:rPr>
              <a:t> implementation )</a:t>
            </a:r>
            <a:endParaRPr lang="en-US" altLang="zh-CN" b="1" dirty="0" smtClean="0">
              <a:ea typeface="宋体" pitchFamily="2" charset="-122"/>
            </a:endParaRPr>
          </a:p>
          <a:p>
            <a:pPr marL="469900" lvl="1" indent="-469900" eaLnBrk="1" hangingPunct="1">
              <a:buClr>
                <a:schemeClr val="bg2"/>
              </a:buClr>
              <a:buSzPct val="70000"/>
              <a:buFont typeface="Wingdings" pitchFamily="2" charset="2"/>
              <a:buChar char="o"/>
              <a:defRPr/>
            </a:pPr>
            <a:r>
              <a:rPr lang="en-US" b="1" dirty="0" smtClean="0"/>
              <a:t>Thanks!</a:t>
            </a:r>
            <a:endParaRPr lang="en-US" altLang="zh-CN" b="1" dirty="0" smtClean="0">
              <a:ea typeface="宋体" pitchFamily="2" charset="-122"/>
            </a:endParaRPr>
          </a:p>
          <a:p>
            <a:pPr lvl="1" eaLnBrk="1" hangingPunct="1">
              <a:defRPr/>
            </a:pPr>
            <a:endParaRPr lang="en-US" altLang="zh-CN" sz="24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Previous Work: Standard </a:t>
            </a:r>
            <a:r>
              <a:rPr lang="en-US" altLang="zh-CN" dirty="0" err="1" smtClean="0">
                <a:ea typeface="宋体" pitchFamily="2" charset="-122"/>
              </a:rPr>
              <a:t>Sparsity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3810000"/>
            <a:ext cx="8305800" cy="2438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Without priors for nonzero entries</a:t>
            </a:r>
            <a:endParaRPr lang="en-US" sz="2800" i="1" dirty="0" smtClean="0"/>
          </a:p>
          <a:p>
            <a:pPr eaLnBrk="1" hangingPunct="1"/>
            <a:r>
              <a:rPr lang="en-US" sz="2800" dirty="0" smtClean="0"/>
              <a:t>Complexity O(k log (n/k) ), too high for large </a:t>
            </a:r>
            <a:r>
              <a:rPr lang="en-US" sz="2800" i="1" dirty="0" smtClean="0"/>
              <a:t>n</a:t>
            </a:r>
            <a:endParaRPr lang="en-US" sz="2400" i="1" dirty="0" smtClean="0"/>
          </a:p>
          <a:p>
            <a:pPr eaLnBrk="1" hangingPunct="1"/>
            <a:r>
              <a:rPr lang="en-US" sz="2800" dirty="0" smtClean="0"/>
              <a:t>Existing work</a:t>
            </a:r>
          </a:p>
          <a:p>
            <a:pPr lvl="1" eaLnBrk="1" hangingPunct="1"/>
            <a:r>
              <a:rPr lang="en-US" sz="2400" dirty="0" smtClean="0"/>
              <a:t>L1 norm minimization (Lasso, GPSR, SPGL1 et al.)</a:t>
            </a:r>
          </a:p>
          <a:p>
            <a:pPr lvl="1" eaLnBrk="1" hangingPunct="1"/>
            <a:r>
              <a:rPr lang="en-US" sz="2400" dirty="0" smtClean="0"/>
              <a:t>Greedy algorithms (</a:t>
            </a:r>
            <a:r>
              <a:rPr lang="en-US" altLang="zh-CN" sz="2400" dirty="0" smtClean="0">
                <a:ea typeface="宋体" pitchFamily="2" charset="-122"/>
              </a:rPr>
              <a:t>OMP, ROMP, SP, </a:t>
            </a:r>
            <a:r>
              <a:rPr lang="en-US" altLang="zh-CN" sz="2400" dirty="0" err="1" smtClean="0">
                <a:ea typeface="宋体" pitchFamily="2" charset="-122"/>
              </a:rPr>
              <a:t>CoSaMP</a:t>
            </a:r>
            <a:r>
              <a:rPr lang="en-US" altLang="zh-CN" sz="2400" dirty="0" smtClean="0">
                <a:ea typeface="宋体" pitchFamily="2" charset="-122"/>
              </a:rPr>
              <a:t> et al.</a:t>
            </a:r>
            <a:r>
              <a:rPr lang="en-US" sz="2400" dirty="0" smtClean="0"/>
              <a:t>)</a:t>
            </a:r>
            <a:endParaRPr lang="en-US" dirty="0" smtClean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0" y="1752600"/>
            <a:ext cx="89916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800" kern="0" dirty="0" smtClean="0">
                <a:latin typeface="+mn-lt"/>
              </a:rPr>
              <a:t>    Problem: </a:t>
            </a:r>
            <a:r>
              <a:rPr lang="en-US" sz="2400" kern="0" dirty="0" smtClean="0">
                <a:latin typeface="+mn-lt"/>
              </a:rPr>
              <a:t>give the linear measurement              of a sparse data</a:t>
            </a:r>
          </a:p>
          <a:p>
            <a:r>
              <a:rPr lang="en-US" i="1" dirty="0" smtClean="0"/>
              <a:t>                                      </a:t>
            </a:r>
            <a:r>
              <a:rPr lang="en-US" sz="2400" dirty="0" smtClean="0"/>
              <a:t>and                 , where                   and m&lt;&lt;n.  </a:t>
            </a:r>
          </a:p>
          <a:p>
            <a:r>
              <a:rPr lang="en-US" sz="2400" dirty="0" smtClean="0"/>
              <a:t>                  How to recover the sparse data x from its measurement y ?</a:t>
            </a:r>
            <a:r>
              <a:rPr lang="en-US" kern="0" dirty="0" smtClean="0">
                <a:latin typeface="+mn-lt"/>
              </a:rPr>
              <a:t> </a:t>
            </a: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endParaRPr lang="en-US" sz="2800" kern="0" dirty="0" smtClean="0">
              <a:latin typeface="+mn-lt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endParaRPr lang="en-US" sz="2800" kern="0" dirty="0">
              <a:latin typeface="+mn-lt"/>
            </a:endParaRPr>
          </a:p>
          <a:p>
            <a:pPr marL="908050" lvl="1" indent="-436563" eaLnBrk="1" hangingPunct="1">
              <a:spcBef>
                <a:spcPct val="20000"/>
              </a:spcBef>
              <a:buClr>
                <a:schemeClr val="accent2"/>
              </a:buClr>
              <a:buSzPct val="75000"/>
              <a:defRPr/>
            </a:pPr>
            <a:r>
              <a:rPr lang="en-US" sz="2400" kern="0" dirty="0">
                <a:latin typeface="+mn-lt"/>
              </a:rPr>
              <a:t>  </a:t>
            </a:r>
          </a:p>
        </p:txBody>
      </p:sp>
      <p:pic>
        <p:nvPicPr>
          <p:cNvPr id="6149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53000" y="22860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10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3200400"/>
            <a:ext cx="5410200" cy="407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7105" name="Picture 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334000" y="1905000"/>
            <a:ext cx="857250" cy="271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447800" y="2286000"/>
            <a:ext cx="704850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7107" name="Picture 3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819400" y="2209800"/>
            <a:ext cx="1143000" cy="41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Previous Work: Group </a:t>
            </a:r>
            <a:r>
              <a:rPr lang="en-US" altLang="zh-CN" dirty="0" err="1" smtClean="0">
                <a:ea typeface="宋体" pitchFamily="2" charset="-122"/>
              </a:rPr>
              <a:t>Sparsity</a:t>
            </a:r>
            <a:endParaRPr lang="en-US" altLang="zh-CN" dirty="0" smtClean="0">
              <a:ea typeface="宋体" pitchFamily="2" charset="-122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763000" cy="4343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The indices {1, . . . , n} are divided into m disjoint groups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,G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, . . . ,G</a:t>
            </a:r>
            <a:r>
              <a:rPr lang="en-US" sz="2800" baseline="-25000" dirty="0" smtClean="0"/>
              <a:t>m</a:t>
            </a:r>
            <a:r>
              <a:rPr lang="en-US" sz="2800" dirty="0" smtClean="0"/>
              <a:t>. Suppose only </a:t>
            </a:r>
            <a:r>
              <a:rPr lang="en-US" sz="2800" i="1" dirty="0" smtClean="0"/>
              <a:t>g</a:t>
            </a:r>
            <a:r>
              <a:rPr lang="en-US" sz="2800" dirty="0" smtClean="0"/>
              <a:t> groups cover </a:t>
            </a:r>
            <a:r>
              <a:rPr lang="en-US" sz="2800" i="1" dirty="0" smtClean="0"/>
              <a:t>k</a:t>
            </a:r>
            <a:r>
              <a:rPr lang="en-US" sz="2800" dirty="0" smtClean="0"/>
              <a:t> nonzero entries</a:t>
            </a:r>
          </a:p>
          <a:p>
            <a:pPr eaLnBrk="1" hangingPunct="1"/>
            <a:r>
              <a:rPr lang="en-US" sz="2800" dirty="0" smtClean="0"/>
              <a:t>Priors for nonzero entries</a:t>
            </a:r>
          </a:p>
          <a:p>
            <a:pPr lvl="1" eaLnBrk="1" hangingPunct="1"/>
            <a:r>
              <a:rPr lang="en-US" sz="2400" dirty="0" smtClean="0"/>
              <a:t>entries in one group are either zeros both or both nonzero </a:t>
            </a:r>
            <a:endParaRPr lang="en-US" altLang="zh-CN" sz="2400" dirty="0" smtClean="0">
              <a:ea typeface="宋体" pitchFamily="2" charset="-122"/>
            </a:endParaRPr>
          </a:p>
          <a:p>
            <a:pPr eaLnBrk="1" hangingPunct="1"/>
            <a:r>
              <a:rPr lang="en-US" sz="2800" dirty="0" smtClean="0"/>
              <a:t>Group complexity: O(k + g log(m)).</a:t>
            </a:r>
          </a:p>
          <a:p>
            <a:pPr lvl="1" eaLnBrk="1" hangingPunct="1"/>
            <a:r>
              <a:rPr lang="en-US" sz="2400" dirty="0" smtClean="0"/>
              <a:t>Too Restrictive for practical applications; the known group setting, ina</a:t>
            </a:r>
            <a:r>
              <a:rPr lang="en-US" altLang="zh-CN" sz="2400" dirty="0" smtClean="0">
                <a:ea typeface="宋体" pitchFamily="2" charset="-122"/>
              </a:rPr>
              <a:t>bility for dynamic groups</a:t>
            </a:r>
            <a:endParaRPr lang="en-US" sz="2400" dirty="0" smtClean="0"/>
          </a:p>
          <a:p>
            <a:pPr eaLnBrk="1" hangingPunct="1"/>
            <a:r>
              <a:rPr lang="en-US" sz="2800" smtClean="0"/>
              <a:t>Existing work</a:t>
            </a:r>
            <a:endParaRPr lang="en-US" sz="2400" dirty="0" smtClean="0"/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Yuan&amp;Lin’06, Wipf&amp;Rao’07 , Bach’08,  </a:t>
            </a:r>
            <a:r>
              <a:rPr lang="en-US" altLang="zh-CN" sz="2400" dirty="0" err="1" smtClean="0">
                <a:ea typeface="宋体" pitchFamily="2" charset="-122"/>
              </a:rPr>
              <a:t>Ji</a:t>
            </a:r>
            <a:r>
              <a:rPr lang="en-US" altLang="zh-CN" sz="2400" dirty="0" smtClean="0">
                <a:ea typeface="宋体" pitchFamily="2" charset="-122"/>
              </a:rPr>
              <a:t> et al.’08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Proposed Work: Motivation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05000"/>
            <a:ext cx="8382000" cy="43434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More knowledge about nonzero entries leads to the less complexity</a:t>
            </a:r>
          </a:p>
          <a:p>
            <a:pPr lvl="1" eaLnBrk="1" hangingPunct="1"/>
            <a:r>
              <a:rPr lang="en-US" sz="2400" dirty="0" smtClean="0"/>
              <a:t>No information about nonzero positions: O(k log(n/k) )</a:t>
            </a:r>
          </a:p>
          <a:p>
            <a:pPr lvl="1" eaLnBrk="1" hangingPunct="1"/>
            <a:r>
              <a:rPr lang="en-US" altLang="zh-CN" sz="2400" dirty="0" smtClean="0">
                <a:ea typeface="宋体" pitchFamily="2" charset="-122"/>
              </a:rPr>
              <a:t>Group priors for the nonzero positions:</a:t>
            </a:r>
            <a:r>
              <a:rPr lang="en-US" sz="2400" dirty="0" smtClean="0"/>
              <a:t> O(g log(m) )</a:t>
            </a:r>
          </a:p>
          <a:p>
            <a:pPr lvl="1" eaLnBrk="1" hangingPunct="1"/>
            <a:r>
              <a:rPr lang="en-US" sz="2400" dirty="0" smtClean="0"/>
              <a:t>Knowing nonzero positions</a:t>
            </a:r>
            <a:r>
              <a:rPr lang="en-US" sz="2400" i="1" dirty="0" smtClean="0"/>
              <a:t>: </a:t>
            </a:r>
            <a:r>
              <a:rPr lang="en-US" sz="2400" dirty="0" smtClean="0"/>
              <a:t>O(k) complexity</a:t>
            </a:r>
          </a:p>
          <a:p>
            <a:pPr eaLnBrk="1" hangingPunct="1"/>
            <a:r>
              <a:rPr lang="en-US" sz="2800" dirty="0" smtClean="0"/>
              <a:t>Advantages</a:t>
            </a:r>
          </a:p>
          <a:p>
            <a:pPr lvl="1" eaLnBrk="1" hangingPunct="1"/>
            <a:r>
              <a:rPr lang="en-US" sz="2400" dirty="0" smtClean="0"/>
              <a:t>Reduced complexity as group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 </a:t>
            </a:r>
          </a:p>
          <a:p>
            <a:pPr lvl="1" eaLnBrk="1" hangingPunct="1"/>
            <a:r>
              <a:rPr lang="en-US" sz="2400" dirty="0" smtClean="0"/>
              <a:t>Flexible enough as standard </a:t>
            </a:r>
            <a:r>
              <a:rPr lang="en-US" sz="2400" dirty="0" err="1" smtClean="0"/>
              <a:t>sparsity</a:t>
            </a: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Dynamic Group Sparse Data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4343400"/>
            <a:ext cx="8763000" cy="2362200"/>
          </a:xfrm>
          <a:noFill/>
        </p:spPr>
        <p:txBody>
          <a:bodyPr/>
          <a:lstStyle/>
          <a:p>
            <a:r>
              <a:rPr lang="en-US" sz="2800" dirty="0" smtClean="0"/>
              <a:t>Nonzero entries tend to be clustered in groups </a:t>
            </a:r>
          </a:p>
          <a:p>
            <a:r>
              <a:rPr lang="en-US" sz="2800" dirty="0" smtClean="0"/>
              <a:t>However, we do not know the group size/location</a:t>
            </a:r>
          </a:p>
          <a:p>
            <a:pPr lvl="1" eaLnBrk="1" hangingPunct="1"/>
            <a:r>
              <a:rPr lang="en-US" sz="2400" dirty="0" smtClean="0"/>
              <a:t>group </a:t>
            </a:r>
            <a:r>
              <a:rPr lang="en-US" sz="2400" dirty="0" err="1" smtClean="0"/>
              <a:t>sparsity</a:t>
            </a:r>
            <a:r>
              <a:rPr lang="en-US" sz="2400" dirty="0" smtClean="0"/>
              <a:t>: can not be directly used </a:t>
            </a:r>
          </a:p>
          <a:p>
            <a:pPr lvl="1" eaLnBrk="1" hangingPunct="1"/>
            <a:r>
              <a:rPr lang="en-US" sz="2400" dirty="0" err="1" smtClean="0"/>
              <a:t>stardard</a:t>
            </a:r>
            <a:r>
              <a:rPr lang="en-US" sz="2400" dirty="0" smtClean="0"/>
              <a:t> </a:t>
            </a:r>
            <a:r>
              <a:rPr lang="en-US" sz="2400" dirty="0" err="1" smtClean="0"/>
              <a:t>sparisty</a:t>
            </a:r>
            <a:r>
              <a:rPr lang="en-US" sz="2400" dirty="0" smtClean="0"/>
              <a:t>: high complexity</a:t>
            </a:r>
          </a:p>
          <a:p>
            <a:pPr>
              <a:buNone/>
            </a:pPr>
            <a:endParaRPr lang="en-US" sz="2800" dirty="0" smtClean="0"/>
          </a:p>
        </p:txBody>
      </p:sp>
      <p:pic>
        <p:nvPicPr>
          <p:cNvPr id="9220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752600"/>
            <a:ext cx="2667000" cy="2109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71800" y="1295400"/>
            <a:ext cx="57912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pPr eaLnBrk="1" hangingPunct="1"/>
            <a:r>
              <a:rPr lang="en-US" smtClean="0"/>
              <a:t>Theoretical Result for DGS</a:t>
            </a:r>
            <a:endParaRPr lang="en-US" altLang="zh-CN" smtClean="0">
              <a:ea typeface="宋体" pitchFamily="2" charset="-122"/>
            </a:endParaRPr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029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Lemma:</a:t>
            </a:r>
          </a:p>
          <a:p>
            <a:pPr lvl="1" eaLnBrk="1" hangingPunct="1"/>
            <a:r>
              <a:rPr lang="en-US" sz="2400" dirty="0" smtClean="0"/>
              <a:t>Suppose we have  dynamic group sparse data               , the nonzero number is </a:t>
            </a:r>
            <a:r>
              <a:rPr lang="en-US" sz="2400" i="1" dirty="0" smtClean="0"/>
              <a:t>k</a:t>
            </a:r>
            <a:r>
              <a:rPr lang="en-US" sz="2400" dirty="0" smtClean="0"/>
              <a:t>  and the nonzero entries are clustered into q disjoint groups where q&lt;&lt; k. Then the DGS complexity is </a:t>
            </a:r>
            <a:r>
              <a:rPr lang="en-US" sz="2400" b="1" dirty="0" smtClean="0"/>
              <a:t>O(</a:t>
            </a:r>
            <a:r>
              <a:rPr lang="en-US" sz="2400" b="1" dirty="0" err="1" smtClean="0"/>
              <a:t>k+q</a:t>
            </a:r>
            <a:r>
              <a:rPr lang="en-US" sz="2400" b="1" dirty="0" smtClean="0"/>
              <a:t> log(n/q))</a:t>
            </a:r>
          </a:p>
          <a:p>
            <a:pPr lvl="1" eaLnBrk="1" hangingPunct="1"/>
            <a:endParaRPr lang="en-US" sz="2400" dirty="0" smtClean="0"/>
          </a:p>
          <a:p>
            <a:r>
              <a:rPr lang="en-US" sz="2800" dirty="0" smtClean="0"/>
              <a:t>Better than the standard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complexity </a:t>
            </a:r>
          </a:p>
          <a:p>
            <a:pPr>
              <a:buFont typeface="Wingdings" pitchFamily="2" charset="2"/>
              <a:buNone/>
            </a:pPr>
            <a:r>
              <a:rPr lang="en-US" sz="2800" dirty="0" smtClean="0"/>
              <a:t>      O(</a:t>
            </a:r>
            <a:r>
              <a:rPr lang="en-US" sz="2800" dirty="0" err="1" smtClean="0"/>
              <a:t>k+k</a:t>
            </a:r>
            <a:r>
              <a:rPr lang="en-US" sz="2800" dirty="0" smtClean="0"/>
              <a:t> log(n/k)) </a:t>
            </a:r>
          </a:p>
          <a:p>
            <a:pPr lvl="1" eaLnBrk="1" hangingPunct="1"/>
            <a:endParaRPr lang="en-US" sz="2400" dirty="0" smtClean="0"/>
          </a:p>
          <a:p>
            <a:r>
              <a:rPr lang="en-US" sz="2800" dirty="0" smtClean="0"/>
              <a:t>More useful than group </a:t>
            </a:r>
            <a:r>
              <a:rPr lang="en-US" sz="2800" dirty="0" err="1" smtClean="0"/>
              <a:t>sparsity</a:t>
            </a:r>
            <a:r>
              <a:rPr lang="en-US" sz="2800" dirty="0" smtClean="0"/>
              <a:t> in practice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34200" y="2209800"/>
            <a:ext cx="914400" cy="33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CN" dirty="0" smtClean="0">
                <a:ea typeface="宋体" pitchFamily="2" charset="-122"/>
              </a:rPr>
              <a:t>DGS Recovery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029200"/>
          </a:xfrm>
          <a:noFill/>
        </p:spPr>
        <p:txBody>
          <a:bodyPr/>
          <a:lstStyle/>
          <a:p>
            <a:r>
              <a:rPr lang="en-US" sz="2800" dirty="0" smtClean="0"/>
              <a:t>Five main steps</a:t>
            </a:r>
          </a:p>
          <a:p>
            <a:pPr lvl="1" eaLnBrk="1" hangingPunct="1"/>
            <a:r>
              <a:rPr lang="en-US" sz="2400" dirty="0" smtClean="0"/>
              <a:t>Prune the residue estimation using DGS approximation</a:t>
            </a:r>
          </a:p>
          <a:p>
            <a:pPr lvl="1" eaLnBrk="1" hangingPunct="1"/>
            <a:r>
              <a:rPr lang="en-US" sz="2400" dirty="0" smtClean="0"/>
              <a:t>Merge the support sets</a:t>
            </a:r>
          </a:p>
          <a:p>
            <a:pPr lvl="1" eaLnBrk="1" hangingPunct="1"/>
            <a:r>
              <a:rPr lang="en-US" sz="2400" dirty="0" smtClean="0"/>
              <a:t>Estimate the signal using least squares</a:t>
            </a:r>
          </a:p>
          <a:p>
            <a:pPr lvl="1" eaLnBrk="1" hangingPunct="1"/>
            <a:r>
              <a:rPr lang="en-US" sz="2400" dirty="0" smtClean="0"/>
              <a:t>Prune the signal estimation using DGS approximation</a:t>
            </a:r>
          </a:p>
          <a:p>
            <a:pPr lvl="1" eaLnBrk="1" hangingPunct="1"/>
            <a:r>
              <a:rPr lang="en-US" sz="2400" dirty="0" smtClean="0"/>
              <a:t>Update the signal/residue estimation and support set.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8991600" cy="1143000"/>
          </a:xfrm>
        </p:spPr>
        <p:txBody>
          <a:bodyPr/>
          <a:lstStyle/>
          <a:p>
            <a:pPr eaLnBrk="1" hangingPunct="1"/>
            <a:r>
              <a:rPr lang="en-US" altLang="zh-CN" sz="4000" dirty="0" smtClean="0">
                <a:ea typeface="宋体" pitchFamily="2" charset="-122"/>
              </a:rPr>
              <a:t>Steps </a:t>
            </a:r>
            <a:r>
              <a:rPr lang="en-US" altLang="zh-CN" sz="4000" smtClean="0">
                <a:ea typeface="宋体" pitchFamily="2" charset="-122"/>
              </a:rPr>
              <a:t>1,4:   DGS </a:t>
            </a:r>
            <a:r>
              <a:rPr lang="en-US" altLang="zh-CN" sz="4000" dirty="0" smtClean="0">
                <a:ea typeface="宋体" pitchFamily="2" charset="-122"/>
              </a:rPr>
              <a:t>Approximation Pruning</a:t>
            </a:r>
          </a:p>
        </p:txBody>
      </p:sp>
      <p:sp>
        <p:nvSpPr>
          <p:cNvPr id="12291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839200" cy="5029200"/>
          </a:xfrm>
          <a:noFill/>
        </p:spPr>
        <p:txBody>
          <a:bodyPr/>
          <a:lstStyle/>
          <a:p>
            <a:pPr eaLnBrk="1" hangingPunct="1"/>
            <a:r>
              <a:rPr lang="en-US" sz="2800" dirty="0" smtClean="0"/>
              <a:t>A nonzero pixel implies adjacent pixels are more likely to be </a:t>
            </a:r>
            <a:r>
              <a:rPr lang="en-US" sz="2800" dirty="0" err="1" smtClean="0"/>
              <a:t>nonzeros</a:t>
            </a:r>
            <a:endParaRPr lang="en-US" sz="2800" dirty="0" smtClean="0"/>
          </a:p>
          <a:p>
            <a:pPr eaLnBrk="1" hangingPunct="1"/>
            <a:r>
              <a:rPr lang="en-US" altLang="zh-CN" sz="2800" b="1" dirty="0" smtClean="0">
                <a:ea typeface="宋体" pitchFamily="2" charset="-122"/>
              </a:rPr>
              <a:t>Key point:</a:t>
            </a:r>
            <a:r>
              <a:rPr lang="en-US" altLang="zh-CN" sz="2800" dirty="0" smtClean="0">
                <a:ea typeface="宋体" pitchFamily="2" charset="-122"/>
              </a:rPr>
              <a:t> Pruning the data according to both the value of the current pixel and those of its adjacent pixels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Weights can be added to adjust the balance. If weights corresponding to the adjacent pixels are zeros, it becomes the standard </a:t>
            </a:r>
            <a:r>
              <a:rPr lang="en-US" altLang="zh-CN" sz="2800" dirty="0" err="1" smtClean="0">
                <a:ea typeface="宋体" pitchFamily="2" charset="-122"/>
              </a:rPr>
              <a:t>sparsity</a:t>
            </a:r>
            <a:r>
              <a:rPr lang="en-US" altLang="zh-CN" sz="2800" dirty="0" smtClean="0">
                <a:ea typeface="宋体" pitchFamily="2" charset="-122"/>
              </a:rPr>
              <a:t> approximation pruning.</a:t>
            </a:r>
          </a:p>
          <a:p>
            <a:pPr eaLnBrk="1" hangingPunct="1"/>
            <a:r>
              <a:rPr lang="en-US" altLang="zh-CN" sz="2800" dirty="0" smtClean="0">
                <a:ea typeface="宋体" pitchFamily="2" charset="-122"/>
              </a:rPr>
              <a:t>The number of nonzero entries </a:t>
            </a:r>
            <a:r>
              <a:rPr lang="en-US" altLang="zh-CN" sz="2800" i="1" dirty="0" smtClean="0">
                <a:ea typeface="宋体" pitchFamily="2" charset="-122"/>
              </a:rPr>
              <a:t>K </a:t>
            </a:r>
            <a:r>
              <a:rPr lang="en-US" altLang="zh-CN" sz="2800" dirty="0" smtClean="0">
                <a:ea typeface="宋体" pitchFamily="2" charset="-122"/>
              </a:rPr>
              <a:t> must be known</a:t>
            </a:r>
            <a:endParaRPr lang="en-US" altLang="zh-CN" sz="2400" dirty="0" smtClean="0">
              <a:ea typeface="宋体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18696</TotalTime>
  <Words>1307</Words>
  <Application>Microsoft Office PowerPoint</Application>
  <PresentationFormat>全屏显示(4:3)</PresentationFormat>
  <Paragraphs>164</Paragraphs>
  <Slides>23</Slides>
  <Notes>22</Notes>
  <HiddenSlides>0</HiddenSlides>
  <MMClips>4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23</vt:i4>
      </vt:variant>
    </vt:vector>
  </HeadingPairs>
  <TitlesOfParts>
    <vt:vector size="25" baseType="lpstr">
      <vt:lpstr>Quadrant</vt:lpstr>
      <vt:lpstr>Equation</vt:lpstr>
      <vt:lpstr>Learning With Dynamic Group Sparsity</vt:lpstr>
      <vt:lpstr>Outline</vt:lpstr>
      <vt:lpstr>Previous Work: Standard Sparsity</vt:lpstr>
      <vt:lpstr>Previous Work: Group Sparsity</vt:lpstr>
      <vt:lpstr>Proposed Work: Motivation</vt:lpstr>
      <vt:lpstr>Dynamic Group Sparse Data</vt:lpstr>
      <vt:lpstr>Theoretical Result for DGS</vt:lpstr>
      <vt:lpstr>DGS Recovery</vt:lpstr>
      <vt:lpstr>Steps 1,4:   DGS Approximation Pruning</vt:lpstr>
      <vt:lpstr>AdaDGS Recovery</vt:lpstr>
      <vt:lpstr>Two Useful Halting Conditions</vt:lpstr>
      <vt:lpstr>Application on Compressive Sensing</vt:lpstr>
      <vt:lpstr>Example: 1D Simulated Signals</vt:lpstr>
      <vt:lpstr>Statistics: 1D Simulated Signals</vt:lpstr>
      <vt:lpstr>Example: 2D Images</vt:lpstr>
      <vt:lpstr>Statistics: 2D Images</vt:lpstr>
      <vt:lpstr>Video Background Subtraction</vt:lpstr>
      <vt:lpstr>AdaDGS Background Subtraction</vt:lpstr>
      <vt:lpstr>Formulation</vt:lpstr>
      <vt:lpstr>Video Results</vt:lpstr>
      <vt:lpstr>Video Results</vt:lpstr>
      <vt:lpstr>Video Results</vt:lpstr>
      <vt:lpstr>Summary</vt:lpstr>
    </vt:vector>
  </TitlesOfParts>
  <Company>University of California, Berkeley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Recognizing Action at a Distance</dc:title>
  <dc:creator>efros</dc:creator>
  <cp:lastModifiedBy>neo</cp:lastModifiedBy>
  <cp:revision>1041</cp:revision>
  <dcterms:created xsi:type="dcterms:W3CDTF">2003-01-30T22:35:21Z</dcterms:created>
  <dcterms:modified xsi:type="dcterms:W3CDTF">2009-10-18T06:48:01Z</dcterms:modified>
</cp:coreProperties>
</file>