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5" r:id="rId3"/>
    <p:sldId id="280" r:id="rId4"/>
    <p:sldId id="283" r:id="rId5"/>
    <p:sldId id="282" r:id="rId6"/>
    <p:sldId id="290" r:id="rId7"/>
    <p:sldId id="289" r:id="rId8"/>
    <p:sldId id="278" r:id="rId9"/>
    <p:sldId id="276" r:id="rId10"/>
    <p:sldId id="281" r:id="rId11"/>
    <p:sldId id="277" r:id="rId12"/>
    <p:sldId id="288" r:id="rId13"/>
    <p:sldId id="291" r:id="rId14"/>
    <p:sldId id="292" r:id="rId15"/>
    <p:sldId id="285" r:id="rId16"/>
  </p:sldIdLst>
  <p:sldSz cx="9144000" cy="6858000" type="screen4x3"/>
  <p:notesSz cx="6858000" cy="92964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  <p:embeddedFont>
      <p:font typeface="Wingdings 2" pitchFamily="18" charset="2"/>
      <p:regular r:id="rId24"/>
    </p:embeddedFont>
    <p:embeddedFont>
      <p:font typeface="Constantia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8000"/>
    <a:srgbClr val="C71B62"/>
    <a:srgbClr val="E72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2" autoAdjust="0"/>
  </p:normalViewPr>
  <p:slideViewPr>
    <p:cSldViewPr>
      <p:cViewPr varScale="1">
        <p:scale>
          <a:sx n="70" d="100"/>
          <a:sy n="70" d="100"/>
        </p:scale>
        <p:origin x="-69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506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CCFE9B0-7863-4A67-BC31-4F7E020D4E70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05B95661-831E-44CC-8D73-7B431790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1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9E2A402B-A951-44D5-9C4E-88BAB87B7305}" type="datetimeFigureOut">
              <a:rPr lang="en-US" smtClean="0"/>
              <a:t>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7BA6514B-207F-44BE-82B1-86628DCEA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0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514B-207F-44BE-82B1-86628DCEA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Ask user questions to either narrow</a:t>
            </a:r>
            <a:r>
              <a:rPr lang="en-US" baseline="0" dirty="0" smtClean="0"/>
              <a:t> down the choices or formulate new ones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At least two papers in this conference related to this this subject </a:t>
            </a:r>
            <a:r>
              <a:rPr lang="en-US" baseline="0" dirty="0" err="1" smtClean="0"/>
              <a:t>DBEase</a:t>
            </a:r>
            <a:r>
              <a:rPr lang="en-US" baseline="0" dirty="0" smtClean="0"/>
              <a:t>, </a:t>
            </a:r>
            <a:r>
              <a:rPr lang="en-US" baseline="0" smtClean="0"/>
              <a:t>schema-independent database 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514B-207F-44BE-82B1-86628DCEA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least two</a:t>
            </a:r>
            <a:r>
              <a:rPr lang="en-US" baseline="0" dirty="0" smtClean="0"/>
              <a:t> papers in this conference that are working in this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6514B-207F-44BE-82B1-86628DCEAA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858128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974522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974522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950698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B52-4AAC-48A1-8884-4C33D80B9F3C}" type="datetime1">
              <a:rPr lang="en-US" smtClean="0"/>
              <a:t>1/11/2011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3801-D8F1-4B53-A448-42DE98136603}" type="datetime1">
              <a:rPr lang="en-US" smtClean="0"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62B7-DA35-4F7A-9A6C-D7EAE51C1A80}" type="datetime1">
              <a:rPr lang="en-US" smtClean="0"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8350FF-3DAC-473F-9DB9-5453DCF9489C}" type="datetime1">
              <a:rPr lang="en-US" smtClean="0"/>
              <a:t>1/11/2011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6758-3880-4A69-AE76-C2E0EAB37775}" type="datetime1">
              <a:rPr lang="en-US" smtClean="0"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4465-F58B-4704-9382-13B3A4154544}" type="datetime1">
              <a:rPr lang="en-US" smtClean="0"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D5E9-85C9-468D-B4D9-324F74F1B9F2}" type="datetime1">
              <a:rPr lang="en-US" smtClean="0"/>
              <a:t>1/11/2011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5030-1AA0-4619-B78E-DF7E689B86AE}" type="datetime1">
              <a:rPr lang="en-US" smtClean="0"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EC18-B410-4AFB-B85E-F78C807CB633}" type="datetime1">
              <a:rPr lang="en-US" smtClean="0"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DCB216-ADF2-444C-97EF-AAECFA713315}" type="datetime1">
              <a:rPr lang="en-US" smtClean="0"/>
              <a:t>1/11/2011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E04B-2D5B-4074-A4AC-99291942AC18}" type="datetime1">
              <a:rPr lang="en-US" smtClean="0"/>
              <a:t>1/11/2011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5FEC59-06DB-42EB-AB37-A68C24077345}" type="datetime1">
              <a:rPr lang="en-US" smtClean="0"/>
              <a:t>1/11/2011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0EB8F4-9138-4604-A045-846AF062CD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Computational Journalism: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 Call to Arms to Database Researchers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08573"/>
              </p:ext>
            </p:extLst>
          </p:nvPr>
        </p:nvGraphicFramePr>
        <p:xfrm>
          <a:off x="1524000" y="3581400"/>
          <a:ext cx="609600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Sarah</a:t>
                      </a:r>
                      <a:r>
                        <a:rPr lang="en-US" sz="2800" b="0" baseline="0" dirty="0" smtClean="0"/>
                        <a:t> Cohen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Public Policy, Duke U.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err="1" smtClean="0"/>
                        <a:t>Chengkai</a:t>
                      </a:r>
                      <a:r>
                        <a:rPr lang="en-US" sz="2800" b="0" baseline="0" dirty="0" smtClean="0"/>
                        <a:t> Li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CSE, U. Texas</a:t>
                      </a:r>
                      <a:r>
                        <a:rPr lang="en-US" sz="2000" baseline="0" dirty="0" smtClean="0"/>
                        <a:t> Arlington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>
                          <a:solidFill>
                            <a:schemeClr val="accent2"/>
                          </a:solidFill>
                        </a:rPr>
                        <a:t>Jun Yang</a:t>
                      </a:r>
                      <a:endParaRPr lang="en-US" sz="2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CS, Duke U.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 smtClean="0"/>
                        <a:t>Cong Yu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Google Inc.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800" i="1" dirty="0" smtClean="0"/>
              <a:t>CIDR, January 2011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4515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13131"/>
          <a:stretch/>
        </p:blipFill>
        <p:spPr bwMode="auto">
          <a:xfrm>
            <a:off x="3184072" y="2628900"/>
            <a:ext cx="2775857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many blogs seem to be talking about high crime rates around LA City Hall; what do you do?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Verify information extraction results from blogs?</a:t>
                </a:r>
              </a:p>
              <a:p>
                <a:r>
                  <a:rPr lang="en-US" dirty="0"/>
                  <a:t>Trace </a:t>
                </a:r>
                <a:r>
                  <a:rPr lang="en-US" dirty="0" smtClean="0"/>
                  <a:t>blogs back </a:t>
                </a:r>
                <a:r>
                  <a:rPr lang="en-US" dirty="0"/>
                  <a:t>to sources: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EveryBlock.com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LAPD public database</a:t>
                </a:r>
              </a:p>
              <a:p>
                <a:r>
                  <a:rPr lang="en-US" dirty="0" smtClean="0"/>
                  <a:t>Check individual crimes in zip code 90012</a:t>
                </a:r>
              </a:p>
              <a:p>
                <a:r>
                  <a:rPr lang="en-US" dirty="0" smtClean="0"/>
                  <a:t>LAPD’s geocoding software used 90012 as the default zip when a street address couldn’t be mapped!</a:t>
                </a:r>
              </a:p>
              <a:p>
                <a:pPr>
                  <a:buFont typeface="Wingdings" pitchFamily="2" charset="2"/>
                  <a:buChar char="F"/>
                </a:pPr>
                <a:r>
                  <a:rPr lang="en-US" sz="1900" dirty="0" smtClean="0"/>
                  <a:t>Welsh </a:t>
                </a:r>
                <a:r>
                  <a:rPr lang="en-US" sz="1900" dirty="0"/>
                  <a:t>and Smith. “Highest crime rate in L.A.? No, just an LAPD map glitch</a:t>
                </a:r>
                <a:r>
                  <a:rPr lang="en-US" sz="1900" dirty="0" smtClean="0"/>
                  <a:t>.” </a:t>
                </a:r>
                <a:r>
                  <a:rPr lang="en-US" sz="1900" i="1" dirty="0" smtClean="0"/>
                  <a:t>The </a:t>
                </a:r>
                <a:r>
                  <a:rPr lang="en-US" sz="1900" i="1" dirty="0"/>
                  <a:t>Los Angeles Times</a:t>
                </a:r>
                <a:r>
                  <a:rPr lang="en-US" sz="1900" dirty="0"/>
                  <a:t>. April 5, 2009.</a:t>
                </a:r>
                <a:endParaRPr lang="en-US" sz="19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200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crime-ridden LA City Hall?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investigative process is difficult to plan</a:t>
            </a:r>
          </a:p>
          <a:p>
            <a:r>
              <a:rPr lang="en-US" dirty="0" smtClean="0"/>
              <a:t>Can our system help plan it intelligently (</a:t>
            </a:r>
            <a:r>
              <a:rPr lang="en-US" dirty="0"/>
              <a:t>incl</a:t>
            </a:r>
            <a:r>
              <a:rPr lang="en-US" dirty="0" smtClean="0"/>
              <a:t>. directing the crowd), in a goal-driven fashion, like a query optimizer?</a:t>
            </a:r>
          </a:p>
          <a:p>
            <a:pPr lvl="1"/>
            <a:r>
              <a:rPr lang="en-US" dirty="0" smtClean="0"/>
              <a:t>Specify </a:t>
            </a:r>
            <a:r>
              <a:rPr lang="en-US" dirty="0"/>
              <a:t>tasks </a:t>
            </a:r>
            <a:r>
              <a:rPr lang="en-US" dirty="0" smtClean="0"/>
              <a:t>declaratively</a:t>
            </a:r>
          </a:p>
          <a:p>
            <a:pPr lvl="1"/>
            <a:r>
              <a:rPr lang="en-US" dirty="0" smtClean="0"/>
              <a:t>Identify mini-tasks that can be </a:t>
            </a:r>
            <a:r>
              <a:rPr lang="en-US" dirty="0" err="1" smtClean="0"/>
              <a:t>crowdsourced</a:t>
            </a:r>
            <a:endParaRPr lang="en-US" dirty="0" smtClean="0"/>
          </a:p>
          <a:p>
            <a:pPr lvl="1"/>
            <a:r>
              <a:rPr lang="en-US" dirty="0" smtClean="0"/>
              <a:t>Quantify </a:t>
            </a:r>
            <a:r>
              <a:rPr lang="en-US" dirty="0"/>
              <a:t>cost-benefit of </a:t>
            </a:r>
            <a:r>
              <a:rPr lang="en-US" dirty="0" smtClean="0"/>
              <a:t>mini-tasks</a:t>
            </a:r>
          </a:p>
          <a:p>
            <a:pPr lvl="1"/>
            <a:r>
              <a:rPr lang="en-US" dirty="0" smtClean="0"/>
              <a:t>Matching mini-tasks to users</a:t>
            </a:r>
          </a:p>
          <a:p>
            <a:pPr lvl="1"/>
            <a:r>
              <a:rPr lang="en-US" dirty="0" smtClean="0"/>
              <a:t>Coordinate/reprioritize execution of mini-tasks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investigative “optimizer”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The need to save watchdog journalism is pressing</a:t>
            </a:r>
          </a:p>
          <a:p>
            <a:r>
              <a:rPr lang="en-US" dirty="0" smtClean="0"/>
              <a:t>You and I may hold the key</a:t>
            </a:r>
          </a:p>
          <a:p>
            <a:r>
              <a:rPr lang="en-US" dirty="0"/>
              <a:t>Journalism is not only a consumer of technology, </a:t>
            </a:r>
            <a:br>
              <a:rPr lang="en-US" dirty="0"/>
            </a:br>
            <a:r>
              <a:rPr lang="en-US" dirty="0"/>
              <a:t>but it can also drive computer science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paper discusses </a:t>
            </a:r>
            <a:r>
              <a:rPr lang="en-US" dirty="0" smtClean="0"/>
              <a:t>more ideas and relevant research areas, </a:t>
            </a:r>
            <a:r>
              <a:rPr lang="en-US" dirty="0"/>
              <a:t>but we have barely scratched the </a:t>
            </a:r>
            <a:r>
              <a:rPr lang="en-US" dirty="0" smtClean="0"/>
              <a:t>surface</a:t>
            </a:r>
          </a:p>
          <a:p>
            <a:r>
              <a:rPr lang="en-US" dirty="0"/>
              <a:t>Don’t miss out working on something with a cause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2"/>
          <a:stretch/>
        </p:blipFill>
        <p:spPr bwMode="auto">
          <a:xfrm>
            <a:off x="2476500" y="1563120"/>
            <a:ext cx="4191000" cy="140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96390"/>
            <a:ext cx="5105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http://www.cancercouncilnt.com.au/Images/Call%20to%20Arms%20logoc.jpg</a:t>
            </a:r>
          </a:p>
        </p:txBody>
      </p:sp>
    </p:spTree>
    <p:extLst>
      <p:ext uri="{BB962C8B-B14F-4D97-AF65-F5344CB8AC3E}">
        <p14:creationId xmlns:p14="http://schemas.microsoft.com/office/powerpoint/2010/main" val="7393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2181761"/>
                <a:ext cx="7315200" cy="13234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2000" dirty="0"/>
                  <a:t>Try matching the sophistication of sports journalism in real-time production of statements like “player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dirty="0"/>
                  <a:t> is the second since year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000" dirty="0"/>
                  <a:t> to record, as a reserve, at least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/>
                  <a:t> points,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dirty="0"/>
                  <a:t> rebounds,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assists</a:t>
                </a:r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sz="2000" dirty="0"/>
                  <a:t> blocks in a game</a:t>
                </a:r>
                <a:r>
                  <a:rPr lang="en-US" sz="2000" dirty="0" smtClean="0"/>
                  <a:t>”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81761"/>
                <a:ext cx="73152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833" t="-2304" r="-667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ular Arrow 14"/>
          <p:cNvSpPr/>
          <p:nvPr/>
        </p:nvSpPr>
        <p:spPr>
          <a:xfrm>
            <a:off x="2478025" y="1345184"/>
            <a:ext cx="3836416" cy="3836416"/>
          </a:xfrm>
          <a:prstGeom prst="circularArrow">
            <a:avLst>
              <a:gd name="adj1" fmla="val 10669"/>
              <a:gd name="adj2" fmla="val 622144"/>
              <a:gd name="adj3" fmla="val 15698797"/>
              <a:gd name="adj4" fmla="val 5400000"/>
              <a:gd name="adj5" fmla="val 10128"/>
            </a:avLst>
          </a:prstGeom>
          <a:solidFill>
            <a:srgbClr val="0033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ircular Arrow 17"/>
          <p:cNvSpPr/>
          <p:nvPr/>
        </p:nvSpPr>
        <p:spPr>
          <a:xfrm rot="10800000">
            <a:off x="2667001" y="1345183"/>
            <a:ext cx="3836416" cy="3836416"/>
          </a:xfrm>
          <a:prstGeom prst="circularArrow">
            <a:avLst>
              <a:gd name="adj1" fmla="val 10669"/>
              <a:gd name="adj2" fmla="val 622144"/>
              <a:gd name="adj3" fmla="val 15698797"/>
              <a:gd name="adj4" fmla="val 5400000"/>
              <a:gd name="adj5" fmla="val 10128"/>
            </a:avLst>
          </a:prstGeom>
          <a:solidFill>
            <a:srgbClr val="0033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Attract crowd with incentives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useful and </a:t>
            </a:r>
            <a:r>
              <a:rPr lang="en-US" dirty="0" smtClean="0"/>
              <a:t>usable tools for investigation</a:t>
            </a:r>
          </a:p>
          <a:p>
            <a:pPr lvl="1"/>
            <a:r>
              <a:rPr lang="en-US" dirty="0" smtClean="0"/>
              <a:t>Cater to users’ willingness to do good for things they care</a:t>
            </a:r>
          </a:p>
          <a:p>
            <a:endParaRPr lang="en-US" dirty="0" smtClean="0"/>
          </a:p>
          <a:p>
            <a:r>
              <a:rPr lang="en-US" dirty="0" smtClean="0"/>
              <a:t>Accumulate knowledge from usage</a:t>
            </a:r>
          </a:p>
          <a:p>
            <a:pPr lvl="1"/>
            <a:r>
              <a:rPr lang="en-US" dirty="0" smtClean="0"/>
              <a:t>Improve our system by incorporating user feedbacks and outcomes from using it</a:t>
            </a:r>
          </a:p>
          <a:p>
            <a:endParaRPr lang="en-US" dirty="0"/>
          </a:p>
          <a:p>
            <a:pPr>
              <a:buFont typeface="Wingdings" pitchFamily="2" charset="2"/>
              <a:buChar char="F"/>
            </a:pPr>
            <a:r>
              <a:rPr lang="en-US" dirty="0" smtClean="0"/>
              <a:t>Next: one example of such a tool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sustainable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98230"/>
            <a:ext cx="2514600" cy="311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Traditional news media: </a:t>
                </a:r>
                <a:br>
                  <a:rPr lang="en-US" dirty="0" smtClean="0"/>
                </a:br>
                <a:r>
                  <a:rPr lang="en-US" dirty="0" smtClean="0"/>
                  <a:t>fewer readers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lower ad revenue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fewer resources</a:t>
                </a:r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less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original investigative reporting</a:t>
                </a: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Journalism’s watchdog function</a:t>
                </a:r>
                <a:r>
                  <a:rPr lang="en-US" dirty="0" smtClean="0"/>
                  <a:t> is in trouble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Who will hold governments, </a:t>
                </a:r>
                <a:br>
                  <a:rPr lang="en-US" dirty="0" smtClean="0"/>
                </a:br>
                <a:r>
                  <a:rPr lang="en-US" dirty="0" smtClean="0"/>
                  <a:t>corporations, and powerful </a:t>
                </a:r>
                <a:br>
                  <a:rPr lang="en-US" dirty="0" smtClean="0"/>
                </a:br>
                <a:r>
                  <a:rPr lang="en-US" dirty="0" smtClean="0"/>
                  <a:t>individual accountable to society?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38400" y="3429000"/>
            <a:ext cx="3810000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 err="1"/>
              <a:t>Quis</a:t>
            </a:r>
            <a:r>
              <a:rPr lang="en-US" sz="2000" i="1" dirty="0"/>
              <a:t> </a:t>
            </a:r>
            <a:r>
              <a:rPr lang="en-US" sz="2000" i="1" dirty="0" err="1"/>
              <a:t>custodiet</a:t>
            </a:r>
            <a:r>
              <a:rPr lang="en-US" sz="2000" i="1" dirty="0"/>
              <a:t> </a:t>
            </a:r>
            <a:r>
              <a:rPr lang="en-US" sz="2000" i="1" dirty="0" err="1"/>
              <a:t>ipsos</a:t>
            </a:r>
            <a:r>
              <a:rPr lang="en-US" sz="2000" i="1" dirty="0"/>
              <a:t> </a:t>
            </a:r>
            <a:r>
              <a:rPr lang="en-US" sz="2000" i="1" dirty="0" err="1"/>
              <a:t>custodes</a:t>
            </a:r>
            <a:r>
              <a:rPr lang="en-US" sz="2000" i="1" dirty="0"/>
              <a:t>?</a:t>
            </a:r>
            <a:br>
              <a:rPr lang="en-US" sz="2000" i="1" dirty="0"/>
            </a:br>
            <a:r>
              <a:rPr lang="en-US" sz="2000" dirty="0"/>
              <a:t>(Who will guard the guardians?)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96390"/>
            <a:ext cx="449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http://www.dbgallery.co.uk/historys-whos-who/195869_socrates.html</a:t>
            </a:r>
          </a:p>
        </p:txBody>
      </p:sp>
    </p:spTree>
    <p:extLst>
      <p:ext uri="{BB962C8B-B14F-4D97-AF65-F5344CB8AC3E}">
        <p14:creationId xmlns:p14="http://schemas.microsoft.com/office/powerpoint/2010/main" val="18248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5265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Democratizing data</a:t>
            </a:r>
            <a:r>
              <a:rPr lang="en-US" dirty="0" smtClean="0"/>
              <a:t>: more data are becoming </a:t>
            </a:r>
            <a:br>
              <a:rPr lang="en-US" dirty="0" smtClean="0"/>
            </a:br>
            <a:r>
              <a:rPr lang="en-US" dirty="0" smtClean="0"/>
              <a:t>publicly available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Computation has a proven track record with big data</a:t>
            </a:r>
          </a:p>
          <a:p>
            <a:endParaRPr lang="en-US" dirty="0"/>
          </a:p>
          <a:p>
            <a:pPr>
              <a:buFont typeface="Wingdings" pitchFamily="2" charset="2"/>
              <a:buChar char="F"/>
            </a:pPr>
            <a:r>
              <a:rPr lang="en-US" dirty="0">
                <a:solidFill>
                  <a:schemeClr val="accent2"/>
                </a:solidFill>
              </a:rPr>
              <a:t>Computational </a:t>
            </a:r>
            <a:r>
              <a:rPr lang="en-US" dirty="0" smtClean="0">
                <a:solidFill>
                  <a:schemeClr val="accent2"/>
                </a:solidFill>
              </a:rPr>
              <a:t>journalism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Lower cost</a:t>
            </a:r>
          </a:p>
          <a:p>
            <a:pPr lvl="1"/>
            <a:r>
              <a:rPr lang="en-US" dirty="0" smtClean="0"/>
              <a:t>Increase effectiveness</a:t>
            </a:r>
          </a:p>
          <a:p>
            <a:pPr lvl="1"/>
            <a:r>
              <a:rPr lang="en-US" dirty="0" smtClean="0"/>
              <a:t>Broaden participation: </a:t>
            </a:r>
            <a:r>
              <a:rPr lang="en-US" dirty="0" smtClean="0">
                <a:solidFill>
                  <a:schemeClr val="accent2"/>
                </a:solidFill>
              </a:rPr>
              <a:t>democratizing data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http://www.filetransit.com/images/screen/2f4df0324760b79935b80ea340398d82_Matrix_Code_Emulator.jpg</a:t>
            </a:r>
          </a:p>
        </p:txBody>
      </p:sp>
    </p:spTree>
    <p:extLst>
      <p:ext uri="{BB962C8B-B14F-4D97-AF65-F5344CB8AC3E}">
        <p14:creationId xmlns:p14="http://schemas.microsoft.com/office/powerpoint/2010/main" val="15908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Fact-checking is absurdly difficult, even if you know SQL and the databases are cleansed and documented</a:t>
            </a:r>
          </a:p>
          <a:p>
            <a:pPr>
              <a:buFont typeface="Wingdings" pitchFamily="2" charset="2"/>
              <a:buChar char="F"/>
            </a:pPr>
            <a:r>
              <a:rPr lang="en-US" i="1" dirty="0">
                <a:solidFill>
                  <a:schemeClr val="accent2"/>
                </a:solidFill>
              </a:rPr>
              <a:t>U-check</a:t>
            </a:r>
            <a:r>
              <a:rPr lang="en-US" i="1" dirty="0"/>
              <a:t>: </a:t>
            </a:r>
            <a:r>
              <a:rPr lang="en-US" i="1" dirty="0" smtClean="0"/>
              <a:t>a relational </a:t>
            </a:r>
            <a:r>
              <a:rPr lang="en-US" i="1" dirty="0"/>
              <a:t>investigative tool for </a:t>
            </a:r>
            <a:r>
              <a:rPr lang="en-US" i="1" u="sng" dirty="0" smtClean="0"/>
              <a:t>you</a:t>
            </a:r>
            <a:endParaRPr lang="en-US" i="1" u="sng" dirty="0"/>
          </a:p>
          <a:p>
            <a:pPr lvl="1"/>
            <a:r>
              <a:rPr lang="en-US" dirty="0" smtClean="0"/>
              <a:t>No knowledge of schema or SQL required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is this simply natural language querying (NLQ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checking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78674"/>
            <a:ext cx="60198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 (Lincoln) Davis voted with Nancy Pelosi 94 percent of the time…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1" y="2184737"/>
            <a:ext cx="6248399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… For 36 months in a row, our district has maintained the lowest unemployment rate among our neighboring five districts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44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/>
              <a:t>2007 </a:t>
            </a:r>
            <a:r>
              <a:rPr lang="en-US" dirty="0" smtClean="0"/>
              <a:t>Republican presidential debate, Giuliani </a:t>
            </a:r>
            <a:r>
              <a:rPr lang="en-US" dirty="0"/>
              <a:t>claimed that “adoptions went up 65 to 70 percent” in New York when he was in office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Giuliani’s </a:t>
            </a:r>
            <a:r>
              <a:rPr lang="en-US" dirty="0"/>
              <a:t>adoption claim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94"/>
          <a:stretch/>
        </p:blipFill>
        <p:spPr bwMode="auto">
          <a:xfrm>
            <a:off x="533400" y="2886075"/>
            <a:ext cx="336150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6260068"/>
            <a:ext cx="592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Administration for </a:t>
            </a:r>
            <a:r>
              <a:rPr lang="en-US" i="1" dirty="0" smtClean="0"/>
              <a:t>Children’s Services</a:t>
            </a:r>
            <a:r>
              <a:rPr lang="en-US" dirty="0" smtClean="0"/>
              <a:t> was created in </a:t>
            </a:r>
            <a:r>
              <a:rPr lang="en-US" dirty="0"/>
              <a:t>1996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886075"/>
            <a:ext cx="4695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6096000" y="5627132"/>
            <a:ext cx="0" cy="69746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http://www.factcheck.org/elections-2008/levitating_numbers.html</a:t>
            </a:r>
          </a:p>
        </p:txBody>
      </p:sp>
    </p:spTree>
    <p:extLst>
      <p:ext uri="{BB962C8B-B14F-4D97-AF65-F5344CB8AC3E}">
        <p14:creationId xmlns:p14="http://schemas.microsoft.com/office/powerpoint/2010/main" val="41459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Claims often are </a:t>
            </a:r>
            <a:r>
              <a:rPr lang="en-US" dirty="0"/>
              <a:t>vague and/or involve complex queries</a:t>
            </a:r>
          </a:p>
          <a:p>
            <a:r>
              <a:rPr lang="en-US" dirty="0" smtClean="0"/>
              <a:t>Users don’t </a:t>
            </a:r>
            <a:r>
              <a:rPr lang="en-US" dirty="0"/>
              <a:t>expect </a:t>
            </a:r>
            <a:r>
              <a:rPr lang="en-US" dirty="0" smtClean="0"/>
              <a:t>one-click fact-checking </a:t>
            </a:r>
            <a:r>
              <a:rPr lang="en-US" dirty="0"/>
              <a:t>with instant gratification</a:t>
            </a:r>
          </a:p>
          <a:p>
            <a:r>
              <a:rPr lang="en-US" dirty="0" smtClean="0"/>
              <a:t>Clarifying a claim and tweaking the way it presents data are instructive in their own right</a:t>
            </a:r>
            <a:endParaRPr lang="en-US" dirty="0"/>
          </a:p>
          <a:p>
            <a:pPr>
              <a:buFont typeface="Wingdings" pitchFamily="2" charset="2"/>
              <a:buChar char="F"/>
            </a:pPr>
            <a:r>
              <a:rPr lang="en-US" i="1" dirty="0" smtClean="0"/>
              <a:t>An </a:t>
            </a:r>
            <a:r>
              <a:rPr lang="en-US" i="1" dirty="0" smtClean="0">
                <a:solidFill>
                  <a:schemeClr val="accent2"/>
                </a:solidFill>
              </a:rPr>
              <a:t>interactive</a:t>
            </a:r>
            <a:r>
              <a:rPr lang="en-US" i="1" dirty="0" smtClean="0"/>
              <a:t> interface that relies on user </a:t>
            </a:r>
            <a:r>
              <a:rPr lang="en-US" i="1" dirty="0" smtClean="0">
                <a:solidFill>
                  <a:schemeClr val="accent2"/>
                </a:solidFill>
              </a:rPr>
              <a:t>feedback</a:t>
            </a:r>
          </a:p>
          <a:p>
            <a:pPr lvl="1"/>
            <a:r>
              <a:rPr lang="en-US" dirty="0" smtClean="0"/>
              <a:t>Suggest possible SQL queries for user to choose</a:t>
            </a:r>
          </a:p>
          <a:p>
            <a:pPr lvl="1"/>
            <a:r>
              <a:rPr lang="en-US" dirty="0" smtClean="0"/>
              <a:t>To help user choose, show English translations, preview answers, ask questions…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U-check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NLQ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15" b="-2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</a:t>
            </a:r>
            <a:r>
              <a:rPr lang="en-US" dirty="0"/>
              <a:t>how robust </a:t>
            </a:r>
            <a:r>
              <a:rPr lang="en-US" dirty="0" smtClean="0"/>
              <a:t>a claim </a:t>
            </a:r>
            <a:r>
              <a:rPr lang="en-US" dirty="0"/>
              <a:t>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See if similar claims hold for different </a:t>
            </a:r>
            <a:r>
              <a:rPr lang="en-US" dirty="0" smtClean="0"/>
              <a:t>settings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Monitor a claim over time</a:t>
            </a:r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F"/>
            </a:pPr>
            <a:r>
              <a:rPr lang="en-US" i="1" dirty="0" smtClean="0"/>
              <a:t>Allow reuse of expertise/effort beyond a single story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Fact-check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616803"/>
            <a:ext cx="50292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… For 36 months in a row, our district has maintained the lowest unemployment rate among our neighboring five districts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2057400"/>
            <a:ext cx="52578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What’s the margin? Did it change over time?</a:t>
            </a:r>
          </a:p>
          <a:p>
            <a:r>
              <a:rPr lang="en-US" sz="1600" dirty="0"/>
              <a:t>What if we compare with six instead of five districts?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3377625"/>
            <a:ext cx="52578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How does my district do in a similar comparison?</a:t>
            </a:r>
          </a:p>
          <a:p>
            <a:r>
              <a:rPr lang="en-US" sz="1600" dirty="0"/>
              <a:t>How about median income </a:t>
            </a:r>
            <a:r>
              <a:rPr lang="en-US" sz="1600" dirty="0" smtClean="0"/>
              <a:t>instead of employment </a:t>
            </a:r>
            <a:r>
              <a:rPr lang="en-US" sz="1600" dirty="0"/>
              <a:t>rate?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4673025"/>
            <a:ext cx="52578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What if we revisit the comparison a year later?</a:t>
            </a:r>
          </a:p>
          <a:p>
            <a:r>
              <a:rPr lang="en-US" sz="1600" dirty="0"/>
              <a:t>Can we get an alert when the streak is broken?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88203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+</a:t>
            </a:r>
            <a:endParaRPr lang="en-US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U-check allows us to build up a “library</a:t>
            </a:r>
            <a:r>
              <a:rPr lang="en-US" dirty="0"/>
              <a:t>” of </a:t>
            </a:r>
            <a:r>
              <a:rPr lang="en-US" dirty="0" smtClean="0"/>
              <a:t>datasets, </a:t>
            </a:r>
            <a:r>
              <a:rPr lang="en-US" dirty="0"/>
              <a:t>queries leading to </a:t>
            </a:r>
            <a:r>
              <a:rPr lang="en-US" dirty="0" smtClean="0"/>
              <a:t>claims</a:t>
            </a:r>
            <a:r>
              <a:rPr lang="en-US" dirty="0"/>
              <a:t>, and stories using </a:t>
            </a:r>
            <a:r>
              <a:rPr lang="en-US" dirty="0" smtClean="0"/>
              <a:t>them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F"/>
            </a:pPr>
            <a:r>
              <a:rPr lang="en-US" i="1" dirty="0" smtClean="0">
                <a:solidFill>
                  <a:schemeClr val="accent2"/>
                </a:solidFill>
              </a:rPr>
              <a:t>A Reporters’ Black Box</a:t>
            </a:r>
          </a:p>
          <a:p>
            <a:pPr lvl="1"/>
            <a:r>
              <a:rPr lang="en-US" dirty="0" smtClean="0"/>
              <a:t>Learn “standard” query templates from </a:t>
            </a:r>
            <a:br>
              <a:rPr lang="en-US" dirty="0" smtClean="0"/>
            </a:br>
            <a:r>
              <a:rPr lang="en-US" dirty="0" smtClean="0"/>
              <a:t>the library and human experts</a:t>
            </a:r>
            <a:endParaRPr lang="en-US" dirty="0"/>
          </a:p>
          <a:p>
            <a:pPr lvl="1"/>
            <a:r>
              <a:rPr lang="en-US" dirty="0" smtClean="0"/>
              <a:t>Run </a:t>
            </a:r>
            <a:r>
              <a:rPr lang="en-US" dirty="0"/>
              <a:t>all </a:t>
            </a:r>
            <a:r>
              <a:rPr lang="en-US" dirty="0" smtClean="0"/>
              <a:t>templates </a:t>
            </a:r>
            <a:r>
              <a:rPr lang="en-US" dirty="0"/>
              <a:t>on </a:t>
            </a:r>
            <a:r>
              <a:rPr lang="en-US" dirty="0" smtClean="0"/>
              <a:t>new/updated data </a:t>
            </a:r>
            <a:br>
              <a:rPr lang="en-US" dirty="0" smtClean="0"/>
            </a:br>
            <a:r>
              <a:rPr lang="en-US" dirty="0" smtClean="0"/>
              <a:t>to find claims that hold</a:t>
            </a:r>
          </a:p>
          <a:p>
            <a:pPr lvl="1"/>
            <a:r>
              <a:rPr lang="en-US" dirty="0" smtClean="0"/>
              <a:t>Rank claims for further investigation by journalists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Finding answers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finding questions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r="-2667" b="-2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6596390"/>
            <a:ext cx="6705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http://2.bp.blogspot.com/_5F-zDFdXlOY/SYe4qdS_GBI/AAAAAAAAAR4/BFQC7i0IPjE/s320/black-box.jpg</a:t>
            </a:r>
          </a:p>
        </p:txBody>
      </p:sp>
    </p:spTree>
    <p:extLst>
      <p:ext uri="{BB962C8B-B14F-4D97-AF65-F5344CB8AC3E}">
        <p14:creationId xmlns:p14="http://schemas.microsoft.com/office/powerpoint/2010/main" val="16504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Cloud</a:t>
            </a:r>
            <a:r>
              <a:rPr lang="en-US" dirty="0" smtClean="0"/>
              <a:t>: aggregate/share computing resources</a:t>
            </a:r>
          </a:p>
          <a:p>
            <a:r>
              <a:rPr lang="en-US" dirty="0" smtClean="0"/>
              <a:t>Large-scale, real-time data analysis</a:t>
            </a:r>
          </a:p>
          <a:p>
            <a:pPr lvl="1"/>
            <a:r>
              <a:rPr lang="en-US" dirty="0" smtClean="0"/>
              <a:t>E.g., map/reduce for machine translation, information extraction, reporters’ black box,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Crowd</a:t>
            </a:r>
            <a:r>
              <a:rPr lang="en-US" dirty="0" smtClean="0"/>
              <a:t>: aggregate/share data, tools, and insights</a:t>
            </a:r>
          </a:p>
          <a:p>
            <a:r>
              <a:rPr lang="en-US" dirty="0" smtClean="0"/>
              <a:t>Leverage the crowd in simpler </a:t>
            </a:r>
            <a:r>
              <a:rPr lang="en-US" dirty="0"/>
              <a:t>and more </a:t>
            </a:r>
            <a:r>
              <a:rPr lang="en-US" dirty="0" smtClean="0"/>
              <a:t>effective ways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/>
              <a:t>“optimizer” for </a:t>
            </a:r>
            <a:r>
              <a:rPr lang="en-US" dirty="0" smtClean="0"/>
              <a:t>the investigative process with crowdsourcing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0EB8F4-9138-4604-A045-846AF062CD83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Vision: a </a:t>
            </a:r>
            <a:r>
              <a:rPr lang="en-US" dirty="0" smtClean="0">
                <a:solidFill>
                  <a:schemeClr val="tx1"/>
                </a:solidFill>
              </a:rPr>
              <a:t>cloud </a:t>
            </a:r>
            <a:r>
              <a:rPr lang="en-US" dirty="0" smtClean="0"/>
              <a:t>for the crowd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2428</TotalTime>
  <Words>760</Words>
  <Application>Microsoft Office PowerPoint</Application>
  <PresentationFormat>On-screen Show (4:3)</PresentationFormat>
  <Paragraphs>140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Wingdings 2</vt:lpstr>
      <vt:lpstr>Constantia</vt:lpstr>
      <vt:lpstr>Paper</vt:lpstr>
      <vt:lpstr>Computational Journalism: A Call to Arms to Database Researchers</vt:lpstr>
      <vt:lpstr>Crisis</vt:lpstr>
      <vt:lpstr>Opportunity</vt:lpstr>
      <vt:lpstr>Fact checking</vt:lpstr>
      <vt:lpstr>Example: Giuliani’s adoption claim </vt:lpstr>
      <vt:lpstr>Why U-check ≠ NLQ</vt:lpstr>
      <vt:lpstr>Fact-check</vt:lpstr>
      <vt:lpstr>Finding answers → finding questions</vt:lpstr>
      <vt:lpstr>Vision: a cloud for the crowd</vt:lpstr>
      <vt:lpstr>Example: crime-ridden LA City Hall?</vt:lpstr>
      <vt:lpstr>An investigative “optimizer”</vt:lpstr>
      <vt:lpstr>Conclusion</vt:lpstr>
      <vt:lpstr>Backup slides to follow</vt:lpstr>
      <vt:lpstr>PowerPoint Presentation</vt:lpstr>
      <vt:lpstr>Making a sustainable system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Jun Yang</dc:creator>
  <cp:lastModifiedBy>Jun Yang</cp:lastModifiedBy>
  <cp:revision>282</cp:revision>
  <cp:lastPrinted>2010-09-22T15:18:01Z</cp:lastPrinted>
  <dcterms:created xsi:type="dcterms:W3CDTF">2010-09-01T02:43:24Z</dcterms:created>
  <dcterms:modified xsi:type="dcterms:W3CDTF">2011-01-11T15:36:39Z</dcterms:modified>
</cp:coreProperties>
</file>