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32" autoAdjust="0"/>
    <p:restoredTop sz="94660"/>
  </p:normalViewPr>
  <p:slideViewPr>
    <p:cSldViewPr snapToGrid="0">
      <p:cViewPr varScale="1">
        <p:scale>
          <a:sx n="19" d="100"/>
          <a:sy n="19" d="100"/>
        </p:scale>
        <p:origin x="-3714" y="-14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04A3-E80E-4D56-897A-0A874171664F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30A9-7B9E-47F4-8128-D517B53794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865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04A3-E80E-4D56-897A-0A874171664F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30A9-7B9E-47F4-8128-D517B53794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640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04A3-E80E-4D56-897A-0A874171664F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30A9-7B9E-47F4-8128-D517B53794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770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04A3-E80E-4D56-897A-0A874171664F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30A9-7B9E-47F4-8128-D517B53794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943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04A3-E80E-4D56-897A-0A874171664F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30A9-7B9E-47F4-8128-D517B53794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420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04A3-E80E-4D56-897A-0A874171664F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30A9-7B9E-47F4-8128-D517B53794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114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04A3-E80E-4D56-897A-0A874171664F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30A9-7B9E-47F4-8128-D517B53794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350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04A3-E80E-4D56-897A-0A874171664F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30A9-7B9E-47F4-8128-D517B53794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161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04A3-E80E-4D56-897A-0A874171664F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30A9-7B9E-47F4-8128-D517B53794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181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04A3-E80E-4D56-897A-0A874171664F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30A9-7B9E-47F4-8128-D517B53794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684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04A3-E80E-4D56-897A-0A874171664F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30A9-7B9E-47F4-8128-D517B53794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889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904A3-E80E-4D56-897A-0A874171664F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330A9-7B9E-47F4-8128-D517B53794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67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ular Callout 176"/>
          <p:cNvSpPr/>
          <p:nvPr/>
        </p:nvSpPr>
        <p:spPr bwMode="auto">
          <a:xfrm>
            <a:off x="4732421" y="9628694"/>
            <a:ext cx="8147625" cy="1680705"/>
          </a:xfrm>
          <a:prstGeom prst="wedgeRoundRectCallout">
            <a:avLst>
              <a:gd name="adj1" fmla="val -63391"/>
              <a:gd name="adj2" fmla="val 7880"/>
              <a:gd name="adj3" fmla="val 16667"/>
            </a:avLst>
          </a:prstGeom>
          <a:ln>
            <a:headEnd type="none" w="med" len="med"/>
            <a:tailEnd type="stealth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3038" indent="-173038" defTabSz="3657600">
              <a:buNone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  <a:sym typeface="Wingdings" pitchFamily="2" charset="2"/>
              </a:rPr>
              <a:t>Challenge: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itchFamily="2" charset="2"/>
              </a:rPr>
              <a:t>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  <a:sym typeface="Wingdings" pitchFamily="2" charset="2"/>
              </a:rPr>
              <a:t/>
            </a:r>
            <a:b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  <a:sym typeface="Wingdings" pitchFamily="2" charset="2"/>
              </a:rPr>
            </a:b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  <a:sym typeface="Wingdings" pitchFamily="2" charset="2"/>
              </a:rPr>
              <a:t>Automatically pinpoint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itchFamily="2" charset="2"/>
              </a:rPr>
              <a:t>the domain model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  <a:sym typeface="Wingdings" pitchFamily="2" charset="2"/>
              </a:rPr>
              <a:t>classes: The high-level business concepts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  <a:sym typeface="Wingdings" pitchFamily="2" charset="2"/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659732" y="215810"/>
            <a:ext cx="20626137" cy="230357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tabLst>
                <a:tab pos="11208093" algn="l"/>
              </a:tabLst>
            </a:pPr>
            <a:r>
              <a:rPr lang="en-US" sz="55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R</a:t>
            </a:r>
            <a:r>
              <a:rPr lang="en-US" sz="5500" b="1" dirty="0">
                <a:latin typeface="Helvetica" panose="020B0604020202020204" pitchFamily="34" charset="0"/>
                <a:cs typeface="Helvetica" panose="020B0604020202020204" pitchFamily="34" charset="0"/>
              </a:rPr>
              <a:t>everse </a:t>
            </a:r>
            <a:r>
              <a:rPr lang="en-US" sz="55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E</a:t>
            </a:r>
            <a:r>
              <a:rPr lang="en-US" sz="5500" b="1" dirty="0">
                <a:latin typeface="Helvetica" panose="020B0604020202020204" pitchFamily="34" charset="0"/>
                <a:cs typeface="Helvetica" panose="020B0604020202020204" pitchFamily="34" charset="0"/>
              </a:rPr>
              <a:t>ngineering </a:t>
            </a:r>
            <a:r>
              <a:rPr lang="en-US" sz="55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O</a:t>
            </a:r>
            <a:r>
              <a:rPr lang="en-US" sz="5500" b="1" dirty="0">
                <a:latin typeface="Helvetica" panose="020B0604020202020204" pitchFamily="34" charset="0"/>
                <a:cs typeface="Helvetica" panose="020B0604020202020204" pitchFamily="34" charset="0"/>
              </a:rPr>
              <a:t>bject-</a:t>
            </a:r>
            <a:r>
              <a:rPr lang="en-US" sz="55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O</a:t>
            </a:r>
            <a:r>
              <a:rPr lang="en-US" sz="5500" b="1" dirty="0">
                <a:latin typeface="Helvetica" panose="020B0604020202020204" pitchFamily="34" charset="0"/>
                <a:cs typeface="Helvetica" panose="020B0604020202020204" pitchFamily="34" charset="0"/>
              </a:rPr>
              <a:t>riented Applications</a:t>
            </a:r>
            <a:br>
              <a:rPr lang="en-US" sz="5500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5500" b="1" dirty="0">
                <a:latin typeface="Helvetica" panose="020B0604020202020204" pitchFamily="34" charset="0"/>
                <a:cs typeface="Helvetica" panose="020B0604020202020204" pitchFamily="34" charset="0"/>
              </a:rPr>
              <a:t>Into High-Level Domain </a:t>
            </a:r>
            <a:r>
              <a:rPr lang="en-US" sz="55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M</a:t>
            </a:r>
            <a:r>
              <a:rPr lang="en-US" sz="5500" b="1" dirty="0">
                <a:latin typeface="Helvetica" panose="020B0604020202020204" pitchFamily="34" charset="0"/>
                <a:cs typeface="Helvetica" panose="020B0604020202020204" pitchFamily="34" charset="0"/>
              </a:rPr>
              <a:t>odels With </a:t>
            </a:r>
            <a:r>
              <a:rPr lang="en-US" sz="55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Reoom</a:t>
            </a:r>
            <a:endParaRPr lang="en-US" sz="5500" u="sng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2933700" y="2604782"/>
            <a:ext cx="16078200" cy="24940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365720" tIns="182860" rIns="365720" bIns="182860" numCol="1" anchor="b" anchorCtr="0" compatLnSpc="1">
            <a:prstTxWarp prst="textNoShape">
              <a:avLst/>
            </a:prstTxWarp>
            <a:spAutoFit/>
          </a:bodyPr>
          <a:lstStyle>
            <a:lvl1pPr algn="ctr" defTabSz="365719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3657193" rtl="0" fontAlgn="base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2"/>
                </a:solidFill>
                <a:latin typeface="Tahoma" pitchFamily="34" charset="0"/>
              </a:defRPr>
            </a:lvl2pPr>
            <a:lvl3pPr algn="l" defTabSz="3657193" rtl="0" fontAlgn="base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2"/>
                </a:solidFill>
                <a:latin typeface="Tahoma" pitchFamily="34" charset="0"/>
              </a:defRPr>
            </a:lvl3pPr>
            <a:lvl4pPr algn="l" defTabSz="3657193" rtl="0" fontAlgn="base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2"/>
                </a:solidFill>
                <a:latin typeface="Tahoma" pitchFamily="34" charset="0"/>
              </a:defRPr>
            </a:lvl4pPr>
            <a:lvl5pPr algn="l" defTabSz="3657193" rtl="0" fontAlgn="base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2"/>
                </a:solidFill>
                <a:latin typeface="Tahoma" pitchFamily="34" charset="0"/>
              </a:defRPr>
            </a:lvl5pPr>
            <a:lvl6pPr marL="457149" algn="l" defTabSz="3657193" rtl="0" fontAlgn="base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2"/>
                </a:solidFill>
                <a:latin typeface="Tahoma" pitchFamily="34" charset="0"/>
              </a:defRPr>
            </a:lvl6pPr>
            <a:lvl7pPr marL="914298" algn="l" defTabSz="3657193" rtl="0" fontAlgn="base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2"/>
                </a:solidFill>
                <a:latin typeface="Tahoma" pitchFamily="34" charset="0"/>
              </a:defRPr>
            </a:lvl7pPr>
            <a:lvl8pPr marL="1371448" algn="l" defTabSz="3657193" rtl="0" fontAlgn="base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2"/>
                </a:solidFill>
                <a:latin typeface="Tahoma" pitchFamily="34" charset="0"/>
              </a:defRPr>
            </a:lvl8pPr>
            <a:lvl9pPr marL="1828597" algn="l" defTabSz="3657193" rtl="0" fontAlgn="base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lnSpc>
                <a:spcPct val="110000"/>
              </a:lnSpc>
              <a:buNone/>
              <a:tabLst>
                <a:tab pos="11208093" algn="l"/>
              </a:tabLst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Tuan </a:t>
            </a:r>
            <a:r>
              <a:rPr lang="en-US" sz="3200" dirty="0" err="1">
                <a:latin typeface="Helvetica" panose="020B0604020202020204" pitchFamily="34" charset="0"/>
                <a:cs typeface="Helvetica" panose="020B0604020202020204" pitchFamily="34" charset="0"/>
              </a:rPr>
              <a:t>Anh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 Nguyen, </a:t>
            </a:r>
            <a:r>
              <a:rPr lang="en-US" sz="3200" dirty="0" err="1">
                <a:latin typeface="Helvetica" panose="020B0604020202020204" pitchFamily="34" charset="0"/>
                <a:cs typeface="Helvetica" panose="020B0604020202020204" pitchFamily="34" charset="0"/>
              </a:rPr>
              <a:t>Christoph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latin typeface="Helvetica" panose="020B0604020202020204" pitchFamily="34" charset="0"/>
                <a:cs typeface="Helvetica" panose="020B0604020202020204" pitchFamily="34" charset="0"/>
              </a:rPr>
              <a:t>Csallner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10000"/>
              </a:lnSpc>
              <a:buNone/>
              <a:tabLst>
                <a:tab pos="11208093" algn="l"/>
              </a:tabLst>
            </a:pPr>
            <a:r>
              <a:rPr lang="en-US" sz="3200" dirty="0" err="1">
                <a:latin typeface="Helvetica" panose="020B0604020202020204" pitchFamily="34" charset="0"/>
                <a:cs typeface="Helvetica" panose="020B0604020202020204" pitchFamily="34" charset="0"/>
              </a:rPr>
              <a:t>tanguyen@mavs.uta.edu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3200" dirty="0" err="1">
                <a:latin typeface="Helvetica" panose="020B0604020202020204" pitchFamily="34" charset="0"/>
                <a:cs typeface="Helvetica" panose="020B0604020202020204" pitchFamily="34" charset="0"/>
              </a:rPr>
              <a:t>csallner@uta.edu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10000"/>
              </a:lnSpc>
              <a:buNone/>
              <a:tabLst>
                <a:tab pos="11208093" algn="l"/>
              </a:tabLst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Computer Science and Engineering Department</a:t>
            </a:r>
          </a:p>
          <a:p>
            <a:pPr>
              <a:lnSpc>
                <a:spcPct val="110000"/>
              </a:lnSpc>
              <a:buNone/>
              <a:tabLst>
                <a:tab pos="11208093" algn="l"/>
              </a:tabLst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University of Texas at Arlington (UTA), USA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4224051" y="15004143"/>
            <a:ext cx="68155" cy="88295"/>
          </a:xfrm>
          <a:prstGeom prst="ellipse">
            <a:avLst/>
          </a:prstGeom>
          <a:noFill/>
          <a:ln w="76200" cap="flat" cmpd="sng" algn="ctr">
            <a:noFill/>
            <a:prstDash val="solid"/>
            <a:round/>
            <a:headEnd type="none" w="med" len="med"/>
            <a:tailEnd type="stealth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3038" marR="0" indent="-173038" algn="l" defTabSz="3657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" name="Rounded Rectangular Callout 174"/>
          <p:cNvSpPr/>
          <p:nvPr/>
        </p:nvSpPr>
        <p:spPr bwMode="auto">
          <a:xfrm>
            <a:off x="669500" y="5821154"/>
            <a:ext cx="5649045" cy="1325988"/>
          </a:xfrm>
          <a:prstGeom prst="wedgeRoundRectCallout">
            <a:avLst>
              <a:gd name="adj1" fmla="val -22848"/>
              <a:gd name="adj2" fmla="val 72392"/>
              <a:gd name="adj3" fmla="val 16667"/>
            </a:avLst>
          </a:prstGeom>
          <a:ln>
            <a:headEnd type="none" w="med" len="med"/>
            <a:tailEnd type="stealth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3038" marR="0" indent="-173038" algn="ctr" defTabSz="3657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None/>
              <a:tabLst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Which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of these N classes should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I look at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first?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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9" name="Cloud Callout 218"/>
          <p:cNvSpPr/>
          <p:nvPr/>
        </p:nvSpPr>
        <p:spPr bwMode="auto">
          <a:xfrm>
            <a:off x="669500" y="3547971"/>
            <a:ext cx="5649046" cy="1730482"/>
          </a:xfrm>
          <a:prstGeom prst="cloudCallout">
            <a:avLst>
              <a:gd name="adj1" fmla="val -12332"/>
              <a:gd name="adj2" fmla="val 71045"/>
            </a:avLst>
          </a:prstGeom>
          <a:ln>
            <a:headEnd type="none" w="med" len="med"/>
            <a:tailEnd type="stealth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3038" marR="0" indent="-173038" algn="ctr" defTabSz="3657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Maintain</a:t>
            </a:r>
            <a:r>
              <a:rPr lang="en-US" sz="32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large software system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59783" y="6448111"/>
            <a:ext cx="62503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Design documents typically not up to date with code.</a:t>
            </a:r>
          </a:p>
          <a:p>
            <a:pPr marL="457200" indent="-457200">
              <a:buFontTx/>
              <a:buChar char="-"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Business concepts not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readily available in the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code.</a:t>
            </a:r>
          </a:p>
          <a:p>
            <a:pPr marL="457200" indent="-457200">
              <a:buFontTx/>
              <a:buChar char="-"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Requires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reasoning about large complex code base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2346" y="11852100"/>
            <a:ext cx="12077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Reoom Approach</a:t>
            </a:r>
            <a:r>
              <a:rPr lang="en-US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  <a:r>
              <a:rPr lang="en-US" sz="3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Light-weight Static Analysis</a:t>
            </a:r>
            <a:endParaRPr lang="en-US" sz="3600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346" y="12683786"/>
            <a:ext cx="14060066" cy="5522013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13539537" y="5724655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Observations / Heuristics</a:t>
            </a:r>
            <a:endParaRPr lang="en-US" sz="3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759784" y="5726936"/>
            <a:ext cx="549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Problem</a:t>
            </a:r>
            <a:endParaRPr lang="en-US" sz="3600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539537" y="6462034"/>
            <a:ext cx="800501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(O1)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If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an intermediate result is a domain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model object, the code more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likely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refers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to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it explicitly:</a:t>
            </a:r>
          </a:p>
          <a:p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Assign to local variable, field, </a:t>
            </a:r>
            <a:r>
              <a:rPr lang="en-US" sz="3200" smtClean="0">
                <a:latin typeface="Helvetica" panose="020B0604020202020204" pitchFamily="34" charset="0"/>
                <a:cs typeface="Helvetica" panose="020B0604020202020204" pitchFamily="34" charset="0"/>
              </a:rPr>
              <a:t>etc.</a:t>
            </a:r>
            <a:endParaRPr lang="en-US" sz="3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May aid debugging</a:t>
            </a:r>
          </a:p>
          <a:p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May be seen as more stable over time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(O2)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 A domain model class is likely used together with other domain model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classes</a:t>
            </a:r>
          </a:p>
          <a:p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	-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To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navigate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domain relations</a:t>
            </a:r>
          </a:p>
          <a:p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To provide business functions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02346" y="18263110"/>
            <a:ext cx="204835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(1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) Check O1: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Annotate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each method </a:t>
            </a:r>
            <a:r>
              <a:rPr lang="en-US" sz="32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with classes </a:t>
            </a:r>
            <a:r>
              <a:rPr lang="en-US" sz="32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’s code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refers to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explicitly. Example: 8 methods, 3 classes </a:t>
            </a:r>
          </a:p>
          <a:p>
            <a:pPr>
              <a:buNone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(2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) Check O2: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Remove </a:t>
            </a:r>
            <a:r>
              <a:rPr lang="en-US" sz="32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from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call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graph if </a:t>
            </a:r>
            <a:r>
              <a:rPr lang="en-US" sz="3200" i="1" dirty="0">
                <a:latin typeface="Helvetica" panose="020B0604020202020204" pitchFamily="34" charset="0"/>
                <a:cs typeface="Helvetica" panose="020B0604020202020204" pitchFamily="34" charset="0"/>
              </a:rPr>
              <a:t>m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 does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not appear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in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call chain that explicitly refers to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≥2 classes</a:t>
            </a:r>
          </a:p>
          <a:p>
            <a:pPr>
              <a:buNone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3)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Rank classes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that annotate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remaining methods, by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how often they are referenced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explicitly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169" y="24874639"/>
            <a:ext cx="21480378" cy="2975233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802347" y="27754202"/>
            <a:ext cx="2021281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Reoom vs. closest competitor—Womble</a:t>
            </a:r>
            <a:r>
              <a:rPr lang="en-US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*: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Higher precision (p)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and recall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(r) values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are better; SH = SweetHome3D 1.5; c = classes and interfaces; </a:t>
            </a: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d = domain model classes in c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; t =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runtime (Womble </a:t>
            </a:r>
            <a:r>
              <a:rPr lang="en-US" sz="3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seeded: sum of d runs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Reoom Light: sum of three runs) ; ∩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/∪ = results for classes identified by each or any seeded Womble run;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Ø = average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precision and recall of Womble’s seeded runs.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Experimental setup: 16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GB RAM 2.6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GHz Core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i7 MacBook Pro running OS X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10.10.2.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59732" y="30973985"/>
            <a:ext cx="203554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(*) D. Jackson and A. </a:t>
            </a:r>
            <a:r>
              <a:rPr lang="en-US" sz="32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Waingold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"Lightweight extraction of object models from bytecode," in </a:t>
            </a:r>
            <a:r>
              <a:rPr lang="en-US" sz="3200" i="1" dirty="0">
                <a:latin typeface="Helvetica" panose="020B0604020202020204" pitchFamily="34" charset="0"/>
                <a:cs typeface="Helvetica" panose="020B0604020202020204" pitchFamily="34" charset="0"/>
              </a:rPr>
              <a:t>Proc. 21st </a:t>
            </a:r>
            <a:r>
              <a:rPr lang="en-US" sz="32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ACM/IEEE </a:t>
            </a:r>
            <a:r>
              <a:rPr lang="en-US" sz="3200" i="1" dirty="0">
                <a:latin typeface="Helvetica" panose="020B0604020202020204" pitchFamily="34" charset="0"/>
                <a:cs typeface="Helvetica" panose="020B0604020202020204" pitchFamily="34" charset="0"/>
              </a:rPr>
              <a:t>International Conference on Software Engineering (ICSE)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. ACM, May 1999, pp.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194—202.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26" name="Picture 2" descr="Image result for tired programm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348" y="6991494"/>
            <a:ext cx="4370666" cy="437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loud Callout 218"/>
          <p:cNvSpPr/>
          <p:nvPr/>
        </p:nvSpPr>
        <p:spPr bwMode="auto">
          <a:xfrm>
            <a:off x="15996944" y="22293227"/>
            <a:ext cx="5300956" cy="2071596"/>
          </a:xfrm>
          <a:prstGeom prst="cloudCallout">
            <a:avLst>
              <a:gd name="adj1" fmla="val -60916"/>
              <a:gd name="adj2" fmla="val -53289"/>
            </a:avLst>
          </a:prstGeom>
          <a:ln>
            <a:headEnd type="none" w="med" len="med"/>
            <a:tailEnd type="stealth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3038" indent="-173038" algn="ctr" defTabSz="3657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</a:pPr>
            <a:r>
              <a:rPr lang="en-US" sz="3200" dirty="0" smtClean="0">
                <a:solidFill>
                  <a:schemeClr val="dk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Reoom Light: Reoom without step (2)</a:t>
            </a:r>
            <a:endParaRPr lang="en-US" sz="3200" dirty="0">
              <a:solidFill>
                <a:schemeClr val="dk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9731" y="22972484"/>
            <a:ext cx="203554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jMusic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“These [five] classes form the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backbone of the </a:t>
            </a:r>
            <a:r>
              <a:rPr lang="en-US" sz="3200" dirty="0" err="1">
                <a:latin typeface="Helvetica" panose="020B0604020202020204" pitchFamily="34" charset="0"/>
                <a:cs typeface="Helvetica" panose="020B0604020202020204" pitchFamily="34" charset="0"/>
              </a:rPr>
              <a:t>jMusic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 data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structure”</a:t>
            </a:r>
          </a:p>
          <a:p>
            <a:pPr marL="457200" indent="-457200">
              <a:buFontTx/>
              <a:buChar char="-"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pdf-</a:t>
            </a:r>
            <a:r>
              <a:rPr lang="en-US" sz="32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sam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Identified domain classes with our own domain knowledge</a:t>
            </a:r>
          </a:p>
          <a:p>
            <a:pPr marL="457200" indent="-457200">
              <a:buFontTx/>
              <a:buChar char="-"/>
            </a:pPr>
            <a:r>
              <a:rPr lang="en-US" sz="32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pizza_wo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Plain Java version of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well documented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pizza shop tutorial</a:t>
            </a:r>
          </a:p>
          <a:p>
            <a:pPr marL="457200" indent="-457200">
              <a:buFontTx/>
              <a:buChar char="-"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SweetHome3D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: “This UML diagram should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help you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understand which classes are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available [..]”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9732" y="22251309"/>
            <a:ext cx="6631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Subjects</a:t>
            </a:r>
            <a:endParaRPr lang="en-US" sz="3600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886934" y="11902685"/>
            <a:ext cx="6806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Implementation</a:t>
            </a:r>
            <a:endParaRPr lang="en-US" sz="3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862412" y="12640064"/>
            <a:ext cx="66821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On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top of static inter-procedural Java analysis framework </a:t>
            </a:r>
            <a:r>
              <a:rPr lang="en-US" sz="32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MoDisco</a:t>
            </a:r>
            <a:endParaRPr lang="en-US" sz="3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Call graph: Explicit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method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and constructor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calls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analyzed public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methods and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constructors</a:t>
            </a:r>
          </a:p>
          <a:p>
            <a:pPr marL="457200" indent="-457200">
              <a:buFontTx/>
              <a:buChar char="-"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Over-approximates virtual calls</a:t>
            </a:r>
          </a:p>
          <a:p>
            <a:pPr marL="457200" indent="-457200">
              <a:buFontTx/>
              <a:buChar char="-"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Not captured: Calls via reflection, bytecode,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or native code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9731" y="20904815"/>
            <a:ext cx="203554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How do Reoom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and Womble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compare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in </a:t>
            </a: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runtime performance (RQ1</a:t>
            </a:r>
            <a:r>
              <a:rPr lang="en-US" sz="3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and </a:t>
            </a:r>
            <a:r>
              <a:rPr lang="en-US" sz="3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precision and recall (RQ2)?</a:t>
            </a:r>
          </a:p>
          <a:p>
            <a:pPr marL="457200" indent="-457200">
              <a:buFontTx/>
              <a:buChar char="-"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What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is the </a:t>
            </a:r>
            <a:r>
              <a:rPr lang="en-US" sz="3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benefit of step (2)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which requires relatively expensive inter-procedural analysis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(RQ3)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9732" y="20183640"/>
            <a:ext cx="20355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Research Questions (RQ)</a:t>
            </a:r>
            <a:endParaRPr lang="en-US" sz="3600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43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3218</TotalTime>
  <Words>461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Reverse Engineering Object-Oriented Applications Into High-Level Domain Models With Reoom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Reverse Engineering Object-Oriented ApplicationsInto High-Level Domain Models With Reoom</dc:title>
  <dc:creator>Tuan Nguyen</dc:creator>
  <cp:lastModifiedBy>Christoph</cp:lastModifiedBy>
  <cp:revision>50</cp:revision>
  <dcterms:created xsi:type="dcterms:W3CDTF">2017-02-12T03:01:20Z</dcterms:created>
  <dcterms:modified xsi:type="dcterms:W3CDTF">2017-05-18T03:06:02Z</dcterms:modified>
</cp:coreProperties>
</file>