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48" r:id="rId1"/>
    <p:sldMasterId id="2147483672" r:id="rId2"/>
    <p:sldMasterId id="2147483660" r:id="rId3"/>
  </p:sldMasterIdLst>
  <p:notesMasterIdLst>
    <p:notesMasterId r:id="rId18"/>
  </p:notesMasterIdLst>
  <p:handoutMasterIdLst>
    <p:handoutMasterId r:id="rId19"/>
  </p:handoutMasterIdLst>
  <p:sldIdLst>
    <p:sldId id="256" r:id="rId4"/>
    <p:sldId id="379" r:id="rId5"/>
    <p:sldId id="320" r:id="rId6"/>
    <p:sldId id="399" r:id="rId7"/>
    <p:sldId id="337" r:id="rId8"/>
    <p:sldId id="375" r:id="rId9"/>
    <p:sldId id="314" r:id="rId10"/>
    <p:sldId id="317" r:id="rId11"/>
    <p:sldId id="377" r:id="rId12"/>
    <p:sldId id="327" r:id="rId13"/>
    <p:sldId id="330" r:id="rId14"/>
    <p:sldId id="331" r:id="rId15"/>
    <p:sldId id="333" r:id="rId16"/>
    <p:sldId id="334"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F517D5"/>
    <a:srgbClr val="EC2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319" autoAdjust="0"/>
    <p:restoredTop sz="94599" autoAdjust="0"/>
  </p:normalViewPr>
  <p:slideViewPr>
    <p:cSldViewPr>
      <p:cViewPr varScale="1">
        <p:scale>
          <a:sx n="166" d="100"/>
          <a:sy n="166" d="100"/>
        </p:scale>
        <p:origin x="150" y="149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5" d="100"/>
          <a:sy n="55" d="100"/>
        </p:scale>
        <p:origin x="-2904" y="-10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notesMaster" Target="notesMasters/notesMaster1.xml"/><Relationship Id="rId3" Type="http://schemas.openxmlformats.org/officeDocument/2006/relationships/slideMaster" Target="slideMasters/slideMaster3.xml"/><Relationship Id="rId21" Type="http://schemas.openxmlformats.org/officeDocument/2006/relationships/viewProps" Target="view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microsoft.com/office/2016/11/relationships/changesInfo" Target="changesInfos/changesInfo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tableStyles" Target="tableStyles.xml"/><Relationship Id="rId10" Type="http://schemas.openxmlformats.org/officeDocument/2006/relationships/slide" Target="slides/slide7.xml"/><Relationship Id="rId19" Type="http://schemas.openxmlformats.org/officeDocument/2006/relationships/handoutMaster" Target="handoutMasters/handout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hristoph Csallner" userId="5eb0978299eb4661" providerId="LiveId" clId="{FCC267B7-DF90-4580-8C39-B5E70F454459}"/>
    <pc:docChg chg="undo redo custSel addSld delSld modSld sldOrd">
      <pc:chgData name="Christoph Csallner" userId="5eb0978299eb4661" providerId="LiveId" clId="{FCC267B7-DF90-4580-8C39-B5E70F454459}" dt="2017-08-23T03:17:46.209" v="3232" actId="20577"/>
      <pc:docMkLst>
        <pc:docMk/>
      </pc:docMkLst>
      <pc:sldChg chg="modSp">
        <pc:chgData name="Christoph Csallner" userId="5eb0978299eb4661" providerId="LiveId" clId="{FCC267B7-DF90-4580-8C39-B5E70F454459}" dt="2017-08-23T03:17:46.209" v="3232" actId="20577"/>
        <pc:sldMkLst>
          <pc:docMk/>
          <pc:sldMk cId="0" sldId="256"/>
        </pc:sldMkLst>
        <pc:spChg chg="mod">
          <ac:chgData name="Christoph Csallner" userId="5eb0978299eb4661" providerId="LiveId" clId="{FCC267B7-DF90-4580-8C39-B5E70F454459}" dt="2017-08-23T03:12:23.374" v="3220" actId="20577"/>
          <ac:spMkLst>
            <pc:docMk/>
            <pc:sldMk cId="0" sldId="256"/>
            <ac:spMk id="2" creationId="{00000000-0000-0000-0000-000000000000}"/>
          </ac:spMkLst>
        </pc:spChg>
        <pc:spChg chg="mod">
          <ac:chgData name="Christoph Csallner" userId="5eb0978299eb4661" providerId="LiveId" clId="{FCC267B7-DF90-4580-8C39-B5E70F454459}" dt="2017-08-23T03:15:47.458" v="3222" actId="20577"/>
          <ac:spMkLst>
            <pc:docMk/>
            <pc:sldMk cId="0" sldId="256"/>
            <ac:spMk id="3" creationId="{00000000-0000-0000-0000-000000000000}"/>
          </ac:spMkLst>
        </pc:spChg>
        <pc:spChg chg="mod">
          <ac:chgData name="Christoph Csallner" userId="5eb0978299eb4661" providerId="LiveId" clId="{FCC267B7-DF90-4580-8C39-B5E70F454459}" dt="2017-08-23T03:17:46.209" v="3232" actId="20577"/>
          <ac:spMkLst>
            <pc:docMk/>
            <pc:sldMk cId="0" sldId="256"/>
            <ac:spMk id="6" creationId="{00000000-0000-0000-0000-000000000000}"/>
          </ac:spMkLst>
        </pc:spChg>
      </pc:sldChg>
      <pc:sldChg chg="del">
        <pc:chgData name="Christoph Csallner" userId="5eb0978299eb4661" providerId="LiveId" clId="{FCC267B7-DF90-4580-8C39-B5E70F454459}" dt="2017-08-21T18:49:34.559" v="56" actId="2696"/>
        <pc:sldMkLst>
          <pc:docMk/>
          <pc:sldMk cId="0" sldId="310"/>
        </pc:sldMkLst>
      </pc:sldChg>
      <pc:sldChg chg="del">
        <pc:chgData name="Christoph Csallner" userId="5eb0978299eb4661" providerId="LiveId" clId="{FCC267B7-DF90-4580-8C39-B5E70F454459}" dt="2017-08-21T18:49:34.563" v="57" actId="2696"/>
        <pc:sldMkLst>
          <pc:docMk/>
          <pc:sldMk cId="0" sldId="312"/>
        </pc:sldMkLst>
      </pc:sldChg>
      <pc:sldChg chg="del">
        <pc:chgData name="Christoph Csallner" userId="5eb0978299eb4661" providerId="LiveId" clId="{FCC267B7-DF90-4580-8C39-B5E70F454459}" dt="2017-08-21T18:49:34.553" v="55" actId="2696"/>
        <pc:sldMkLst>
          <pc:docMk/>
          <pc:sldMk cId="0" sldId="313"/>
        </pc:sldMkLst>
      </pc:sldChg>
      <pc:sldChg chg="modSp modAnim">
        <pc:chgData name="Christoph Csallner" userId="5eb0978299eb4661" providerId="LiveId" clId="{FCC267B7-DF90-4580-8C39-B5E70F454459}" dt="2017-08-21T21:13:19.908" v="977" actId="20577"/>
        <pc:sldMkLst>
          <pc:docMk/>
          <pc:sldMk cId="0" sldId="314"/>
        </pc:sldMkLst>
        <pc:spChg chg="mod">
          <ac:chgData name="Christoph Csallner" userId="5eb0978299eb4661" providerId="LiveId" clId="{FCC267B7-DF90-4580-8C39-B5E70F454459}" dt="2017-08-21T21:13:19.908" v="977" actId="20577"/>
          <ac:spMkLst>
            <pc:docMk/>
            <pc:sldMk cId="0" sldId="314"/>
            <ac:spMk id="2" creationId="{00000000-0000-0000-0000-000000000000}"/>
          </ac:spMkLst>
        </pc:spChg>
      </pc:sldChg>
      <pc:sldChg chg="del">
        <pc:chgData name="Christoph Csallner" userId="5eb0978299eb4661" providerId="LiveId" clId="{FCC267B7-DF90-4580-8C39-B5E70F454459}" dt="2017-08-21T18:51:23.438" v="61" actId="2696"/>
        <pc:sldMkLst>
          <pc:docMk/>
          <pc:sldMk cId="0" sldId="316"/>
        </pc:sldMkLst>
      </pc:sldChg>
      <pc:sldChg chg="modSp modAnim">
        <pc:chgData name="Christoph Csallner" userId="5eb0978299eb4661" providerId="LiveId" clId="{FCC267B7-DF90-4580-8C39-B5E70F454459}" dt="2017-08-21T21:13:35.509" v="988" actId="6549"/>
        <pc:sldMkLst>
          <pc:docMk/>
          <pc:sldMk cId="0" sldId="317"/>
        </pc:sldMkLst>
        <pc:spChg chg="mod">
          <ac:chgData name="Christoph Csallner" userId="5eb0978299eb4661" providerId="LiveId" clId="{FCC267B7-DF90-4580-8C39-B5E70F454459}" dt="2017-08-21T21:13:35.509" v="988" actId="6549"/>
          <ac:spMkLst>
            <pc:docMk/>
            <pc:sldMk cId="0" sldId="317"/>
            <ac:spMk id="2" creationId="{00000000-0000-0000-0000-000000000000}"/>
          </ac:spMkLst>
        </pc:spChg>
      </pc:sldChg>
      <pc:sldChg chg="modSp">
        <pc:chgData name="Christoph Csallner" userId="5eb0978299eb4661" providerId="LiveId" clId="{FCC267B7-DF90-4580-8C39-B5E70F454459}" dt="2017-08-21T20:41:51.405" v="463" actId="6549"/>
        <pc:sldMkLst>
          <pc:docMk/>
          <pc:sldMk cId="0" sldId="320"/>
        </pc:sldMkLst>
        <pc:spChg chg="mod">
          <ac:chgData name="Christoph Csallner" userId="5eb0978299eb4661" providerId="LiveId" clId="{FCC267B7-DF90-4580-8C39-B5E70F454459}" dt="2017-08-21T20:41:51.405" v="463" actId="6549"/>
          <ac:spMkLst>
            <pc:docMk/>
            <pc:sldMk cId="0" sldId="320"/>
            <ac:spMk id="2" creationId="{00000000-0000-0000-0000-000000000000}"/>
          </ac:spMkLst>
        </pc:spChg>
      </pc:sldChg>
      <pc:sldChg chg="modSp">
        <pc:chgData name="Christoph Csallner" userId="5eb0978299eb4661" providerId="LiveId" clId="{FCC267B7-DF90-4580-8C39-B5E70F454459}" dt="2017-08-21T21:15:19.270" v="1013" actId="20577"/>
        <pc:sldMkLst>
          <pc:docMk/>
          <pc:sldMk cId="0" sldId="327"/>
        </pc:sldMkLst>
        <pc:spChg chg="mod">
          <ac:chgData name="Christoph Csallner" userId="5eb0978299eb4661" providerId="LiveId" clId="{FCC267B7-DF90-4580-8C39-B5E70F454459}" dt="2017-08-21T21:15:19.270" v="1013" actId="20577"/>
          <ac:spMkLst>
            <pc:docMk/>
            <pc:sldMk cId="0" sldId="327"/>
            <ac:spMk id="2" creationId="{00000000-0000-0000-0000-000000000000}"/>
          </ac:spMkLst>
        </pc:spChg>
      </pc:sldChg>
      <pc:sldChg chg="add del">
        <pc:chgData name="Christoph Csallner" userId="5eb0978299eb4661" providerId="LiveId" clId="{FCC267B7-DF90-4580-8C39-B5E70F454459}" dt="2017-08-21T18:57:49.189" v="216" actId="2696"/>
        <pc:sldMkLst>
          <pc:docMk/>
          <pc:sldMk cId="0" sldId="328"/>
        </pc:sldMkLst>
      </pc:sldChg>
      <pc:sldChg chg="modSp">
        <pc:chgData name="Christoph Csallner" userId="5eb0978299eb4661" providerId="LiveId" clId="{FCC267B7-DF90-4580-8C39-B5E70F454459}" dt="2017-08-21T21:15:23.844" v="1015" actId="27636"/>
        <pc:sldMkLst>
          <pc:docMk/>
          <pc:sldMk cId="0" sldId="330"/>
        </pc:sldMkLst>
        <pc:spChg chg="mod">
          <ac:chgData name="Christoph Csallner" userId="5eb0978299eb4661" providerId="LiveId" clId="{FCC267B7-DF90-4580-8C39-B5E70F454459}" dt="2017-08-21T21:15:23.844" v="1015" actId="27636"/>
          <ac:spMkLst>
            <pc:docMk/>
            <pc:sldMk cId="0" sldId="330"/>
            <ac:spMk id="2" creationId="{00000000-0000-0000-0000-000000000000}"/>
          </ac:spMkLst>
        </pc:spChg>
      </pc:sldChg>
      <pc:sldChg chg="modSp">
        <pc:chgData name="Christoph Csallner" userId="5eb0978299eb4661" providerId="LiveId" clId="{FCC267B7-DF90-4580-8C39-B5E70F454459}" dt="2017-08-21T21:26:35.029" v="1246" actId="6549"/>
        <pc:sldMkLst>
          <pc:docMk/>
          <pc:sldMk cId="0" sldId="331"/>
        </pc:sldMkLst>
        <pc:spChg chg="mod">
          <ac:chgData name="Christoph Csallner" userId="5eb0978299eb4661" providerId="LiveId" clId="{FCC267B7-DF90-4580-8C39-B5E70F454459}" dt="2017-08-21T20:42:47.100" v="497" actId="20577"/>
          <ac:spMkLst>
            <pc:docMk/>
            <pc:sldMk cId="0" sldId="331"/>
            <ac:spMk id="2" creationId="{00000000-0000-0000-0000-000000000000}"/>
          </ac:spMkLst>
        </pc:spChg>
        <pc:graphicFrameChg chg="mod modGraphic">
          <ac:chgData name="Christoph Csallner" userId="5eb0978299eb4661" providerId="LiveId" clId="{FCC267B7-DF90-4580-8C39-B5E70F454459}" dt="2017-08-21T21:26:35.029" v="1246" actId="6549"/>
          <ac:graphicFrameMkLst>
            <pc:docMk/>
            <pc:sldMk cId="0" sldId="331"/>
            <ac:graphicFrameMk id="6" creationId="{00000000-0000-0000-0000-000000000000}"/>
          </ac:graphicFrameMkLst>
        </pc:graphicFrameChg>
      </pc:sldChg>
      <pc:sldChg chg="del">
        <pc:chgData name="Christoph Csallner" userId="5eb0978299eb4661" providerId="LiveId" clId="{FCC267B7-DF90-4580-8C39-B5E70F454459}" dt="2017-08-21T18:59:55.883" v="267" actId="2696"/>
        <pc:sldMkLst>
          <pc:docMk/>
          <pc:sldMk cId="0" sldId="332"/>
        </pc:sldMkLst>
      </pc:sldChg>
      <pc:sldChg chg="modSp">
        <pc:chgData name="Christoph Csallner" userId="5eb0978299eb4661" providerId="LiveId" clId="{FCC267B7-DF90-4580-8C39-B5E70F454459}" dt="2017-08-21T21:22:37.170" v="1139" actId="20577"/>
        <pc:sldMkLst>
          <pc:docMk/>
          <pc:sldMk cId="0" sldId="333"/>
        </pc:sldMkLst>
        <pc:spChg chg="mod">
          <ac:chgData name="Christoph Csallner" userId="5eb0978299eb4661" providerId="LiveId" clId="{FCC267B7-DF90-4580-8C39-B5E70F454459}" dt="2017-08-21T18:59:05.336" v="261" actId="20577"/>
          <ac:spMkLst>
            <pc:docMk/>
            <pc:sldMk cId="0" sldId="333"/>
            <ac:spMk id="2" creationId="{00000000-0000-0000-0000-000000000000}"/>
          </ac:spMkLst>
        </pc:spChg>
        <pc:graphicFrameChg chg="mod modGraphic">
          <ac:chgData name="Christoph Csallner" userId="5eb0978299eb4661" providerId="LiveId" clId="{FCC267B7-DF90-4580-8C39-B5E70F454459}" dt="2017-08-21T21:22:37.170" v="1139" actId="20577"/>
          <ac:graphicFrameMkLst>
            <pc:docMk/>
            <pc:sldMk cId="0" sldId="333"/>
            <ac:graphicFrameMk id="6" creationId="{00000000-0000-0000-0000-000000000000}"/>
          </ac:graphicFrameMkLst>
        </pc:graphicFrameChg>
      </pc:sldChg>
      <pc:sldChg chg="modSp">
        <pc:chgData name="Christoph Csallner" userId="5eb0978299eb4661" providerId="LiveId" clId="{FCC267B7-DF90-4580-8C39-B5E70F454459}" dt="2017-08-21T21:25:40.124" v="1232" actId="20577"/>
        <pc:sldMkLst>
          <pc:docMk/>
          <pc:sldMk cId="0" sldId="334"/>
        </pc:sldMkLst>
        <pc:spChg chg="mod">
          <ac:chgData name="Christoph Csallner" userId="5eb0978299eb4661" providerId="LiveId" clId="{FCC267B7-DF90-4580-8C39-B5E70F454459}" dt="2017-08-21T18:59:32.430" v="266" actId="20577"/>
          <ac:spMkLst>
            <pc:docMk/>
            <pc:sldMk cId="0" sldId="334"/>
            <ac:spMk id="2" creationId="{00000000-0000-0000-0000-000000000000}"/>
          </ac:spMkLst>
        </pc:spChg>
        <pc:graphicFrameChg chg="mod modGraphic">
          <ac:chgData name="Christoph Csallner" userId="5eb0978299eb4661" providerId="LiveId" clId="{FCC267B7-DF90-4580-8C39-B5E70F454459}" dt="2017-08-21T21:25:40.124" v="1232" actId="20577"/>
          <ac:graphicFrameMkLst>
            <pc:docMk/>
            <pc:sldMk cId="0" sldId="334"/>
            <ac:graphicFrameMk id="6" creationId="{00000000-0000-0000-0000-000000000000}"/>
          </ac:graphicFrameMkLst>
        </pc:graphicFrameChg>
      </pc:sldChg>
      <pc:sldChg chg="addSp delSp modSp addAnim delAnim">
        <pc:chgData name="Christoph Csallner" userId="5eb0978299eb4661" providerId="LiveId" clId="{FCC267B7-DF90-4580-8C39-B5E70F454459}" dt="2017-08-21T21:14:07.381" v="999" actId="6549"/>
        <pc:sldMkLst>
          <pc:docMk/>
          <pc:sldMk cId="0" sldId="337"/>
        </pc:sldMkLst>
        <pc:spChg chg="mod">
          <ac:chgData name="Christoph Csallner" userId="5eb0978299eb4661" providerId="LiveId" clId="{FCC267B7-DF90-4580-8C39-B5E70F454459}" dt="2017-08-21T21:14:07.381" v="999" actId="6549"/>
          <ac:spMkLst>
            <pc:docMk/>
            <pc:sldMk cId="0" sldId="337"/>
            <ac:spMk id="95" creationId="{00000000-0000-0000-0000-000000000000}"/>
          </ac:spMkLst>
        </pc:spChg>
        <pc:grpChg chg="add del">
          <ac:chgData name="Christoph Csallner" userId="5eb0978299eb4661" providerId="LiveId" clId="{FCC267B7-DF90-4580-8C39-B5E70F454459}" dt="2017-08-21T21:12:50.926" v="924" actId="478"/>
          <ac:grpSpMkLst>
            <pc:docMk/>
            <pc:sldMk cId="0" sldId="337"/>
            <ac:grpSpMk id="130" creationId="{00000000-0000-0000-0000-000000000000}"/>
          </ac:grpSpMkLst>
        </pc:grpChg>
      </pc:sldChg>
      <pc:sldChg chg="del ord">
        <pc:chgData name="Christoph Csallner" userId="5eb0978299eb4661" providerId="LiveId" clId="{FCC267B7-DF90-4580-8C39-B5E70F454459}" dt="2017-08-21T18:45:32.677" v="46" actId="2696"/>
        <pc:sldMkLst>
          <pc:docMk/>
          <pc:sldMk cId="0" sldId="372"/>
        </pc:sldMkLst>
      </pc:sldChg>
      <pc:sldChg chg="modSp ord">
        <pc:chgData name="Christoph Csallner" userId="5eb0978299eb4661" providerId="LiveId" clId="{FCC267B7-DF90-4580-8C39-B5E70F454459}" dt="2017-08-21T21:14:40.239" v="1001" actId="20577"/>
        <pc:sldMkLst>
          <pc:docMk/>
          <pc:sldMk cId="0" sldId="375"/>
        </pc:sldMkLst>
        <pc:spChg chg="mod">
          <ac:chgData name="Christoph Csallner" userId="5eb0978299eb4661" providerId="LiveId" clId="{FCC267B7-DF90-4580-8C39-B5E70F454459}" dt="2017-08-21T20:41:39.717" v="455" actId="20577"/>
          <ac:spMkLst>
            <pc:docMk/>
            <pc:sldMk cId="0" sldId="375"/>
            <ac:spMk id="16" creationId="{00000000-0000-0000-0000-000000000000}"/>
          </ac:spMkLst>
        </pc:spChg>
      </pc:sldChg>
      <pc:sldChg chg="del">
        <pc:chgData name="Christoph Csallner" userId="5eb0978299eb4661" providerId="LiveId" clId="{FCC267B7-DF90-4580-8C39-B5E70F454459}" dt="2017-08-21T18:40:23.595" v="22" actId="2696"/>
        <pc:sldMkLst>
          <pc:docMk/>
          <pc:sldMk cId="0" sldId="376"/>
        </pc:sldMkLst>
      </pc:sldChg>
      <pc:sldChg chg="addSp modSp modAnim">
        <pc:chgData name="Christoph Csallner" userId="5eb0978299eb4661" providerId="LiveId" clId="{FCC267B7-DF90-4580-8C39-B5E70F454459}" dt="2017-08-21T18:52:11.835" v="63" actId="20577"/>
        <pc:sldMkLst>
          <pc:docMk/>
          <pc:sldMk cId="0" sldId="377"/>
        </pc:sldMkLst>
        <pc:spChg chg="mod">
          <ac:chgData name="Christoph Csallner" userId="5eb0978299eb4661" providerId="LiveId" clId="{FCC267B7-DF90-4580-8C39-B5E70F454459}" dt="2017-08-21T18:40:11.144" v="21" actId="120"/>
          <ac:spMkLst>
            <pc:docMk/>
            <pc:sldMk cId="0" sldId="377"/>
            <ac:spMk id="16" creationId="{00000000-0000-0000-0000-000000000000}"/>
          </ac:spMkLst>
        </pc:spChg>
        <pc:spChg chg="mod">
          <ac:chgData name="Christoph Csallner" userId="5eb0978299eb4661" providerId="LiveId" clId="{FCC267B7-DF90-4580-8C39-B5E70F454459}" dt="2017-08-21T18:41:16.799" v="30" actId="1076"/>
          <ac:spMkLst>
            <pc:docMk/>
            <pc:sldMk cId="0" sldId="377"/>
            <ac:spMk id="17" creationId="{00000000-0000-0000-0000-000000000000}"/>
          </ac:spMkLst>
        </pc:spChg>
        <pc:spChg chg="mod">
          <ac:chgData name="Christoph Csallner" userId="5eb0978299eb4661" providerId="LiveId" clId="{FCC267B7-DF90-4580-8C39-B5E70F454459}" dt="2017-08-21T18:41:16.799" v="30" actId="1076"/>
          <ac:spMkLst>
            <pc:docMk/>
            <pc:sldMk cId="0" sldId="377"/>
            <ac:spMk id="18" creationId="{00000000-0000-0000-0000-000000000000}"/>
          </ac:spMkLst>
        </pc:spChg>
        <pc:spChg chg="mod">
          <ac:chgData name="Christoph Csallner" userId="5eb0978299eb4661" providerId="LiveId" clId="{FCC267B7-DF90-4580-8C39-B5E70F454459}" dt="2017-08-21T18:41:16.799" v="30" actId="1076"/>
          <ac:spMkLst>
            <pc:docMk/>
            <pc:sldMk cId="0" sldId="377"/>
            <ac:spMk id="19" creationId="{00000000-0000-0000-0000-000000000000}"/>
          </ac:spMkLst>
        </pc:spChg>
        <pc:spChg chg="mod">
          <ac:chgData name="Christoph Csallner" userId="5eb0978299eb4661" providerId="LiveId" clId="{FCC267B7-DF90-4580-8C39-B5E70F454459}" dt="2017-08-21T18:41:16.799" v="30" actId="1076"/>
          <ac:spMkLst>
            <pc:docMk/>
            <pc:sldMk cId="0" sldId="377"/>
            <ac:spMk id="20" creationId="{00000000-0000-0000-0000-000000000000}"/>
          </ac:spMkLst>
        </pc:spChg>
        <pc:spChg chg="mod">
          <ac:chgData name="Christoph Csallner" userId="5eb0978299eb4661" providerId="LiveId" clId="{FCC267B7-DF90-4580-8C39-B5E70F454459}" dt="2017-08-21T18:41:16.799" v="30" actId="1076"/>
          <ac:spMkLst>
            <pc:docMk/>
            <pc:sldMk cId="0" sldId="377"/>
            <ac:spMk id="21" creationId="{00000000-0000-0000-0000-000000000000}"/>
          </ac:spMkLst>
        </pc:spChg>
        <pc:spChg chg="mod">
          <ac:chgData name="Christoph Csallner" userId="5eb0978299eb4661" providerId="LiveId" clId="{FCC267B7-DF90-4580-8C39-B5E70F454459}" dt="2017-08-21T18:41:16.799" v="30" actId="1076"/>
          <ac:spMkLst>
            <pc:docMk/>
            <pc:sldMk cId="0" sldId="377"/>
            <ac:spMk id="22" creationId="{00000000-0000-0000-0000-000000000000}"/>
          </ac:spMkLst>
        </pc:spChg>
        <pc:spChg chg="mod">
          <ac:chgData name="Christoph Csallner" userId="5eb0978299eb4661" providerId="LiveId" clId="{FCC267B7-DF90-4580-8C39-B5E70F454459}" dt="2017-08-21T18:41:16.799" v="30" actId="1076"/>
          <ac:spMkLst>
            <pc:docMk/>
            <pc:sldMk cId="0" sldId="377"/>
            <ac:spMk id="23" creationId="{00000000-0000-0000-0000-000000000000}"/>
          </ac:spMkLst>
        </pc:spChg>
        <pc:spChg chg="mod">
          <ac:chgData name="Christoph Csallner" userId="5eb0978299eb4661" providerId="LiveId" clId="{FCC267B7-DF90-4580-8C39-B5E70F454459}" dt="2017-08-21T18:41:16.799" v="30" actId="1076"/>
          <ac:spMkLst>
            <pc:docMk/>
            <pc:sldMk cId="0" sldId="377"/>
            <ac:spMk id="24" creationId="{00000000-0000-0000-0000-000000000000}"/>
          </ac:spMkLst>
        </pc:spChg>
        <pc:spChg chg="mod">
          <ac:chgData name="Christoph Csallner" userId="5eb0978299eb4661" providerId="LiveId" clId="{FCC267B7-DF90-4580-8C39-B5E70F454459}" dt="2017-08-21T18:41:16.799" v="30" actId="1076"/>
          <ac:spMkLst>
            <pc:docMk/>
            <pc:sldMk cId="0" sldId="377"/>
            <ac:spMk id="25" creationId="{00000000-0000-0000-0000-000000000000}"/>
          </ac:spMkLst>
        </pc:spChg>
        <pc:spChg chg="mod">
          <ac:chgData name="Christoph Csallner" userId="5eb0978299eb4661" providerId="LiveId" clId="{FCC267B7-DF90-4580-8C39-B5E70F454459}" dt="2017-08-21T18:41:16.799" v="30" actId="1076"/>
          <ac:spMkLst>
            <pc:docMk/>
            <pc:sldMk cId="0" sldId="377"/>
            <ac:spMk id="26" creationId="{00000000-0000-0000-0000-000000000000}"/>
          </ac:spMkLst>
        </pc:spChg>
        <pc:spChg chg="mod">
          <ac:chgData name="Christoph Csallner" userId="5eb0978299eb4661" providerId="LiveId" clId="{FCC267B7-DF90-4580-8C39-B5E70F454459}" dt="2017-08-21T18:41:16.799" v="30" actId="1076"/>
          <ac:spMkLst>
            <pc:docMk/>
            <pc:sldMk cId="0" sldId="377"/>
            <ac:spMk id="29" creationId="{00000000-0000-0000-0000-000000000000}"/>
          </ac:spMkLst>
        </pc:spChg>
        <pc:spChg chg="mod">
          <ac:chgData name="Christoph Csallner" userId="5eb0978299eb4661" providerId="LiveId" clId="{FCC267B7-DF90-4580-8C39-B5E70F454459}" dt="2017-08-21T18:41:16.799" v="30" actId="1076"/>
          <ac:spMkLst>
            <pc:docMk/>
            <pc:sldMk cId="0" sldId="377"/>
            <ac:spMk id="30" creationId="{00000000-0000-0000-0000-000000000000}"/>
          </ac:spMkLst>
        </pc:spChg>
        <pc:picChg chg="add mod ord modCrop">
          <ac:chgData name="Christoph Csallner" userId="5eb0978299eb4661" providerId="LiveId" clId="{FCC267B7-DF90-4580-8C39-B5E70F454459}" dt="2017-08-21T18:41:20.877" v="32" actId="14100"/>
          <ac:picMkLst>
            <pc:docMk/>
            <pc:sldMk cId="0" sldId="377"/>
            <ac:picMk id="34" creationId="{01E2559A-7EA7-4AA9-8886-CF48902AABA8}"/>
          </ac:picMkLst>
        </pc:picChg>
        <pc:cxnChg chg="mod">
          <ac:chgData name="Christoph Csallner" userId="5eb0978299eb4661" providerId="LiveId" clId="{FCC267B7-DF90-4580-8C39-B5E70F454459}" dt="2017-08-21T18:41:16.799" v="30" actId="1076"/>
          <ac:cxnSpMkLst>
            <pc:docMk/>
            <pc:sldMk cId="0" sldId="377"/>
            <ac:cxnSpMk id="27" creationId="{00000000-0000-0000-0000-000000000000}"/>
          </ac:cxnSpMkLst>
        </pc:cxnChg>
        <pc:cxnChg chg="mod">
          <ac:chgData name="Christoph Csallner" userId="5eb0978299eb4661" providerId="LiveId" clId="{FCC267B7-DF90-4580-8C39-B5E70F454459}" dt="2017-08-21T18:41:16.799" v="30" actId="1076"/>
          <ac:cxnSpMkLst>
            <pc:docMk/>
            <pc:sldMk cId="0" sldId="377"/>
            <ac:cxnSpMk id="28" creationId="{00000000-0000-0000-0000-000000000000}"/>
          </ac:cxnSpMkLst>
        </pc:cxnChg>
        <pc:cxnChg chg="mod">
          <ac:chgData name="Christoph Csallner" userId="5eb0978299eb4661" providerId="LiveId" clId="{FCC267B7-DF90-4580-8C39-B5E70F454459}" dt="2017-08-21T18:41:16.799" v="30" actId="1076"/>
          <ac:cxnSpMkLst>
            <pc:docMk/>
            <pc:sldMk cId="0" sldId="377"/>
            <ac:cxnSpMk id="31" creationId="{00000000-0000-0000-0000-000000000000}"/>
          </ac:cxnSpMkLst>
        </pc:cxnChg>
        <pc:cxnChg chg="mod">
          <ac:chgData name="Christoph Csallner" userId="5eb0978299eb4661" providerId="LiveId" clId="{FCC267B7-DF90-4580-8C39-B5E70F454459}" dt="2017-08-21T18:41:16.799" v="30" actId="1076"/>
          <ac:cxnSpMkLst>
            <pc:docMk/>
            <pc:sldMk cId="0" sldId="377"/>
            <ac:cxnSpMk id="32" creationId="{00000000-0000-0000-0000-000000000000}"/>
          </ac:cxnSpMkLst>
        </pc:cxnChg>
        <pc:cxnChg chg="mod">
          <ac:chgData name="Christoph Csallner" userId="5eb0978299eb4661" providerId="LiveId" clId="{FCC267B7-DF90-4580-8C39-B5E70F454459}" dt="2017-08-21T18:41:16.799" v="30" actId="1076"/>
          <ac:cxnSpMkLst>
            <pc:docMk/>
            <pc:sldMk cId="0" sldId="377"/>
            <ac:cxnSpMk id="33" creationId="{00000000-0000-0000-0000-000000000000}"/>
          </ac:cxnSpMkLst>
        </pc:cxnChg>
      </pc:sldChg>
      <pc:sldChg chg="modSp">
        <pc:chgData name="Christoph Csallner" userId="5eb0978299eb4661" providerId="LiveId" clId="{FCC267B7-DF90-4580-8C39-B5E70F454459}" dt="2017-08-21T20:42:00.722" v="471" actId="6549"/>
        <pc:sldMkLst>
          <pc:docMk/>
          <pc:sldMk cId="0" sldId="379"/>
        </pc:sldMkLst>
        <pc:spChg chg="mod">
          <ac:chgData name="Christoph Csallner" userId="5eb0978299eb4661" providerId="LiveId" clId="{FCC267B7-DF90-4580-8C39-B5E70F454459}" dt="2017-08-21T20:42:00.722" v="471" actId="6549"/>
          <ac:spMkLst>
            <pc:docMk/>
            <pc:sldMk cId="0" sldId="379"/>
            <ac:spMk id="2" creationId="{00000000-0000-0000-0000-000000000000}"/>
          </ac:spMkLst>
        </pc:spChg>
        <pc:spChg chg="mod">
          <ac:chgData name="Christoph Csallner" userId="5eb0978299eb4661" providerId="LiveId" clId="{FCC267B7-DF90-4580-8C39-B5E70F454459}" dt="2017-08-21T20:33:21.794" v="342" actId="6549"/>
          <ac:spMkLst>
            <pc:docMk/>
            <pc:sldMk cId="0" sldId="379"/>
            <ac:spMk id="25" creationId="{00000000-0000-0000-0000-000000000000}"/>
          </ac:spMkLst>
        </pc:spChg>
      </pc:sldChg>
      <pc:sldChg chg="modSp add">
        <pc:chgData name="Christoph Csallner" userId="5eb0978299eb4661" providerId="LiveId" clId="{FCC267B7-DF90-4580-8C39-B5E70F454459}" dt="2017-08-21T19:05:23.531" v="314" actId="313"/>
        <pc:sldMkLst>
          <pc:docMk/>
          <pc:sldMk cId="1700927745" sldId="380"/>
        </pc:sldMkLst>
        <pc:spChg chg="mod">
          <ac:chgData name="Christoph Csallner" userId="5eb0978299eb4661" providerId="LiveId" clId="{FCC267B7-DF90-4580-8C39-B5E70F454459}" dt="2017-08-21T19:05:23.531" v="314" actId="313"/>
          <ac:spMkLst>
            <pc:docMk/>
            <pc:sldMk cId="1700927745" sldId="380"/>
            <ac:spMk id="2" creationId="{00000000-0000-0000-0000-000000000000}"/>
          </ac:spMkLst>
        </pc:spChg>
        <pc:spChg chg="mod">
          <ac:chgData name="Christoph Csallner" userId="5eb0978299eb4661" providerId="LiveId" clId="{FCC267B7-DF90-4580-8C39-B5E70F454459}" dt="2017-08-21T21:42:45.577" v="1829" actId="20577"/>
          <ac:spMkLst>
            <pc:docMk/>
            <pc:sldMk cId="1700927745" sldId="380"/>
            <ac:spMk id="3" creationId="{00000000-0000-0000-0000-000000000000}"/>
          </ac:spMkLst>
        </pc:spChg>
        <pc:picChg chg="del mod">
          <ac:chgData name="Christoph Csallner" userId="5eb0978299eb4661" providerId="LiveId" clId="{FCC267B7-DF90-4580-8C39-B5E70F454459}" dt="2017-08-21T18:39:36.525" v="14" actId="2696"/>
          <ac:picMkLst>
            <pc:docMk/>
            <pc:sldMk cId="1700927745" sldId="380"/>
            <ac:picMk id="1026" creationId="{00000000-0000-0000-0000-000000000000}"/>
          </ac:picMkLst>
        </pc:picChg>
      </pc:sldChg>
      <pc:sldChg chg="modSp add del ord">
        <pc:chgData name="Christoph Csallner" userId="5eb0978299eb4661" providerId="LiveId" clId="{FCC267B7-DF90-4580-8C39-B5E70F454459}" dt="2017-08-21T21:50:43.040" v="2351" actId="20577"/>
        <pc:sldMkLst>
          <pc:docMk/>
          <pc:sldMk cId="1285498704" sldId="381"/>
        </pc:sldMkLst>
        <pc:spChg chg="mod">
          <ac:chgData name="Christoph Csallner" userId="5eb0978299eb4661" providerId="LiveId" clId="{FCC267B7-DF90-4580-8C39-B5E70F454459}" dt="2017-08-21T21:50:36.992" v="2348" actId="20577"/>
          <ac:spMkLst>
            <pc:docMk/>
            <pc:sldMk cId="1285498704" sldId="381"/>
            <ac:spMk id="2" creationId="{00000000-0000-0000-0000-000000000000}"/>
          </ac:spMkLst>
        </pc:spChg>
      </pc:sldChg>
      <pc:sldChg chg="del">
        <pc:chgData name="Christoph Csallner" userId="5eb0978299eb4661" providerId="LiveId" clId="{FCC267B7-DF90-4580-8C39-B5E70F454459}" dt="2017-08-21T18:43:12.819" v="34" actId="2696"/>
        <pc:sldMkLst>
          <pc:docMk/>
          <pc:sldMk cId="3415159783" sldId="381"/>
        </pc:sldMkLst>
      </pc:sldChg>
      <pc:sldChg chg="modSp add del">
        <pc:chgData name="Christoph Csallner" userId="5eb0978299eb4661" providerId="LiveId" clId="{FCC267B7-DF90-4580-8C39-B5E70F454459}" dt="2017-08-21T21:32:55.942" v="1459" actId="2696"/>
        <pc:sldMkLst>
          <pc:docMk/>
          <pc:sldMk cId="661521050" sldId="382"/>
        </pc:sldMkLst>
        <pc:spChg chg="mod">
          <ac:chgData name="Christoph Csallner" userId="5eb0978299eb4661" providerId="LiveId" clId="{FCC267B7-DF90-4580-8C39-B5E70F454459}" dt="2017-08-21T21:30:51.233" v="1277" actId="20577"/>
          <ac:spMkLst>
            <pc:docMk/>
            <pc:sldMk cId="661521050" sldId="382"/>
            <ac:spMk id="3" creationId="{00000000-0000-0000-0000-000000000000}"/>
          </ac:spMkLst>
        </pc:spChg>
      </pc:sldChg>
      <pc:sldChg chg="modSp add ord">
        <pc:chgData name="Christoph Csallner" userId="5eb0978299eb4661" providerId="LiveId" clId="{FCC267B7-DF90-4580-8C39-B5E70F454459}" dt="2017-08-21T21:49:54.466" v="2342" actId="6549"/>
        <pc:sldMkLst>
          <pc:docMk/>
          <pc:sldMk cId="2056076179" sldId="383"/>
        </pc:sldMkLst>
        <pc:spChg chg="mod">
          <ac:chgData name="Christoph Csallner" userId="5eb0978299eb4661" providerId="LiveId" clId="{FCC267B7-DF90-4580-8C39-B5E70F454459}" dt="2017-08-21T21:49:15.973" v="2294" actId="20577"/>
          <ac:spMkLst>
            <pc:docMk/>
            <pc:sldMk cId="2056076179" sldId="383"/>
            <ac:spMk id="2" creationId="{00000000-0000-0000-0000-000000000000}"/>
          </ac:spMkLst>
        </pc:spChg>
        <pc:spChg chg="mod">
          <ac:chgData name="Christoph Csallner" userId="5eb0978299eb4661" providerId="LiveId" clId="{FCC267B7-DF90-4580-8C39-B5E70F454459}" dt="2017-08-21T21:49:54.466" v="2342" actId="6549"/>
          <ac:spMkLst>
            <pc:docMk/>
            <pc:sldMk cId="2056076179" sldId="383"/>
            <ac:spMk id="3" creationId="{00000000-0000-0000-0000-000000000000}"/>
          </ac:spMkLst>
        </pc:spChg>
      </pc:sldChg>
      <pc:sldChg chg="add del ord">
        <pc:chgData name="Christoph Csallner" userId="5eb0978299eb4661" providerId="LiveId" clId="{FCC267B7-DF90-4580-8C39-B5E70F454459}" dt="2017-08-21T21:37:24.270" v="1688" actId="2696"/>
        <pc:sldMkLst>
          <pc:docMk/>
          <pc:sldMk cId="2411326767" sldId="384"/>
        </pc:sldMkLst>
      </pc:sldChg>
      <pc:sldChg chg="modSp add del">
        <pc:chgData name="Christoph Csallner" userId="5eb0978299eb4661" providerId="LiveId" clId="{FCC267B7-DF90-4580-8C39-B5E70F454459}" dt="2017-08-21T21:47:50.705" v="2215" actId="2696"/>
        <pc:sldMkLst>
          <pc:docMk/>
          <pc:sldMk cId="3730514453" sldId="385"/>
        </pc:sldMkLst>
        <pc:spChg chg="mod">
          <ac:chgData name="Christoph Csallner" userId="5eb0978299eb4661" providerId="LiveId" clId="{FCC267B7-DF90-4580-8C39-B5E70F454459}" dt="2017-08-21T19:05:27.307" v="317" actId="313"/>
          <ac:spMkLst>
            <pc:docMk/>
            <pc:sldMk cId="3730514453" sldId="385"/>
            <ac:spMk id="2" creationId="{00000000-0000-0000-0000-000000000000}"/>
          </ac:spMkLst>
        </pc:spChg>
      </pc:sldChg>
      <pc:sldChg chg="add del ord">
        <pc:chgData name="Christoph Csallner" userId="5eb0978299eb4661" providerId="LiveId" clId="{FCC267B7-DF90-4580-8C39-B5E70F454459}" dt="2017-08-21T21:39:51.560" v="1810" actId="2696"/>
        <pc:sldMkLst>
          <pc:docMk/>
          <pc:sldMk cId="2559998398" sldId="386"/>
        </pc:sldMkLst>
      </pc:sldChg>
      <pc:sldChg chg="modSp add del">
        <pc:chgData name="Christoph Csallner" userId="5eb0978299eb4661" providerId="LiveId" clId="{FCC267B7-DF90-4580-8C39-B5E70F454459}" dt="2017-08-21T21:49:05.783" v="2291" actId="2696"/>
        <pc:sldMkLst>
          <pc:docMk/>
          <pc:sldMk cId="225934375" sldId="387"/>
        </pc:sldMkLst>
        <pc:spChg chg="mod">
          <ac:chgData name="Christoph Csallner" userId="5eb0978299eb4661" providerId="LiveId" clId="{FCC267B7-DF90-4580-8C39-B5E70F454459}" dt="2017-08-21T19:05:27.892" v="318" actId="313"/>
          <ac:spMkLst>
            <pc:docMk/>
            <pc:sldMk cId="225934375" sldId="387"/>
            <ac:spMk id="2" creationId="{00000000-0000-0000-0000-000000000000}"/>
          </ac:spMkLst>
        </pc:spChg>
      </pc:sldChg>
      <pc:sldChg chg="modSp add del">
        <pc:chgData name="Christoph Csallner" userId="5eb0978299eb4661" providerId="LiveId" clId="{FCC267B7-DF90-4580-8C39-B5E70F454459}" dt="2017-08-21T21:50:09.216" v="2343" actId="2696"/>
        <pc:sldMkLst>
          <pc:docMk/>
          <pc:sldMk cId="4093804737" sldId="388"/>
        </pc:sldMkLst>
        <pc:spChg chg="mod">
          <ac:chgData name="Christoph Csallner" userId="5eb0978299eb4661" providerId="LiveId" clId="{FCC267B7-DF90-4580-8C39-B5E70F454459}" dt="2017-08-21T19:05:28.668" v="319" actId="313"/>
          <ac:spMkLst>
            <pc:docMk/>
            <pc:sldMk cId="4093804737" sldId="388"/>
            <ac:spMk id="2" creationId="{00000000-0000-0000-0000-000000000000}"/>
          </ac:spMkLst>
        </pc:spChg>
      </pc:sldChg>
      <pc:sldChg chg="modSp add">
        <pc:chgData name="Christoph Csallner" userId="5eb0978299eb4661" providerId="LiveId" clId="{FCC267B7-DF90-4580-8C39-B5E70F454459}" dt="2017-08-21T21:53:08.521" v="2419" actId="20577"/>
        <pc:sldMkLst>
          <pc:docMk/>
          <pc:sldMk cId="153667435" sldId="389"/>
        </pc:sldMkLst>
        <pc:spChg chg="mod">
          <ac:chgData name="Christoph Csallner" userId="5eb0978299eb4661" providerId="LiveId" clId="{FCC267B7-DF90-4580-8C39-B5E70F454459}" dt="2017-08-21T19:05:29.404" v="320" actId="313"/>
          <ac:spMkLst>
            <pc:docMk/>
            <pc:sldMk cId="153667435" sldId="389"/>
            <ac:spMk id="2" creationId="{00000000-0000-0000-0000-000000000000}"/>
          </ac:spMkLst>
        </pc:spChg>
        <pc:spChg chg="mod">
          <ac:chgData name="Christoph Csallner" userId="5eb0978299eb4661" providerId="LiveId" clId="{FCC267B7-DF90-4580-8C39-B5E70F454459}" dt="2017-08-21T21:53:08.521" v="2419" actId="20577"/>
          <ac:spMkLst>
            <pc:docMk/>
            <pc:sldMk cId="153667435" sldId="389"/>
            <ac:spMk id="3" creationId="{00000000-0000-0000-0000-000000000000}"/>
          </ac:spMkLst>
        </pc:spChg>
      </pc:sldChg>
      <pc:sldChg chg="modSp add del">
        <pc:chgData name="Christoph Csallner" userId="5eb0978299eb4661" providerId="LiveId" clId="{FCC267B7-DF90-4580-8C39-B5E70F454459}" dt="2017-08-21T21:53:31.675" v="2420" actId="2696"/>
        <pc:sldMkLst>
          <pc:docMk/>
          <pc:sldMk cId="325396778" sldId="390"/>
        </pc:sldMkLst>
        <pc:spChg chg="mod">
          <ac:chgData name="Christoph Csallner" userId="5eb0978299eb4661" providerId="LiveId" clId="{FCC267B7-DF90-4580-8C39-B5E70F454459}" dt="2017-08-21T19:05:32.931" v="323" actId="313"/>
          <ac:spMkLst>
            <pc:docMk/>
            <pc:sldMk cId="325396778" sldId="390"/>
            <ac:spMk id="2" creationId="{00000000-0000-0000-0000-000000000000}"/>
          </ac:spMkLst>
        </pc:spChg>
      </pc:sldChg>
      <pc:sldChg chg="modSp add">
        <pc:chgData name="Christoph Csallner" userId="5eb0978299eb4661" providerId="LiveId" clId="{FCC267B7-DF90-4580-8C39-B5E70F454459}" dt="2017-08-21T19:05:37.795" v="329" actId="313"/>
        <pc:sldMkLst>
          <pc:docMk/>
          <pc:sldMk cId="846108408" sldId="391"/>
        </pc:sldMkLst>
        <pc:spChg chg="mod">
          <ac:chgData name="Christoph Csallner" userId="5eb0978299eb4661" providerId="LiveId" clId="{FCC267B7-DF90-4580-8C39-B5E70F454459}" dt="2017-08-21T19:05:33.883" v="324" actId="313"/>
          <ac:spMkLst>
            <pc:docMk/>
            <pc:sldMk cId="846108408" sldId="391"/>
            <ac:spMk id="2" creationId="{00000000-0000-0000-0000-000000000000}"/>
          </ac:spMkLst>
        </pc:spChg>
        <pc:spChg chg="mod">
          <ac:chgData name="Christoph Csallner" userId="5eb0978299eb4661" providerId="LiveId" clId="{FCC267B7-DF90-4580-8C39-B5E70F454459}" dt="2017-08-21T19:05:34.747" v="325" actId="313"/>
          <ac:spMkLst>
            <pc:docMk/>
            <pc:sldMk cId="846108408" sldId="391"/>
            <ac:spMk id="9" creationId="{00000000-0000-0000-0000-000000000000}"/>
          </ac:spMkLst>
        </pc:spChg>
        <pc:spChg chg="mod">
          <ac:chgData name="Christoph Csallner" userId="5eb0978299eb4661" providerId="LiveId" clId="{FCC267B7-DF90-4580-8C39-B5E70F454459}" dt="2017-08-21T19:05:36.219" v="326" actId="313"/>
          <ac:spMkLst>
            <pc:docMk/>
            <pc:sldMk cId="846108408" sldId="391"/>
            <ac:spMk id="17" creationId="{00000000-0000-0000-0000-000000000000}"/>
          </ac:spMkLst>
        </pc:spChg>
        <pc:spChg chg="mod">
          <ac:chgData name="Christoph Csallner" userId="5eb0978299eb4661" providerId="LiveId" clId="{FCC267B7-DF90-4580-8C39-B5E70F454459}" dt="2017-08-21T19:05:36.827" v="327" actId="313"/>
          <ac:spMkLst>
            <pc:docMk/>
            <pc:sldMk cId="846108408" sldId="391"/>
            <ac:spMk id="29" creationId="{00000000-0000-0000-0000-000000000000}"/>
          </ac:spMkLst>
        </pc:spChg>
        <pc:spChg chg="mod">
          <ac:chgData name="Christoph Csallner" userId="5eb0978299eb4661" providerId="LiveId" clId="{FCC267B7-DF90-4580-8C39-B5E70F454459}" dt="2017-08-21T19:05:37.235" v="328" actId="313"/>
          <ac:spMkLst>
            <pc:docMk/>
            <pc:sldMk cId="846108408" sldId="391"/>
            <ac:spMk id="42" creationId="{00000000-0000-0000-0000-000000000000}"/>
          </ac:spMkLst>
        </pc:spChg>
        <pc:spChg chg="mod">
          <ac:chgData name="Christoph Csallner" userId="5eb0978299eb4661" providerId="LiveId" clId="{FCC267B7-DF90-4580-8C39-B5E70F454459}" dt="2017-08-21T19:05:37.795" v="329" actId="313"/>
          <ac:spMkLst>
            <pc:docMk/>
            <pc:sldMk cId="846108408" sldId="391"/>
            <ac:spMk id="55" creationId="{00000000-0000-0000-0000-000000000000}"/>
          </ac:spMkLst>
        </pc:spChg>
      </pc:sldChg>
      <pc:sldChg chg="modSp add">
        <pc:chgData name="Christoph Csallner" userId="5eb0978299eb4661" providerId="LiveId" clId="{FCC267B7-DF90-4580-8C39-B5E70F454459}" dt="2017-08-21T19:05:38.884" v="330" actId="313"/>
        <pc:sldMkLst>
          <pc:docMk/>
          <pc:sldMk cId="3297942652" sldId="392"/>
        </pc:sldMkLst>
        <pc:spChg chg="mod">
          <ac:chgData name="Christoph Csallner" userId="5eb0978299eb4661" providerId="LiveId" clId="{FCC267B7-DF90-4580-8C39-B5E70F454459}" dt="2017-08-21T19:05:38.884" v="330" actId="313"/>
          <ac:spMkLst>
            <pc:docMk/>
            <pc:sldMk cId="3297942652" sldId="392"/>
            <ac:spMk id="2" creationId="{00000000-0000-0000-0000-000000000000}"/>
          </ac:spMkLst>
        </pc:spChg>
      </pc:sldChg>
      <pc:sldChg chg="modSp add">
        <pc:chgData name="Christoph Csallner" userId="5eb0978299eb4661" providerId="LiveId" clId="{FCC267B7-DF90-4580-8C39-B5E70F454459}" dt="2017-08-21T21:54:12.880" v="2423" actId="27636"/>
        <pc:sldMkLst>
          <pc:docMk/>
          <pc:sldMk cId="2274415597" sldId="393"/>
        </pc:sldMkLst>
        <pc:spChg chg="mod">
          <ac:chgData name="Christoph Csallner" userId="5eb0978299eb4661" providerId="LiveId" clId="{FCC267B7-DF90-4580-8C39-B5E70F454459}" dt="2017-08-21T21:54:12.880" v="2423" actId="27636"/>
          <ac:spMkLst>
            <pc:docMk/>
            <pc:sldMk cId="2274415597" sldId="393"/>
            <ac:spMk id="2" creationId="{00000000-0000-0000-0000-000000000000}"/>
          </ac:spMkLst>
        </pc:spChg>
      </pc:sldChg>
      <pc:sldChg chg="modSp add del">
        <pc:chgData name="Christoph Csallner" userId="5eb0978299eb4661" providerId="LiveId" clId="{FCC267B7-DF90-4580-8C39-B5E70F454459}" dt="2017-08-21T21:54:53.537" v="2440" actId="2696"/>
        <pc:sldMkLst>
          <pc:docMk/>
          <pc:sldMk cId="250731828" sldId="394"/>
        </pc:sldMkLst>
        <pc:spChg chg="mod">
          <ac:chgData name="Christoph Csallner" userId="5eb0978299eb4661" providerId="LiveId" clId="{FCC267B7-DF90-4580-8C39-B5E70F454459}" dt="2017-08-21T19:05:40.674" v="332" actId="313"/>
          <ac:spMkLst>
            <pc:docMk/>
            <pc:sldMk cId="250731828" sldId="394"/>
            <ac:spMk id="2" creationId="{00000000-0000-0000-0000-000000000000}"/>
          </ac:spMkLst>
        </pc:spChg>
        <pc:spChg chg="mod">
          <ac:chgData name="Christoph Csallner" userId="5eb0978299eb4661" providerId="LiveId" clId="{FCC267B7-DF90-4580-8C39-B5E70F454459}" dt="2017-08-21T19:05:42.340" v="334" actId="313"/>
          <ac:spMkLst>
            <pc:docMk/>
            <pc:sldMk cId="250731828" sldId="394"/>
            <ac:spMk id="3" creationId="{00000000-0000-0000-0000-000000000000}"/>
          </ac:spMkLst>
        </pc:spChg>
      </pc:sldChg>
      <pc:sldChg chg="modSp add">
        <pc:chgData name="Christoph Csallner" userId="5eb0978299eb4661" providerId="LiveId" clId="{FCC267B7-DF90-4580-8C39-B5E70F454459}" dt="2017-08-21T21:54:58.103" v="2441" actId="1076"/>
        <pc:sldMkLst>
          <pc:docMk/>
          <pc:sldMk cId="3063864413" sldId="395"/>
        </pc:sldMkLst>
        <pc:spChg chg="mod">
          <ac:chgData name="Christoph Csallner" userId="5eb0978299eb4661" providerId="LiveId" clId="{FCC267B7-DF90-4580-8C39-B5E70F454459}" dt="2017-08-21T21:54:51.465" v="2439" actId="6549"/>
          <ac:spMkLst>
            <pc:docMk/>
            <pc:sldMk cId="3063864413" sldId="395"/>
            <ac:spMk id="2" creationId="{00000000-0000-0000-0000-000000000000}"/>
          </ac:spMkLst>
        </pc:spChg>
        <pc:spChg chg="mod">
          <ac:chgData name="Christoph Csallner" userId="5eb0978299eb4661" providerId="LiveId" clId="{FCC267B7-DF90-4580-8C39-B5E70F454459}" dt="2017-08-21T21:54:38.211" v="2427" actId="20577"/>
          <ac:spMkLst>
            <pc:docMk/>
            <pc:sldMk cId="3063864413" sldId="395"/>
            <ac:spMk id="3" creationId="{00000000-0000-0000-0000-000000000000}"/>
          </ac:spMkLst>
        </pc:spChg>
        <pc:graphicFrameChg chg="mod modGraphic">
          <ac:chgData name="Christoph Csallner" userId="5eb0978299eb4661" providerId="LiveId" clId="{FCC267B7-DF90-4580-8C39-B5E70F454459}" dt="2017-08-21T21:54:58.103" v="2441" actId="1076"/>
          <ac:graphicFrameMkLst>
            <pc:docMk/>
            <pc:sldMk cId="3063864413" sldId="395"/>
            <ac:graphicFrameMk id="5" creationId="{00000000-0000-0000-0000-000000000000}"/>
          </ac:graphicFrameMkLst>
        </pc:graphicFrameChg>
      </pc:sldChg>
      <pc:sldChg chg="modSp add">
        <pc:chgData name="Christoph Csallner" userId="5eb0978299eb4661" providerId="LiveId" clId="{FCC267B7-DF90-4580-8C39-B5E70F454459}" dt="2017-08-21T21:55:33.988" v="2463" actId="15"/>
        <pc:sldMkLst>
          <pc:docMk/>
          <pc:sldMk cId="1424665265" sldId="396"/>
        </pc:sldMkLst>
        <pc:spChg chg="mod">
          <ac:chgData name="Christoph Csallner" userId="5eb0978299eb4661" providerId="LiveId" clId="{FCC267B7-DF90-4580-8C39-B5E70F454459}" dt="2017-08-21T21:55:13.043" v="2460" actId="6549"/>
          <ac:spMkLst>
            <pc:docMk/>
            <pc:sldMk cId="1424665265" sldId="396"/>
            <ac:spMk id="2" creationId="{00000000-0000-0000-0000-000000000000}"/>
          </ac:spMkLst>
        </pc:spChg>
        <pc:spChg chg="mod">
          <ac:chgData name="Christoph Csallner" userId="5eb0978299eb4661" providerId="LiveId" clId="{FCC267B7-DF90-4580-8C39-B5E70F454459}" dt="2017-08-21T21:55:17.783" v="2461" actId="6549"/>
          <ac:spMkLst>
            <pc:docMk/>
            <pc:sldMk cId="1424665265" sldId="396"/>
            <ac:spMk id="3" creationId="{00000000-0000-0000-0000-000000000000}"/>
          </ac:spMkLst>
        </pc:spChg>
        <pc:graphicFrameChg chg="mod modGraphic">
          <ac:chgData name="Christoph Csallner" userId="5eb0978299eb4661" providerId="LiveId" clId="{FCC267B7-DF90-4580-8C39-B5E70F454459}" dt="2017-08-21T21:55:33.988" v="2463" actId="15"/>
          <ac:graphicFrameMkLst>
            <pc:docMk/>
            <pc:sldMk cId="1424665265" sldId="396"/>
            <ac:graphicFrameMk id="5" creationId="{00000000-0000-0000-0000-000000000000}"/>
          </ac:graphicFrameMkLst>
        </pc:graphicFrameChg>
      </pc:sldChg>
      <pc:sldChg chg="modSp add">
        <pc:chgData name="Christoph Csallner" userId="5eb0978299eb4661" providerId="LiveId" clId="{FCC267B7-DF90-4580-8C39-B5E70F454459}" dt="2017-08-21T21:56:06.326" v="2490" actId="20577"/>
        <pc:sldMkLst>
          <pc:docMk/>
          <pc:sldMk cId="3724460769" sldId="397"/>
        </pc:sldMkLst>
        <pc:spChg chg="mod">
          <ac:chgData name="Christoph Csallner" userId="5eb0978299eb4661" providerId="LiveId" clId="{FCC267B7-DF90-4580-8C39-B5E70F454459}" dt="2017-08-21T19:05:48.308" v="340" actId="313"/>
          <ac:spMkLst>
            <pc:docMk/>
            <pc:sldMk cId="3724460769" sldId="397"/>
            <ac:spMk id="2" creationId="{00000000-0000-0000-0000-000000000000}"/>
          </ac:spMkLst>
        </pc:spChg>
        <pc:spChg chg="mod">
          <ac:chgData name="Christoph Csallner" userId="5eb0978299eb4661" providerId="LiveId" clId="{FCC267B7-DF90-4580-8C39-B5E70F454459}" dt="2017-08-21T21:56:06.326" v="2490" actId="20577"/>
          <ac:spMkLst>
            <pc:docMk/>
            <pc:sldMk cId="3724460769" sldId="397"/>
            <ac:spMk id="3" creationId="{00000000-0000-0000-0000-000000000000}"/>
          </ac:spMkLst>
        </pc:spChg>
      </pc:sldChg>
      <pc:sldChg chg="addSp delSp modSp add">
        <pc:chgData name="Christoph Csallner" userId="5eb0978299eb4661" providerId="LiveId" clId="{FCC267B7-DF90-4580-8C39-B5E70F454459}" dt="2017-08-21T19:05:01.845" v="313" actId="20577"/>
        <pc:sldMkLst>
          <pc:docMk/>
          <pc:sldMk cId="2696068606" sldId="398"/>
        </pc:sldMkLst>
        <pc:spChg chg="del">
          <ac:chgData name="Christoph Csallner" userId="5eb0978299eb4661" providerId="LiveId" clId="{FCC267B7-DF90-4580-8C39-B5E70F454459}" dt="2017-08-21T19:04:42.697" v="303" actId="20577"/>
          <ac:spMkLst>
            <pc:docMk/>
            <pc:sldMk cId="2696068606" sldId="398"/>
            <ac:spMk id="2" creationId="{20375DBA-0428-4098-8AFC-834D6B23D198}"/>
          </ac:spMkLst>
        </pc:spChg>
        <pc:spChg chg="del">
          <ac:chgData name="Christoph Csallner" userId="5eb0978299eb4661" providerId="LiveId" clId="{FCC267B7-DF90-4580-8C39-B5E70F454459}" dt="2017-08-21T19:04:42.697" v="303" actId="20577"/>
          <ac:spMkLst>
            <pc:docMk/>
            <pc:sldMk cId="2696068606" sldId="398"/>
            <ac:spMk id="3" creationId="{BB30AA70-76D4-41FE-AEB1-44D488BF1C00}"/>
          </ac:spMkLst>
        </pc:spChg>
        <pc:spChg chg="add mod">
          <ac:chgData name="Christoph Csallner" userId="5eb0978299eb4661" providerId="LiveId" clId="{FCC267B7-DF90-4580-8C39-B5E70F454459}" dt="2017-08-21T19:05:01.845" v="313" actId="20577"/>
          <ac:spMkLst>
            <pc:docMk/>
            <pc:sldMk cId="2696068606" sldId="398"/>
            <ac:spMk id="5" creationId="{6E2AE9BD-0F3D-4199-8E55-F2EE4ADE53AC}"/>
          </ac:spMkLst>
        </pc:spChg>
        <pc:spChg chg="add mod">
          <ac:chgData name="Christoph Csallner" userId="5eb0978299eb4661" providerId="LiveId" clId="{FCC267B7-DF90-4580-8C39-B5E70F454459}" dt="2017-08-21T19:04:42.697" v="303" actId="20577"/>
          <ac:spMkLst>
            <pc:docMk/>
            <pc:sldMk cId="2696068606" sldId="398"/>
            <ac:spMk id="6" creationId="{BF1A92B0-9923-40BB-A0B5-8B0845C46170}"/>
          </ac:spMkLst>
        </pc:spChg>
      </pc:sldChg>
      <pc:sldChg chg="modSp add ord">
        <pc:chgData name="Christoph Csallner" userId="5eb0978299eb4661" providerId="LiveId" clId="{FCC267B7-DF90-4580-8C39-B5E70F454459}" dt="2017-08-21T20:57:09.399" v="827" actId="20577"/>
        <pc:sldMkLst>
          <pc:docMk/>
          <pc:sldMk cId="1916809411" sldId="399"/>
        </pc:sldMkLst>
        <pc:spChg chg="mod">
          <ac:chgData name="Christoph Csallner" userId="5eb0978299eb4661" providerId="LiveId" clId="{FCC267B7-DF90-4580-8C39-B5E70F454459}" dt="2017-08-21T20:44:34.846" v="501" actId="20577"/>
          <ac:spMkLst>
            <pc:docMk/>
            <pc:sldMk cId="1916809411" sldId="399"/>
            <ac:spMk id="2" creationId="{00000000-0000-0000-0000-000000000000}"/>
          </ac:spMkLst>
        </pc:spChg>
        <pc:spChg chg="mod">
          <ac:chgData name="Christoph Csallner" userId="5eb0978299eb4661" providerId="LiveId" clId="{FCC267B7-DF90-4580-8C39-B5E70F454459}" dt="2017-08-21T20:57:09.399" v="827" actId="20577"/>
          <ac:spMkLst>
            <pc:docMk/>
            <pc:sldMk cId="1916809411" sldId="399"/>
            <ac:spMk id="3" creationId="{00000000-0000-0000-0000-000000000000}"/>
          </ac:spMkLst>
        </pc:spChg>
      </pc:sldChg>
      <pc:sldChg chg="modSp add ord modAnim">
        <pc:chgData name="Christoph Csallner" userId="5eb0978299eb4661" providerId="LiveId" clId="{FCC267B7-DF90-4580-8C39-B5E70F454459}" dt="2017-08-21T21:44:09.732" v="1870" actId="20577"/>
        <pc:sldMkLst>
          <pc:docMk/>
          <pc:sldMk cId="3683060268" sldId="400"/>
        </pc:sldMkLst>
        <pc:spChg chg="mod">
          <ac:chgData name="Christoph Csallner" userId="5eb0978299eb4661" providerId="LiveId" clId="{FCC267B7-DF90-4580-8C39-B5E70F454459}" dt="2017-08-21T21:40:26.682" v="1815" actId="27636"/>
          <ac:spMkLst>
            <pc:docMk/>
            <pc:sldMk cId="3683060268" sldId="400"/>
            <ac:spMk id="2" creationId="{1EBFC313-959A-4048-98CB-F026DCBDAC2F}"/>
          </ac:spMkLst>
        </pc:spChg>
        <pc:spChg chg="mod">
          <ac:chgData name="Christoph Csallner" userId="5eb0978299eb4661" providerId="LiveId" clId="{FCC267B7-DF90-4580-8C39-B5E70F454459}" dt="2017-08-21T21:44:09.732" v="1870" actId="20577"/>
          <ac:spMkLst>
            <pc:docMk/>
            <pc:sldMk cId="3683060268" sldId="400"/>
            <ac:spMk id="3" creationId="{4FF0B589-DA75-4418-A18A-A6C0217608D5}"/>
          </ac:spMkLst>
        </pc:spChg>
      </pc:sldChg>
      <pc:sldChg chg="modSp add modAnim">
        <pc:chgData name="Christoph Csallner" userId="5eb0978299eb4661" providerId="LiveId" clId="{FCC267B7-DF90-4580-8C39-B5E70F454459}" dt="2017-08-23T03:10:38.836" v="3191" actId="20577"/>
        <pc:sldMkLst>
          <pc:docMk/>
          <pc:sldMk cId="3153819662" sldId="401"/>
        </pc:sldMkLst>
        <pc:spChg chg="mod">
          <ac:chgData name="Christoph Csallner" userId="5eb0978299eb4661" providerId="LiveId" clId="{FCC267B7-DF90-4580-8C39-B5E70F454459}" dt="2017-08-23T02:57:11.987" v="2495" actId="20577"/>
          <ac:spMkLst>
            <pc:docMk/>
            <pc:sldMk cId="3153819662" sldId="401"/>
            <ac:spMk id="2" creationId="{7160ED7E-4F21-43CF-9346-87A50C37EDF6}"/>
          </ac:spMkLst>
        </pc:spChg>
        <pc:spChg chg="mod">
          <ac:chgData name="Christoph Csallner" userId="5eb0978299eb4661" providerId="LiveId" clId="{FCC267B7-DF90-4580-8C39-B5E70F454459}" dt="2017-08-23T03:10:38.836" v="3191" actId="20577"/>
          <ac:spMkLst>
            <pc:docMk/>
            <pc:sldMk cId="3153819662" sldId="401"/>
            <ac:spMk id="3" creationId="{4BFDDFD9-EA77-4B8A-A0DE-B11F5C9EB577}"/>
          </ac:spMkLst>
        </pc:spChg>
      </pc:sldChg>
      <pc:sldChg chg="addSp delSp modSp add">
        <pc:chgData name="Christoph Csallner" userId="5eb0978299eb4661" providerId="LiveId" clId="{FCC267B7-DF90-4580-8C39-B5E70F454459}" dt="2017-08-23T03:10:24.238" v="3188" actId="20577"/>
        <pc:sldMkLst>
          <pc:docMk/>
          <pc:sldMk cId="3004235890" sldId="402"/>
        </pc:sldMkLst>
        <pc:spChg chg="del">
          <ac:chgData name="Christoph Csallner" userId="5eb0978299eb4661" providerId="LiveId" clId="{FCC267B7-DF90-4580-8C39-B5E70F454459}" dt="2017-08-23T03:10:22.081" v="3184" actId="20577"/>
          <ac:spMkLst>
            <pc:docMk/>
            <pc:sldMk cId="3004235890" sldId="402"/>
            <ac:spMk id="2" creationId="{15F288D7-BDEB-40D6-99B2-AF9DEC490E2E}"/>
          </ac:spMkLst>
        </pc:spChg>
        <pc:spChg chg="del">
          <ac:chgData name="Christoph Csallner" userId="5eb0978299eb4661" providerId="LiveId" clId="{FCC267B7-DF90-4580-8C39-B5E70F454459}" dt="2017-08-23T03:10:22.081" v="3184" actId="20577"/>
          <ac:spMkLst>
            <pc:docMk/>
            <pc:sldMk cId="3004235890" sldId="402"/>
            <ac:spMk id="3" creationId="{370A952C-A91E-47E6-822D-CBB7EA752E02}"/>
          </ac:spMkLst>
        </pc:spChg>
        <pc:spChg chg="add mod">
          <ac:chgData name="Christoph Csallner" userId="5eb0978299eb4661" providerId="LiveId" clId="{FCC267B7-DF90-4580-8C39-B5E70F454459}" dt="2017-08-23T03:10:24.238" v="3188" actId="20577"/>
          <ac:spMkLst>
            <pc:docMk/>
            <pc:sldMk cId="3004235890" sldId="402"/>
            <ac:spMk id="5" creationId="{ABB152AC-C597-4E49-A335-A7B908983D3E}"/>
          </ac:spMkLst>
        </pc:spChg>
        <pc:spChg chg="add mod">
          <ac:chgData name="Christoph Csallner" userId="5eb0978299eb4661" providerId="LiveId" clId="{FCC267B7-DF90-4580-8C39-B5E70F454459}" dt="2017-08-23T03:10:22.081" v="3184" actId="20577"/>
          <ac:spMkLst>
            <pc:docMk/>
            <pc:sldMk cId="3004235890" sldId="402"/>
            <ac:spMk id="6" creationId="{90EBD0C1-4F5A-4ED1-AD5A-182A9EBB8F66}"/>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8C3E144-529A-B04E-8A4F-CF0543E1C703}" type="datetime1">
              <a:rPr lang="en-US" smtClean="0"/>
              <a:pPr/>
              <a:t>2/13/2018</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C6972AF-8ACF-FB47-AA17-F8F25FD624EA}" type="slidenum">
              <a:rPr lang="en-US" smtClean="0"/>
              <a:pPr/>
              <a:t>‹#›</a:t>
            </a:fld>
            <a:endParaRPr lang="en-US"/>
          </a:p>
        </p:txBody>
      </p:sp>
    </p:spTree>
    <p:extLst>
      <p:ext uri="{BB962C8B-B14F-4D97-AF65-F5344CB8AC3E}">
        <p14:creationId xmlns:p14="http://schemas.microsoft.com/office/powerpoint/2010/main" val="287023398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5D822A6-38E1-F74C-AF93-5B7F98CACCB0}" type="datetime1">
              <a:rPr lang="en-US" smtClean="0"/>
              <a:pPr/>
              <a:t>2/13/2018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042D4F7-3078-4EB1-89CC-AFA5875E942B}" type="slidenum">
              <a:rPr lang="en-US" smtClean="0"/>
              <a:pPr/>
              <a:t>‹#›</a:t>
            </a:fld>
            <a:endParaRPr lang="en-US"/>
          </a:p>
        </p:txBody>
      </p:sp>
    </p:spTree>
    <p:extLst>
      <p:ext uri="{BB962C8B-B14F-4D97-AF65-F5344CB8AC3E}">
        <p14:creationId xmlns:p14="http://schemas.microsoft.com/office/powerpoint/2010/main" val="1223769570"/>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042D4F7-3078-4EB1-89CC-AFA5875E942B}" type="slidenum">
              <a:rPr lang="en-US" smtClean="0"/>
              <a:pPr/>
              <a:t>0</a:t>
            </a:fld>
            <a:endParaRPr lang="en-US"/>
          </a:p>
        </p:txBody>
      </p:sp>
    </p:spTree>
    <p:extLst>
      <p:ext uri="{BB962C8B-B14F-4D97-AF65-F5344CB8AC3E}">
        <p14:creationId xmlns:p14="http://schemas.microsoft.com/office/powerpoint/2010/main" val="14260577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446A80D6-563E-634F-91F1-DC8339732C97}" type="datetime1">
              <a:rPr lang="en-US" smtClean="0"/>
              <a:pPr/>
              <a:t>2/13/2018</a:t>
            </a:fld>
            <a:endParaRPr lang="en-US"/>
          </a:p>
        </p:txBody>
      </p:sp>
      <p:sp>
        <p:nvSpPr>
          <p:cNvPr id="6" name="Slide Number Placeholder 5"/>
          <p:cNvSpPr>
            <a:spLocks noGrp="1"/>
          </p:cNvSpPr>
          <p:nvPr>
            <p:ph type="sldNum" sz="quarter" idx="12"/>
          </p:nvPr>
        </p:nvSpPr>
        <p:spPr/>
        <p:txBody>
          <a:bodyPr/>
          <a:lstStyle/>
          <a:p>
            <a:fld id="{20319323-BF5E-4B31-9661-ECD540573574}"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AAD9FE4-91FB-A140-BA46-51763C65763B}" type="datetime1">
              <a:rPr lang="en-US" smtClean="0"/>
              <a:pPr/>
              <a:t>2/13/2018</a:t>
            </a:fld>
            <a:endParaRPr lang="en-US"/>
          </a:p>
        </p:txBody>
      </p:sp>
      <p:sp>
        <p:nvSpPr>
          <p:cNvPr id="5" name="Footer Placeholder 4"/>
          <p:cNvSpPr>
            <a:spLocks noGrp="1"/>
          </p:cNvSpPr>
          <p:nvPr>
            <p:ph type="ftr" sz="quarter" idx="11"/>
          </p:nvPr>
        </p:nvSpPr>
        <p:spPr/>
        <p:txBody>
          <a:bodyPr/>
          <a:lstStyle/>
          <a:p>
            <a:r>
              <a:rPr lang="en-US"/>
              <a:t>Dynamic Analysis of Evasive Modular Malware</a:t>
            </a:r>
          </a:p>
        </p:txBody>
      </p:sp>
      <p:sp>
        <p:nvSpPr>
          <p:cNvPr id="6" name="Slide Number Placeholder 5"/>
          <p:cNvSpPr>
            <a:spLocks noGrp="1"/>
          </p:cNvSpPr>
          <p:nvPr>
            <p:ph type="sldNum" sz="quarter" idx="12"/>
          </p:nvPr>
        </p:nvSpPr>
        <p:spPr/>
        <p:txBody>
          <a:bodyPr/>
          <a:lstStyle/>
          <a:p>
            <a:fld id="{20319323-BF5E-4B31-9661-ECD54057357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5124C5-F447-0041-BE07-5F50BB34E0F0}" type="datetime1">
              <a:rPr lang="en-US" smtClean="0"/>
              <a:pPr/>
              <a:t>2/13/2018</a:t>
            </a:fld>
            <a:endParaRPr lang="en-US"/>
          </a:p>
        </p:txBody>
      </p:sp>
      <p:sp>
        <p:nvSpPr>
          <p:cNvPr id="5" name="Footer Placeholder 4"/>
          <p:cNvSpPr>
            <a:spLocks noGrp="1"/>
          </p:cNvSpPr>
          <p:nvPr>
            <p:ph type="ftr" sz="quarter" idx="11"/>
          </p:nvPr>
        </p:nvSpPr>
        <p:spPr/>
        <p:txBody>
          <a:bodyPr/>
          <a:lstStyle/>
          <a:p>
            <a:r>
              <a:rPr lang="en-US"/>
              <a:t>Dynamic Analysis of Evasive Modular Malware</a:t>
            </a:r>
          </a:p>
        </p:txBody>
      </p:sp>
      <p:sp>
        <p:nvSpPr>
          <p:cNvPr id="6" name="Slide Number Placeholder 5"/>
          <p:cNvSpPr>
            <a:spLocks noGrp="1"/>
          </p:cNvSpPr>
          <p:nvPr>
            <p:ph type="sldNum" sz="quarter" idx="12"/>
          </p:nvPr>
        </p:nvSpPr>
        <p:spPr/>
        <p:txBody>
          <a:bodyPr/>
          <a:lstStyle/>
          <a:p>
            <a:fld id="{20319323-BF5E-4B31-9661-ECD540573574}"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89AD088-30F9-4687-B3A9-DC0708D06CA8}" type="datetimeFigureOut">
              <a:rPr lang="en-US" smtClean="0"/>
              <a:pPr/>
              <a:t>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9985E1-80D4-4CE8-9E04-B362284EA747}"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89AD088-30F9-4687-B3A9-DC0708D06CA8}" type="datetimeFigureOut">
              <a:rPr lang="en-US" smtClean="0"/>
              <a:pPr/>
              <a:t>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9985E1-80D4-4CE8-9E04-B362284EA747}"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89AD088-30F9-4687-B3A9-DC0708D06CA8}" type="datetimeFigureOut">
              <a:rPr lang="en-US" smtClean="0"/>
              <a:pPr/>
              <a:t>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9985E1-80D4-4CE8-9E04-B362284EA747}"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89AD088-30F9-4687-B3A9-DC0708D06CA8}" type="datetimeFigureOut">
              <a:rPr lang="en-US" smtClean="0"/>
              <a:pPr/>
              <a:t>2/13/2018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9985E1-80D4-4CE8-9E04-B362284EA747}" type="slidenum">
              <a:rPr lang="en-US" smtClean="0"/>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89AD088-30F9-4687-B3A9-DC0708D06CA8}" type="datetimeFigureOut">
              <a:rPr lang="en-US" smtClean="0"/>
              <a:pPr/>
              <a:t>2/13/2018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79985E1-80D4-4CE8-9E04-B362284EA747}" type="slidenum">
              <a:rPr lang="en-US" smtClean="0"/>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89AD088-30F9-4687-B3A9-DC0708D06CA8}" type="datetimeFigureOut">
              <a:rPr lang="en-US" smtClean="0"/>
              <a:pPr/>
              <a:t>2/13/2018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79985E1-80D4-4CE8-9E04-B362284EA747}" type="slidenum">
              <a:rPr lang="en-US" smtClean="0"/>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89AD088-30F9-4687-B3A9-DC0708D06CA8}" type="datetimeFigureOut">
              <a:rPr lang="en-US" smtClean="0"/>
              <a:pPr/>
              <a:t>2/13/2018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79985E1-80D4-4CE8-9E04-B362284EA747}" type="slidenum">
              <a:rPr lang="en-US" smtClean="0"/>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89AD088-30F9-4687-B3A9-DC0708D06CA8}" type="datetimeFigureOut">
              <a:rPr lang="en-US" smtClean="0"/>
              <a:pPr/>
              <a:t>2/13/2018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9985E1-80D4-4CE8-9E04-B362284EA74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500" b="1">
                <a:latin typeface="Helvetica" pitchFamily="34" charset="0"/>
              </a:defRPr>
            </a:lvl1pPr>
          </a:lstStyle>
          <a:p>
            <a:r>
              <a:rPr lang="en-US" dirty="0"/>
              <a:t>Click to edit Master title style</a:t>
            </a:r>
          </a:p>
        </p:txBody>
      </p:sp>
      <p:sp>
        <p:nvSpPr>
          <p:cNvPr id="3" name="Content Placeholder 2"/>
          <p:cNvSpPr>
            <a:spLocks noGrp="1"/>
          </p:cNvSpPr>
          <p:nvPr>
            <p:ph idx="1"/>
          </p:nvPr>
        </p:nvSpPr>
        <p:spPr/>
        <p:txBody>
          <a:bodyPr/>
          <a:lstStyle>
            <a:lvl1pPr>
              <a:defRPr sz="2600">
                <a:latin typeface="Helvetica" pitchFamily="34" charset="0"/>
              </a:defRPr>
            </a:lvl1pPr>
            <a:lvl2pPr>
              <a:defRPr sz="2300">
                <a:latin typeface="Helvetica" pitchFamily="34" charset="0"/>
              </a:defRPr>
            </a:lvl2pPr>
            <a:lvl3pPr>
              <a:defRPr sz="2000">
                <a:latin typeface="Helvetica" pitchFamily="34" charset="0"/>
              </a:defRPr>
            </a:lvl3pPr>
            <a:lvl4pPr>
              <a:defRPr sz="1800">
                <a:latin typeface="Helvetica" pitchFamily="34" charset="0"/>
              </a:defRPr>
            </a:lvl4pPr>
            <a:lvl5pPr>
              <a:defRPr sz="1700">
                <a:latin typeface="Helvetica"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endParaRPr lang="en-US" dirty="0"/>
          </a:p>
        </p:txBody>
      </p:sp>
      <p:sp>
        <p:nvSpPr>
          <p:cNvPr id="6" name="Slide Number Placeholder 5"/>
          <p:cNvSpPr>
            <a:spLocks noGrp="1"/>
          </p:cNvSpPr>
          <p:nvPr>
            <p:ph type="sldNum" sz="quarter" idx="12"/>
          </p:nvPr>
        </p:nvSpPr>
        <p:spPr/>
        <p:txBody>
          <a:bodyPr/>
          <a:lstStyle/>
          <a:p>
            <a:fld id="{20319323-BF5E-4B31-9661-ECD540573574}" type="slidenum">
              <a:rPr lang="en-US" smtClean="0"/>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89AD088-30F9-4687-B3A9-DC0708D06CA8}" type="datetimeFigureOut">
              <a:rPr lang="en-US" smtClean="0"/>
              <a:pPr/>
              <a:t>2/13/2018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9985E1-80D4-4CE8-9E04-B362284EA747}" type="slidenum">
              <a:rPr lang="en-US" smtClean="0"/>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89AD088-30F9-4687-B3A9-DC0708D06CA8}" type="datetimeFigureOut">
              <a:rPr lang="en-US" smtClean="0"/>
              <a:pPr/>
              <a:t>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9985E1-80D4-4CE8-9E04-B362284EA747}" type="slidenum">
              <a:rPr lang="en-US" smtClean="0"/>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89AD088-30F9-4687-B3A9-DC0708D06CA8}" type="datetimeFigureOut">
              <a:rPr lang="en-US" smtClean="0"/>
              <a:pPr/>
              <a:t>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9985E1-80D4-4CE8-9E04-B362284EA747}" type="slidenum">
              <a:rPr lang="en-US" smtClean="0"/>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5FBA7E6D-7FC8-4E7C-AE69-741BFD9C8E07}" type="datetimeFigureOut">
              <a:rPr lang="en-US" smtClean="0"/>
              <a:pPr/>
              <a:t>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565E51-A3F7-4950-BA76-4944C500E940}" type="slidenum">
              <a:rPr lang="en-US" smtClean="0"/>
              <a:pPr/>
              <a:t>‹#›</a:t>
            </a:fld>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FBA7E6D-7FC8-4E7C-AE69-741BFD9C8E07}" type="datetimeFigureOut">
              <a:rPr lang="en-US" smtClean="0"/>
              <a:pPr/>
              <a:t>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565E51-A3F7-4950-BA76-4944C500E940}" type="slidenum">
              <a:rPr lang="en-US" smtClean="0"/>
              <a:pPr/>
              <a:t>‹#›</a:t>
            </a:fld>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FBA7E6D-7FC8-4E7C-AE69-741BFD9C8E07}" type="datetimeFigureOut">
              <a:rPr lang="en-US" smtClean="0"/>
              <a:pPr/>
              <a:t>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565E51-A3F7-4950-BA76-4944C500E940}" type="slidenum">
              <a:rPr lang="en-US" smtClean="0"/>
              <a:pPr/>
              <a:t>‹#›</a:t>
            </a:fld>
            <a:endParaRPr 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FBA7E6D-7FC8-4E7C-AE69-741BFD9C8E07}" type="datetimeFigureOut">
              <a:rPr lang="en-US" smtClean="0"/>
              <a:pPr/>
              <a:t>2/13/2018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565E51-A3F7-4950-BA76-4944C500E940}" type="slidenum">
              <a:rPr lang="en-US" smtClean="0"/>
              <a:pPr/>
              <a:t>‹#›</a:t>
            </a:fld>
            <a:endParaRPr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FBA7E6D-7FC8-4E7C-AE69-741BFD9C8E07}" type="datetimeFigureOut">
              <a:rPr lang="en-US" smtClean="0"/>
              <a:pPr/>
              <a:t>2/13/2018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9565E51-A3F7-4950-BA76-4944C500E940}" type="slidenum">
              <a:rPr lang="en-US" smtClean="0"/>
              <a:pPr/>
              <a:t>‹#›</a:t>
            </a:fld>
            <a:endParaRPr 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FBA7E6D-7FC8-4E7C-AE69-741BFD9C8E07}" type="datetimeFigureOut">
              <a:rPr lang="en-US" smtClean="0"/>
              <a:pPr/>
              <a:t>2/13/2018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9565E51-A3F7-4950-BA76-4944C500E940}" type="slidenum">
              <a:rPr lang="en-US" smtClean="0"/>
              <a:pPr/>
              <a:t>‹#›</a:t>
            </a:fld>
            <a:endParaRPr 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FBA7E6D-7FC8-4E7C-AE69-741BFD9C8E07}" type="datetimeFigureOut">
              <a:rPr lang="en-US" smtClean="0"/>
              <a:pPr/>
              <a:t>2/13/2018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9565E51-A3F7-4950-BA76-4944C500E94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dirty="0"/>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lvl1pPr>
              <a:defRPr/>
            </a:lvl1pPr>
          </a:lstStyle>
          <a:p>
            <a:r>
              <a:rPr lang="en-US" dirty="0"/>
              <a:t>Mixed-Mode Malware and its A</a:t>
            </a:r>
          </a:p>
        </p:txBody>
      </p:sp>
      <p:sp>
        <p:nvSpPr>
          <p:cNvPr id="6" name="Slide Number Placeholder 5"/>
          <p:cNvSpPr>
            <a:spLocks noGrp="1"/>
          </p:cNvSpPr>
          <p:nvPr>
            <p:ph type="sldNum" sz="quarter" idx="12"/>
          </p:nvPr>
        </p:nvSpPr>
        <p:spPr/>
        <p:txBody>
          <a:bodyPr/>
          <a:lstStyle/>
          <a:p>
            <a:fld id="{20319323-BF5E-4B31-9661-ECD540573574}" type="slidenum">
              <a:rPr lang="en-US" smtClean="0"/>
              <a:pPr/>
              <a:t>‹#›</a:t>
            </a:fld>
            <a:endParaRPr 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FBA7E6D-7FC8-4E7C-AE69-741BFD9C8E07}" type="datetimeFigureOut">
              <a:rPr lang="en-US" smtClean="0"/>
              <a:pPr/>
              <a:t>2/13/2018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565E51-A3F7-4950-BA76-4944C500E940}" type="slidenum">
              <a:rPr lang="en-US" smtClean="0"/>
              <a:pPr/>
              <a:t>‹#›</a:t>
            </a:fld>
            <a:endParaRPr lang="en-US"/>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FBA7E6D-7FC8-4E7C-AE69-741BFD9C8E07}" type="datetimeFigureOut">
              <a:rPr lang="en-US" smtClean="0"/>
              <a:pPr/>
              <a:t>2/13/2018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565E51-A3F7-4950-BA76-4944C500E940}" type="slidenum">
              <a:rPr lang="en-US" smtClean="0"/>
              <a:pPr/>
              <a:t>‹#›</a:t>
            </a:fld>
            <a:endParaRPr lang="en-US"/>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FBA7E6D-7FC8-4E7C-AE69-741BFD9C8E07}" type="datetimeFigureOut">
              <a:rPr lang="en-US" smtClean="0"/>
              <a:pPr/>
              <a:t>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565E51-A3F7-4950-BA76-4944C500E940}" type="slidenum">
              <a:rPr lang="en-US" smtClean="0"/>
              <a:pPr/>
              <a:t>‹#›</a:t>
            </a:fld>
            <a:endParaRPr lang="en-US"/>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FBA7E6D-7FC8-4E7C-AE69-741BFD9C8E07}" type="datetimeFigureOut">
              <a:rPr lang="en-US" smtClean="0"/>
              <a:pPr/>
              <a:t>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565E51-A3F7-4950-BA76-4944C500E94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fld id="{C48F9E7E-B58B-A648-B5FB-048BACC59FBF}" type="datetime1">
              <a:rPr lang="en-US" smtClean="0"/>
              <a:pPr/>
              <a:t>2/13/2018</a:t>
            </a:fld>
            <a:endParaRPr lang="en-US"/>
          </a:p>
        </p:txBody>
      </p:sp>
      <p:sp>
        <p:nvSpPr>
          <p:cNvPr id="6" name="Footer Placeholder 5"/>
          <p:cNvSpPr>
            <a:spLocks noGrp="1"/>
          </p:cNvSpPr>
          <p:nvPr>
            <p:ph type="ftr" sz="quarter" idx="11"/>
          </p:nvPr>
        </p:nvSpPr>
        <p:spPr/>
        <p:txBody>
          <a:bodyPr/>
          <a:lstStyle>
            <a:lvl1pPr>
              <a:defRPr/>
            </a:lvl1pPr>
          </a:lstStyle>
          <a:p>
            <a:r>
              <a:rPr lang="en-US" dirty="0"/>
              <a:t>Mixed-Mode Malware and its Analysis</a:t>
            </a:r>
          </a:p>
        </p:txBody>
      </p:sp>
      <p:sp>
        <p:nvSpPr>
          <p:cNvPr id="7" name="Slide Number Placeholder 6"/>
          <p:cNvSpPr>
            <a:spLocks noGrp="1"/>
          </p:cNvSpPr>
          <p:nvPr>
            <p:ph type="sldNum" sz="quarter" idx="12"/>
          </p:nvPr>
        </p:nvSpPr>
        <p:spPr/>
        <p:txBody>
          <a:bodyPr/>
          <a:lstStyle/>
          <a:p>
            <a:fld id="{20319323-BF5E-4B31-9661-ECD54057357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57B6523-40B9-7044-81EF-B7943B8AB09E}" type="datetime1">
              <a:rPr lang="en-US" smtClean="0"/>
              <a:pPr/>
              <a:t>2/13/2018</a:t>
            </a:fld>
            <a:endParaRPr lang="en-US"/>
          </a:p>
        </p:txBody>
      </p:sp>
      <p:sp>
        <p:nvSpPr>
          <p:cNvPr id="8" name="Footer Placeholder 7"/>
          <p:cNvSpPr>
            <a:spLocks noGrp="1"/>
          </p:cNvSpPr>
          <p:nvPr>
            <p:ph type="ftr" sz="quarter" idx="11"/>
          </p:nvPr>
        </p:nvSpPr>
        <p:spPr/>
        <p:txBody>
          <a:bodyPr/>
          <a:lstStyle/>
          <a:p>
            <a:r>
              <a:rPr lang="en-US"/>
              <a:t>Dynamic Analysis of Evasive Modular Malware</a:t>
            </a:r>
          </a:p>
        </p:txBody>
      </p:sp>
      <p:sp>
        <p:nvSpPr>
          <p:cNvPr id="9" name="Slide Number Placeholder 8"/>
          <p:cNvSpPr>
            <a:spLocks noGrp="1"/>
          </p:cNvSpPr>
          <p:nvPr>
            <p:ph type="sldNum" sz="quarter" idx="12"/>
          </p:nvPr>
        </p:nvSpPr>
        <p:spPr/>
        <p:txBody>
          <a:bodyPr/>
          <a:lstStyle/>
          <a:p>
            <a:fld id="{20319323-BF5E-4B31-9661-ECD54057357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8942294-FF45-B54B-BAB0-AB05F3E0E762}" type="datetime1">
              <a:rPr lang="en-US" smtClean="0"/>
              <a:pPr/>
              <a:t>2/13/2018</a:t>
            </a:fld>
            <a:endParaRPr lang="en-US"/>
          </a:p>
        </p:txBody>
      </p:sp>
      <p:sp>
        <p:nvSpPr>
          <p:cNvPr id="4" name="Footer Placeholder 3"/>
          <p:cNvSpPr>
            <a:spLocks noGrp="1"/>
          </p:cNvSpPr>
          <p:nvPr>
            <p:ph type="ftr" sz="quarter" idx="11"/>
          </p:nvPr>
        </p:nvSpPr>
        <p:spPr/>
        <p:txBody>
          <a:bodyPr/>
          <a:lstStyle/>
          <a:p>
            <a:r>
              <a:rPr lang="en-US"/>
              <a:t>Dynamic Analysis of Evasive Modular Malware</a:t>
            </a:r>
          </a:p>
        </p:txBody>
      </p:sp>
      <p:sp>
        <p:nvSpPr>
          <p:cNvPr id="5" name="Slide Number Placeholder 4"/>
          <p:cNvSpPr>
            <a:spLocks noGrp="1"/>
          </p:cNvSpPr>
          <p:nvPr>
            <p:ph type="sldNum" sz="quarter" idx="12"/>
          </p:nvPr>
        </p:nvSpPr>
        <p:spPr/>
        <p:txBody>
          <a:bodyPr/>
          <a:lstStyle/>
          <a:p>
            <a:fld id="{20319323-BF5E-4B31-9661-ECD54057357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E637973-89D1-E14B-91F4-928C9B185D6C}" type="datetime1">
              <a:rPr lang="en-US" smtClean="0"/>
              <a:pPr/>
              <a:t>2/13/2018</a:t>
            </a:fld>
            <a:endParaRPr lang="en-US"/>
          </a:p>
        </p:txBody>
      </p:sp>
      <p:sp>
        <p:nvSpPr>
          <p:cNvPr id="3" name="Footer Placeholder 2"/>
          <p:cNvSpPr>
            <a:spLocks noGrp="1"/>
          </p:cNvSpPr>
          <p:nvPr>
            <p:ph type="ftr" sz="quarter" idx="11"/>
          </p:nvPr>
        </p:nvSpPr>
        <p:spPr/>
        <p:txBody>
          <a:bodyPr/>
          <a:lstStyle/>
          <a:p>
            <a:r>
              <a:rPr lang="en-US"/>
              <a:t>Dynamic Analysis of Evasive Modular Malware</a:t>
            </a:r>
          </a:p>
        </p:txBody>
      </p:sp>
      <p:sp>
        <p:nvSpPr>
          <p:cNvPr id="4" name="Slide Number Placeholder 3"/>
          <p:cNvSpPr>
            <a:spLocks noGrp="1"/>
          </p:cNvSpPr>
          <p:nvPr>
            <p:ph type="sldNum" sz="quarter" idx="12"/>
          </p:nvPr>
        </p:nvSpPr>
        <p:spPr/>
        <p:txBody>
          <a:bodyPr/>
          <a:lstStyle/>
          <a:p>
            <a:fld id="{20319323-BF5E-4B31-9661-ECD54057357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55507DA-1E6D-EE41-A7D4-BCE82E3AF746}" type="datetime1">
              <a:rPr lang="en-US" smtClean="0"/>
              <a:pPr/>
              <a:t>2/13/2018</a:t>
            </a:fld>
            <a:endParaRPr lang="en-US"/>
          </a:p>
        </p:txBody>
      </p:sp>
      <p:sp>
        <p:nvSpPr>
          <p:cNvPr id="6" name="Footer Placeholder 5"/>
          <p:cNvSpPr>
            <a:spLocks noGrp="1"/>
          </p:cNvSpPr>
          <p:nvPr>
            <p:ph type="ftr" sz="quarter" idx="11"/>
          </p:nvPr>
        </p:nvSpPr>
        <p:spPr/>
        <p:txBody>
          <a:bodyPr/>
          <a:lstStyle/>
          <a:p>
            <a:r>
              <a:rPr lang="en-US"/>
              <a:t>Dynamic Analysis of Evasive Modular Malware</a:t>
            </a:r>
          </a:p>
        </p:txBody>
      </p:sp>
      <p:sp>
        <p:nvSpPr>
          <p:cNvPr id="7" name="Slide Number Placeholder 6"/>
          <p:cNvSpPr>
            <a:spLocks noGrp="1"/>
          </p:cNvSpPr>
          <p:nvPr>
            <p:ph type="sldNum" sz="quarter" idx="12"/>
          </p:nvPr>
        </p:nvSpPr>
        <p:spPr/>
        <p:txBody>
          <a:bodyPr/>
          <a:lstStyle/>
          <a:p>
            <a:fld id="{20319323-BF5E-4B31-9661-ECD54057357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AC5A6CC-1C27-A448-A32D-623A8B1CB5C0}" type="datetime1">
              <a:rPr lang="en-US" smtClean="0"/>
              <a:pPr/>
              <a:t>2/13/2018</a:t>
            </a:fld>
            <a:endParaRPr lang="en-US"/>
          </a:p>
        </p:txBody>
      </p:sp>
      <p:sp>
        <p:nvSpPr>
          <p:cNvPr id="6" name="Footer Placeholder 5"/>
          <p:cNvSpPr>
            <a:spLocks noGrp="1"/>
          </p:cNvSpPr>
          <p:nvPr>
            <p:ph type="ftr" sz="quarter" idx="11"/>
          </p:nvPr>
        </p:nvSpPr>
        <p:spPr/>
        <p:txBody>
          <a:bodyPr/>
          <a:lstStyle/>
          <a:p>
            <a:r>
              <a:rPr lang="en-US"/>
              <a:t>Dynamic Analysis of Evasive Modular Malware</a:t>
            </a:r>
          </a:p>
        </p:txBody>
      </p:sp>
      <p:sp>
        <p:nvSpPr>
          <p:cNvPr id="7" name="Slide Number Placeholder 6"/>
          <p:cNvSpPr>
            <a:spLocks noGrp="1"/>
          </p:cNvSpPr>
          <p:nvPr>
            <p:ph type="sldNum" sz="quarter" idx="12"/>
          </p:nvPr>
        </p:nvSpPr>
        <p:spPr/>
        <p:txBody>
          <a:bodyPr/>
          <a:lstStyle/>
          <a:p>
            <a:fld id="{20319323-BF5E-4B31-9661-ECD540573574}"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6416675"/>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E0A54D5-3F32-0143-A6A0-C5DAF749FED7}" type="datetime1">
              <a:rPr lang="en-US" smtClean="0"/>
              <a:pPr/>
              <a:t>2/13/2018</a:t>
            </a:fld>
            <a:endParaRPr lang="en-US"/>
          </a:p>
        </p:txBody>
      </p:sp>
      <p:sp>
        <p:nvSpPr>
          <p:cNvPr id="5" name="Footer Placeholder 4"/>
          <p:cNvSpPr>
            <a:spLocks noGrp="1"/>
          </p:cNvSpPr>
          <p:nvPr>
            <p:ph type="ftr" sz="quarter" idx="3"/>
          </p:nvPr>
        </p:nvSpPr>
        <p:spPr>
          <a:xfrm>
            <a:off x="2743200" y="6553200"/>
            <a:ext cx="3886200" cy="228600"/>
          </a:xfrm>
          <a:prstGeom prst="rect">
            <a:avLst/>
          </a:prstGeom>
        </p:spPr>
        <p:txBody>
          <a:bodyPr vert="horz" lIns="91440" tIns="45720" rIns="91440" bIns="45720" rtlCol="0" anchor="ctr"/>
          <a:lstStyle>
            <a:lvl1pPr algn="ctr">
              <a:defRPr sz="1400">
                <a:solidFill>
                  <a:schemeClr val="tx1">
                    <a:tint val="75000"/>
                  </a:schemeClr>
                </a:solidFill>
                <a:latin typeface="Gill Sans"/>
                <a:cs typeface="Gill Sans"/>
              </a:defRPr>
            </a:lvl1pPr>
          </a:lstStyle>
          <a:p>
            <a:r>
              <a:rPr lang="en-US" dirty="0"/>
              <a:t>Mixed-Mode Malware and Its Analysis</a:t>
            </a:r>
          </a:p>
        </p:txBody>
      </p:sp>
      <p:sp>
        <p:nvSpPr>
          <p:cNvPr id="6" name="Slide Number Placeholder 5"/>
          <p:cNvSpPr>
            <a:spLocks noGrp="1"/>
          </p:cNvSpPr>
          <p:nvPr>
            <p:ph type="sldNum" sz="quarter" idx="4"/>
          </p:nvPr>
        </p:nvSpPr>
        <p:spPr>
          <a:xfrm>
            <a:off x="6858000" y="6416675"/>
            <a:ext cx="2133600" cy="365125"/>
          </a:xfrm>
          <a:prstGeom prst="rect">
            <a:avLst/>
          </a:prstGeom>
        </p:spPr>
        <p:txBody>
          <a:bodyPr vert="horz" lIns="91440" tIns="45720" rIns="91440" bIns="45720" rtlCol="0" anchor="ctr"/>
          <a:lstStyle>
            <a:lvl1pPr algn="r">
              <a:defRPr sz="1600">
                <a:solidFill>
                  <a:schemeClr val="tx1">
                    <a:lumMod val="50000"/>
                    <a:lumOff val="50000"/>
                  </a:schemeClr>
                </a:solidFill>
              </a:defRPr>
            </a:lvl1pPr>
          </a:lstStyle>
          <a:p>
            <a:fld id="{20319323-BF5E-4B31-9661-ECD540573574}"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89AD088-30F9-4687-B3A9-DC0708D06CA8}" type="datetimeFigureOut">
              <a:rPr lang="en-US" smtClean="0"/>
              <a:pPr/>
              <a:t>2/13/2018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79985E1-80D4-4CE8-9E04-B362284EA74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FBA7E6D-7FC8-4E7C-AE69-741BFD9C8E07}" type="datetimeFigureOut">
              <a:rPr lang="en-US" smtClean="0"/>
              <a:pPr/>
              <a:t>2/13/2018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9565E51-A3F7-4950-BA76-4944C500E94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ranger.uta.edu/~csallner/"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066800"/>
            <a:ext cx="9144000" cy="1905000"/>
          </a:xfrm>
        </p:spPr>
        <p:txBody>
          <a:bodyPr>
            <a:normAutofit/>
          </a:bodyPr>
          <a:lstStyle/>
          <a:p>
            <a:r>
              <a:rPr lang="en-US" sz="4000" b="1" dirty="0">
                <a:latin typeface="Helvetica" pitchFamily="34" charset="0"/>
                <a:ea typeface="Segoe UI" pitchFamily="34" charset="0"/>
                <a:cs typeface="Segoe UI" pitchFamily="34" charset="0"/>
              </a:rPr>
              <a:t>Analysis of Mixed-mode Malware</a:t>
            </a:r>
          </a:p>
        </p:txBody>
      </p:sp>
      <p:sp>
        <p:nvSpPr>
          <p:cNvPr id="3" name="Subtitle 2"/>
          <p:cNvSpPr>
            <a:spLocks noGrp="1"/>
          </p:cNvSpPr>
          <p:nvPr>
            <p:ph type="subTitle" idx="1"/>
          </p:nvPr>
        </p:nvSpPr>
        <p:spPr>
          <a:xfrm>
            <a:off x="0" y="3657600"/>
            <a:ext cx="9144000" cy="1371600"/>
          </a:xfrm>
        </p:spPr>
        <p:txBody>
          <a:bodyPr>
            <a:noAutofit/>
          </a:bodyPr>
          <a:lstStyle/>
          <a:p>
            <a:r>
              <a:rPr lang="en-US" sz="2400" b="1" u="sng" dirty="0">
                <a:solidFill>
                  <a:schemeClr val="tx1"/>
                </a:solidFill>
                <a:latin typeface="Helvetica" pitchFamily="34" charset="0"/>
                <a:ea typeface="Segoe UI" pitchFamily="34" charset="0"/>
                <a:cs typeface="Segoe UI" pitchFamily="34" charset="0"/>
              </a:rPr>
              <a:t>Christoph Csallner</a:t>
            </a:r>
            <a:r>
              <a:rPr lang="en-US" sz="2400" b="1" dirty="0">
                <a:solidFill>
                  <a:schemeClr val="tx1"/>
                </a:solidFill>
                <a:latin typeface="Helvetica" pitchFamily="34" charset="0"/>
                <a:ea typeface="Segoe UI" pitchFamily="34" charset="0"/>
                <a:cs typeface="Segoe UI" pitchFamily="34" charset="0"/>
              </a:rPr>
              <a:t>, University of Texas at Arlington</a:t>
            </a:r>
            <a:r>
              <a:rPr lang="en-US" sz="2400" dirty="0">
                <a:solidFill>
                  <a:schemeClr val="tx1"/>
                </a:solidFill>
                <a:latin typeface="Helvetica" pitchFamily="34" charset="0"/>
                <a:ea typeface="Segoe UI" pitchFamily="34" charset="0"/>
                <a:cs typeface="Segoe UI" pitchFamily="34" charset="0"/>
              </a:rPr>
              <a:t> </a:t>
            </a:r>
            <a:br>
              <a:rPr lang="en-US" sz="2400" dirty="0">
                <a:solidFill>
                  <a:schemeClr val="tx1"/>
                </a:solidFill>
                <a:latin typeface="Helvetica" pitchFamily="34" charset="0"/>
                <a:ea typeface="Segoe UI" pitchFamily="34" charset="0"/>
                <a:cs typeface="Segoe UI" pitchFamily="34" charset="0"/>
              </a:rPr>
            </a:br>
            <a:r>
              <a:rPr lang="en-US" sz="2400" dirty="0">
                <a:solidFill>
                  <a:schemeClr val="tx1"/>
                </a:solidFill>
                <a:latin typeface="Helvetica" pitchFamily="34" charset="0"/>
                <a:ea typeface="Segoe UI" pitchFamily="34" charset="0"/>
                <a:cs typeface="Segoe UI" pitchFamily="34" charset="0"/>
                <a:hlinkClick r:id="rId3"/>
              </a:rPr>
              <a:t>http://ranger.uta.edu/~csallner/</a:t>
            </a:r>
            <a:r>
              <a:rPr lang="en-US" sz="2400" dirty="0">
                <a:solidFill>
                  <a:schemeClr val="tx1"/>
                </a:solidFill>
                <a:latin typeface="Helvetica" pitchFamily="34" charset="0"/>
                <a:ea typeface="Segoe UI" pitchFamily="34" charset="0"/>
                <a:cs typeface="Segoe UI" pitchFamily="34" charset="0"/>
              </a:rPr>
              <a:t> </a:t>
            </a:r>
          </a:p>
          <a:p>
            <a:r>
              <a:rPr lang="en-US" sz="2400" dirty="0">
                <a:solidFill>
                  <a:schemeClr val="tx1"/>
                </a:solidFill>
                <a:latin typeface="Helvetica" pitchFamily="34" charset="0"/>
                <a:ea typeface="Segoe UI" pitchFamily="34" charset="0"/>
                <a:cs typeface="Segoe UI" pitchFamily="34" charset="0"/>
              </a:rPr>
              <a:t>Joint work with: </a:t>
            </a:r>
            <a:br>
              <a:rPr lang="en-US" sz="2400" dirty="0">
                <a:solidFill>
                  <a:schemeClr val="tx1"/>
                </a:solidFill>
                <a:latin typeface="Helvetica" pitchFamily="34" charset="0"/>
                <a:ea typeface="Segoe UI" pitchFamily="34" charset="0"/>
                <a:cs typeface="Segoe UI" pitchFamily="34" charset="0"/>
              </a:rPr>
            </a:br>
            <a:r>
              <a:rPr lang="en-US" sz="2400" dirty="0">
                <a:solidFill>
                  <a:schemeClr val="tx1"/>
                </a:solidFill>
                <a:latin typeface="Helvetica" pitchFamily="34" charset="0"/>
                <a:ea typeface="Segoe UI" pitchFamily="34" charset="0"/>
                <a:cs typeface="Segoe UI" pitchFamily="34" charset="0"/>
              </a:rPr>
              <a:t>Shabnam Aboughadareh</a:t>
            </a:r>
          </a:p>
        </p:txBody>
      </p:sp>
      <p:sp>
        <p:nvSpPr>
          <p:cNvPr id="6" name="Rectangle 5"/>
          <p:cNvSpPr/>
          <p:nvPr/>
        </p:nvSpPr>
        <p:spPr>
          <a:xfrm>
            <a:off x="762000" y="5983069"/>
            <a:ext cx="7620000" cy="646331"/>
          </a:xfrm>
          <a:prstGeom prst="rect">
            <a:avLst/>
          </a:prstGeom>
        </p:spPr>
        <p:txBody>
          <a:bodyPr wrap="square">
            <a:spAutoFit/>
          </a:bodyPr>
          <a:lstStyle/>
          <a:p>
            <a:r>
              <a:rPr lang="en-US" sz="1200" dirty="0">
                <a:latin typeface="Helvetica" pitchFamily="34" charset="0"/>
                <a:cs typeface="Helvetica" pitchFamily="34" charset="0"/>
              </a:rPr>
              <a:t>This material is based upon work supported by the National Science Foundation under Grants No. 1017305, 1117369, and 1527398. Any opinions, findings, and conclusions or recommendations expressed in this material are those of the author(s) and do not necessarily reflect the views of the National Science Foundation.</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 name="Rounded Rectangle 120"/>
          <p:cNvSpPr/>
          <p:nvPr/>
        </p:nvSpPr>
        <p:spPr>
          <a:xfrm>
            <a:off x="1371600" y="2133600"/>
            <a:ext cx="7239000" cy="609600"/>
          </a:xfrm>
          <a:prstGeom prst="roundRect">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Helvetica" pitchFamily="34" charset="0"/>
              <a:cs typeface="Helvetica" pitchFamily="34" charset="0"/>
            </a:endParaRPr>
          </a:p>
        </p:txBody>
      </p:sp>
      <p:sp>
        <p:nvSpPr>
          <p:cNvPr id="2" name="Title 1"/>
          <p:cNvSpPr>
            <a:spLocks noGrp="1"/>
          </p:cNvSpPr>
          <p:nvPr>
            <p:ph type="title"/>
          </p:nvPr>
        </p:nvSpPr>
        <p:spPr/>
        <p:txBody>
          <a:bodyPr>
            <a:normAutofit/>
          </a:bodyPr>
          <a:lstStyle/>
          <a:p>
            <a:r>
              <a:rPr lang="en-US" dirty="0">
                <a:cs typeface="Helvetica" pitchFamily="34" charset="0"/>
              </a:rPr>
              <a:t>SEMU: Completely outside the guest</a:t>
            </a:r>
          </a:p>
        </p:txBody>
      </p:sp>
      <p:sp>
        <p:nvSpPr>
          <p:cNvPr id="4" name="Slide Number Placeholder 3"/>
          <p:cNvSpPr>
            <a:spLocks noGrp="1"/>
          </p:cNvSpPr>
          <p:nvPr>
            <p:ph type="sldNum" sz="quarter" idx="12"/>
          </p:nvPr>
        </p:nvSpPr>
        <p:spPr/>
        <p:txBody>
          <a:bodyPr/>
          <a:lstStyle/>
          <a:p>
            <a:fld id="{20319323-BF5E-4B31-9661-ECD540573574}" type="slidenum">
              <a:rPr lang="en-US" smtClean="0">
                <a:latin typeface="Helvetica" pitchFamily="34" charset="0"/>
                <a:cs typeface="Helvetica" pitchFamily="34" charset="0"/>
              </a:rPr>
              <a:pPr/>
              <a:t>9</a:t>
            </a:fld>
            <a:endParaRPr lang="en-US">
              <a:latin typeface="Helvetica" pitchFamily="34" charset="0"/>
              <a:cs typeface="Helvetica" pitchFamily="34" charset="0"/>
            </a:endParaRPr>
          </a:p>
        </p:txBody>
      </p:sp>
      <p:sp>
        <p:nvSpPr>
          <p:cNvPr id="103" name="Rounded Rectangle 102"/>
          <p:cNvSpPr/>
          <p:nvPr/>
        </p:nvSpPr>
        <p:spPr>
          <a:xfrm>
            <a:off x="1371600" y="1219200"/>
            <a:ext cx="7239000" cy="2209800"/>
          </a:xfrm>
          <a:prstGeom prst="roundRect">
            <a:avLst>
              <a:gd name="adj" fmla="val 5278"/>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latin typeface="Helvetica" pitchFamily="34" charset="0"/>
              <a:cs typeface="Helvetica" pitchFamily="34" charset="0"/>
            </a:endParaRPr>
          </a:p>
        </p:txBody>
      </p:sp>
      <p:sp>
        <p:nvSpPr>
          <p:cNvPr id="106" name="TextBox 105"/>
          <p:cNvSpPr txBox="1"/>
          <p:nvPr/>
        </p:nvSpPr>
        <p:spPr>
          <a:xfrm>
            <a:off x="228600" y="1905000"/>
            <a:ext cx="1146468" cy="861774"/>
          </a:xfrm>
          <a:prstGeom prst="rect">
            <a:avLst/>
          </a:prstGeom>
          <a:noFill/>
        </p:spPr>
        <p:txBody>
          <a:bodyPr wrap="none" rtlCol="0">
            <a:spAutoFit/>
          </a:bodyPr>
          <a:lstStyle/>
          <a:p>
            <a:r>
              <a:rPr lang="en-US" sz="2500" b="1" dirty="0">
                <a:latin typeface="Helvetica" pitchFamily="34" charset="0"/>
                <a:cs typeface="Helvetica" pitchFamily="34" charset="0"/>
              </a:rPr>
              <a:t>QEMU</a:t>
            </a:r>
          </a:p>
          <a:p>
            <a:pPr algn="ctr"/>
            <a:r>
              <a:rPr lang="en-US" sz="2500" b="1" dirty="0">
                <a:latin typeface="Helvetica" pitchFamily="34" charset="0"/>
                <a:cs typeface="Helvetica" pitchFamily="34" charset="0"/>
              </a:rPr>
              <a:t>VM</a:t>
            </a:r>
          </a:p>
        </p:txBody>
      </p:sp>
      <p:cxnSp>
        <p:nvCxnSpPr>
          <p:cNvPr id="107" name="Straight Connector 106"/>
          <p:cNvCxnSpPr/>
          <p:nvPr/>
        </p:nvCxnSpPr>
        <p:spPr>
          <a:xfrm>
            <a:off x="1371600" y="1752600"/>
            <a:ext cx="7239000" cy="0"/>
          </a:xfrm>
          <a:prstGeom prst="line">
            <a:avLst/>
          </a:prstGeom>
          <a:ln w="38100">
            <a:prstDash val="dash"/>
          </a:ln>
        </p:spPr>
        <p:style>
          <a:lnRef idx="1">
            <a:schemeClr val="accent1"/>
          </a:lnRef>
          <a:fillRef idx="0">
            <a:schemeClr val="accent1"/>
          </a:fillRef>
          <a:effectRef idx="0">
            <a:schemeClr val="accent1"/>
          </a:effectRef>
          <a:fontRef idx="minor">
            <a:schemeClr val="tx1"/>
          </a:fontRef>
        </p:style>
      </p:cxnSp>
      <p:sp>
        <p:nvSpPr>
          <p:cNvPr id="108" name="TextBox 107"/>
          <p:cNvSpPr txBox="1"/>
          <p:nvPr/>
        </p:nvSpPr>
        <p:spPr>
          <a:xfrm>
            <a:off x="1371600" y="1371600"/>
            <a:ext cx="697627" cy="369332"/>
          </a:xfrm>
          <a:prstGeom prst="rect">
            <a:avLst/>
          </a:prstGeom>
          <a:noFill/>
        </p:spPr>
        <p:txBody>
          <a:bodyPr wrap="none" rtlCol="0">
            <a:spAutoFit/>
          </a:bodyPr>
          <a:lstStyle/>
          <a:p>
            <a:r>
              <a:rPr lang="en-US" b="1" dirty="0">
                <a:latin typeface="Helvetica" pitchFamily="34" charset="0"/>
                <a:cs typeface="Helvetica" pitchFamily="34" charset="0"/>
              </a:rPr>
              <a:t>User</a:t>
            </a:r>
          </a:p>
        </p:txBody>
      </p:sp>
      <p:sp>
        <p:nvSpPr>
          <p:cNvPr id="109" name="TextBox 108"/>
          <p:cNvSpPr txBox="1"/>
          <p:nvPr/>
        </p:nvSpPr>
        <p:spPr>
          <a:xfrm>
            <a:off x="1371600" y="1752600"/>
            <a:ext cx="902811" cy="369332"/>
          </a:xfrm>
          <a:prstGeom prst="rect">
            <a:avLst/>
          </a:prstGeom>
          <a:noFill/>
        </p:spPr>
        <p:txBody>
          <a:bodyPr wrap="none" rtlCol="0">
            <a:spAutoFit/>
          </a:bodyPr>
          <a:lstStyle/>
          <a:p>
            <a:r>
              <a:rPr lang="en-US" b="1" dirty="0">
                <a:latin typeface="Helvetica" pitchFamily="34" charset="0"/>
                <a:cs typeface="Helvetica" pitchFamily="34" charset="0"/>
              </a:rPr>
              <a:t>Kernel</a:t>
            </a:r>
          </a:p>
        </p:txBody>
      </p:sp>
      <p:sp>
        <p:nvSpPr>
          <p:cNvPr id="110" name="Rounded Rectangle 109"/>
          <p:cNvSpPr/>
          <p:nvPr/>
        </p:nvSpPr>
        <p:spPr>
          <a:xfrm>
            <a:off x="1371600" y="3505200"/>
            <a:ext cx="7315200" cy="2362200"/>
          </a:xfrm>
          <a:prstGeom prst="roundRect">
            <a:avLst>
              <a:gd name="adj" fmla="val 4936"/>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latin typeface="Helvetica" pitchFamily="34" charset="0"/>
              <a:cs typeface="Helvetica" pitchFamily="34" charset="0"/>
            </a:endParaRPr>
          </a:p>
        </p:txBody>
      </p:sp>
      <p:sp>
        <p:nvSpPr>
          <p:cNvPr id="111" name="TextBox 110"/>
          <p:cNvSpPr txBox="1"/>
          <p:nvPr/>
        </p:nvSpPr>
        <p:spPr>
          <a:xfrm>
            <a:off x="228600" y="4495800"/>
            <a:ext cx="1074333" cy="477054"/>
          </a:xfrm>
          <a:prstGeom prst="rect">
            <a:avLst/>
          </a:prstGeom>
          <a:noFill/>
        </p:spPr>
        <p:txBody>
          <a:bodyPr wrap="none" rtlCol="0">
            <a:spAutoFit/>
          </a:bodyPr>
          <a:lstStyle/>
          <a:p>
            <a:r>
              <a:rPr lang="en-US" sz="2500" b="1" dirty="0">
                <a:latin typeface="Helvetica" pitchFamily="34" charset="0"/>
                <a:cs typeface="Helvetica" pitchFamily="34" charset="0"/>
              </a:rPr>
              <a:t>HOST</a:t>
            </a:r>
          </a:p>
        </p:txBody>
      </p:sp>
      <p:sp>
        <p:nvSpPr>
          <p:cNvPr id="120" name="Rounded Rectangle 119"/>
          <p:cNvSpPr/>
          <p:nvPr/>
        </p:nvSpPr>
        <p:spPr>
          <a:xfrm>
            <a:off x="1371600" y="2743200"/>
            <a:ext cx="7239000" cy="685800"/>
          </a:xfrm>
          <a:prstGeom prst="round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Helvetica" pitchFamily="34" charset="0"/>
              <a:cs typeface="Helvetica" pitchFamily="34" charset="0"/>
            </a:endParaRPr>
          </a:p>
        </p:txBody>
      </p:sp>
      <p:sp>
        <p:nvSpPr>
          <p:cNvPr id="122" name="TextBox 121"/>
          <p:cNvSpPr txBox="1"/>
          <p:nvPr/>
        </p:nvSpPr>
        <p:spPr>
          <a:xfrm>
            <a:off x="4267200" y="2895600"/>
            <a:ext cx="1676400" cy="369332"/>
          </a:xfrm>
          <a:prstGeom prst="rect">
            <a:avLst/>
          </a:prstGeom>
          <a:noFill/>
        </p:spPr>
        <p:txBody>
          <a:bodyPr wrap="square" rtlCol="0">
            <a:spAutoFit/>
          </a:bodyPr>
          <a:lstStyle/>
          <a:p>
            <a:pPr algn="ctr"/>
            <a:r>
              <a:rPr lang="en-US" b="1" dirty="0">
                <a:latin typeface="Helvetica" pitchFamily="34" charset="0"/>
                <a:cs typeface="Helvetica" pitchFamily="34" charset="0"/>
              </a:rPr>
              <a:t>Code</a:t>
            </a:r>
          </a:p>
        </p:txBody>
      </p:sp>
      <p:sp>
        <p:nvSpPr>
          <p:cNvPr id="123" name="TextBox 122"/>
          <p:cNvSpPr txBox="1"/>
          <p:nvPr/>
        </p:nvSpPr>
        <p:spPr>
          <a:xfrm>
            <a:off x="4648200" y="2209800"/>
            <a:ext cx="838200" cy="369332"/>
          </a:xfrm>
          <a:prstGeom prst="rect">
            <a:avLst/>
          </a:prstGeom>
          <a:noFill/>
        </p:spPr>
        <p:txBody>
          <a:bodyPr wrap="square" rtlCol="0">
            <a:spAutoFit/>
          </a:bodyPr>
          <a:lstStyle/>
          <a:p>
            <a:pPr algn="ctr"/>
            <a:r>
              <a:rPr lang="en-US" b="1" dirty="0">
                <a:latin typeface="Helvetica" pitchFamily="34" charset="0"/>
                <a:cs typeface="Helvetica" pitchFamily="34" charset="0"/>
              </a:rPr>
              <a:t>Data</a:t>
            </a:r>
          </a:p>
        </p:txBody>
      </p:sp>
      <p:sp>
        <p:nvSpPr>
          <p:cNvPr id="126" name="Rounded Rectangle 125"/>
          <p:cNvSpPr/>
          <p:nvPr/>
        </p:nvSpPr>
        <p:spPr>
          <a:xfrm>
            <a:off x="6781800" y="4572000"/>
            <a:ext cx="1752600" cy="838200"/>
          </a:xfrm>
          <a:prstGeom prst="round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Helvetica" pitchFamily="34" charset="0"/>
              <a:cs typeface="Helvetica" pitchFamily="34" charset="0"/>
            </a:endParaRPr>
          </a:p>
        </p:txBody>
      </p:sp>
      <p:sp>
        <p:nvSpPr>
          <p:cNvPr id="127" name="TextBox 126"/>
          <p:cNvSpPr txBox="1"/>
          <p:nvPr/>
        </p:nvSpPr>
        <p:spPr>
          <a:xfrm>
            <a:off x="6934200" y="4648200"/>
            <a:ext cx="1467068" cy="646331"/>
          </a:xfrm>
          <a:prstGeom prst="rect">
            <a:avLst/>
          </a:prstGeom>
          <a:noFill/>
        </p:spPr>
        <p:txBody>
          <a:bodyPr wrap="none" rtlCol="0">
            <a:spAutoFit/>
          </a:bodyPr>
          <a:lstStyle/>
          <a:p>
            <a:pPr algn="ctr"/>
            <a:r>
              <a:rPr lang="en-US" b="1" dirty="0">
                <a:latin typeface="Helvetica" pitchFamily="34" charset="0"/>
                <a:cs typeface="Helvetica" pitchFamily="34" charset="0"/>
              </a:rPr>
              <a:t>SEMU VMI </a:t>
            </a:r>
          </a:p>
          <a:p>
            <a:pPr algn="ctr"/>
            <a:r>
              <a:rPr lang="en-US" b="1" dirty="0">
                <a:latin typeface="Helvetica" pitchFamily="34" charset="0"/>
                <a:cs typeface="Helvetica" pitchFamily="34" charset="0"/>
              </a:rPr>
              <a:t>Component</a:t>
            </a:r>
          </a:p>
        </p:txBody>
      </p:sp>
      <p:sp>
        <p:nvSpPr>
          <p:cNvPr id="133" name="Rectangle 132"/>
          <p:cNvSpPr/>
          <p:nvPr/>
        </p:nvSpPr>
        <p:spPr>
          <a:xfrm>
            <a:off x="4114800" y="4343400"/>
            <a:ext cx="1547154" cy="609600"/>
          </a:xfrm>
          <a:prstGeom prst="rect">
            <a:avLst/>
          </a:prstGeom>
          <a:solidFill>
            <a:srgbClr val="00B050"/>
          </a:solidFill>
          <a:ln w="9525">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latin typeface="Helvetica" pitchFamily="34" charset="0"/>
                <a:cs typeface="Helvetica" pitchFamily="34" charset="0"/>
              </a:rPr>
              <a:t>Data: Name, </a:t>
            </a:r>
          </a:p>
          <a:p>
            <a:pPr algn="ctr"/>
            <a:r>
              <a:rPr lang="en-US" sz="1600" b="1" dirty="0" err="1">
                <a:solidFill>
                  <a:schemeClr val="tx1"/>
                </a:solidFill>
                <a:latin typeface="Helvetica" pitchFamily="34" charset="0"/>
                <a:cs typeface="Helvetica" pitchFamily="34" charset="0"/>
              </a:rPr>
              <a:t>addr</a:t>
            </a:r>
            <a:r>
              <a:rPr lang="en-US" sz="1600" b="1" dirty="0">
                <a:solidFill>
                  <a:schemeClr val="tx1"/>
                </a:solidFill>
                <a:latin typeface="Helvetica" pitchFamily="34" charset="0"/>
                <a:cs typeface="Helvetica" pitchFamily="34" charset="0"/>
              </a:rPr>
              <a:t>, value</a:t>
            </a:r>
          </a:p>
        </p:txBody>
      </p:sp>
      <p:sp>
        <p:nvSpPr>
          <p:cNvPr id="134" name="Rectangle 133"/>
          <p:cNvSpPr/>
          <p:nvPr/>
        </p:nvSpPr>
        <p:spPr>
          <a:xfrm>
            <a:off x="4114800" y="4953000"/>
            <a:ext cx="1547154" cy="609600"/>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w="9525">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latin typeface="Helvetica" pitchFamily="34" charset="0"/>
                <a:cs typeface="Helvetica" pitchFamily="34" charset="0"/>
              </a:rPr>
              <a:t>Code: Name, </a:t>
            </a:r>
            <a:r>
              <a:rPr lang="en-US" sz="1600" b="1" dirty="0" err="1">
                <a:solidFill>
                  <a:schemeClr val="tx1"/>
                </a:solidFill>
                <a:latin typeface="Helvetica" pitchFamily="34" charset="0"/>
                <a:cs typeface="Helvetica" pitchFamily="34" charset="0"/>
              </a:rPr>
              <a:t>addr</a:t>
            </a:r>
            <a:endParaRPr lang="en-US" sz="1600" b="1" dirty="0">
              <a:solidFill>
                <a:schemeClr val="tx1"/>
              </a:solidFill>
              <a:latin typeface="Helvetica" pitchFamily="34" charset="0"/>
              <a:cs typeface="Helvetica" pitchFamily="34" charset="0"/>
            </a:endParaRPr>
          </a:p>
        </p:txBody>
      </p:sp>
      <p:sp>
        <p:nvSpPr>
          <p:cNvPr id="135" name="TextBox 257"/>
          <p:cNvSpPr txBox="1"/>
          <p:nvPr/>
        </p:nvSpPr>
        <p:spPr>
          <a:xfrm>
            <a:off x="4038600" y="3962400"/>
            <a:ext cx="1752600" cy="369332"/>
          </a:xfrm>
          <a:prstGeom prst="rect">
            <a:avLst/>
          </a:prstGeom>
          <a:noFill/>
        </p:spPr>
        <p:txBody>
          <a:bodyPr wrap="square" rtlCol="0">
            <a:spAutoFit/>
          </a:bodyPr>
          <a:lstStyle>
            <a:defPPr>
              <a:defRPr lang="en-US"/>
            </a:defPPr>
            <a:lvl1pPr marL="0" algn="l" defTabSz="3657600" rtl="0" eaLnBrk="1" latinLnBrk="0" hangingPunct="1">
              <a:defRPr sz="7200" kern="1200">
                <a:solidFill>
                  <a:schemeClr val="tx1"/>
                </a:solidFill>
                <a:latin typeface="+mn-lt"/>
                <a:ea typeface="+mn-ea"/>
                <a:cs typeface="+mn-cs"/>
              </a:defRPr>
            </a:lvl1pPr>
            <a:lvl2pPr marL="1828800" algn="l" defTabSz="3657600" rtl="0" eaLnBrk="1" latinLnBrk="0" hangingPunct="1">
              <a:defRPr sz="7200" kern="1200">
                <a:solidFill>
                  <a:schemeClr val="tx1"/>
                </a:solidFill>
                <a:latin typeface="+mn-lt"/>
                <a:ea typeface="+mn-ea"/>
                <a:cs typeface="+mn-cs"/>
              </a:defRPr>
            </a:lvl2pPr>
            <a:lvl3pPr marL="3657600" algn="l" defTabSz="3657600" rtl="0" eaLnBrk="1" latinLnBrk="0" hangingPunct="1">
              <a:defRPr sz="7200" kern="1200">
                <a:solidFill>
                  <a:schemeClr val="tx1"/>
                </a:solidFill>
                <a:latin typeface="+mn-lt"/>
                <a:ea typeface="+mn-ea"/>
                <a:cs typeface="+mn-cs"/>
              </a:defRPr>
            </a:lvl3pPr>
            <a:lvl4pPr marL="5486400" algn="l" defTabSz="3657600" rtl="0" eaLnBrk="1" latinLnBrk="0" hangingPunct="1">
              <a:defRPr sz="7200" kern="1200">
                <a:solidFill>
                  <a:schemeClr val="tx1"/>
                </a:solidFill>
                <a:latin typeface="+mn-lt"/>
                <a:ea typeface="+mn-ea"/>
                <a:cs typeface="+mn-cs"/>
              </a:defRPr>
            </a:lvl4pPr>
            <a:lvl5pPr marL="7315200" algn="l" defTabSz="3657600" rtl="0" eaLnBrk="1" latinLnBrk="0" hangingPunct="1">
              <a:defRPr sz="7200" kern="1200">
                <a:solidFill>
                  <a:schemeClr val="tx1"/>
                </a:solidFill>
                <a:latin typeface="+mn-lt"/>
                <a:ea typeface="+mn-ea"/>
                <a:cs typeface="+mn-cs"/>
              </a:defRPr>
            </a:lvl5pPr>
            <a:lvl6pPr marL="9144000" algn="l" defTabSz="3657600" rtl="0" eaLnBrk="1" latinLnBrk="0" hangingPunct="1">
              <a:defRPr sz="7200" kern="1200">
                <a:solidFill>
                  <a:schemeClr val="tx1"/>
                </a:solidFill>
                <a:latin typeface="+mn-lt"/>
                <a:ea typeface="+mn-ea"/>
                <a:cs typeface="+mn-cs"/>
              </a:defRPr>
            </a:lvl6pPr>
            <a:lvl7pPr marL="10972800" algn="l" defTabSz="3657600" rtl="0" eaLnBrk="1" latinLnBrk="0" hangingPunct="1">
              <a:defRPr sz="7200" kern="1200">
                <a:solidFill>
                  <a:schemeClr val="tx1"/>
                </a:solidFill>
                <a:latin typeface="+mn-lt"/>
                <a:ea typeface="+mn-ea"/>
                <a:cs typeface="+mn-cs"/>
              </a:defRPr>
            </a:lvl7pPr>
            <a:lvl8pPr marL="12801600" algn="l" defTabSz="3657600" rtl="0" eaLnBrk="1" latinLnBrk="0" hangingPunct="1">
              <a:defRPr sz="7200" kern="1200">
                <a:solidFill>
                  <a:schemeClr val="tx1"/>
                </a:solidFill>
                <a:latin typeface="+mn-lt"/>
                <a:ea typeface="+mn-ea"/>
                <a:cs typeface="+mn-cs"/>
              </a:defRPr>
            </a:lvl8pPr>
            <a:lvl9pPr marL="14630400" algn="l" defTabSz="3657600" rtl="0" eaLnBrk="1" latinLnBrk="0" hangingPunct="1">
              <a:defRPr sz="7200" kern="1200">
                <a:solidFill>
                  <a:schemeClr val="tx1"/>
                </a:solidFill>
                <a:latin typeface="+mn-lt"/>
                <a:ea typeface="+mn-ea"/>
                <a:cs typeface="+mn-cs"/>
              </a:defRPr>
            </a:lvl9pPr>
          </a:lstStyle>
          <a:p>
            <a:r>
              <a:rPr lang="en-US" sz="1800" b="1" dirty="0">
                <a:latin typeface="Helvetica" pitchFamily="34" charset="0"/>
                <a:cs typeface="Helvetica" pitchFamily="34" charset="0"/>
              </a:rPr>
              <a:t>Shadow </a:t>
            </a:r>
            <a:r>
              <a:rPr lang="en-US" sz="1800" b="1" dirty="0" err="1">
                <a:latin typeface="Helvetica" pitchFamily="34" charset="0"/>
                <a:cs typeface="Helvetica" pitchFamily="34" charset="0"/>
              </a:rPr>
              <a:t>Mem</a:t>
            </a:r>
            <a:r>
              <a:rPr lang="en-US" sz="1800" dirty="0">
                <a:latin typeface="Helvetica" pitchFamily="34" charset="0"/>
                <a:cs typeface="Helvetica" pitchFamily="34" charset="0"/>
              </a:rPr>
              <a:t>.</a:t>
            </a:r>
            <a:endParaRPr lang="en-US" sz="1800" dirty="0">
              <a:solidFill>
                <a:srgbClr val="F70FDB"/>
              </a:solidFill>
              <a:latin typeface="Helvetica" pitchFamily="34" charset="0"/>
              <a:cs typeface="Helvetica" pitchFamily="34" charset="0"/>
            </a:endParaRPr>
          </a:p>
        </p:txBody>
      </p:sp>
      <p:sp>
        <p:nvSpPr>
          <p:cNvPr id="136" name="Arc 135"/>
          <p:cNvSpPr/>
          <p:nvPr/>
        </p:nvSpPr>
        <p:spPr>
          <a:xfrm rot="2724025">
            <a:off x="6208101" y="2456617"/>
            <a:ext cx="2061461" cy="2247393"/>
          </a:xfrm>
          <a:prstGeom prst="arc">
            <a:avLst>
              <a:gd name="adj1" fmla="val 15230391"/>
              <a:gd name="adj2" fmla="val 2029408"/>
            </a:avLst>
          </a:prstGeom>
          <a:ln w="38100">
            <a:solidFill>
              <a:schemeClr val="tx1"/>
            </a:solidFill>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7" name="TextBox 136"/>
          <p:cNvSpPr txBox="1"/>
          <p:nvPr/>
        </p:nvSpPr>
        <p:spPr>
          <a:xfrm>
            <a:off x="6553200" y="3657600"/>
            <a:ext cx="1518364" cy="646331"/>
          </a:xfrm>
          <a:prstGeom prst="rect">
            <a:avLst/>
          </a:prstGeom>
          <a:noFill/>
        </p:spPr>
        <p:txBody>
          <a:bodyPr wrap="none" rtlCol="0">
            <a:spAutoFit/>
          </a:bodyPr>
          <a:lstStyle/>
          <a:p>
            <a:pPr algn="ctr"/>
            <a:r>
              <a:rPr lang="en-US" b="1" dirty="0">
                <a:latin typeface="Helvetica" pitchFamily="34" charset="0"/>
                <a:cs typeface="Helvetica" pitchFamily="34" charset="0"/>
              </a:rPr>
              <a:t>Reverse</a:t>
            </a:r>
          </a:p>
          <a:p>
            <a:pPr algn="ctr"/>
            <a:r>
              <a:rPr lang="en-US" b="1" dirty="0">
                <a:latin typeface="Helvetica" pitchFamily="34" charset="0"/>
                <a:cs typeface="Helvetica" pitchFamily="34" charset="0"/>
              </a:rPr>
              <a:t>Engineering</a:t>
            </a:r>
          </a:p>
        </p:txBody>
      </p:sp>
      <p:cxnSp>
        <p:nvCxnSpPr>
          <p:cNvPr id="139" name="Straight Arrow Connector 138"/>
          <p:cNvCxnSpPr>
            <a:stCxn id="126" idx="1"/>
            <a:endCxn id="133" idx="3"/>
          </p:cNvCxnSpPr>
          <p:nvPr/>
        </p:nvCxnSpPr>
        <p:spPr>
          <a:xfrm flipH="1" flipV="1">
            <a:off x="5661954" y="4648200"/>
            <a:ext cx="1119846" cy="342900"/>
          </a:xfrm>
          <a:prstGeom prst="straightConnector1">
            <a:avLst/>
          </a:prstGeom>
          <a:ln w="38100">
            <a:solidFill>
              <a:schemeClr val="tx1"/>
            </a:solidFill>
            <a:tailEnd type="stealth"/>
          </a:ln>
        </p:spPr>
        <p:style>
          <a:lnRef idx="1">
            <a:schemeClr val="accent1"/>
          </a:lnRef>
          <a:fillRef idx="0">
            <a:schemeClr val="accent1"/>
          </a:fillRef>
          <a:effectRef idx="0">
            <a:schemeClr val="accent1"/>
          </a:effectRef>
          <a:fontRef idx="minor">
            <a:schemeClr val="tx1"/>
          </a:fontRef>
        </p:style>
      </p:cxnSp>
      <p:cxnSp>
        <p:nvCxnSpPr>
          <p:cNvPr id="140" name="Straight Arrow Connector 139"/>
          <p:cNvCxnSpPr>
            <a:stCxn id="126" idx="1"/>
            <a:endCxn id="134" idx="3"/>
          </p:cNvCxnSpPr>
          <p:nvPr/>
        </p:nvCxnSpPr>
        <p:spPr>
          <a:xfrm flipH="1">
            <a:off x="5661954" y="4991100"/>
            <a:ext cx="1119846" cy="266700"/>
          </a:xfrm>
          <a:prstGeom prst="straightConnector1">
            <a:avLst/>
          </a:prstGeom>
          <a:ln w="38100">
            <a:solidFill>
              <a:schemeClr val="tx1"/>
            </a:solidFill>
            <a:tailEnd type="stealth"/>
          </a:ln>
        </p:spPr>
        <p:style>
          <a:lnRef idx="1">
            <a:schemeClr val="accent1"/>
          </a:lnRef>
          <a:fillRef idx="0">
            <a:schemeClr val="accent1"/>
          </a:fillRef>
          <a:effectRef idx="0">
            <a:schemeClr val="accent1"/>
          </a:effectRef>
          <a:fontRef idx="minor">
            <a:schemeClr val="tx1"/>
          </a:fontRef>
        </p:style>
      </p:cxnSp>
      <p:sp>
        <p:nvSpPr>
          <p:cNvPr id="145" name="TextBox 144"/>
          <p:cNvSpPr txBox="1"/>
          <p:nvPr/>
        </p:nvSpPr>
        <p:spPr>
          <a:xfrm>
            <a:off x="3352800" y="5867400"/>
            <a:ext cx="3360215" cy="400110"/>
          </a:xfrm>
          <a:prstGeom prst="rect">
            <a:avLst/>
          </a:prstGeom>
          <a:noFill/>
        </p:spPr>
        <p:txBody>
          <a:bodyPr wrap="none" rtlCol="0">
            <a:spAutoFit/>
          </a:bodyPr>
          <a:lstStyle/>
          <a:p>
            <a:r>
              <a:rPr lang="en-US" sz="2000" b="1" dirty="0">
                <a:latin typeface="Helvetica" pitchFamily="34" charset="0"/>
                <a:cs typeface="Helvetica" pitchFamily="34" charset="0"/>
              </a:rPr>
              <a:t>Before malware execution</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 name="Rounded Rectangle 120"/>
          <p:cNvSpPr/>
          <p:nvPr/>
        </p:nvSpPr>
        <p:spPr>
          <a:xfrm>
            <a:off x="1371600" y="2133600"/>
            <a:ext cx="7239000" cy="609600"/>
          </a:xfrm>
          <a:prstGeom prst="roundRect">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Helvetica" pitchFamily="34" charset="0"/>
              <a:cs typeface="Helvetica" pitchFamily="34" charset="0"/>
            </a:endParaRPr>
          </a:p>
        </p:txBody>
      </p:sp>
      <p:sp>
        <p:nvSpPr>
          <p:cNvPr id="2" name="Title 1"/>
          <p:cNvSpPr>
            <a:spLocks noGrp="1"/>
          </p:cNvSpPr>
          <p:nvPr>
            <p:ph type="title"/>
          </p:nvPr>
        </p:nvSpPr>
        <p:spPr/>
        <p:txBody>
          <a:bodyPr>
            <a:normAutofit/>
          </a:bodyPr>
          <a:lstStyle/>
          <a:p>
            <a:r>
              <a:rPr lang="en-US" dirty="0">
                <a:cs typeface="Helvetica" pitchFamily="34" charset="0"/>
              </a:rPr>
              <a:t>SEMU: Completely outside the guest</a:t>
            </a:r>
          </a:p>
        </p:txBody>
      </p:sp>
      <p:sp>
        <p:nvSpPr>
          <p:cNvPr id="4" name="Slide Number Placeholder 3"/>
          <p:cNvSpPr>
            <a:spLocks noGrp="1"/>
          </p:cNvSpPr>
          <p:nvPr>
            <p:ph type="sldNum" sz="quarter" idx="12"/>
          </p:nvPr>
        </p:nvSpPr>
        <p:spPr/>
        <p:txBody>
          <a:bodyPr/>
          <a:lstStyle/>
          <a:p>
            <a:fld id="{20319323-BF5E-4B31-9661-ECD540573574}" type="slidenum">
              <a:rPr lang="en-US" smtClean="0">
                <a:latin typeface="Helvetica" pitchFamily="34" charset="0"/>
                <a:cs typeface="Helvetica" pitchFamily="34" charset="0"/>
              </a:rPr>
              <a:pPr/>
              <a:t>10</a:t>
            </a:fld>
            <a:endParaRPr lang="en-US" dirty="0">
              <a:latin typeface="Helvetica" pitchFamily="34" charset="0"/>
              <a:cs typeface="Helvetica" pitchFamily="34" charset="0"/>
            </a:endParaRPr>
          </a:p>
        </p:txBody>
      </p:sp>
      <p:sp>
        <p:nvSpPr>
          <p:cNvPr id="103" name="Rounded Rectangle 102"/>
          <p:cNvSpPr/>
          <p:nvPr/>
        </p:nvSpPr>
        <p:spPr>
          <a:xfrm>
            <a:off x="1371600" y="1143000"/>
            <a:ext cx="7239000" cy="2286000"/>
          </a:xfrm>
          <a:prstGeom prst="roundRect">
            <a:avLst>
              <a:gd name="adj" fmla="val 5278"/>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latin typeface="Helvetica" pitchFamily="34" charset="0"/>
              <a:cs typeface="Helvetica" pitchFamily="34" charset="0"/>
            </a:endParaRPr>
          </a:p>
        </p:txBody>
      </p:sp>
      <p:sp>
        <p:nvSpPr>
          <p:cNvPr id="106" name="TextBox 105"/>
          <p:cNvSpPr txBox="1"/>
          <p:nvPr/>
        </p:nvSpPr>
        <p:spPr>
          <a:xfrm>
            <a:off x="228600" y="1905000"/>
            <a:ext cx="1146468" cy="861774"/>
          </a:xfrm>
          <a:prstGeom prst="rect">
            <a:avLst/>
          </a:prstGeom>
          <a:noFill/>
        </p:spPr>
        <p:txBody>
          <a:bodyPr wrap="none" rtlCol="0">
            <a:spAutoFit/>
          </a:bodyPr>
          <a:lstStyle/>
          <a:p>
            <a:r>
              <a:rPr lang="en-US" sz="2500" b="1" dirty="0">
                <a:latin typeface="Helvetica" pitchFamily="34" charset="0"/>
                <a:cs typeface="Helvetica" pitchFamily="34" charset="0"/>
              </a:rPr>
              <a:t>QEMU</a:t>
            </a:r>
          </a:p>
          <a:p>
            <a:pPr algn="ctr"/>
            <a:r>
              <a:rPr lang="en-US" sz="2500" b="1" dirty="0">
                <a:latin typeface="Helvetica" pitchFamily="34" charset="0"/>
                <a:cs typeface="Helvetica" pitchFamily="34" charset="0"/>
              </a:rPr>
              <a:t>VM</a:t>
            </a:r>
          </a:p>
        </p:txBody>
      </p:sp>
      <p:cxnSp>
        <p:nvCxnSpPr>
          <p:cNvPr id="107" name="Straight Connector 106"/>
          <p:cNvCxnSpPr/>
          <p:nvPr/>
        </p:nvCxnSpPr>
        <p:spPr>
          <a:xfrm>
            <a:off x="1371600" y="1752600"/>
            <a:ext cx="7239000" cy="0"/>
          </a:xfrm>
          <a:prstGeom prst="line">
            <a:avLst/>
          </a:prstGeom>
          <a:ln w="38100">
            <a:prstDash val="dash"/>
          </a:ln>
        </p:spPr>
        <p:style>
          <a:lnRef idx="1">
            <a:schemeClr val="accent1"/>
          </a:lnRef>
          <a:fillRef idx="0">
            <a:schemeClr val="accent1"/>
          </a:fillRef>
          <a:effectRef idx="0">
            <a:schemeClr val="accent1"/>
          </a:effectRef>
          <a:fontRef idx="minor">
            <a:schemeClr val="tx1"/>
          </a:fontRef>
        </p:style>
      </p:cxnSp>
      <p:sp>
        <p:nvSpPr>
          <p:cNvPr id="108" name="TextBox 107"/>
          <p:cNvSpPr txBox="1"/>
          <p:nvPr/>
        </p:nvSpPr>
        <p:spPr>
          <a:xfrm>
            <a:off x="1371600" y="1371600"/>
            <a:ext cx="697627" cy="369332"/>
          </a:xfrm>
          <a:prstGeom prst="rect">
            <a:avLst/>
          </a:prstGeom>
          <a:noFill/>
        </p:spPr>
        <p:txBody>
          <a:bodyPr wrap="none" rtlCol="0">
            <a:spAutoFit/>
          </a:bodyPr>
          <a:lstStyle/>
          <a:p>
            <a:r>
              <a:rPr lang="en-US" b="1" dirty="0">
                <a:latin typeface="Helvetica" pitchFamily="34" charset="0"/>
                <a:cs typeface="Helvetica" pitchFamily="34" charset="0"/>
              </a:rPr>
              <a:t>User</a:t>
            </a:r>
          </a:p>
        </p:txBody>
      </p:sp>
      <p:sp>
        <p:nvSpPr>
          <p:cNvPr id="109" name="TextBox 108"/>
          <p:cNvSpPr txBox="1"/>
          <p:nvPr/>
        </p:nvSpPr>
        <p:spPr>
          <a:xfrm>
            <a:off x="1371600" y="1752600"/>
            <a:ext cx="902811" cy="369332"/>
          </a:xfrm>
          <a:prstGeom prst="rect">
            <a:avLst/>
          </a:prstGeom>
          <a:noFill/>
        </p:spPr>
        <p:txBody>
          <a:bodyPr wrap="none" rtlCol="0">
            <a:spAutoFit/>
          </a:bodyPr>
          <a:lstStyle/>
          <a:p>
            <a:r>
              <a:rPr lang="en-US" b="1" dirty="0">
                <a:latin typeface="Helvetica" pitchFamily="34" charset="0"/>
                <a:cs typeface="Helvetica" pitchFamily="34" charset="0"/>
              </a:rPr>
              <a:t>Kernel</a:t>
            </a:r>
          </a:p>
        </p:txBody>
      </p:sp>
      <p:sp>
        <p:nvSpPr>
          <p:cNvPr id="110" name="Rounded Rectangle 109"/>
          <p:cNvSpPr/>
          <p:nvPr/>
        </p:nvSpPr>
        <p:spPr>
          <a:xfrm>
            <a:off x="1371600" y="3505200"/>
            <a:ext cx="7315200" cy="2743200"/>
          </a:xfrm>
          <a:prstGeom prst="roundRect">
            <a:avLst>
              <a:gd name="adj" fmla="val 4936"/>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latin typeface="Helvetica" pitchFamily="34" charset="0"/>
              <a:cs typeface="Helvetica" pitchFamily="34" charset="0"/>
            </a:endParaRPr>
          </a:p>
        </p:txBody>
      </p:sp>
      <p:sp>
        <p:nvSpPr>
          <p:cNvPr id="111" name="TextBox 110"/>
          <p:cNvSpPr txBox="1"/>
          <p:nvPr/>
        </p:nvSpPr>
        <p:spPr>
          <a:xfrm>
            <a:off x="228600" y="4495800"/>
            <a:ext cx="1074333" cy="477054"/>
          </a:xfrm>
          <a:prstGeom prst="rect">
            <a:avLst/>
          </a:prstGeom>
          <a:noFill/>
        </p:spPr>
        <p:txBody>
          <a:bodyPr wrap="none" rtlCol="0">
            <a:spAutoFit/>
          </a:bodyPr>
          <a:lstStyle/>
          <a:p>
            <a:r>
              <a:rPr lang="en-US" sz="2500" b="1" dirty="0">
                <a:latin typeface="Helvetica" pitchFamily="34" charset="0"/>
                <a:cs typeface="Helvetica" pitchFamily="34" charset="0"/>
              </a:rPr>
              <a:t>HOST</a:t>
            </a:r>
          </a:p>
        </p:txBody>
      </p:sp>
      <p:sp>
        <p:nvSpPr>
          <p:cNvPr id="120" name="Rounded Rectangle 119"/>
          <p:cNvSpPr/>
          <p:nvPr/>
        </p:nvSpPr>
        <p:spPr>
          <a:xfrm>
            <a:off x="1371600" y="2743200"/>
            <a:ext cx="7239000" cy="685800"/>
          </a:xfrm>
          <a:prstGeom prst="round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Helvetica" pitchFamily="34" charset="0"/>
              <a:cs typeface="Helvetica" pitchFamily="34" charset="0"/>
            </a:endParaRPr>
          </a:p>
        </p:txBody>
      </p:sp>
      <p:sp>
        <p:nvSpPr>
          <p:cNvPr id="122" name="TextBox 121"/>
          <p:cNvSpPr txBox="1"/>
          <p:nvPr/>
        </p:nvSpPr>
        <p:spPr>
          <a:xfrm>
            <a:off x="4267200" y="2895600"/>
            <a:ext cx="1676400" cy="369332"/>
          </a:xfrm>
          <a:prstGeom prst="rect">
            <a:avLst/>
          </a:prstGeom>
          <a:noFill/>
        </p:spPr>
        <p:txBody>
          <a:bodyPr wrap="square" rtlCol="0">
            <a:spAutoFit/>
          </a:bodyPr>
          <a:lstStyle/>
          <a:p>
            <a:pPr algn="ctr"/>
            <a:r>
              <a:rPr lang="en-US" b="1" dirty="0">
                <a:latin typeface="Helvetica" pitchFamily="34" charset="0"/>
                <a:cs typeface="Helvetica" pitchFamily="34" charset="0"/>
              </a:rPr>
              <a:t>Code</a:t>
            </a:r>
          </a:p>
        </p:txBody>
      </p:sp>
      <p:sp>
        <p:nvSpPr>
          <p:cNvPr id="123" name="TextBox 122"/>
          <p:cNvSpPr txBox="1"/>
          <p:nvPr/>
        </p:nvSpPr>
        <p:spPr>
          <a:xfrm>
            <a:off x="4648200" y="2209800"/>
            <a:ext cx="838200" cy="369332"/>
          </a:xfrm>
          <a:prstGeom prst="rect">
            <a:avLst/>
          </a:prstGeom>
          <a:noFill/>
        </p:spPr>
        <p:txBody>
          <a:bodyPr wrap="square" rtlCol="0">
            <a:spAutoFit/>
          </a:bodyPr>
          <a:lstStyle/>
          <a:p>
            <a:pPr algn="ctr"/>
            <a:r>
              <a:rPr lang="en-US" b="1" dirty="0">
                <a:latin typeface="Helvetica" pitchFamily="34" charset="0"/>
                <a:cs typeface="Helvetica" pitchFamily="34" charset="0"/>
              </a:rPr>
              <a:t>Data</a:t>
            </a:r>
          </a:p>
        </p:txBody>
      </p:sp>
      <p:sp>
        <p:nvSpPr>
          <p:cNvPr id="126" name="Rounded Rectangle 125"/>
          <p:cNvSpPr/>
          <p:nvPr/>
        </p:nvSpPr>
        <p:spPr>
          <a:xfrm>
            <a:off x="6781800" y="4267200"/>
            <a:ext cx="1752600" cy="838200"/>
          </a:xfrm>
          <a:prstGeom prst="round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Helvetica" pitchFamily="34" charset="0"/>
              <a:cs typeface="Helvetica" pitchFamily="34" charset="0"/>
            </a:endParaRPr>
          </a:p>
        </p:txBody>
      </p:sp>
      <p:sp>
        <p:nvSpPr>
          <p:cNvPr id="127" name="TextBox 126"/>
          <p:cNvSpPr txBox="1"/>
          <p:nvPr/>
        </p:nvSpPr>
        <p:spPr>
          <a:xfrm>
            <a:off x="6934200" y="4343400"/>
            <a:ext cx="1467068" cy="646331"/>
          </a:xfrm>
          <a:prstGeom prst="rect">
            <a:avLst/>
          </a:prstGeom>
          <a:noFill/>
        </p:spPr>
        <p:txBody>
          <a:bodyPr wrap="none" rtlCol="0">
            <a:spAutoFit/>
          </a:bodyPr>
          <a:lstStyle/>
          <a:p>
            <a:pPr algn="ctr"/>
            <a:r>
              <a:rPr lang="en-US" b="1" dirty="0">
                <a:latin typeface="Helvetica" pitchFamily="34" charset="0"/>
                <a:cs typeface="Helvetica" pitchFamily="34" charset="0"/>
              </a:rPr>
              <a:t>SEMU VMI </a:t>
            </a:r>
          </a:p>
          <a:p>
            <a:pPr algn="ctr"/>
            <a:r>
              <a:rPr lang="en-US" b="1" dirty="0">
                <a:latin typeface="Helvetica" pitchFamily="34" charset="0"/>
                <a:cs typeface="Helvetica" pitchFamily="34" charset="0"/>
              </a:rPr>
              <a:t>Component</a:t>
            </a:r>
          </a:p>
        </p:txBody>
      </p:sp>
      <p:sp>
        <p:nvSpPr>
          <p:cNvPr id="128" name="Rounded Rectangle 127"/>
          <p:cNvSpPr/>
          <p:nvPr/>
        </p:nvSpPr>
        <p:spPr>
          <a:xfrm>
            <a:off x="1600200" y="4343400"/>
            <a:ext cx="1752600" cy="838200"/>
          </a:xfrm>
          <a:prstGeom prst="round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Helvetica" pitchFamily="34" charset="0"/>
              <a:cs typeface="Helvetica" pitchFamily="34" charset="0"/>
            </a:endParaRPr>
          </a:p>
        </p:txBody>
      </p:sp>
      <p:sp>
        <p:nvSpPr>
          <p:cNvPr id="129" name="TextBox 128"/>
          <p:cNvSpPr txBox="1"/>
          <p:nvPr/>
        </p:nvSpPr>
        <p:spPr>
          <a:xfrm>
            <a:off x="1524000" y="4419600"/>
            <a:ext cx="1920141" cy="646331"/>
          </a:xfrm>
          <a:prstGeom prst="rect">
            <a:avLst/>
          </a:prstGeom>
          <a:noFill/>
        </p:spPr>
        <p:txBody>
          <a:bodyPr wrap="none" rtlCol="0">
            <a:spAutoFit/>
          </a:bodyPr>
          <a:lstStyle/>
          <a:p>
            <a:pPr algn="ctr"/>
            <a:r>
              <a:rPr lang="en-US" b="1" dirty="0">
                <a:latin typeface="Helvetica" pitchFamily="34" charset="0"/>
                <a:cs typeface="Helvetica" pitchFamily="34" charset="0"/>
              </a:rPr>
              <a:t>SEMU Analysis </a:t>
            </a:r>
          </a:p>
          <a:p>
            <a:pPr algn="ctr"/>
            <a:r>
              <a:rPr lang="en-US" b="1" dirty="0">
                <a:latin typeface="Helvetica" pitchFamily="34" charset="0"/>
                <a:cs typeface="Helvetica" pitchFamily="34" charset="0"/>
              </a:rPr>
              <a:t>Component</a:t>
            </a:r>
          </a:p>
        </p:txBody>
      </p:sp>
      <p:sp>
        <p:nvSpPr>
          <p:cNvPr id="133" name="Rectangle 132"/>
          <p:cNvSpPr/>
          <p:nvPr/>
        </p:nvSpPr>
        <p:spPr>
          <a:xfrm>
            <a:off x="4114800" y="4038600"/>
            <a:ext cx="1547154" cy="609600"/>
          </a:xfrm>
          <a:prstGeom prst="rect">
            <a:avLst/>
          </a:prstGeom>
          <a:solidFill>
            <a:srgbClr val="00B050"/>
          </a:solidFill>
          <a:ln w="9525">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latin typeface="Helvetica" pitchFamily="34" charset="0"/>
                <a:cs typeface="Helvetica" pitchFamily="34" charset="0"/>
              </a:rPr>
              <a:t>Data: Name, </a:t>
            </a:r>
          </a:p>
          <a:p>
            <a:pPr algn="ctr"/>
            <a:r>
              <a:rPr lang="en-US" sz="1600" b="1" dirty="0" err="1">
                <a:solidFill>
                  <a:schemeClr val="tx1"/>
                </a:solidFill>
                <a:latin typeface="Helvetica" pitchFamily="34" charset="0"/>
                <a:cs typeface="Helvetica" pitchFamily="34" charset="0"/>
              </a:rPr>
              <a:t>addr</a:t>
            </a:r>
            <a:r>
              <a:rPr lang="en-US" sz="1600" b="1" dirty="0">
                <a:solidFill>
                  <a:schemeClr val="tx1"/>
                </a:solidFill>
                <a:latin typeface="Helvetica" pitchFamily="34" charset="0"/>
                <a:cs typeface="Helvetica" pitchFamily="34" charset="0"/>
              </a:rPr>
              <a:t>, value</a:t>
            </a:r>
          </a:p>
        </p:txBody>
      </p:sp>
      <p:sp>
        <p:nvSpPr>
          <p:cNvPr id="134" name="Rectangle 133"/>
          <p:cNvSpPr/>
          <p:nvPr/>
        </p:nvSpPr>
        <p:spPr>
          <a:xfrm>
            <a:off x="4114800" y="4648200"/>
            <a:ext cx="1547154" cy="609600"/>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w="9525">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latin typeface="Helvetica" pitchFamily="34" charset="0"/>
                <a:cs typeface="Helvetica" pitchFamily="34" charset="0"/>
              </a:rPr>
              <a:t>Code: Name, </a:t>
            </a:r>
            <a:r>
              <a:rPr lang="en-US" sz="1600" b="1" dirty="0" err="1">
                <a:solidFill>
                  <a:schemeClr val="tx1"/>
                </a:solidFill>
                <a:latin typeface="Helvetica" pitchFamily="34" charset="0"/>
                <a:cs typeface="Helvetica" pitchFamily="34" charset="0"/>
              </a:rPr>
              <a:t>addr</a:t>
            </a:r>
            <a:endParaRPr lang="en-US" sz="1600" b="1" dirty="0">
              <a:solidFill>
                <a:schemeClr val="tx1"/>
              </a:solidFill>
              <a:latin typeface="Helvetica" pitchFamily="34" charset="0"/>
              <a:cs typeface="Helvetica" pitchFamily="34" charset="0"/>
            </a:endParaRPr>
          </a:p>
        </p:txBody>
      </p:sp>
      <p:sp>
        <p:nvSpPr>
          <p:cNvPr id="135" name="TextBox 257"/>
          <p:cNvSpPr txBox="1"/>
          <p:nvPr/>
        </p:nvSpPr>
        <p:spPr>
          <a:xfrm>
            <a:off x="4038600" y="3657600"/>
            <a:ext cx="1752600" cy="369332"/>
          </a:xfrm>
          <a:prstGeom prst="rect">
            <a:avLst/>
          </a:prstGeom>
          <a:noFill/>
        </p:spPr>
        <p:txBody>
          <a:bodyPr wrap="square" rtlCol="0">
            <a:spAutoFit/>
          </a:bodyPr>
          <a:lstStyle>
            <a:defPPr>
              <a:defRPr lang="en-US"/>
            </a:defPPr>
            <a:lvl1pPr marL="0" algn="l" defTabSz="3657600" rtl="0" eaLnBrk="1" latinLnBrk="0" hangingPunct="1">
              <a:defRPr sz="7200" kern="1200">
                <a:solidFill>
                  <a:schemeClr val="tx1"/>
                </a:solidFill>
                <a:latin typeface="+mn-lt"/>
                <a:ea typeface="+mn-ea"/>
                <a:cs typeface="+mn-cs"/>
              </a:defRPr>
            </a:lvl1pPr>
            <a:lvl2pPr marL="1828800" algn="l" defTabSz="3657600" rtl="0" eaLnBrk="1" latinLnBrk="0" hangingPunct="1">
              <a:defRPr sz="7200" kern="1200">
                <a:solidFill>
                  <a:schemeClr val="tx1"/>
                </a:solidFill>
                <a:latin typeface="+mn-lt"/>
                <a:ea typeface="+mn-ea"/>
                <a:cs typeface="+mn-cs"/>
              </a:defRPr>
            </a:lvl2pPr>
            <a:lvl3pPr marL="3657600" algn="l" defTabSz="3657600" rtl="0" eaLnBrk="1" latinLnBrk="0" hangingPunct="1">
              <a:defRPr sz="7200" kern="1200">
                <a:solidFill>
                  <a:schemeClr val="tx1"/>
                </a:solidFill>
                <a:latin typeface="+mn-lt"/>
                <a:ea typeface="+mn-ea"/>
                <a:cs typeface="+mn-cs"/>
              </a:defRPr>
            </a:lvl3pPr>
            <a:lvl4pPr marL="5486400" algn="l" defTabSz="3657600" rtl="0" eaLnBrk="1" latinLnBrk="0" hangingPunct="1">
              <a:defRPr sz="7200" kern="1200">
                <a:solidFill>
                  <a:schemeClr val="tx1"/>
                </a:solidFill>
                <a:latin typeface="+mn-lt"/>
                <a:ea typeface="+mn-ea"/>
                <a:cs typeface="+mn-cs"/>
              </a:defRPr>
            </a:lvl4pPr>
            <a:lvl5pPr marL="7315200" algn="l" defTabSz="3657600" rtl="0" eaLnBrk="1" latinLnBrk="0" hangingPunct="1">
              <a:defRPr sz="7200" kern="1200">
                <a:solidFill>
                  <a:schemeClr val="tx1"/>
                </a:solidFill>
                <a:latin typeface="+mn-lt"/>
                <a:ea typeface="+mn-ea"/>
                <a:cs typeface="+mn-cs"/>
              </a:defRPr>
            </a:lvl5pPr>
            <a:lvl6pPr marL="9144000" algn="l" defTabSz="3657600" rtl="0" eaLnBrk="1" latinLnBrk="0" hangingPunct="1">
              <a:defRPr sz="7200" kern="1200">
                <a:solidFill>
                  <a:schemeClr val="tx1"/>
                </a:solidFill>
                <a:latin typeface="+mn-lt"/>
                <a:ea typeface="+mn-ea"/>
                <a:cs typeface="+mn-cs"/>
              </a:defRPr>
            </a:lvl6pPr>
            <a:lvl7pPr marL="10972800" algn="l" defTabSz="3657600" rtl="0" eaLnBrk="1" latinLnBrk="0" hangingPunct="1">
              <a:defRPr sz="7200" kern="1200">
                <a:solidFill>
                  <a:schemeClr val="tx1"/>
                </a:solidFill>
                <a:latin typeface="+mn-lt"/>
                <a:ea typeface="+mn-ea"/>
                <a:cs typeface="+mn-cs"/>
              </a:defRPr>
            </a:lvl7pPr>
            <a:lvl8pPr marL="12801600" algn="l" defTabSz="3657600" rtl="0" eaLnBrk="1" latinLnBrk="0" hangingPunct="1">
              <a:defRPr sz="7200" kern="1200">
                <a:solidFill>
                  <a:schemeClr val="tx1"/>
                </a:solidFill>
                <a:latin typeface="+mn-lt"/>
                <a:ea typeface="+mn-ea"/>
                <a:cs typeface="+mn-cs"/>
              </a:defRPr>
            </a:lvl8pPr>
            <a:lvl9pPr marL="14630400" algn="l" defTabSz="3657600" rtl="0" eaLnBrk="1" latinLnBrk="0" hangingPunct="1">
              <a:defRPr sz="7200" kern="1200">
                <a:solidFill>
                  <a:schemeClr val="tx1"/>
                </a:solidFill>
                <a:latin typeface="+mn-lt"/>
                <a:ea typeface="+mn-ea"/>
                <a:cs typeface="+mn-cs"/>
              </a:defRPr>
            </a:lvl9pPr>
          </a:lstStyle>
          <a:p>
            <a:r>
              <a:rPr lang="en-US" sz="1800" b="1" dirty="0">
                <a:latin typeface="Helvetica" pitchFamily="34" charset="0"/>
                <a:cs typeface="Helvetica" pitchFamily="34" charset="0"/>
              </a:rPr>
              <a:t>Shadow </a:t>
            </a:r>
            <a:r>
              <a:rPr lang="en-US" sz="1800" b="1" dirty="0" err="1">
                <a:latin typeface="Helvetica" pitchFamily="34" charset="0"/>
                <a:cs typeface="Helvetica" pitchFamily="34" charset="0"/>
              </a:rPr>
              <a:t>Mem</a:t>
            </a:r>
            <a:r>
              <a:rPr lang="en-US" sz="1800" dirty="0">
                <a:latin typeface="Helvetica" pitchFamily="34" charset="0"/>
                <a:cs typeface="Helvetica" pitchFamily="34" charset="0"/>
              </a:rPr>
              <a:t>.</a:t>
            </a:r>
            <a:endParaRPr lang="en-US" sz="1800" dirty="0">
              <a:solidFill>
                <a:srgbClr val="F70FDB"/>
              </a:solidFill>
              <a:latin typeface="Helvetica" pitchFamily="34" charset="0"/>
              <a:cs typeface="Helvetica" pitchFamily="34" charset="0"/>
            </a:endParaRPr>
          </a:p>
        </p:txBody>
      </p:sp>
      <p:sp>
        <p:nvSpPr>
          <p:cNvPr id="136" name="Arc 135"/>
          <p:cNvSpPr/>
          <p:nvPr/>
        </p:nvSpPr>
        <p:spPr>
          <a:xfrm rot="2724025">
            <a:off x="6208101" y="2456617"/>
            <a:ext cx="2061461" cy="2247393"/>
          </a:xfrm>
          <a:prstGeom prst="arc">
            <a:avLst>
              <a:gd name="adj1" fmla="val 15230391"/>
              <a:gd name="adj2" fmla="val 21465757"/>
            </a:avLst>
          </a:prstGeom>
          <a:ln w="50800">
            <a:solidFill>
              <a:schemeClr val="tx1"/>
            </a:solidFill>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latin typeface="Helvetica" pitchFamily="34" charset="0"/>
              <a:cs typeface="Helvetica" pitchFamily="34" charset="0"/>
            </a:endParaRPr>
          </a:p>
        </p:txBody>
      </p:sp>
      <p:sp>
        <p:nvSpPr>
          <p:cNvPr id="137" name="TextBox 136"/>
          <p:cNvSpPr txBox="1"/>
          <p:nvPr/>
        </p:nvSpPr>
        <p:spPr>
          <a:xfrm>
            <a:off x="7239000" y="3505200"/>
            <a:ext cx="1082348" cy="646331"/>
          </a:xfrm>
          <a:prstGeom prst="rect">
            <a:avLst/>
          </a:prstGeom>
          <a:noFill/>
        </p:spPr>
        <p:txBody>
          <a:bodyPr wrap="square" rtlCol="0">
            <a:spAutoFit/>
          </a:bodyPr>
          <a:lstStyle/>
          <a:p>
            <a:pPr algn="ctr"/>
            <a:r>
              <a:rPr lang="en-US" b="1" dirty="0">
                <a:latin typeface="Helvetica" pitchFamily="34" charset="0"/>
                <a:cs typeface="Helvetica" pitchFamily="34" charset="0"/>
              </a:rPr>
              <a:t>Reverse</a:t>
            </a:r>
          </a:p>
          <a:p>
            <a:pPr algn="ctr"/>
            <a:r>
              <a:rPr lang="en-US" b="1" dirty="0">
                <a:latin typeface="Helvetica" pitchFamily="34" charset="0"/>
                <a:cs typeface="Helvetica" pitchFamily="34" charset="0"/>
              </a:rPr>
              <a:t>Eng.</a:t>
            </a:r>
          </a:p>
        </p:txBody>
      </p:sp>
      <p:cxnSp>
        <p:nvCxnSpPr>
          <p:cNvPr id="139" name="Straight Arrow Connector 138"/>
          <p:cNvCxnSpPr>
            <a:endCxn id="133" idx="3"/>
          </p:cNvCxnSpPr>
          <p:nvPr/>
        </p:nvCxnSpPr>
        <p:spPr>
          <a:xfrm flipH="1" flipV="1">
            <a:off x="5661954" y="4343400"/>
            <a:ext cx="1119846" cy="342900"/>
          </a:xfrm>
          <a:prstGeom prst="straightConnector1">
            <a:avLst/>
          </a:prstGeom>
          <a:ln w="38100">
            <a:solidFill>
              <a:schemeClr val="tx1"/>
            </a:solidFill>
            <a:tailEnd type="stealth"/>
          </a:ln>
        </p:spPr>
        <p:style>
          <a:lnRef idx="1">
            <a:schemeClr val="accent1"/>
          </a:lnRef>
          <a:fillRef idx="0">
            <a:schemeClr val="accent1"/>
          </a:fillRef>
          <a:effectRef idx="0">
            <a:schemeClr val="accent1"/>
          </a:effectRef>
          <a:fontRef idx="minor">
            <a:schemeClr val="tx1"/>
          </a:fontRef>
        </p:style>
      </p:cxnSp>
      <p:cxnSp>
        <p:nvCxnSpPr>
          <p:cNvPr id="140" name="Straight Arrow Connector 139"/>
          <p:cNvCxnSpPr/>
          <p:nvPr/>
        </p:nvCxnSpPr>
        <p:spPr>
          <a:xfrm flipH="1">
            <a:off x="3352800" y="4267200"/>
            <a:ext cx="762000" cy="381000"/>
          </a:xfrm>
          <a:prstGeom prst="straightConnector1">
            <a:avLst/>
          </a:prstGeom>
          <a:ln w="38100">
            <a:solidFill>
              <a:schemeClr val="tx1"/>
            </a:solidFill>
            <a:tailEnd type="stealth"/>
          </a:ln>
        </p:spPr>
        <p:style>
          <a:lnRef idx="1">
            <a:schemeClr val="accent1"/>
          </a:lnRef>
          <a:fillRef idx="0">
            <a:schemeClr val="accent1"/>
          </a:fillRef>
          <a:effectRef idx="0">
            <a:schemeClr val="accent1"/>
          </a:effectRef>
          <a:fontRef idx="minor">
            <a:schemeClr val="tx1"/>
          </a:fontRef>
        </p:style>
      </p:cxnSp>
      <p:sp>
        <p:nvSpPr>
          <p:cNvPr id="145" name="TextBox 144"/>
          <p:cNvSpPr txBox="1"/>
          <p:nvPr/>
        </p:nvSpPr>
        <p:spPr>
          <a:xfrm>
            <a:off x="3429000" y="6248400"/>
            <a:ext cx="3145413" cy="400110"/>
          </a:xfrm>
          <a:prstGeom prst="rect">
            <a:avLst/>
          </a:prstGeom>
          <a:noFill/>
        </p:spPr>
        <p:txBody>
          <a:bodyPr wrap="none" rtlCol="0">
            <a:spAutoFit/>
          </a:bodyPr>
          <a:lstStyle/>
          <a:p>
            <a:r>
              <a:rPr lang="en-US" sz="2000" b="1" dirty="0">
                <a:latin typeface="Helvetica" pitchFamily="34" charset="0"/>
                <a:cs typeface="Helvetica" pitchFamily="34" charset="0"/>
              </a:rPr>
              <a:t>After malware execution</a:t>
            </a:r>
          </a:p>
        </p:txBody>
      </p:sp>
      <p:pic>
        <p:nvPicPr>
          <p:cNvPr id="28" name="Picture 27" descr="uglymal.jpg"/>
          <p:cNvPicPr>
            <a:picLocks noChangeAspect="1"/>
          </p:cNvPicPr>
          <p:nvPr/>
        </p:nvPicPr>
        <p:blipFill>
          <a:blip r:embed="rId2" cstate="print"/>
          <a:stretch>
            <a:fillRect/>
          </a:stretch>
        </p:blipFill>
        <p:spPr>
          <a:xfrm>
            <a:off x="3124200" y="1219200"/>
            <a:ext cx="609600" cy="533400"/>
          </a:xfrm>
          <a:prstGeom prst="rect">
            <a:avLst/>
          </a:prstGeom>
        </p:spPr>
      </p:pic>
      <p:sp>
        <p:nvSpPr>
          <p:cNvPr id="30" name="TextBox 376"/>
          <p:cNvSpPr txBox="1"/>
          <p:nvPr/>
        </p:nvSpPr>
        <p:spPr>
          <a:xfrm>
            <a:off x="2133600" y="5486400"/>
            <a:ext cx="762000" cy="584775"/>
          </a:xfrm>
          <a:prstGeom prst="rect">
            <a:avLst/>
          </a:prstGeom>
          <a:solidFill>
            <a:srgbClr val="FFFF00"/>
          </a:solidFill>
          <a:ln w="9525">
            <a:solidFill>
              <a:schemeClr val="tx1"/>
            </a:solidFill>
            <a:prstDash val="solid"/>
          </a:ln>
        </p:spPr>
        <p:txBody>
          <a:bodyPr wrap="square" rtlCol="0">
            <a:spAutoFit/>
          </a:bodyPr>
          <a:lstStyle>
            <a:defPPr>
              <a:defRPr lang="en-US"/>
            </a:defPPr>
            <a:lvl1pPr marL="0" algn="l" defTabSz="3657600" rtl="0" eaLnBrk="1" latinLnBrk="0" hangingPunct="1">
              <a:defRPr sz="7200" kern="1200">
                <a:solidFill>
                  <a:schemeClr val="tx1"/>
                </a:solidFill>
                <a:latin typeface="+mn-lt"/>
                <a:ea typeface="+mn-ea"/>
                <a:cs typeface="+mn-cs"/>
              </a:defRPr>
            </a:lvl1pPr>
            <a:lvl2pPr marL="1828800" algn="l" defTabSz="3657600" rtl="0" eaLnBrk="1" latinLnBrk="0" hangingPunct="1">
              <a:defRPr sz="7200" kern="1200">
                <a:solidFill>
                  <a:schemeClr val="tx1"/>
                </a:solidFill>
                <a:latin typeface="+mn-lt"/>
                <a:ea typeface="+mn-ea"/>
                <a:cs typeface="+mn-cs"/>
              </a:defRPr>
            </a:lvl2pPr>
            <a:lvl3pPr marL="3657600" algn="l" defTabSz="3657600" rtl="0" eaLnBrk="1" latinLnBrk="0" hangingPunct="1">
              <a:defRPr sz="7200" kern="1200">
                <a:solidFill>
                  <a:schemeClr val="tx1"/>
                </a:solidFill>
                <a:latin typeface="+mn-lt"/>
                <a:ea typeface="+mn-ea"/>
                <a:cs typeface="+mn-cs"/>
              </a:defRPr>
            </a:lvl3pPr>
            <a:lvl4pPr marL="5486400" algn="l" defTabSz="3657600" rtl="0" eaLnBrk="1" latinLnBrk="0" hangingPunct="1">
              <a:defRPr sz="7200" kern="1200">
                <a:solidFill>
                  <a:schemeClr val="tx1"/>
                </a:solidFill>
                <a:latin typeface="+mn-lt"/>
                <a:ea typeface="+mn-ea"/>
                <a:cs typeface="+mn-cs"/>
              </a:defRPr>
            </a:lvl4pPr>
            <a:lvl5pPr marL="7315200" algn="l" defTabSz="3657600" rtl="0" eaLnBrk="1" latinLnBrk="0" hangingPunct="1">
              <a:defRPr sz="7200" kern="1200">
                <a:solidFill>
                  <a:schemeClr val="tx1"/>
                </a:solidFill>
                <a:latin typeface="+mn-lt"/>
                <a:ea typeface="+mn-ea"/>
                <a:cs typeface="+mn-cs"/>
              </a:defRPr>
            </a:lvl5pPr>
            <a:lvl6pPr marL="9144000" algn="l" defTabSz="3657600" rtl="0" eaLnBrk="1" latinLnBrk="0" hangingPunct="1">
              <a:defRPr sz="7200" kern="1200">
                <a:solidFill>
                  <a:schemeClr val="tx1"/>
                </a:solidFill>
                <a:latin typeface="+mn-lt"/>
                <a:ea typeface="+mn-ea"/>
                <a:cs typeface="+mn-cs"/>
              </a:defRPr>
            </a:lvl6pPr>
            <a:lvl7pPr marL="10972800" algn="l" defTabSz="3657600" rtl="0" eaLnBrk="1" latinLnBrk="0" hangingPunct="1">
              <a:defRPr sz="7200" kern="1200">
                <a:solidFill>
                  <a:schemeClr val="tx1"/>
                </a:solidFill>
                <a:latin typeface="+mn-lt"/>
                <a:ea typeface="+mn-ea"/>
                <a:cs typeface="+mn-cs"/>
              </a:defRPr>
            </a:lvl7pPr>
            <a:lvl8pPr marL="12801600" algn="l" defTabSz="3657600" rtl="0" eaLnBrk="1" latinLnBrk="0" hangingPunct="1">
              <a:defRPr sz="7200" kern="1200">
                <a:solidFill>
                  <a:schemeClr val="tx1"/>
                </a:solidFill>
                <a:latin typeface="+mn-lt"/>
                <a:ea typeface="+mn-ea"/>
                <a:cs typeface="+mn-cs"/>
              </a:defRPr>
            </a:lvl8pPr>
            <a:lvl9pPr marL="14630400" algn="l" defTabSz="3657600" rtl="0" eaLnBrk="1" latinLnBrk="0" hangingPunct="1">
              <a:defRPr sz="7200" kern="1200">
                <a:solidFill>
                  <a:schemeClr val="tx1"/>
                </a:solidFill>
                <a:latin typeface="+mn-lt"/>
                <a:ea typeface="+mn-ea"/>
                <a:cs typeface="+mn-cs"/>
              </a:defRPr>
            </a:lvl9pPr>
          </a:lstStyle>
          <a:p>
            <a:pPr algn="ctr"/>
            <a:r>
              <a:rPr lang="en-US" sz="1600" b="1" dirty="0">
                <a:latin typeface="Helvetica" pitchFamily="34" charset="0"/>
                <a:cs typeface="Helvetica" pitchFamily="34" charset="0"/>
              </a:rPr>
              <a:t>Trace</a:t>
            </a:r>
          </a:p>
          <a:p>
            <a:pPr algn="ctr"/>
            <a:r>
              <a:rPr lang="en-US" sz="1600" b="1" dirty="0">
                <a:latin typeface="Helvetica" pitchFamily="34" charset="0"/>
                <a:cs typeface="Helvetica" pitchFamily="34" charset="0"/>
              </a:rPr>
              <a:t> log</a:t>
            </a:r>
          </a:p>
        </p:txBody>
      </p:sp>
      <p:sp>
        <p:nvSpPr>
          <p:cNvPr id="31" name="Rounded Rectangle 30"/>
          <p:cNvSpPr/>
          <p:nvPr/>
        </p:nvSpPr>
        <p:spPr>
          <a:xfrm>
            <a:off x="3429000" y="5486400"/>
            <a:ext cx="1143000" cy="609600"/>
          </a:xfrm>
          <a:prstGeom prst="round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3657600" rtl="0" eaLnBrk="1" latinLnBrk="0" hangingPunct="1">
              <a:defRPr sz="7200" kern="1200">
                <a:solidFill>
                  <a:schemeClr val="lt1"/>
                </a:solidFill>
                <a:latin typeface="+mn-lt"/>
                <a:ea typeface="+mn-ea"/>
                <a:cs typeface="+mn-cs"/>
              </a:defRPr>
            </a:lvl1pPr>
            <a:lvl2pPr marL="1828800" algn="l" defTabSz="3657600" rtl="0" eaLnBrk="1" latinLnBrk="0" hangingPunct="1">
              <a:defRPr sz="7200" kern="1200">
                <a:solidFill>
                  <a:schemeClr val="lt1"/>
                </a:solidFill>
                <a:latin typeface="+mn-lt"/>
                <a:ea typeface="+mn-ea"/>
                <a:cs typeface="+mn-cs"/>
              </a:defRPr>
            </a:lvl2pPr>
            <a:lvl3pPr marL="3657600" algn="l" defTabSz="3657600" rtl="0" eaLnBrk="1" latinLnBrk="0" hangingPunct="1">
              <a:defRPr sz="7200" kern="1200">
                <a:solidFill>
                  <a:schemeClr val="lt1"/>
                </a:solidFill>
                <a:latin typeface="+mn-lt"/>
                <a:ea typeface="+mn-ea"/>
                <a:cs typeface="+mn-cs"/>
              </a:defRPr>
            </a:lvl3pPr>
            <a:lvl4pPr marL="5486400" algn="l" defTabSz="3657600" rtl="0" eaLnBrk="1" latinLnBrk="0" hangingPunct="1">
              <a:defRPr sz="7200" kern="1200">
                <a:solidFill>
                  <a:schemeClr val="lt1"/>
                </a:solidFill>
                <a:latin typeface="+mn-lt"/>
                <a:ea typeface="+mn-ea"/>
                <a:cs typeface="+mn-cs"/>
              </a:defRPr>
            </a:lvl4pPr>
            <a:lvl5pPr marL="7315200" algn="l" defTabSz="3657600" rtl="0" eaLnBrk="1" latinLnBrk="0" hangingPunct="1">
              <a:defRPr sz="7200" kern="1200">
                <a:solidFill>
                  <a:schemeClr val="lt1"/>
                </a:solidFill>
                <a:latin typeface="+mn-lt"/>
                <a:ea typeface="+mn-ea"/>
                <a:cs typeface="+mn-cs"/>
              </a:defRPr>
            </a:lvl5pPr>
            <a:lvl6pPr marL="9144000" algn="l" defTabSz="3657600" rtl="0" eaLnBrk="1" latinLnBrk="0" hangingPunct="1">
              <a:defRPr sz="7200" kern="1200">
                <a:solidFill>
                  <a:schemeClr val="lt1"/>
                </a:solidFill>
                <a:latin typeface="+mn-lt"/>
                <a:ea typeface="+mn-ea"/>
                <a:cs typeface="+mn-cs"/>
              </a:defRPr>
            </a:lvl6pPr>
            <a:lvl7pPr marL="10972800" algn="l" defTabSz="3657600" rtl="0" eaLnBrk="1" latinLnBrk="0" hangingPunct="1">
              <a:defRPr sz="7200" kern="1200">
                <a:solidFill>
                  <a:schemeClr val="lt1"/>
                </a:solidFill>
                <a:latin typeface="+mn-lt"/>
                <a:ea typeface="+mn-ea"/>
                <a:cs typeface="+mn-cs"/>
              </a:defRPr>
            </a:lvl7pPr>
            <a:lvl8pPr marL="12801600" algn="l" defTabSz="3657600" rtl="0" eaLnBrk="1" latinLnBrk="0" hangingPunct="1">
              <a:defRPr sz="7200" kern="1200">
                <a:solidFill>
                  <a:schemeClr val="lt1"/>
                </a:solidFill>
                <a:latin typeface="+mn-lt"/>
                <a:ea typeface="+mn-ea"/>
                <a:cs typeface="+mn-cs"/>
              </a:defRPr>
            </a:lvl8pPr>
            <a:lvl9pPr marL="14630400" algn="l" defTabSz="3657600" rtl="0" eaLnBrk="1" latinLnBrk="0" hangingPunct="1">
              <a:defRPr sz="7200" kern="1200">
                <a:solidFill>
                  <a:schemeClr val="lt1"/>
                </a:solidFill>
                <a:latin typeface="+mn-lt"/>
                <a:ea typeface="+mn-ea"/>
                <a:cs typeface="+mn-cs"/>
              </a:defRPr>
            </a:lvl9pPr>
          </a:lstStyle>
          <a:p>
            <a:pPr algn="ctr"/>
            <a:r>
              <a:rPr lang="en-US" sz="1600" b="1" dirty="0">
                <a:solidFill>
                  <a:schemeClr val="tx1"/>
                </a:solidFill>
                <a:latin typeface="Helvetica" pitchFamily="34" charset="0"/>
                <a:cs typeface="Helvetica" pitchFamily="34" charset="0"/>
              </a:rPr>
              <a:t>Trace Analyzer</a:t>
            </a:r>
          </a:p>
        </p:txBody>
      </p:sp>
      <p:sp>
        <p:nvSpPr>
          <p:cNvPr id="32" name="TextBox 383"/>
          <p:cNvSpPr txBox="1"/>
          <p:nvPr/>
        </p:nvSpPr>
        <p:spPr>
          <a:xfrm>
            <a:off x="5334000" y="5486400"/>
            <a:ext cx="1143000" cy="584775"/>
          </a:xfrm>
          <a:prstGeom prst="rect">
            <a:avLst/>
          </a:prstGeom>
          <a:solidFill>
            <a:srgbClr val="FF0000"/>
          </a:solidFill>
          <a:ln w="9525">
            <a:solidFill>
              <a:schemeClr val="tx1"/>
            </a:solidFill>
            <a:prstDash val="solid"/>
          </a:ln>
        </p:spPr>
        <p:txBody>
          <a:bodyPr wrap="square" rtlCol="0">
            <a:spAutoFit/>
          </a:bodyPr>
          <a:lstStyle>
            <a:defPPr>
              <a:defRPr lang="en-US"/>
            </a:defPPr>
            <a:lvl1pPr marL="0" algn="l" defTabSz="3657600" rtl="0" eaLnBrk="1" latinLnBrk="0" hangingPunct="1">
              <a:defRPr sz="7200" kern="1200">
                <a:solidFill>
                  <a:schemeClr val="tx1"/>
                </a:solidFill>
                <a:latin typeface="+mn-lt"/>
                <a:ea typeface="+mn-ea"/>
                <a:cs typeface="+mn-cs"/>
              </a:defRPr>
            </a:lvl1pPr>
            <a:lvl2pPr marL="1828800" algn="l" defTabSz="3657600" rtl="0" eaLnBrk="1" latinLnBrk="0" hangingPunct="1">
              <a:defRPr sz="7200" kern="1200">
                <a:solidFill>
                  <a:schemeClr val="tx1"/>
                </a:solidFill>
                <a:latin typeface="+mn-lt"/>
                <a:ea typeface="+mn-ea"/>
                <a:cs typeface="+mn-cs"/>
              </a:defRPr>
            </a:lvl2pPr>
            <a:lvl3pPr marL="3657600" algn="l" defTabSz="3657600" rtl="0" eaLnBrk="1" latinLnBrk="0" hangingPunct="1">
              <a:defRPr sz="7200" kern="1200">
                <a:solidFill>
                  <a:schemeClr val="tx1"/>
                </a:solidFill>
                <a:latin typeface="+mn-lt"/>
                <a:ea typeface="+mn-ea"/>
                <a:cs typeface="+mn-cs"/>
              </a:defRPr>
            </a:lvl3pPr>
            <a:lvl4pPr marL="5486400" algn="l" defTabSz="3657600" rtl="0" eaLnBrk="1" latinLnBrk="0" hangingPunct="1">
              <a:defRPr sz="7200" kern="1200">
                <a:solidFill>
                  <a:schemeClr val="tx1"/>
                </a:solidFill>
                <a:latin typeface="+mn-lt"/>
                <a:ea typeface="+mn-ea"/>
                <a:cs typeface="+mn-cs"/>
              </a:defRPr>
            </a:lvl4pPr>
            <a:lvl5pPr marL="7315200" algn="l" defTabSz="3657600" rtl="0" eaLnBrk="1" latinLnBrk="0" hangingPunct="1">
              <a:defRPr sz="7200" kern="1200">
                <a:solidFill>
                  <a:schemeClr val="tx1"/>
                </a:solidFill>
                <a:latin typeface="+mn-lt"/>
                <a:ea typeface="+mn-ea"/>
                <a:cs typeface="+mn-cs"/>
              </a:defRPr>
            </a:lvl5pPr>
            <a:lvl6pPr marL="9144000" algn="l" defTabSz="3657600" rtl="0" eaLnBrk="1" latinLnBrk="0" hangingPunct="1">
              <a:defRPr sz="7200" kern="1200">
                <a:solidFill>
                  <a:schemeClr val="tx1"/>
                </a:solidFill>
                <a:latin typeface="+mn-lt"/>
                <a:ea typeface="+mn-ea"/>
                <a:cs typeface="+mn-cs"/>
              </a:defRPr>
            </a:lvl6pPr>
            <a:lvl7pPr marL="10972800" algn="l" defTabSz="3657600" rtl="0" eaLnBrk="1" latinLnBrk="0" hangingPunct="1">
              <a:defRPr sz="7200" kern="1200">
                <a:solidFill>
                  <a:schemeClr val="tx1"/>
                </a:solidFill>
                <a:latin typeface="+mn-lt"/>
                <a:ea typeface="+mn-ea"/>
                <a:cs typeface="+mn-cs"/>
              </a:defRPr>
            </a:lvl7pPr>
            <a:lvl8pPr marL="12801600" algn="l" defTabSz="3657600" rtl="0" eaLnBrk="1" latinLnBrk="0" hangingPunct="1">
              <a:defRPr sz="7200" kern="1200">
                <a:solidFill>
                  <a:schemeClr val="tx1"/>
                </a:solidFill>
                <a:latin typeface="+mn-lt"/>
                <a:ea typeface="+mn-ea"/>
                <a:cs typeface="+mn-cs"/>
              </a:defRPr>
            </a:lvl8pPr>
            <a:lvl9pPr marL="14630400" algn="l" defTabSz="3657600" rtl="0" eaLnBrk="1" latinLnBrk="0" hangingPunct="1">
              <a:defRPr sz="7200" kern="1200">
                <a:solidFill>
                  <a:schemeClr val="tx1"/>
                </a:solidFill>
                <a:latin typeface="+mn-lt"/>
                <a:ea typeface="+mn-ea"/>
                <a:cs typeface="+mn-cs"/>
              </a:defRPr>
            </a:lvl9pPr>
          </a:lstStyle>
          <a:p>
            <a:pPr algn="ctr"/>
            <a:r>
              <a:rPr lang="en-US" sz="1600" b="1" dirty="0">
                <a:latin typeface="Helvetica" pitchFamily="34" charset="0"/>
                <a:cs typeface="Helvetica" pitchFamily="34" charset="0"/>
              </a:rPr>
              <a:t>Analysis </a:t>
            </a:r>
          </a:p>
          <a:p>
            <a:pPr algn="ctr"/>
            <a:r>
              <a:rPr lang="en-US" sz="1600" b="1" dirty="0">
                <a:latin typeface="Helvetica" pitchFamily="34" charset="0"/>
                <a:cs typeface="Helvetica" pitchFamily="34" charset="0"/>
              </a:rPr>
              <a:t>Report</a:t>
            </a:r>
          </a:p>
        </p:txBody>
      </p:sp>
      <p:cxnSp>
        <p:nvCxnSpPr>
          <p:cNvPr id="35" name="Straight Arrow Connector 34"/>
          <p:cNvCxnSpPr>
            <a:stCxn id="134" idx="1"/>
          </p:cNvCxnSpPr>
          <p:nvPr/>
        </p:nvCxnSpPr>
        <p:spPr>
          <a:xfrm flipH="1" flipV="1">
            <a:off x="3276600" y="4724400"/>
            <a:ext cx="838200" cy="228600"/>
          </a:xfrm>
          <a:prstGeom prst="straightConnector1">
            <a:avLst/>
          </a:prstGeom>
          <a:ln w="38100">
            <a:solidFill>
              <a:schemeClr val="tx1"/>
            </a:solidFill>
            <a:tailEnd type="stealth"/>
          </a:ln>
        </p:spPr>
        <p:style>
          <a:lnRef idx="1">
            <a:schemeClr val="accent1"/>
          </a:lnRef>
          <a:fillRef idx="0">
            <a:schemeClr val="accent1"/>
          </a:fillRef>
          <a:effectRef idx="0">
            <a:schemeClr val="accent1"/>
          </a:effectRef>
          <a:fontRef idx="minor">
            <a:schemeClr val="tx1"/>
          </a:fontRef>
        </p:style>
      </p:cxnSp>
      <p:cxnSp>
        <p:nvCxnSpPr>
          <p:cNvPr id="40" name="Straight Arrow Connector 39"/>
          <p:cNvCxnSpPr>
            <a:stCxn id="126" idx="1"/>
            <a:endCxn id="134" idx="3"/>
          </p:cNvCxnSpPr>
          <p:nvPr/>
        </p:nvCxnSpPr>
        <p:spPr>
          <a:xfrm flipH="1">
            <a:off x="5661954" y="4686300"/>
            <a:ext cx="1119846" cy="266700"/>
          </a:xfrm>
          <a:prstGeom prst="straightConnector1">
            <a:avLst/>
          </a:prstGeom>
          <a:ln w="38100">
            <a:solidFill>
              <a:schemeClr val="tx1"/>
            </a:solidFill>
            <a:tailEnd type="stealth"/>
          </a:ln>
        </p:spPr>
        <p:style>
          <a:lnRef idx="1">
            <a:schemeClr val="accent1"/>
          </a:lnRef>
          <a:fillRef idx="0">
            <a:schemeClr val="accent1"/>
          </a:fillRef>
          <a:effectRef idx="0">
            <a:schemeClr val="accent1"/>
          </a:effectRef>
          <a:fontRef idx="minor">
            <a:schemeClr val="tx1"/>
          </a:fontRef>
        </p:style>
      </p:cxnSp>
      <p:cxnSp>
        <p:nvCxnSpPr>
          <p:cNvPr id="44" name="Straight Arrow Connector 43"/>
          <p:cNvCxnSpPr>
            <a:stCxn id="128" idx="2"/>
            <a:endCxn id="30" idx="0"/>
          </p:cNvCxnSpPr>
          <p:nvPr/>
        </p:nvCxnSpPr>
        <p:spPr>
          <a:xfrm>
            <a:off x="2476500" y="5181600"/>
            <a:ext cx="38100" cy="304800"/>
          </a:xfrm>
          <a:prstGeom prst="straightConnector1">
            <a:avLst/>
          </a:prstGeom>
          <a:ln w="38100">
            <a:solidFill>
              <a:schemeClr val="tx1"/>
            </a:solidFill>
            <a:tailEnd type="stealth"/>
          </a:ln>
        </p:spPr>
        <p:style>
          <a:lnRef idx="1">
            <a:schemeClr val="accent1"/>
          </a:lnRef>
          <a:fillRef idx="0">
            <a:schemeClr val="accent1"/>
          </a:fillRef>
          <a:effectRef idx="0">
            <a:schemeClr val="accent1"/>
          </a:effectRef>
          <a:fontRef idx="minor">
            <a:schemeClr val="tx1"/>
          </a:fontRef>
        </p:style>
      </p:cxnSp>
      <p:cxnSp>
        <p:nvCxnSpPr>
          <p:cNvPr id="55" name="Straight Arrow Connector 54"/>
          <p:cNvCxnSpPr/>
          <p:nvPr/>
        </p:nvCxnSpPr>
        <p:spPr>
          <a:xfrm>
            <a:off x="2895600" y="5791200"/>
            <a:ext cx="609600" cy="0"/>
          </a:xfrm>
          <a:prstGeom prst="straightConnector1">
            <a:avLst/>
          </a:prstGeom>
          <a:ln w="38100">
            <a:solidFill>
              <a:schemeClr val="tx1"/>
            </a:solidFill>
            <a:tailEnd type="stealth"/>
          </a:ln>
        </p:spPr>
        <p:style>
          <a:lnRef idx="1">
            <a:schemeClr val="accent1"/>
          </a:lnRef>
          <a:fillRef idx="0">
            <a:schemeClr val="accent1"/>
          </a:fillRef>
          <a:effectRef idx="0">
            <a:schemeClr val="accent1"/>
          </a:effectRef>
          <a:fontRef idx="minor">
            <a:schemeClr val="tx1"/>
          </a:fontRef>
        </p:style>
      </p:cxnSp>
      <p:cxnSp>
        <p:nvCxnSpPr>
          <p:cNvPr id="58" name="Straight Arrow Connector 57"/>
          <p:cNvCxnSpPr>
            <a:endCxn id="32" idx="1"/>
          </p:cNvCxnSpPr>
          <p:nvPr/>
        </p:nvCxnSpPr>
        <p:spPr>
          <a:xfrm flipV="1">
            <a:off x="4572000" y="5778788"/>
            <a:ext cx="762000" cy="12412"/>
          </a:xfrm>
          <a:prstGeom prst="straightConnector1">
            <a:avLst/>
          </a:prstGeom>
          <a:ln w="38100">
            <a:solidFill>
              <a:schemeClr val="tx1"/>
            </a:solidFill>
            <a:tailEnd type="stealth"/>
          </a:ln>
        </p:spPr>
        <p:style>
          <a:lnRef idx="1">
            <a:schemeClr val="accent1"/>
          </a:lnRef>
          <a:fillRef idx="0">
            <a:schemeClr val="accent1"/>
          </a:fillRef>
          <a:effectRef idx="0">
            <a:schemeClr val="accent1"/>
          </a:effectRef>
          <a:fontRef idx="minor">
            <a:schemeClr val="tx1"/>
          </a:fontRef>
        </p:style>
      </p:cxnSp>
      <p:pic>
        <p:nvPicPr>
          <p:cNvPr id="60" name="Picture 59" descr="uglymal.jpg"/>
          <p:cNvPicPr>
            <a:picLocks noChangeAspect="1"/>
          </p:cNvPicPr>
          <p:nvPr/>
        </p:nvPicPr>
        <p:blipFill>
          <a:blip r:embed="rId2" cstate="print"/>
          <a:stretch>
            <a:fillRect/>
          </a:stretch>
        </p:blipFill>
        <p:spPr>
          <a:xfrm>
            <a:off x="3124200" y="2819400"/>
            <a:ext cx="609600" cy="533400"/>
          </a:xfrm>
          <a:prstGeom prst="rect">
            <a:avLst/>
          </a:prstGeom>
        </p:spPr>
      </p:pic>
      <p:cxnSp>
        <p:nvCxnSpPr>
          <p:cNvPr id="62" name="Straight Arrow Connector 61"/>
          <p:cNvCxnSpPr>
            <a:stCxn id="60" idx="2"/>
            <a:endCxn id="128" idx="0"/>
          </p:cNvCxnSpPr>
          <p:nvPr/>
        </p:nvCxnSpPr>
        <p:spPr>
          <a:xfrm flipH="1">
            <a:off x="2476500" y="3352800"/>
            <a:ext cx="952500" cy="990600"/>
          </a:xfrm>
          <a:prstGeom prst="straightConnector1">
            <a:avLst/>
          </a:prstGeom>
          <a:ln w="50800">
            <a:solidFill>
              <a:schemeClr val="tx1"/>
            </a:solidFill>
            <a:tailEnd type="stealth"/>
          </a:ln>
        </p:spPr>
        <p:style>
          <a:lnRef idx="1">
            <a:schemeClr val="accent1"/>
          </a:lnRef>
          <a:fillRef idx="0">
            <a:schemeClr val="accent1"/>
          </a:fillRef>
          <a:effectRef idx="0">
            <a:schemeClr val="accent1"/>
          </a:effectRef>
          <a:fontRef idx="minor">
            <a:schemeClr val="tx1"/>
          </a:fontRef>
        </p:style>
      </p:cxnSp>
      <p:cxnSp>
        <p:nvCxnSpPr>
          <p:cNvPr id="64" name="Straight Arrow Connector 63"/>
          <p:cNvCxnSpPr>
            <a:stCxn id="28" idx="2"/>
          </p:cNvCxnSpPr>
          <p:nvPr/>
        </p:nvCxnSpPr>
        <p:spPr>
          <a:xfrm flipH="1">
            <a:off x="2362200" y="1752600"/>
            <a:ext cx="1066800" cy="2590800"/>
          </a:xfrm>
          <a:prstGeom prst="straightConnector1">
            <a:avLst/>
          </a:prstGeom>
          <a:ln w="50800">
            <a:solidFill>
              <a:schemeClr val="tx1"/>
            </a:solidFill>
            <a:tailEnd type="stealth"/>
          </a:ln>
        </p:spPr>
        <p:style>
          <a:lnRef idx="1">
            <a:schemeClr val="accent1"/>
          </a:lnRef>
          <a:fillRef idx="0">
            <a:schemeClr val="accent1"/>
          </a:fillRef>
          <a:effectRef idx="0">
            <a:schemeClr val="accent1"/>
          </a:effectRef>
          <a:fontRef idx="minor">
            <a:schemeClr val="tx1"/>
          </a:fontRef>
        </p:style>
      </p:cxnSp>
      <p:sp>
        <p:nvSpPr>
          <p:cNvPr id="67" name="TextBox 66"/>
          <p:cNvSpPr txBox="1"/>
          <p:nvPr/>
        </p:nvSpPr>
        <p:spPr>
          <a:xfrm>
            <a:off x="1524000" y="3657600"/>
            <a:ext cx="1005468" cy="369332"/>
          </a:xfrm>
          <a:prstGeom prst="rect">
            <a:avLst/>
          </a:prstGeom>
          <a:noFill/>
        </p:spPr>
        <p:txBody>
          <a:bodyPr wrap="none" rtlCol="0">
            <a:spAutoFit/>
          </a:bodyPr>
          <a:lstStyle/>
          <a:p>
            <a:pPr algn="ctr"/>
            <a:r>
              <a:rPr lang="en-US" b="1" dirty="0">
                <a:latin typeface="Helvetica" pitchFamily="34" charset="0"/>
                <a:cs typeface="Helvetica" pitchFamily="34" charset="0"/>
              </a:rPr>
              <a:t>Tracing</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Evaluation: SEMU is the only tool we tested that can fully analyze these </a:t>
            </a:r>
            <a:br>
              <a:rPr lang="en-US" dirty="0"/>
            </a:br>
            <a:r>
              <a:rPr lang="en-US" dirty="0"/>
              <a:t>mixed-mode malware samples:</a:t>
            </a:r>
          </a:p>
        </p:txBody>
      </p:sp>
      <p:sp>
        <p:nvSpPr>
          <p:cNvPr id="4" name="Slide Number Placeholder 3"/>
          <p:cNvSpPr>
            <a:spLocks noGrp="1"/>
          </p:cNvSpPr>
          <p:nvPr>
            <p:ph type="sldNum" sz="quarter" idx="12"/>
          </p:nvPr>
        </p:nvSpPr>
        <p:spPr/>
        <p:txBody>
          <a:bodyPr/>
          <a:lstStyle/>
          <a:p>
            <a:fld id="{20319323-BF5E-4B31-9661-ECD540573574}" type="slidenum">
              <a:rPr lang="en-US" smtClean="0"/>
              <a:pPr/>
              <a:t>11</a:t>
            </a:fld>
            <a:endParaRPr lang="en-US"/>
          </a:p>
        </p:txBody>
      </p:sp>
      <p:graphicFrame>
        <p:nvGraphicFramePr>
          <p:cNvPr id="6" name="Table 5"/>
          <p:cNvGraphicFramePr>
            <a:graphicFrameLocks noGrp="1"/>
          </p:cNvGraphicFramePr>
          <p:nvPr>
            <p:extLst>
              <p:ext uri="{D42A27DB-BD31-4B8C-83A1-F6EECF244321}">
                <p14:modId xmlns:p14="http://schemas.microsoft.com/office/powerpoint/2010/main" val="3966669713"/>
              </p:ext>
            </p:extLst>
          </p:nvPr>
        </p:nvGraphicFramePr>
        <p:xfrm>
          <a:off x="457200" y="1981200"/>
          <a:ext cx="8153402" cy="3990440"/>
        </p:xfrm>
        <a:graphic>
          <a:graphicData uri="http://schemas.openxmlformats.org/drawingml/2006/table">
            <a:tbl>
              <a:tblPr firstRow="1" bandRow="1">
                <a:tableStyleId>{5C22544A-7EE6-4342-B048-85BDC9FD1C3A}</a:tableStyleId>
              </a:tblPr>
              <a:tblGrid>
                <a:gridCol w="2514600">
                  <a:extLst>
                    <a:ext uri="{9D8B030D-6E8A-4147-A177-3AD203B41FA5}">
                      <a16:colId xmlns:a16="http://schemas.microsoft.com/office/drawing/2014/main" val="20000"/>
                    </a:ext>
                  </a:extLst>
                </a:gridCol>
                <a:gridCol w="2133600">
                  <a:extLst>
                    <a:ext uri="{9D8B030D-6E8A-4147-A177-3AD203B41FA5}">
                      <a16:colId xmlns:a16="http://schemas.microsoft.com/office/drawing/2014/main" val="20001"/>
                    </a:ext>
                  </a:extLst>
                </a:gridCol>
                <a:gridCol w="787401">
                  <a:extLst>
                    <a:ext uri="{9D8B030D-6E8A-4147-A177-3AD203B41FA5}">
                      <a16:colId xmlns:a16="http://schemas.microsoft.com/office/drawing/2014/main" val="20002"/>
                    </a:ext>
                  </a:extLst>
                </a:gridCol>
                <a:gridCol w="931817">
                  <a:extLst>
                    <a:ext uri="{9D8B030D-6E8A-4147-A177-3AD203B41FA5}">
                      <a16:colId xmlns:a16="http://schemas.microsoft.com/office/drawing/2014/main" val="20003"/>
                    </a:ext>
                  </a:extLst>
                </a:gridCol>
                <a:gridCol w="854166">
                  <a:extLst>
                    <a:ext uri="{9D8B030D-6E8A-4147-A177-3AD203B41FA5}">
                      <a16:colId xmlns:a16="http://schemas.microsoft.com/office/drawing/2014/main" val="20004"/>
                    </a:ext>
                  </a:extLst>
                </a:gridCol>
                <a:gridCol w="931818">
                  <a:extLst>
                    <a:ext uri="{9D8B030D-6E8A-4147-A177-3AD203B41FA5}">
                      <a16:colId xmlns:a16="http://schemas.microsoft.com/office/drawing/2014/main" val="20005"/>
                    </a:ext>
                  </a:extLst>
                </a:gridCol>
              </a:tblGrid>
              <a:tr h="472440">
                <a:tc>
                  <a:txBody>
                    <a:bodyPr/>
                    <a:lstStyle/>
                    <a:p>
                      <a:pPr algn="ctr"/>
                      <a:r>
                        <a:rPr lang="en-US" sz="1800" dirty="0">
                          <a:latin typeface="Helvetica" panose="020B0604020202020204" pitchFamily="34" charset="0"/>
                          <a:cs typeface="Helvetica" panose="020B0604020202020204" pitchFamily="34" charset="0"/>
                        </a:rPr>
                        <a:t>Description</a:t>
                      </a:r>
                      <a:endParaRPr lang="en-US" sz="1800" b="1" dirty="0">
                        <a:solidFill>
                          <a:srgbClr val="FFFF00"/>
                        </a:solidFill>
                        <a:latin typeface="Helvetica" pitchFamily="34" charset="0"/>
                        <a:cs typeface="Helvetica" pitchFamily="34" charset="0"/>
                      </a:endParaRPr>
                    </a:p>
                  </a:txBody>
                  <a:tcPr/>
                </a:tc>
                <a:tc>
                  <a:txBody>
                    <a:bodyPr/>
                    <a:lstStyle/>
                    <a:p>
                      <a:pPr algn="ctr"/>
                      <a:r>
                        <a:rPr lang="en-US" sz="1800" dirty="0">
                          <a:latin typeface="Helvetica" panose="020B0604020202020204" pitchFamily="34" charset="0"/>
                          <a:cs typeface="Helvetica" panose="020B0604020202020204" pitchFamily="34" charset="0"/>
                        </a:rPr>
                        <a:t>Affected</a:t>
                      </a:r>
                      <a:r>
                        <a:rPr lang="en-US" sz="1800" baseline="0" dirty="0">
                          <a:latin typeface="Helvetica" panose="020B0604020202020204" pitchFamily="34" charset="0"/>
                          <a:cs typeface="Helvetica" panose="020B0604020202020204" pitchFamily="34" charset="0"/>
                        </a:rPr>
                        <a:t> Object</a:t>
                      </a:r>
                      <a:endParaRPr lang="en-US" sz="1800" b="1" dirty="0">
                        <a:solidFill>
                          <a:srgbClr val="FFFF00"/>
                        </a:solidFill>
                        <a:latin typeface="Helvetica" pitchFamily="34" charset="0"/>
                        <a:cs typeface="Helvetica" pitchFamily="34" charset="0"/>
                      </a:endParaRPr>
                    </a:p>
                  </a:txBody>
                  <a:tcPr/>
                </a:tc>
                <a:tc>
                  <a:txBody>
                    <a:bodyPr/>
                    <a:lstStyle/>
                    <a:p>
                      <a:pPr algn="ctr"/>
                      <a:r>
                        <a:rPr lang="en-US" sz="1800" baseline="0" dirty="0">
                          <a:latin typeface="Helvetica" panose="020B0604020202020204" pitchFamily="34" charset="0"/>
                          <a:cs typeface="Helvetica" panose="020B0604020202020204" pitchFamily="34" charset="0"/>
                        </a:rPr>
                        <a:t>OS </a:t>
                      </a:r>
                      <a:r>
                        <a:rPr lang="en-US" sz="1800" baseline="0" dirty="0" err="1">
                          <a:latin typeface="Helvetica" panose="020B0604020202020204" pitchFamily="34" charset="0"/>
                          <a:cs typeface="Helvetica" panose="020B0604020202020204" pitchFamily="34" charset="0"/>
                        </a:rPr>
                        <a:t>fct</a:t>
                      </a:r>
                      <a:endParaRPr lang="en-US" sz="1800" b="1" dirty="0">
                        <a:solidFill>
                          <a:srgbClr val="FFFF00"/>
                        </a:solidFill>
                        <a:latin typeface="Helvetica" pitchFamily="34" charset="0"/>
                        <a:cs typeface="Helvetica" pitchFamily="34" charset="0"/>
                      </a:endParaRPr>
                    </a:p>
                  </a:txBody>
                  <a:tcPr/>
                </a:tc>
                <a:tc>
                  <a:txBody>
                    <a:bodyPr/>
                    <a:lstStyle/>
                    <a:p>
                      <a:pPr algn="ctr"/>
                      <a:r>
                        <a:rPr lang="en-US" sz="1800" dirty="0">
                          <a:latin typeface="Helvetica" panose="020B0604020202020204" pitchFamily="34" charset="0"/>
                          <a:cs typeface="Helvetica" panose="020B0604020202020204" pitchFamily="34" charset="0"/>
                        </a:rPr>
                        <a:t>Kernel</a:t>
                      </a:r>
                    </a:p>
                    <a:p>
                      <a:pPr algn="ctr"/>
                      <a:r>
                        <a:rPr lang="en-US" sz="1800" dirty="0">
                          <a:latin typeface="Helvetica" panose="020B0604020202020204" pitchFamily="34" charset="0"/>
                          <a:cs typeface="Helvetica" panose="020B0604020202020204" pitchFamily="34" charset="0"/>
                        </a:rPr>
                        <a:t>LOC</a:t>
                      </a:r>
                      <a:endParaRPr lang="en-US" sz="1800" b="1" dirty="0">
                        <a:solidFill>
                          <a:srgbClr val="FFFF00"/>
                        </a:solidFill>
                        <a:latin typeface="Helvetica" pitchFamily="34" charset="0"/>
                        <a:cs typeface="Helvetica" pitchFamily="34" charset="0"/>
                      </a:endParaRPr>
                    </a:p>
                  </a:txBody>
                  <a:tcPr/>
                </a:tc>
                <a:tc>
                  <a:txBody>
                    <a:bodyPr/>
                    <a:lstStyle/>
                    <a:p>
                      <a:pPr algn="ctr"/>
                      <a:r>
                        <a:rPr lang="en-US" sz="1800" dirty="0">
                          <a:latin typeface="Helvetica" panose="020B0604020202020204" pitchFamily="34" charset="0"/>
                          <a:cs typeface="Helvetica" panose="020B0604020202020204" pitchFamily="34" charset="0"/>
                        </a:rPr>
                        <a:t>User</a:t>
                      </a:r>
                    </a:p>
                    <a:p>
                      <a:pPr algn="ctr"/>
                      <a:r>
                        <a:rPr lang="en-US" sz="1800" dirty="0">
                          <a:latin typeface="Helvetica" panose="020B0604020202020204" pitchFamily="34" charset="0"/>
                          <a:cs typeface="Helvetica" panose="020B0604020202020204" pitchFamily="34" charset="0"/>
                        </a:rPr>
                        <a:t>LOC</a:t>
                      </a:r>
                      <a:endParaRPr lang="en-US" sz="1800" b="1" dirty="0">
                        <a:solidFill>
                          <a:srgbClr val="FFFF00"/>
                        </a:solidFill>
                        <a:latin typeface="Helvetica" pitchFamily="34" charset="0"/>
                        <a:cs typeface="Helvetica" pitchFamily="34" charset="0"/>
                      </a:endParaRPr>
                    </a:p>
                  </a:txBody>
                  <a:tcPr/>
                </a:tc>
                <a:tc>
                  <a:txBody>
                    <a:bodyPr/>
                    <a:lstStyle/>
                    <a:p>
                      <a:pPr algn="ctr"/>
                      <a:r>
                        <a:rPr lang="en-US" sz="1800" dirty="0">
                          <a:latin typeface="Helvetica" panose="020B0604020202020204" pitchFamily="34" charset="0"/>
                          <a:cs typeface="Helvetica" panose="020B0604020202020204" pitchFamily="34" charset="0"/>
                        </a:rPr>
                        <a:t>Slow</a:t>
                      </a:r>
                      <a:r>
                        <a:rPr lang="en-US" sz="1800" baseline="0" dirty="0">
                          <a:latin typeface="Helvetica" panose="020B0604020202020204" pitchFamily="34" charset="0"/>
                          <a:cs typeface="Helvetica" panose="020B0604020202020204" pitchFamily="34" charset="0"/>
                        </a:rPr>
                        <a:t>-</a:t>
                      </a:r>
                      <a:br>
                        <a:rPr lang="en-US" sz="1800" baseline="0" dirty="0">
                          <a:latin typeface="Helvetica" panose="020B0604020202020204" pitchFamily="34" charset="0"/>
                          <a:cs typeface="Helvetica" panose="020B0604020202020204" pitchFamily="34" charset="0"/>
                        </a:rPr>
                      </a:br>
                      <a:r>
                        <a:rPr lang="en-US" sz="1800" baseline="0" dirty="0">
                          <a:latin typeface="Helvetica" panose="020B0604020202020204" pitchFamily="34" charset="0"/>
                          <a:cs typeface="Helvetica" panose="020B0604020202020204" pitchFamily="34" charset="0"/>
                        </a:rPr>
                        <a:t>down</a:t>
                      </a:r>
                      <a:endParaRPr lang="en-US" sz="1800" b="1" dirty="0">
                        <a:solidFill>
                          <a:srgbClr val="FFFF00"/>
                        </a:solidFill>
                        <a:latin typeface="Helvetica" pitchFamily="34" charset="0"/>
                        <a:cs typeface="Helvetica" pitchFamily="34" charset="0"/>
                      </a:endParaRPr>
                    </a:p>
                  </a:txBody>
                  <a:tcPr/>
                </a:tc>
                <a:extLst>
                  <a:ext uri="{0D108BD9-81ED-4DB2-BD59-A6C34878D82A}">
                    <a16:rowId xmlns:a16="http://schemas.microsoft.com/office/drawing/2014/main" val="10000"/>
                  </a:ext>
                </a:extLst>
              </a:tr>
              <a:tr h="542056">
                <a:tc>
                  <a:txBody>
                    <a:bodyPr/>
                    <a:lstStyle/>
                    <a:p>
                      <a:pPr algn="l"/>
                      <a:r>
                        <a:rPr lang="en-US" sz="1800" dirty="0">
                          <a:latin typeface="Helvetica" panose="020B0604020202020204" pitchFamily="34" charset="0"/>
                          <a:cs typeface="Helvetica" panose="020B0604020202020204" pitchFamily="34" charset="0"/>
                        </a:rPr>
                        <a:t>Modify sys </a:t>
                      </a:r>
                      <a:r>
                        <a:rPr lang="en-US" sz="1800" baseline="0" dirty="0">
                          <a:latin typeface="Helvetica" panose="020B0604020202020204" pitchFamily="34" charset="0"/>
                          <a:cs typeface="Helvetica" panose="020B0604020202020204" pitchFamily="34" charset="0"/>
                        </a:rPr>
                        <a:t>calls</a:t>
                      </a:r>
                      <a:endParaRPr lang="en-US" sz="1800" b="1" dirty="0">
                        <a:latin typeface="Helvetica" pitchFamily="34" charset="0"/>
                        <a:cs typeface="Helvetica" pitchFamily="34" charset="0"/>
                      </a:endParaRPr>
                    </a:p>
                  </a:txBody>
                  <a:tcPr anchor="ctr"/>
                </a:tc>
                <a:tc>
                  <a:txBody>
                    <a:bodyPr/>
                    <a:lstStyle/>
                    <a:p>
                      <a:pPr algn="l"/>
                      <a:r>
                        <a:rPr lang="en-US" sz="1800" dirty="0">
                          <a:latin typeface="Helvetica" panose="020B0604020202020204" pitchFamily="34" charset="0"/>
                          <a:cs typeface="Helvetica" panose="020B0604020202020204" pitchFamily="34" charset="0"/>
                        </a:rPr>
                        <a:t>KTHREAD</a:t>
                      </a:r>
                      <a:endParaRPr lang="en-US" sz="1800" b="1" dirty="0">
                        <a:latin typeface="Helvetica" pitchFamily="34" charset="0"/>
                        <a:cs typeface="Helvetica" pitchFamily="34" charset="0"/>
                      </a:endParaRPr>
                    </a:p>
                  </a:txBody>
                  <a:tcPr anchor="ctr"/>
                </a:tc>
                <a:tc>
                  <a:txBody>
                    <a:bodyPr/>
                    <a:lstStyle/>
                    <a:p>
                      <a:pPr algn="ctr"/>
                      <a:r>
                        <a:rPr lang="en-US" sz="1800" dirty="0">
                          <a:latin typeface="Helvetica" panose="020B0604020202020204" pitchFamily="34" charset="0"/>
                          <a:cs typeface="Helvetica" panose="020B0604020202020204" pitchFamily="34" charset="0"/>
                        </a:rPr>
                        <a:t>No</a:t>
                      </a:r>
                      <a:endParaRPr lang="en-US" sz="1800" b="1" dirty="0">
                        <a:latin typeface="Helvetica" pitchFamily="34" charset="0"/>
                        <a:cs typeface="Helvetica" pitchFamily="34" charset="0"/>
                      </a:endParaRPr>
                    </a:p>
                  </a:txBody>
                  <a:tcPr anchor="ctr"/>
                </a:tc>
                <a:tc>
                  <a:txBody>
                    <a:bodyPr/>
                    <a:lstStyle/>
                    <a:p>
                      <a:pPr algn="r"/>
                      <a:r>
                        <a:rPr lang="en-US" sz="1800" dirty="0">
                          <a:latin typeface="Helvetica" panose="020B0604020202020204" pitchFamily="34" charset="0"/>
                          <a:cs typeface="Helvetica" panose="020B0604020202020204" pitchFamily="34" charset="0"/>
                        </a:rPr>
                        <a:t>370</a:t>
                      </a:r>
                      <a:endParaRPr lang="en-US" sz="1800" b="1" dirty="0">
                        <a:latin typeface="Helvetica" pitchFamily="34" charset="0"/>
                        <a:cs typeface="Helvetica" pitchFamily="34" charset="0"/>
                      </a:endParaRPr>
                    </a:p>
                  </a:txBody>
                  <a:tcPr anchor="ctr"/>
                </a:tc>
                <a:tc>
                  <a:txBody>
                    <a:bodyPr/>
                    <a:lstStyle/>
                    <a:p>
                      <a:pPr algn="r"/>
                      <a:r>
                        <a:rPr lang="en-US" sz="1800" dirty="0">
                          <a:latin typeface="Helvetica" panose="020B0604020202020204" pitchFamily="34" charset="0"/>
                          <a:cs typeface="Helvetica" panose="020B0604020202020204" pitchFamily="34" charset="0"/>
                        </a:rPr>
                        <a:t>1,684</a:t>
                      </a:r>
                      <a:endParaRPr lang="en-US" sz="1800" b="1" dirty="0">
                        <a:latin typeface="Helvetica" pitchFamily="34" charset="0"/>
                        <a:cs typeface="Helvetica" pitchFamily="34" charset="0"/>
                      </a:endParaRPr>
                    </a:p>
                  </a:txBody>
                  <a:tcPr anchor="ctr"/>
                </a:tc>
                <a:tc>
                  <a:txBody>
                    <a:bodyPr/>
                    <a:lstStyle/>
                    <a:p>
                      <a:pPr algn="r"/>
                      <a:r>
                        <a:rPr lang="en-US" sz="1800" dirty="0">
                          <a:latin typeface="Helvetica" panose="020B0604020202020204" pitchFamily="34" charset="0"/>
                          <a:cs typeface="Helvetica" panose="020B0604020202020204" pitchFamily="34" charset="0"/>
                        </a:rPr>
                        <a:t>35.3</a:t>
                      </a:r>
                      <a:endParaRPr lang="en-US" sz="1800" b="1" dirty="0">
                        <a:latin typeface="Helvetica" pitchFamily="34" charset="0"/>
                        <a:cs typeface="Helvetica" pitchFamily="34" charset="0"/>
                      </a:endParaRPr>
                    </a:p>
                  </a:txBody>
                  <a:tcPr anchor="ctr"/>
                </a:tc>
                <a:extLst>
                  <a:ext uri="{0D108BD9-81ED-4DB2-BD59-A6C34878D82A}">
                    <a16:rowId xmlns:a16="http://schemas.microsoft.com/office/drawing/2014/main" val="10001"/>
                  </a:ext>
                </a:extLst>
              </a:tr>
              <a:tr h="542056">
                <a:tc>
                  <a:txBody>
                    <a:bodyPr/>
                    <a:lstStyle/>
                    <a:p>
                      <a:pPr algn="l"/>
                      <a:r>
                        <a:rPr lang="en-US" sz="1800" dirty="0">
                          <a:latin typeface="Helvetica" panose="020B0604020202020204" pitchFamily="34" charset="0"/>
                          <a:cs typeface="Helvetica" panose="020B0604020202020204" pitchFamily="34" charset="0"/>
                        </a:rPr>
                        <a:t>Modify sys calls (MDL)</a:t>
                      </a:r>
                      <a:endParaRPr lang="en-US" sz="1800" b="1" dirty="0">
                        <a:latin typeface="Helvetica" pitchFamily="34" charset="0"/>
                        <a:cs typeface="Helvetica" pitchFamily="34" charset="0"/>
                      </a:endParaRPr>
                    </a:p>
                  </a:txBody>
                  <a:tcPr anchor="ctr"/>
                </a:tc>
                <a:tc>
                  <a:txBody>
                    <a:bodyPr/>
                    <a:lstStyle/>
                    <a:p>
                      <a:pPr algn="l"/>
                      <a:r>
                        <a:rPr lang="en-US" sz="1800" dirty="0">
                          <a:latin typeface="Helvetica" panose="020B0604020202020204" pitchFamily="34" charset="0"/>
                          <a:cs typeface="Helvetica" panose="020B0604020202020204" pitchFamily="34" charset="0"/>
                        </a:rPr>
                        <a:t>SSDT</a:t>
                      </a:r>
                      <a:endParaRPr lang="en-US" sz="1800" b="1" dirty="0">
                        <a:latin typeface="Helvetica" pitchFamily="34" charset="0"/>
                        <a:cs typeface="Helvetica" pitchFamily="34" charset="0"/>
                      </a:endParaRPr>
                    </a:p>
                  </a:txBody>
                  <a:tcPr anchor="ctr"/>
                </a:tc>
                <a:tc>
                  <a:txBody>
                    <a:bodyPr/>
                    <a:lstStyle/>
                    <a:p>
                      <a:pPr algn="ctr"/>
                      <a:r>
                        <a:rPr lang="en-US" sz="1800" dirty="0">
                          <a:latin typeface="Helvetica" panose="020B0604020202020204" pitchFamily="34" charset="0"/>
                          <a:cs typeface="Helvetica" panose="020B0604020202020204" pitchFamily="34" charset="0"/>
                        </a:rPr>
                        <a:t>Yes</a:t>
                      </a:r>
                      <a:endParaRPr lang="en-US" sz="1800" b="1" dirty="0">
                        <a:latin typeface="Helvetica" pitchFamily="34" charset="0"/>
                        <a:cs typeface="Helvetica" pitchFamily="34" charset="0"/>
                      </a:endParaRPr>
                    </a:p>
                  </a:txBody>
                  <a:tcPr anchor="ctr"/>
                </a:tc>
                <a:tc>
                  <a:txBody>
                    <a:bodyPr/>
                    <a:lstStyle/>
                    <a:p>
                      <a:pPr algn="r"/>
                      <a:r>
                        <a:rPr lang="en-US" sz="1800" dirty="0">
                          <a:latin typeface="Helvetica" panose="020B0604020202020204" pitchFamily="34" charset="0"/>
                          <a:cs typeface="Helvetica" panose="020B0604020202020204" pitchFamily="34" charset="0"/>
                        </a:rPr>
                        <a:t>417</a:t>
                      </a:r>
                      <a:endParaRPr lang="en-US" sz="1800" b="1" dirty="0">
                        <a:latin typeface="Helvetica" pitchFamily="34" charset="0"/>
                        <a:cs typeface="Helvetica" pitchFamily="34" charset="0"/>
                      </a:endParaRPr>
                    </a:p>
                  </a:txBody>
                  <a:tcPr anchor="ctr"/>
                </a:tc>
                <a:tc>
                  <a:txBody>
                    <a:bodyPr/>
                    <a:lstStyle/>
                    <a:p>
                      <a:pPr algn="r"/>
                      <a:r>
                        <a:rPr lang="en-US" sz="1800" dirty="0">
                          <a:latin typeface="Helvetica" panose="020B0604020202020204" pitchFamily="34" charset="0"/>
                          <a:cs typeface="Helvetica" panose="020B0604020202020204" pitchFamily="34" charset="0"/>
                        </a:rPr>
                        <a:t>1,684</a:t>
                      </a:r>
                      <a:endParaRPr lang="en-US" sz="1800" b="1" dirty="0">
                        <a:latin typeface="Helvetica" pitchFamily="34" charset="0"/>
                        <a:cs typeface="Helvetica" pitchFamily="34" charset="0"/>
                      </a:endParaRPr>
                    </a:p>
                  </a:txBody>
                  <a:tcPr anchor="ctr"/>
                </a:tc>
                <a:tc>
                  <a:txBody>
                    <a:bodyPr/>
                    <a:lstStyle/>
                    <a:p>
                      <a:pPr algn="r"/>
                      <a:r>
                        <a:rPr lang="en-US" sz="1800" dirty="0">
                          <a:latin typeface="Helvetica" panose="020B0604020202020204" pitchFamily="34" charset="0"/>
                          <a:cs typeface="Helvetica" panose="020B0604020202020204" pitchFamily="34" charset="0"/>
                        </a:rPr>
                        <a:t>38.7</a:t>
                      </a:r>
                      <a:endParaRPr lang="en-US" sz="1800" b="1" dirty="0">
                        <a:latin typeface="Helvetica" pitchFamily="34" charset="0"/>
                        <a:cs typeface="Helvetica" pitchFamily="34" charset="0"/>
                      </a:endParaRPr>
                    </a:p>
                  </a:txBody>
                  <a:tcPr anchor="ctr"/>
                </a:tc>
                <a:extLst>
                  <a:ext uri="{0D108BD9-81ED-4DB2-BD59-A6C34878D82A}">
                    <a16:rowId xmlns:a16="http://schemas.microsoft.com/office/drawing/2014/main" val="10002"/>
                  </a:ext>
                </a:extLst>
              </a:tr>
              <a:tr h="542056">
                <a:tc>
                  <a:txBody>
                    <a:bodyPr/>
                    <a:lstStyle/>
                    <a:p>
                      <a:pPr algn="l"/>
                      <a:r>
                        <a:rPr lang="en-US" sz="1800" dirty="0">
                          <a:latin typeface="Helvetica" panose="020B0604020202020204" pitchFamily="34" charset="0"/>
                          <a:cs typeface="Helvetica" panose="020B0604020202020204" pitchFamily="34" charset="0"/>
                        </a:rPr>
                        <a:t>DKOM object</a:t>
                      </a:r>
                      <a:r>
                        <a:rPr lang="en-US" sz="1800" baseline="0" dirty="0">
                          <a:latin typeface="Helvetica" panose="020B0604020202020204" pitchFamily="34" charset="0"/>
                          <a:cs typeface="Helvetica" panose="020B0604020202020204" pitchFamily="34" charset="0"/>
                        </a:rPr>
                        <a:t> hiding</a:t>
                      </a:r>
                      <a:endParaRPr lang="en-US" sz="1800" b="1" dirty="0">
                        <a:latin typeface="Helvetica" pitchFamily="34" charset="0"/>
                        <a:cs typeface="Helvetica" pitchFamily="34" charset="0"/>
                      </a:endParaRPr>
                    </a:p>
                  </a:txBody>
                  <a:tcPr anchor="ctr"/>
                </a:tc>
                <a:tc>
                  <a:txBody>
                    <a:bodyPr/>
                    <a:lstStyle/>
                    <a:p>
                      <a:pPr algn="l"/>
                      <a:r>
                        <a:rPr lang="en-US" sz="1800" dirty="0">
                          <a:latin typeface="Helvetica" panose="020B0604020202020204" pitchFamily="34" charset="0"/>
                          <a:cs typeface="Helvetica" panose="020B0604020202020204" pitchFamily="34" charset="0"/>
                        </a:rPr>
                        <a:t>EPROCESS</a:t>
                      </a:r>
                    </a:p>
                    <a:p>
                      <a:pPr algn="l"/>
                      <a:r>
                        <a:rPr lang="en-US" sz="1800" dirty="0">
                          <a:latin typeface="Helvetica" panose="020B0604020202020204" pitchFamily="34" charset="0"/>
                          <a:cs typeface="Helvetica" panose="020B0604020202020204" pitchFamily="34" charset="0"/>
                        </a:rPr>
                        <a:t>DRIVER_OBJECT</a:t>
                      </a:r>
                      <a:endParaRPr lang="en-US" sz="1800" b="1" dirty="0">
                        <a:latin typeface="Helvetica" pitchFamily="34" charset="0"/>
                        <a:cs typeface="Helvetica" pitchFamily="34" charset="0"/>
                      </a:endParaRPr>
                    </a:p>
                  </a:txBody>
                  <a:tcPr anchor="ctr"/>
                </a:tc>
                <a:tc>
                  <a:txBody>
                    <a:bodyPr/>
                    <a:lstStyle/>
                    <a:p>
                      <a:pPr algn="ctr"/>
                      <a:endParaRPr lang="en-US" sz="1800" dirty="0">
                        <a:latin typeface="Helvetica" panose="020B0604020202020204" pitchFamily="34" charset="0"/>
                        <a:cs typeface="Helvetica" panose="020B0604020202020204" pitchFamily="34" charset="0"/>
                      </a:endParaRPr>
                    </a:p>
                    <a:p>
                      <a:pPr algn="ctr"/>
                      <a:r>
                        <a:rPr lang="en-US" sz="1800" dirty="0">
                          <a:latin typeface="Helvetica" panose="020B0604020202020204" pitchFamily="34" charset="0"/>
                          <a:cs typeface="Helvetica" panose="020B0604020202020204" pitchFamily="34" charset="0"/>
                        </a:rPr>
                        <a:t>No</a:t>
                      </a:r>
                      <a:endParaRPr lang="en-US" sz="1800" b="1" dirty="0">
                        <a:latin typeface="Helvetica" pitchFamily="34" charset="0"/>
                        <a:cs typeface="Helvetica" pitchFamily="34" charset="0"/>
                      </a:endParaRPr>
                    </a:p>
                  </a:txBody>
                  <a:tcPr anchor="ctr"/>
                </a:tc>
                <a:tc>
                  <a:txBody>
                    <a:bodyPr/>
                    <a:lstStyle/>
                    <a:p>
                      <a:pPr algn="r"/>
                      <a:endParaRPr lang="en-US" sz="1800" dirty="0">
                        <a:latin typeface="Helvetica" panose="020B0604020202020204" pitchFamily="34" charset="0"/>
                        <a:cs typeface="Helvetica" panose="020B0604020202020204" pitchFamily="34" charset="0"/>
                      </a:endParaRPr>
                    </a:p>
                    <a:p>
                      <a:pPr algn="r"/>
                      <a:r>
                        <a:rPr lang="en-US" sz="1800" dirty="0">
                          <a:latin typeface="Helvetica" panose="020B0604020202020204" pitchFamily="34" charset="0"/>
                          <a:cs typeface="Helvetica" panose="020B0604020202020204" pitchFamily="34" charset="0"/>
                        </a:rPr>
                        <a:t>96</a:t>
                      </a:r>
                      <a:endParaRPr lang="en-US" sz="1800" b="1" dirty="0">
                        <a:latin typeface="Helvetica" pitchFamily="34" charset="0"/>
                        <a:cs typeface="Helvetica" pitchFamily="34" charset="0"/>
                      </a:endParaRPr>
                    </a:p>
                  </a:txBody>
                  <a:tcPr anchor="ctr"/>
                </a:tc>
                <a:tc>
                  <a:txBody>
                    <a:bodyPr/>
                    <a:lstStyle/>
                    <a:p>
                      <a:pPr algn="r"/>
                      <a:endParaRPr lang="en-US" sz="1800" dirty="0">
                        <a:latin typeface="Helvetica" panose="020B0604020202020204" pitchFamily="34" charset="0"/>
                        <a:cs typeface="Helvetica" panose="020B0604020202020204" pitchFamily="34" charset="0"/>
                      </a:endParaRPr>
                    </a:p>
                    <a:p>
                      <a:pPr algn="r"/>
                      <a:r>
                        <a:rPr lang="en-US" sz="1800" dirty="0">
                          <a:latin typeface="Helvetica" panose="020B0604020202020204" pitchFamily="34" charset="0"/>
                          <a:cs typeface="Helvetica" panose="020B0604020202020204" pitchFamily="34" charset="0"/>
                        </a:rPr>
                        <a:t>451</a:t>
                      </a:r>
                      <a:endParaRPr lang="en-US" sz="1800" b="1" dirty="0">
                        <a:latin typeface="Helvetica" pitchFamily="34" charset="0"/>
                        <a:cs typeface="Helvetica" pitchFamily="34" charset="0"/>
                      </a:endParaRPr>
                    </a:p>
                  </a:txBody>
                  <a:tcPr anchor="ctr"/>
                </a:tc>
                <a:tc>
                  <a:txBody>
                    <a:bodyPr/>
                    <a:lstStyle/>
                    <a:p>
                      <a:pPr algn="r"/>
                      <a:endParaRPr lang="en-US" sz="1800" dirty="0">
                        <a:latin typeface="Helvetica" panose="020B0604020202020204" pitchFamily="34" charset="0"/>
                        <a:cs typeface="Helvetica" panose="020B0604020202020204" pitchFamily="34" charset="0"/>
                      </a:endParaRPr>
                    </a:p>
                    <a:p>
                      <a:pPr algn="r"/>
                      <a:r>
                        <a:rPr lang="en-US" sz="1800" dirty="0">
                          <a:latin typeface="Helvetica" panose="020B0604020202020204" pitchFamily="34" charset="0"/>
                          <a:cs typeface="Helvetica" panose="020B0604020202020204" pitchFamily="34" charset="0"/>
                        </a:rPr>
                        <a:t>28.2</a:t>
                      </a:r>
                      <a:endParaRPr lang="en-US" sz="1800" b="1" dirty="0">
                        <a:latin typeface="Helvetica" pitchFamily="34" charset="0"/>
                        <a:cs typeface="Helvetica" pitchFamily="34" charset="0"/>
                      </a:endParaRPr>
                    </a:p>
                  </a:txBody>
                  <a:tcPr anchor="ctr"/>
                </a:tc>
                <a:extLst>
                  <a:ext uri="{0D108BD9-81ED-4DB2-BD59-A6C34878D82A}">
                    <a16:rowId xmlns:a16="http://schemas.microsoft.com/office/drawing/2014/main" val="10003"/>
                  </a:ext>
                </a:extLst>
              </a:tr>
              <a:tr h="542056">
                <a:tc>
                  <a:txBody>
                    <a:bodyPr/>
                    <a:lstStyle/>
                    <a:p>
                      <a:pPr algn="l"/>
                      <a:r>
                        <a:rPr lang="en-US" sz="1800" dirty="0">
                          <a:latin typeface="Helvetica" panose="020B0604020202020204" pitchFamily="34" charset="0"/>
                          <a:cs typeface="Helvetica" panose="020B0604020202020204" pitchFamily="34" charset="0"/>
                        </a:rPr>
                        <a:t>DKSM renaming</a:t>
                      </a:r>
                      <a:endParaRPr lang="en-US" sz="1800" b="1" dirty="0">
                        <a:latin typeface="Helvetica" pitchFamily="34" charset="0"/>
                        <a:cs typeface="Helvetica" pitchFamily="34" charset="0"/>
                      </a:endParaRPr>
                    </a:p>
                  </a:txBody>
                  <a:tcPr anchor="ctr"/>
                </a:tc>
                <a:tc>
                  <a:txBody>
                    <a:bodyPr/>
                    <a:lstStyle/>
                    <a:p>
                      <a:pPr algn="l"/>
                      <a:r>
                        <a:rPr lang="en-US" sz="1800" dirty="0">
                          <a:latin typeface="Helvetica" panose="020B0604020202020204" pitchFamily="34" charset="0"/>
                          <a:cs typeface="Helvetica" panose="020B0604020202020204" pitchFamily="34" charset="0"/>
                        </a:rPr>
                        <a:t>EPROCESS</a:t>
                      </a:r>
                      <a:endParaRPr lang="en-US" sz="1800" b="1" dirty="0">
                        <a:latin typeface="Helvetica" pitchFamily="34" charset="0"/>
                        <a:cs typeface="Helvetica" pitchFamily="34" charset="0"/>
                      </a:endParaRPr>
                    </a:p>
                  </a:txBody>
                  <a:tcPr anchor="ctr"/>
                </a:tc>
                <a:tc>
                  <a:txBody>
                    <a:bodyPr/>
                    <a:lstStyle/>
                    <a:p>
                      <a:pPr algn="ctr"/>
                      <a:r>
                        <a:rPr lang="en-US" sz="1800" dirty="0">
                          <a:latin typeface="Helvetica" panose="020B0604020202020204" pitchFamily="34" charset="0"/>
                          <a:cs typeface="Helvetica" panose="020B0604020202020204" pitchFamily="34" charset="0"/>
                        </a:rPr>
                        <a:t>No</a:t>
                      </a:r>
                      <a:endParaRPr lang="en-US" sz="1800" b="1" dirty="0">
                        <a:latin typeface="Helvetica" pitchFamily="34" charset="0"/>
                        <a:cs typeface="Helvetica" pitchFamily="34" charset="0"/>
                      </a:endParaRPr>
                    </a:p>
                  </a:txBody>
                  <a:tcPr anchor="ctr"/>
                </a:tc>
                <a:tc>
                  <a:txBody>
                    <a:bodyPr/>
                    <a:lstStyle/>
                    <a:p>
                      <a:pPr algn="r"/>
                      <a:r>
                        <a:rPr lang="en-US" sz="1800" dirty="0">
                          <a:latin typeface="Helvetica" panose="020B0604020202020204" pitchFamily="34" charset="0"/>
                          <a:cs typeface="Helvetica" panose="020B0604020202020204" pitchFamily="34" charset="0"/>
                        </a:rPr>
                        <a:t>111</a:t>
                      </a:r>
                      <a:endParaRPr lang="en-US" sz="1800" b="1" dirty="0">
                        <a:latin typeface="Helvetica" pitchFamily="34" charset="0"/>
                        <a:cs typeface="Helvetica" pitchFamily="34" charset="0"/>
                      </a:endParaRPr>
                    </a:p>
                  </a:txBody>
                  <a:tcPr anchor="ctr"/>
                </a:tc>
                <a:tc>
                  <a:txBody>
                    <a:bodyPr/>
                    <a:lstStyle/>
                    <a:p>
                      <a:pPr algn="r"/>
                      <a:r>
                        <a:rPr lang="en-US" sz="1800" dirty="0">
                          <a:latin typeface="Helvetica" panose="020B0604020202020204" pitchFamily="34" charset="0"/>
                          <a:cs typeface="Helvetica" panose="020B0604020202020204" pitchFamily="34" charset="0"/>
                        </a:rPr>
                        <a:t>451</a:t>
                      </a:r>
                      <a:endParaRPr lang="en-US" sz="1800" b="1" dirty="0">
                        <a:latin typeface="Helvetica" pitchFamily="34" charset="0"/>
                        <a:cs typeface="Helvetica" pitchFamily="34" charset="0"/>
                      </a:endParaRPr>
                    </a:p>
                  </a:txBody>
                  <a:tcPr anchor="ctr"/>
                </a:tc>
                <a:tc>
                  <a:txBody>
                    <a:bodyPr/>
                    <a:lstStyle/>
                    <a:p>
                      <a:pPr algn="r"/>
                      <a:r>
                        <a:rPr lang="en-US" sz="1800" dirty="0">
                          <a:latin typeface="Helvetica" panose="020B0604020202020204" pitchFamily="34" charset="0"/>
                          <a:cs typeface="Helvetica" panose="020B0604020202020204" pitchFamily="34" charset="0"/>
                        </a:rPr>
                        <a:t>20.6</a:t>
                      </a:r>
                      <a:endParaRPr lang="en-US" sz="1800" b="1" dirty="0">
                        <a:latin typeface="Helvetica" pitchFamily="34" charset="0"/>
                        <a:cs typeface="Helvetica" pitchFamily="34" charset="0"/>
                      </a:endParaRPr>
                    </a:p>
                  </a:txBody>
                  <a:tcPr anchor="ctr"/>
                </a:tc>
                <a:extLst>
                  <a:ext uri="{0D108BD9-81ED-4DB2-BD59-A6C34878D82A}">
                    <a16:rowId xmlns:a16="http://schemas.microsoft.com/office/drawing/2014/main" val="10004"/>
                  </a:ext>
                </a:extLst>
              </a:tr>
              <a:tr h="542056">
                <a:tc>
                  <a:txBody>
                    <a:bodyPr/>
                    <a:lstStyle/>
                    <a:p>
                      <a:pPr algn="l"/>
                      <a:r>
                        <a:rPr lang="en-US" sz="1800" dirty="0">
                          <a:latin typeface="Helvetica" panose="020B0604020202020204" pitchFamily="34" charset="0"/>
                          <a:cs typeface="Helvetica" panose="020B0604020202020204" pitchFamily="34" charset="0"/>
                        </a:rPr>
                        <a:t>Privilege escalation</a:t>
                      </a:r>
                      <a:endParaRPr lang="en-US" sz="1800" b="1" dirty="0">
                        <a:latin typeface="Helvetica" pitchFamily="34" charset="0"/>
                        <a:cs typeface="Helvetica" pitchFamily="34" charset="0"/>
                      </a:endParaRPr>
                    </a:p>
                  </a:txBody>
                  <a:tcPr anchor="ctr"/>
                </a:tc>
                <a:tc>
                  <a:txBody>
                    <a:bodyPr/>
                    <a:lstStyle/>
                    <a:p>
                      <a:pPr algn="l"/>
                      <a:r>
                        <a:rPr lang="en-US" sz="1800" dirty="0">
                          <a:latin typeface="Helvetica" panose="020B0604020202020204" pitchFamily="34" charset="0"/>
                          <a:cs typeface="Helvetica" panose="020B0604020202020204" pitchFamily="34" charset="0"/>
                        </a:rPr>
                        <a:t>EPROCESS</a:t>
                      </a:r>
                      <a:endParaRPr lang="en-US" sz="1800" b="1" dirty="0">
                        <a:latin typeface="Helvetica" pitchFamily="34" charset="0"/>
                        <a:cs typeface="Helvetica" pitchFamily="34" charset="0"/>
                      </a:endParaRPr>
                    </a:p>
                  </a:txBody>
                  <a:tcPr anchor="ctr"/>
                </a:tc>
                <a:tc>
                  <a:txBody>
                    <a:bodyPr/>
                    <a:lstStyle/>
                    <a:p>
                      <a:pPr algn="ctr"/>
                      <a:r>
                        <a:rPr lang="en-US" sz="1800" dirty="0">
                          <a:latin typeface="Helvetica" panose="020B0604020202020204" pitchFamily="34" charset="0"/>
                          <a:cs typeface="Helvetica" panose="020B0604020202020204" pitchFamily="34" charset="0"/>
                        </a:rPr>
                        <a:t>No</a:t>
                      </a:r>
                      <a:endParaRPr lang="en-US" sz="1800" b="1" dirty="0">
                        <a:latin typeface="Helvetica" pitchFamily="34" charset="0"/>
                        <a:cs typeface="Helvetica" pitchFamily="34" charset="0"/>
                      </a:endParaRPr>
                    </a:p>
                  </a:txBody>
                  <a:tcPr anchor="ctr"/>
                </a:tc>
                <a:tc>
                  <a:txBody>
                    <a:bodyPr/>
                    <a:lstStyle/>
                    <a:p>
                      <a:pPr algn="r"/>
                      <a:r>
                        <a:rPr lang="en-US" sz="1800" dirty="0">
                          <a:latin typeface="Helvetica" panose="020B0604020202020204" pitchFamily="34" charset="0"/>
                          <a:cs typeface="Helvetica" panose="020B0604020202020204" pitchFamily="34" charset="0"/>
                        </a:rPr>
                        <a:t>0</a:t>
                      </a:r>
                      <a:endParaRPr lang="en-US" sz="1800" b="1" dirty="0">
                        <a:latin typeface="Helvetica" pitchFamily="34" charset="0"/>
                        <a:cs typeface="Helvetica" pitchFamily="34" charset="0"/>
                      </a:endParaRPr>
                    </a:p>
                  </a:txBody>
                  <a:tcPr anchor="ctr"/>
                </a:tc>
                <a:tc>
                  <a:txBody>
                    <a:bodyPr/>
                    <a:lstStyle/>
                    <a:p>
                      <a:pPr algn="r"/>
                      <a:r>
                        <a:rPr lang="en-US" sz="1800" dirty="0">
                          <a:latin typeface="Helvetica" panose="020B0604020202020204" pitchFamily="34" charset="0"/>
                          <a:cs typeface="Helvetica" panose="020B0604020202020204" pitchFamily="34" charset="0"/>
                        </a:rPr>
                        <a:t>149</a:t>
                      </a:r>
                      <a:endParaRPr lang="en-US" sz="1800" b="1" dirty="0">
                        <a:latin typeface="Helvetica" pitchFamily="34" charset="0"/>
                        <a:cs typeface="Helvetica" pitchFamily="34" charset="0"/>
                      </a:endParaRPr>
                    </a:p>
                  </a:txBody>
                  <a:tcPr anchor="ctr"/>
                </a:tc>
                <a:tc>
                  <a:txBody>
                    <a:bodyPr/>
                    <a:lstStyle/>
                    <a:p>
                      <a:pPr algn="r"/>
                      <a:r>
                        <a:rPr lang="en-US" sz="1800" dirty="0">
                          <a:latin typeface="Helvetica" panose="020B0604020202020204" pitchFamily="34" charset="0"/>
                          <a:cs typeface="Helvetica" panose="020B0604020202020204" pitchFamily="34" charset="0"/>
                        </a:rPr>
                        <a:t>25.2</a:t>
                      </a:r>
                      <a:endParaRPr lang="en-US" sz="1800" b="1" dirty="0">
                        <a:latin typeface="Helvetica" pitchFamily="34" charset="0"/>
                        <a:cs typeface="Helvetica" pitchFamily="34" charset="0"/>
                      </a:endParaRPr>
                    </a:p>
                  </a:txBody>
                  <a:tcPr anchor="ctr"/>
                </a:tc>
                <a:extLst>
                  <a:ext uri="{0D108BD9-81ED-4DB2-BD59-A6C34878D82A}">
                    <a16:rowId xmlns:a16="http://schemas.microsoft.com/office/drawing/2014/main" val="10005"/>
                  </a:ext>
                </a:extLst>
              </a:tr>
              <a:tr h="542056">
                <a:tc>
                  <a:txBody>
                    <a:bodyPr/>
                    <a:lstStyle/>
                    <a:p>
                      <a:pPr algn="l"/>
                      <a:r>
                        <a:rPr lang="en-US" sz="1800" dirty="0">
                          <a:latin typeface="Helvetica" panose="020B0604020202020204" pitchFamily="34" charset="0"/>
                          <a:cs typeface="Helvetica" panose="020B0604020202020204" pitchFamily="34" charset="0"/>
                        </a:rPr>
                        <a:t>User-mode</a:t>
                      </a:r>
                      <a:r>
                        <a:rPr lang="en-US" sz="1800" baseline="0" dirty="0">
                          <a:latin typeface="Helvetica" panose="020B0604020202020204" pitchFamily="34" charset="0"/>
                          <a:cs typeface="Helvetica" panose="020B0604020202020204" pitchFamily="34" charset="0"/>
                        </a:rPr>
                        <a:t> unhook</a:t>
                      </a:r>
                      <a:endParaRPr lang="en-US" sz="1800" b="1" dirty="0">
                        <a:latin typeface="Helvetica" pitchFamily="34" charset="0"/>
                        <a:cs typeface="Helvetica" pitchFamily="34" charset="0"/>
                      </a:endParaRPr>
                    </a:p>
                  </a:txBody>
                  <a:tcPr anchor="ctr"/>
                </a:tc>
                <a:tc>
                  <a:txBody>
                    <a:bodyPr/>
                    <a:lstStyle/>
                    <a:p>
                      <a:pPr algn="l"/>
                      <a:r>
                        <a:rPr lang="en-US" sz="1800" dirty="0">
                          <a:latin typeface="Helvetica" panose="020B0604020202020204" pitchFamily="34" charset="0"/>
                          <a:cs typeface="Helvetica" panose="020B0604020202020204" pitchFamily="34" charset="0"/>
                        </a:rPr>
                        <a:t>SSDT</a:t>
                      </a:r>
                      <a:endParaRPr lang="en-US" sz="1800" b="1" dirty="0">
                        <a:latin typeface="Helvetica" pitchFamily="34" charset="0"/>
                        <a:cs typeface="Helvetica" pitchFamily="34" charset="0"/>
                      </a:endParaRPr>
                    </a:p>
                  </a:txBody>
                  <a:tcPr anchor="ctr"/>
                </a:tc>
                <a:tc>
                  <a:txBody>
                    <a:bodyPr/>
                    <a:lstStyle/>
                    <a:p>
                      <a:pPr algn="ctr"/>
                      <a:r>
                        <a:rPr lang="en-US" sz="1800" dirty="0">
                          <a:latin typeface="Helvetica" panose="020B0604020202020204" pitchFamily="34" charset="0"/>
                          <a:cs typeface="Helvetica" panose="020B0604020202020204" pitchFamily="34" charset="0"/>
                        </a:rPr>
                        <a:t>Yes</a:t>
                      </a:r>
                      <a:endParaRPr lang="en-US" sz="1800" b="1" dirty="0">
                        <a:latin typeface="Helvetica" pitchFamily="34" charset="0"/>
                        <a:cs typeface="Helvetica" pitchFamily="34" charset="0"/>
                      </a:endParaRPr>
                    </a:p>
                  </a:txBody>
                  <a:tcPr anchor="ctr"/>
                </a:tc>
                <a:tc>
                  <a:txBody>
                    <a:bodyPr/>
                    <a:lstStyle/>
                    <a:p>
                      <a:pPr algn="r"/>
                      <a:r>
                        <a:rPr lang="en-US" sz="1800" dirty="0">
                          <a:latin typeface="Helvetica" panose="020B0604020202020204" pitchFamily="34" charset="0"/>
                          <a:cs typeface="Helvetica" panose="020B0604020202020204" pitchFamily="34" charset="0"/>
                        </a:rPr>
                        <a:t>0</a:t>
                      </a:r>
                      <a:endParaRPr lang="en-US" sz="1800" b="1" dirty="0">
                        <a:latin typeface="Helvetica" pitchFamily="34" charset="0"/>
                        <a:cs typeface="Helvetica" pitchFamily="34" charset="0"/>
                      </a:endParaRPr>
                    </a:p>
                  </a:txBody>
                  <a:tcPr anchor="ctr"/>
                </a:tc>
                <a:tc>
                  <a:txBody>
                    <a:bodyPr/>
                    <a:lstStyle/>
                    <a:p>
                      <a:pPr algn="r"/>
                      <a:r>
                        <a:rPr lang="en-US" sz="1800" dirty="0">
                          <a:latin typeface="Helvetica" panose="020B0604020202020204" pitchFamily="34" charset="0"/>
                          <a:cs typeface="Helvetica" panose="020B0604020202020204" pitchFamily="34" charset="0"/>
                        </a:rPr>
                        <a:t>710</a:t>
                      </a:r>
                      <a:endParaRPr lang="en-US" sz="1800" b="1" dirty="0">
                        <a:latin typeface="Helvetica" pitchFamily="34" charset="0"/>
                        <a:cs typeface="Helvetica" pitchFamily="34" charset="0"/>
                      </a:endParaRPr>
                    </a:p>
                  </a:txBody>
                  <a:tcPr anchor="ctr"/>
                </a:tc>
                <a:tc>
                  <a:txBody>
                    <a:bodyPr/>
                    <a:lstStyle/>
                    <a:p>
                      <a:pPr algn="r"/>
                      <a:r>
                        <a:rPr lang="en-US" sz="1800" dirty="0">
                          <a:latin typeface="Helvetica" panose="020B0604020202020204" pitchFamily="34" charset="0"/>
                          <a:cs typeface="Helvetica" panose="020B0604020202020204" pitchFamily="34" charset="0"/>
                        </a:rPr>
                        <a:t>29.1</a:t>
                      </a:r>
                      <a:endParaRPr lang="en-US" sz="1800" b="1" dirty="0">
                        <a:latin typeface="Helvetica" pitchFamily="34" charset="0"/>
                        <a:cs typeface="Helvetica" pitchFamily="34" charset="0"/>
                      </a:endParaRPr>
                    </a:p>
                  </a:txBody>
                  <a:tcPr anchor="ctr"/>
                </a:tc>
                <a:extLst>
                  <a:ext uri="{0D108BD9-81ED-4DB2-BD59-A6C34878D82A}">
                    <a16:rowId xmlns:a16="http://schemas.microsoft.com/office/drawing/2014/main" val="10006"/>
                  </a:ext>
                </a:extLst>
              </a:tr>
            </a:tbl>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Execution time -- Fine-grained VMI: Instruction tracing</a:t>
            </a:r>
          </a:p>
        </p:txBody>
      </p:sp>
      <p:sp>
        <p:nvSpPr>
          <p:cNvPr id="4" name="Slide Number Placeholder 3"/>
          <p:cNvSpPr>
            <a:spLocks noGrp="1"/>
          </p:cNvSpPr>
          <p:nvPr>
            <p:ph type="sldNum" sz="quarter" idx="12"/>
          </p:nvPr>
        </p:nvSpPr>
        <p:spPr/>
        <p:txBody>
          <a:bodyPr/>
          <a:lstStyle/>
          <a:p>
            <a:fld id="{20319323-BF5E-4B31-9661-ECD540573574}" type="slidenum">
              <a:rPr lang="en-US" smtClean="0"/>
              <a:pPr/>
              <a:t>12</a:t>
            </a:fld>
            <a:endParaRPr lang="en-US"/>
          </a:p>
        </p:txBody>
      </p:sp>
      <p:graphicFrame>
        <p:nvGraphicFramePr>
          <p:cNvPr id="6" name="Table 5"/>
          <p:cNvGraphicFramePr>
            <a:graphicFrameLocks noGrp="1"/>
          </p:cNvGraphicFramePr>
          <p:nvPr>
            <p:extLst>
              <p:ext uri="{D42A27DB-BD31-4B8C-83A1-F6EECF244321}">
                <p14:modId xmlns:p14="http://schemas.microsoft.com/office/powerpoint/2010/main" val="2720171394"/>
              </p:ext>
            </p:extLst>
          </p:nvPr>
        </p:nvGraphicFramePr>
        <p:xfrm>
          <a:off x="533398" y="2209800"/>
          <a:ext cx="8077202" cy="3027681"/>
        </p:xfrm>
        <a:graphic>
          <a:graphicData uri="http://schemas.openxmlformats.org/drawingml/2006/table">
            <a:tbl>
              <a:tblPr firstRow="1" bandRow="1">
                <a:tableStyleId>{5C22544A-7EE6-4342-B048-85BDC9FD1C3A}</a:tableStyleId>
              </a:tblPr>
              <a:tblGrid>
                <a:gridCol w="1780458">
                  <a:extLst>
                    <a:ext uri="{9D8B030D-6E8A-4147-A177-3AD203B41FA5}">
                      <a16:colId xmlns:a16="http://schemas.microsoft.com/office/drawing/2014/main" val="20000"/>
                    </a:ext>
                  </a:extLst>
                </a:gridCol>
                <a:gridCol w="1157298">
                  <a:extLst>
                    <a:ext uri="{9D8B030D-6E8A-4147-A177-3AD203B41FA5}">
                      <a16:colId xmlns:a16="http://schemas.microsoft.com/office/drawing/2014/main" val="20001"/>
                    </a:ext>
                  </a:extLst>
                </a:gridCol>
                <a:gridCol w="1157298">
                  <a:extLst>
                    <a:ext uri="{9D8B030D-6E8A-4147-A177-3AD203B41FA5}">
                      <a16:colId xmlns:a16="http://schemas.microsoft.com/office/drawing/2014/main" val="803552411"/>
                    </a:ext>
                  </a:extLst>
                </a:gridCol>
                <a:gridCol w="1068276">
                  <a:extLst>
                    <a:ext uri="{9D8B030D-6E8A-4147-A177-3AD203B41FA5}">
                      <a16:colId xmlns:a16="http://schemas.microsoft.com/office/drawing/2014/main" val="20002"/>
                    </a:ext>
                  </a:extLst>
                </a:gridCol>
                <a:gridCol w="1068276">
                  <a:extLst>
                    <a:ext uri="{9D8B030D-6E8A-4147-A177-3AD203B41FA5}">
                      <a16:colId xmlns:a16="http://schemas.microsoft.com/office/drawing/2014/main" val="1008116553"/>
                    </a:ext>
                  </a:extLst>
                </a:gridCol>
                <a:gridCol w="922798">
                  <a:extLst>
                    <a:ext uri="{9D8B030D-6E8A-4147-A177-3AD203B41FA5}">
                      <a16:colId xmlns:a16="http://schemas.microsoft.com/office/drawing/2014/main" val="20003"/>
                    </a:ext>
                  </a:extLst>
                </a:gridCol>
                <a:gridCol w="922798">
                  <a:extLst>
                    <a:ext uri="{9D8B030D-6E8A-4147-A177-3AD203B41FA5}">
                      <a16:colId xmlns:a16="http://schemas.microsoft.com/office/drawing/2014/main" val="2871114197"/>
                    </a:ext>
                  </a:extLst>
                </a:gridCol>
              </a:tblGrid>
              <a:tr h="776961">
                <a:tc>
                  <a:txBody>
                    <a:bodyPr/>
                    <a:lstStyle/>
                    <a:p>
                      <a:r>
                        <a:rPr lang="en-US" dirty="0">
                          <a:latin typeface="Helvetica" panose="020B0604020202020204" pitchFamily="34" charset="0"/>
                          <a:cs typeface="Helvetica" panose="020B0604020202020204" pitchFamily="34" charset="0"/>
                        </a:rPr>
                        <a:t>Subject</a:t>
                      </a:r>
                    </a:p>
                  </a:txBody>
                  <a:tcPr/>
                </a:tc>
                <a:tc gridSpan="2">
                  <a:txBody>
                    <a:bodyPr/>
                    <a:lstStyle/>
                    <a:p>
                      <a:pPr algn="ctr"/>
                      <a:r>
                        <a:rPr lang="en-US" dirty="0">
                          <a:latin typeface="Helvetica" panose="020B0604020202020204" pitchFamily="34" charset="0"/>
                          <a:cs typeface="Helvetica" panose="020B0604020202020204" pitchFamily="34" charset="0"/>
                        </a:rPr>
                        <a:t>w/o</a:t>
                      </a:r>
                      <a:r>
                        <a:rPr lang="en-US" baseline="0" dirty="0">
                          <a:latin typeface="Helvetica" panose="020B0604020202020204" pitchFamily="34" charset="0"/>
                          <a:cs typeface="Helvetica" panose="020B0604020202020204" pitchFamily="34" charset="0"/>
                        </a:rPr>
                        <a:t> VMI [s]</a:t>
                      </a:r>
                    </a:p>
                    <a:p>
                      <a:r>
                        <a:rPr lang="en-US" baseline="0" dirty="0">
                          <a:latin typeface="Helvetica" panose="020B0604020202020204" pitchFamily="34" charset="0"/>
                          <a:cs typeface="Helvetica" panose="020B0604020202020204" pitchFamily="34" charset="0"/>
                        </a:rPr>
                        <a:t>Ether             SEMU</a:t>
                      </a:r>
                      <a:endParaRPr lang="en-US" dirty="0">
                        <a:latin typeface="Helvetica" panose="020B0604020202020204" pitchFamily="34" charset="0"/>
                        <a:cs typeface="Helvetica" panose="020B0604020202020204" pitchFamily="34" charset="0"/>
                      </a:endParaRPr>
                    </a:p>
                  </a:txBody>
                  <a:tcPr/>
                </a:tc>
                <a:tc hMerge="1">
                  <a:txBody>
                    <a:bodyPr/>
                    <a:lstStyle/>
                    <a:p>
                      <a:endParaRPr lang="en-US"/>
                    </a:p>
                  </a:txBody>
                  <a:tcPr/>
                </a:tc>
                <a:tc gridSpan="2">
                  <a:txBody>
                    <a:bodyPr/>
                    <a:lstStyle/>
                    <a:p>
                      <a:pPr algn="ctr"/>
                      <a:r>
                        <a:rPr lang="en-US" dirty="0">
                          <a:latin typeface="Helvetica" panose="020B0604020202020204" pitchFamily="34" charset="0"/>
                          <a:cs typeface="Helvetica" panose="020B0604020202020204" pitchFamily="34" charset="0"/>
                        </a:rPr>
                        <a:t>Fine VMI [s]</a:t>
                      </a:r>
                    </a:p>
                    <a:p>
                      <a:r>
                        <a:rPr lang="en-US" dirty="0">
                          <a:latin typeface="Helvetica" panose="020B0604020202020204" pitchFamily="34" charset="0"/>
                          <a:cs typeface="Helvetica" panose="020B0604020202020204" pitchFamily="34" charset="0"/>
                        </a:rPr>
                        <a:t>Ether           SEMU</a:t>
                      </a:r>
                    </a:p>
                  </a:txBody>
                  <a:tcPr/>
                </a:tc>
                <a:tc hMerge="1">
                  <a:txBody>
                    <a:bodyPr/>
                    <a:lstStyle/>
                    <a:p>
                      <a:endParaRPr lang="en-US"/>
                    </a:p>
                  </a:txBody>
                  <a:tcPr/>
                </a:tc>
                <a:tc gridSpan="2">
                  <a:txBody>
                    <a:bodyPr/>
                    <a:lstStyle/>
                    <a:p>
                      <a:pPr algn="ctr"/>
                      <a:r>
                        <a:rPr lang="en-US" dirty="0">
                          <a:latin typeface="Helvetica" panose="020B0604020202020204" pitchFamily="34" charset="0"/>
                          <a:cs typeface="Helvetica" panose="020B0604020202020204" pitchFamily="34" charset="0"/>
                        </a:rPr>
                        <a:t> Slowdown</a:t>
                      </a:r>
                    </a:p>
                    <a:p>
                      <a:pPr algn="l"/>
                      <a:r>
                        <a:rPr lang="en-US" dirty="0">
                          <a:latin typeface="Helvetica" panose="020B0604020202020204" pitchFamily="34" charset="0"/>
                          <a:cs typeface="Helvetica" panose="020B0604020202020204" pitchFamily="34" charset="0"/>
                        </a:rPr>
                        <a:t>Ether</a:t>
                      </a:r>
                      <a:r>
                        <a:rPr lang="en-US" baseline="0" dirty="0">
                          <a:latin typeface="Helvetica" panose="020B0604020202020204" pitchFamily="34" charset="0"/>
                          <a:cs typeface="Helvetica" panose="020B0604020202020204" pitchFamily="34" charset="0"/>
                        </a:rPr>
                        <a:t>      SEMU</a:t>
                      </a:r>
                      <a:endParaRPr lang="en-US" dirty="0">
                        <a:latin typeface="Helvetica" panose="020B0604020202020204" pitchFamily="34" charset="0"/>
                        <a:cs typeface="Helvetica" panose="020B0604020202020204" pitchFamily="34" charset="0"/>
                      </a:endParaRPr>
                    </a:p>
                  </a:txBody>
                  <a:tcPr/>
                </a:tc>
                <a:tc hMerge="1">
                  <a:txBody>
                    <a:bodyPr/>
                    <a:lstStyle/>
                    <a:p>
                      <a:endParaRPr lang="en-US"/>
                    </a:p>
                  </a:txBody>
                  <a:tcPr/>
                </a:tc>
                <a:extLst>
                  <a:ext uri="{0D108BD9-81ED-4DB2-BD59-A6C34878D82A}">
                    <a16:rowId xmlns:a16="http://schemas.microsoft.com/office/drawing/2014/main" val="10000"/>
                  </a:ext>
                </a:extLst>
              </a:tr>
              <a:tr h="450144">
                <a:tc>
                  <a:txBody>
                    <a:bodyPr/>
                    <a:lstStyle/>
                    <a:p>
                      <a:r>
                        <a:rPr lang="en-US" dirty="0" err="1">
                          <a:latin typeface="Helvetica" panose="020B0604020202020204" pitchFamily="34" charset="0"/>
                          <a:cs typeface="Helvetica" panose="020B0604020202020204" pitchFamily="34" charset="0"/>
                        </a:rPr>
                        <a:t>Esinfo</a:t>
                      </a:r>
                      <a:endParaRPr lang="en-US" dirty="0">
                        <a:latin typeface="Helvetica" panose="020B0604020202020204" pitchFamily="34" charset="0"/>
                        <a:cs typeface="Helvetica" panose="020B0604020202020204" pitchFamily="34" charset="0"/>
                      </a:endParaRPr>
                    </a:p>
                  </a:txBody>
                  <a:tcPr/>
                </a:tc>
                <a:tc>
                  <a:txBody>
                    <a:bodyPr/>
                    <a:lstStyle/>
                    <a:p>
                      <a:pPr algn="r"/>
                      <a:r>
                        <a:rPr lang="en-US" dirty="0">
                          <a:latin typeface="Helvetica" panose="020B0604020202020204" pitchFamily="34" charset="0"/>
                          <a:cs typeface="Helvetica" panose="020B0604020202020204" pitchFamily="34" charset="0"/>
                        </a:rPr>
                        <a:t>0.63</a:t>
                      </a:r>
                    </a:p>
                  </a:txBody>
                  <a:tcPr/>
                </a:tc>
                <a:tc>
                  <a:txBody>
                    <a:bodyPr/>
                    <a:lstStyle/>
                    <a:p>
                      <a:pPr algn="r"/>
                      <a:r>
                        <a:rPr lang="en-US" dirty="0">
                          <a:latin typeface="Helvetica" panose="020B0604020202020204" pitchFamily="34" charset="0"/>
                          <a:cs typeface="Helvetica" panose="020B0604020202020204" pitchFamily="34" charset="0"/>
                        </a:rPr>
                        <a:t>2.42</a:t>
                      </a:r>
                    </a:p>
                  </a:txBody>
                  <a:tcPr/>
                </a:tc>
                <a:tc>
                  <a:txBody>
                    <a:bodyPr/>
                    <a:lstStyle/>
                    <a:p>
                      <a:pPr algn="r"/>
                      <a:r>
                        <a:rPr lang="en-US" dirty="0">
                          <a:latin typeface="Helvetica" panose="020B0604020202020204" pitchFamily="34" charset="0"/>
                          <a:cs typeface="Helvetica" panose="020B0604020202020204" pitchFamily="34" charset="0"/>
                        </a:rPr>
                        <a:t>20.54</a:t>
                      </a:r>
                    </a:p>
                  </a:txBody>
                  <a:tcPr/>
                </a:tc>
                <a:tc>
                  <a:txBody>
                    <a:bodyPr/>
                    <a:lstStyle/>
                    <a:p>
                      <a:pPr algn="r"/>
                      <a:r>
                        <a:rPr lang="en-US" dirty="0">
                          <a:latin typeface="Helvetica" panose="020B0604020202020204" pitchFamily="34" charset="0"/>
                          <a:cs typeface="Helvetica" panose="020B0604020202020204" pitchFamily="34" charset="0"/>
                        </a:rPr>
                        <a:t>21.39</a:t>
                      </a:r>
                    </a:p>
                  </a:txBody>
                  <a:tcPr/>
                </a:tc>
                <a:tc>
                  <a:txBody>
                    <a:bodyPr/>
                    <a:lstStyle/>
                    <a:p>
                      <a:pPr algn="r"/>
                      <a:r>
                        <a:rPr lang="en-US" dirty="0">
                          <a:latin typeface="Helvetica" panose="020B0604020202020204" pitchFamily="34" charset="0"/>
                          <a:cs typeface="Helvetica" panose="020B0604020202020204" pitchFamily="34" charset="0"/>
                        </a:rPr>
                        <a:t>  32</a:t>
                      </a:r>
                    </a:p>
                  </a:txBody>
                  <a:tcPr/>
                </a:tc>
                <a:tc>
                  <a:txBody>
                    <a:bodyPr/>
                    <a:lstStyle/>
                    <a:p>
                      <a:pPr algn="r"/>
                      <a:r>
                        <a:rPr lang="en-US" dirty="0">
                          <a:latin typeface="Helvetica" panose="020B0604020202020204" pitchFamily="34" charset="0"/>
                          <a:cs typeface="Helvetica" panose="020B0604020202020204" pitchFamily="34" charset="0"/>
                        </a:rPr>
                        <a:t>8</a:t>
                      </a:r>
                    </a:p>
                  </a:txBody>
                  <a:tcPr/>
                </a:tc>
                <a:extLst>
                  <a:ext uri="{0D108BD9-81ED-4DB2-BD59-A6C34878D82A}">
                    <a16:rowId xmlns:a16="http://schemas.microsoft.com/office/drawing/2014/main" val="10001"/>
                  </a:ext>
                </a:extLst>
              </a:tr>
              <a:tr h="450144">
                <a:tc>
                  <a:txBody>
                    <a:bodyPr/>
                    <a:lstStyle/>
                    <a:p>
                      <a:r>
                        <a:rPr lang="en-US" dirty="0" err="1">
                          <a:latin typeface="Helvetica" panose="020B0604020202020204" pitchFamily="34" charset="0"/>
                          <a:cs typeface="Helvetica" panose="020B0604020202020204" pitchFamily="34" charset="0"/>
                        </a:rPr>
                        <a:t>Timezone</a:t>
                      </a:r>
                      <a:endParaRPr lang="en-US" dirty="0">
                        <a:latin typeface="Helvetica" panose="020B0604020202020204" pitchFamily="34" charset="0"/>
                        <a:cs typeface="Helvetica" panose="020B0604020202020204" pitchFamily="34" charset="0"/>
                      </a:endParaRPr>
                    </a:p>
                  </a:txBody>
                  <a:tcPr/>
                </a:tc>
                <a:tc>
                  <a:txBody>
                    <a:bodyPr/>
                    <a:lstStyle/>
                    <a:p>
                      <a:pPr algn="r"/>
                      <a:r>
                        <a:rPr lang="en-US" dirty="0">
                          <a:latin typeface="Helvetica" panose="020B0604020202020204" pitchFamily="34" charset="0"/>
                          <a:cs typeface="Helvetica" panose="020B0604020202020204" pitchFamily="34" charset="0"/>
                        </a:rPr>
                        <a:t>0.05</a:t>
                      </a:r>
                    </a:p>
                  </a:txBody>
                  <a:tcPr/>
                </a:tc>
                <a:tc>
                  <a:txBody>
                    <a:bodyPr/>
                    <a:lstStyle/>
                    <a:p>
                      <a:pPr algn="r"/>
                      <a:r>
                        <a:rPr lang="en-US" dirty="0">
                          <a:latin typeface="Helvetica" panose="020B0604020202020204" pitchFamily="34" charset="0"/>
                          <a:cs typeface="Helvetica" panose="020B0604020202020204" pitchFamily="34" charset="0"/>
                        </a:rPr>
                        <a:t>0.79</a:t>
                      </a:r>
                    </a:p>
                  </a:txBody>
                  <a:tcPr/>
                </a:tc>
                <a:tc>
                  <a:txBody>
                    <a:bodyPr/>
                    <a:lstStyle/>
                    <a:p>
                      <a:pPr algn="r"/>
                      <a:r>
                        <a:rPr lang="en-US" dirty="0">
                          <a:latin typeface="Helvetica" panose="020B0604020202020204" pitchFamily="34" charset="0"/>
                          <a:cs typeface="Helvetica" panose="020B0604020202020204" pitchFamily="34" charset="0"/>
                        </a:rPr>
                        <a:t>4.41</a:t>
                      </a:r>
                    </a:p>
                  </a:txBody>
                  <a:tcPr/>
                </a:tc>
                <a:tc>
                  <a:txBody>
                    <a:bodyPr/>
                    <a:lstStyle/>
                    <a:p>
                      <a:pPr algn="r"/>
                      <a:r>
                        <a:rPr lang="en-US" dirty="0">
                          <a:latin typeface="Helvetica" panose="020B0604020202020204" pitchFamily="34" charset="0"/>
                          <a:cs typeface="Helvetica" panose="020B0604020202020204" pitchFamily="34" charset="0"/>
                        </a:rPr>
                        <a:t>13.03</a:t>
                      </a:r>
                    </a:p>
                  </a:txBody>
                  <a:tcPr/>
                </a:tc>
                <a:tc>
                  <a:txBody>
                    <a:bodyPr/>
                    <a:lstStyle/>
                    <a:p>
                      <a:pPr algn="r"/>
                      <a:r>
                        <a:rPr lang="en-US" dirty="0">
                          <a:latin typeface="Helvetica" panose="020B0604020202020204" pitchFamily="34" charset="0"/>
                          <a:cs typeface="Helvetica" panose="020B0604020202020204" pitchFamily="34" charset="0"/>
                        </a:rPr>
                        <a:t>  87</a:t>
                      </a:r>
                    </a:p>
                  </a:txBody>
                  <a:tcPr/>
                </a:tc>
                <a:tc>
                  <a:txBody>
                    <a:bodyPr/>
                    <a:lstStyle/>
                    <a:p>
                      <a:pPr algn="r"/>
                      <a:r>
                        <a:rPr lang="en-US" dirty="0">
                          <a:latin typeface="Helvetica" panose="020B0604020202020204" pitchFamily="34" charset="0"/>
                          <a:cs typeface="Helvetica" panose="020B0604020202020204" pitchFamily="34" charset="0"/>
                        </a:rPr>
                        <a:t>16</a:t>
                      </a:r>
                    </a:p>
                  </a:txBody>
                  <a:tcPr/>
                </a:tc>
                <a:extLst>
                  <a:ext uri="{0D108BD9-81ED-4DB2-BD59-A6C34878D82A}">
                    <a16:rowId xmlns:a16="http://schemas.microsoft.com/office/drawing/2014/main" val="10002"/>
                  </a:ext>
                </a:extLst>
              </a:tr>
              <a:tr h="450144">
                <a:tc>
                  <a:txBody>
                    <a:bodyPr/>
                    <a:lstStyle/>
                    <a:p>
                      <a:r>
                        <a:rPr lang="en-US" dirty="0" err="1">
                          <a:latin typeface="Helvetica" panose="020B0604020202020204" pitchFamily="34" charset="0"/>
                          <a:cs typeface="Helvetica" panose="020B0604020202020204" pitchFamily="34" charset="0"/>
                        </a:rPr>
                        <a:t>Whoami</a:t>
                      </a:r>
                      <a:endParaRPr lang="en-US" dirty="0">
                        <a:latin typeface="Helvetica" panose="020B0604020202020204" pitchFamily="34" charset="0"/>
                        <a:cs typeface="Helvetica" panose="020B0604020202020204" pitchFamily="34" charset="0"/>
                      </a:endParaRPr>
                    </a:p>
                  </a:txBody>
                  <a:tcPr/>
                </a:tc>
                <a:tc>
                  <a:txBody>
                    <a:bodyPr/>
                    <a:lstStyle/>
                    <a:p>
                      <a:pPr algn="r"/>
                      <a:r>
                        <a:rPr lang="en-US" dirty="0">
                          <a:latin typeface="Helvetica" panose="020B0604020202020204" pitchFamily="34" charset="0"/>
                          <a:cs typeface="Helvetica" panose="020B0604020202020204" pitchFamily="34" charset="0"/>
                        </a:rPr>
                        <a:t>0.03</a:t>
                      </a:r>
                    </a:p>
                  </a:txBody>
                  <a:tcPr/>
                </a:tc>
                <a:tc>
                  <a:txBody>
                    <a:bodyPr/>
                    <a:lstStyle/>
                    <a:p>
                      <a:pPr algn="r"/>
                      <a:r>
                        <a:rPr lang="en-US" dirty="0">
                          <a:latin typeface="Helvetica" panose="020B0604020202020204" pitchFamily="34" charset="0"/>
                          <a:cs typeface="Helvetica" panose="020B0604020202020204" pitchFamily="34" charset="0"/>
                        </a:rPr>
                        <a:t>0.72</a:t>
                      </a:r>
                    </a:p>
                  </a:txBody>
                  <a:tcPr/>
                </a:tc>
                <a:tc>
                  <a:txBody>
                    <a:bodyPr/>
                    <a:lstStyle/>
                    <a:p>
                      <a:pPr algn="r"/>
                      <a:r>
                        <a:rPr lang="en-US" dirty="0">
                          <a:latin typeface="Helvetica" panose="020B0604020202020204" pitchFamily="34" charset="0"/>
                          <a:cs typeface="Helvetica" panose="020B0604020202020204" pitchFamily="34" charset="0"/>
                        </a:rPr>
                        <a:t>4.49</a:t>
                      </a:r>
                    </a:p>
                  </a:txBody>
                  <a:tcPr/>
                </a:tc>
                <a:tc>
                  <a:txBody>
                    <a:bodyPr/>
                    <a:lstStyle/>
                    <a:p>
                      <a:pPr algn="r"/>
                      <a:r>
                        <a:rPr lang="en-US" dirty="0">
                          <a:latin typeface="Helvetica" panose="020B0604020202020204" pitchFamily="34" charset="0"/>
                          <a:cs typeface="Helvetica" panose="020B0604020202020204" pitchFamily="34" charset="0"/>
                        </a:rPr>
                        <a:t>19.83</a:t>
                      </a:r>
                    </a:p>
                  </a:txBody>
                  <a:tcPr/>
                </a:tc>
                <a:tc>
                  <a:txBody>
                    <a:bodyPr/>
                    <a:lstStyle/>
                    <a:p>
                      <a:pPr algn="r"/>
                      <a:r>
                        <a:rPr lang="en-US" dirty="0">
                          <a:latin typeface="Helvetica" panose="020B0604020202020204" pitchFamily="34" charset="0"/>
                          <a:cs typeface="Helvetica" panose="020B0604020202020204" pitchFamily="34" charset="0"/>
                        </a:rPr>
                        <a:t>149</a:t>
                      </a:r>
                    </a:p>
                  </a:txBody>
                  <a:tcPr/>
                </a:tc>
                <a:tc>
                  <a:txBody>
                    <a:bodyPr/>
                    <a:lstStyle/>
                    <a:p>
                      <a:pPr algn="r"/>
                      <a:r>
                        <a:rPr lang="en-US" dirty="0">
                          <a:latin typeface="Helvetica" panose="020B0604020202020204" pitchFamily="34" charset="0"/>
                          <a:cs typeface="Helvetica" panose="020B0604020202020204" pitchFamily="34" charset="0"/>
                        </a:rPr>
                        <a:t>27</a:t>
                      </a:r>
                    </a:p>
                  </a:txBody>
                  <a:tcPr/>
                </a:tc>
                <a:extLst>
                  <a:ext uri="{0D108BD9-81ED-4DB2-BD59-A6C34878D82A}">
                    <a16:rowId xmlns:a16="http://schemas.microsoft.com/office/drawing/2014/main" val="10003"/>
                  </a:ext>
                </a:extLst>
              </a:tr>
              <a:tr h="450144">
                <a:tc>
                  <a:txBody>
                    <a:bodyPr/>
                    <a:lstStyle/>
                    <a:p>
                      <a:r>
                        <a:rPr lang="en-US" dirty="0">
                          <a:latin typeface="Helvetica" panose="020B0604020202020204" pitchFamily="34" charset="0"/>
                          <a:cs typeface="Helvetica" panose="020B0604020202020204" pitchFamily="34" charset="0"/>
                        </a:rPr>
                        <a:t>UPX</a:t>
                      </a:r>
                    </a:p>
                  </a:txBody>
                  <a:tcPr/>
                </a:tc>
                <a:tc>
                  <a:txBody>
                    <a:bodyPr/>
                    <a:lstStyle/>
                    <a:p>
                      <a:pPr algn="r"/>
                      <a:r>
                        <a:rPr lang="en-US" dirty="0">
                          <a:latin typeface="Helvetica" panose="020B0604020202020204" pitchFamily="34" charset="0"/>
                          <a:cs typeface="Helvetica" panose="020B0604020202020204" pitchFamily="34" charset="0"/>
                        </a:rPr>
                        <a:t>0.32</a:t>
                      </a:r>
                    </a:p>
                  </a:txBody>
                  <a:tcPr/>
                </a:tc>
                <a:tc>
                  <a:txBody>
                    <a:bodyPr/>
                    <a:lstStyle/>
                    <a:p>
                      <a:pPr algn="r"/>
                      <a:r>
                        <a:rPr lang="en-US" dirty="0">
                          <a:latin typeface="Helvetica" panose="020B0604020202020204" pitchFamily="34" charset="0"/>
                          <a:cs typeface="Helvetica" panose="020B0604020202020204" pitchFamily="34" charset="0"/>
                        </a:rPr>
                        <a:t>9.00</a:t>
                      </a:r>
                    </a:p>
                  </a:txBody>
                  <a:tcPr/>
                </a:tc>
                <a:tc>
                  <a:txBody>
                    <a:bodyPr/>
                    <a:lstStyle/>
                    <a:p>
                      <a:pPr algn="r"/>
                      <a:r>
                        <a:rPr lang="en-US" dirty="0">
                          <a:latin typeface="Helvetica" panose="020B0604020202020204" pitchFamily="34" charset="0"/>
                          <a:cs typeface="Helvetica" panose="020B0604020202020204" pitchFamily="34" charset="0"/>
                        </a:rPr>
                        <a:t>45.58</a:t>
                      </a:r>
                    </a:p>
                  </a:txBody>
                  <a:tcPr/>
                </a:tc>
                <a:tc>
                  <a:txBody>
                    <a:bodyPr/>
                    <a:lstStyle/>
                    <a:p>
                      <a:pPr algn="r"/>
                      <a:r>
                        <a:rPr lang="en-US" dirty="0">
                          <a:latin typeface="Helvetica" panose="020B0604020202020204" pitchFamily="34" charset="0"/>
                          <a:cs typeface="Helvetica" panose="020B0604020202020204" pitchFamily="34" charset="0"/>
                        </a:rPr>
                        <a:t>322.60</a:t>
                      </a:r>
                    </a:p>
                  </a:txBody>
                  <a:tcPr/>
                </a:tc>
                <a:tc>
                  <a:txBody>
                    <a:bodyPr/>
                    <a:lstStyle/>
                    <a:p>
                      <a:pPr marL="0" indent="0" algn="r">
                        <a:buNone/>
                      </a:pPr>
                      <a:r>
                        <a:rPr lang="en-US" dirty="0">
                          <a:latin typeface="Helvetica" panose="020B0604020202020204" pitchFamily="34" charset="0"/>
                          <a:cs typeface="Helvetica" panose="020B0604020202020204" pitchFamily="34" charset="0"/>
                        </a:rPr>
                        <a:t>141</a:t>
                      </a:r>
                    </a:p>
                  </a:txBody>
                  <a:tcPr/>
                </a:tc>
                <a:tc>
                  <a:txBody>
                    <a:bodyPr/>
                    <a:lstStyle/>
                    <a:p>
                      <a:pPr algn="r"/>
                      <a:r>
                        <a:rPr lang="en-US" dirty="0">
                          <a:latin typeface="Helvetica" panose="020B0604020202020204" pitchFamily="34" charset="0"/>
                          <a:cs typeface="Helvetica" panose="020B0604020202020204" pitchFamily="34" charset="0"/>
                        </a:rPr>
                        <a:t>35</a:t>
                      </a:r>
                    </a:p>
                  </a:txBody>
                  <a:tcPr/>
                </a:tc>
                <a:extLst>
                  <a:ext uri="{0D108BD9-81ED-4DB2-BD59-A6C34878D82A}">
                    <a16:rowId xmlns:a16="http://schemas.microsoft.com/office/drawing/2014/main" val="10004"/>
                  </a:ext>
                </a:extLst>
              </a:tr>
              <a:tr h="450144">
                <a:tc>
                  <a:txBody>
                    <a:bodyPr/>
                    <a:lstStyle/>
                    <a:p>
                      <a:r>
                        <a:rPr lang="en-US" dirty="0">
                          <a:latin typeface="Helvetica" panose="020B0604020202020204" pitchFamily="34" charset="0"/>
                          <a:cs typeface="Helvetica" panose="020B0604020202020204" pitchFamily="34" charset="0"/>
                        </a:rPr>
                        <a:t>RAR</a:t>
                      </a:r>
                      <a:r>
                        <a:rPr lang="en-US" baseline="0" dirty="0">
                          <a:latin typeface="Helvetica" panose="020B0604020202020204" pitchFamily="34" charset="0"/>
                          <a:cs typeface="Helvetica" panose="020B0604020202020204" pitchFamily="34" charset="0"/>
                        </a:rPr>
                        <a:t> a</a:t>
                      </a:r>
                      <a:endParaRPr lang="en-US" dirty="0">
                        <a:latin typeface="Helvetica" panose="020B0604020202020204" pitchFamily="34" charset="0"/>
                        <a:cs typeface="Helvetica" panose="020B0604020202020204" pitchFamily="34" charset="0"/>
                      </a:endParaRPr>
                    </a:p>
                  </a:txBody>
                  <a:tcPr/>
                </a:tc>
                <a:tc>
                  <a:txBody>
                    <a:bodyPr/>
                    <a:lstStyle/>
                    <a:p>
                      <a:pPr algn="r"/>
                      <a:r>
                        <a:rPr lang="en-US" dirty="0">
                          <a:latin typeface="Helvetica" panose="020B0604020202020204" pitchFamily="34" charset="0"/>
                          <a:cs typeface="Helvetica" panose="020B0604020202020204" pitchFamily="34" charset="0"/>
                        </a:rPr>
                        <a:t>0.15</a:t>
                      </a:r>
                    </a:p>
                  </a:txBody>
                  <a:tcPr/>
                </a:tc>
                <a:tc>
                  <a:txBody>
                    <a:bodyPr/>
                    <a:lstStyle/>
                    <a:p>
                      <a:pPr algn="r"/>
                      <a:r>
                        <a:rPr lang="en-US" dirty="0">
                          <a:latin typeface="Helvetica" panose="020B0604020202020204" pitchFamily="34" charset="0"/>
                          <a:cs typeface="Helvetica" panose="020B0604020202020204" pitchFamily="34" charset="0"/>
                        </a:rPr>
                        <a:t>3.07</a:t>
                      </a:r>
                    </a:p>
                  </a:txBody>
                  <a:tcPr/>
                </a:tc>
                <a:tc>
                  <a:txBody>
                    <a:bodyPr/>
                    <a:lstStyle/>
                    <a:p>
                      <a:pPr algn="r"/>
                      <a:r>
                        <a:rPr lang="en-US" dirty="0">
                          <a:latin typeface="Helvetica" panose="020B0604020202020204" pitchFamily="34" charset="0"/>
                          <a:cs typeface="Helvetica" panose="020B0604020202020204" pitchFamily="34" charset="0"/>
                        </a:rPr>
                        <a:t>45.16</a:t>
                      </a:r>
                    </a:p>
                  </a:txBody>
                  <a:tcPr/>
                </a:tc>
                <a:tc>
                  <a:txBody>
                    <a:bodyPr/>
                    <a:lstStyle/>
                    <a:p>
                      <a:pPr algn="r"/>
                      <a:r>
                        <a:rPr lang="en-US" dirty="0">
                          <a:latin typeface="Helvetica" panose="020B0604020202020204" pitchFamily="34" charset="0"/>
                          <a:cs typeface="Helvetica" panose="020B0604020202020204" pitchFamily="34" charset="0"/>
                        </a:rPr>
                        <a:t>302.93</a:t>
                      </a:r>
                    </a:p>
                  </a:txBody>
                  <a:tcPr/>
                </a:tc>
                <a:tc>
                  <a:txBody>
                    <a:bodyPr/>
                    <a:lstStyle/>
                    <a:p>
                      <a:pPr marL="342900" marR="0" lvl="0" indent="-342900" algn="r" defTabSz="914400" rtl="0" eaLnBrk="1" fontAlgn="auto" latinLnBrk="0" hangingPunct="1">
                        <a:lnSpc>
                          <a:spcPct val="100000"/>
                        </a:lnSpc>
                        <a:spcBef>
                          <a:spcPts val="0"/>
                        </a:spcBef>
                        <a:spcAft>
                          <a:spcPts val="0"/>
                        </a:spcAft>
                        <a:buClrTx/>
                        <a:buSzTx/>
                        <a:buFontTx/>
                        <a:buAutoNum type="arabicPlain" startAt="300"/>
                        <a:tabLst/>
                        <a:defRPr/>
                      </a:pPr>
                      <a:r>
                        <a:rPr lang="en-US" dirty="0">
                          <a:latin typeface="Helvetica" panose="020B0604020202020204" pitchFamily="34" charset="0"/>
                          <a:cs typeface="Helvetica" panose="020B0604020202020204" pitchFamily="34" charset="0"/>
                        </a:rPr>
                        <a:t>              </a:t>
                      </a:r>
                    </a:p>
                  </a:txBody>
                  <a:tcPr/>
                </a:tc>
                <a:tc>
                  <a:txBody>
                    <a:bodyPr/>
                    <a:lstStyle/>
                    <a:p>
                      <a:pPr marL="0" indent="0" algn="r">
                        <a:buNone/>
                      </a:pPr>
                      <a:r>
                        <a:rPr lang="en-US" dirty="0">
                          <a:latin typeface="Helvetica" panose="020B0604020202020204" pitchFamily="34" charset="0"/>
                          <a:cs typeface="Helvetica" panose="020B0604020202020204" pitchFamily="34" charset="0"/>
                        </a:rPr>
                        <a:t>98</a:t>
                      </a:r>
                    </a:p>
                  </a:txBody>
                  <a:tcPr/>
                </a:tc>
                <a:extLst>
                  <a:ext uri="{0D108BD9-81ED-4DB2-BD59-A6C34878D82A}">
                    <a16:rowId xmlns:a16="http://schemas.microsoft.com/office/drawing/2014/main" val="10005"/>
                  </a:ext>
                </a:extLst>
              </a:tr>
            </a:tbl>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Inside-the-guest VMI in TEMU vs. Outside-the-guest VMI in SEMU</a:t>
            </a:r>
          </a:p>
        </p:txBody>
      </p:sp>
      <p:sp>
        <p:nvSpPr>
          <p:cNvPr id="4" name="Slide Number Placeholder 3"/>
          <p:cNvSpPr>
            <a:spLocks noGrp="1"/>
          </p:cNvSpPr>
          <p:nvPr>
            <p:ph type="sldNum" sz="quarter" idx="12"/>
          </p:nvPr>
        </p:nvSpPr>
        <p:spPr/>
        <p:txBody>
          <a:bodyPr/>
          <a:lstStyle/>
          <a:p>
            <a:fld id="{20319323-BF5E-4B31-9661-ECD540573574}" type="slidenum">
              <a:rPr lang="en-US" smtClean="0"/>
              <a:pPr/>
              <a:t>13</a:t>
            </a:fld>
            <a:endParaRPr lang="en-US"/>
          </a:p>
        </p:txBody>
      </p:sp>
      <p:graphicFrame>
        <p:nvGraphicFramePr>
          <p:cNvPr id="6" name="Table 5"/>
          <p:cNvGraphicFramePr>
            <a:graphicFrameLocks noGrp="1"/>
          </p:cNvGraphicFramePr>
          <p:nvPr>
            <p:extLst>
              <p:ext uri="{D42A27DB-BD31-4B8C-83A1-F6EECF244321}">
                <p14:modId xmlns:p14="http://schemas.microsoft.com/office/powerpoint/2010/main" val="2194027718"/>
              </p:ext>
            </p:extLst>
          </p:nvPr>
        </p:nvGraphicFramePr>
        <p:xfrm>
          <a:off x="990600" y="2285999"/>
          <a:ext cx="7086600" cy="3027681"/>
        </p:xfrm>
        <a:graphic>
          <a:graphicData uri="http://schemas.openxmlformats.org/drawingml/2006/table">
            <a:tbl>
              <a:tblPr firstRow="1" bandRow="1">
                <a:tableStyleId>{5C22544A-7EE6-4342-B048-85BDC9FD1C3A}</a:tableStyleId>
              </a:tblPr>
              <a:tblGrid>
                <a:gridCol w="1562100">
                  <a:extLst>
                    <a:ext uri="{9D8B030D-6E8A-4147-A177-3AD203B41FA5}">
                      <a16:colId xmlns:a16="http://schemas.microsoft.com/office/drawing/2014/main" val="20000"/>
                    </a:ext>
                  </a:extLst>
                </a:gridCol>
                <a:gridCol w="1015365">
                  <a:extLst>
                    <a:ext uri="{9D8B030D-6E8A-4147-A177-3AD203B41FA5}">
                      <a16:colId xmlns:a16="http://schemas.microsoft.com/office/drawing/2014/main" val="20001"/>
                    </a:ext>
                  </a:extLst>
                </a:gridCol>
                <a:gridCol w="1015365">
                  <a:extLst>
                    <a:ext uri="{9D8B030D-6E8A-4147-A177-3AD203B41FA5}">
                      <a16:colId xmlns:a16="http://schemas.microsoft.com/office/drawing/2014/main" val="95236123"/>
                    </a:ext>
                  </a:extLst>
                </a:gridCol>
                <a:gridCol w="937260">
                  <a:extLst>
                    <a:ext uri="{9D8B030D-6E8A-4147-A177-3AD203B41FA5}">
                      <a16:colId xmlns:a16="http://schemas.microsoft.com/office/drawing/2014/main" val="20002"/>
                    </a:ext>
                  </a:extLst>
                </a:gridCol>
                <a:gridCol w="937260">
                  <a:extLst>
                    <a:ext uri="{9D8B030D-6E8A-4147-A177-3AD203B41FA5}">
                      <a16:colId xmlns:a16="http://schemas.microsoft.com/office/drawing/2014/main" val="2548913140"/>
                    </a:ext>
                  </a:extLst>
                </a:gridCol>
                <a:gridCol w="809625">
                  <a:extLst>
                    <a:ext uri="{9D8B030D-6E8A-4147-A177-3AD203B41FA5}">
                      <a16:colId xmlns:a16="http://schemas.microsoft.com/office/drawing/2014/main" val="20003"/>
                    </a:ext>
                  </a:extLst>
                </a:gridCol>
                <a:gridCol w="809625">
                  <a:extLst>
                    <a:ext uri="{9D8B030D-6E8A-4147-A177-3AD203B41FA5}">
                      <a16:colId xmlns:a16="http://schemas.microsoft.com/office/drawing/2014/main" val="3187514898"/>
                    </a:ext>
                  </a:extLst>
                </a:gridCol>
              </a:tblGrid>
              <a:tr h="776961">
                <a:tc>
                  <a:txBody>
                    <a:bodyPr/>
                    <a:lstStyle/>
                    <a:p>
                      <a:r>
                        <a:rPr lang="en-US" dirty="0">
                          <a:latin typeface="Helvetica" panose="020B0604020202020204" pitchFamily="34" charset="0"/>
                          <a:cs typeface="Helvetica" panose="020B0604020202020204" pitchFamily="34" charset="0"/>
                        </a:rPr>
                        <a:t>Subject</a:t>
                      </a:r>
                    </a:p>
                  </a:txBody>
                  <a:tcPr/>
                </a:tc>
                <a:tc gridSpan="2">
                  <a:txBody>
                    <a:bodyPr/>
                    <a:lstStyle/>
                    <a:p>
                      <a:pPr algn="ctr"/>
                      <a:r>
                        <a:rPr lang="en-US" dirty="0">
                          <a:latin typeface="Helvetica" panose="020B0604020202020204" pitchFamily="34" charset="0"/>
                          <a:cs typeface="Helvetica" panose="020B0604020202020204" pitchFamily="34" charset="0"/>
                        </a:rPr>
                        <a:t>w/o</a:t>
                      </a:r>
                      <a:r>
                        <a:rPr lang="en-US" baseline="0" dirty="0">
                          <a:latin typeface="Helvetica" panose="020B0604020202020204" pitchFamily="34" charset="0"/>
                          <a:cs typeface="Helvetica" panose="020B0604020202020204" pitchFamily="34" charset="0"/>
                        </a:rPr>
                        <a:t> VMI [s]</a:t>
                      </a:r>
                    </a:p>
                    <a:p>
                      <a:r>
                        <a:rPr lang="en-US" baseline="0" dirty="0">
                          <a:latin typeface="Helvetica" panose="020B0604020202020204" pitchFamily="34" charset="0"/>
                          <a:cs typeface="Helvetica" panose="020B0604020202020204" pitchFamily="34" charset="0"/>
                        </a:rPr>
                        <a:t>TEMU        SEMU</a:t>
                      </a:r>
                      <a:endParaRPr lang="en-US" dirty="0">
                        <a:latin typeface="Helvetica" panose="020B0604020202020204" pitchFamily="34" charset="0"/>
                        <a:cs typeface="Helvetica" panose="020B0604020202020204" pitchFamily="34" charset="0"/>
                      </a:endParaRPr>
                    </a:p>
                  </a:txBody>
                  <a:tcPr/>
                </a:tc>
                <a:tc hMerge="1">
                  <a:txBody>
                    <a:bodyPr/>
                    <a:lstStyle/>
                    <a:p>
                      <a:endParaRPr lang="en-US"/>
                    </a:p>
                  </a:txBody>
                  <a:tcPr/>
                </a:tc>
                <a:tc gridSpan="2">
                  <a:txBody>
                    <a:bodyPr/>
                    <a:lstStyle/>
                    <a:p>
                      <a:pPr algn="ctr"/>
                      <a:r>
                        <a:rPr lang="en-US" dirty="0">
                          <a:latin typeface="Helvetica" panose="020B0604020202020204" pitchFamily="34" charset="0"/>
                          <a:cs typeface="Helvetica" panose="020B0604020202020204" pitchFamily="34" charset="0"/>
                        </a:rPr>
                        <a:t>Coarse VMI [s]</a:t>
                      </a:r>
                    </a:p>
                    <a:p>
                      <a:r>
                        <a:rPr lang="en-US" dirty="0">
                          <a:latin typeface="Helvetica" panose="020B0604020202020204" pitchFamily="34" charset="0"/>
                          <a:cs typeface="Helvetica" panose="020B0604020202020204" pitchFamily="34" charset="0"/>
                        </a:rPr>
                        <a:t>TEMU    SEMU</a:t>
                      </a:r>
                    </a:p>
                  </a:txBody>
                  <a:tcPr/>
                </a:tc>
                <a:tc hMerge="1">
                  <a:txBody>
                    <a:bodyPr/>
                    <a:lstStyle/>
                    <a:p>
                      <a:endParaRPr lang="en-US"/>
                    </a:p>
                  </a:txBody>
                  <a:tcPr/>
                </a:tc>
                <a:tc gridSpan="2">
                  <a:txBody>
                    <a:bodyPr/>
                    <a:lstStyle/>
                    <a:p>
                      <a:pPr algn="ctr"/>
                      <a:r>
                        <a:rPr lang="en-US" dirty="0">
                          <a:latin typeface="Helvetica" panose="020B0604020202020204" pitchFamily="34" charset="0"/>
                          <a:cs typeface="Helvetica" panose="020B0604020202020204" pitchFamily="34" charset="0"/>
                        </a:rPr>
                        <a:t> Slowdown</a:t>
                      </a:r>
                    </a:p>
                    <a:p>
                      <a:pPr algn="l"/>
                      <a:r>
                        <a:rPr lang="en-US" dirty="0">
                          <a:latin typeface="Helvetica" panose="020B0604020202020204" pitchFamily="34" charset="0"/>
                          <a:cs typeface="Helvetica" panose="020B0604020202020204" pitchFamily="34" charset="0"/>
                        </a:rPr>
                        <a:t>TEMU</a:t>
                      </a:r>
                      <a:r>
                        <a:rPr lang="en-US" baseline="0" dirty="0">
                          <a:latin typeface="Helvetica" panose="020B0604020202020204" pitchFamily="34" charset="0"/>
                          <a:cs typeface="Helvetica" panose="020B0604020202020204" pitchFamily="34" charset="0"/>
                        </a:rPr>
                        <a:t>  SEMU</a:t>
                      </a:r>
                      <a:endParaRPr lang="en-US" dirty="0">
                        <a:latin typeface="Helvetica" panose="020B0604020202020204" pitchFamily="34" charset="0"/>
                        <a:cs typeface="Helvetica" panose="020B0604020202020204" pitchFamily="34" charset="0"/>
                      </a:endParaRPr>
                    </a:p>
                  </a:txBody>
                  <a:tcPr/>
                </a:tc>
                <a:tc hMerge="1">
                  <a:txBody>
                    <a:bodyPr/>
                    <a:lstStyle/>
                    <a:p>
                      <a:endParaRPr lang="en-US"/>
                    </a:p>
                  </a:txBody>
                  <a:tcPr/>
                </a:tc>
                <a:extLst>
                  <a:ext uri="{0D108BD9-81ED-4DB2-BD59-A6C34878D82A}">
                    <a16:rowId xmlns:a16="http://schemas.microsoft.com/office/drawing/2014/main" val="10000"/>
                  </a:ext>
                </a:extLst>
              </a:tr>
              <a:tr h="450144">
                <a:tc>
                  <a:txBody>
                    <a:bodyPr/>
                    <a:lstStyle/>
                    <a:p>
                      <a:r>
                        <a:rPr lang="en-US" dirty="0" err="1">
                          <a:latin typeface="Helvetica" panose="020B0604020202020204" pitchFamily="34" charset="0"/>
                          <a:cs typeface="Helvetica" panose="020B0604020202020204" pitchFamily="34" charset="0"/>
                        </a:rPr>
                        <a:t>PsGetsid</a:t>
                      </a:r>
                      <a:endParaRPr lang="en-US" dirty="0">
                        <a:latin typeface="Helvetica" panose="020B0604020202020204" pitchFamily="34" charset="0"/>
                        <a:cs typeface="Helvetica" panose="020B0604020202020204" pitchFamily="34" charset="0"/>
                      </a:endParaRPr>
                    </a:p>
                  </a:txBody>
                  <a:tcPr/>
                </a:tc>
                <a:tc>
                  <a:txBody>
                    <a:bodyPr/>
                    <a:lstStyle/>
                    <a:p>
                      <a:pPr algn="r"/>
                      <a:r>
                        <a:rPr lang="en-US" dirty="0">
                          <a:latin typeface="Helvetica" panose="020B0604020202020204" pitchFamily="34" charset="0"/>
                          <a:cs typeface="Helvetica" panose="020B0604020202020204" pitchFamily="34" charset="0"/>
                        </a:rPr>
                        <a:t>1.68</a:t>
                      </a:r>
                    </a:p>
                  </a:txBody>
                  <a:tcPr/>
                </a:tc>
                <a:tc>
                  <a:txBody>
                    <a:bodyPr/>
                    <a:lstStyle/>
                    <a:p>
                      <a:pPr algn="r"/>
                      <a:r>
                        <a:rPr lang="en-US" dirty="0">
                          <a:latin typeface="Helvetica" panose="020B0604020202020204" pitchFamily="34" charset="0"/>
                          <a:cs typeface="Helvetica" panose="020B0604020202020204" pitchFamily="34" charset="0"/>
                        </a:rPr>
                        <a:t>0.56</a:t>
                      </a:r>
                    </a:p>
                  </a:txBody>
                  <a:tcPr/>
                </a:tc>
                <a:tc>
                  <a:txBody>
                    <a:bodyPr/>
                    <a:lstStyle/>
                    <a:p>
                      <a:pPr algn="r"/>
                      <a:r>
                        <a:rPr lang="en-US" dirty="0">
                          <a:latin typeface="Helvetica" panose="020B0604020202020204" pitchFamily="34" charset="0"/>
                          <a:cs typeface="Helvetica" panose="020B0604020202020204" pitchFamily="34" charset="0"/>
                        </a:rPr>
                        <a:t>3.44</a:t>
                      </a:r>
                    </a:p>
                  </a:txBody>
                  <a:tcPr/>
                </a:tc>
                <a:tc>
                  <a:txBody>
                    <a:bodyPr/>
                    <a:lstStyle/>
                    <a:p>
                      <a:pPr algn="r"/>
                      <a:r>
                        <a:rPr lang="en-US" dirty="0">
                          <a:latin typeface="Helvetica" panose="020B0604020202020204" pitchFamily="34" charset="0"/>
                          <a:cs typeface="Helvetica" panose="020B0604020202020204" pitchFamily="34" charset="0"/>
                        </a:rPr>
                        <a:t>1.09</a:t>
                      </a:r>
                    </a:p>
                  </a:txBody>
                  <a:tcPr/>
                </a:tc>
                <a:tc>
                  <a:txBody>
                    <a:bodyPr/>
                    <a:lstStyle/>
                    <a:p>
                      <a:pPr algn="r"/>
                      <a:r>
                        <a:rPr lang="en-US" dirty="0">
                          <a:latin typeface="Helvetica" panose="020B0604020202020204" pitchFamily="34" charset="0"/>
                          <a:cs typeface="Helvetica" panose="020B0604020202020204" pitchFamily="34" charset="0"/>
                        </a:rPr>
                        <a:t>  105</a:t>
                      </a:r>
                    </a:p>
                  </a:txBody>
                  <a:tcPr/>
                </a:tc>
                <a:tc>
                  <a:txBody>
                    <a:bodyPr/>
                    <a:lstStyle/>
                    <a:p>
                      <a:pPr algn="r"/>
                      <a:r>
                        <a:rPr lang="en-US" dirty="0">
                          <a:latin typeface="Helvetica" panose="020B0604020202020204" pitchFamily="34" charset="0"/>
                          <a:cs typeface="Helvetica" panose="020B0604020202020204" pitchFamily="34" charset="0"/>
                        </a:rPr>
                        <a:t>95</a:t>
                      </a:r>
                    </a:p>
                  </a:txBody>
                  <a:tcPr/>
                </a:tc>
                <a:extLst>
                  <a:ext uri="{0D108BD9-81ED-4DB2-BD59-A6C34878D82A}">
                    <a16:rowId xmlns:a16="http://schemas.microsoft.com/office/drawing/2014/main" val="10001"/>
                  </a:ext>
                </a:extLst>
              </a:tr>
              <a:tr h="450144">
                <a:tc>
                  <a:txBody>
                    <a:bodyPr/>
                    <a:lstStyle/>
                    <a:p>
                      <a:r>
                        <a:rPr lang="en-US" dirty="0" err="1">
                          <a:latin typeface="Helvetica" panose="020B0604020202020204" pitchFamily="34" charset="0"/>
                          <a:cs typeface="Helvetica" panose="020B0604020202020204" pitchFamily="34" charset="0"/>
                        </a:rPr>
                        <a:t>Pslist</a:t>
                      </a:r>
                      <a:r>
                        <a:rPr lang="en-US" dirty="0">
                          <a:latin typeface="Helvetica" panose="020B0604020202020204" pitchFamily="34" charset="0"/>
                          <a:cs typeface="Helvetica" panose="020B0604020202020204" pitchFamily="34" charset="0"/>
                        </a:rPr>
                        <a:t> –t </a:t>
                      </a:r>
                    </a:p>
                  </a:txBody>
                  <a:tcPr/>
                </a:tc>
                <a:tc>
                  <a:txBody>
                    <a:bodyPr/>
                    <a:lstStyle/>
                    <a:p>
                      <a:pPr algn="r"/>
                      <a:r>
                        <a:rPr lang="en-US" dirty="0">
                          <a:latin typeface="Helvetica" panose="020B0604020202020204" pitchFamily="34" charset="0"/>
                          <a:cs typeface="Helvetica" panose="020B0604020202020204" pitchFamily="34" charset="0"/>
                        </a:rPr>
                        <a:t>3.19</a:t>
                      </a:r>
                    </a:p>
                  </a:txBody>
                  <a:tcPr/>
                </a:tc>
                <a:tc>
                  <a:txBody>
                    <a:bodyPr/>
                    <a:lstStyle/>
                    <a:p>
                      <a:pPr algn="r"/>
                      <a:r>
                        <a:rPr lang="en-US" dirty="0">
                          <a:latin typeface="Helvetica" panose="020B0604020202020204" pitchFamily="34" charset="0"/>
                          <a:cs typeface="Helvetica" panose="020B0604020202020204" pitchFamily="34" charset="0"/>
                        </a:rPr>
                        <a:t>1.03</a:t>
                      </a:r>
                    </a:p>
                  </a:txBody>
                  <a:tcPr/>
                </a:tc>
                <a:tc>
                  <a:txBody>
                    <a:bodyPr/>
                    <a:lstStyle/>
                    <a:p>
                      <a:pPr algn="r"/>
                      <a:r>
                        <a:rPr lang="en-US" dirty="0">
                          <a:latin typeface="Helvetica" panose="020B0604020202020204" pitchFamily="34" charset="0"/>
                          <a:cs typeface="Helvetica" panose="020B0604020202020204" pitchFamily="34" charset="0"/>
                        </a:rPr>
                        <a:t>4.69</a:t>
                      </a:r>
                    </a:p>
                  </a:txBody>
                  <a:tcPr/>
                </a:tc>
                <a:tc>
                  <a:txBody>
                    <a:bodyPr/>
                    <a:lstStyle/>
                    <a:p>
                      <a:pPr algn="r"/>
                      <a:r>
                        <a:rPr lang="en-US" dirty="0">
                          <a:latin typeface="Helvetica" panose="020B0604020202020204" pitchFamily="34" charset="0"/>
                          <a:cs typeface="Helvetica" panose="020B0604020202020204" pitchFamily="34" charset="0"/>
                        </a:rPr>
                        <a:t>1.31</a:t>
                      </a:r>
                    </a:p>
                  </a:txBody>
                  <a:tcPr/>
                </a:tc>
                <a:tc>
                  <a:txBody>
                    <a:bodyPr/>
                    <a:lstStyle/>
                    <a:p>
                      <a:pPr algn="r"/>
                      <a:r>
                        <a:rPr lang="en-US" dirty="0">
                          <a:latin typeface="Helvetica" panose="020B0604020202020204" pitchFamily="34" charset="0"/>
                          <a:cs typeface="Helvetica" panose="020B0604020202020204" pitchFamily="34" charset="0"/>
                        </a:rPr>
                        <a:t>  47</a:t>
                      </a:r>
                    </a:p>
                  </a:txBody>
                  <a:tcPr/>
                </a:tc>
                <a:tc>
                  <a:txBody>
                    <a:bodyPr/>
                    <a:lstStyle/>
                    <a:p>
                      <a:pPr algn="r"/>
                      <a:r>
                        <a:rPr lang="en-US" dirty="0">
                          <a:latin typeface="Helvetica" panose="020B0604020202020204" pitchFamily="34" charset="0"/>
                          <a:cs typeface="Helvetica" panose="020B0604020202020204" pitchFamily="34" charset="0"/>
                        </a:rPr>
                        <a:t>27</a:t>
                      </a:r>
                    </a:p>
                  </a:txBody>
                  <a:tcPr/>
                </a:tc>
                <a:extLst>
                  <a:ext uri="{0D108BD9-81ED-4DB2-BD59-A6C34878D82A}">
                    <a16:rowId xmlns:a16="http://schemas.microsoft.com/office/drawing/2014/main" val="10002"/>
                  </a:ext>
                </a:extLst>
              </a:tr>
              <a:tr h="450144">
                <a:tc>
                  <a:txBody>
                    <a:bodyPr/>
                    <a:lstStyle/>
                    <a:p>
                      <a:r>
                        <a:rPr lang="en-US" dirty="0" err="1">
                          <a:latin typeface="Helvetica" panose="020B0604020202020204" pitchFamily="34" charset="0"/>
                          <a:cs typeface="Helvetica" panose="020B0604020202020204" pitchFamily="34" charset="0"/>
                        </a:rPr>
                        <a:t>Psinfo</a:t>
                      </a:r>
                      <a:r>
                        <a:rPr lang="en-US" dirty="0">
                          <a:latin typeface="Helvetica" panose="020B0604020202020204" pitchFamily="34" charset="0"/>
                          <a:cs typeface="Helvetica" panose="020B0604020202020204" pitchFamily="34" charset="0"/>
                        </a:rPr>
                        <a:t> -s</a:t>
                      </a:r>
                    </a:p>
                  </a:txBody>
                  <a:tcPr/>
                </a:tc>
                <a:tc>
                  <a:txBody>
                    <a:bodyPr/>
                    <a:lstStyle/>
                    <a:p>
                      <a:pPr algn="r"/>
                      <a:r>
                        <a:rPr lang="en-US" dirty="0">
                          <a:latin typeface="Helvetica" panose="020B0604020202020204" pitchFamily="34" charset="0"/>
                          <a:cs typeface="Helvetica" panose="020B0604020202020204" pitchFamily="34" charset="0"/>
                        </a:rPr>
                        <a:t>5.76</a:t>
                      </a:r>
                    </a:p>
                  </a:txBody>
                  <a:tcPr/>
                </a:tc>
                <a:tc>
                  <a:txBody>
                    <a:bodyPr/>
                    <a:lstStyle/>
                    <a:p>
                      <a:pPr algn="r"/>
                      <a:r>
                        <a:rPr lang="en-US" dirty="0">
                          <a:latin typeface="Helvetica" panose="020B0604020202020204" pitchFamily="34" charset="0"/>
                          <a:cs typeface="Helvetica" panose="020B0604020202020204" pitchFamily="34" charset="0"/>
                        </a:rPr>
                        <a:t>2.88</a:t>
                      </a:r>
                    </a:p>
                  </a:txBody>
                  <a:tcPr/>
                </a:tc>
                <a:tc>
                  <a:txBody>
                    <a:bodyPr/>
                    <a:lstStyle/>
                    <a:p>
                      <a:pPr algn="r"/>
                      <a:r>
                        <a:rPr lang="en-US" dirty="0">
                          <a:latin typeface="Helvetica" panose="020B0604020202020204" pitchFamily="34" charset="0"/>
                          <a:cs typeface="Helvetica" panose="020B0604020202020204" pitchFamily="34" charset="0"/>
                        </a:rPr>
                        <a:t>9.79</a:t>
                      </a:r>
                    </a:p>
                  </a:txBody>
                  <a:tcPr/>
                </a:tc>
                <a:tc>
                  <a:txBody>
                    <a:bodyPr/>
                    <a:lstStyle/>
                    <a:p>
                      <a:pPr algn="r"/>
                      <a:r>
                        <a:rPr lang="en-US" dirty="0">
                          <a:latin typeface="Helvetica" panose="020B0604020202020204" pitchFamily="34" charset="0"/>
                          <a:cs typeface="Helvetica" panose="020B0604020202020204" pitchFamily="34" charset="0"/>
                        </a:rPr>
                        <a:t>4.78</a:t>
                      </a:r>
                    </a:p>
                  </a:txBody>
                  <a:tcPr/>
                </a:tc>
                <a:tc>
                  <a:txBody>
                    <a:bodyPr/>
                    <a:lstStyle/>
                    <a:p>
                      <a:pPr algn="r"/>
                      <a:r>
                        <a:rPr lang="en-US" dirty="0">
                          <a:latin typeface="Helvetica" panose="020B0604020202020204" pitchFamily="34" charset="0"/>
                          <a:cs typeface="Helvetica" panose="020B0604020202020204" pitchFamily="34" charset="0"/>
                        </a:rPr>
                        <a:t>  70</a:t>
                      </a:r>
                    </a:p>
                  </a:txBody>
                  <a:tcPr/>
                </a:tc>
                <a:tc>
                  <a:txBody>
                    <a:bodyPr/>
                    <a:lstStyle/>
                    <a:p>
                      <a:pPr algn="r"/>
                      <a:r>
                        <a:rPr lang="en-US" dirty="0">
                          <a:latin typeface="Helvetica" panose="020B0604020202020204" pitchFamily="34" charset="0"/>
                          <a:cs typeface="Helvetica" panose="020B0604020202020204" pitchFamily="34" charset="0"/>
                        </a:rPr>
                        <a:t>66</a:t>
                      </a:r>
                    </a:p>
                  </a:txBody>
                  <a:tcPr/>
                </a:tc>
                <a:extLst>
                  <a:ext uri="{0D108BD9-81ED-4DB2-BD59-A6C34878D82A}">
                    <a16:rowId xmlns:a16="http://schemas.microsoft.com/office/drawing/2014/main" val="10003"/>
                  </a:ext>
                </a:extLst>
              </a:tr>
              <a:tr h="450144">
                <a:tc>
                  <a:txBody>
                    <a:bodyPr/>
                    <a:lstStyle/>
                    <a:p>
                      <a:r>
                        <a:rPr lang="en-US" dirty="0" err="1">
                          <a:latin typeface="Helvetica" panose="020B0604020202020204" pitchFamily="34" charset="0"/>
                          <a:cs typeface="Helvetica" panose="020B0604020202020204" pitchFamily="34" charset="0"/>
                        </a:rPr>
                        <a:t>Coreinfo</a:t>
                      </a:r>
                      <a:endParaRPr lang="en-US" dirty="0">
                        <a:latin typeface="Helvetica" panose="020B0604020202020204" pitchFamily="34" charset="0"/>
                        <a:cs typeface="Helvetica" panose="020B0604020202020204" pitchFamily="34" charset="0"/>
                      </a:endParaRPr>
                    </a:p>
                  </a:txBody>
                  <a:tcPr/>
                </a:tc>
                <a:tc>
                  <a:txBody>
                    <a:bodyPr/>
                    <a:lstStyle/>
                    <a:p>
                      <a:pPr algn="r"/>
                      <a:r>
                        <a:rPr lang="en-US" dirty="0">
                          <a:latin typeface="Helvetica" panose="020B0604020202020204" pitchFamily="34" charset="0"/>
                          <a:cs typeface="Helvetica" panose="020B0604020202020204" pitchFamily="34" charset="0"/>
                        </a:rPr>
                        <a:t>1.70</a:t>
                      </a:r>
                    </a:p>
                  </a:txBody>
                  <a:tcPr/>
                </a:tc>
                <a:tc>
                  <a:txBody>
                    <a:bodyPr/>
                    <a:lstStyle/>
                    <a:p>
                      <a:pPr algn="r"/>
                      <a:r>
                        <a:rPr lang="en-US" dirty="0">
                          <a:latin typeface="Helvetica" panose="020B0604020202020204" pitchFamily="34" charset="0"/>
                          <a:cs typeface="Helvetica" panose="020B0604020202020204" pitchFamily="34" charset="0"/>
                        </a:rPr>
                        <a:t>0.65</a:t>
                      </a:r>
                    </a:p>
                  </a:txBody>
                  <a:tcPr/>
                </a:tc>
                <a:tc>
                  <a:txBody>
                    <a:bodyPr/>
                    <a:lstStyle/>
                    <a:p>
                      <a:pPr algn="r"/>
                      <a:r>
                        <a:rPr lang="en-US" dirty="0">
                          <a:latin typeface="Helvetica" panose="020B0604020202020204" pitchFamily="34" charset="0"/>
                          <a:cs typeface="Helvetica" panose="020B0604020202020204" pitchFamily="34" charset="0"/>
                        </a:rPr>
                        <a:t>3.75</a:t>
                      </a:r>
                    </a:p>
                  </a:txBody>
                  <a:tcPr/>
                </a:tc>
                <a:tc>
                  <a:txBody>
                    <a:bodyPr/>
                    <a:lstStyle/>
                    <a:p>
                      <a:pPr algn="r"/>
                      <a:r>
                        <a:rPr lang="en-US" dirty="0">
                          <a:latin typeface="Helvetica" panose="020B0604020202020204" pitchFamily="34" charset="0"/>
                          <a:cs typeface="Helvetica" panose="020B0604020202020204" pitchFamily="34" charset="0"/>
                        </a:rPr>
                        <a:t>1.07</a:t>
                      </a:r>
                    </a:p>
                  </a:txBody>
                  <a:tcPr/>
                </a:tc>
                <a:tc>
                  <a:txBody>
                    <a:bodyPr/>
                    <a:lstStyle/>
                    <a:p>
                      <a:pPr algn="r"/>
                      <a:r>
                        <a:rPr lang="en-US" dirty="0">
                          <a:latin typeface="Helvetica" panose="020B0604020202020204" pitchFamily="34" charset="0"/>
                          <a:cs typeface="Helvetica" panose="020B0604020202020204" pitchFamily="34" charset="0"/>
                        </a:rPr>
                        <a:t>  121</a:t>
                      </a:r>
                    </a:p>
                  </a:txBody>
                  <a:tcPr/>
                </a:tc>
                <a:tc>
                  <a:txBody>
                    <a:bodyPr/>
                    <a:lstStyle/>
                    <a:p>
                      <a:pPr algn="r"/>
                      <a:r>
                        <a:rPr lang="en-US" dirty="0">
                          <a:latin typeface="Helvetica" panose="020B0604020202020204" pitchFamily="34" charset="0"/>
                          <a:cs typeface="Helvetica" panose="020B0604020202020204" pitchFamily="34" charset="0"/>
                        </a:rPr>
                        <a:t>63</a:t>
                      </a:r>
                    </a:p>
                  </a:txBody>
                  <a:tcPr/>
                </a:tc>
                <a:extLst>
                  <a:ext uri="{0D108BD9-81ED-4DB2-BD59-A6C34878D82A}">
                    <a16:rowId xmlns:a16="http://schemas.microsoft.com/office/drawing/2014/main" val="10004"/>
                  </a:ext>
                </a:extLst>
              </a:tr>
              <a:tr h="450144">
                <a:tc>
                  <a:txBody>
                    <a:bodyPr/>
                    <a:lstStyle/>
                    <a:p>
                      <a:r>
                        <a:rPr lang="en-US" dirty="0" err="1">
                          <a:latin typeface="Helvetica" panose="020B0604020202020204" pitchFamily="34" charset="0"/>
                          <a:cs typeface="Helvetica" panose="020B0604020202020204" pitchFamily="34" charset="0"/>
                        </a:rPr>
                        <a:t>ListDLLs</a:t>
                      </a:r>
                      <a:endParaRPr lang="en-US" dirty="0">
                        <a:latin typeface="Helvetica" panose="020B0604020202020204" pitchFamily="34" charset="0"/>
                        <a:cs typeface="Helvetica" panose="020B0604020202020204" pitchFamily="34" charset="0"/>
                      </a:endParaRPr>
                    </a:p>
                  </a:txBody>
                  <a:tcPr/>
                </a:tc>
                <a:tc>
                  <a:txBody>
                    <a:bodyPr/>
                    <a:lstStyle/>
                    <a:p>
                      <a:pPr algn="r"/>
                      <a:r>
                        <a:rPr lang="en-US" dirty="0">
                          <a:latin typeface="Helvetica" panose="020B0604020202020204" pitchFamily="34" charset="0"/>
                          <a:cs typeface="Helvetica" panose="020B0604020202020204" pitchFamily="34" charset="0"/>
                        </a:rPr>
                        <a:t>3.20</a:t>
                      </a:r>
                    </a:p>
                  </a:txBody>
                  <a:tcPr/>
                </a:tc>
                <a:tc>
                  <a:txBody>
                    <a:bodyPr/>
                    <a:lstStyle/>
                    <a:p>
                      <a:pPr algn="r"/>
                      <a:r>
                        <a:rPr lang="en-US" dirty="0">
                          <a:latin typeface="Helvetica" panose="020B0604020202020204" pitchFamily="34" charset="0"/>
                          <a:cs typeface="Helvetica" panose="020B0604020202020204" pitchFamily="34" charset="0"/>
                        </a:rPr>
                        <a:t>2.58</a:t>
                      </a:r>
                    </a:p>
                  </a:txBody>
                  <a:tcPr/>
                </a:tc>
                <a:tc>
                  <a:txBody>
                    <a:bodyPr/>
                    <a:lstStyle/>
                    <a:p>
                      <a:pPr algn="r"/>
                      <a:r>
                        <a:rPr lang="en-US" dirty="0">
                          <a:latin typeface="Helvetica" panose="020B0604020202020204" pitchFamily="34" charset="0"/>
                          <a:cs typeface="Helvetica" panose="020B0604020202020204" pitchFamily="34" charset="0"/>
                        </a:rPr>
                        <a:t>5.01</a:t>
                      </a:r>
                    </a:p>
                  </a:txBody>
                  <a:tcPr/>
                </a:tc>
                <a:tc>
                  <a:txBody>
                    <a:bodyPr/>
                    <a:lstStyle/>
                    <a:p>
                      <a:pPr algn="r"/>
                      <a:r>
                        <a:rPr lang="en-US" dirty="0">
                          <a:latin typeface="Helvetica" panose="020B0604020202020204" pitchFamily="34" charset="0"/>
                          <a:cs typeface="Helvetica" panose="020B0604020202020204" pitchFamily="34" charset="0"/>
                        </a:rPr>
                        <a:t>3.75</a:t>
                      </a:r>
                    </a:p>
                  </a:txBody>
                  <a:tcPr/>
                </a:tc>
                <a:tc>
                  <a:txBody>
                    <a:bodyPr/>
                    <a:lstStyle/>
                    <a:p>
                      <a:pPr marL="342900" indent="-342900" algn="r">
                        <a:buNone/>
                      </a:pPr>
                      <a:r>
                        <a:rPr lang="en-US" dirty="0">
                          <a:latin typeface="Helvetica" panose="020B0604020202020204" pitchFamily="34" charset="0"/>
                          <a:cs typeface="Helvetica" panose="020B0604020202020204" pitchFamily="34" charset="0"/>
                        </a:rPr>
                        <a:t>   57</a:t>
                      </a:r>
                    </a:p>
                  </a:txBody>
                  <a:tcPr/>
                </a:tc>
                <a:tc>
                  <a:txBody>
                    <a:bodyPr/>
                    <a:lstStyle/>
                    <a:p>
                      <a:pPr marL="342900" indent="-342900" algn="r">
                        <a:buNone/>
                      </a:pPr>
                      <a:r>
                        <a:rPr lang="en-US" dirty="0">
                          <a:latin typeface="Helvetica" panose="020B0604020202020204" pitchFamily="34" charset="0"/>
                          <a:cs typeface="Helvetica" panose="020B0604020202020204" pitchFamily="34" charset="0"/>
                        </a:rPr>
                        <a:t>45</a:t>
                      </a:r>
                    </a:p>
                  </a:txBody>
                  <a:tcPr/>
                </a:tc>
                <a:extLst>
                  <a:ext uri="{0D108BD9-81ED-4DB2-BD59-A6C34878D82A}">
                    <a16:rowId xmlns:a16="http://schemas.microsoft.com/office/drawing/2014/main" val="10005"/>
                  </a:ext>
                </a:extLst>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descr="uglymal.jpg"/>
          <p:cNvPicPr>
            <a:picLocks noChangeAspect="1"/>
          </p:cNvPicPr>
          <p:nvPr/>
        </p:nvPicPr>
        <p:blipFill>
          <a:blip r:embed="rId2" cstate="print"/>
          <a:stretch>
            <a:fillRect/>
          </a:stretch>
        </p:blipFill>
        <p:spPr>
          <a:xfrm>
            <a:off x="3124200" y="1676400"/>
            <a:ext cx="609600" cy="762000"/>
          </a:xfrm>
          <a:prstGeom prst="rect">
            <a:avLst/>
          </a:prstGeom>
        </p:spPr>
      </p:pic>
      <p:pic>
        <p:nvPicPr>
          <p:cNvPr id="30" name="Picture 29" descr="uglymal.jpg"/>
          <p:cNvPicPr>
            <a:picLocks noChangeAspect="1"/>
          </p:cNvPicPr>
          <p:nvPr/>
        </p:nvPicPr>
        <p:blipFill>
          <a:blip r:embed="rId2" cstate="print"/>
          <a:stretch>
            <a:fillRect/>
          </a:stretch>
        </p:blipFill>
        <p:spPr>
          <a:xfrm>
            <a:off x="3124200" y="2895600"/>
            <a:ext cx="609600" cy="762000"/>
          </a:xfrm>
          <a:prstGeom prst="rect">
            <a:avLst/>
          </a:prstGeom>
        </p:spPr>
      </p:pic>
      <p:sp>
        <p:nvSpPr>
          <p:cNvPr id="41" name="Rounded Rectangle 40"/>
          <p:cNvSpPr/>
          <p:nvPr/>
        </p:nvSpPr>
        <p:spPr>
          <a:xfrm>
            <a:off x="4495800" y="4495800"/>
            <a:ext cx="2514600" cy="533400"/>
          </a:xfrm>
          <a:prstGeom prst="round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noAutofit/>
          </a:bodyPr>
          <a:lstStyle/>
          <a:p>
            <a:r>
              <a:rPr lang="en-US" dirty="0"/>
              <a:t>Well-known malware analysis tool: TEMU</a:t>
            </a:r>
          </a:p>
        </p:txBody>
      </p:sp>
      <p:sp>
        <p:nvSpPr>
          <p:cNvPr id="4" name="Slide Number Placeholder 3"/>
          <p:cNvSpPr>
            <a:spLocks noGrp="1"/>
          </p:cNvSpPr>
          <p:nvPr>
            <p:ph type="sldNum" sz="quarter" idx="12"/>
          </p:nvPr>
        </p:nvSpPr>
        <p:spPr/>
        <p:txBody>
          <a:bodyPr/>
          <a:lstStyle/>
          <a:p>
            <a:fld id="{20319323-BF5E-4B31-9661-ECD540573574}" type="slidenum">
              <a:rPr lang="en-US" smtClean="0"/>
              <a:pPr/>
              <a:t>1</a:t>
            </a:fld>
            <a:endParaRPr lang="en-US"/>
          </a:p>
        </p:txBody>
      </p:sp>
      <p:sp>
        <p:nvSpPr>
          <p:cNvPr id="8" name="Rounded Rectangle 7"/>
          <p:cNvSpPr/>
          <p:nvPr/>
        </p:nvSpPr>
        <p:spPr>
          <a:xfrm>
            <a:off x="1981200" y="1600200"/>
            <a:ext cx="5105400" cy="2438400"/>
          </a:xfrm>
          <a:prstGeom prst="roundRect">
            <a:avLst>
              <a:gd name="adj" fmla="val 8013"/>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latin typeface="Arial" pitchFamily="34" charset="0"/>
              <a:cs typeface="Arial" pitchFamily="34" charset="0"/>
            </a:endParaRPr>
          </a:p>
        </p:txBody>
      </p:sp>
      <p:sp>
        <p:nvSpPr>
          <p:cNvPr id="9" name="Rounded Rectangle 8"/>
          <p:cNvSpPr/>
          <p:nvPr/>
        </p:nvSpPr>
        <p:spPr>
          <a:xfrm>
            <a:off x="4495800" y="2895600"/>
            <a:ext cx="1371600" cy="762000"/>
          </a:xfrm>
          <a:prstGeom prst="round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latin typeface="Arial" pitchFamily="34" charset="0"/>
              <a:cs typeface="Arial" pitchFamily="34" charset="0"/>
            </a:endParaRPr>
          </a:p>
        </p:txBody>
      </p:sp>
      <p:sp>
        <p:nvSpPr>
          <p:cNvPr id="18" name="TextBox 17"/>
          <p:cNvSpPr txBox="1"/>
          <p:nvPr/>
        </p:nvSpPr>
        <p:spPr>
          <a:xfrm>
            <a:off x="990600" y="2438400"/>
            <a:ext cx="665567" cy="477054"/>
          </a:xfrm>
          <a:prstGeom prst="rect">
            <a:avLst/>
          </a:prstGeom>
          <a:noFill/>
        </p:spPr>
        <p:txBody>
          <a:bodyPr wrap="none" rtlCol="0">
            <a:spAutoFit/>
          </a:bodyPr>
          <a:lstStyle/>
          <a:p>
            <a:r>
              <a:rPr lang="en-US" sz="2500" b="1" dirty="0">
                <a:latin typeface="Helvetica" pitchFamily="34" charset="0"/>
              </a:rPr>
              <a:t>VM</a:t>
            </a:r>
          </a:p>
        </p:txBody>
      </p:sp>
      <p:cxnSp>
        <p:nvCxnSpPr>
          <p:cNvPr id="20" name="Straight Connector 19"/>
          <p:cNvCxnSpPr/>
          <p:nvPr/>
        </p:nvCxnSpPr>
        <p:spPr>
          <a:xfrm>
            <a:off x="1981200" y="2667000"/>
            <a:ext cx="5105400" cy="0"/>
          </a:xfrm>
          <a:prstGeom prst="line">
            <a:avLst/>
          </a:prstGeom>
          <a:ln w="38100">
            <a:prstDash val="dash"/>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1981200" y="2286000"/>
            <a:ext cx="697627" cy="369332"/>
          </a:xfrm>
          <a:prstGeom prst="rect">
            <a:avLst/>
          </a:prstGeom>
          <a:noFill/>
        </p:spPr>
        <p:txBody>
          <a:bodyPr wrap="none" rtlCol="0">
            <a:spAutoFit/>
          </a:bodyPr>
          <a:lstStyle/>
          <a:p>
            <a:r>
              <a:rPr lang="en-US" b="1" dirty="0">
                <a:latin typeface="Helvetica" pitchFamily="34" charset="0"/>
              </a:rPr>
              <a:t>User</a:t>
            </a:r>
          </a:p>
        </p:txBody>
      </p:sp>
      <p:sp>
        <p:nvSpPr>
          <p:cNvPr id="25" name="TextBox 24"/>
          <p:cNvSpPr txBox="1"/>
          <p:nvPr/>
        </p:nvSpPr>
        <p:spPr>
          <a:xfrm>
            <a:off x="1981200" y="2667000"/>
            <a:ext cx="902811" cy="369332"/>
          </a:xfrm>
          <a:prstGeom prst="rect">
            <a:avLst/>
          </a:prstGeom>
          <a:noFill/>
        </p:spPr>
        <p:txBody>
          <a:bodyPr wrap="none" rtlCol="0">
            <a:spAutoFit/>
          </a:bodyPr>
          <a:lstStyle/>
          <a:p>
            <a:r>
              <a:rPr lang="en-US" b="1" dirty="0">
                <a:latin typeface="Helvetica" pitchFamily="34" charset="0"/>
              </a:rPr>
              <a:t>Kernel</a:t>
            </a:r>
          </a:p>
        </p:txBody>
      </p:sp>
      <p:sp>
        <p:nvSpPr>
          <p:cNvPr id="27" name="Rounded Rectangle 26"/>
          <p:cNvSpPr/>
          <p:nvPr/>
        </p:nvSpPr>
        <p:spPr>
          <a:xfrm>
            <a:off x="1981200" y="4114800"/>
            <a:ext cx="5181600" cy="2438400"/>
          </a:xfrm>
          <a:prstGeom prst="roundRect">
            <a:avLst>
              <a:gd name="adj" fmla="val 8013"/>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latin typeface="Arial" pitchFamily="34" charset="0"/>
              <a:cs typeface="Arial" pitchFamily="34" charset="0"/>
            </a:endParaRPr>
          </a:p>
        </p:txBody>
      </p:sp>
      <p:sp>
        <p:nvSpPr>
          <p:cNvPr id="28" name="TextBox 27"/>
          <p:cNvSpPr txBox="1"/>
          <p:nvPr/>
        </p:nvSpPr>
        <p:spPr>
          <a:xfrm>
            <a:off x="914400" y="5029200"/>
            <a:ext cx="1074333" cy="477054"/>
          </a:xfrm>
          <a:prstGeom prst="rect">
            <a:avLst/>
          </a:prstGeom>
          <a:noFill/>
        </p:spPr>
        <p:txBody>
          <a:bodyPr wrap="none" rtlCol="0">
            <a:spAutoFit/>
          </a:bodyPr>
          <a:lstStyle/>
          <a:p>
            <a:r>
              <a:rPr lang="en-US" sz="2500" b="1" dirty="0">
                <a:latin typeface="Helvetica" pitchFamily="34" charset="0"/>
              </a:rPr>
              <a:t>HOST</a:t>
            </a:r>
          </a:p>
        </p:txBody>
      </p:sp>
      <p:sp>
        <p:nvSpPr>
          <p:cNvPr id="33" name="TextBox 32"/>
          <p:cNvSpPr txBox="1"/>
          <p:nvPr/>
        </p:nvSpPr>
        <p:spPr>
          <a:xfrm>
            <a:off x="4572000" y="2971800"/>
            <a:ext cx="1326004" cy="646331"/>
          </a:xfrm>
          <a:prstGeom prst="rect">
            <a:avLst/>
          </a:prstGeom>
          <a:noFill/>
        </p:spPr>
        <p:txBody>
          <a:bodyPr wrap="none" rtlCol="0">
            <a:spAutoFit/>
          </a:bodyPr>
          <a:lstStyle/>
          <a:p>
            <a:pPr algn="ctr"/>
            <a:r>
              <a:rPr lang="en-US" b="1" dirty="0">
                <a:latin typeface="Helvetica" pitchFamily="34" charset="0"/>
              </a:rPr>
              <a:t>TEMU </a:t>
            </a:r>
          </a:p>
          <a:p>
            <a:pPr algn="ctr"/>
            <a:r>
              <a:rPr lang="en-US" b="1" dirty="0">
                <a:latin typeface="Helvetica" pitchFamily="34" charset="0"/>
              </a:rPr>
              <a:t>VMI Driver</a:t>
            </a:r>
          </a:p>
        </p:txBody>
      </p:sp>
      <p:sp>
        <p:nvSpPr>
          <p:cNvPr id="36" name="TextBox 35"/>
          <p:cNvSpPr txBox="1"/>
          <p:nvPr/>
        </p:nvSpPr>
        <p:spPr>
          <a:xfrm>
            <a:off x="4814287" y="4572000"/>
            <a:ext cx="1843197" cy="369332"/>
          </a:xfrm>
          <a:prstGeom prst="rect">
            <a:avLst/>
          </a:prstGeom>
          <a:noFill/>
        </p:spPr>
        <p:txBody>
          <a:bodyPr wrap="none" rtlCol="0">
            <a:spAutoFit/>
          </a:bodyPr>
          <a:lstStyle/>
          <a:p>
            <a:pPr algn="ctr"/>
            <a:r>
              <a:rPr lang="en-US" b="1" dirty="0">
                <a:latin typeface="Helvetica" pitchFamily="34" charset="0"/>
              </a:rPr>
              <a:t>TEMU Analysis</a:t>
            </a:r>
          </a:p>
        </p:txBody>
      </p:sp>
      <p:cxnSp>
        <p:nvCxnSpPr>
          <p:cNvPr id="44" name="Straight Arrow Connector 43"/>
          <p:cNvCxnSpPr/>
          <p:nvPr/>
        </p:nvCxnSpPr>
        <p:spPr>
          <a:xfrm>
            <a:off x="4800600" y="3657600"/>
            <a:ext cx="0" cy="83820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51" name="TextBox 50"/>
          <p:cNvSpPr txBox="1"/>
          <p:nvPr/>
        </p:nvSpPr>
        <p:spPr>
          <a:xfrm>
            <a:off x="4800601" y="3657600"/>
            <a:ext cx="1828800" cy="369332"/>
          </a:xfrm>
          <a:prstGeom prst="rect">
            <a:avLst/>
          </a:prstGeom>
          <a:noFill/>
        </p:spPr>
        <p:txBody>
          <a:bodyPr wrap="square" rtlCol="0">
            <a:spAutoFit/>
          </a:bodyPr>
          <a:lstStyle/>
          <a:p>
            <a:pPr algn="ctr"/>
            <a:r>
              <a:rPr lang="en-US" b="1" dirty="0">
                <a:latin typeface="Helvetica" pitchFamily="34" charset="0"/>
              </a:rPr>
              <a:t>Send OS state</a:t>
            </a:r>
          </a:p>
        </p:txBody>
      </p:sp>
      <p:cxnSp>
        <p:nvCxnSpPr>
          <p:cNvPr id="34" name="Straight Connector 33"/>
          <p:cNvCxnSpPr/>
          <p:nvPr/>
        </p:nvCxnSpPr>
        <p:spPr>
          <a:xfrm>
            <a:off x="1981200" y="5334000"/>
            <a:ext cx="5105400" cy="0"/>
          </a:xfrm>
          <a:prstGeom prst="line">
            <a:avLst/>
          </a:prstGeom>
          <a:ln w="38100">
            <a:prstDash val="dash"/>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Rounded Rectangle 40"/>
          <p:cNvSpPr/>
          <p:nvPr/>
        </p:nvSpPr>
        <p:spPr>
          <a:xfrm>
            <a:off x="4495800" y="5334000"/>
            <a:ext cx="2514600" cy="1066800"/>
          </a:xfrm>
          <a:prstGeom prst="round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noAutofit/>
          </a:bodyPr>
          <a:lstStyle/>
          <a:p>
            <a:r>
              <a:rPr lang="en-US" dirty="0"/>
              <a:t>Question: What if malware attacks the analysis tool, e.g., TEMU?</a:t>
            </a:r>
          </a:p>
        </p:txBody>
      </p:sp>
      <p:sp>
        <p:nvSpPr>
          <p:cNvPr id="4" name="Slide Number Placeholder 3"/>
          <p:cNvSpPr>
            <a:spLocks noGrp="1"/>
          </p:cNvSpPr>
          <p:nvPr>
            <p:ph type="sldNum" sz="quarter" idx="12"/>
          </p:nvPr>
        </p:nvSpPr>
        <p:spPr/>
        <p:txBody>
          <a:bodyPr/>
          <a:lstStyle/>
          <a:p>
            <a:fld id="{20319323-BF5E-4B31-9661-ECD540573574}" type="slidenum">
              <a:rPr lang="en-US" smtClean="0"/>
              <a:pPr/>
              <a:t>2</a:t>
            </a:fld>
            <a:endParaRPr lang="en-US"/>
          </a:p>
        </p:txBody>
      </p:sp>
      <p:sp>
        <p:nvSpPr>
          <p:cNvPr id="8" name="Rounded Rectangle 7"/>
          <p:cNvSpPr/>
          <p:nvPr/>
        </p:nvSpPr>
        <p:spPr>
          <a:xfrm>
            <a:off x="1981200" y="1600200"/>
            <a:ext cx="5105400" cy="2438400"/>
          </a:xfrm>
          <a:prstGeom prst="roundRect">
            <a:avLst>
              <a:gd name="adj" fmla="val 8013"/>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latin typeface="Arial" pitchFamily="34" charset="0"/>
              <a:cs typeface="Arial" pitchFamily="34" charset="0"/>
            </a:endParaRPr>
          </a:p>
        </p:txBody>
      </p:sp>
      <p:sp>
        <p:nvSpPr>
          <p:cNvPr id="9" name="Rounded Rectangle 8"/>
          <p:cNvSpPr/>
          <p:nvPr/>
        </p:nvSpPr>
        <p:spPr>
          <a:xfrm>
            <a:off x="5029200" y="2895600"/>
            <a:ext cx="1371600" cy="762000"/>
          </a:xfrm>
          <a:prstGeom prst="round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latin typeface="Arial" pitchFamily="34" charset="0"/>
              <a:cs typeface="Arial" pitchFamily="34" charset="0"/>
            </a:endParaRPr>
          </a:p>
        </p:txBody>
      </p:sp>
      <p:pic>
        <p:nvPicPr>
          <p:cNvPr id="11" name="Picture 10" descr="uglymal.jpg"/>
          <p:cNvPicPr>
            <a:picLocks noChangeAspect="1"/>
          </p:cNvPicPr>
          <p:nvPr/>
        </p:nvPicPr>
        <p:blipFill>
          <a:blip r:embed="rId2" cstate="print"/>
          <a:stretch>
            <a:fillRect/>
          </a:stretch>
        </p:blipFill>
        <p:spPr>
          <a:xfrm>
            <a:off x="3124200" y="1676400"/>
            <a:ext cx="609600" cy="762000"/>
          </a:xfrm>
          <a:prstGeom prst="rect">
            <a:avLst/>
          </a:prstGeom>
        </p:spPr>
      </p:pic>
      <p:sp>
        <p:nvSpPr>
          <p:cNvPr id="18" name="TextBox 17"/>
          <p:cNvSpPr txBox="1"/>
          <p:nvPr/>
        </p:nvSpPr>
        <p:spPr>
          <a:xfrm>
            <a:off x="990600" y="2438400"/>
            <a:ext cx="665567" cy="477054"/>
          </a:xfrm>
          <a:prstGeom prst="rect">
            <a:avLst/>
          </a:prstGeom>
          <a:noFill/>
        </p:spPr>
        <p:txBody>
          <a:bodyPr wrap="none" rtlCol="0">
            <a:spAutoFit/>
          </a:bodyPr>
          <a:lstStyle/>
          <a:p>
            <a:r>
              <a:rPr lang="en-US" sz="2500" b="1" dirty="0">
                <a:latin typeface="Helvetica" pitchFamily="34" charset="0"/>
              </a:rPr>
              <a:t>VM</a:t>
            </a:r>
          </a:p>
        </p:txBody>
      </p:sp>
      <p:cxnSp>
        <p:nvCxnSpPr>
          <p:cNvPr id="20" name="Straight Connector 19"/>
          <p:cNvCxnSpPr/>
          <p:nvPr/>
        </p:nvCxnSpPr>
        <p:spPr>
          <a:xfrm>
            <a:off x="1981200" y="2667000"/>
            <a:ext cx="5105400" cy="0"/>
          </a:xfrm>
          <a:prstGeom prst="line">
            <a:avLst/>
          </a:prstGeom>
          <a:ln w="38100">
            <a:prstDash val="dash"/>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1981200" y="2286000"/>
            <a:ext cx="697627" cy="369332"/>
          </a:xfrm>
          <a:prstGeom prst="rect">
            <a:avLst/>
          </a:prstGeom>
          <a:noFill/>
        </p:spPr>
        <p:txBody>
          <a:bodyPr wrap="none" rtlCol="0">
            <a:spAutoFit/>
          </a:bodyPr>
          <a:lstStyle/>
          <a:p>
            <a:r>
              <a:rPr lang="en-US" b="1" dirty="0">
                <a:latin typeface="Helvetica" pitchFamily="34" charset="0"/>
              </a:rPr>
              <a:t>User</a:t>
            </a:r>
          </a:p>
        </p:txBody>
      </p:sp>
      <p:sp>
        <p:nvSpPr>
          <p:cNvPr id="25" name="TextBox 24"/>
          <p:cNvSpPr txBox="1"/>
          <p:nvPr/>
        </p:nvSpPr>
        <p:spPr>
          <a:xfrm>
            <a:off x="1981200" y="2667000"/>
            <a:ext cx="902811" cy="369332"/>
          </a:xfrm>
          <a:prstGeom prst="rect">
            <a:avLst/>
          </a:prstGeom>
          <a:noFill/>
        </p:spPr>
        <p:txBody>
          <a:bodyPr wrap="none" rtlCol="0">
            <a:spAutoFit/>
          </a:bodyPr>
          <a:lstStyle/>
          <a:p>
            <a:r>
              <a:rPr lang="en-US" b="1" dirty="0">
                <a:latin typeface="Helvetica" pitchFamily="34" charset="0"/>
              </a:rPr>
              <a:t>Kernel</a:t>
            </a:r>
          </a:p>
        </p:txBody>
      </p:sp>
      <p:sp>
        <p:nvSpPr>
          <p:cNvPr id="27" name="Rounded Rectangle 26"/>
          <p:cNvSpPr/>
          <p:nvPr/>
        </p:nvSpPr>
        <p:spPr>
          <a:xfrm>
            <a:off x="1981200" y="4114800"/>
            <a:ext cx="5181600" cy="2438400"/>
          </a:xfrm>
          <a:prstGeom prst="roundRect">
            <a:avLst>
              <a:gd name="adj" fmla="val 8013"/>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latin typeface="Arial" pitchFamily="34" charset="0"/>
              <a:cs typeface="Arial" pitchFamily="34" charset="0"/>
            </a:endParaRPr>
          </a:p>
        </p:txBody>
      </p:sp>
      <p:sp>
        <p:nvSpPr>
          <p:cNvPr id="28" name="TextBox 27"/>
          <p:cNvSpPr txBox="1"/>
          <p:nvPr/>
        </p:nvSpPr>
        <p:spPr>
          <a:xfrm>
            <a:off x="914400" y="5029200"/>
            <a:ext cx="1074333" cy="477054"/>
          </a:xfrm>
          <a:prstGeom prst="rect">
            <a:avLst/>
          </a:prstGeom>
          <a:noFill/>
        </p:spPr>
        <p:txBody>
          <a:bodyPr wrap="none" rtlCol="0">
            <a:spAutoFit/>
          </a:bodyPr>
          <a:lstStyle/>
          <a:p>
            <a:r>
              <a:rPr lang="en-US" sz="2500" b="1" dirty="0">
                <a:latin typeface="Helvetica" pitchFamily="34" charset="0"/>
              </a:rPr>
              <a:t>HOST</a:t>
            </a:r>
          </a:p>
        </p:txBody>
      </p:sp>
      <p:pic>
        <p:nvPicPr>
          <p:cNvPr id="30" name="Picture 29" descr="uglymal.jpg"/>
          <p:cNvPicPr>
            <a:picLocks noChangeAspect="1"/>
          </p:cNvPicPr>
          <p:nvPr/>
        </p:nvPicPr>
        <p:blipFill>
          <a:blip r:embed="rId2" cstate="print"/>
          <a:stretch>
            <a:fillRect/>
          </a:stretch>
        </p:blipFill>
        <p:spPr>
          <a:xfrm>
            <a:off x="3124200" y="2895600"/>
            <a:ext cx="609600" cy="762000"/>
          </a:xfrm>
          <a:prstGeom prst="rect">
            <a:avLst/>
          </a:prstGeom>
        </p:spPr>
      </p:pic>
      <p:cxnSp>
        <p:nvCxnSpPr>
          <p:cNvPr id="15" name="Straight Arrow Connector 14"/>
          <p:cNvCxnSpPr/>
          <p:nvPr/>
        </p:nvCxnSpPr>
        <p:spPr>
          <a:xfrm>
            <a:off x="3505200" y="2438400"/>
            <a:ext cx="0" cy="609600"/>
          </a:xfrm>
          <a:prstGeom prst="straightConnector1">
            <a:avLst/>
          </a:prstGeom>
          <a:ln w="38100" cmpd="sng">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33" name="TextBox 32"/>
          <p:cNvSpPr txBox="1"/>
          <p:nvPr/>
        </p:nvSpPr>
        <p:spPr>
          <a:xfrm>
            <a:off x="5105400" y="2971800"/>
            <a:ext cx="1326004" cy="646331"/>
          </a:xfrm>
          <a:prstGeom prst="rect">
            <a:avLst/>
          </a:prstGeom>
          <a:noFill/>
        </p:spPr>
        <p:txBody>
          <a:bodyPr wrap="none" rtlCol="0">
            <a:spAutoFit/>
          </a:bodyPr>
          <a:lstStyle/>
          <a:p>
            <a:pPr algn="ctr"/>
            <a:r>
              <a:rPr lang="en-US" b="1" dirty="0">
                <a:latin typeface="Helvetica" pitchFamily="34" charset="0"/>
              </a:rPr>
              <a:t>TEMU </a:t>
            </a:r>
          </a:p>
          <a:p>
            <a:pPr algn="ctr"/>
            <a:r>
              <a:rPr lang="en-US" b="1" dirty="0">
                <a:latin typeface="Helvetica" pitchFamily="34" charset="0"/>
              </a:rPr>
              <a:t>VMI Driver</a:t>
            </a:r>
          </a:p>
        </p:txBody>
      </p:sp>
      <p:sp>
        <p:nvSpPr>
          <p:cNvPr id="36" name="TextBox 35"/>
          <p:cNvSpPr txBox="1"/>
          <p:nvPr/>
        </p:nvSpPr>
        <p:spPr>
          <a:xfrm>
            <a:off x="4495800" y="5486400"/>
            <a:ext cx="2480167" cy="646331"/>
          </a:xfrm>
          <a:prstGeom prst="rect">
            <a:avLst/>
          </a:prstGeom>
          <a:noFill/>
        </p:spPr>
        <p:txBody>
          <a:bodyPr wrap="none" rtlCol="0">
            <a:spAutoFit/>
          </a:bodyPr>
          <a:lstStyle/>
          <a:p>
            <a:pPr algn="ctr"/>
            <a:r>
              <a:rPr lang="en-US" b="1" dirty="0">
                <a:latin typeface="Helvetica" pitchFamily="34" charset="0"/>
              </a:rPr>
              <a:t>TEMU </a:t>
            </a:r>
          </a:p>
          <a:p>
            <a:pPr algn="ctr"/>
            <a:r>
              <a:rPr lang="en-US" b="1" dirty="0">
                <a:latin typeface="Helvetica" pitchFamily="34" charset="0"/>
              </a:rPr>
              <a:t>Analysis Component</a:t>
            </a:r>
          </a:p>
        </p:txBody>
      </p:sp>
      <p:sp>
        <p:nvSpPr>
          <p:cNvPr id="37" name="Right Arrow 36"/>
          <p:cNvSpPr/>
          <p:nvPr/>
        </p:nvSpPr>
        <p:spPr>
          <a:xfrm>
            <a:off x="3657600" y="3200400"/>
            <a:ext cx="1371600" cy="304800"/>
          </a:xfrm>
          <a:prstGeom prst="rightArrow">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TextBox 39"/>
          <p:cNvSpPr txBox="1"/>
          <p:nvPr/>
        </p:nvSpPr>
        <p:spPr>
          <a:xfrm>
            <a:off x="3810000" y="2819400"/>
            <a:ext cx="1048685" cy="430887"/>
          </a:xfrm>
          <a:prstGeom prst="rect">
            <a:avLst/>
          </a:prstGeom>
          <a:noFill/>
        </p:spPr>
        <p:txBody>
          <a:bodyPr wrap="none" rtlCol="0">
            <a:spAutoFit/>
          </a:bodyPr>
          <a:lstStyle/>
          <a:p>
            <a:r>
              <a:rPr lang="en-US" sz="2200" b="1" dirty="0">
                <a:latin typeface="Helvetica" pitchFamily="34" charset="0"/>
              </a:rPr>
              <a:t>Attack</a:t>
            </a:r>
          </a:p>
        </p:txBody>
      </p:sp>
      <p:cxnSp>
        <p:nvCxnSpPr>
          <p:cNvPr id="44" name="Straight Arrow Connector 43"/>
          <p:cNvCxnSpPr>
            <a:endCxn id="41" idx="0"/>
          </p:cNvCxnSpPr>
          <p:nvPr/>
        </p:nvCxnSpPr>
        <p:spPr>
          <a:xfrm>
            <a:off x="5730302" y="3657600"/>
            <a:ext cx="22798" cy="167640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51" name="TextBox 50"/>
          <p:cNvSpPr txBox="1"/>
          <p:nvPr/>
        </p:nvSpPr>
        <p:spPr>
          <a:xfrm>
            <a:off x="5791200" y="4267200"/>
            <a:ext cx="1120821" cy="646331"/>
          </a:xfrm>
          <a:prstGeom prst="rect">
            <a:avLst/>
          </a:prstGeom>
          <a:noFill/>
        </p:spPr>
        <p:txBody>
          <a:bodyPr wrap="none" rtlCol="0">
            <a:spAutoFit/>
          </a:bodyPr>
          <a:lstStyle/>
          <a:p>
            <a:pPr algn="ctr"/>
            <a:r>
              <a:rPr lang="en-US" b="1" dirty="0">
                <a:latin typeface="Helvetica" pitchFamily="34" charset="0"/>
              </a:rPr>
              <a:t>Send </a:t>
            </a:r>
          </a:p>
          <a:p>
            <a:pPr algn="ctr"/>
            <a:r>
              <a:rPr lang="en-US" b="1" dirty="0">
                <a:latin typeface="Helvetica" pitchFamily="34" charset="0"/>
              </a:rPr>
              <a:t>OS state</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Helvetica" pitchFamily="34" charset="0"/>
              </a:rPr>
              <a:t>Mixed-mode malware</a:t>
            </a:r>
          </a:p>
        </p:txBody>
      </p:sp>
      <p:sp>
        <p:nvSpPr>
          <p:cNvPr id="3" name="Content Placeholder 2"/>
          <p:cNvSpPr>
            <a:spLocks noGrp="1"/>
          </p:cNvSpPr>
          <p:nvPr>
            <p:ph idx="1"/>
          </p:nvPr>
        </p:nvSpPr>
        <p:spPr/>
        <p:txBody>
          <a:bodyPr>
            <a:normAutofit/>
          </a:bodyPr>
          <a:lstStyle/>
          <a:p>
            <a:r>
              <a:rPr lang="en-US" dirty="0">
                <a:latin typeface="Helvetica" pitchFamily="34" charset="0"/>
              </a:rPr>
              <a:t>Phase 1: Modify OS kernel code/data</a:t>
            </a:r>
          </a:p>
          <a:p>
            <a:r>
              <a:rPr lang="en-US" dirty="0"/>
              <a:t>Phase 2: Payload uses modifications in attack</a:t>
            </a:r>
          </a:p>
          <a:p>
            <a:pPr lvl="1"/>
            <a:r>
              <a:rPr lang="en-US" dirty="0">
                <a:latin typeface="Helvetica" pitchFamily="34" charset="0"/>
              </a:rPr>
              <a:t>Semantics determined by phase 1 success</a:t>
            </a:r>
          </a:p>
          <a:p>
            <a:pPr lvl="1"/>
            <a:endParaRPr lang="en-US" dirty="0">
              <a:latin typeface="Helvetica" pitchFamily="34" charset="0"/>
            </a:endParaRPr>
          </a:p>
          <a:p>
            <a:r>
              <a:rPr lang="en-US" dirty="0">
                <a:latin typeface="Helvetica" pitchFamily="34" charset="0"/>
              </a:rPr>
              <a:t>Malware analysis can only observe phase 2 if </a:t>
            </a:r>
            <a:br>
              <a:rPr lang="en-US" dirty="0">
                <a:latin typeface="Helvetica" pitchFamily="34" charset="0"/>
              </a:rPr>
            </a:br>
            <a:r>
              <a:rPr lang="en-US" dirty="0">
                <a:latin typeface="Helvetica" pitchFamily="34" charset="0"/>
              </a:rPr>
              <a:t>phase 1 succeeds</a:t>
            </a:r>
          </a:p>
          <a:p>
            <a:r>
              <a:rPr lang="en-US" dirty="0"/>
              <a:t>But phase 1 may corrupt malware analysis</a:t>
            </a:r>
            <a:endParaRPr lang="en-US" dirty="0">
              <a:latin typeface="Helvetica" pitchFamily="34" charset="0"/>
            </a:endParaRPr>
          </a:p>
        </p:txBody>
      </p:sp>
      <p:sp>
        <p:nvSpPr>
          <p:cNvPr id="5" name="Slide Number Placeholder 4"/>
          <p:cNvSpPr>
            <a:spLocks noGrp="1"/>
          </p:cNvSpPr>
          <p:nvPr>
            <p:ph type="sldNum" sz="quarter" idx="12"/>
          </p:nvPr>
        </p:nvSpPr>
        <p:spPr/>
        <p:txBody>
          <a:bodyPr/>
          <a:lstStyle/>
          <a:p>
            <a:fld id="{20319323-BF5E-4B31-9661-ECD540573574}" type="slidenum">
              <a:rPr lang="en-US" smtClean="0"/>
              <a:pPr/>
              <a:t>3</a:t>
            </a:fld>
            <a:endParaRPr lang="en-US"/>
          </a:p>
        </p:txBody>
      </p:sp>
    </p:spTree>
    <p:extLst>
      <p:ext uri="{BB962C8B-B14F-4D97-AF65-F5344CB8AC3E}">
        <p14:creationId xmlns:p14="http://schemas.microsoft.com/office/powerpoint/2010/main" val="19168094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8458200" y="6492875"/>
            <a:ext cx="2133600" cy="365125"/>
          </a:xfrm>
        </p:spPr>
        <p:txBody>
          <a:bodyPr/>
          <a:lstStyle/>
          <a:p>
            <a:fld id="{20319323-BF5E-4B31-9661-ECD540573574}" type="slidenum">
              <a:rPr lang="en-US" smtClean="0"/>
              <a:pPr/>
              <a:t>4</a:t>
            </a:fld>
            <a:endParaRPr lang="en-US" dirty="0"/>
          </a:p>
        </p:txBody>
      </p:sp>
      <p:cxnSp>
        <p:nvCxnSpPr>
          <p:cNvPr id="14" name="Straight Connector 13"/>
          <p:cNvCxnSpPr/>
          <p:nvPr/>
        </p:nvCxnSpPr>
        <p:spPr>
          <a:xfrm>
            <a:off x="2743200" y="3962400"/>
            <a:ext cx="62484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2743200" y="76200"/>
            <a:ext cx="298480" cy="338554"/>
          </a:xfrm>
          <a:prstGeom prst="rect">
            <a:avLst/>
          </a:prstGeom>
          <a:noFill/>
        </p:spPr>
        <p:txBody>
          <a:bodyPr wrap="none" rtlCol="0">
            <a:spAutoFit/>
          </a:bodyPr>
          <a:lstStyle/>
          <a:p>
            <a:r>
              <a:rPr lang="en-US" sz="1600" b="1" dirty="0">
                <a:latin typeface="Arial" pitchFamily="34" charset="0"/>
                <a:cs typeface="Arial" pitchFamily="34" charset="0"/>
              </a:rPr>
              <a:t>1</a:t>
            </a:r>
          </a:p>
        </p:txBody>
      </p:sp>
      <p:grpSp>
        <p:nvGrpSpPr>
          <p:cNvPr id="124" name="Group 123"/>
          <p:cNvGrpSpPr/>
          <p:nvPr/>
        </p:nvGrpSpPr>
        <p:grpSpPr>
          <a:xfrm>
            <a:off x="2743200" y="1981200"/>
            <a:ext cx="6324600" cy="552450"/>
            <a:chOff x="2743200" y="1981200"/>
            <a:chExt cx="6324600" cy="552450"/>
          </a:xfrm>
        </p:grpSpPr>
        <p:cxnSp>
          <p:nvCxnSpPr>
            <p:cNvPr id="10" name="Straight Connector 9"/>
            <p:cNvCxnSpPr/>
            <p:nvPr/>
          </p:nvCxnSpPr>
          <p:spPr>
            <a:xfrm>
              <a:off x="2743200" y="1981200"/>
              <a:ext cx="62484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noChangeArrowheads="1"/>
            </p:cNvPicPr>
            <p:nvPr/>
          </p:nvPicPr>
          <p:blipFill>
            <a:blip r:embed="rId2" cstate="print"/>
            <a:srcRect/>
            <a:stretch>
              <a:fillRect/>
            </a:stretch>
          </p:blipFill>
          <p:spPr bwMode="auto">
            <a:xfrm>
              <a:off x="5867400" y="2057400"/>
              <a:ext cx="419100" cy="476250"/>
            </a:xfrm>
            <a:prstGeom prst="rect">
              <a:avLst/>
            </a:prstGeom>
            <a:noFill/>
            <a:ln w="9525">
              <a:noFill/>
              <a:miter lim="800000"/>
              <a:headEnd/>
              <a:tailEnd/>
            </a:ln>
          </p:spPr>
        </p:pic>
        <p:sp>
          <p:nvSpPr>
            <p:cNvPr id="12" name="TextBox 11"/>
            <p:cNvSpPr txBox="1"/>
            <p:nvPr/>
          </p:nvSpPr>
          <p:spPr>
            <a:xfrm>
              <a:off x="4876800" y="2133600"/>
              <a:ext cx="1019382" cy="276999"/>
            </a:xfrm>
            <a:prstGeom prst="rect">
              <a:avLst/>
            </a:prstGeom>
            <a:noFill/>
          </p:spPr>
          <p:txBody>
            <a:bodyPr wrap="none" rtlCol="0">
              <a:spAutoFit/>
            </a:bodyPr>
            <a:lstStyle/>
            <a:p>
              <a:r>
                <a:rPr lang="en-US" sz="1200" dirty="0">
                  <a:latin typeface="Arial" pitchFamily="34" charset="0"/>
                  <a:cs typeface="Arial" pitchFamily="34" charset="0"/>
                </a:rPr>
                <a:t>Dropper.exe</a:t>
              </a:r>
            </a:p>
          </p:txBody>
        </p:sp>
        <p:sp>
          <p:nvSpPr>
            <p:cNvPr id="16" name="TextBox 15"/>
            <p:cNvSpPr txBox="1"/>
            <p:nvPr/>
          </p:nvSpPr>
          <p:spPr>
            <a:xfrm>
              <a:off x="2743200" y="1981200"/>
              <a:ext cx="298480" cy="338554"/>
            </a:xfrm>
            <a:prstGeom prst="rect">
              <a:avLst/>
            </a:prstGeom>
            <a:noFill/>
          </p:spPr>
          <p:txBody>
            <a:bodyPr wrap="none" rtlCol="0">
              <a:spAutoFit/>
            </a:bodyPr>
            <a:lstStyle/>
            <a:p>
              <a:r>
                <a:rPr lang="en-US" sz="1600" b="1" dirty="0">
                  <a:latin typeface="Arial" pitchFamily="34" charset="0"/>
                  <a:cs typeface="Arial" pitchFamily="34" charset="0"/>
                </a:rPr>
                <a:t>2</a:t>
              </a:r>
            </a:p>
          </p:txBody>
        </p:sp>
        <p:cxnSp>
          <p:nvCxnSpPr>
            <p:cNvPr id="17" name="Straight Connector 16"/>
            <p:cNvCxnSpPr/>
            <p:nvPr/>
          </p:nvCxnSpPr>
          <p:spPr>
            <a:xfrm>
              <a:off x="2743200" y="2514600"/>
              <a:ext cx="6324600"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grpSp>
      <p:grpSp>
        <p:nvGrpSpPr>
          <p:cNvPr id="125" name="Group 124"/>
          <p:cNvGrpSpPr/>
          <p:nvPr/>
        </p:nvGrpSpPr>
        <p:grpSpPr>
          <a:xfrm>
            <a:off x="7148714" y="3036009"/>
            <a:ext cx="1361270" cy="743213"/>
            <a:chOff x="7148714" y="3036009"/>
            <a:chExt cx="1361270" cy="743213"/>
          </a:xfrm>
        </p:grpSpPr>
        <p:pic>
          <p:nvPicPr>
            <p:cNvPr id="13" name="Picture 3"/>
            <p:cNvPicPr>
              <a:picLocks noChangeAspect="1" noChangeArrowheads="1"/>
            </p:cNvPicPr>
            <p:nvPr/>
          </p:nvPicPr>
          <p:blipFill>
            <a:blip r:embed="rId2" cstate="print"/>
            <a:srcRect/>
            <a:stretch>
              <a:fillRect/>
            </a:stretch>
          </p:blipFill>
          <p:spPr bwMode="auto">
            <a:xfrm>
              <a:off x="7924800" y="3036009"/>
              <a:ext cx="419100" cy="476250"/>
            </a:xfrm>
            <a:prstGeom prst="rect">
              <a:avLst/>
            </a:prstGeom>
            <a:noFill/>
            <a:ln w="9525">
              <a:noFill/>
              <a:miter lim="800000"/>
              <a:headEnd/>
              <a:tailEnd/>
            </a:ln>
          </p:spPr>
        </p:pic>
        <p:sp>
          <p:nvSpPr>
            <p:cNvPr id="21" name="TextBox 20"/>
            <p:cNvSpPr txBox="1"/>
            <p:nvPr/>
          </p:nvSpPr>
          <p:spPr>
            <a:xfrm>
              <a:off x="7148714" y="3502223"/>
              <a:ext cx="1361270" cy="276999"/>
            </a:xfrm>
            <a:prstGeom prst="rect">
              <a:avLst/>
            </a:prstGeom>
            <a:noFill/>
          </p:spPr>
          <p:txBody>
            <a:bodyPr wrap="none" rtlCol="0">
              <a:spAutoFit/>
            </a:bodyPr>
            <a:lstStyle/>
            <a:p>
              <a:pPr algn="ctr"/>
              <a:r>
                <a:rPr lang="en-US" sz="1200" dirty="0">
                  <a:latin typeface="Arial" pitchFamily="34" charset="0"/>
                  <a:cs typeface="Arial" pitchFamily="34" charset="0"/>
                </a:rPr>
                <a:t>Function Modifier</a:t>
              </a:r>
            </a:p>
          </p:txBody>
        </p:sp>
      </p:grpSp>
      <p:grpSp>
        <p:nvGrpSpPr>
          <p:cNvPr id="123" name="Group 122"/>
          <p:cNvGrpSpPr/>
          <p:nvPr/>
        </p:nvGrpSpPr>
        <p:grpSpPr>
          <a:xfrm>
            <a:off x="6705600" y="2681921"/>
            <a:ext cx="1428750" cy="354088"/>
            <a:chOff x="6705600" y="2681921"/>
            <a:chExt cx="1428750" cy="354088"/>
          </a:xfrm>
        </p:grpSpPr>
        <p:cxnSp>
          <p:nvCxnSpPr>
            <p:cNvPr id="29" name="Straight Arrow Connector 28"/>
            <p:cNvCxnSpPr>
              <a:stCxn id="13" idx="0"/>
              <a:endCxn id="48" idx="6"/>
            </p:cNvCxnSpPr>
            <p:nvPr/>
          </p:nvCxnSpPr>
          <p:spPr>
            <a:xfrm flipH="1" flipV="1">
              <a:off x="6705600" y="2740223"/>
              <a:ext cx="1428750" cy="295786"/>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1" name="TextBox 30"/>
            <p:cNvSpPr txBox="1"/>
            <p:nvPr/>
          </p:nvSpPr>
          <p:spPr>
            <a:xfrm rot="726597">
              <a:off x="7058882" y="2681921"/>
              <a:ext cx="1055097" cy="276999"/>
            </a:xfrm>
            <a:prstGeom prst="rect">
              <a:avLst/>
            </a:prstGeom>
            <a:noFill/>
          </p:spPr>
          <p:txBody>
            <a:bodyPr wrap="none" rtlCol="0">
              <a:spAutoFit/>
            </a:bodyPr>
            <a:lstStyle/>
            <a:p>
              <a:r>
                <a:rPr lang="en-US" sz="1200" dirty="0">
                  <a:latin typeface="Arial" pitchFamily="34" charset="0"/>
                  <a:cs typeface="Arial" pitchFamily="34" charset="0"/>
                </a:rPr>
                <a:t>2.2: </a:t>
              </a:r>
              <a:r>
                <a:rPr lang="en-US" sz="1200" dirty="0" err="1">
                  <a:latin typeface="Arial" pitchFamily="34" charset="0"/>
                  <a:cs typeface="Arial" pitchFamily="34" charset="0"/>
                </a:rPr>
                <a:t>Unpatch</a:t>
              </a:r>
              <a:endParaRPr lang="en-US" sz="1200" dirty="0">
                <a:latin typeface="Arial" pitchFamily="34" charset="0"/>
                <a:cs typeface="Arial" pitchFamily="34" charset="0"/>
              </a:endParaRPr>
            </a:p>
          </p:txBody>
        </p:sp>
      </p:grpSp>
      <p:grpSp>
        <p:nvGrpSpPr>
          <p:cNvPr id="119" name="Group 118"/>
          <p:cNvGrpSpPr/>
          <p:nvPr/>
        </p:nvGrpSpPr>
        <p:grpSpPr>
          <a:xfrm>
            <a:off x="4419600" y="3121223"/>
            <a:ext cx="1066800" cy="304800"/>
            <a:chOff x="4419600" y="3121223"/>
            <a:chExt cx="1066800" cy="304800"/>
          </a:xfrm>
        </p:grpSpPr>
        <p:cxnSp>
          <p:nvCxnSpPr>
            <p:cNvPr id="36" name="Straight Arrow Connector 35"/>
            <p:cNvCxnSpPr>
              <a:stCxn id="39" idx="1"/>
              <a:endCxn id="37" idx="6"/>
            </p:cNvCxnSpPr>
            <p:nvPr/>
          </p:nvCxnSpPr>
          <p:spPr>
            <a:xfrm flipH="1">
              <a:off x="5181600" y="3273623"/>
              <a:ext cx="304800" cy="0"/>
            </a:xfrm>
            <a:prstGeom prst="straightConnector1">
              <a:avLst/>
            </a:prstGeom>
            <a:ln>
              <a:solidFill>
                <a:schemeClr val="tx1"/>
              </a:solidFill>
              <a:prstDash val="dash"/>
              <a:tailEnd type="arrow"/>
            </a:ln>
          </p:spPr>
          <p:style>
            <a:lnRef idx="1">
              <a:schemeClr val="accent1"/>
            </a:lnRef>
            <a:fillRef idx="0">
              <a:schemeClr val="accent1"/>
            </a:fillRef>
            <a:effectRef idx="0">
              <a:schemeClr val="accent1"/>
            </a:effectRef>
            <a:fontRef idx="minor">
              <a:schemeClr val="tx1"/>
            </a:fontRef>
          </p:style>
        </p:cxnSp>
        <p:sp>
          <p:nvSpPr>
            <p:cNvPr id="37" name="Oval 36"/>
            <p:cNvSpPr/>
            <p:nvPr/>
          </p:nvSpPr>
          <p:spPr>
            <a:xfrm>
              <a:off x="4419600" y="3121223"/>
              <a:ext cx="762000" cy="304800"/>
            </a:xfrm>
            <a:prstGeom prst="ellipse">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latin typeface="Arial" pitchFamily="34" charset="0"/>
                  <a:cs typeface="Arial" pitchFamily="34" charset="0"/>
                </a:rPr>
                <a:t>Zw1</a:t>
              </a:r>
            </a:p>
          </p:txBody>
        </p:sp>
      </p:grpSp>
      <p:grpSp>
        <p:nvGrpSpPr>
          <p:cNvPr id="118" name="Group 117"/>
          <p:cNvGrpSpPr/>
          <p:nvPr/>
        </p:nvGrpSpPr>
        <p:grpSpPr>
          <a:xfrm>
            <a:off x="5486400" y="2968823"/>
            <a:ext cx="1295400" cy="886599"/>
            <a:chOff x="5486400" y="2968823"/>
            <a:chExt cx="1295400" cy="886599"/>
          </a:xfrm>
        </p:grpSpPr>
        <p:sp>
          <p:nvSpPr>
            <p:cNvPr id="38" name="Rectangle 37"/>
            <p:cNvSpPr/>
            <p:nvPr/>
          </p:nvSpPr>
          <p:spPr>
            <a:xfrm>
              <a:off x="5486400" y="2968823"/>
              <a:ext cx="1295400" cy="152400"/>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latin typeface="Arial" pitchFamily="34" charset="0"/>
                  <a:cs typeface="Arial" pitchFamily="34" charset="0"/>
                </a:rPr>
                <a:t>...</a:t>
              </a:r>
            </a:p>
          </p:txBody>
        </p:sp>
        <p:sp>
          <p:nvSpPr>
            <p:cNvPr id="39" name="Rectangle 38"/>
            <p:cNvSpPr/>
            <p:nvPr/>
          </p:nvSpPr>
          <p:spPr>
            <a:xfrm>
              <a:off x="5486400" y="3121223"/>
              <a:ext cx="1295400" cy="304800"/>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latin typeface="Arial" pitchFamily="34" charset="0"/>
                  <a:cs typeface="Arial" pitchFamily="34" charset="0"/>
                </a:rPr>
                <a:t>Pointer to Zw1</a:t>
              </a:r>
            </a:p>
          </p:txBody>
        </p:sp>
        <p:sp>
          <p:nvSpPr>
            <p:cNvPr id="40" name="Rectangle 39"/>
            <p:cNvSpPr/>
            <p:nvPr/>
          </p:nvSpPr>
          <p:spPr>
            <a:xfrm>
              <a:off x="5486400" y="3426023"/>
              <a:ext cx="1295400" cy="152400"/>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latin typeface="Arial" pitchFamily="34" charset="0"/>
                  <a:cs typeface="Arial" pitchFamily="34" charset="0"/>
                </a:rPr>
                <a:t>...</a:t>
              </a:r>
            </a:p>
          </p:txBody>
        </p:sp>
        <p:sp>
          <p:nvSpPr>
            <p:cNvPr id="46" name="TextBox 45"/>
            <p:cNvSpPr txBox="1"/>
            <p:nvPr/>
          </p:nvSpPr>
          <p:spPr>
            <a:xfrm>
              <a:off x="5486400" y="3578423"/>
              <a:ext cx="1295400" cy="276999"/>
            </a:xfrm>
            <a:prstGeom prst="rect">
              <a:avLst/>
            </a:prstGeom>
            <a:noFill/>
          </p:spPr>
          <p:txBody>
            <a:bodyPr wrap="square" rtlCol="0">
              <a:spAutoFit/>
            </a:bodyPr>
            <a:lstStyle/>
            <a:p>
              <a:pPr algn="ctr"/>
              <a:r>
                <a:rPr lang="en-US" sz="1200" dirty="0" err="1">
                  <a:latin typeface="Arial" pitchFamily="34" charset="0"/>
                  <a:cs typeface="Arial" pitchFamily="34" charset="0"/>
                </a:rPr>
                <a:t>Syscall</a:t>
              </a:r>
              <a:r>
                <a:rPr lang="en-US" sz="1200" dirty="0">
                  <a:latin typeface="Arial" pitchFamily="34" charset="0"/>
                  <a:cs typeface="Arial" pitchFamily="34" charset="0"/>
                </a:rPr>
                <a:t> table</a:t>
              </a:r>
            </a:p>
          </p:txBody>
        </p:sp>
      </p:grpSp>
      <p:grpSp>
        <p:nvGrpSpPr>
          <p:cNvPr id="121" name="Group 120"/>
          <p:cNvGrpSpPr/>
          <p:nvPr/>
        </p:nvGrpSpPr>
        <p:grpSpPr>
          <a:xfrm>
            <a:off x="5486400" y="2587823"/>
            <a:ext cx="1219200" cy="304800"/>
            <a:chOff x="5486400" y="2587823"/>
            <a:chExt cx="1219200" cy="304800"/>
          </a:xfrm>
        </p:grpSpPr>
        <p:sp>
          <p:nvSpPr>
            <p:cNvPr id="26" name="Oval 25"/>
            <p:cNvSpPr/>
            <p:nvPr/>
          </p:nvSpPr>
          <p:spPr>
            <a:xfrm>
              <a:off x="5715000" y="2664023"/>
              <a:ext cx="152400" cy="1524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latin typeface="Arial" pitchFamily="34" charset="0"/>
                <a:cs typeface="Arial" pitchFamily="34" charset="0"/>
              </a:endParaRPr>
            </a:p>
          </p:txBody>
        </p:sp>
        <p:sp>
          <p:nvSpPr>
            <p:cNvPr id="48" name="Oval 47"/>
            <p:cNvSpPr/>
            <p:nvPr/>
          </p:nvSpPr>
          <p:spPr>
            <a:xfrm>
              <a:off x="5486400" y="2587823"/>
              <a:ext cx="1219200" cy="304800"/>
            </a:xfrm>
            <a:prstGeom prst="ellipse">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latin typeface="Arial" pitchFamily="34" charset="0"/>
                  <a:cs typeface="Arial" pitchFamily="34" charset="0"/>
                </a:rPr>
                <a:t>Mm1</a:t>
              </a:r>
            </a:p>
          </p:txBody>
        </p:sp>
      </p:grpSp>
      <p:grpSp>
        <p:nvGrpSpPr>
          <p:cNvPr id="122" name="Group 121"/>
          <p:cNvGrpSpPr/>
          <p:nvPr/>
        </p:nvGrpSpPr>
        <p:grpSpPr>
          <a:xfrm>
            <a:off x="6781800" y="3042046"/>
            <a:ext cx="1143000" cy="276999"/>
            <a:chOff x="6781800" y="3042046"/>
            <a:chExt cx="1143000" cy="276999"/>
          </a:xfrm>
        </p:grpSpPr>
        <p:cxnSp>
          <p:nvCxnSpPr>
            <p:cNvPr id="30" name="Straight Arrow Connector 29"/>
            <p:cNvCxnSpPr>
              <a:stCxn id="13" idx="1"/>
              <a:endCxn id="39" idx="3"/>
            </p:cNvCxnSpPr>
            <p:nvPr/>
          </p:nvCxnSpPr>
          <p:spPr>
            <a:xfrm flipH="1" flipV="1">
              <a:off x="6781800" y="3273623"/>
              <a:ext cx="1143000" cy="511"/>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56" name="TextBox 55"/>
            <p:cNvSpPr txBox="1"/>
            <p:nvPr/>
          </p:nvSpPr>
          <p:spPr>
            <a:xfrm>
              <a:off x="7010400" y="3042046"/>
              <a:ext cx="841897" cy="276999"/>
            </a:xfrm>
            <a:prstGeom prst="rect">
              <a:avLst/>
            </a:prstGeom>
            <a:noFill/>
          </p:spPr>
          <p:txBody>
            <a:bodyPr wrap="none" rtlCol="0">
              <a:spAutoFit/>
            </a:bodyPr>
            <a:lstStyle/>
            <a:p>
              <a:r>
                <a:rPr lang="en-US" sz="1200" dirty="0">
                  <a:latin typeface="Arial" pitchFamily="34" charset="0"/>
                  <a:cs typeface="Arial" pitchFamily="34" charset="0"/>
                </a:rPr>
                <a:t>2.1: Hook</a:t>
              </a:r>
            </a:p>
          </p:txBody>
        </p:sp>
      </p:grpSp>
      <p:grpSp>
        <p:nvGrpSpPr>
          <p:cNvPr id="117" name="Group 116"/>
          <p:cNvGrpSpPr/>
          <p:nvPr/>
        </p:nvGrpSpPr>
        <p:grpSpPr>
          <a:xfrm>
            <a:off x="2743200" y="76200"/>
            <a:ext cx="6324600" cy="1800999"/>
            <a:chOff x="2743200" y="76200"/>
            <a:chExt cx="6324600" cy="1800999"/>
          </a:xfrm>
        </p:grpSpPr>
        <p:pic>
          <p:nvPicPr>
            <p:cNvPr id="6" name="Picture 5"/>
            <p:cNvPicPr>
              <a:picLocks noChangeAspect="1" noChangeArrowheads="1"/>
            </p:cNvPicPr>
            <p:nvPr/>
          </p:nvPicPr>
          <p:blipFill>
            <a:blip r:embed="rId2" cstate="print"/>
            <a:srcRect/>
            <a:stretch>
              <a:fillRect/>
            </a:stretch>
          </p:blipFill>
          <p:spPr bwMode="auto">
            <a:xfrm>
              <a:off x="5867400" y="76200"/>
              <a:ext cx="419100" cy="476250"/>
            </a:xfrm>
            <a:prstGeom prst="rect">
              <a:avLst/>
            </a:prstGeom>
            <a:noFill/>
            <a:ln w="9525">
              <a:noFill/>
              <a:miter lim="800000"/>
              <a:headEnd/>
              <a:tailEnd/>
            </a:ln>
          </p:spPr>
        </p:pic>
        <p:sp>
          <p:nvSpPr>
            <p:cNvPr id="7" name="TextBox 6"/>
            <p:cNvSpPr txBox="1"/>
            <p:nvPr/>
          </p:nvSpPr>
          <p:spPr>
            <a:xfrm>
              <a:off x="4876800" y="152400"/>
              <a:ext cx="1019382" cy="276999"/>
            </a:xfrm>
            <a:prstGeom prst="rect">
              <a:avLst/>
            </a:prstGeom>
            <a:noFill/>
          </p:spPr>
          <p:txBody>
            <a:bodyPr wrap="none" rtlCol="0">
              <a:spAutoFit/>
            </a:bodyPr>
            <a:lstStyle/>
            <a:p>
              <a:r>
                <a:rPr lang="en-US" sz="1200" dirty="0">
                  <a:latin typeface="Arial" pitchFamily="34" charset="0"/>
                  <a:cs typeface="Arial" pitchFamily="34" charset="0"/>
                </a:rPr>
                <a:t>Dropper.exe</a:t>
              </a:r>
            </a:p>
          </p:txBody>
        </p:sp>
        <p:cxnSp>
          <p:nvCxnSpPr>
            <p:cNvPr id="8" name="Straight Arrow Connector 7"/>
            <p:cNvCxnSpPr>
              <a:stCxn id="6" idx="3"/>
              <a:endCxn id="57" idx="1"/>
            </p:cNvCxnSpPr>
            <p:nvPr/>
          </p:nvCxnSpPr>
          <p:spPr>
            <a:xfrm>
              <a:off x="6286500" y="314325"/>
              <a:ext cx="1638300" cy="9906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2743200" y="533400"/>
              <a:ext cx="6324600"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a:stCxn id="25" idx="1"/>
              <a:endCxn id="23" idx="6"/>
            </p:cNvCxnSpPr>
            <p:nvPr/>
          </p:nvCxnSpPr>
          <p:spPr>
            <a:xfrm flipH="1">
              <a:off x="5181600" y="1295400"/>
              <a:ext cx="304800" cy="0"/>
            </a:xfrm>
            <a:prstGeom prst="straightConnector1">
              <a:avLst/>
            </a:prstGeom>
            <a:ln>
              <a:solidFill>
                <a:schemeClr val="tx1"/>
              </a:solidFill>
              <a:prstDash val="dash"/>
              <a:tailEnd type="arrow"/>
            </a:ln>
          </p:spPr>
          <p:style>
            <a:lnRef idx="1">
              <a:schemeClr val="accent1"/>
            </a:lnRef>
            <a:fillRef idx="0">
              <a:schemeClr val="accent1"/>
            </a:fillRef>
            <a:effectRef idx="0">
              <a:schemeClr val="accent1"/>
            </a:effectRef>
            <a:fontRef idx="minor">
              <a:schemeClr val="tx1"/>
            </a:fontRef>
          </p:style>
        </p:cxnSp>
        <p:sp>
          <p:nvSpPr>
            <p:cNvPr id="23" name="Oval 22"/>
            <p:cNvSpPr/>
            <p:nvPr/>
          </p:nvSpPr>
          <p:spPr>
            <a:xfrm>
              <a:off x="4419600" y="1143000"/>
              <a:ext cx="762000" cy="304800"/>
            </a:xfrm>
            <a:prstGeom prst="ellipse">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latin typeface="Arial" pitchFamily="34" charset="0"/>
                  <a:cs typeface="Arial" pitchFamily="34" charset="0"/>
                </a:rPr>
                <a:t>Zw1</a:t>
              </a:r>
            </a:p>
          </p:txBody>
        </p:sp>
        <p:sp>
          <p:nvSpPr>
            <p:cNvPr id="24" name="Rectangle 23"/>
            <p:cNvSpPr/>
            <p:nvPr/>
          </p:nvSpPr>
          <p:spPr>
            <a:xfrm>
              <a:off x="5486400" y="990600"/>
              <a:ext cx="1295400" cy="152400"/>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latin typeface="Arial" pitchFamily="34" charset="0"/>
                  <a:cs typeface="Arial" pitchFamily="34" charset="0"/>
                </a:rPr>
                <a:t>...</a:t>
              </a:r>
            </a:p>
          </p:txBody>
        </p:sp>
        <p:sp>
          <p:nvSpPr>
            <p:cNvPr id="25" name="Rectangle 24"/>
            <p:cNvSpPr/>
            <p:nvPr/>
          </p:nvSpPr>
          <p:spPr>
            <a:xfrm>
              <a:off x="5486400" y="1143000"/>
              <a:ext cx="1295400" cy="304800"/>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latin typeface="Arial" pitchFamily="34" charset="0"/>
                  <a:cs typeface="Arial" pitchFamily="34" charset="0"/>
                </a:rPr>
                <a:t>Pointer to Zw1</a:t>
              </a:r>
            </a:p>
          </p:txBody>
        </p:sp>
        <p:sp>
          <p:nvSpPr>
            <p:cNvPr id="27" name="TextBox 26"/>
            <p:cNvSpPr txBox="1"/>
            <p:nvPr/>
          </p:nvSpPr>
          <p:spPr>
            <a:xfrm>
              <a:off x="5486400" y="1600200"/>
              <a:ext cx="1295400" cy="276999"/>
            </a:xfrm>
            <a:prstGeom prst="rect">
              <a:avLst/>
            </a:prstGeom>
            <a:noFill/>
          </p:spPr>
          <p:txBody>
            <a:bodyPr wrap="square" rtlCol="0">
              <a:spAutoFit/>
            </a:bodyPr>
            <a:lstStyle/>
            <a:p>
              <a:pPr algn="ctr"/>
              <a:r>
                <a:rPr lang="en-US" sz="1200" dirty="0" err="1">
                  <a:latin typeface="Arial" pitchFamily="34" charset="0"/>
                  <a:cs typeface="Arial" pitchFamily="34" charset="0"/>
                </a:rPr>
                <a:t>Syscall</a:t>
              </a:r>
              <a:r>
                <a:rPr lang="en-US" sz="1200" dirty="0">
                  <a:latin typeface="Arial" pitchFamily="34" charset="0"/>
                  <a:cs typeface="Arial" pitchFamily="34" charset="0"/>
                </a:rPr>
                <a:t> table</a:t>
              </a:r>
            </a:p>
          </p:txBody>
        </p:sp>
        <p:sp>
          <p:nvSpPr>
            <p:cNvPr id="33" name="Rectangle 32"/>
            <p:cNvSpPr/>
            <p:nvPr/>
          </p:nvSpPr>
          <p:spPr>
            <a:xfrm>
              <a:off x="2819400" y="685800"/>
              <a:ext cx="685800" cy="76200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latin typeface="Arial" pitchFamily="34" charset="0"/>
                  <a:cs typeface="Arial" pitchFamily="34" charset="0"/>
                </a:rPr>
                <a:t>VMI </a:t>
              </a:r>
              <a:br>
                <a:rPr lang="en-US" sz="1200" dirty="0">
                  <a:solidFill>
                    <a:schemeClr val="tx1"/>
                  </a:solidFill>
                  <a:latin typeface="Arial" pitchFamily="34" charset="0"/>
                  <a:cs typeface="Arial" pitchFamily="34" charset="0"/>
                </a:rPr>
              </a:br>
              <a:r>
                <a:rPr lang="en-US" sz="1200" dirty="0">
                  <a:solidFill>
                    <a:schemeClr val="tx1"/>
                  </a:solidFill>
                  <a:latin typeface="Arial" pitchFamily="34" charset="0"/>
                  <a:cs typeface="Arial" pitchFamily="34" charset="0"/>
                </a:rPr>
                <a:t>Driver</a:t>
              </a:r>
            </a:p>
          </p:txBody>
        </p:sp>
        <p:sp>
          <p:nvSpPr>
            <p:cNvPr id="34" name="Oval 33"/>
            <p:cNvSpPr/>
            <p:nvPr/>
          </p:nvSpPr>
          <p:spPr>
            <a:xfrm>
              <a:off x="2819400" y="685800"/>
              <a:ext cx="152400" cy="1524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latin typeface="Arial" pitchFamily="34" charset="0"/>
                <a:cs typeface="Arial" pitchFamily="34" charset="0"/>
              </a:endParaRPr>
            </a:p>
          </p:txBody>
        </p:sp>
        <p:sp>
          <p:nvSpPr>
            <p:cNvPr id="35" name="Rectangle 34"/>
            <p:cNvSpPr/>
            <p:nvPr/>
          </p:nvSpPr>
          <p:spPr>
            <a:xfrm>
              <a:off x="5486400" y="1447800"/>
              <a:ext cx="1295400" cy="152400"/>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latin typeface="Arial" pitchFamily="34" charset="0"/>
                  <a:cs typeface="Arial" pitchFamily="34" charset="0"/>
                </a:rPr>
                <a:t>...</a:t>
              </a:r>
            </a:p>
          </p:txBody>
        </p:sp>
        <p:sp>
          <p:nvSpPr>
            <p:cNvPr id="49" name="Oval 48"/>
            <p:cNvSpPr/>
            <p:nvPr/>
          </p:nvSpPr>
          <p:spPr>
            <a:xfrm>
              <a:off x="5715000" y="685800"/>
              <a:ext cx="152400" cy="1524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latin typeface="Arial" pitchFamily="34" charset="0"/>
                <a:cs typeface="Arial" pitchFamily="34" charset="0"/>
              </a:endParaRPr>
            </a:p>
          </p:txBody>
        </p:sp>
        <p:sp>
          <p:nvSpPr>
            <p:cNvPr id="50" name="Oval 49"/>
            <p:cNvSpPr/>
            <p:nvPr/>
          </p:nvSpPr>
          <p:spPr>
            <a:xfrm>
              <a:off x="5486400" y="609600"/>
              <a:ext cx="1219200" cy="304800"/>
            </a:xfrm>
            <a:prstGeom prst="ellipse">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latin typeface="Arial" pitchFamily="34" charset="0"/>
                  <a:cs typeface="Arial" pitchFamily="34" charset="0"/>
                </a:rPr>
                <a:t>Mm1</a:t>
              </a:r>
            </a:p>
          </p:txBody>
        </p:sp>
        <p:sp>
          <p:nvSpPr>
            <p:cNvPr id="51" name="TextBox 50"/>
            <p:cNvSpPr txBox="1"/>
            <p:nvPr/>
          </p:nvSpPr>
          <p:spPr>
            <a:xfrm>
              <a:off x="3581400" y="530423"/>
              <a:ext cx="1654684" cy="276999"/>
            </a:xfrm>
            <a:prstGeom prst="rect">
              <a:avLst/>
            </a:prstGeom>
            <a:noFill/>
          </p:spPr>
          <p:txBody>
            <a:bodyPr wrap="square" rtlCol="0">
              <a:spAutoFit/>
            </a:bodyPr>
            <a:lstStyle/>
            <a:p>
              <a:r>
                <a:rPr lang="en-US" sz="1200" dirty="0">
                  <a:latin typeface="Arial" pitchFamily="34" charset="0"/>
                  <a:cs typeface="Arial" pitchFamily="34" charset="0"/>
                </a:rPr>
                <a:t>VMI notification</a:t>
              </a:r>
            </a:p>
          </p:txBody>
        </p:sp>
        <p:cxnSp>
          <p:nvCxnSpPr>
            <p:cNvPr id="52" name="Straight Arrow Connector 51"/>
            <p:cNvCxnSpPr>
              <a:stCxn id="50" idx="2"/>
            </p:cNvCxnSpPr>
            <p:nvPr/>
          </p:nvCxnSpPr>
          <p:spPr>
            <a:xfrm flipH="1">
              <a:off x="3505200" y="762000"/>
              <a:ext cx="1981200"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3" name="Straight Arrow Connector 52"/>
            <p:cNvCxnSpPr>
              <a:stCxn id="23" idx="2"/>
            </p:cNvCxnSpPr>
            <p:nvPr/>
          </p:nvCxnSpPr>
          <p:spPr>
            <a:xfrm flipH="1">
              <a:off x="3505200" y="1295400"/>
              <a:ext cx="914400"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54" name="TextBox 53"/>
            <p:cNvSpPr txBox="1"/>
            <p:nvPr/>
          </p:nvSpPr>
          <p:spPr>
            <a:xfrm>
              <a:off x="3581400" y="1063823"/>
              <a:ext cx="1654684" cy="276999"/>
            </a:xfrm>
            <a:prstGeom prst="rect">
              <a:avLst/>
            </a:prstGeom>
            <a:noFill/>
          </p:spPr>
          <p:txBody>
            <a:bodyPr wrap="square" rtlCol="0">
              <a:spAutoFit/>
            </a:bodyPr>
            <a:lstStyle/>
            <a:p>
              <a:r>
                <a:rPr lang="en-US" sz="1200" dirty="0">
                  <a:latin typeface="Arial" pitchFamily="34" charset="0"/>
                  <a:cs typeface="Arial" pitchFamily="34" charset="0"/>
                </a:rPr>
                <a:t>VMI</a:t>
              </a:r>
            </a:p>
          </p:txBody>
        </p:sp>
        <p:pic>
          <p:nvPicPr>
            <p:cNvPr id="57" name="Picture 3"/>
            <p:cNvPicPr>
              <a:picLocks noChangeAspect="1" noChangeArrowheads="1"/>
            </p:cNvPicPr>
            <p:nvPr/>
          </p:nvPicPr>
          <p:blipFill>
            <a:blip r:embed="rId2" cstate="print"/>
            <a:srcRect/>
            <a:stretch>
              <a:fillRect/>
            </a:stretch>
          </p:blipFill>
          <p:spPr bwMode="auto">
            <a:xfrm>
              <a:off x="7924800" y="1066800"/>
              <a:ext cx="419100" cy="476250"/>
            </a:xfrm>
            <a:prstGeom prst="rect">
              <a:avLst/>
            </a:prstGeom>
            <a:noFill/>
            <a:ln w="9525">
              <a:noFill/>
              <a:miter lim="800000"/>
              <a:headEnd/>
              <a:tailEnd/>
            </a:ln>
          </p:spPr>
        </p:pic>
        <p:sp>
          <p:nvSpPr>
            <p:cNvPr id="58" name="TextBox 57"/>
            <p:cNvSpPr txBox="1"/>
            <p:nvPr/>
          </p:nvSpPr>
          <p:spPr>
            <a:xfrm>
              <a:off x="7148714" y="1533014"/>
              <a:ext cx="1361270" cy="276999"/>
            </a:xfrm>
            <a:prstGeom prst="rect">
              <a:avLst/>
            </a:prstGeom>
            <a:noFill/>
          </p:spPr>
          <p:txBody>
            <a:bodyPr wrap="none" rtlCol="0">
              <a:spAutoFit/>
            </a:bodyPr>
            <a:lstStyle/>
            <a:p>
              <a:pPr algn="ctr"/>
              <a:r>
                <a:rPr lang="en-US" sz="1200" dirty="0">
                  <a:latin typeface="Arial" pitchFamily="34" charset="0"/>
                  <a:cs typeface="Arial" pitchFamily="34" charset="0"/>
                </a:rPr>
                <a:t>Function Modifier</a:t>
              </a:r>
            </a:p>
          </p:txBody>
        </p:sp>
        <p:sp>
          <p:nvSpPr>
            <p:cNvPr id="61" name="TextBox 60"/>
            <p:cNvSpPr txBox="1"/>
            <p:nvPr/>
          </p:nvSpPr>
          <p:spPr>
            <a:xfrm>
              <a:off x="7772400" y="228600"/>
              <a:ext cx="508473" cy="276999"/>
            </a:xfrm>
            <a:prstGeom prst="rect">
              <a:avLst/>
            </a:prstGeom>
            <a:noFill/>
          </p:spPr>
          <p:txBody>
            <a:bodyPr wrap="none" rtlCol="0">
              <a:spAutoFit/>
            </a:bodyPr>
            <a:lstStyle/>
            <a:p>
              <a:r>
                <a:rPr lang="en-US" sz="1200" dirty="0">
                  <a:latin typeface="Arial" pitchFamily="34" charset="0"/>
                  <a:cs typeface="Arial" pitchFamily="34" charset="0"/>
                </a:rPr>
                <a:t>User</a:t>
              </a:r>
            </a:p>
          </p:txBody>
        </p:sp>
        <p:sp>
          <p:nvSpPr>
            <p:cNvPr id="62" name="TextBox 61"/>
            <p:cNvSpPr txBox="1"/>
            <p:nvPr/>
          </p:nvSpPr>
          <p:spPr>
            <a:xfrm>
              <a:off x="7772400" y="533400"/>
              <a:ext cx="627095" cy="276999"/>
            </a:xfrm>
            <a:prstGeom prst="rect">
              <a:avLst/>
            </a:prstGeom>
            <a:noFill/>
          </p:spPr>
          <p:txBody>
            <a:bodyPr wrap="none" rtlCol="0">
              <a:spAutoFit/>
            </a:bodyPr>
            <a:lstStyle/>
            <a:p>
              <a:r>
                <a:rPr lang="en-US" sz="1200" dirty="0">
                  <a:latin typeface="Arial" pitchFamily="34" charset="0"/>
                  <a:cs typeface="Arial" pitchFamily="34" charset="0"/>
                </a:rPr>
                <a:t>Kernel</a:t>
              </a:r>
            </a:p>
          </p:txBody>
        </p:sp>
        <p:sp>
          <p:nvSpPr>
            <p:cNvPr id="63" name="TextBox 62"/>
            <p:cNvSpPr txBox="1"/>
            <p:nvPr/>
          </p:nvSpPr>
          <p:spPr>
            <a:xfrm rot="2068430">
              <a:off x="7028382" y="703794"/>
              <a:ext cx="688009" cy="276999"/>
            </a:xfrm>
            <a:prstGeom prst="rect">
              <a:avLst/>
            </a:prstGeom>
            <a:noFill/>
          </p:spPr>
          <p:txBody>
            <a:bodyPr wrap="none" rtlCol="0">
              <a:spAutoFit/>
            </a:bodyPr>
            <a:lstStyle/>
            <a:p>
              <a:r>
                <a:rPr lang="en-US" sz="1200" dirty="0">
                  <a:latin typeface="Arial" pitchFamily="34" charset="0"/>
                  <a:cs typeface="Arial" pitchFamily="34" charset="0"/>
                </a:rPr>
                <a:t>1: Drop</a:t>
              </a:r>
            </a:p>
          </p:txBody>
        </p:sp>
      </p:grpSp>
      <p:grpSp>
        <p:nvGrpSpPr>
          <p:cNvPr id="135" name="Group 134"/>
          <p:cNvGrpSpPr/>
          <p:nvPr/>
        </p:nvGrpSpPr>
        <p:grpSpPr>
          <a:xfrm>
            <a:off x="2895600" y="5410200"/>
            <a:ext cx="1828800" cy="1447800"/>
            <a:chOff x="2895600" y="5410200"/>
            <a:chExt cx="1828800" cy="1447800"/>
          </a:xfrm>
        </p:grpSpPr>
        <p:cxnSp>
          <p:nvCxnSpPr>
            <p:cNvPr id="65" name="Straight Arrow Connector 64"/>
            <p:cNvCxnSpPr>
              <a:stCxn id="42" idx="4"/>
              <a:endCxn id="68" idx="0"/>
            </p:cNvCxnSpPr>
            <p:nvPr/>
          </p:nvCxnSpPr>
          <p:spPr>
            <a:xfrm flipH="1">
              <a:off x="3810000" y="5410200"/>
              <a:ext cx="762000" cy="8382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68" name="Oval 67"/>
            <p:cNvSpPr/>
            <p:nvPr/>
          </p:nvSpPr>
          <p:spPr>
            <a:xfrm>
              <a:off x="2895600" y="6248400"/>
              <a:ext cx="1828800" cy="609600"/>
            </a:xfrm>
            <a:prstGeom prst="ellipse">
              <a:avLst/>
            </a:prstGeom>
            <a:solidFill>
              <a:schemeClr val="bg1">
                <a:lumMod val="85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latin typeface="Arial" pitchFamily="34" charset="0"/>
                  <a:cs typeface="Arial" pitchFamily="34" charset="0"/>
                </a:rPr>
                <a:t>Zw1’’: Call ZW1, </a:t>
              </a:r>
              <a:br>
                <a:rPr lang="en-US" sz="1200" dirty="0">
                  <a:solidFill>
                    <a:schemeClr val="tx1"/>
                  </a:solidFill>
                  <a:latin typeface="Arial" pitchFamily="34" charset="0"/>
                  <a:cs typeface="Arial" pitchFamily="34" charset="0"/>
                </a:rPr>
              </a:br>
              <a:r>
                <a:rPr lang="en-US" sz="1200" dirty="0">
                  <a:solidFill>
                    <a:schemeClr val="tx1"/>
                  </a:solidFill>
                  <a:latin typeface="Arial" pitchFamily="34" charset="0"/>
                  <a:cs typeface="Arial" pitchFamily="34" charset="0"/>
                </a:rPr>
                <a:t>hide Mal.exe</a:t>
              </a:r>
            </a:p>
          </p:txBody>
        </p:sp>
        <p:sp>
          <p:nvSpPr>
            <p:cNvPr id="69" name="TextBox 68"/>
            <p:cNvSpPr txBox="1"/>
            <p:nvPr/>
          </p:nvSpPr>
          <p:spPr>
            <a:xfrm rot="18983724">
              <a:off x="3177573" y="5572964"/>
              <a:ext cx="1319592" cy="461665"/>
            </a:xfrm>
            <a:prstGeom prst="rect">
              <a:avLst/>
            </a:prstGeom>
            <a:noFill/>
          </p:spPr>
          <p:txBody>
            <a:bodyPr wrap="none" rtlCol="0">
              <a:spAutoFit/>
            </a:bodyPr>
            <a:lstStyle/>
            <a:p>
              <a:pPr algn="ctr"/>
              <a:r>
                <a:rPr lang="en-US" sz="1200" dirty="0">
                  <a:latin typeface="Arial" pitchFamily="34" charset="0"/>
                  <a:cs typeface="Arial" pitchFamily="34" charset="0"/>
                </a:rPr>
                <a:t>Current process </a:t>
              </a:r>
            </a:p>
            <a:p>
              <a:pPr algn="ctr"/>
              <a:r>
                <a:rPr lang="en-US" sz="1200" dirty="0">
                  <a:latin typeface="Arial" pitchFamily="34" charset="0"/>
                  <a:cs typeface="Arial" pitchFamily="34" charset="0"/>
                </a:rPr>
                <a:t>≠ Mal.exe</a:t>
              </a:r>
            </a:p>
          </p:txBody>
        </p:sp>
      </p:grpSp>
      <p:grpSp>
        <p:nvGrpSpPr>
          <p:cNvPr id="134" name="Group 133"/>
          <p:cNvGrpSpPr/>
          <p:nvPr/>
        </p:nvGrpSpPr>
        <p:grpSpPr>
          <a:xfrm>
            <a:off x="4572000" y="5157236"/>
            <a:ext cx="2057400" cy="1700764"/>
            <a:chOff x="4572000" y="5157236"/>
            <a:chExt cx="2057400" cy="1700764"/>
          </a:xfrm>
        </p:grpSpPr>
        <p:cxnSp>
          <p:nvCxnSpPr>
            <p:cNvPr id="66" name="Straight Arrow Connector 65"/>
            <p:cNvCxnSpPr/>
            <p:nvPr/>
          </p:nvCxnSpPr>
          <p:spPr>
            <a:xfrm>
              <a:off x="4572000" y="5410200"/>
              <a:ext cx="838200" cy="8382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70" name="TextBox 69"/>
            <p:cNvSpPr txBox="1"/>
            <p:nvPr/>
          </p:nvSpPr>
          <p:spPr>
            <a:xfrm rot="2765488">
              <a:off x="4612280" y="5586199"/>
              <a:ext cx="1319592" cy="461665"/>
            </a:xfrm>
            <a:prstGeom prst="rect">
              <a:avLst/>
            </a:prstGeom>
            <a:noFill/>
          </p:spPr>
          <p:txBody>
            <a:bodyPr wrap="none" rtlCol="0">
              <a:spAutoFit/>
            </a:bodyPr>
            <a:lstStyle/>
            <a:p>
              <a:pPr algn="ctr"/>
              <a:r>
                <a:rPr lang="en-US" sz="1200" dirty="0">
                  <a:latin typeface="Arial" pitchFamily="34" charset="0"/>
                  <a:cs typeface="Arial" pitchFamily="34" charset="0"/>
                </a:rPr>
                <a:t>Current process </a:t>
              </a:r>
            </a:p>
            <a:p>
              <a:pPr algn="ctr"/>
              <a:r>
                <a:rPr lang="en-US" sz="1200" dirty="0">
                  <a:latin typeface="Arial" pitchFamily="34" charset="0"/>
                  <a:cs typeface="Arial" pitchFamily="34" charset="0"/>
                </a:rPr>
                <a:t>= Mal.exe</a:t>
              </a:r>
            </a:p>
          </p:txBody>
        </p:sp>
        <p:sp>
          <p:nvSpPr>
            <p:cNvPr id="71" name="Oval 70"/>
            <p:cNvSpPr/>
            <p:nvPr/>
          </p:nvSpPr>
          <p:spPr>
            <a:xfrm>
              <a:off x="4800600" y="6248400"/>
              <a:ext cx="1828800" cy="609600"/>
            </a:xfrm>
            <a:prstGeom prst="ellipse">
              <a:avLst/>
            </a:prstGeom>
            <a:solidFill>
              <a:schemeClr val="bg1">
                <a:lumMod val="85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latin typeface="Arial" pitchFamily="34" charset="0"/>
                  <a:cs typeface="Arial" pitchFamily="34" charset="0"/>
                </a:rPr>
                <a:t>Service A </a:t>
              </a:r>
            </a:p>
          </p:txBody>
        </p:sp>
      </p:grpSp>
      <p:grpSp>
        <p:nvGrpSpPr>
          <p:cNvPr id="120" name="Group 119"/>
          <p:cNvGrpSpPr/>
          <p:nvPr/>
        </p:nvGrpSpPr>
        <p:grpSpPr>
          <a:xfrm>
            <a:off x="2819400" y="2667000"/>
            <a:ext cx="685800" cy="762000"/>
            <a:chOff x="2819400" y="2667000"/>
            <a:chExt cx="685800" cy="762000"/>
          </a:xfrm>
        </p:grpSpPr>
        <p:sp>
          <p:nvSpPr>
            <p:cNvPr id="75" name="Rectangle 74"/>
            <p:cNvSpPr/>
            <p:nvPr/>
          </p:nvSpPr>
          <p:spPr>
            <a:xfrm>
              <a:off x="2819400" y="2667000"/>
              <a:ext cx="685800" cy="76200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latin typeface="Arial" pitchFamily="34" charset="0"/>
                  <a:cs typeface="Arial" pitchFamily="34" charset="0"/>
                </a:rPr>
                <a:t>VMI </a:t>
              </a:r>
              <a:br>
                <a:rPr lang="en-US" sz="1200" dirty="0">
                  <a:solidFill>
                    <a:schemeClr val="tx1"/>
                  </a:solidFill>
                  <a:latin typeface="Arial" pitchFamily="34" charset="0"/>
                  <a:cs typeface="Arial" pitchFamily="34" charset="0"/>
                </a:rPr>
              </a:br>
              <a:r>
                <a:rPr lang="en-US" sz="1200" dirty="0">
                  <a:solidFill>
                    <a:schemeClr val="tx1"/>
                  </a:solidFill>
                  <a:latin typeface="Arial" pitchFamily="34" charset="0"/>
                  <a:cs typeface="Arial" pitchFamily="34" charset="0"/>
                </a:rPr>
                <a:t>Driver</a:t>
              </a:r>
            </a:p>
          </p:txBody>
        </p:sp>
        <p:sp>
          <p:nvSpPr>
            <p:cNvPr id="76" name="Oval 75"/>
            <p:cNvSpPr/>
            <p:nvPr/>
          </p:nvSpPr>
          <p:spPr>
            <a:xfrm>
              <a:off x="2819400" y="2667000"/>
              <a:ext cx="152400" cy="1524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latin typeface="Arial" pitchFamily="34" charset="0"/>
                <a:cs typeface="Arial" pitchFamily="34" charset="0"/>
              </a:endParaRPr>
            </a:p>
          </p:txBody>
        </p:sp>
      </p:grpSp>
      <p:grpSp>
        <p:nvGrpSpPr>
          <p:cNvPr id="137" name="Group 136"/>
          <p:cNvGrpSpPr/>
          <p:nvPr/>
        </p:nvGrpSpPr>
        <p:grpSpPr>
          <a:xfrm>
            <a:off x="2743200" y="3957935"/>
            <a:ext cx="6248400" cy="1893655"/>
            <a:chOff x="2743200" y="3957935"/>
            <a:chExt cx="6248400" cy="1893655"/>
          </a:xfrm>
        </p:grpSpPr>
        <p:grpSp>
          <p:nvGrpSpPr>
            <p:cNvPr id="136" name="Group 135"/>
            <p:cNvGrpSpPr/>
            <p:nvPr/>
          </p:nvGrpSpPr>
          <p:grpSpPr>
            <a:xfrm>
              <a:off x="4191000" y="4583991"/>
              <a:ext cx="2590800" cy="1267599"/>
              <a:chOff x="4191000" y="4583991"/>
              <a:chExt cx="2590800" cy="1267599"/>
            </a:xfrm>
          </p:grpSpPr>
          <p:sp>
            <p:nvSpPr>
              <p:cNvPr id="28" name="Oval 27"/>
              <p:cNvSpPr/>
              <p:nvPr/>
            </p:nvSpPr>
            <p:spPr>
              <a:xfrm>
                <a:off x="5486400" y="4583991"/>
                <a:ext cx="1219200" cy="304800"/>
              </a:xfrm>
              <a:prstGeom prst="ellipse">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latin typeface="Arial" pitchFamily="34" charset="0"/>
                    <a:cs typeface="Arial" pitchFamily="34" charset="0"/>
                  </a:rPr>
                  <a:t>Mm1</a:t>
                </a:r>
              </a:p>
            </p:txBody>
          </p:sp>
          <p:grpSp>
            <p:nvGrpSpPr>
              <p:cNvPr id="131" name="Group 130"/>
              <p:cNvGrpSpPr/>
              <p:nvPr/>
            </p:nvGrpSpPr>
            <p:grpSpPr>
              <a:xfrm>
                <a:off x="4191000" y="4964991"/>
                <a:ext cx="2590800" cy="886599"/>
                <a:chOff x="4191000" y="4964991"/>
                <a:chExt cx="2590800" cy="886599"/>
              </a:xfrm>
            </p:grpSpPr>
            <p:cxnSp>
              <p:nvCxnSpPr>
                <p:cNvPr id="41" name="Straight Arrow Connector 40"/>
                <p:cNvCxnSpPr>
                  <a:endCxn id="42" idx="6"/>
                </p:cNvCxnSpPr>
                <p:nvPr/>
              </p:nvCxnSpPr>
              <p:spPr>
                <a:xfrm flipH="1">
                  <a:off x="4953000" y="5257800"/>
                  <a:ext cx="533400" cy="0"/>
                </a:xfrm>
                <a:prstGeom prst="straightConnector1">
                  <a:avLst/>
                </a:prstGeom>
                <a:ln>
                  <a:solidFill>
                    <a:schemeClr val="tx1"/>
                  </a:solidFill>
                  <a:prstDash val="dash"/>
                  <a:tailEnd type="arrow"/>
                </a:ln>
              </p:spPr>
              <p:style>
                <a:lnRef idx="1">
                  <a:schemeClr val="accent1"/>
                </a:lnRef>
                <a:fillRef idx="0">
                  <a:schemeClr val="accent1"/>
                </a:fillRef>
                <a:effectRef idx="0">
                  <a:schemeClr val="accent1"/>
                </a:effectRef>
                <a:fontRef idx="minor">
                  <a:schemeClr val="tx1"/>
                </a:fontRef>
              </p:style>
            </p:cxnSp>
            <p:sp>
              <p:nvSpPr>
                <p:cNvPr id="42" name="Oval 41"/>
                <p:cNvSpPr/>
                <p:nvPr/>
              </p:nvSpPr>
              <p:spPr>
                <a:xfrm>
                  <a:off x="4191000" y="5105400"/>
                  <a:ext cx="762000" cy="304800"/>
                </a:xfrm>
                <a:prstGeom prst="ellipse">
                  <a:avLst/>
                </a:prstGeom>
                <a:solidFill>
                  <a:schemeClr val="bg1">
                    <a:lumMod val="85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latin typeface="Arial" pitchFamily="34" charset="0"/>
                      <a:cs typeface="Arial" pitchFamily="34" charset="0"/>
                    </a:rPr>
                    <a:t>Zw1’</a:t>
                  </a:r>
                </a:p>
              </p:txBody>
            </p:sp>
            <p:sp>
              <p:nvSpPr>
                <p:cNvPr id="43" name="Rectangle 42"/>
                <p:cNvSpPr/>
                <p:nvPr/>
              </p:nvSpPr>
              <p:spPr>
                <a:xfrm>
                  <a:off x="5486400" y="4964991"/>
                  <a:ext cx="1295400" cy="152400"/>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latin typeface="Arial" pitchFamily="34" charset="0"/>
                      <a:cs typeface="Arial" pitchFamily="34" charset="0"/>
                    </a:rPr>
                    <a:t>...</a:t>
                  </a:r>
                </a:p>
              </p:txBody>
            </p:sp>
            <p:sp>
              <p:nvSpPr>
                <p:cNvPr id="44" name="Rectangle 43"/>
                <p:cNvSpPr/>
                <p:nvPr/>
              </p:nvSpPr>
              <p:spPr>
                <a:xfrm>
                  <a:off x="5486400" y="5117391"/>
                  <a:ext cx="1295400" cy="304800"/>
                </a:xfrm>
                <a:prstGeom prst="rect">
                  <a:avLst/>
                </a:prstGeom>
                <a:solidFill>
                  <a:schemeClr val="bg1">
                    <a:lumMod val="85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latin typeface="Arial" pitchFamily="34" charset="0"/>
                      <a:cs typeface="Arial" pitchFamily="34" charset="0"/>
                    </a:rPr>
                    <a:t>Pointer to Zw1’</a:t>
                  </a:r>
                </a:p>
              </p:txBody>
            </p:sp>
            <p:sp>
              <p:nvSpPr>
                <p:cNvPr id="45" name="Rectangle 44"/>
                <p:cNvSpPr/>
                <p:nvPr/>
              </p:nvSpPr>
              <p:spPr>
                <a:xfrm>
                  <a:off x="5486400" y="5422191"/>
                  <a:ext cx="1295400" cy="152400"/>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latin typeface="Arial" pitchFamily="34" charset="0"/>
                      <a:cs typeface="Arial" pitchFamily="34" charset="0"/>
                    </a:rPr>
                    <a:t>...</a:t>
                  </a:r>
                </a:p>
              </p:txBody>
            </p:sp>
            <p:sp>
              <p:nvSpPr>
                <p:cNvPr id="47" name="TextBox 46"/>
                <p:cNvSpPr txBox="1"/>
                <p:nvPr/>
              </p:nvSpPr>
              <p:spPr>
                <a:xfrm>
                  <a:off x="5486400" y="5574591"/>
                  <a:ext cx="1295400" cy="276999"/>
                </a:xfrm>
                <a:prstGeom prst="rect">
                  <a:avLst/>
                </a:prstGeom>
                <a:noFill/>
              </p:spPr>
              <p:txBody>
                <a:bodyPr wrap="square" rtlCol="0">
                  <a:spAutoFit/>
                </a:bodyPr>
                <a:lstStyle/>
                <a:p>
                  <a:pPr algn="ctr"/>
                  <a:r>
                    <a:rPr lang="en-US" sz="1200" dirty="0" err="1">
                      <a:latin typeface="Arial" pitchFamily="34" charset="0"/>
                      <a:cs typeface="Arial" pitchFamily="34" charset="0"/>
                    </a:rPr>
                    <a:t>Syscall</a:t>
                  </a:r>
                  <a:r>
                    <a:rPr lang="en-US" sz="1200" dirty="0">
                      <a:latin typeface="Arial" pitchFamily="34" charset="0"/>
                      <a:cs typeface="Arial" pitchFamily="34" charset="0"/>
                    </a:rPr>
                    <a:t> table</a:t>
                  </a:r>
                </a:p>
              </p:txBody>
            </p:sp>
          </p:grpSp>
        </p:grpSp>
        <p:grpSp>
          <p:nvGrpSpPr>
            <p:cNvPr id="133" name="Group 132"/>
            <p:cNvGrpSpPr/>
            <p:nvPr/>
          </p:nvGrpSpPr>
          <p:grpSpPr>
            <a:xfrm>
              <a:off x="2743200" y="3957935"/>
              <a:ext cx="6248400" cy="1685330"/>
              <a:chOff x="2743200" y="3957935"/>
              <a:chExt cx="6248400" cy="1685330"/>
            </a:xfrm>
          </p:grpSpPr>
          <p:pic>
            <p:nvPicPr>
              <p:cNvPr id="5" name="Picture 4"/>
              <p:cNvPicPr>
                <a:picLocks noChangeAspect="1" noChangeArrowheads="1"/>
              </p:cNvPicPr>
              <p:nvPr/>
            </p:nvPicPr>
            <p:blipFill>
              <a:blip r:embed="rId2" cstate="print"/>
              <a:srcRect/>
              <a:stretch>
                <a:fillRect/>
              </a:stretch>
            </p:blipFill>
            <p:spPr bwMode="auto">
              <a:xfrm>
                <a:off x="5867400" y="4038600"/>
                <a:ext cx="419100" cy="476250"/>
              </a:xfrm>
              <a:prstGeom prst="rect">
                <a:avLst/>
              </a:prstGeom>
              <a:noFill/>
              <a:ln w="9525">
                <a:noFill/>
                <a:miter lim="800000"/>
                <a:headEnd/>
                <a:tailEnd/>
              </a:ln>
            </p:spPr>
          </p:pic>
          <p:sp>
            <p:nvSpPr>
              <p:cNvPr id="18" name="TextBox 17"/>
              <p:cNvSpPr txBox="1"/>
              <p:nvPr/>
            </p:nvSpPr>
            <p:spPr>
              <a:xfrm>
                <a:off x="7315200" y="4114800"/>
                <a:ext cx="721672" cy="276999"/>
              </a:xfrm>
              <a:prstGeom prst="rect">
                <a:avLst/>
              </a:prstGeom>
              <a:noFill/>
            </p:spPr>
            <p:txBody>
              <a:bodyPr wrap="none" rtlCol="0">
                <a:spAutoFit/>
              </a:bodyPr>
              <a:lstStyle/>
              <a:p>
                <a:r>
                  <a:rPr lang="en-US" sz="1200" dirty="0">
                    <a:latin typeface="Arial" pitchFamily="34" charset="0"/>
                    <a:cs typeface="Arial" pitchFamily="34" charset="0"/>
                  </a:rPr>
                  <a:t>Mal.exe</a:t>
                </a:r>
              </a:p>
            </p:txBody>
          </p:sp>
          <p:cxnSp>
            <p:nvCxnSpPr>
              <p:cNvPr id="19" name="Straight Connector 18"/>
              <p:cNvCxnSpPr/>
              <p:nvPr/>
            </p:nvCxnSpPr>
            <p:spPr>
              <a:xfrm>
                <a:off x="2743200" y="4495800"/>
                <a:ext cx="6248400"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2743200" y="3962400"/>
                <a:ext cx="298480" cy="338554"/>
              </a:xfrm>
              <a:prstGeom prst="rect">
                <a:avLst/>
              </a:prstGeom>
              <a:noFill/>
            </p:spPr>
            <p:txBody>
              <a:bodyPr wrap="none" rtlCol="0">
                <a:spAutoFit/>
              </a:bodyPr>
              <a:lstStyle/>
              <a:p>
                <a:r>
                  <a:rPr lang="en-US" sz="1600" b="1" dirty="0">
                    <a:latin typeface="Arial" pitchFamily="34" charset="0"/>
                    <a:cs typeface="Arial" pitchFamily="34" charset="0"/>
                  </a:rPr>
                  <a:t>3</a:t>
                </a:r>
              </a:p>
            </p:txBody>
          </p:sp>
          <p:cxnSp>
            <p:nvCxnSpPr>
              <p:cNvPr id="59" name="Straight Arrow Connector 58"/>
              <p:cNvCxnSpPr/>
              <p:nvPr/>
            </p:nvCxnSpPr>
            <p:spPr>
              <a:xfrm>
                <a:off x="6324600" y="4419600"/>
                <a:ext cx="990600"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60" name="TextBox 59"/>
              <p:cNvSpPr txBox="1"/>
              <p:nvPr/>
            </p:nvSpPr>
            <p:spPr>
              <a:xfrm>
                <a:off x="6310173" y="3957935"/>
                <a:ext cx="1045478" cy="461665"/>
              </a:xfrm>
              <a:prstGeom prst="rect">
                <a:avLst/>
              </a:prstGeom>
              <a:noFill/>
            </p:spPr>
            <p:txBody>
              <a:bodyPr wrap="none" rtlCol="0">
                <a:spAutoFit/>
              </a:bodyPr>
              <a:lstStyle/>
              <a:p>
                <a:pPr algn="ctr"/>
                <a:r>
                  <a:rPr lang="en-US" sz="1200" dirty="0">
                    <a:latin typeface="Arial" pitchFamily="34" charset="0"/>
                    <a:cs typeface="Arial" pitchFamily="34" charset="0"/>
                  </a:rPr>
                  <a:t>3.1: Create</a:t>
                </a:r>
              </a:p>
              <a:p>
                <a:pPr algn="ctr"/>
                <a:r>
                  <a:rPr lang="en-US" sz="1200" dirty="0">
                    <a:latin typeface="Arial" pitchFamily="34" charset="0"/>
                    <a:cs typeface="Arial" pitchFamily="34" charset="0"/>
                  </a:rPr>
                  <a:t>new process</a:t>
                </a:r>
              </a:p>
            </p:txBody>
          </p:sp>
          <p:cxnSp>
            <p:nvCxnSpPr>
              <p:cNvPr id="72" name="Straight Arrow Connector 71"/>
              <p:cNvCxnSpPr/>
              <p:nvPr/>
            </p:nvCxnSpPr>
            <p:spPr>
              <a:xfrm>
                <a:off x="7696200" y="4419600"/>
                <a:ext cx="0" cy="6858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73" name="TextBox 72"/>
              <p:cNvSpPr txBox="1"/>
              <p:nvPr/>
            </p:nvSpPr>
            <p:spPr>
              <a:xfrm>
                <a:off x="7239000" y="5181600"/>
                <a:ext cx="838200" cy="461665"/>
              </a:xfrm>
              <a:prstGeom prst="rect">
                <a:avLst/>
              </a:prstGeom>
              <a:noFill/>
            </p:spPr>
            <p:txBody>
              <a:bodyPr wrap="square" rtlCol="0">
                <a:spAutoFit/>
              </a:bodyPr>
              <a:lstStyle/>
              <a:p>
                <a:pPr algn="ctr"/>
                <a:r>
                  <a:rPr lang="en-US" sz="1200" dirty="0">
                    <a:latin typeface="Arial" pitchFamily="34" charset="0"/>
                    <a:cs typeface="Arial" pitchFamily="34" charset="0"/>
                  </a:rPr>
                  <a:t>3.2: Call </a:t>
                </a:r>
              </a:p>
              <a:p>
                <a:pPr algn="ctr"/>
                <a:r>
                  <a:rPr lang="en-US" sz="1200" dirty="0">
                    <a:latin typeface="Arial" pitchFamily="34" charset="0"/>
                    <a:cs typeface="Arial" pitchFamily="34" charset="0"/>
                  </a:rPr>
                  <a:t>ZW1 </a:t>
                </a:r>
              </a:p>
            </p:txBody>
          </p:sp>
          <p:sp>
            <p:nvSpPr>
              <p:cNvPr id="74" name="TextBox 73"/>
              <p:cNvSpPr txBox="1"/>
              <p:nvPr/>
            </p:nvSpPr>
            <p:spPr>
              <a:xfrm>
                <a:off x="4876800" y="4114800"/>
                <a:ext cx="1019382" cy="276999"/>
              </a:xfrm>
              <a:prstGeom prst="rect">
                <a:avLst/>
              </a:prstGeom>
              <a:noFill/>
            </p:spPr>
            <p:txBody>
              <a:bodyPr wrap="none" rtlCol="0">
                <a:spAutoFit/>
              </a:bodyPr>
              <a:lstStyle/>
              <a:p>
                <a:r>
                  <a:rPr lang="en-US" sz="1200" dirty="0">
                    <a:latin typeface="Arial" pitchFamily="34" charset="0"/>
                    <a:cs typeface="Arial" pitchFamily="34" charset="0"/>
                  </a:rPr>
                  <a:t>Dropper.exe</a:t>
                </a:r>
              </a:p>
            </p:txBody>
          </p:sp>
        </p:grpSp>
        <p:grpSp>
          <p:nvGrpSpPr>
            <p:cNvPr id="132" name="Group 131"/>
            <p:cNvGrpSpPr/>
            <p:nvPr/>
          </p:nvGrpSpPr>
          <p:grpSpPr>
            <a:xfrm>
              <a:off x="2819400" y="4648200"/>
              <a:ext cx="1524000" cy="762000"/>
              <a:chOff x="2819400" y="4648200"/>
              <a:chExt cx="1524000" cy="762000"/>
            </a:xfrm>
          </p:grpSpPr>
          <p:sp>
            <p:nvSpPr>
              <p:cNvPr id="55" name="TextBox 54"/>
              <p:cNvSpPr txBox="1"/>
              <p:nvPr/>
            </p:nvSpPr>
            <p:spPr>
              <a:xfrm>
                <a:off x="3466237" y="4953000"/>
                <a:ext cx="877163" cy="276999"/>
              </a:xfrm>
              <a:prstGeom prst="rect">
                <a:avLst/>
              </a:prstGeom>
              <a:noFill/>
            </p:spPr>
            <p:txBody>
              <a:bodyPr wrap="none" rtlCol="0">
                <a:spAutoFit/>
              </a:bodyPr>
              <a:lstStyle/>
              <a:p>
                <a:r>
                  <a:rPr lang="en-US" sz="1200" dirty="0">
                    <a:latin typeface="Arial" pitchFamily="34" charset="0"/>
                    <a:cs typeface="Arial" pitchFamily="34" charset="0"/>
                  </a:rPr>
                  <a:t>False VMI</a:t>
                </a:r>
              </a:p>
            </p:txBody>
          </p:sp>
          <p:cxnSp>
            <p:nvCxnSpPr>
              <p:cNvPr id="67" name="Straight Arrow Connector 66"/>
              <p:cNvCxnSpPr/>
              <p:nvPr/>
            </p:nvCxnSpPr>
            <p:spPr>
              <a:xfrm flipH="1">
                <a:off x="3505200" y="5257800"/>
                <a:ext cx="685800"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77" name="Rectangle 76"/>
              <p:cNvSpPr/>
              <p:nvPr/>
            </p:nvSpPr>
            <p:spPr>
              <a:xfrm>
                <a:off x="2819400" y="4648200"/>
                <a:ext cx="685800" cy="76200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latin typeface="Arial" pitchFamily="34" charset="0"/>
                    <a:cs typeface="Arial" pitchFamily="34" charset="0"/>
                  </a:rPr>
                  <a:t>VMI </a:t>
                </a:r>
                <a:br>
                  <a:rPr lang="en-US" sz="1200" dirty="0">
                    <a:solidFill>
                      <a:schemeClr val="tx1"/>
                    </a:solidFill>
                    <a:latin typeface="Arial" pitchFamily="34" charset="0"/>
                    <a:cs typeface="Arial" pitchFamily="34" charset="0"/>
                  </a:rPr>
                </a:br>
                <a:r>
                  <a:rPr lang="en-US" sz="1200" dirty="0">
                    <a:solidFill>
                      <a:schemeClr val="tx1"/>
                    </a:solidFill>
                    <a:latin typeface="Arial" pitchFamily="34" charset="0"/>
                    <a:cs typeface="Arial" pitchFamily="34" charset="0"/>
                  </a:rPr>
                  <a:t>Driver</a:t>
                </a:r>
              </a:p>
            </p:txBody>
          </p:sp>
          <p:sp>
            <p:nvSpPr>
              <p:cNvPr id="78" name="Oval 77"/>
              <p:cNvSpPr/>
              <p:nvPr/>
            </p:nvSpPr>
            <p:spPr>
              <a:xfrm>
                <a:off x="2819400" y="4648200"/>
                <a:ext cx="152400" cy="1524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latin typeface="Arial" pitchFamily="34" charset="0"/>
                  <a:cs typeface="Arial" pitchFamily="34" charset="0"/>
                </a:endParaRPr>
              </a:p>
            </p:txBody>
          </p:sp>
        </p:grpSp>
      </p:grpSp>
      <p:sp>
        <p:nvSpPr>
          <p:cNvPr id="95" name="TextBox 94"/>
          <p:cNvSpPr txBox="1"/>
          <p:nvPr/>
        </p:nvSpPr>
        <p:spPr>
          <a:xfrm>
            <a:off x="228600" y="304800"/>
            <a:ext cx="2504212" cy="5940088"/>
          </a:xfrm>
          <a:prstGeom prst="rect">
            <a:avLst/>
          </a:prstGeom>
          <a:noFill/>
        </p:spPr>
        <p:txBody>
          <a:bodyPr wrap="none" rtlCol="0">
            <a:spAutoFit/>
          </a:bodyPr>
          <a:lstStyle/>
          <a:p>
            <a:r>
              <a:rPr lang="en-US" sz="2000" b="1" dirty="0">
                <a:latin typeface="Helvetica" pitchFamily="34" charset="0"/>
                <a:cs typeface="Arial" pitchFamily="34" charset="0"/>
              </a:rPr>
              <a:t>Example with </a:t>
            </a:r>
            <a:br>
              <a:rPr lang="en-US" sz="2000" b="1" dirty="0">
                <a:latin typeface="Helvetica" pitchFamily="34" charset="0"/>
                <a:cs typeface="Arial" pitchFamily="34" charset="0"/>
              </a:rPr>
            </a:br>
            <a:r>
              <a:rPr lang="en-US" sz="2000" b="1" dirty="0">
                <a:latin typeface="Helvetica" pitchFamily="34" charset="0"/>
                <a:cs typeface="Arial" pitchFamily="34" charset="0"/>
              </a:rPr>
              <a:t>TEMU-style </a:t>
            </a:r>
            <a:br>
              <a:rPr lang="en-US" sz="2000" b="1" dirty="0">
                <a:latin typeface="Helvetica" pitchFamily="34" charset="0"/>
                <a:cs typeface="Arial" pitchFamily="34" charset="0"/>
              </a:rPr>
            </a:br>
            <a:r>
              <a:rPr lang="en-US" sz="2000" b="1" dirty="0">
                <a:latin typeface="Helvetica" pitchFamily="34" charset="0"/>
                <a:cs typeface="Arial" pitchFamily="34" charset="0"/>
              </a:rPr>
              <a:t>in-guest </a:t>
            </a:r>
            <a:br>
              <a:rPr lang="en-US" sz="2000" b="1" dirty="0">
                <a:latin typeface="Helvetica" pitchFamily="34" charset="0"/>
                <a:cs typeface="Arial" pitchFamily="34" charset="0"/>
              </a:rPr>
            </a:br>
            <a:r>
              <a:rPr lang="en-US" sz="2000" b="1" dirty="0">
                <a:latin typeface="Helvetica" pitchFamily="34" charset="0"/>
                <a:cs typeface="Arial" pitchFamily="34" charset="0"/>
              </a:rPr>
              <a:t>analysis tool</a:t>
            </a:r>
            <a:endParaRPr lang="en-US" sz="2000" dirty="0">
              <a:latin typeface="Helvetica" pitchFamily="34" charset="0"/>
              <a:cs typeface="Arial" pitchFamily="34" charset="0"/>
            </a:endParaRPr>
          </a:p>
          <a:p>
            <a:endParaRPr lang="en-US" sz="2000" dirty="0">
              <a:latin typeface="Helvetica" pitchFamily="34" charset="0"/>
              <a:cs typeface="Arial" pitchFamily="34" charset="0"/>
            </a:endParaRPr>
          </a:p>
          <a:p>
            <a:endParaRPr lang="en-US" sz="2000" dirty="0">
              <a:latin typeface="Helvetica" pitchFamily="34" charset="0"/>
              <a:cs typeface="Arial" pitchFamily="34" charset="0"/>
            </a:endParaRPr>
          </a:p>
          <a:p>
            <a:br>
              <a:rPr lang="en-US" sz="2000" dirty="0">
                <a:latin typeface="Helvetica" pitchFamily="34" charset="0"/>
                <a:cs typeface="Arial" pitchFamily="34" charset="0"/>
              </a:rPr>
            </a:br>
            <a:endParaRPr lang="en-US" sz="2000" dirty="0">
              <a:latin typeface="Helvetica" pitchFamily="34" charset="0"/>
              <a:cs typeface="Arial" pitchFamily="34" charset="0"/>
            </a:endParaRPr>
          </a:p>
          <a:p>
            <a:r>
              <a:rPr lang="en-US" sz="2000" dirty="0">
                <a:latin typeface="Helvetica" pitchFamily="34" charset="0"/>
                <a:cs typeface="Arial" pitchFamily="34" charset="0"/>
              </a:rPr>
              <a:t>(VMI = </a:t>
            </a:r>
            <a:br>
              <a:rPr lang="en-US" sz="2000" dirty="0">
                <a:latin typeface="Helvetica" pitchFamily="34" charset="0"/>
                <a:cs typeface="Arial" pitchFamily="34" charset="0"/>
              </a:rPr>
            </a:br>
            <a:r>
              <a:rPr lang="en-US" sz="2000" dirty="0">
                <a:latin typeface="Helvetica" pitchFamily="34" charset="0"/>
                <a:cs typeface="Arial" pitchFamily="34" charset="0"/>
              </a:rPr>
              <a:t>Virtual</a:t>
            </a:r>
            <a:br>
              <a:rPr lang="en-US" sz="2000" dirty="0">
                <a:latin typeface="Helvetica" pitchFamily="34" charset="0"/>
                <a:cs typeface="Arial" pitchFamily="34" charset="0"/>
              </a:rPr>
            </a:br>
            <a:r>
              <a:rPr lang="en-US" sz="2000" dirty="0">
                <a:latin typeface="Helvetica" pitchFamily="34" charset="0"/>
                <a:cs typeface="Arial" pitchFamily="34" charset="0"/>
              </a:rPr>
              <a:t>Machine</a:t>
            </a:r>
            <a:br>
              <a:rPr lang="en-US" sz="2000" dirty="0">
                <a:latin typeface="Helvetica" pitchFamily="34" charset="0"/>
                <a:cs typeface="Arial" pitchFamily="34" charset="0"/>
              </a:rPr>
            </a:br>
            <a:r>
              <a:rPr lang="en-US" sz="2000" dirty="0">
                <a:latin typeface="Helvetica" pitchFamily="34" charset="0"/>
                <a:cs typeface="Arial" pitchFamily="34" charset="0"/>
              </a:rPr>
              <a:t>Introspection)</a:t>
            </a:r>
          </a:p>
          <a:p>
            <a:endParaRPr lang="en-US" sz="2000" dirty="0">
              <a:latin typeface="Helvetica" pitchFamily="34" charset="0"/>
              <a:cs typeface="Arial" pitchFamily="34" charset="0"/>
            </a:endParaRPr>
          </a:p>
          <a:p>
            <a:endParaRPr lang="en-US" sz="2000" dirty="0">
              <a:latin typeface="Helvetica" pitchFamily="34" charset="0"/>
              <a:cs typeface="Arial" pitchFamily="34" charset="0"/>
            </a:endParaRPr>
          </a:p>
          <a:p>
            <a:r>
              <a:rPr lang="en-US" sz="2000" dirty="0">
                <a:latin typeface="Helvetica" pitchFamily="34" charset="0"/>
                <a:cs typeface="Arial" pitchFamily="34" charset="0"/>
              </a:rPr>
              <a:t>Preventing Dropper</a:t>
            </a:r>
            <a:br>
              <a:rPr lang="en-US" sz="2000" dirty="0">
                <a:latin typeface="Helvetica" pitchFamily="34" charset="0"/>
                <a:cs typeface="Arial" pitchFamily="34" charset="0"/>
              </a:rPr>
            </a:br>
            <a:r>
              <a:rPr lang="en-US" sz="2000" dirty="0">
                <a:latin typeface="Helvetica" pitchFamily="34" charset="0"/>
                <a:cs typeface="Arial" pitchFamily="34" charset="0"/>
              </a:rPr>
              <a:t>from running would</a:t>
            </a:r>
            <a:br>
              <a:rPr lang="en-US" sz="2000" dirty="0">
                <a:latin typeface="Helvetica" pitchFamily="34" charset="0"/>
                <a:cs typeface="Arial" pitchFamily="34" charset="0"/>
              </a:rPr>
            </a:br>
            <a:r>
              <a:rPr lang="en-US" sz="2000" dirty="0">
                <a:latin typeface="Helvetica" pitchFamily="34" charset="0"/>
                <a:cs typeface="Arial" pitchFamily="34" charset="0"/>
              </a:rPr>
              <a:t>prevent analyst from</a:t>
            </a:r>
            <a:br>
              <a:rPr lang="en-US" sz="2000" dirty="0">
                <a:latin typeface="Helvetica" pitchFamily="34" charset="0"/>
                <a:cs typeface="Arial" pitchFamily="34" charset="0"/>
              </a:rPr>
            </a:br>
            <a:r>
              <a:rPr lang="en-US" sz="2000" dirty="0">
                <a:latin typeface="Helvetica" pitchFamily="34" charset="0"/>
                <a:cs typeface="Arial" pitchFamily="34" charset="0"/>
              </a:rPr>
              <a:t>observing </a:t>
            </a:r>
            <a:r>
              <a:rPr lang="en-US" sz="2000" dirty="0" err="1">
                <a:latin typeface="Helvetica" pitchFamily="34" charset="0"/>
                <a:cs typeface="Arial" pitchFamily="34" charset="0"/>
              </a:rPr>
              <a:t>Mal.exe’s</a:t>
            </a:r>
            <a:br>
              <a:rPr lang="en-US" sz="2000" dirty="0">
                <a:latin typeface="Helvetica" pitchFamily="34" charset="0"/>
                <a:cs typeface="Arial" pitchFamily="34" charset="0"/>
              </a:rPr>
            </a:br>
            <a:r>
              <a:rPr lang="en-US" sz="2000" dirty="0">
                <a:latin typeface="Helvetica" pitchFamily="34" charset="0"/>
                <a:cs typeface="Arial" pitchFamily="34" charset="0"/>
              </a:rPr>
              <a:t>malicious behavior</a:t>
            </a:r>
          </a:p>
        </p:txBody>
      </p:sp>
      <p:grpSp>
        <p:nvGrpSpPr>
          <p:cNvPr id="116" name="Group 115"/>
          <p:cNvGrpSpPr/>
          <p:nvPr/>
        </p:nvGrpSpPr>
        <p:grpSpPr>
          <a:xfrm>
            <a:off x="3505200" y="2511623"/>
            <a:ext cx="1981200" cy="276999"/>
            <a:chOff x="3505200" y="2511623"/>
            <a:chExt cx="1981200" cy="276999"/>
          </a:xfrm>
        </p:grpSpPr>
        <p:sp>
          <p:nvSpPr>
            <p:cNvPr id="114" name="TextBox 113"/>
            <p:cNvSpPr txBox="1"/>
            <p:nvPr/>
          </p:nvSpPr>
          <p:spPr>
            <a:xfrm>
              <a:off x="3581400" y="2511623"/>
              <a:ext cx="1654684" cy="276999"/>
            </a:xfrm>
            <a:prstGeom prst="rect">
              <a:avLst/>
            </a:prstGeom>
            <a:noFill/>
          </p:spPr>
          <p:txBody>
            <a:bodyPr wrap="square" rtlCol="0">
              <a:spAutoFit/>
            </a:bodyPr>
            <a:lstStyle/>
            <a:p>
              <a:r>
                <a:rPr lang="en-US" sz="1200" dirty="0">
                  <a:latin typeface="Arial" pitchFamily="34" charset="0"/>
                  <a:cs typeface="Arial" pitchFamily="34" charset="0"/>
                </a:rPr>
                <a:t>VMI notification</a:t>
              </a:r>
            </a:p>
          </p:txBody>
        </p:sp>
        <p:cxnSp>
          <p:nvCxnSpPr>
            <p:cNvPr id="115" name="Straight Arrow Connector 114"/>
            <p:cNvCxnSpPr/>
            <p:nvPr/>
          </p:nvCxnSpPr>
          <p:spPr>
            <a:xfrm flipH="1">
              <a:off x="3505200" y="2743200"/>
              <a:ext cx="1981200"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4"/>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20"/>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16"/>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21"/>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19"/>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18"/>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2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2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3" presetClass="exit" presetSubtype="10" fill="hold" nodeType="clickEffect">
                                  <p:stCondLst>
                                    <p:cond delay="0"/>
                                  </p:stCondLst>
                                  <p:childTnLst>
                                    <p:animEffect transition="out" filter="blinds(horizontal)">
                                      <p:cBhvr>
                                        <p:cTn id="26" dur="500"/>
                                        <p:tgtEl>
                                          <p:spTgt spid="119"/>
                                        </p:tgtEl>
                                      </p:cBhvr>
                                    </p:animEffect>
                                    <p:set>
                                      <p:cBhvr>
                                        <p:cTn id="27" dur="1" fill="hold">
                                          <p:stCondLst>
                                            <p:cond delay="499"/>
                                          </p:stCondLst>
                                        </p:cTn>
                                        <p:tgtEl>
                                          <p:spTgt spid="119"/>
                                        </p:tgtEl>
                                        <p:attrNameLst>
                                          <p:attrName>style.visibility</p:attrName>
                                        </p:attrNameLst>
                                      </p:cBhvr>
                                      <p:to>
                                        <p:strVal val="hidden"/>
                                      </p:to>
                                    </p:se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nodeType="clickEffect">
                                  <p:stCondLst>
                                    <p:cond delay="0"/>
                                  </p:stCondLst>
                                  <p:childTnLst>
                                    <p:set>
                                      <p:cBhvr>
                                        <p:cTn id="31" dur="1" fill="hold">
                                          <p:stCondLst>
                                            <p:cond delay="0"/>
                                          </p:stCondLst>
                                        </p:cTn>
                                        <p:tgtEl>
                                          <p:spTgt spid="123"/>
                                        </p:tgtEl>
                                        <p:attrNameLst>
                                          <p:attrName>style.visibility</p:attrName>
                                        </p:attrNameLst>
                                      </p:cBhvr>
                                      <p:to>
                                        <p:strVal val="visible"/>
                                      </p:to>
                                    </p:set>
                                  </p:childTnLst>
                                </p:cTn>
                              </p:par>
                              <p:par>
                                <p:cTn id="32" presetID="3" presetClass="exit" presetSubtype="10" fill="hold" nodeType="withEffect">
                                  <p:stCondLst>
                                    <p:cond delay="0"/>
                                  </p:stCondLst>
                                  <p:childTnLst>
                                    <p:animEffect transition="out" filter="blinds(horizontal)">
                                      <p:cBhvr>
                                        <p:cTn id="33" dur="500"/>
                                        <p:tgtEl>
                                          <p:spTgt spid="116"/>
                                        </p:tgtEl>
                                      </p:cBhvr>
                                    </p:animEffect>
                                    <p:set>
                                      <p:cBhvr>
                                        <p:cTn id="34" dur="1" fill="hold">
                                          <p:stCondLst>
                                            <p:cond delay="499"/>
                                          </p:stCondLst>
                                        </p:cTn>
                                        <p:tgtEl>
                                          <p:spTgt spid="116"/>
                                        </p:tgtEl>
                                        <p:attrNameLst>
                                          <p:attrName>style.visibility</p:attrName>
                                        </p:attrNameLst>
                                      </p:cBhvr>
                                      <p:to>
                                        <p:strVal val="hidden"/>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137"/>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14"/>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134"/>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nodeType="clickEffect">
                                  <p:stCondLst>
                                    <p:cond delay="0"/>
                                  </p:stCondLst>
                                  <p:childTnLst>
                                    <p:set>
                                      <p:cBhvr>
                                        <p:cTn id="48" dur="1" fill="hold">
                                          <p:stCondLst>
                                            <p:cond delay="0"/>
                                          </p:stCondLst>
                                        </p:cTn>
                                        <p:tgtEl>
                                          <p:spTgt spid="13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le 15"/>
          <p:cNvSpPr>
            <a:spLocks noGrp="1"/>
          </p:cNvSpPr>
          <p:nvPr>
            <p:ph type="title"/>
          </p:nvPr>
        </p:nvSpPr>
        <p:spPr/>
        <p:txBody>
          <a:bodyPr>
            <a:normAutofit/>
          </a:bodyPr>
          <a:lstStyle/>
          <a:p>
            <a:r>
              <a:rPr lang="en-US" sz="3500" b="1" dirty="0">
                <a:latin typeface="Helvetica" pitchFamily="34" charset="0"/>
                <a:cs typeface="Helvetica" pitchFamily="34" charset="0"/>
              </a:rPr>
              <a:t>Malware Analysis: State of the Art</a:t>
            </a:r>
          </a:p>
        </p:txBody>
      </p:sp>
      <p:sp>
        <p:nvSpPr>
          <p:cNvPr id="4" name="Slide Number Placeholder 3"/>
          <p:cNvSpPr>
            <a:spLocks noGrp="1"/>
          </p:cNvSpPr>
          <p:nvPr>
            <p:ph type="sldNum" sz="quarter" idx="12"/>
          </p:nvPr>
        </p:nvSpPr>
        <p:spPr/>
        <p:txBody>
          <a:bodyPr/>
          <a:lstStyle/>
          <a:p>
            <a:fld id="{20319323-BF5E-4B31-9661-ECD540573574}" type="slidenum">
              <a:rPr lang="en-US" smtClean="0"/>
              <a:pPr/>
              <a:t>5</a:t>
            </a:fld>
            <a:endParaRPr lang="en-US"/>
          </a:p>
        </p:txBody>
      </p:sp>
      <p:sp>
        <p:nvSpPr>
          <p:cNvPr id="17" name="TextBox 16"/>
          <p:cNvSpPr txBox="1"/>
          <p:nvPr/>
        </p:nvSpPr>
        <p:spPr>
          <a:xfrm>
            <a:off x="2438400" y="5181600"/>
            <a:ext cx="2821606" cy="707886"/>
          </a:xfrm>
          <a:prstGeom prst="rect">
            <a:avLst/>
          </a:prstGeom>
          <a:noFill/>
        </p:spPr>
        <p:txBody>
          <a:bodyPr wrap="none" rtlCol="0">
            <a:spAutoFit/>
          </a:bodyPr>
          <a:lstStyle/>
          <a:p>
            <a:pPr algn="ctr"/>
            <a:r>
              <a:rPr lang="en-US" sz="2000" dirty="0">
                <a:solidFill>
                  <a:srgbClr val="FF0000"/>
                </a:solidFill>
                <a:latin typeface="Helvetica" pitchFamily="34" charset="0"/>
                <a:cs typeface="Helvetica" pitchFamily="34" charset="0"/>
              </a:rPr>
              <a:t>Some components</a:t>
            </a:r>
          </a:p>
          <a:p>
            <a:pPr algn="ctr"/>
            <a:r>
              <a:rPr lang="en-US" sz="2000" dirty="0">
                <a:solidFill>
                  <a:srgbClr val="FF0000"/>
                </a:solidFill>
                <a:latin typeface="Helvetica" pitchFamily="34" charset="0"/>
                <a:cs typeface="Helvetica" pitchFamily="34" charset="0"/>
              </a:rPr>
              <a:t>Inside malware domain</a:t>
            </a:r>
          </a:p>
        </p:txBody>
      </p:sp>
      <p:sp>
        <p:nvSpPr>
          <p:cNvPr id="18" name="TextBox 17"/>
          <p:cNvSpPr txBox="1"/>
          <p:nvPr/>
        </p:nvSpPr>
        <p:spPr>
          <a:xfrm>
            <a:off x="5388732" y="5162490"/>
            <a:ext cx="2066592" cy="707886"/>
          </a:xfrm>
          <a:prstGeom prst="rect">
            <a:avLst/>
          </a:prstGeom>
          <a:noFill/>
        </p:spPr>
        <p:txBody>
          <a:bodyPr wrap="none" rtlCol="0">
            <a:spAutoFit/>
          </a:bodyPr>
          <a:lstStyle/>
          <a:p>
            <a:pPr algn="ctr"/>
            <a:r>
              <a:rPr lang="en-US" sz="2000" dirty="0">
                <a:latin typeface="Helvetica" pitchFamily="34" charset="0"/>
                <a:cs typeface="Helvetica" pitchFamily="34" charset="0"/>
              </a:rPr>
              <a:t>Fully outside </a:t>
            </a:r>
          </a:p>
          <a:p>
            <a:pPr algn="ctr"/>
            <a:r>
              <a:rPr lang="en-US" sz="2000" dirty="0">
                <a:latin typeface="Helvetica" pitchFamily="34" charset="0"/>
                <a:cs typeface="Helvetica" pitchFamily="34" charset="0"/>
              </a:rPr>
              <a:t>malware domain</a:t>
            </a:r>
          </a:p>
        </p:txBody>
      </p:sp>
      <p:sp>
        <p:nvSpPr>
          <p:cNvPr id="19" name="TextBox 18"/>
          <p:cNvSpPr txBox="1"/>
          <p:nvPr/>
        </p:nvSpPr>
        <p:spPr>
          <a:xfrm>
            <a:off x="984986" y="3424884"/>
            <a:ext cx="1910471" cy="707886"/>
          </a:xfrm>
          <a:prstGeom prst="rect">
            <a:avLst/>
          </a:prstGeom>
          <a:noFill/>
        </p:spPr>
        <p:txBody>
          <a:bodyPr wrap="square" rtlCol="0">
            <a:spAutoFit/>
          </a:bodyPr>
          <a:lstStyle/>
          <a:p>
            <a:pPr algn="ctr"/>
            <a:r>
              <a:rPr lang="en-US" sz="2000" dirty="0">
                <a:latin typeface="Helvetica" pitchFamily="34" charset="0"/>
                <a:cs typeface="Helvetica" pitchFamily="34" charset="0"/>
              </a:rPr>
              <a:t>User-</a:t>
            </a:r>
            <a:br>
              <a:rPr lang="en-US" sz="2000" dirty="0">
                <a:latin typeface="Helvetica" pitchFamily="34" charset="0"/>
                <a:cs typeface="Helvetica" pitchFamily="34" charset="0"/>
              </a:rPr>
            </a:br>
            <a:r>
              <a:rPr lang="en-US" sz="2000" dirty="0">
                <a:latin typeface="Helvetica" pitchFamily="34" charset="0"/>
                <a:cs typeface="Helvetica" pitchFamily="34" charset="0"/>
              </a:rPr>
              <a:t>only</a:t>
            </a:r>
          </a:p>
        </p:txBody>
      </p:sp>
      <p:sp>
        <p:nvSpPr>
          <p:cNvPr id="20" name="TextBox 19"/>
          <p:cNvSpPr txBox="1"/>
          <p:nvPr/>
        </p:nvSpPr>
        <p:spPr>
          <a:xfrm>
            <a:off x="955876" y="4330681"/>
            <a:ext cx="1910471" cy="707886"/>
          </a:xfrm>
          <a:prstGeom prst="rect">
            <a:avLst/>
          </a:prstGeom>
          <a:noFill/>
        </p:spPr>
        <p:txBody>
          <a:bodyPr wrap="square" rtlCol="0">
            <a:spAutoFit/>
          </a:bodyPr>
          <a:lstStyle/>
          <a:p>
            <a:pPr algn="ctr"/>
            <a:r>
              <a:rPr lang="en-US" sz="2000" dirty="0">
                <a:latin typeface="Helvetica" pitchFamily="34" charset="0"/>
                <a:cs typeface="Helvetica" pitchFamily="34" charset="0"/>
              </a:rPr>
              <a:t>Kernel-</a:t>
            </a:r>
            <a:br>
              <a:rPr lang="en-US" sz="2000" dirty="0">
                <a:latin typeface="Helvetica" pitchFamily="34" charset="0"/>
                <a:cs typeface="Helvetica" pitchFamily="34" charset="0"/>
              </a:rPr>
            </a:br>
            <a:r>
              <a:rPr lang="en-US" sz="2000" dirty="0">
                <a:latin typeface="Helvetica" pitchFamily="34" charset="0"/>
                <a:cs typeface="Helvetica" pitchFamily="34" charset="0"/>
              </a:rPr>
              <a:t>only</a:t>
            </a:r>
          </a:p>
        </p:txBody>
      </p:sp>
      <p:sp>
        <p:nvSpPr>
          <p:cNvPr id="21" name="TextBox 20"/>
          <p:cNvSpPr txBox="1"/>
          <p:nvPr/>
        </p:nvSpPr>
        <p:spPr>
          <a:xfrm>
            <a:off x="955876" y="2604654"/>
            <a:ext cx="1939581" cy="400110"/>
          </a:xfrm>
          <a:prstGeom prst="rect">
            <a:avLst/>
          </a:prstGeom>
          <a:noFill/>
        </p:spPr>
        <p:txBody>
          <a:bodyPr wrap="square" rtlCol="0">
            <a:spAutoFit/>
          </a:bodyPr>
          <a:lstStyle/>
          <a:p>
            <a:pPr algn="ctr"/>
            <a:r>
              <a:rPr lang="en-US" sz="2000" dirty="0">
                <a:latin typeface="Helvetica" pitchFamily="34" charset="0"/>
                <a:cs typeface="Helvetica" pitchFamily="34" charset="0"/>
              </a:rPr>
              <a:t>Both</a:t>
            </a:r>
          </a:p>
        </p:txBody>
      </p:sp>
      <p:sp>
        <p:nvSpPr>
          <p:cNvPr id="22" name="TextBox 21"/>
          <p:cNvSpPr txBox="1"/>
          <p:nvPr/>
        </p:nvSpPr>
        <p:spPr>
          <a:xfrm>
            <a:off x="5056790" y="3370302"/>
            <a:ext cx="2286001" cy="707886"/>
          </a:xfrm>
          <a:prstGeom prst="rect">
            <a:avLst/>
          </a:prstGeom>
          <a:noFill/>
        </p:spPr>
        <p:txBody>
          <a:bodyPr wrap="square" rtlCol="0">
            <a:spAutoFit/>
          </a:bodyPr>
          <a:lstStyle/>
          <a:p>
            <a:pPr algn="ctr"/>
            <a:r>
              <a:rPr lang="en-US" sz="2000" b="1" dirty="0">
                <a:latin typeface="Helvetica" pitchFamily="34" charset="0"/>
                <a:cs typeface="Helvetica" pitchFamily="34" charset="0"/>
              </a:rPr>
              <a:t>Ether</a:t>
            </a:r>
            <a:br>
              <a:rPr lang="en-US" sz="2000" dirty="0">
                <a:latin typeface="Helvetica" pitchFamily="34" charset="0"/>
                <a:cs typeface="Helvetica" pitchFamily="34" charset="0"/>
              </a:rPr>
            </a:br>
            <a:r>
              <a:rPr lang="en-US" sz="2000" dirty="0">
                <a:solidFill>
                  <a:schemeClr val="tx2"/>
                </a:solidFill>
                <a:latin typeface="Helvetica" pitchFamily="34" charset="0"/>
                <a:cs typeface="Helvetica" pitchFamily="34" charset="0"/>
              </a:rPr>
              <a:t>[Georgia Tech]</a:t>
            </a:r>
          </a:p>
        </p:txBody>
      </p:sp>
      <p:sp>
        <p:nvSpPr>
          <p:cNvPr id="24" name="TextBox 23"/>
          <p:cNvSpPr txBox="1"/>
          <p:nvPr/>
        </p:nvSpPr>
        <p:spPr>
          <a:xfrm>
            <a:off x="2542190" y="2465457"/>
            <a:ext cx="2514601" cy="707886"/>
          </a:xfrm>
          <a:prstGeom prst="rect">
            <a:avLst/>
          </a:prstGeom>
          <a:noFill/>
        </p:spPr>
        <p:txBody>
          <a:bodyPr wrap="square" rtlCol="0">
            <a:spAutoFit/>
          </a:bodyPr>
          <a:lstStyle/>
          <a:p>
            <a:pPr algn="ctr"/>
            <a:r>
              <a:rPr lang="en-US" sz="2000" b="1" dirty="0">
                <a:solidFill>
                  <a:srgbClr val="FF0000"/>
                </a:solidFill>
                <a:latin typeface="Helvetica" pitchFamily="34" charset="0"/>
                <a:cs typeface="Helvetica" pitchFamily="34" charset="0"/>
              </a:rPr>
              <a:t>TEMU</a:t>
            </a:r>
            <a:br>
              <a:rPr lang="en-US" sz="2000" dirty="0">
                <a:solidFill>
                  <a:srgbClr val="FF0000"/>
                </a:solidFill>
                <a:latin typeface="Helvetica" pitchFamily="34" charset="0"/>
                <a:cs typeface="Helvetica" pitchFamily="34" charset="0"/>
              </a:rPr>
            </a:br>
            <a:r>
              <a:rPr lang="en-US" sz="2000" dirty="0">
                <a:solidFill>
                  <a:srgbClr val="FF0000"/>
                </a:solidFill>
                <a:latin typeface="Helvetica" pitchFamily="34" charset="0"/>
                <a:cs typeface="Helvetica" pitchFamily="34" charset="0"/>
              </a:rPr>
              <a:t>[UC Berkeley]</a:t>
            </a:r>
          </a:p>
        </p:txBody>
      </p:sp>
      <p:sp>
        <p:nvSpPr>
          <p:cNvPr id="25" name="TextBox 24"/>
          <p:cNvSpPr txBox="1"/>
          <p:nvPr/>
        </p:nvSpPr>
        <p:spPr>
          <a:xfrm>
            <a:off x="2535265" y="3398967"/>
            <a:ext cx="2514600" cy="707886"/>
          </a:xfrm>
          <a:prstGeom prst="rect">
            <a:avLst/>
          </a:prstGeom>
          <a:noFill/>
        </p:spPr>
        <p:txBody>
          <a:bodyPr wrap="square" rtlCol="0">
            <a:spAutoFit/>
          </a:bodyPr>
          <a:lstStyle/>
          <a:p>
            <a:pPr algn="ctr"/>
            <a:r>
              <a:rPr lang="en-US" sz="2000" dirty="0">
                <a:solidFill>
                  <a:srgbClr val="FF0000"/>
                </a:solidFill>
                <a:latin typeface="Helvetica" pitchFamily="34" charset="0"/>
                <a:cs typeface="Helvetica" pitchFamily="34" charset="0"/>
              </a:rPr>
              <a:t>Anubis (</a:t>
            </a:r>
            <a:r>
              <a:rPr lang="en-US" sz="2000" dirty="0" err="1">
                <a:solidFill>
                  <a:srgbClr val="FF0000"/>
                </a:solidFill>
                <a:latin typeface="Helvetica" pitchFamily="34" charset="0"/>
                <a:cs typeface="Helvetica" pitchFamily="34" charset="0"/>
              </a:rPr>
              <a:t>TTAnalyze</a:t>
            </a:r>
            <a:r>
              <a:rPr lang="en-US" sz="2000" dirty="0">
                <a:solidFill>
                  <a:srgbClr val="FF0000"/>
                </a:solidFill>
                <a:latin typeface="Helvetica" pitchFamily="34" charset="0"/>
                <a:cs typeface="Helvetica" pitchFamily="34" charset="0"/>
              </a:rPr>
              <a:t>)</a:t>
            </a:r>
            <a:br>
              <a:rPr lang="en-US" sz="2000" dirty="0">
                <a:solidFill>
                  <a:srgbClr val="FF0000"/>
                </a:solidFill>
                <a:latin typeface="Helvetica" pitchFamily="34" charset="0"/>
                <a:cs typeface="Helvetica" pitchFamily="34" charset="0"/>
              </a:rPr>
            </a:br>
            <a:r>
              <a:rPr lang="en-US" sz="2000" dirty="0">
                <a:solidFill>
                  <a:srgbClr val="FF0000"/>
                </a:solidFill>
                <a:latin typeface="Helvetica" pitchFamily="34" charset="0"/>
                <a:cs typeface="Helvetica" pitchFamily="34" charset="0"/>
              </a:rPr>
              <a:t>[UC SB et al.]</a:t>
            </a:r>
          </a:p>
        </p:txBody>
      </p:sp>
      <p:sp>
        <p:nvSpPr>
          <p:cNvPr id="26" name="TextBox 25"/>
          <p:cNvSpPr txBox="1"/>
          <p:nvPr/>
        </p:nvSpPr>
        <p:spPr>
          <a:xfrm>
            <a:off x="2579801" y="4297721"/>
            <a:ext cx="2507675" cy="707886"/>
          </a:xfrm>
          <a:prstGeom prst="rect">
            <a:avLst/>
          </a:prstGeom>
          <a:noFill/>
        </p:spPr>
        <p:txBody>
          <a:bodyPr wrap="square" rtlCol="0">
            <a:spAutoFit/>
          </a:bodyPr>
          <a:lstStyle/>
          <a:p>
            <a:pPr algn="ctr"/>
            <a:r>
              <a:rPr lang="en-US" sz="2000" dirty="0">
                <a:solidFill>
                  <a:srgbClr val="FF0000"/>
                </a:solidFill>
                <a:latin typeface="Helvetica" pitchFamily="34" charset="0"/>
                <a:cs typeface="Helvetica" pitchFamily="34" charset="0"/>
              </a:rPr>
              <a:t>d-Anubis</a:t>
            </a:r>
            <a:br>
              <a:rPr lang="en-US" sz="2000" dirty="0">
                <a:solidFill>
                  <a:srgbClr val="FF0000"/>
                </a:solidFill>
                <a:latin typeface="Helvetica" pitchFamily="34" charset="0"/>
                <a:cs typeface="Helvetica" pitchFamily="34" charset="0"/>
              </a:rPr>
            </a:br>
            <a:r>
              <a:rPr lang="en-US" sz="2000" dirty="0">
                <a:solidFill>
                  <a:srgbClr val="FF0000"/>
                </a:solidFill>
                <a:latin typeface="Helvetica" pitchFamily="34" charset="0"/>
                <a:cs typeface="Helvetica" pitchFamily="34" charset="0"/>
              </a:rPr>
              <a:t>[TU Vienna]</a:t>
            </a:r>
          </a:p>
        </p:txBody>
      </p:sp>
      <p:cxnSp>
        <p:nvCxnSpPr>
          <p:cNvPr id="27" name="Straight Arrow Connector 26"/>
          <p:cNvCxnSpPr/>
          <p:nvPr/>
        </p:nvCxnSpPr>
        <p:spPr>
          <a:xfrm>
            <a:off x="2535266" y="5105400"/>
            <a:ext cx="4876800" cy="0"/>
          </a:xfrm>
          <a:prstGeom prst="straightConnector1">
            <a:avLst/>
          </a:prstGeom>
          <a:ln w="12700">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p:nvPr/>
        </p:nvCxnSpPr>
        <p:spPr>
          <a:xfrm flipV="1">
            <a:off x="2535266" y="2286000"/>
            <a:ext cx="0" cy="2819400"/>
          </a:xfrm>
          <a:prstGeom prst="straightConnector1">
            <a:avLst/>
          </a:prstGeom>
          <a:ln w="12700">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sp>
        <p:nvSpPr>
          <p:cNvPr id="29" name="TextBox 28"/>
          <p:cNvSpPr txBox="1"/>
          <p:nvPr/>
        </p:nvSpPr>
        <p:spPr>
          <a:xfrm>
            <a:off x="1316066" y="1828800"/>
            <a:ext cx="2590800" cy="400110"/>
          </a:xfrm>
          <a:prstGeom prst="rect">
            <a:avLst/>
          </a:prstGeom>
          <a:noFill/>
        </p:spPr>
        <p:txBody>
          <a:bodyPr wrap="square" rtlCol="0">
            <a:spAutoFit/>
          </a:bodyPr>
          <a:lstStyle/>
          <a:p>
            <a:pPr algn="ctr"/>
            <a:r>
              <a:rPr lang="en-US" sz="2000" i="1" dirty="0">
                <a:latin typeface="Helvetica" pitchFamily="34" charset="0"/>
                <a:cs typeface="Helvetica" pitchFamily="34" charset="0"/>
              </a:rPr>
              <a:t>What</a:t>
            </a:r>
          </a:p>
        </p:txBody>
      </p:sp>
      <p:sp>
        <p:nvSpPr>
          <p:cNvPr id="30" name="TextBox 29"/>
          <p:cNvSpPr txBox="1"/>
          <p:nvPr/>
        </p:nvSpPr>
        <p:spPr>
          <a:xfrm>
            <a:off x="7412066" y="4880743"/>
            <a:ext cx="968535" cy="400110"/>
          </a:xfrm>
          <a:prstGeom prst="rect">
            <a:avLst/>
          </a:prstGeom>
          <a:noFill/>
        </p:spPr>
        <p:txBody>
          <a:bodyPr wrap="none" rtlCol="0">
            <a:spAutoFit/>
          </a:bodyPr>
          <a:lstStyle/>
          <a:p>
            <a:r>
              <a:rPr lang="en-US" sz="2000" i="1" dirty="0">
                <a:latin typeface="Helvetica" pitchFamily="34" charset="0"/>
                <a:cs typeface="Helvetica" pitchFamily="34" charset="0"/>
              </a:rPr>
              <a:t>Where</a:t>
            </a:r>
          </a:p>
        </p:txBody>
      </p:sp>
      <p:cxnSp>
        <p:nvCxnSpPr>
          <p:cNvPr id="31" name="Straight Connector 30"/>
          <p:cNvCxnSpPr/>
          <p:nvPr/>
        </p:nvCxnSpPr>
        <p:spPr>
          <a:xfrm>
            <a:off x="5029200" y="2362200"/>
            <a:ext cx="0" cy="2724090"/>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flipH="1">
            <a:off x="2514600" y="3276600"/>
            <a:ext cx="4800600" cy="0"/>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flipH="1">
            <a:off x="2514600" y="4191000"/>
            <a:ext cx="4800600" cy="0"/>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a:t>Example with malware analysis tool that does not analyze entire system</a:t>
            </a:r>
          </a:p>
        </p:txBody>
      </p:sp>
      <p:sp>
        <p:nvSpPr>
          <p:cNvPr id="5" name="Slide Number Placeholder 4"/>
          <p:cNvSpPr>
            <a:spLocks noGrp="1"/>
          </p:cNvSpPr>
          <p:nvPr>
            <p:ph type="sldNum" sz="quarter" idx="12"/>
          </p:nvPr>
        </p:nvSpPr>
        <p:spPr/>
        <p:txBody>
          <a:bodyPr/>
          <a:lstStyle/>
          <a:p>
            <a:fld id="{20319323-BF5E-4B31-9661-ECD540573574}" type="slidenum">
              <a:rPr lang="en-US" smtClean="0">
                <a:latin typeface="Helvetica" pitchFamily="34" charset="0"/>
              </a:rPr>
              <a:pPr/>
              <a:t>6</a:t>
            </a:fld>
            <a:endParaRPr lang="en-US" dirty="0">
              <a:latin typeface="Helvetica" pitchFamily="34" charset="0"/>
            </a:endParaRPr>
          </a:p>
        </p:txBody>
      </p:sp>
      <p:pic>
        <p:nvPicPr>
          <p:cNvPr id="8" name="Picture 7" descr="uglymal.jpg"/>
          <p:cNvPicPr>
            <a:picLocks noChangeAspect="1"/>
          </p:cNvPicPr>
          <p:nvPr/>
        </p:nvPicPr>
        <p:blipFill>
          <a:blip r:embed="rId2" cstate="print"/>
          <a:stretch>
            <a:fillRect/>
          </a:stretch>
        </p:blipFill>
        <p:spPr>
          <a:xfrm>
            <a:off x="4267200" y="1524000"/>
            <a:ext cx="685800" cy="685800"/>
          </a:xfrm>
          <a:prstGeom prst="rect">
            <a:avLst/>
          </a:prstGeom>
        </p:spPr>
      </p:pic>
      <p:sp>
        <p:nvSpPr>
          <p:cNvPr id="9" name="TextBox 8"/>
          <p:cNvSpPr txBox="1"/>
          <p:nvPr/>
        </p:nvSpPr>
        <p:spPr>
          <a:xfrm>
            <a:off x="0" y="2819400"/>
            <a:ext cx="697627" cy="369332"/>
          </a:xfrm>
          <a:prstGeom prst="rect">
            <a:avLst/>
          </a:prstGeom>
          <a:noFill/>
        </p:spPr>
        <p:txBody>
          <a:bodyPr wrap="none" rtlCol="0">
            <a:spAutoFit/>
          </a:bodyPr>
          <a:lstStyle/>
          <a:p>
            <a:r>
              <a:rPr lang="en-US" b="1" dirty="0">
                <a:latin typeface="Helvetica" pitchFamily="34" charset="0"/>
              </a:rPr>
              <a:t>User</a:t>
            </a:r>
          </a:p>
        </p:txBody>
      </p:sp>
      <p:sp>
        <p:nvSpPr>
          <p:cNvPr id="10" name="TextBox 9"/>
          <p:cNvSpPr txBox="1"/>
          <p:nvPr/>
        </p:nvSpPr>
        <p:spPr>
          <a:xfrm>
            <a:off x="0" y="3200400"/>
            <a:ext cx="902811" cy="369332"/>
          </a:xfrm>
          <a:prstGeom prst="rect">
            <a:avLst/>
          </a:prstGeom>
          <a:noFill/>
        </p:spPr>
        <p:txBody>
          <a:bodyPr wrap="none" rtlCol="0">
            <a:spAutoFit/>
          </a:bodyPr>
          <a:lstStyle/>
          <a:p>
            <a:r>
              <a:rPr lang="en-US" b="1" dirty="0">
                <a:latin typeface="Helvetica" pitchFamily="34" charset="0"/>
              </a:rPr>
              <a:t>Kernel</a:t>
            </a:r>
          </a:p>
        </p:txBody>
      </p:sp>
      <p:cxnSp>
        <p:nvCxnSpPr>
          <p:cNvPr id="11" name="Straight Connector 10"/>
          <p:cNvCxnSpPr/>
          <p:nvPr/>
        </p:nvCxnSpPr>
        <p:spPr>
          <a:xfrm>
            <a:off x="0" y="3200400"/>
            <a:ext cx="9144000" cy="0"/>
          </a:xfrm>
          <a:prstGeom prst="line">
            <a:avLst/>
          </a:prstGeom>
          <a:ln w="38100">
            <a:solidFill>
              <a:schemeClr val="tx2">
                <a:lumMod val="20000"/>
                <a:lumOff val="80000"/>
              </a:schemeClr>
            </a:solidFill>
            <a:prstDash val="sysDash"/>
          </a:ln>
        </p:spPr>
        <p:style>
          <a:lnRef idx="1">
            <a:schemeClr val="accent1"/>
          </a:lnRef>
          <a:fillRef idx="0">
            <a:schemeClr val="accent1"/>
          </a:fillRef>
          <a:effectRef idx="0">
            <a:schemeClr val="accent1"/>
          </a:effectRef>
          <a:fontRef idx="minor">
            <a:schemeClr val="tx1"/>
          </a:fontRef>
        </p:style>
      </p:cxnSp>
      <p:pic>
        <p:nvPicPr>
          <p:cNvPr id="12" name="Picture 11" descr="uglymal.jpg"/>
          <p:cNvPicPr>
            <a:picLocks noChangeAspect="1"/>
          </p:cNvPicPr>
          <p:nvPr/>
        </p:nvPicPr>
        <p:blipFill>
          <a:blip r:embed="rId2" cstate="print"/>
          <a:stretch>
            <a:fillRect/>
          </a:stretch>
        </p:blipFill>
        <p:spPr>
          <a:xfrm>
            <a:off x="381000" y="5715000"/>
            <a:ext cx="685800" cy="685800"/>
          </a:xfrm>
          <a:prstGeom prst="rect">
            <a:avLst/>
          </a:prstGeom>
        </p:spPr>
      </p:pic>
      <p:cxnSp>
        <p:nvCxnSpPr>
          <p:cNvPr id="14" name="Straight Arrow Connector 13"/>
          <p:cNvCxnSpPr>
            <a:stCxn id="8" idx="2"/>
            <a:endCxn id="12" idx="3"/>
          </p:cNvCxnSpPr>
          <p:nvPr/>
        </p:nvCxnSpPr>
        <p:spPr>
          <a:xfrm flipH="1">
            <a:off x="1066800" y="2209800"/>
            <a:ext cx="3543300" cy="3848100"/>
          </a:xfrm>
          <a:prstGeom prst="straightConnector1">
            <a:avLst/>
          </a:prstGeom>
          <a:ln w="38100">
            <a:solidFill>
              <a:schemeClr val="tx1"/>
            </a:solidFill>
            <a:tailEnd type="stealth"/>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rot="18722026">
            <a:off x="611262" y="4143276"/>
            <a:ext cx="2826416" cy="646331"/>
          </a:xfrm>
          <a:prstGeom prst="rect">
            <a:avLst/>
          </a:prstGeom>
          <a:noFill/>
        </p:spPr>
        <p:txBody>
          <a:bodyPr wrap="none" rtlCol="0">
            <a:spAutoFit/>
          </a:bodyPr>
          <a:lstStyle/>
          <a:p>
            <a:pPr algn="ctr"/>
            <a:r>
              <a:rPr lang="en-US" dirty="0">
                <a:latin typeface="Helvetica" pitchFamily="34" charset="0"/>
              </a:rPr>
              <a:t>1. Drop </a:t>
            </a:r>
            <a:r>
              <a:rPr lang="en-US" dirty="0" err="1">
                <a:latin typeface="Helvetica" pitchFamily="34" charset="0"/>
              </a:rPr>
              <a:t>Rootkit</a:t>
            </a:r>
            <a:endParaRPr lang="en-US" dirty="0">
              <a:latin typeface="Helvetica" pitchFamily="34" charset="0"/>
            </a:endParaRPr>
          </a:p>
          <a:p>
            <a:pPr algn="ctr"/>
            <a:r>
              <a:rPr lang="en-US" dirty="0">
                <a:latin typeface="Helvetica" pitchFamily="34" charset="0"/>
              </a:rPr>
              <a:t>(kernel-mode component)</a:t>
            </a:r>
          </a:p>
        </p:txBody>
      </p:sp>
      <p:sp>
        <p:nvSpPr>
          <p:cNvPr id="18" name="TextBox 17"/>
          <p:cNvSpPr txBox="1"/>
          <p:nvPr/>
        </p:nvSpPr>
        <p:spPr>
          <a:xfrm>
            <a:off x="4953000" y="1676400"/>
            <a:ext cx="992579" cy="369332"/>
          </a:xfrm>
          <a:prstGeom prst="rect">
            <a:avLst/>
          </a:prstGeom>
          <a:noFill/>
        </p:spPr>
        <p:txBody>
          <a:bodyPr wrap="none" rtlCol="0">
            <a:spAutoFit/>
          </a:bodyPr>
          <a:lstStyle/>
          <a:p>
            <a:r>
              <a:rPr lang="en-US" dirty="0">
                <a:latin typeface="Helvetica" pitchFamily="34" charset="0"/>
              </a:rPr>
              <a:t>Mal.exe</a:t>
            </a:r>
          </a:p>
        </p:txBody>
      </p:sp>
      <p:cxnSp>
        <p:nvCxnSpPr>
          <p:cNvPr id="15" name="Straight Arrow Connector 14"/>
          <p:cNvCxnSpPr>
            <a:stCxn id="8" idx="2"/>
          </p:cNvCxnSpPr>
          <p:nvPr/>
        </p:nvCxnSpPr>
        <p:spPr>
          <a:xfrm>
            <a:off x="4610100" y="2209800"/>
            <a:ext cx="1028700" cy="990600"/>
          </a:xfrm>
          <a:prstGeom prst="straightConnector1">
            <a:avLst/>
          </a:prstGeom>
          <a:ln w="38100">
            <a:solidFill>
              <a:schemeClr val="tx1"/>
            </a:solidFill>
            <a:tailEnd type="stealth"/>
          </a:ln>
        </p:spPr>
        <p:style>
          <a:lnRef idx="1">
            <a:schemeClr val="accent1"/>
          </a:lnRef>
          <a:fillRef idx="0">
            <a:schemeClr val="accent1"/>
          </a:fillRef>
          <a:effectRef idx="0">
            <a:schemeClr val="accent1"/>
          </a:effectRef>
          <a:fontRef idx="minor">
            <a:schemeClr val="tx1"/>
          </a:fontRef>
        </p:style>
      </p:cxnSp>
      <p:sp>
        <p:nvSpPr>
          <p:cNvPr id="23" name="TextBox 22"/>
          <p:cNvSpPr txBox="1"/>
          <p:nvPr/>
        </p:nvSpPr>
        <p:spPr>
          <a:xfrm>
            <a:off x="5334000" y="2438400"/>
            <a:ext cx="1043940" cy="369332"/>
          </a:xfrm>
          <a:prstGeom prst="rect">
            <a:avLst/>
          </a:prstGeom>
          <a:noFill/>
        </p:spPr>
        <p:txBody>
          <a:bodyPr wrap="none" rtlCol="0">
            <a:spAutoFit/>
          </a:bodyPr>
          <a:lstStyle/>
          <a:p>
            <a:r>
              <a:rPr lang="en-US" dirty="0">
                <a:latin typeface="Helvetica" pitchFamily="34" charset="0"/>
              </a:rPr>
              <a:t>2. Call A</a:t>
            </a:r>
          </a:p>
        </p:txBody>
      </p:sp>
      <p:cxnSp>
        <p:nvCxnSpPr>
          <p:cNvPr id="30" name="Straight Connector 29"/>
          <p:cNvCxnSpPr/>
          <p:nvPr/>
        </p:nvCxnSpPr>
        <p:spPr>
          <a:xfrm>
            <a:off x="5638800" y="3200400"/>
            <a:ext cx="1600200" cy="1600200"/>
          </a:xfrm>
          <a:prstGeom prst="line">
            <a:avLst/>
          </a:prstGeom>
          <a:ln w="38100">
            <a:solidFill>
              <a:schemeClr val="tx1"/>
            </a:solidFill>
            <a:prstDash val="dash"/>
            <a:tailEnd type="stealth"/>
          </a:ln>
        </p:spPr>
        <p:style>
          <a:lnRef idx="1">
            <a:schemeClr val="accent1"/>
          </a:lnRef>
          <a:fillRef idx="0">
            <a:schemeClr val="accent1"/>
          </a:fillRef>
          <a:effectRef idx="0">
            <a:schemeClr val="accent1"/>
          </a:effectRef>
          <a:fontRef idx="minor">
            <a:schemeClr val="tx1"/>
          </a:fontRef>
        </p:style>
      </p:cxnSp>
      <p:sp>
        <p:nvSpPr>
          <p:cNvPr id="17" name="Rectangle 16"/>
          <p:cNvSpPr/>
          <p:nvPr/>
        </p:nvSpPr>
        <p:spPr>
          <a:xfrm>
            <a:off x="6934200" y="4800600"/>
            <a:ext cx="1447800" cy="685800"/>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p:cNvSpPr txBox="1"/>
          <p:nvPr/>
        </p:nvSpPr>
        <p:spPr>
          <a:xfrm>
            <a:off x="7086600" y="4953000"/>
            <a:ext cx="1159356" cy="369332"/>
          </a:xfrm>
          <a:prstGeom prst="rect">
            <a:avLst/>
          </a:prstGeom>
          <a:noFill/>
        </p:spPr>
        <p:txBody>
          <a:bodyPr wrap="none" rtlCol="0">
            <a:spAutoFit/>
          </a:bodyPr>
          <a:lstStyle/>
          <a:p>
            <a:r>
              <a:rPr lang="en-US" dirty="0">
                <a:latin typeface="Helvetica" pitchFamily="34" charset="0"/>
              </a:rPr>
              <a:t>Service A</a:t>
            </a:r>
          </a:p>
        </p:txBody>
      </p:sp>
      <p:cxnSp>
        <p:nvCxnSpPr>
          <p:cNvPr id="22" name="Straight Arrow Connector 21"/>
          <p:cNvCxnSpPr/>
          <p:nvPr/>
        </p:nvCxnSpPr>
        <p:spPr>
          <a:xfrm flipH="1">
            <a:off x="1143000" y="3200400"/>
            <a:ext cx="4419600" cy="2895600"/>
          </a:xfrm>
          <a:prstGeom prst="straightConnector1">
            <a:avLst/>
          </a:prstGeom>
          <a:ln w="38100">
            <a:solidFill>
              <a:srgbClr val="FF0000"/>
            </a:solidFill>
            <a:tailEnd type="stealth"/>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rot="19589601">
            <a:off x="1602015" y="4450916"/>
            <a:ext cx="4442306" cy="646331"/>
          </a:xfrm>
          <a:prstGeom prst="rect">
            <a:avLst/>
          </a:prstGeom>
          <a:noFill/>
        </p:spPr>
        <p:txBody>
          <a:bodyPr wrap="none" rtlCol="0">
            <a:spAutoFit/>
          </a:bodyPr>
          <a:lstStyle/>
          <a:p>
            <a:pPr algn="ctr"/>
            <a:r>
              <a:rPr lang="en-US" dirty="0">
                <a:latin typeface="Helvetica" pitchFamily="34" charset="0"/>
              </a:rPr>
              <a:t>3. Intercept the execution of system call A</a:t>
            </a:r>
          </a:p>
          <a:p>
            <a:pPr algn="ctr"/>
            <a:r>
              <a:rPr lang="en-US" dirty="0">
                <a:latin typeface="Helvetica" pitchFamily="34" charset="0"/>
              </a:rPr>
              <a:t>in kernel</a:t>
            </a:r>
          </a:p>
        </p:txBody>
      </p:sp>
      <p:sp>
        <p:nvSpPr>
          <p:cNvPr id="31" name="Rectangle 30"/>
          <p:cNvSpPr/>
          <p:nvPr/>
        </p:nvSpPr>
        <p:spPr>
          <a:xfrm>
            <a:off x="6934200" y="5638800"/>
            <a:ext cx="1447800" cy="685800"/>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TextBox 31"/>
          <p:cNvSpPr txBox="1"/>
          <p:nvPr/>
        </p:nvSpPr>
        <p:spPr>
          <a:xfrm>
            <a:off x="7086600" y="5791200"/>
            <a:ext cx="1172116" cy="369332"/>
          </a:xfrm>
          <a:prstGeom prst="rect">
            <a:avLst/>
          </a:prstGeom>
          <a:noFill/>
        </p:spPr>
        <p:txBody>
          <a:bodyPr wrap="none" rtlCol="0">
            <a:spAutoFit/>
          </a:bodyPr>
          <a:lstStyle/>
          <a:p>
            <a:r>
              <a:rPr lang="en-US" dirty="0">
                <a:latin typeface="Helvetica" pitchFamily="34" charset="0"/>
              </a:rPr>
              <a:t>Service B</a:t>
            </a:r>
          </a:p>
        </p:txBody>
      </p:sp>
      <p:cxnSp>
        <p:nvCxnSpPr>
          <p:cNvPr id="34" name="Straight Arrow Connector 33"/>
          <p:cNvCxnSpPr>
            <a:endCxn id="31" idx="1"/>
          </p:cNvCxnSpPr>
          <p:nvPr/>
        </p:nvCxnSpPr>
        <p:spPr>
          <a:xfrm flipV="1">
            <a:off x="1066800" y="5981700"/>
            <a:ext cx="5867400" cy="190500"/>
          </a:xfrm>
          <a:prstGeom prst="straightConnector1">
            <a:avLst/>
          </a:prstGeom>
          <a:ln w="38100">
            <a:solidFill>
              <a:schemeClr val="tx1"/>
            </a:solidFill>
            <a:tailEnd type="stealth"/>
          </a:ln>
        </p:spPr>
        <p:style>
          <a:lnRef idx="1">
            <a:schemeClr val="accent1"/>
          </a:lnRef>
          <a:fillRef idx="0">
            <a:schemeClr val="accent1"/>
          </a:fillRef>
          <a:effectRef idx="0">
            <a:schemeClr val="accent1"/>
          </a:effectRef>
          <a:fontRef idx="minor">
            <a:schemeClr val="tx1"/>
          </a:fontRef>
        </p:style>
      </p:cxnSp>
      <p:sp>
        <p:nvSpPr>
          <p:cNvPr id="38" name="TextBox 37"/>
          <p:cNvSpPr txBox="1"/>
          <p:nvPr/>
        </p:nvSpPr>
        <p:spPr>
          <a:xfrm>
            <a:off x="2752870" y="5670839"/>
            <a:ext cx="2929007" cy="369332"/>
          </a:xfrm>
          <a:prstGeom prst="rect">
            <a:avLst/>
          </a:prstGeom>
          <a:noFill/>
        </p:spPr>
        <p:txBody>
          <a:bodyPr wrap="none" rtlCol="0">
            <a:spAutoFit/>
          </a:bodyPr>
          <a:lstStyle/>
          <a:p>
            <a:r>
              <a:rPr lang="en-US" dirty="0">
                <a:latin typeface="Helvetica" pitchFamily="34" charset="0"/>
              </a:rPr>
              <a:t>4. Invoke system service B</a:t>
            </a:r>
          </a:p>
        </p:txBody>
      </p:sp>
      <p:sp>
        <p:nvSpPr>
          <p:cNvPr id="44" name="TextBox 43"/>
          <p:cNvSpPr txBox="1"/>
          <p:nvPr/>
        </p:nvSpPr>
        <p:spPr>
          <a:xfrm rot="2697636">
            <a:off x="6064867" y="3656775"/>
            <a:ext cx="1774845" cy="646331"/>
          </a:xfrm>
          <a:prstGeom prst="rect">
            <a:avLst/>
          </a:prstGeom>
          <a:noFill/>
        </p:spPr>
        <p:txBody>
          <a:bodyPr wrap="none" rtlCol="0">
            <a:spAutoFit/>
          </a:bodyPr>
          <a:lstStyle/>
          <a:p>
            <a:pPr algn="ctr"/>
            <a:r>
              <a:rPr lang="en-US" dirty="0">
                <a:latin typeface="Helvetica" pitchFamily="34" charset="0"/>
              </a:rPr>
              <a:t>Execution path </a:t>
            </a:r>
          </a:p>
          <a:p>
            <a:pPr algn="ctr"/>
            <a:r>
              <a:rPr lang="en-US" dirty="0">
                <a:latin typeface="Helvetica" pitchFamily="34" charset="0"/>
              </a:rPr>
              <a:t>for service 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3"/>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2"/>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4"/>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0"/>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44"/>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7"/>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8"/>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4"/>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2"/>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P spid="17" grpId="0" animBg="1"/>
      <p:bldP spid="19" grpId="0"/>
      <p:bldP spid="24" grpId="0"/>
      <p:bldP spid="31" grpId="0" animBg="1"/>
      <p:bldP spid="32" grpId="0"/>
      <p:bldP spid="38" grpId="0"/>
      <p:bldP spid="4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a:t>Concrete example: Ether</a:t>
            </a:r>
          </a:p>
        </p:txBody>
      </p:sp>
      <p:sp>
        <p:nvSpPr>
          <p:cNvPr id="5" name="Slide Number Placeholder 4"/>
          <p:cNvSpPr>
            <a:spLocks noGrp="1"/>
          </p:cNvSpPr>
          <p:nvPr>
            <p:ph type="sldNum" sz="quarter" idx="12"/>
          </p:nvPr>
        </p:nvSpPr>
        <p:spPr/>
        <p:txBody>
          <a:bodyPr/>
          <a:lstStyle/>
          <a:p>
            <a:fld id="{20319323-BF5E-4B31-9661-ECD540573574}" type="slidenum">
              <a:rPr lang="en-US" smtClean="0">
                <a:latin typeface="Helvetica" pitchFamily="34" charset="0"/>
              </a:rPr>
              <a:pPr/>
              <a:t>7</a:t>
            </a:fld>
            <a:endParaRPr lang="en-US" dirty="0">
              <a:latin typeface="Helvetica" pitchFamily="34" charset="0"/>
            </a:endParaRPr>
          </a:p>
        </p:txBody>
      </p:sp>
      <p:pic>
        <p:nvPicPr>
          <p:cNvPr id="8" name="Picture 7" descr="uglymal.jpg"/>
          <p:cNvPicPr>
            <a:picLocks noChangeAspect="1"/>
          </p:cNvPicPr>
          <p:nvPr/>
        </p:nvPicPr>
        <p:blipFill>
          <a:blip r:embed="rId2" cstate="print"/>
          <a:stretch>
            <a:fillRect/>
          </a:stretch>
        </p:blipFill>
        <p:spPr>
          <a:xfrm>
            <a:off x="4267200" y="1524000"/>
            <a:ext cx="685800" cy="685800"/>
          </a:xfrm>
          <a:prstGeom prst="rect">
            <a:avLst/>
          </a:prstGeom>
        </p:spPr>
      </p:pic>
      <p:sp>
        <p:nvSpPr>
          <p:cNvPr id="9" name="TextBox 8"/>
          <p:cNvSpPr txBox="1"/>
          <p:nvPr/>
        </p:nvSpPr>
        <p:spPr>
          <a:xfrm>
            <a:off x="0" y="2819400"/>
            <a:ext cx="697627" cy="369332"/>
          </a:xfrm>
          <a:prstGeom prst="rect">
            <a:avLst/>
          </a:prstGeom>
          <a:noFill/>
        </p:spPr>
        <p:txBody>
          <a:bodyPr wrap="none" rtlCol="0">
            <a:spAutoFit/>
          </a:bodyPr>
          <a:lstStyle/>
          <a:p>
            <a:r>
              <a:rPr lang="en-US" b="1" dirty="0">
                <a:latin typeface="Helvetica" pitchFamily="34" charset="0"/>
              </a:rPr>
              <a:t>User</a:t>
            </a:r>
          </a:p>
        </p:txBody>
      </p:sp>
      <p:sp>
        <p:nvSpPr>
          <p:cNvPr id="10" name="TextBox 9"/>
          <p:cNvSpPr txBox="1"/>
          <p:nvPr/>
        </p:nvSpPr>
        <p:spPr>
          <a:xfrm>
            <a:off x="0" y="3200400"/>
            <a:ext cx="902811" cy="369332"/>
          </a:xfrm>
          <a:prstGeom prst="rect">
            <a:avLst/>
          </a:prstGeom>
          <a:noFill/>
        </p:spPr>
        <p:txBody>
          <a:bodyPr wrap="none" rtlCol="0">
            <a:spAutoFit/>
          </a:bodyPr>
          <a:lstStyle/>
          <a:p>
            <a:r>
              <a:rPr lang="en-US" b="1" dirty="0">
                <a:latin typeface="Helvetica" pitchFamily="34" charset="0"/>
              </a:rPr>
              <a:t>Kernel</a:t>
            </a:r>
          </a:p>
        </p:txBody>
      </p:sp>
      <p:cxnSp>
        <p:nvCxnSpPr>
          <p:cNvPr id="11" name="Straight Connector 10"/>
          <p:cNvCxnSpPr/>
          <p:nvPr/>
        </p:nvCxnSpPr>
        <p:spPr>
          <a:xfrm>
            <a:off x="0" y="3200400"/>
            <a:ext cx="9144000" cy="0"/>
          </a:xfrm>
          <a:prstGeom prst="line">
            <a:avLst/>
          </a:prstGeom>
          <a:ln w="38100">
            <a:solidFill>
              <a:schemeClr val="tx2">
                <a:lumMod val="20000"/>
                <a:lumOff val="80000"/>
              </a:schemeClr>
            </a:solidFill>
            <a:prstDash val="sysDash"/>
          </a:ln>
        </p:spPr>
        <p:style>
          <a:lnRef idx="1">
            <a:schemeClr val="accent1"/>
          </a:lnRef>
          <a:fillRef idx="0">
            <a:schemeClr val="accent1"/>
          </a:fillRef>
          <a:effectRef idx="0">
            <a:schemeClr val="accent1"/>
          </a:effectRef>
          <a:fontRef idx="minor">
            <a:schemeClr val="tx1"/>
          </a:fontRef>
        </p:style>
      </p:cxnSp>
      <p:pic>
        <p:nvPicPr>
          <p:cNvPr id="12" name="Picture 11" descr="uglymal.jpg"/>
          <p:cNvPicPr>
            <a:picLocks noChangeAspect="1"/>
          </p:cNvPicPr>
          <p:nvPr/>
        </p:nvPicPr>
        <p:blipFill>
          <a:blip r:embed="rId2" cstate="print"/>
          <a:stretch>
            <a:fillRect/>
          </a:stretch>
        </p:blipFill>
        <p:spPr>
          <a:xfrm>
            <a:off x="381000" y="5715000"/>
            <a:ext cx="685800" cy="685800"/>
          </a:xfrm>
          <a:prstGeom prst="rect">
            <a:avLst/>
          </a:prstGeom>
        </p:spPr>
      </p:pic>
      <p:cxnSp>
        <p:nvCxnSpPr>
          <p:cNvPr id="14" name="Straight Arrow Connector 13"/>
          <p:cNvCxnSpPr>
            <a:stCxn id="8" idx="2"/>
            <a:endCxn id="12" idx="3"/>
          </p:cNvCxnSpPr>
          <p:nvPr/>
        </p:nvCxnSpPr>
        <p:spPr>
          <a:xfrm flipH="1">
            <a:off x="1066800" y="2209800"/>
            <a:ext cx="3543300" cy="3848100"/>
          </a:xfrm>
          <a:prstGeom prst="straightConnector1">
            <a:avLst/>
          </a:prstGeom>
          <a:ln w="38100">
            <a:solidFill>
              <a:schemeClr val="tx1"/>
            </a:solidFill>
            <a:tailEnd type="stealth"/>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rot="18722026">
            <a:off x="611262" y="4143276"/>
            <a:ext cx="2826416" cy="646331"/>
          </a:xfrm>
          <a:prstGeom prst="rect">
            <a:avLst/>
          </a:prstGeom>
          <a:noFill/>
        </p:spPr>
        <p:txBody>
          <a:bodyPr wrap="none" rtlCol="0">
            <a:spAutoFit/>
          </a:bodyPr>
          <a:lstStyle/>
          <a:p>
            <a:pPr algn="ctr"/>
            <a:r>
              <a:rPr lang="en-US" dirty="0">
                <a:latin typeface="Helvetica" pitchFamily="34" charset="0"/>
              </a:rPr>
              <a:t>1. Drop </a:t>
            </a:r>
            <a:r>
              <a:rPr lang="en-US" dirty="0" err="1">
                <a:latin typeface="Helvetica" pitchFamily="34" charset="0"/>
              </a:rPr>
              <a:t>Rootkit</a:t>
            </a:r>
            <a:endParaRPr lang="en-US" dirty="0">
              <a:latin typeface="Helvetica" pitchFamily="34" charset="0"/>
            </a:endParaRPr>
          </a:p>
          <a:p>
            <a:pPr algn="ctr"/>
            <a:r>
              <a:rPr lang="en-US" dirty="0">
                <a:latin typeface="Helvetica" pitchFamily="34" charset="0"/>
              </a:rPr>
              <a:t>(kernel-mode component)</a:t>
            </a:r>
          </a:p>
        </p:txBody>
      </p:sp>
      <p:sp>
        <p:nvSpPr>
          <p:cNvPr id="18" name="TextBox 17"/>
          <p:cNvSpPr txBox="1"/>
          <p:nvPr/>
        </p:nvSpPr>
        <p:spPr>
          <a:xfrm>
            <a:off x="4953000" y="1676400"/>
            <a:ext cx="992579" cy="369332"/>
          </a:xfrm>
          <a:prstGeom prst="rect">
            <a:avLst/>
          </a:prstGeom>
          <a:noFill/>
        </p:spPr>
        <p:txBody>
          <a:bodyPr wrap="none" rtlCol="0">
            <a:spAutoFit/>
          </a:bodyPr>
          <a:lstStyle/>
          <a:p>
            <a:r>
              <a:rPr lang="en-US" dirty="0">
                <a:latin typeface="Helvetica" pitchFamily="34" charset="0"/>
              </a:rPr>
              <a:t>Mal.exe</a:t>
            </a:r>
          </a:p>
        </p:txBody>
      </p:sp>
      <p:cxnSp>
        <p:nvCxnSpPr>
          <p:cNvPr id="15" name="Straight Arrow Connector 14"/>
          <p:cNvCxnSpPr>
            <a:stCxn id="8" idx="2"/>
          </p:cNvCxnSpPr>
          <p:nvPr/>
        </p:nvCxnSpPr>
        <p:spPr>
          <a:xfrm>
            <a:off x="4610100" y="2209800"/>
            <a:ext cx="1028700" cy="990600"/>
          </a:xfrm>
          <a:prstGeom prst="straightConnector1">
            <a:avLst/>
          </a:prstGeom>
          <a:ln w="38100">
            <a:solidFill>
              <a:schemeClr val="tx1"/>
            </a:solidFill>
            <a:tailEnd type="stealth"/>
          </a:ln>
        </p:spPr>
        <p:style>
          <a:lnRef idx="1">
            <a:schemeClr val="accent1"/>
          </a:lnRef>
          <a:fillRef idx="0">
            <a:schemeClr val="accent1"/>
          </a:fillRef>
          <a:effectRef idx="0">
            <a:schemeClr val="accent1"/>
          </a:effectRef>
          <a:fontRef idx="minor">
            <a:schemeClr val="tx1"/>
          </a:fontRef>
        </p:style>
      </p:cxnSp>
      <p:sp>
        <p:nvSpPr>
          <p:cNvPr id="23" name="TextBox 22"/>
          <p:cNvSpPr txBox="1"/>
          <p:nvPr/>
        </p:nvSpPr>
        <p:spPr>
          <a:xfrm>
            <a:off x="5486400" y="2438400"/>
            <a:ext cx="1043940" cy="369332"/>
          </a:xfrm>
          <a:prstGeom prst="rect">
            <a:avLst/>
          </a:prstGeom>
          <a:noFill/>
        </p:spPr>
        <p:txBody>
          <a:bodyPr wrap="none" rtlCol="0">
            <a:spAutoFit/>
          </a:bodyPr>
          <a:lstStyle/>
          <a:p>
            <a:r>
              <a:rPr lang="en-US" dirty="0">
                <a:latin typeface="Helvetica" pitchFamily="34" charset="0"/>
              </a:rPr>
              <a:t>2. Call A</a:t>
            </a:r>
          </a:p>
        </p:txBody>
      </p:sp>
      <p:cxnSp>
        <p:nvCxnSpPr>
          <p:cNvPr id="30" name="Straight Connector 29"/>
          <p:cNvCxnSpPr/>
          <p:nvPr/>
        </p:nvCxnSpPr>
        <p:spPr>
          <a:xfrm>
            <a:off x="5638800" y="3200400"/>
            <a:ext cx="1600200" cy="1600200"/>
          </a:xfrm>
          <a:prstGeom prst="line">
            <a:avLst/>
          </a:prstGeom>
          <a:ln w="38100">
            <a:solidFill>
              <a:schemeClr val="tx1"/>
            </a:solidFill>
            <a:prstDash val="dash"/>
            <a:tailEnd type="stealth"/>
          </a:ln>
        </p:spPr>
        <p:style>
          <a:lnRef idx="1">
            <a:schemeClr val="accent1"/>
          </a:lnRef>
          <a:fillRef idx="0">
            <a:schemeClr val="accent1"/>
          </a:fillRef>
          <a:effectRef idx="0">
            <a:schemeClr val="accent1"/>
          </a:effectRef>
          <a:fontRef idx="minor">
            <a:schemeClr val="tx1"/>
          </a:fontRef>
        </p:style>
      </p:cxnSp>
      <p:sp>
        <p:nvSpPr>
          <p:cNvPr id="17" name="Rectangle 16"/>
          <p:cNvSpPr/>
          <p:nvPr/>
        </p:nvSpPr>
        <p:spPr>
          <a:xfrm>
            <a:off x="6934200" y="4800600"/>
            <a:ext cx="1447800" cy="685800"/>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p:cNvSpPr txBox="1"/>
          <p:nvPr/>
        </p:nvSpPr>
        <p:spPr>
          <a:xfrm>
            <a:off x="7086600" y="4953000"/>
            <a:ext cx="1159356" cy="369332"/>
          </a:xfrm>
          <a:prstGeom prst="rect">
            <a:avLst/>
          </a:prstGeom>
          <a:noFill/>
        </p:spPr>
        <p:txBody>
          <a:bodyPr wrap="none" rtlCol="0">
            <a:spAutoFit/>
          </a:bodyPr>
          <a:lstStyle/>
          <a:p>
            <a:r>
              <a:rPr lang="en-US" dirty="0">
                <a:latin typeface="Helvetica" pitchFamily="34" charset="0"/>
              </a:rPr>
              <a:t>Service A</a:t>
            </a:r>
          </a:p>
        </p:txBody>
      </p:sp>
      <p:sp>
        <p:nvSpPr>
          <p:cNvPr id="31" name="Rectangle 30"/>
          <p:cNvSpPr/>
          <p:nvPr/>
        </p:nvSpPr>
        <p:spPr>
          <a:xfrm>
            <a:off x="6934200" y="5715000"/>
            <a:ext cx="1447800" cy="685800"/>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TextBox 31"/>
          <p:cNvSpPr txBox="1"/>
          <p:nvPr/>
        </p:nvSpPr>
        <p:spPr>
          <a:xfrm>
            <a:off x="7086600" y="5867400"/>
            <a:ext cx="1172116" cy="369332"/>
          </a:xfrm>
          <a:prstGeom prst="rect">
            <a:avLst/>
          </a:prstGeom>
          <a:noFill/>
        </p:spPr>
        <p:txBody>
          <a:bodyPr wrap="none" rtlCol="0">
            <a:spAutoFit/>
          </a:bodyPr>
          <a:lstStyle/>
          <a:p>
            <a:r>
              <a:rPr lang="en-US" dirty="0">
                <a:latin typeface="Helvetica" pitchFamily="34" charset="0"/>
              </a:rPr>
              <a:t>Service B</a:t>
            </a:r>
          </a:p>
        </p:txBody>
      </p:sp>
      <p:cxnSp>
        <p:nvCxnSpPr>
          <p:cNvPr id="34" name="Straight Arrow Connector 33"/>
          <p:cNvCxnSpPr>
            <a:endCxn id="31" idx="1"/>
          </p:cNvCxnSpPr>
          <p:nvPr/>
        </p:nvCxnSpPr>
        <p:spPr>
          <a:xfrm flipV="1">
            <a:off x="1143000" y="6057900"/>
            <a:ext cx="5791200" cy="190500"/>
          </a:xfrm>
          <a:prstGeom prst="straightConnector1">
            <a:avLst/>
          </a:prstGeom>
          <a:ln w="38100">
            <a:solidFill>
              <a:schemeClr val="tx1"/>
            </a:solidFill>
            <a:tailEnd type="stealth"/>
          </a:ln>
        </p:spPr>
        <p:style>
          <a:lnRef idx="1">
            <a:schemeClr val="accent1"/>
          </a:lnRef>
          <a:fillRef idx="0">
            <a:schemeClr val="accent1"/>
          </a:fillRef>
          <a:effectRef idx="0">
            <a:schemeClr val="accent1"/>
          </a:effectRef>
          <a:fontRef idx="minor">
            <a:schemeClr val="tx1"/>
          </a:fontRef>
        </p:style>
      </p:cxnSp>
      <p:sp>
        <p:nvSpPr>
          <p:cNvPr id="38" name="TextBox 37"/>
          <p:cNvSpPr txBox="1"/>
          <p:nvPr/>
        </p:nvSpPr>
        <p:spPr>
          <a:xfrm rot="21440643">
            <a:off x="2750183" y="5706464"/>
            <a:ext cx="2929007" cy="369332"/>
          </a:xfrm>
          <a:prstGeom prst="rect">
            <a:avLst/>
          </a:prstGeom>
          <a:noFill/>
        </p:spPr>
        <p:txBody>
          <a:bodyPr wrap="none" rtlCol="0">
            <a:spAutoFit/>
          </a:bodyPr>
          <a:lstStyle/>
          <a:p>
            <a:r>
              <a:rPr lang="en-US" dirty="0">
                <a:latin typeface="Helvetica" pitchFamily="34" charset="0"/>
              </a:rPr>
              <a:t>4. Invoke system service B</a:t>
            </a:r>
          </a:p>
        </p:txBody>
      </p:sp>
      <p:sp>
        <p:nvSpPr>
          <p:cNvPr id="44" name="TextBox 43"/>
          <p:cNvSpPr txBox="1"/>
          <p:nvPr/>
        </p:nvSpPr>
        <p:spPr>
          <a:xfrm rot="2697636">
            <a:off x="6064867" y="3656775"/>
            <a:ext cx="1774845" cy="646331"/>
          </a:xfrm>
          <a:prstGeom prst="rect">
            <a:avLst/>
          </a:prstGeom>
          <a:noFill/>
        </p:spPr>
        <p:txBody>
          <a:bodyPr wrap="none" rtlCol="0">
            <a:spAutoFit/>
          </a:bodyPr>
          <a:lstStyle/>
          <a:p>
            <a:pPr algn="ctr"/>
            <a:r>
              <a:rPr lang="en-US" dirty="0">
                <a:latin typeface="Helvetica" pitchFamily="34" charset="0"/>
              </a:rPr>
              <a:t>Execution path </a:t>
            </a:r>
          </a:p>
          <a:p>
            <a:pPr algn="ctr"/>
            <a:r>
              <a:rPr lang="en-US" dirty="0">
                <a:latin typeface="Helvetica" pitchFamily="34" charset="0"/>
              </a:rPr>
              <a:t>for service A</a:t>
            </a:r>
          </a:p>
        </p:txBody>
      </p:sp>
      <p:sp>
        <p:nvSpPr>
          <p:cNvPr id="25" name="Oval 24"/>
          <p:cNvSpPr/>
          <p:nvPr/>
        </p:nvSpPr>
        <p:spPr>
          <a:xfrm>
            <a:off x="5410200" y="2057400"/>
            <a:ext cx="1143000" cy="1143000"/>
          </a:xfrm>
          <a:prstGeom prst="ellipse">
            <a:avLst/>
          </a:prstGeom>
          <a:noFill/>
          <a:ln w="38100">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TextBox 26"/>
          <p:cNvSpPr txBox="1"/>
          <p:nvPr/>
        </p:nvSpPr>
        <p:spPr>
          <a:xfrm>
            <a:off x="7391400" y="2362200"/>
            <a:ext cx="1706365" cy="430887"/>
          </a:xfrm>
          <a:prstGeom prst="rect">
            <a:avLst/>
          </a:prstGeom>
          <a:noFill/>
        </p:spPr>
        <p:txBody>
          <a:bodyPr wrap="none" rtlCol="0">
            <a:spAutoFit/>
          </a:bodyPr>
          <a:lstStyle/>
          <a:p>
            <a:r>
              <a:rPr lang="en-US" sz="2200" dirty="0">
                <a:latin typeface="Helvetica" pitchFamily="34" charset="0"/>
              </a:rPr>
              <a:t>Ether logs A</a:t>
            </a:r>
          </a:p>
        </p:txBody>
      </p:sp>
      <p:cxnSp>
        <p:nvCxnSpPr>
          <p:cNvPr id="29" name="Straight Arrow Connector 28"/>
          <p:cNvCxnSpPr/>
          <p:nvPr/>
        </p:nvCxnSpPr>
        <p:spPr>
          <a:xfrm>
            <a:off x="6553200" y="2590800"/>
            <a:ext cx="838200" cy="0"/>
          </a:xfrm>
          <a:prstGeom prst="straightConnector1">
            <a:avLst/>
          </a:prstGeom>
          <a:ln w="127000">
            <a:solidFill>
              <a:schemeClr val="tx1"/>
            </a:solidFill>
            <a:tailEnd type="stealth"/>
          </a:ln>
        </p:spPr>
        <p:style>
          <a:lnRef idx="1">
            <a:schemeClr val="accent1"/>
          </a:lnRef>
          <a:fillRef idx="0">
            <a:schemeClr val="accent1"/>
          </a:fillRef>
          <a:effectRef idx="0">
            <a:schemeClr val="accent1"/>
          </a:effectRef>
          <a:fontRef idx="minor">
            <a:schemeClr val="tx1"/>
          </a:fontRef>
        </p:style>
      </p:cxnSp>
      <p:sp>
        <p:nvSpPr>
          <p:cNvPr id="26" name="Oval 25"/>
          <p:cNvSpPr/>
          <p:nvPr/>
        </p:nvSpPr>
        <p:spPr>
          <a:xfrm>
            <a:off x="6248400" y="5562600"/>
            <a:ext cx="2895600" cy="990600"/>
          </a:xfrm>
          <a:prstGeom prst="ellipse">
            <a:avLst/>
          </a:prstGeom>
          <a:noFill/>
          <a:ln w="38100">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TextBox 27"/>
          <p:cNvSpPr txBox="1"/>
          <p:nvPr/>
        </p:nvSpPr>
        <p:spPr>
          <a:xfrm>
            <a:off x="2895600" y="4419600"/>
            <a:ext cx="3457165" cy="430887"/>
          </a:xfrm>
          <a:prstGeom prst="rect">
            <a:avLst/>
          </a:prstGeom>
          <a:noFill/>
        </p:spPr>
        <p:txBody>
          <a:bodyPr wrap="none" rtlCol="0">
            <a:spAutoFit/>
          </a:bodyPr>
          <a:lstStyle/>
          <a:p>
            <a:r>
              <a:rPr lang="en-US" sz="2200" b="1" dirty="0">
                <a:latin typeface="Helvetica" pitchFamily="34" charset="0"/>
              </a:rPr>
              <a:t>What Actually Executes</a:t>
            </a:r>
          </a:p>
        </p:txBody>
      </p:sp>
      <p:cxnSp>
        <p:nvCxnSpPr>
          <p:cNvPr id="35" name="Straight Arrow Connector 34"/>
          <p:cNvCxnSpPr/>
          <p:nvPr/>
        </p:nvCxnSpPr>
        <p:spPr>
          <a:xfrm>
            <a:off x="4800600" y="4800600"/>
            <a:ext cx="1600200" cy="990600"/>
          </a:xfrm>
          <a:prstGeom prst="straightConnector1">
            <a:avLst/>
          </a:prstGeom>
          <a:ln w="127000">
            <a:solidFill>
              <a:schemeClr val="tx1"/>
            </a:solidFill>
            <a:tailEnd type="stealth"/>
          </a:ln>
        </p:spPr>
        <p:style>
          <a:lnRef idx="1">
            <a:schemeClr val="accent1"/>
          </a:lnRef>
          <a:fillRef idx="0">
            <a:schemeClr val="accent1"/>
          </a:fillRef>
          <a:effectRef idx="0">
            <a:schemeClr val="accent1"/>
          </a:effectRef>
          <a:fontRef idx="minor">
            <a:schemeClr val="tx1"/>
          </a:fontRef>
        </p:style>
      </p:cxnSp>
      <p:sp>
        <p:nvSpPr>
          <p:cNvPr id="33" name="Rectangle 32"/>
          <p:cNvSpPr/>
          <p:nvPr/>
        </p:nvSpPr>
        <p:spPr>
          <a:xfrm>
            <a:off x="152400" y="762000"/>
            <a:ext cx="2667000" cy="1938992"/>
          </a:xfrm>
          <a:prstGeom prst="rect">
            <a:avLst/>
          </a:prstGeom>
        </p:spPr>
        <p:txBody>
          <a:bodyPr wrap="square">
            <a:spAutoFit/>
          </a:bodyPr>
          <a:lstStyle/>
          <a:p>
            <a:r>
              <a:rPr lang="en-US" sz="2000" dirty="0">
                <a:latin typeface="Helvetica" pitchFamily="34" charset="0"/>
                <a:cs typeface="Arial" pitchFamily="34" charset="0"/>
              </a:rPr>
              <a:t>As before:</a:t>
            </a:r>
            <a:br>
              <a:rPr lang="en-US" sz="2000" dirty="0">
                <a:latin typeface="Helvetica" pitchFamily="34" charset="0"/>
                <a:cs typeface="Arial" pitchFamily="34" charset="0"/>
              </a:rPr>
            </a:br>
            <a:r>
              <a:rPr lang="en-US" sz="2000" dirty="0">
                <a:latin typeface="Helvetica" pitchFamily="34" charset="0"/>
                <a:cs typeface="Arial" pitchFamily="34" charset="0"/>
              </a:rPr>
              <a:t>Preventing Dropper</a:t>
            </a:r>
            <a:br>
              <a:rPr lang="en-US" sz="2000" dirty="0">
                <a:latin typeface="Helvetica" pitchFamily="34" charset="0"/>
                <a:cs typeface="Arial" pitchFamily="34" charset="0"/>
              </a:rPr>
            </a:br>
            <a:r>
              <a:rPr lang="en-US" sz="2000" dirty="0">
                <a:latin typeface="Helvetica" pitchFamily="34" charset="0"/>
                <a:cs typeface="Arial" pitchFamily="34" charset="0"/>
              </a:rPr>
              <a:t>from running would</a:t>
            </a:r>
            <a:br>
              <a:rPr lang="en-US" sz="2000" dirty="0">
                <a:latin typeface="Helvetica" pitchFamily="34" charset="0"/>
                <a:cs typeface="Arial" pitchFamily="34" charset="0"/>
              </a:rPr>
            </a:br>
            <a:r>
              <a:rPr lang="en-US" sz="2000" dirty="0">
                <a:latin typeface="Helvetica" pitchFamily="34" charset="0"/>
                <a:cs typeface="Arial" pitchFamily="34" charset="0"/>
              </a:rPr>
              <a:t>prevent analyst from</a:t>
            </a:r>
            <a:br>
              <a:rPr lang="en-US" sz="2000" dirty="0">
                <a:latin typeface="Helvetica" pitchFamily="34" charset="0"/>
                <a:cs typeface="Arial" pitchFamily="34" charset="0"/>
              </a:rPr>
            </a:br>
            <a:r>
              <a:rPr lang="en-US" sz="2000" dirty="0">
                <a:latin typeface="Helvetica" pitchFamily="34" charset="0"/>
                <a:cs typeface="Arial" pitchFamily="34" charset="0"/>
              </a:rPr>
              <a:t>observing </a:t>
            </a:r>
            <a:r>
              <a:rPr lang="en-US" sz="2000" dirty="0" err="1">
                <a:latin typeface="Helvetica" pitchFamily="34" charset="0"/>
                <a:cs typeface="Arial" pitchFamily="34" charset="0"/>
              </a:rPr>
              <a:t>Mal.exe’s</a:t>
            </a:r>
            <a:br>
              <a:rPr lang="en-US" sz="2000" dirty="0">
                <a:latin typeface="Helvetica" pitchFamily="34" charset="0"/>
                <a:cs typeface="Arial" pitchFamily="34" charset="0"/>
              </a:rPr>
            </a:br>
            <a:r>
              <a:rPr lang="en-US" sz="2000" dirty="0">
                <a:latin typeface="Helvetica" pitchFamily="34" charset="0"/>
                <a:cs typeface="Arial" pitchFamily="34" charset="0"/>
              </a:rPr>
              <a:t>malicious behavior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3"/>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5"/>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9"/>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3"/>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44"/>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0"/>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9"/>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7"/>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26"/>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2"/>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1"/>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34"/>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38"/>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35"/>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2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P spid="17" grpId="0" animBg="1"/>
      <p:bldP spid="19" grpId="0"/>
      <p:bldP spid="31" grpId="0" animBg="1"/>
      <p:bldP spid="32" grpId="0"/>
      <p:bldP spid="38" grpId="0"/>
      <p:bldP spid="44" grpId="0"/>
      <p:bldP spid="25" grpId="0" animBg="1"/>
      <p:bldP spid="27" grpId="0"/>
      <p:bldP spid="26" grpId="0" animBg="1"/>
      <p:bldP spid="28" grpId="0"/>
      <p:bldP spid="3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 name="Picture 2" descr="C:\Users\Christoph\Desktop\aboughadareh14mixed-Award.jpg">
            <a:extLst>
              <a:ext uri="{FF2B5EF4-FFF2-40B4-BE49-F238E27FC236}">
                <a16:creationId xmlns:a16="http://schemas.microsoft.com/office/drawing/2014/main" id="{01E2559A-7EA7-4AA9-8886-CF48902AABA8}"/>
              </a:ext>
            </a:extLst>
          </p:cNvPr>
          <p:cNvPicPr>
            <a:picLocks noChangeAspect="1" noChangeArrowheads="1"/>
          </p:cNvPicPr>
          <p:nvPr/>
        </p:nvPicPr>
        <p:blipFill rotWithShape="1">
          <a:blip r:embed="rId2" cstate="print"/>
          <a:srcRect l="7153" t="6464" r="9390" b="3719"/>
          <a:stretch/>
        </p:blipFill>
        <p:spPr bwMode="auto">
          <a:xfrm>
            <a:off x="5420058" y="347284"/>
            <a:ext cx="3266742" cy="2636802"/>
          </a:xfrm>
          <a:prstGeom prst="rect">
            <a:avLst/>
          </a:prstGeom>
          <a:noFill/>
        </p:spPr>
      </p:pic>
      <p:sp>
        <p:nvSpPr>
          <p:cNvPr id="16" name="Title 15"/>
          <p:cNvSpPr>
            <a:spLocks noGrp="1"/>
          </p:cNvSpPr>
          <p:nvPr>
            <p:ph type="title"/>
          </p:nvPr>
        </p:nvSpPr>
        <p:spPr/>
        <p:txBody>
          <a:bodyPr>
            <a:normAutofit/>
          </a:bodyPr>
          <a:lstStyle/>
          <a:p>
            <a:pPr algn="l"/>
            <a:r>
              <a:rPr lang="en-US" sz="3500" b="1" dirty="0">
                <a:latin typeface="Helvetica" pitchFamily="34" charset="0"/>
                <a:cs typeface="Helvetica" pitchFamily="34" charset="0"/>
              </a:rPr>
              <a:t>Malware Analysis</a:t>
            </a:r>
          </a:p>
        </p:txBody>
      </p:sp>
      <p:sp>
        <p:nvSpPr>
          <p:cNvPr id="4" name="Slide Number Placeholder 3"/>
          <p:cNvSpPr>
            <a:spLocks noGrp="1"/>
          </p:cNvSpPr>
          <p:nvPr>
            <p:ph type="sldNum" sz="quarter" idx="12"/>
          </p:nvPr>
        </p:nvSpPr>
        <p:spPr/>
        <p:txBody>
          <a:bodyPr/>
          <a:lstStyle/>
          <a:p>
            <a:fld id="{20319323-BF5E-4B31-9661-ECD540573574}" type="slidenum">
              <a:rPr lang="en-US" smtClean="0"/>
              <a:pPr/>
              <a:t>8</a:t>
            </a:fld>
            <a:endParaRPr lang="en-US"/>
          </a:p>
        </p:txBody>
      </p:sp>
      <p:sp>
        <p:nvSpPr>
          <p:cNvPr id="17" name="TextBox 16"/>
          <p:cNvSpPr txBox="1"/>
          <p:nvPr/>
        </p:nvSpPr>
        <p:spPr>
          <a:xfrm>
            <a:off x="1457659" y="5754743"/>
            <a:ext cx="2821606" cy="707886"/>
          </a:xfrm>
          <a:prstGeom prst="rect">
            <a:avLst/>
          </a:prstGeom>
          <a:noFill/>
        </p:spPr>
        <p:txBody>
          <a:bodyPr wrap="none" rtlCol="0">
            <a:spAutoFit/>
          </a:bodyPr>
          <a:lstStyle/>
          <a:p>
            <a:pPr algn="ctr"/>
            <a:r>
              <a:rPr lang="en-US" sz="2000" dirty="0">
                <a:solidFill>
                  <a:srgbClr val="FF0000"/>
                </a:solidFill>
                <a:latin typeface="Helvetica" pitchFamily="34" charset="0"/>
                <a:cs typeface="Helvetica" pitchFamily="34" charset="0"/>
              </a:rPr>
              <a:t>Some components</a:t>
            </a:r>
          </a:p>
          <a:p>
            <a:pPr algn="ctr"/>
            <a:r>
              <a:rPr lang="en-US" sz="2000" dirty="0">
                <a:solidFill>
                  <a:srgbClr val="FF0000"/>
                </a:solidFill>
                <a:latin typeface="Helvetica" pitchFamily="34" charset="0"/>
                <a:cs typeface="Helvetica" pitchFamily="34" charset="0"/>
              </a:rPr>
              <a:t>Inside malware domain</a:t>
            </a:r>
          </a:p>
        </p:txBody>
      </p:sp>
      <p:sp>
        <p:nvSpPr>
          <p:cNvPr id="18" name="TextBox 17"/>
          <p:cNvSpPr txBox="1"/>
          <p:nvPr/>
        </p:nvSpPr>
        <p:spPr>
          <a:xfrm>
            <a:off x="4407991" y="5735633"/>
            <a:ext cx="2066592" cy="707886"/>
          </a:xfrm>
          <a:prstGeom prst="rect">
            <a:avLst/>
          </a:prstGeom>
          <a:noFill/>
        </p:spPr>
        <p:txBody>
          <a:bodyPr wrap="none" rtlCol="0">
            <a:spAutoFit/>
          </a:bodyPr>
          <a:lstStyle/>
          <a:p>
            <a:pPr algn="ctr"/>
            <a:r>
              <a:rPr lang="en-US" sz="2000" dirty="0">
                <a:latin typeface="Helvetica" pitchFamily="34" charset="0"/>
                <a:cs typeface="Helvetica" pitchFamily="34" charset="0"/>
              </a:rPr>
              <a:t>Fully outside </a:t>
            </a:r>
          </a:p>
          <a:p>
            <a:pPr algn="ctr"/>
            <a:r>
              <a:rPr lang="en-US" sz="2000" dirty="0">
                <a:latin typeface="Helvetica" pitchFamily="34" charset="0"/>
                <a:cs typeface="Helvetica" pitchFamily="34" charset="0"/>
              </a:rPr>
              <a:t>malware domain</a:t>
            </a:r>
          </a:p>
        </p:txBody>
      </p:sp>
      <p:sp>
        <p:nvSpPr>
          <p:cNvPr id="19" name="TextBox 18"/>
          <p:cNvSpPr txBox="1"/>
          <p:nvPr/>
        </p:nvSpPr>
        <p:spPr>
          <a:xfrm>
            <a:off x="4245" y="3998027"/>
            <a:ext cx="1910471" cy="707886"/>
          </a:xfrm>
          <a:prstGeom prst="rect">
            <a:avLst/>
          </a:prstGeom>
          <a:noFill/>
        </p:spPr>
        <p:txBody>
          <a:bodyPr wrap="square" rtlCol="0">
            <a:spAutoFit/>
          </a:bodyPr>
          <a:lstStyle/>
          <a:p>
            <a:pPr algn="ctr"/>
            <a:r>
              <a:rPr lang="en-US" sz="2000" dirty="0">
                <a:solidFill>
                  <a:srgbClr val="FF0000"/>
                </a:solidFill>
                <a:latin typeface="Helvetica" pitchFamily="34" charset="0"/>
                <a:cs typeface="Helvetica" pitchFamily="34" charset="0"/>
              </a:rPr>
              <a:t>User-</a:t>
            </a:r>
            <a:br>
              <a:rPr lang="en-US" sz="2000" dirty="0">
                <a:solidFill>
                  <a:srgbClr val="FF0000"/>
                </a:solidFill>
                <a:latin typeface="Helvetica" pitchFamily="34" charset="0"/>
                <a:cs typeface="Helvetica" pitchFamily="34" charset="0"/>
              </a:rPr>
            </a:br>
            <a:r>
              <a:rPr lang="en-US" sz="2000" dirty="0">
                <a:solidFill>
                  <a:srgbClr val="FF0000"/>
                </a:solidFill>
                <a:latin typeface="Helvetica" pitchFamily="34" charset="0"/>
                <a:cs typeface="Helvetica" pitchFamily="34" charset="0"/>
              </a:rPr>
              <a:t>only</a:t>
            </a:r>
          </a:p>
        </p:txBody>
      </p:sp>
      <p:sp>
        <p:nvSpPr>
          <p:cNvPr id="20" name="TextBox 19"/>
          <p:cNvSpPr txBox="1"/>
          <p:nvPr/>
        </p:nvSpPr>
        <p:spPr>
          <a:xfrm>
            <a:off x="-24865" y="4903824"/>
            <a:ext cx="1910471" cy="707886"/>
          </a:xfrm>
          <a:prstGeom prst="rect">
            <a:avLst/>
          </a:prstGeom>
          <a:noFill/>
        </p:spPr>
        <p:txBody>
          <a:bodyPr wrap="square" rtlCol="0">
            <a:spAutoFit/>
          </a:bodyPr>
          <a:lstStyle/>
          <a:p>
            <a:pPr algn="ctr"/>
            <a:r>
              <a:rPr lang="en-US" sz="2000" dirty="0">
                <a:solidFill>
                  <a:srgbClr val="FF0000"/>
                </a:solidFill>
                <a:latin typeface="Helvetica" pitchFamily="34" charset="0"/>
                <a:cs typeface="Helvetica" pitchFamily="34" charset="0"/>
              </a:rPr>
              <a:t>Kernel-</a:t>
            </a:r>
            <a:br>
              <a:rPr lang="en-US" sz="2000" dirty="0">
                <a:solidFill>
                  <a:srgbClr val="FF0000"/>
                </a:solidFill>
                <a:latin typeface="Helvetica" pitchFamily="34" charset="0"/>
                <a:cs typeface="Helvetica" pitchFamily="34" charset="0"/>
              </a:rPr>
            </a:br>
            <a:r>
              <a:rPr lang="en-US" sz="2000" dirty="0">
                <a:solidFill>
                  <a:srgbClr val="FF0000"/>
                </a:solidFill>
                <a:latin typeface="Helvetica" pitchFamily="34" charset="0"/>
                <a:cs typeface="Helvetica" pitchFamily="34" charset="0"/>
              </a:rPr>
              <a:t>only</a:t>
            </a:r>
          </a:p>
        </p:txBody>
      </p:sp>
      <p:sp>
        <p:nvSpPr>
          <p:cNvPr id="21" name="TextBox 20"/>
          <p:cNvSpPr txBox="1"/>
          <p:nvPr/>
        </p:nvSpPr>
        <p:spPr>
          <a:xfrm>
            <a:off x="-24865" y="3177797"/>
            <a:ext cx="1939581" cy="400110"/>
          </a:xfrm>
          <a:prstGeom prst="rect">
            <a:avLst/>
          </a:prstGeom>
          <a:noFill/>
        </p:spPr>
        <p:txBody>
          <a:bodyPr wrap="square" rtlCol="0">
            <a:spAutoFit/>
          </a:bodyPr>
          <a:lstStyle/>
          <a:p>
            <a:pPr algn="ctr"/>
            <a:r>
              <a:rPr lang="en-US" sz="2000" dirty="0">
                <a:latin typeface="Helvetica" pitchFamily="34" charset="0"/>
                <a:cs typeface="Helvetica" pitchFamily="34" charset="0"/>
              </a:rPr>
              <a:t>Both</a:t>
            </a:r>
          </a:p>
        </p:txBody>
      </p:sp>
      <p:sp>
        <p:nvSpPr>
          <p:cNvPr id="22" name="TextBox 21"/>
          <p:cNvSpPr txBox="1"/>
          <p:nvPr/>
        </p:nvSpPr>
        <p:spPr>
          <a:xfrm>
            <a:off x="4076049" y="3943445"/>
            <a:ext cx="2286001" cy="707886"/>
          </a:xfrm>
          <a:prstGeom prst="rect">
            <a:avLst/>
          </a:prstGeom>
          <a:noFill/>
        </p:spPr>
        <p:txBody>
          <a:bodyPr wrap="square" rtlCol="0">
            <a:spAutoFit/>
          </a:bodyPr>
          <a:lstStyle/>
          <a:p>
            <a:pPr algn="ctr"/>
            <a:r>
              <a:rPr lang="en-US" sz="2000" b="1" dirty="0">
                <a:solidFill>
                  <a:srgbClr val="FF0000"/>
                </a:solidFill>
                <a:latin typeface="Helvetica" pitchFamily="34" charset="0"/>
                <a:cs typeface="Helvetica" pitchFamily="34" charset="0"/>
              </a:rPr>
              <a:t>Ether</a:t>
            </a:r>
            <a:br>
              <a:rPr lang="en-US" sz="2000" dirty="0">
                <a:solidFill>
                  <a:srgbClr val="FF0000"/>
                </a:solidFill>
                <a:latin typeface="Helvetica" pitchFamily="34" charset="0"/>
                <a:cs typeface="Helvetica" pitchFamily="34" charset="0"/>
              </a:rPr>
            </a:br>
            <a:r>
              <a:rPr lang="en-US" sz="2000" dirty="0">
                <a:solidFill>
                  <a:srgbClr val="FF0000"/>
                </a:solidFill>
                <a:latin typeface="Helvetica" pitchFamily="34" charset="0"/>
                <a:cs typeface="Helvetica" pitchFamily="34" charset="0"/>
              </a:rPr>
              <a:t>[Georgia Tech]</a:t>
            </a:r>
          </a:p>
        </p:txBody>
      </p:sp>
      <p:sp>
        <p:nvSpPr>
          <p:cNvPr id="24" name="TextBox 23"/>
          <p:cNvSpPr txBox="1"/>
          <p:nvPr/>
        </p:nvSpPr>
        <p:spPr>
          <a:xfrm>
            <a:off x="1561449" y="3038600"/>
            <a:ext cx="2514601" cy="707886"/>
          </a:xfrm>
          <a:prstGeom prst="rect">
            <a:avLst/>
          </a:prstGeom>
          <a:noFill/>
        </p:spPr>
        <p:txBody>
          <a:bodyPr wrap="square" rtlCol="0">
            <a:spAutoFit/>
          </a:bodyPr>
          <a:lstStyle/>
          <a:p>
            <a:pPr algn="ctr"/>
            <a:r>
              <a:rPr lang="en-US" sz="2000" b="1" dirty="0">
                <a:solidFill>
                  <a:srgbClr val="FF0000"/>
                </a:solidFill>
                <a:latin typeface="Helvetica" pitchFamily="34" charset="0"/>
                <a:cs typeface="Helvetica" pitchFamily="34" charset="0"/>
              </a:rPr>
              <a:t>TEMU</a:t>
            </a:r>
            <a:br>
              <a:rPr lang="en-US" sz="2000" dirty="0">
                <a:solidFill>
                  <a:srgbClr val="FF0000"/>
                </a:solidFill>
                <a:latin typeface="Helvetica" pitchFamily="34" charset="0"/>
                <a:cs typeface="Helvetica" pitchFamily="34" charset="0"/>
              </a:rPr>
            </a:br>
            <a:r>
              <a:rPr lang="en-US" sz="2000" dirty="0">
                <a:solidFill>
                  <a:srgbClr val="FF0000"/>
                </a:solidFill>
                <a:latin typeface="Helvetica" pitchFamily="34" charset="0"/>
                <a:cs typeface="Helvetica" pitchFamily="34" charset="0"/>
              </a:rPr>
              <a:t>[UC Berkeley]</a:t>
            </a:r>
          </a:p>
        </p:txBody>
      </p:sp>
      <p:sp>
        <p:nvSpPr>
          <p:cNvPr id="25" name="TextBox 24"/>
          <p:cNvSpPr txBox="1"/>
          <p:nvPr/>
        </p:nvSpPr>
        <p:spPr>
          <a:xfrm>
            <a:off x="1554524" y="3972110"/>
            <a:ext cx="2514600" cy="707886"/>
          </a:xfrm>
          <a:prstGeom prst="rect">
            <a:avLst/>
          </a:prstGeom>
          <a:noFill/>
        </p:spPr>
        <p:txBody>
          <a:bodyPr wrap="square" rtlCol="0">
            <a:spAutoFit/>
          </a:bodyPr>
          <a:lstStyle/>
          <a:p>
            <a:pPr algn="ctr"/>
            <a:r>
              <a:rPr lang="en-US" sz="2000" dirty="0">
                <a:solidFill>
                  <a:srgbClr val="FF0000"/>
                </a:solidFill>
                <a:latin typeface="Helvetica" pitchFamily="34" charset="0"/>
                <a:cs typeface="Helvetica" pitchFamily="34" charset="0"/>
              </a:rPr>
              <a:t>Anubis (</a:t>
            </a:r>
            <a:r>
              <a:rPr lang="en-US" sz="2000" dirty="0" err="1">
                <a:solidFill>
                  <a:srgbClr val="FF0000"/>
                </a:solidFill>
                <a:latin typeface="Helvetica" pitchFamily="34" charset="0"/>
                <a:cs typeface="Helvetica" pitchFamily="34" charset="0"/>
              </a:rPr>
              <a:t>TTAnalyze</a:t>
            </a:r>
            <a:r>
              <a:rPr lang="en-US" sz="2000" dirty="0">
                <a:solidFill>
                  <a:srgbClr val="FF0000"/>
                </a:solidFill>
                <a:latin typeface="Helvetica" pitchFamily="34" charset="0"/>
                <a:cs typeface="Helvetica" pitchFamily="34" charset="0"/>
              </a:rPr>
              <a:t>)</a:t>
            </a:r>
            <a:br>
              <a:rPr lang="en-US" sz="2000" dirty="0">
                <a:solidFill>
                  <a:srgbClr val="FF0000"/>
                </a:solidFill>
                <a:latin typeface="Helvetica" pitchFamily="34" charset="0"/>
                <a:cs typeface="Helvetica" pitchFamily="34" charset="0"/>
              </a:rPr>
            </a:br>
            <a:r>
              <a:rPr lang="en-US" sz="2000" dirty="0">
                <a:solidFill>
                  <a:srgbClr val="FF0000"/>
                </a:solidFill>
                <a:latin typeface="Helvetica" pitchFamily="34" charset="0"/>
                <a:cs typeface="Helvetica" pitchFamily="34" charset="0"/>
              </a:rPr>
              <a:t>[UC SB et al.]</a:t>
            </a:r>
          </a:p>
        </p:txBody>
      </p:sp>
      <p:sp>
        <p:nvSpPr>
          <p:cNvPr id="26" name="TextBox 25"/>
          <p:cNvSpPr txBox="1"/>
          <p:nvPr/>
        </p:nvSpPr>
        <p:spPr>
          <a:xfrm>
            <a:off x="1599060" y="4870864"/>
            <a:ext cx="2507675" cy="707886"/>
          </a:xfrm>
          <a:prstGeom prst="rect">
            <a:avLst/>
          </a:prstGeom>
          <a:noFill/>
        </p:spPr>
        <p:txBody>
          <a:bodyPr wrap="square" rtlCol="0">
            <a:spAutoFit/>
          </a:bodyPr>
          <a:lstStyle/>
          <a:p>
            <a:pPr algn="ctr"/>
            <a:r>
              <a:rPr lang="en-US" sz="2000" dirty="0">
                <a:solidFill>
                  <a:srgbClr val="FF0000"/>
                </a:solidFill>
                <a:latin typeface="Helvetica" pitchFamily="34" charset="0"/>
                <a:cs typeface="Helvetica" pitchFamily="34" charset="0"/>
              </a:rPr>
              <a:t>d-Anubis</a:t>
            </a:r>
            <a:br>
              <a:rPr lang="en-US" sz="2000" dirty="0">
                <a:solidFill>
                  <a:srgbClr val="FF0000"/>
                </a:solidFill>
                <a:latin typeface="Helvetica" pitchFamily="34" charset="0"/>
                <a:cs typeface="Helvetica" pitchFamily="34" charset="0"/>
              </a:rPr>
            </a:br>
            <a:r>
              <a:rPr lang="en-US" sz="2000" dirty="0">
                <a:solidFill>
                  <a:srgbClr val="FF0000"/>
                </a:solidFill>
                <a:latin typeface="Helvetica" pitchFamily="34" charset="0"/>
                <a:cs typeface="Helvetica" pitchFamily="34" charset="0"/>
              </a:rPr>
              <a:t>[TU Vienna]</a:t>
            </a:r>
          </a:p>
        </p:txBody>
      </p:sp>
      <p:cxnSp>
        <p:nvCxnSpPr>
          <p:cNvPr id="27" name="Straight Arrow Connector 26"/>
          <p:cNvCxnSpPr/>
          <p:nvPr/>
        </p:nvCxnSpPr>
        <p:spPr>
          <a:xfrm>
            <a:off x="1554525" y="5678543"/>
            <a:ext cx="4876800" cy="0"/>
          </a:xfrm>
          <a:prstGeom prst="straightConnector1">
            <a:avLst/>
          </a:prstGeom>
          <a:ln w="12700">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p:nvPr/>
        </p:nvCxnSpPr>
        <p:spPr>
          <a:xfrm flipV="1">
            <a:off x="1554525" y="2859143"/>
            <a:ext cx="0" cy="2819400"/>
          </a:xfrm>
          <a:prstGeom prst="straightConnector1">
            <a:avLst/>
          </a:prstGeom>
          <a:ln w="12700">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sp>
        <p:nvSpPr>
          <p:cNvPr id="29" name="TextBox 28"/>
          <p:cNvSpPr txBox="1"/>
          <p:nvPr/>
        </p:nvSpPr>
        <p:spPr>
          <a:xfrm>
            <a:off x="335325" y="2401943"/>
            <a:ext cx="2590800" cy="400110"/>
          </a:xfrm>
          <a:prstGeom prst="rect">
            <a:avLst/>
          </a:prstGeom>
          <a:noFill/>
        </p:spPr>
        <p:txBody>
          <a:bodyPr wrap="square" rtlCol="0">
            <a:spAutoFit/>
          </a:bodyPr>
          <a:lstStyle/>
          <a:p>
            <a:pPr algn="ctr"/>
            <a:r>
              <a:rPr lang="en-US" sz="2000" i="1" dirty="0">
                <a:latin typeface="Helvetica" pitchFamily="34" charset="0"/>
                <a:cs typeface="Helvetica" pitchFamily="34" charset="0"/>
              </a:rPr>
              <a:t>What</a:t>
            </a:r>
          </a:p>
        </p:txBody>
      </p:sp>
      <p:sp>
        <p:nvSpPr>
          <p:cNvPr id="30" name="TextBox 29"/>
          <p:cNvSpPr txBox="1"/>
          <p:nvPr/>
        </p:nvSpPr>
        <p:spPr>
          <a:xfrm>
            <a:off x="6431325" y="5453886"/>
            <a:ext cx="968535" cy="400110"/>
          </a:xfrm>
          <a:prstGeom prst="rect">
            <a:avLst/>
          </a:prstGeom>
          <a:noFill/>
        </p:spPr>
        <p:txBody>
          <a:bodyPr wrap="none" rtlCol="0">
            <a:spAutoFit/>
          </a:bodyPr>
          <a:lstStyle/>
          <a:p>
            <a:r>
              <a:rPr lang="en-US" sz="2000" i="1" dirty="0">
                <a:latin typeface="Helvetica" pitchFamily="34" charset="0"/>
                <a:cs typeface="Helvetica" pitchFamily="34" charset="0"/>
              </a:rPr>
              <a:t>Where</a:t>
            </a:r>
          </a:p>
        </p:txBody>
      </p:sp>
      <p:cxnSp>
        <p:nvCxnSpPr>
          <p:cNvPr id="31" name="Straight Connector 30"/>
          <p:cNvCxnSpPr/>
          <p:nvPr/>
        </p:nvCxnSpPr>
        <p:spPr>
          <a:xfrm>
            <a:off x="4048459" y="2935343"/>
            <a:ext cx="0" cy="2724090"/>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flipH="1">
            <a:off x="1533859" y="3849743"/>
            <a:ext cx="4800600" cy="0"/>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flipH="1">
            <a:off x="1533859" y="4764143"/>
            <a:ext cx="4800600" cy="0"/>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23" name="TextBox 22"/>
          <p:cNvSpPr txBox="1"/>
          <p:nvPr/>
        </p:nvSpPr>
        <p:spPr>
          <a:xfrm>
            <a:off x="4076049" y="3038600"/>
            <a:ext cx="2286001" cy="707886"/>
          </a:xfrm>
          <a:prstGeom prst="rect">
            <a:avLst/>
          </a:prstGeom>
          <a:noFill/>
        </p:spPr>
        <p:txBody>
          <a:bodyPr wrap="square" rtlCol="0">
            <a:spAutoFit/>
          </a:bodyPr>
          <a:lstStyle/>
          <a:p>
            <a:pPr algn="ctr"/>
            <a:r>
              <a:rPr lang="en-US" sz="2000" b="1" dirty="0">
                <a:solidFill>
                  <a:schemeClr val="accent3"/>
                </a:solidFill>
                <a:latin typeface="Helvetica" pitchFamily="34" charset="0"/>
                <a:cs typeface="Helvetica" pitchFamily="34" charset="0"/>
              </a:rPr>
              <a:t>SEMU</a:t>
            </a:r>
            <a:br>
              <a:rPr lang="en-US" sz="2000" b="1" dirty="0">
                <a:solidFill>
                  <a:schemeClr val="accent3"/>
                </a:solidFill>
                <a:latin typeface="Helvetica" pitchFamily="34" charset="0"/>
                <a:cs typeface="Helvetica" pitchFamily="34" charset="0"/>
              </a:rPr>
            </a:br>
            <a:r>
              <a:rPr lang="en-US" sz="2000" b="1" dirty="0">
                <a:solidFill>
                  <a:schemeClr val="accent3"/>
                </a:solidFill>
                <a:latin typeface="Helvetica" pitchFamily="34" charset="0"/>
                <a:cs typeface="Helvetica" pitchFamily="34" charset="0"/>
              </a:rPr>
              <a:t>[UT Arlington]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8980</TotalTime>
  <Words>715</Words>
  <Application>Microsoft Office PowerPoint</Application>
  <PresentationFormat>On-screen Show (4:3)</PresentationFormat>
  <Paragraphs>339</Paragraphs>
  <Slides>14</Slides>
  <Notes>1</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14</vt:i4>
      </vt:variant>
    </vt:vector>
  </HeadingPairs>
  <TitlesOfParts>
    <vt:vector size="22" baseType="lpstr">
      <vt:lpstr>Arial</vt:lpstr>
      <vt:lpstr>Calibri</vt:lpstr>
      <vt:lpstr>Gill Sans</vt:lpstr>
      <vt:lpstr>Helvetica</vt:lpstr>
      <vt:lpstr>Segoe UI</vt:lpstr>
      <vt:lpstr>Office Theme</vt:lpstr>
      <vt:lpstr>1_Custom Design</vt:lpstr>
      <vt:lpstr>Custom Design</vt:lpstr>
      <vt:lpstr>Analysis of Mixed-mode Malware</vt:lpstr>
      <vt:lpstr>Well-known malware analysis tool: TEMU</vt:lpstr>
      <vt:lpstr>Question: What if malware attacks the analysis tool, e.g., TEMU?</vt:lpstr>
      <vt:lpstr>Mixed-mode malware</vt:lpstr>
      <vt:lpstr>PowerPoint Presentation</vt:lpstr>
      <vt:lpstr>Malware Analysis: State of the Art</vt:lpstr>
      <vt:lpstr>Example with malware analysis tool that does not analyze entire system</vt:lpstr>
      <vt:lpstr>Concrete example: Ether</vt:lpstr>
      <vt:lpstr>Malware Analysis</vt:lpstr>
      <vt:lpstr>SEMU: Completely outside the guest</vt:lpstr>
      <vt:lpstr>SEMU: Completely outside the guest</vt:lpstr>
      <vt:lpstr>Evaluation: SEMU is the only tool we tested that can fully analyze these  mixed-mode malware samples:</vt:lpstr>
      <vt:lpstr>Execution time -- Fine-grained VMI: Instruction tracing</vt:lpstr>
      <vt:lpstr>Inside-the-guest VMI in TEMU vs. Outside-the-guest VMI in SEMU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Dynamce Analysis of  Evasive Modular Malware</dc:title>
  <dc:creator>shabnamehdi</dc:creator>
  <cp:lastModifiedBy>Christoph Csallner</cp:lastModifiedBy>
  <cp:revision>1560</cp:revision>
  <cp:lastPrinted>2012-12-03T13:52:12Z</cp:lastPrinted>
  <dcterms:created xsi:type="dcterms:W3CDTF">2012-12-02T02:48:03Z</dcterms:created>
  <dcterms:modified xsi:type="dcterms:W3CDTF">2018-02-13T23:12:19Z</dcterms:modified>
</cp:coreProperties>
</file>