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71" r:id="rId4"/>
    <p:sldId id="257" r:id="rId5"/>
    <p:sldId id="260" r:id="rId6"/>
    <p:sldId id="268" r:id="rId7"/>
    <p:sldId id="258" r:id="rId8"/>
    <p:sldId id="267" r:id="rId9"/>
    <p:sldId id="261" r:id="rId10"/>
    <p:sldId id="263" r:id="rId11"/>
    <p:sldId id="262" r:id="rId12"/>
    <p:sldId id="259" r:id="rId13"/>
    <p:sldId id="270" r:id="rId14"/>
    <p:sldId id="266"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uj" initials="a" lastIdx="9" clrIdx="0"/>
  <p:cmAuthor id="1" name="Yesha" initials="Y"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85211" autoAdjust="0"/>
  </p:normalViewPr>
  <p:slideViewPr>
    <p:cSldViewPr>
      <p:cViewPr varScale="1">
        <p:scale>
          <a:sx n="63" d="100"/>
          <a:sy n="63" d="100"/>
        </p:scale>
        <p:origin x="-103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75DA7-ACAE-4435-9288-340F4B8F99CB}" type="doc">
      <dgm:prSet loTypeId="urn:microsoft.com/office/officeart/2005/8/layout/pyramid2" loCatId="list" qsTypeId="urn:microsoft.com/office/officeart/2005/8/quickstyle/simple1" qsCatId="simple" csTypeId="urn:microsoft.com/office/officeart/2005/8/colors/accent3_2" csCatId="accent3" phldr="1"/>
      <dgm:spPr/>
    </dgm:pt>
    <dgm:pt modelId="{0C4D66BA-814D-452C-A88C-B359081251C5}">
      <dgm:prSet phldrT="[Text]"/>
      <dgm:spPr/>
      <dgm:t>
        <a:bodyPr/>
        <a:lstStyle/>
        <a:p>
          <a:r>
            <a:rPr lang="en-US" dirty="0" err="1" smtClean="0"/>
            <a:t>SaaS</a:t>
          </a:r>
          <a:r>
            <a:rPr lang="en-US" dirty="0" smtClean="0"/>
            <a:t> (software-as-a-service)</a:t>
          </a:r>
          <a:endParaRPr lang="en-US" dirty="0"/>
        </a:p>
      </dgm:t>
    </dgm:pt>
    <dgm:pt modelId="{C7F548DA-3B49-418A-A5E4-B07354FF410B}" type="parTrans" cxnId="{DF9297FA-C4F8-425C-8C16-94152BFDAA12}">
      <dgm:prSet/>
      <dgm:spPr/>
      <dgm:t>
        <a:bodyPr/>
        <a:lstStyle/>
        <a:p>
          <a:endParaRPr lang="en-US"/>
        </a:p>
      </dgm:t>
    </dgm:pt>
    <dgm:pt modelId="{C027F2D8-BF69-4381-A684-B7FCD0FE7A6F}" type="sibTrans" cxnId="{DF9297FA-C4F8-425C-8C16-94152BFDAA12}">
      <dgm:prSet/>
      <dgm:spPr/>
      <dgm:t>
        <a:bodyPr/>
        <a:lstStyle/>
        <a:p>
          <a:endParaRPr lang="en-US"/>
        </a:p>
      </dgm:t>
    </dgm:pt>
    <dgm:pt modelId="{12738082-DF3D-4947-BBDD-D8645FF6227C}">
      <dgm:prSet phldrT="[Text]"/>
      <dgm:spPr/>
      <dgm:t>
        <a:bodyPr/>
        <a:lstStyle/>
        <a:p>
          <a:r>
            <a:rPr lang="en-US" dirty="0" err="1" smtClean="0"/>
            <a:t>PaaS</a:t>
          </a:r>
          <a:r>
            <a:rPr lang="en-US" dirty="0" smtClean="0"/>
            <a:t> (platform-as-a-service)</a:t>
          </a:r>
          <a:endParaRPr lang="en-US" dirty="0"/>
        </a:p>
      </dgm:t>
    </dgm:pt>
    <dgm:pt modelId="{09F4213C-D671-4692-808B-C53A6E6A66C5}" type="parTrans" cxnId="{442CE771-49A0-4B72-A2ED-CA37248EC333}">
      <dgm:prSet/>
      <dgm:spPr/>
      <dgm:t>
        <a:bodyPr/>
        <a:lstStyle/>
        <a:p>
          <a:endParaRPr lang="en-US"/>
        </a:p>
      </dgm:t>
    </dgm:pt>
    <dgm:pt modelId="{EDECF429-4A2A-449B-B71C-D3A96D5CFD01}" type="sibTrans" cxnId="{442CE771-49A0-4B72-A2ED-CA37248EC333}">
      <dgm:prSet/>
      <dgm:spPr/>
      <dgm:t>
        <a:bodyPr/>
        <a:lstStyle/>
        <a:p>
          <a:endParaRPr lang="en-US"/>
        </a:p>
      </dgm:t>
    </dgm:pt>
    <dgm:pt modelId="{44F11B05-9042-44BF-BD10-28FE93D0F4D7}">
      <dgm:prSet phldrT="[Text]"/>
      <dgm:spPr/>
      <dgm:t>
        <a:bodyPr/>
        <a:lstStyle/>
        <a:p>
          <a:r>
            <a:rPr lang="en-US" dirty="0" smtClean="0"/>
            <a:t>(</a:t>
          </a:r>
          <a:r>
            <a:rPr lang="en-US" dirty="0" err="1" smtClean="0"/>
            <a:t>IaaS</a:t>
          </a:r>
          <a:r>
            <a:rPr lang="en-US" dirty="0" smtClean="0"/>
            <a:t>) (infrastructure-as-a-service)</a:t>
          </a:r>
          <a:endParaRPr lang="en-US" dirty="0"/>
        </a:p>
      </dgm:t>
    </dgm:pt>
    <dgm:pt modelId="{6A011CBB-CD92-4C0E-973D-5A9C9FE49609}" type="parTrans" cxnId="{4C8CF751-4B5B-4AEE-AB35-7D4D50534D53}">
      <dgm:prSet/>
      <dgm:spPr/>
      <dgm:t>
        <a:bodyPr/>
        <a:lstStyle/>
        <a:p>
          <a:endParaRPr lang="en-US"/>
        </a:p>
      </dgm:t>
    </dgm:pt>
    <dgm:pt modelId="{4A7F2D86-F4D5-442B-8318-769466B02E2C}" type="sibTrans" cxnId="{4C8CF751-4B5B-4AEE-AB35-7D4D50534D53}">
      <dgm:prSet/>
      <dgm:spPr/>
      <dgm:t>
        <a:bodyPr/>
        <a:lstStyle/>
        <a:p>
          <a:endParaRPr lang="en-US"/>
        </a:p>
      </dgm:t>
    </dgm:pt>
    <dgm:pt modelId="{2D356165-7E0C-46B6-9D8B-B6ACB502277F}" type="pres">
      <dgm:prSet presAssocID="{6AE75DA7-ACAE-4435-9288-340F4B8F99CB}" presName="compositeShape" presStyleCnt="0">
        <dgm:presLayoutVars>
          <dgm:dir/>
          <dgm:resizeHandles/>
        </dgm:presLayoutVars>
      </dgm:prSet>
      <dgm:spPr/>
    </dgm:pt>
    <dgm:pt modelId="{6633FF28-5714-44C7-B8F2-02C53989BAB1}" type="pres">
      <dgm:prSet presAssocID="{6AE75DA7-ACAE-4435-9288-340F4B8F99CB}" presName="pyramid" presStyleLbl="node1" presStyleIdx="0" presStyleCnt="1"/>
      <dgm:spPr>
        <a:solidFill>
          <a:srgbClr val="92D050"/>
        </a:solidFill>
        <a:effectLst>
          <a:glow rad="63500">
            <a:schemeClr val="accent3">
              <a:satMod val="175000"/>
              <a:alpha val="40000"/>
            </a:schemeClr>
          </a:glow>
        </a:effectLst>
      </dgm:spPr>
    </dgm:pt>
    <dgm:pt modelId="{0A83FEB2-00A4-4490-B653-50409807AB87}" type="pres">
      <dgm:prSet presAssocID="{6AE75DA7-ACAE-4435-9288-340F4B8F99CB}" presName="theList" presStyleCnt="0"/>
      <dgm:spPr/>
    </dgm:pt>
    <dgm:pt modelId="{E9861ACD-BE3E-497C-910F-49DB082D2645}" type="pres">
      <dgm:prSet presAssocID="{0C4D66BA-814D-452C-A88C-B359081251C5}" presName="aNode" presStyleLbl="fgAcc1" presStyleIdx="0" presStyleCnt="3" custScaleX="108289" custLinFactY="1927" custLinFactNeighborX="-962" custLinFactNeighborY="100000">
        <dgm:presLayoutVars>
          <dgm:bulletEnabled val="1"/>
        </dgm:presLayoutVars>
      </dgm:prSet>
      <dgm:spPr/>
      <dgm:t>
        <a:bodyPr/>
        <a:lstStyle/>
        <a:p>
          <a:endParaRPr lang="en-US"/>
        </a:p>
      </dgm:t>
    </dgm:pt>
    <dgm:pt modelId="{233D0806-CE83-499D-AB93-4684BD39A0A6}" type="pres">
      <dgm:prSet presAssocID="{0C4D66BA-814D-452C-A88C-B359081251C5}" presName="aSpace" presStyleCnt="0"/>
      <dgm:spPr/>
    </dgm:pt>
    <dgm:pt modelId="{A716E4B5-CB48-4AB2-9284-E53FB96F22A6}" type="pres">
      <dgm:prSet presAssocID="{12738082-DF3D-4947-BBDD-D8645FF6227C}" presName="aNode" presStyleLbl="fgAcc1" presStyleIdx="1" presStyleCnt="3" custScaleX="111114" custLinFactY="10337" custLinFactNeighborX="-40993" custLinFactNeighborY="100000">
        <dgm:presLayoutVars>
          <dgm:bulletEnabled val="1"/>
        </dgm:presLayoutVars>
      </dgm:prSet>
      <dgm:spPr/>
      <dgm:t>
        <a:bodyPr/>
        <a:lstStyle/>
        <a:p>
          <a:endParaRPr lang="en-US"/>
        </a:p>
      </dgm:t>
    </dgm:pt>
    <dgm:pt modelId="{C9A0121D-4B89-4AE1-8409-29AE8C35E028}" type="pres">
      <dgm:prSet presAssocID="{12738082-DF3D-4947-BBDD-D8645FF6227C}" presName="aSpace" presStyleCnt="0"/>
      <dgm:spPr/>
    </dgm:pt>
    <dgm:pt modelId="{E44A397B-26BB-4094-AD5D-D65A7ED35612}" type="pres">
      <dgm:prSet presAssocID="{44F11B05-9042-44BF-BD10-28FE93D0F4D7}" presName="aNode" presStyleLbl="fgAcc1" presStyleIdx="2" presStyleCnt="3" custScaleX="137027" custLinFactY="18746" custLinFactNeighborX="3046" custLinFactNeighborY="100000">
        <dgm:presLayoutVars>
          <dgm:bulletEnabled val="1"/>
        </dgm:presLayoutVars>
      </dgm:prSet>
      <dgm:spPr/>
      <dgm:t>
        <a:bodyPr/>
        <a:lstStyle/>
        <a:p>
          <a:endParaRPr lang="en-US"/>
        </a:p>
      </dgm:t>
    </dgm:pt>
    <dgm:pt modelId="{58973284-7FB1-4916-9EC9-C649EF1692D8}" type="pres">
      <dgm:prSet presAssocID="{44F11B05-9042-44BF-BD10-28FE93D0F4D7}" presName="aSpace" presStyleCnt="0"/>
      <dgm:spPr/>
    </dgm:pt>
  </dgm:ptLst>
  <dgm:cxnLst>
    <dgm:cxn modelId="{442CE771-49A0-4B72-A2ED-CA37248EC333}" srcId="{6AE75DA7-ACAE-4435-9288-340F4B8F99CB}" destId="{12738082-DF3D-4947-BBDD-D8645FF6227C}" srcOrd="1" destOrd="0" parTransId="{09F4213C-D671-4692-808B-C53A6E6A66C5}" sibTransId="{EDECF429-4A2A-449B-B71C-D3A96D5CFD01}"/>
    <dgm:cxn modelId="{A7FA39E4-CB68-41C5-A33E-B04EE3E23D21}" type="presOf" srcId="{44F11B05-9042-44BF-BD10-28FE93D0F4D7}" destId="{E44A397B-26BB-4094-AD5D-D65A7ED35612}" srcOrd="0" destOrd="0" presId="urn:microsoft.com/office/officeart/2005/8/layout/pyramid2"/>
    <dgm:cxn modelId="{DF9297FA-C4F8-425C-8C16-94152BFDAA12}" srcId="{6AE75DA7-ACAE-4435-9288-340F4B8F99CB}" destId="{0C4D66BA-814D-452C-A88C-B359081251C5}" srcOrd="0" destOrd="0" parTransId="{C7F548DA-3B49-418A-A5E4-B07354FF410B}" sibTransId="{C027F2D8-BF69-4381-A684-B7FCD0FE7A6F}"/>
    <dgm:cxn modelId="{56167A1A-DA09-496B-B7D2-AA308D1DFA2A}" type="presOf" srcId="{12738082-DF3D-4947-BBDD-D8645FF6227C}" destId="{A716E4B5-CB48-4AB2-9284-E53FB96F22A6}" srcOrd="0" destOrd="0" presId="urn:microsoft.com/office/officeart/2005/8/layout/pyramid2"/>
    <dgm:cxn modelId="{4FF9017B-BA95-482F-BDB2-D1DA32EA6248}" type="presOf" srcId="{6AE75DA7-ACAE-4435-9288-340F4B8F99CB}" destId="{2D356165-7E0C-46B6-9D8B-B6ACB502277F}" srcOrd="0" destOrd="0" presId="urn:microsoft.com/office/officeart/2005/8/layout/pyramid2"/>
    <dgm:cxn modelId="{4C8CF751-4B5B-4AEE-AB35-7D4D50534D53}" srcId="{6AE75DA7-ACAE-4435-9288-340F4B8F99CB}" destId="{44F11B05-9042-44BF-BD10-28FE93D0F4D7}" srcOrd="2" destOrd="0" parTransId="{6A011CBB-CD92-4C0E-973D-5A9C9FE49609}" sibTransId="{4A7F2D86-F4D5-442B-8318-769466B02E2C}"/>
    <dgm:cxn modelId="{4AE6683A-9C7F-4505-A080-F588067A06C0}" type="presOf" srcId="{0C4D66BA-814D-452C-A88C-B359081251C5}" destId="{E9861ACD-BE3E-497C-910F-49DB082D2645}" srcOrd="0" destOrd="0" presId="urn:microsoft.com/office/officeart/2005/8/layout/pyramid2"/>
    <dgm:cxn modelId="{C1BFBACE-933E-4675-A230-80C3B1B8D7B0}" type="presParOf" srcId="{2D356165-7E0C-46B6-9D8B-B6ACB502277F}" destId="{6633FF28-5714-44C7-B8F2-02C53989BAB1}" srcOrd="0" destOrd="0" presId="urn:microsoft.com/office/officeart/2005/8/layout/pyramid2"/>
    <dgm:cxn modelId="{B49FB472-A34D-4951-A8D4-4D15FA5E8EB4}" type="presParOf" srcId="{2D356165-7E0C-46B6-9D8B-B6ACB502277F}" destId="{0A83FEB2-00A4-4490-B653-50409807AB87}" srcOrd="1" destOrd="0" presId="urn:microsoft.com/office/officeart/2005/8/layout/pyramid2"/>
    <dgm:cxn modelId="{81F5C05A-F21E-4935-B3B7-1A73CADF9798}" type="presParOf" srcId="{0A83FEB2-00A4-4490-B653-50409807AB87}" destId="{E9861ACD-BE3E-497C-910F-49DB082D2645}" srcOrd="0" destOrd="0" presId="urn:microsoft.com/office/officeart/2005/8/layout/pyramid2"/>
    <dgm:cxn modelId="{C8875919-B676-4F1E-A9BD-44CE648EBFA9}" type="presParOf" srcId="{0A83FEB2-00A4-4490-B653-50409807AB87}" destId="{233D0806-CE83-499D-AB93-4684BD39A0A6}" srcOrd="1" destOrd="0" presId="urn:microsoft.com/office/officeart/2005/8/layout/pyramid2"/>
    <dgm:cxn modelId="{62EA8D5D-905C-4A5D-97D6-0EBC74082C4E}" type="presParOf" srcId="{0A83FEB2-00A4-4490-B653-50409807AB87}" destId="{A716E4B5-CB48-4AB2-9284-E53FB96F22A6}" srcOrd="2" destOrd="0" presId="urn:microsoft.com/office/officeart/2005/8/layout/pyramid2"/>
    <dgm:cxn modelId="{30917DC0-7EA2-42C7-8C48-2AEA4320F548}" type="presParOf" srcId="{0A83FEB2-00A4-4490-B653-50409807AB87}" destId="{C9A0121D-4B89-4AE1-8409-29AE8C35E028}" srcOrd="3" destOrd="0" presId="urn:microsoft.com/office/officeart/2005/8/layout/pyramid2"/>
    <dgm:cxn modelId="{F147EE69-8720-4056-9B8F-B5B3064EE094}" type="presParOf" srcId="{0A83FEB2-00A4-4490-B653-50409807AB87}" destId="{E44A397B-26BB-4094-AD5D-D65A7ED35612}" srcOrd="4" destOrd="0" presId="urn:microsoft.com/office/officeart/2005/8/layout/pyramid2"/>
    <dgm:cxn modelId="{937D3232-31D6-443D-9997-2CC346360D78}" type="presParOf" srcId="{0A83FEB2-00A4-4490-B653-50409807AB87}" destId="{58973284-7FB1-4916-9EC9-C649EF1692D8}" srcOrd="5" destOrd="0" presId="urn:microsoft.com/office/officeart/2005/8/layout/pyramid2"/>
  </dgm:cxnLst>
  <dgm:bg>
    <a:effectLst>
      <a:glow rad="63500">
        <a:schemeClr val="accent3">
          <a:satMod val="175000"/>
          <a:alpha val="40000"/>
        </a:schemeClr>
      </a:glow>
    </a:effect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33FF28-5714-44C7-B8F2-02C53989BAB1}">
      <dsp:nvSpPr>
        <dsp:cNvPr id="0" name=""/>
        <dsp:cNvSpPr/>
      </dsp:nvSpPr>
      <dsp:spPr>
        <a:xfrm>
          <a:off x="1240049" y="0"/>
          <a:ext cx="4525963" cy="4525963"/>
        </a:xfrm>
        <a:prstGeom prst="triangle">
          <a:avLst/>
        </a:prstGeom>
        <a:solidFill>
          <a:srgbClr val="92D050"/>
        </a:solidFill>
        <a:ln w="25400" cap="flat" cmpd="sng" algn="ctr">
          <a:solidFill>
            <a:schemeClr val="lt1">
              <a:hueOff val="0"/>
              <a:satOff val="0"/>
              <a:lumOff val="0"/>
              <a:alphaOff val="0"/>
            </a:schemeClr>
          </a:solidFill>
          <a:prstDash val="solid"/>
        </a:ln>
        <a:effectLst>
          <a:glow rad="635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sp>
    <dsp:sp modelId="{E9861ACD-BE3E-497C-910F-49DB082D2645}">
      <dsp:nvSpPr>
        <dsp:cNvPr id="0" name=""/>
        <dsp:cNvSpPr/>
      </dsp:nvSpPr>
      <dsp:spPr>
        <a:xfrm>
          <a:off x="3352803" y="609595"/>
          <a:ext cx="3185728" cy="107138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smtClean="0"/>
            <a:t>SaaS</a:t>
          </a:r>
          <a:r>
            <a:rPr lang="en-US" sz="2600" kern="1200" dirty="0" smtClean="0"/>
            <a:t> (software-as-a-service)</a:t>
          </a:r>
          <a:endParaRPr lang="en-US" sz="2600" kern="1200" dirty="0"/>
        </a:p>
      </dsp:txBody>
      <dsp:txXfrm>
        <a:off x="3352803" y="609595"/>
        <a:ext cx="3185728" cy="1071380"/>
      </dsp:txXfrm>
    </dsp:sp>
    <dsp:sp modelId="{A716E4B5-CB48-4AB2-9284-E53FB96F22A6}">
      <dsp:nvSpPr>
        <dsp:cNvPr id="0" name=""/>
        <dsp:cNvSpPr/>
      </dsp:nvSpPr>
      <dsp:spPr>
        <a:xfrm>
          <a:off x="2133587" y="1905001"/>
          <a:ext cx="3268836" cy="107138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smtClean="0"/>
            <a:t>PaaS</a:t>
          </a:r>
          <a:r>
            <a:rPr lang="en-US" sz="2600" kern="1200" dirty="0" smtClean="0"/>
            <a:t> (platform-as-a-service)</a:t>
          </a:r>
          <a:endParaRPr lang="en-US" sz="2600" kern="1200" dirty="0"/>
        </a:p>
      </dsp:txBody>
      <dsp:txXfrm>
        <a:off x="2133587" y="1905001"/>
        <a:ext cx="3268836" cy="1071380"/>
      </dsp:txXfrm>
    </dsp:sp>
    <dsp:sp modelId="{E44A397B-26BB-4094-AD5D-D65A7ED35612}">
      <dsp:nvSpPr>
        <dsp:cNvPr id="0" name=""/>
        <dsp:cNvSpPr/>
      </dsp:nvSpPr>
      <dsp:spPr>
        <a:xfrm>
          <a:off x="3047996" y="3200396"/>
          <a:ext cx="4031164" cy="107138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t>
          </a:r>
          <a:r>
            <a:rPr lang="en-US" sz="2600" kern="1200" dirty="0" err="1" smtClean="0"/>
            <a:t>IaaS</a:t>
          </a:r>
          <a:r>
            <a:rPr lang="en-US" sz="2600" kern="1200" dirty="0" smtClean="0"/>
            <a:t>) (infrastructure-as-a-service)</a:t>
          </a:r>
          <a:endParaRPr lang="en-US" sz="2600" kern="1200" dirty="0"/>
        </a:p>
      </dsp:txBody>
      <dsp:txXfrm>
        <a:off x="3047996" y="3200396"/>
        <a:ext cx="4031164" cy="10713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F5195E-A9D5-46EE-BA49-8728766885B2}" type="datetimeFigureOut">
              <a:rPr lang="en-US" smtClean="0"/>
              <a:pPr/>
              <a:t>10/8/2009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D96F8-579B-4A7B-BA75-88F5638E5F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Cloud computing is about moving services, computation and/or data—for cost and business advantage—off-site to an internal or external, location-transparent, centralized facility or contractor. By making data available in the cloud, it can be more easily and ubiquitously accessed, often at much lower cost, increasing its value by enabling opportunities for enhanced collaboration, integration, and analysis on a shared common platform.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Cloud computing</a:t>
            </a:r>
            <a:r>
              <a:rPr lang="en-US" dirty="0" smtClean="0"/>
              <a:t> is an example of computing in which dynamically scalable and often virtualized resources are provided as a service over the Internet.</a:t>
            </a:r>
          </a:p>
          <a:p>
            <a:r>
              <a:rPr lang="en-US" dirty="0" smtClean="0"/>
              <a:t>Users need not have knowledge of, expertise in, or control over the technology infrastructure in the "cloud" that supports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DBD96F8-579B-4A7B-BA75-88F5638E5F0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 and Infrastructure are independent.</a:t>
            </a:r>
          </a:p>
          <a:p>
            <a:endParaRPr lang="en-US" dirty="0" smtClean="0"/>
          </a:p>
          <a:p>
            <a:r>
              <a:rPr lang="en-US" dirty="0" smtClean="0"/>
              <a:t>This self contained unit or Virtualized application</a:t>
            </a:r>
            <a:r>
              <a:rPr lang="en-US" baseline="0" dirty="0" smtClean="0"/>
              <a:t> can run anywhere.</a:t>
            </a:r>
          </a:p>
          <a:p>
            <a:r>
              <a:rPr lang="en-US" baseline="0" dirty="0" smtClean="0"/>
              <a:t>It contains packaging bits to run including databases, middleware and OS.</a:t>
            </a:r>
          </a:p>
          <a:p>
            <a:r>
              <a:rPr lang="en-US" baseline="0" dirty="0" smtClean="0"/>
              <a:t>So it can run in a cloud. Cloud is a computing service which charges based on use.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BD96F8-579B-4A7B-BA75-88F5638E5F0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BD96F8-579B-4A7B-BA75-88F5638E5F00}"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BD96F8-579B-4A7B-BA75-88F5638E5F0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6B1B67-BA14-4F03-A1D3-C7311BDB37D2}" type="datetimeFigureOut">
              <a:rPr lang="en-US" smtClean="0"/>
              <a:pPr/>
              <a:t>10/8/2009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B9CB2-993B-4718-95E2-86A628525C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B1B67-BA14-4F03-A1D3-C7311BDB37D2}" type="datetimeFigureOut">
              <a:rPr lang="en-US" smtClean="0"/>
              <a:pPr/>
              <a:t>10/8/2009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B9CB2-993B-4718-95E2-86A628525C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B1B67-BA14-4F03-A1D3-C7311BDB37D2}" type="datetimeFigureOut">
              <a:rPr lang="en-US" smtClean="0"/>
              <a:pPr/>
              <a:t>10/8/2009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B9CB2-993B-4718-95E2-86A628525C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B1B67-BA14-4F03-A1D3-C7311BDB37D2}" type="datetimeFigureOut">
              <a:rPr lang="en-US" smtClean="0"/>
              <a:pPr/>
              <a:t>10/8/2009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B9CB2-993B-4718-95E2-86A628525C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B1B67-BA14-4F03-A1D3-C7311BDB37D2}" type="datetimeFigureOut">
              <a:rPr lang="en-US" smtClean="0"/>
              <a:pPr/>
              <a:t>10/8/2009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B9CB2-993B-4718-95E2-86A628525C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6B1B67-BA14-4F03-A1D3-C7311BDB37D2}" type="datetimeFigureOut">
              <a:rPr lang="en-US" smtClean="0"/>
              <a:pPr/>
              <a:t>10/8/2009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B9CB2-993B-4718-95E2-86A628525C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6B1B67-BA14-4F03-A1D3-C7311BDB37D2}" type="datetimeFigureOut">
              <a:rPr lang="en-US" smtClean="0"/>
              <a:pPr/>
              <a:t>10/8/2009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B9CB2-993B-4718-95E2-86A628525C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6B1B67-BA14-4F03-A1D3-C7311BDB37D2}" type="datetimeFigureOut">
              <a:rPr lang="en-US" smtClean="0"/>
              <a:pPr/>
              <a:t>10/8/2009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B9CB2-993B-4718-95E2-86A628525C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B1B67-BA14-4F03-A1D3-C7311BDB37D2}" type="datetimeFigureOut">
              <a:rPr lang="en-US" smtClean="0"/>
              <a:pPr/>
              <a:t>10/8/2009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B9CB2-993B-4718-95E2-86A628525C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B1B67-BA14-4F03-A1D3-C7311BDB37D2}" type="datetimeFigureOut">
              <a:rPr lang="en-US" smtClean="0"/>
              <a:pPr/>
              <a:t>10/8/2009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B9CB2-993B-4718-95E2-86A628525C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B1B67-BA14-4F03-A1D3-C7311BDB37D2}" type="datetimeFigureOut">
              <a:rPr lang="en-US" smtClean="0"/>
              <a:pPr/>
              <a:t>10/8/2009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B9CB2-993B-4718-95E2-86A628525C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B1B67-BA14-4F03-A1D3-C7311BDB37D2}" type="datetimeFigureOut">
              <a:rPr lang="en-US" smtClean="0"/>
              <a:pPr/>
              <a:t>10/8/2009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B9CB2-993B-4718-95E2-86A628525C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ws.amazon.com/ec2/" TargetMode="External"/><Relationship Id="rId2" Type="http://schemas.openxmlformats.org/officeDocument/2006/relationships/hyperlink" Target="http://en.wikipedia.org/wiki/Cloud_computing" TargetMode="External"/><Relationship Id="rId1" Type="http://schemas.openxmlformats.org/officeDocument/2006/relationships/slideLayout" Target="../slideLayouts/slideLayout2.xml"/><Relationship Id="rId6" Type="http://schemas.openxmlformats.org/officeDocument/2006/relationships/hyperlink" Target="ftp://ftp.software.ibm.com/common/ssi/sa/wh/n/diw03004usen/DIW03004USEN.PDF" TargetMode="External"/><Relationship Id="rId5" Type="http://schemas.openxmlformats.org/officeDocument/2006/relationships/hyperlink" Target="http://docs.google.com/" TargetMode="External"/><Relationship Id="rId4" Type="http://schemas.openxmlformats.org/officeDocument/2006/relationships/hyperlink" Target="http://www.ibm.com/ibm/clou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76400"/>
            <a:ext cx="7772400" cy="1470025"/>
          </a:xfrm>
        </p:spPr>
        <p:txBody>
          <a:bodyPr/>
          <a:lstStyle/>
          <a:p>
            <a:r>
              <a:rPr lang="en-US" dirty="0" smtClean="0"/>
              <a:t>Cloud Computing</a:t>
            </a:r>
            <a:br>
              <a:rPr lang="en-US" dirty="0" smtClean="0"/>
            </a:br>
            <a:endParaRPr lang="en-US" sz="3600" i="1" dirty="0"/>
          </a:p>
        </p:txBody>
      </p:sp>
      <p:sp>
        <p:nvSpPr>
          <p:cNvPr id="3" name="Subtitle 2"/>
          <p:cNvSpPr>
            <a:spLocks noGrp="1"/>
          </p:cNvSpPr>
          <p:nvPr>
            <p:ph type="subTitle" idx="1"/>
          </p:nvPr>
        </p:nvSpPr>
        <p:spPr>
          <a:xfrm>
            <a:off x="0" y="6248400"/>
            <a:ext cx="4191000" cy="609600"/>
          </a:xfrm>
        </p:spPr>
        <p:txBody>
          <a:bodyPr>
            <a:normAutofit/>
          </a:bodyPr>
          <a:lstStyle/>
          <a:p>
            <a:r>
              <a:rPr lang="en-US" sz="2400" dirty="0" err="1" smtClean="0">
                <a:solidFill>
                  <a:srgbClr val="FF0000"/>
                </a:solidFill>
              </a:rPr>
              <a:t>Yesha</a:t>
            </a:r>
            <a:r>
              <a:rPr lang="en-US" sz="2400" dirty="0" smtClean="0">
                <a:solidFill>
                  <a:srgbClr val="FF0000"/>
                </a:solidFill>
              </a:rPr>
              <a:t> </a:t>
            </a:r>
            <a:r>
              <a:rPr lang="en-US" sz="2400" dirty="0" err="1" smtClean="0">
                <a:solidFill>
                  <a:srgbClr val="FF0000"/>
                </a:solidFill>
              </a:rPr>
              <a:t>Pawankumar</a:t>
            </a:r>
            <a:r>
              <a:rPr lang="en-US" sz="2400" dirty="0" smtClean="0">
                <a:solidFill>
                  <a:srgbClr val="FF0000"/>
                </a:solidFill>
              </a:rPr>
              <a:t> Gupta</a:t>
            </a:r>
            <a:endParaRPr lang="en-US" sz="2400" dirty="0">
              <a:solidFill>
                <a:srgbClr val="FF0000"/>
              </a:solidFill>
            </a:endParaRPr>
          </a:p>
        </p:txBody>
      </p:sp>
      <p:sp>
        <p:nvSpPr>
          <p:cNvPr id="4" name="Cloud 3"/>
          <p:cNvSpPr/>
          <p:nvPr/>
        </p:nvSpPr>
        <p:spPr>
          <a:xfrm>
            <a:off x="228600" y="381000"/>
            <a:ext cx="8382000" cy="3581400"/>
          </a:xfrm>
          <a:prstGeom prst="cloud">
            <a:avLst/>
          </a:prstGeom>
          <a:solidFill>
            <a:schemeClr val="bg1">
              <a:lumMod val="75000"/>
              <a:alpha val="35000"/>
            </a:schemeClr>
          </a:solidFill>
          <a:ln w="6350">
            <a:solidFill>
              <a:schemeClr val="tx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Yesha\Documents\Courses\OS-II\CloudComputing\computer.jpg"/>
          <p:cNvPicPr>
            <a:picLocks noChangeAspect="1" noChangeArrowheads="1"/>
          </p:cNvPicPr>
          <p:nvPr/>
        </p:nvPicPr>
        <p:blipFill>
          <a:blip r:embed="rId2" cstate="print"/>
          <a:srcRect/>
          <a:stretch>
            <a:fillRect/>
          </a:stretch>
        </p:blipFill>
        <p:spPr bwMode="auto">
          <a:xfrm>
            <a:off x="6858000" y="4343400"/>
            <a:ext cx="1523999" cy="16276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err="1" smtClean="0">
                <a:solidFill>
                  <a:schemeClr val="tx2"/>
                </a:solidFill>
              </a:rPr>
              <a:t>PaaS</a:t>
            </a:r>
            <a:r>
              <a:rPr lang="en-US" dirty="0" smtClean="0">
                <a:solidFill>
                  <a:schemeClr val="tx2"/>
                </a:solidFill>
              </a:rPr>
              <a:t> (platform-as-a-service)</a:t>
            </a:r>
            <a:endParaRPr lang="en-US" dirty="0">
              <a:solidFill>
                <a:schemeClr val="tx2"/>
              </a:solidFill>
            </a:endParaRPr>
          </a:p>
        </p:txBody>
      </p:sp>
      <p:pic>
        <p:nvPicPr>
          <p:cNvPr id="9" name="Picture 5"/>
          <p:cNvPicPr>
            <a:picLocks noChangeAspect="1" noChangeArrowheads="1"/>
          </p:cNvPicPr>
          <p:nvPr/>
        </p:nvPicPr>
        <p:blipFill>
          <a:blip r:embed="rId3" cstate="print"/>
          <a:srcRect/>
          <a:stretch>
            <a:fillRect/>
          </a:stretch>
        </p:blipFill>
        <p:spPr bwMode="auto">
          <a:xfrm>
            <a:off x="381000" y="4038600"/>
            <a:ext cx="8305800" cy="2286000"/>
          </a:xfrm>
          <a:prstGeom prst="rect">
            <a:avLst/>
          </a:prstGeom>
          <a:noFill/>
          <a:ln w="9525">
            <a:solidFill>
              <a:schemeClr val="accent1"/>
            </a:solidFill>
            <a:miter lim="800000"/>
            <a:headEnd/>
            <a:tailEnd/>
          </a:ln>
          <a:effectLst/>
        </p:spPr>
      </p:pic>
      <p:sp>
        <p:nvSpPr>
          <p:cNvPr id="11" name="Content Placeholder 2"/>
          <p:cNvSpPr>
            <a:spLocks noGrp="1"/>
          </p:cNvSpPr>
          <p:nvPr>
            <p:ph idx="1"/>
          </p:nvPr>
        </p:nvSpPr>
        <p:spPr>
          <a:xfrm>
            <a:off x="381000" y="1524000"/>
            <a:ext cx="7010400" cy="2133600"/>
          </a:xfrm>
        </p:spPr>
        <p:txBody>
          <a:bodyPr>
            <a:normAutofit fontScale="92500" lnSpcReduction="20000"/>
          </a:bodyPr>
          <a:lstStyle/>
          <a:p>
            <a:r>
              <a:rPr lang="en-US" dirty="0" smtClean="0"/>
              <a:t>Foundational </a:t>
            </a:r>
            <a:r>
              <a:rPr lang="en-US" dirty="0" smtClean="0"/>
              <a:t>elements to develop new applications </a:t>
            </a:r>
            <a:endParaRPr lang="en-US" dirty="0" smtClean="0"/>
          </a:p>
          <a:p>
            <a:r>
              <a:rPr lang="en-US" dirty="0" smtClean="0"/>
              <a:t>Full support for the complete life cycle of a project</a:t>
            </a:r>
          </a:p>
          <a:p>
            <a:r>
              <a:rPr lang="en-US" dirty="0" smtClean="0"/>
              <a:t>Some Vendors are Amazon, Google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err="1" smtClean="0">
                <a:solidFill>
                  <a:schemeClr val="tx2"/>
                </a:solidFill>
              </a:rPr>
              <a:t>SaaS</a:t>
            </a:r>
            <a:r>
              <a:rPr lang="en-US" dirty="0" smtClean="0">
                <a:solidFill>
                  <a:schemeClr val="tx2"/>
                </a:solidFill>
              </a:rPr>
              <a:t> (software-as-a-service)</a:t>
            </a:r>
            <a:endParaRPr lang="en-US" dirty="0">
              <a:solidFill>
                <a:schemeClr val="tx2"/>
              </a:solidFill>
            </a:endParaRPr>
          </a:p>
        </p:txBody>
      </p:sp>
      <p:pic>
        <p:nvPicPr>
          <p:cNvPr id="4" name="Picture 2"/>
          <p:cNvPicPr>
            <a:picLocks noChangeAspect="1" noChangeArrowheads="1"/>
          </p:cNvPicPr>
          <p:nvPr/>
        </p:nvPicPr>
        <p:blipFill>
          <a:blip r:embed="rId2" cstate="print"/>
          <a:srcRect/>
          <a:stretch>
            <a:fillRect/>
          </a:stretch>
        </p:blipFill>
        <p:spPr bwMode="auto">
          <a:xfrm>
            <a:off x="609600" y="3429000"/>
            <a:ext cx="7696200" cy="3143250"/>
          </a:xfrm>
          <a:prstGeom prst="rect">
            <a:avLst/>
          </a:prstGeom>
          <a:noFill/>
          <a:ln w="9525">
            <a:solidFill>
              <a:schemeClr val="accent1"/>
            </a:solidFill>
            <a:miter lim="800000"/>
            <a:headEnd/>
            <a:tailEnd/>
          </a:ln>
          <a:effectLst/>
        </p:spPr>
      </p:pic>
      <p:sp>
        <p:nvSpPr>
          <p:cNvPr id="5" name="Content Placeholder 2"/>
          <p:cNvSpPr>
            <a:spLocks noGrp="1"/>
          </p:cNvSpPr>
          <p:nvPr>
            <p:ph idx="1"/>
          </p:nvPr>
        </p:nvSpPr>
        <p:spPr>
          <a:xfrm>
            <a:off x="457200" y="1447801"/>
            <a:ext cx="5867400" cy="1600199"/>
          </a:xfrm>
        </p:spPr>
        <p:txBody>
          <a:bodyPr>
            <a:normAutofit/>
          </a:bodyPr>
          <a:lstStyle/>
          <a:p>
            <a:pPr>
              <a:buNone/>
            </a:pPr>
            <a:endParaRPr lang="en-US" dirty="0" smtClean="0"/>
          </a:p>
          <a:p>
            <a:r>
              <a:rPr lang="en-US" sz="3000" dirty="0" smtClean="0"/>
              <a:t>Wide Area Network (WAN)-enabled application services</a:t>
            </a:r>
            <a:endParaRPr lang="en-US" sz="3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Key benefits</a:t>
            </a:r>
            <a:endParaRPr lang="en-US" dirty="0">
              <a:solidFill>
                <a:schemeClr val="tx2"/>
              </a:solidFill>
            </a:endParaRPr>
          </a:p>
        </p:txBody>
      </p:sp>
      <p:sp>
        <p:nvSpPr>
          <p:cNvPr id="3" name="Content Placeholder 2"/>
          <p:cNvSpPr>
            <a:spLocks noGrp="1"/>
          </p:cNvSpPr>
          <p:nvPr>
            <p:ph idx="1"/>
          </p:nvPr>
        </p:nvSpPr>
        <p:spPr>
          <a:xfrm>
            <a:off x="228600" y="1828800"/>
            <a:ext cx="8686800" cy="2438400"/>
          </a:xfrm>
        </p:spPr>
        <p:txBody>
          <a:bodyPr/>
          <a:lstStyle/>
          <a:p>
            <a:r>
              <a:rPr lang="en-US" dirty="0" smtClean="0"/>
              <a:t>Virtualized</a:t>
            </a:r>
          </a:p>
          <a:p>
            <a:r>
              <a:rPr lang="en-US" dirty="0" smtClean="0"/>
              <a:t>Scalable — grow or shrink</a:t>
            </a:r>
          </a:p>
          <a:p>
            <a:r>
              <a:rPr lang="en-US" dirty="0" smtClean="0"/>
              <a:t>Instant—“On” or “Off”</a:t>
            </a:r>
          </a:p>
          <a:p>
            <a:r>
              <a:rPr lang="en-US" dirty="0" smtClean="0"/>
              <a:t>Save time and Money </a:t>
            </a:r>
          </a:p>
        </p:txBody>
      </p:sp>
      <p:sp>
        <p:nvSpPr>
          <p:cNvPr id="4" name="Smiley Face 3"/>
          <p:cNvSpPr/>
          <p:nvPr/>
        </p:nvSpPr>
        <p:spPr>
          <a:xfrm>
            <a:off x="4724400" y="3657600"/>
            <a:ext cx="533400" cy="5334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5486400" y="3657600"/>
            <a:ext cx="533400" cy="5334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Key problems</a:t>
            </a:r>
            <a:endParaRPr lang="en-US" dirty="0">
              <a:solidFill>
                <a:schemeClr val="tx2"/>
              </a:solidFill>
            </a:endParaRPr>
          </a:p>
        </p:txBody>
      </p:sp>
      <p:sp>
        <p:nvSpPr>
          <p:cNvPr id="3" name="Content Placeholder 2"/>
          <p:cNvSpPr>
            <a:spLocks noGrp="1"/>
          </p:cNvSpPr>
          <p:nvPr>
            <p:ph idx="1"/>
          </p:nvPr>
        </p:nvSpPr>
        <p:spPr>
          <a:xfrm>
            <a:off x="457200" y="2057400"/>
            <a:ext cx="8229600" cy="3124200"/>
          </a:xfrm>
        </p:spPr>
        <p:txBody>
          <a:bodyPr/>
          <a:lstStyle/>
          <a:p>
            <a:r>
              <a:rPr lang="en-US" dirty="0" smtClean="0"/>
              <a:t>Data is in the hands of a third party</a:t>
            </a:r>
          </a:p>
          <a:p>
            <a:r>
              <a:rPr lang="en-US" dirty="0" smtClean="0"/>
              <a:t>Dependency on internet connection</a:t>
            </a:r>
          </a:p>
          <a:p>
            <a:r>
              <a:rPr lang="en-US" dirty="0" smtClean="0"/>
              <a:t>Users are bound to providers’ terms and conditions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References</a:t>
            </a:r>
            <a:endParaRPr lang="en-US" dirty="0">
              <a:solidFill>
                <a:schemeClr val="tx2"/>
              </a:solidFill>
            </a:endParaRPr>
          </a:p>
        </p:txBody>
      </p:sp>
      <p:sp>
        <p:nvSpPr>
          <p:cNvPr id="3" name="Content Placeholder 2"/>
          <p:cNvSpPr>
            <a:spLocks noGrp="1"/>
          </p:cNvSpPr>
          <p:nvPr>
            <p:ph idx="1"/>
          </p:nvPr>
        </p:nvSpPr>
        <p:spPr>
          <a:xfrm>
            <a:off x="228600" y="1752601"/>
            <a:ext cx="8686800" cy="3809999"/>
          </a:xfrm>
        </p:spPr>
        <p:txBody>
          <a:bodyPr>
            <a:normAutofit fontScale="70000" lnSpcReduction="20000"/>
          </a:bodyPr>
          <a:lstStyle/>
          <a:p>
            <a:r>
              <a:rPr lang="en-US" sz="3900" dirty="0" smtClean="0">
                <a:hlinkClick r:id="rId2"/>
              </a:rPr>
              <a:t>http://en.wikipedia.org/wiki/Cloud_computing</a:t>
            </a:r>
            <a:endParaRPr lang="en-US" sz="3900" dirty="0" smtClean="0"/>
          </a:p>
          <a:p>
            <a:r>
              <a:rPr lang="en-US" sz="3900" dirty="0" smtClean="0">
                <a:hlinkClick r:id="rId3"/>
              </a:rPr>
              <a:t>http://aws.amazon.com/ec2/</a:t>
            </a:r>
            <a:endParaRPr lang="en-US" sz="3900" dirty="0" smtClean="0"/>
          </a:p>
          <a:p>
            <a:r>
              <a:rPr lang="en-US" sz="3900" dirty="0" smtClean="0">
                <a:hlinkClick r:id="rId4"/>
              </a:rPr>
              <a:t>http://www.ibm.com/ibm/cloud/</a:t>
            </a:r>
            <a:endParaRPr lang="en-US" sz="3900" dirty="0" smtClean="0"/>
          </a:p>
          <a:p>
            <a:r>
              <a:rPr lang="en-US" sz="3900" dirty="0" smtClean="0">
                <a:hlinkClick r:id="rId5"/>
              </a:rPr>
              <a:t>http://docs.google.com/</a:t>
            </a:r>
            <a:endParaRPr lang="en-US" sz="3900" dirty="0" smtClean="0"/>
          </a:p>
          <a:p>
            <a:r>
              <a:rPr lang="en-US" sz="3900" dirty="0" smtClean="0">
                <a:hlinkClick r:id="rId6"/>
              </a:rPr>
              <a:t>ftp://</a:t>
            </a:r>
            <a:r>
              <a:rPr lang="en-US" sz="3900" dirty="0" smtClean="0">
                <a:hlinkClick r:id="rId6"/>
              </a:rPr>
              <a:t>ftp.software.ibm.com/common/ssi/sa/wh/n/diw03004usen/DIW03004USEN.PDF</a:t>
            </a:r>
            <a:endParaRPr lang="en-US" sz="3900" dirty="0" smtClean="0"/>
          </a:p>
          <a:p>
            <a:r>
              <a:rPr lang="en-US" sz="3900" dirty="0" smtClean="0"/>
              <a:t>“</a:t>
            </a:r>
            <a:r>
              <a:rPr lang="en-US" sz="3900" dirty="0" err="1" smtClean="0"/>
              <a:t>acmqueue</a:t>
            </a:r>
            <a:r>
              <a:rPr lang="en-US" sz="3900" dirty="0" smtClean="0"/>
              <a:t> Cloud Computing: An overview”</a:t>
            </a:r>
          </a:p>
          <a:p>
            <a:pPr>
              <a:buNone/>
            </a:pPr>
            <a:r>
              <a:rPr lang="en-US" sz="3900" dirty="0" smtClean="0"/>
              <a:t>	during ACM </a:t>
            </a:r>
            <a:r>
              <a:rPr lang="en-US" sz="3900" dirty="0" smtClean="0"/>
              <a:t>Cloud Computing and Virtualization CTO Roundtables of 2008</a:t>
            </a:r>
            <a:r>
              <a:rPr lang="en-US" sz="3900" dirty="0" smtClean="0"/>
              <a:t> </a:t>
            </a:r>
            <a:r>
              <a:rPr lang="en-US" sz="3900" dirty="0" smtClean="0"/>
              <a:t>(©</a:t>
            </a:r>
            <a:r>
              <a:rPr lang="en-US" dirty="0" smtClean="0"/>
              <a:t> </a:t>
            </a:r>
            <a:r>
              <a:rPr lang="en-US" sz="3900" dirty="0" smtClean="0"/>
              <a:t>2009 </a:t>
            </a:r>
            <a:r>
              <a:rPr lang="en-US" sz="3900" dirty="0" smtClean="0"/>
              <a:t>ACM 1542-7730/09/0600 </a:t>
            </a:r>
            <a:r>
              <a:rPr lang="en-US" sz="3900" dirty="0" smtClean="0"/>
              <a:t>)</a:t>
            </a:r>
          </a:p>
          <a:p>
            <a:pPr>
              <a:buNone/>
            </a:pPr>
            <a:endParaRPr lang="en-US" sz="3900" dirty="0" smtClean="0"/>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dirty="0" smtClean="0">
                <a:solidFill>
                  <a:schemeClr val="tx2"/>
                </a:solidFill>
              </a:rPr>
              <a:t>Time for Q&amp;A</a:t>
            </a:r>
            <a:endParaRPr lang="en-US" dirty="0">
              <a:solidFill>
                <a:schemeClr val="tx2"/>
              </a:solidFill>
            </a:endParaRPr>
          </a:p>
        </p:txBody>
      </p:sp>
      <p:pic>
        <p:nvPicPr>
          <p:cNvPr id="1026" name="Picture 2" descr="C:\Users\Yesha\Documents\Courses\OS-II\CloudComputing\Rain_Water.jpg"/>
          <p:cNvPicPr>
            <a:picLocks noChangeAspect="1" noChangeArrowheads="1"/>
          </p:cNvPicPr>
          <p:nvPr/>
        </p:nvPicPr>
        <p:blipFill>
          <a:blip r:embed="rId2"/>
          <a:srcRect/>
          <a:stretch>
            <a:fillRect/>
          </a:stretch>
        </p:blipFill>
        <p:spPr bwMode="auto">
          <a:xfrm>
            <a:off x="3276600" y="2590800"/>
            <a:ext cx="3048000" cy="4064000"/>
          </a:xfrm>
          <a:prstGeom prst="rect">
            <a:avLst/>
          </a:prstGeom>
          <a:noFill/>
        </p:spPr>
      </p:pic>
      <p:sp>
        <p:nvSpPr>
          <p:cNvPr id="6" name="Cloud 5"/>
          <p:cNvSpPr/>
          <p:nvPr/>
        </p:nvSpPr>
        <p:spPr>
          <a:xfrm>
            <a:off x="1752600" y="1066800"/>
            <a:ext cx="5562600" cy="1676400"/>
          </a:xfrm>
          <a:prstGeom prst="cloud">
            <a:avLst/>
          </a:prstGeom>
          <a:solidFill>
            <a:schemeClr val="bg1">
              <a:lumMod val="75000"/>
              <a:alpha val="35000"/>
            </a:schemeClr>
          </a:solidFill>
          <a:ln w="6350">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StonyBrook\UTA\pics_CloudComputing\13A_Three_Pin_Socket.jpg"/>
          <p:cNvPicPr>
            <a:picLocks noChangeAspect="1" noChangeArrowheads="1"/>
          </p:cNvPicPr>
          <p:nvPr/>
        </p:nvPicPr>
        <p:blipFill>
          <a:blip r:embed="rId2" cstate="print"/>
          <a:srcRect/>
          <a:stretch>
            <a:fillRect/>
          </a:stretch>
        </p:blipFill>
        <p:spPr bwMode="auto">
          <a:xfrm>
            <a:off x="1905000" y="4191000"/>
            <a:ext cx="1066800" cy="1066800"/>
          </a:xfrm>
          <a:prstGeom prst="rect">
            <a:avLst/>
          </a:prstGeom>
          <a:noFill/>
        </p:spPr>
      </p:pic>
      <p:pic>
        <p:nvPicPr>
          <p:cNvPr id="1027" name="Picture 3" descr="G:\StonyBrook\UTA\pics_CloudComputing\wind01.jpg"/>
          <p:cNvPicPr>
            <a:picLocks noChangeAspect="1" noChangeArrowheads="1"/>
          </p:cNvPicPr>
          <p:nvPr/>
        </p:nvPicPr>
        <p:blipFill>
          <a:blip r:embed="rId3" cstate="print"/>
          <a:srcRect/>
          <a:stretch>
            <a:fillRect/>
          </a:stretch>
        </p:blipFill>
        <p:spPr bwMode="auto">
          <a:xfrm>
            <a:off x="2590800" y="609600"/>
            <a:ext cx="2088248" cy="1600200"/>
          </a:xfrm>
          <a:prstGeom prst="rect">
            <a:avLst/>
          </a:prstGeom>
          <a:noFill/>
        </p:spPr>
      </p:pic>
      <p:pic>
        <p:nvPicPr>
          <p:cNvPr id="1028" name="Picture 4" descr="G:\StonyBrook\UTA\pics_CloudComputing\800px-Cofrentes_nuclear_power_plant_cooling_towers.jpg"/>
          <p:cNvPicPr>
            <a:picLocks noChangeAspect="1" noChangeArrowheads="1"/>
          </p:cNvPicPr>
          <p:nvPr/>
        </p:nvPicPr>
        <p:blipFill>
          <a:blip r:embed="rId4" cstate="print"/>
          <a:srcRect/>
          <a:stretch>
            <a:fillRect/>
          </a:stretch>
        </p:blipFill>
        <p:spPr bwMode="auto">
          <a:xfrm>
            <a:off x="6781800" y="609600"/>
            <a:ext cx="2133600" cy="1600200"/>
          </a:xfrm>
          <a:prstGeom prst="rect">
            <a:avLst/>
          </a:prstGeom>
          <a:noFill/>
        </p:spPr>
      </p:pic>
      <p:pic>
        <p:nvPicPr>
          <p:cNvPr id="1030" name="Picture 6" descr="G:\StonyBrook\UTA\pics_CloudComputing\electrical_substation.jpg"/>
          <p:cNvPicPr>
            <a:picLocks noChangeAspect="1" noChangeArrowheads="1"/>
          </p:cNvPicPr>
          <p:nvPr/>
        </p:nvPicPr>
        <p:blipFill>
          <a:blip r:embed="rId5" cstate="print"/>
          <a:srcRect/>
          <a:stretch>
            <a:fillRect/>
          </a:stretch>
        </p:blipFill>
        <p:spPr bwMode="auto">
          <a:xfrm>
            <a:off x="5410200" y="2667000"/>
            <a:ext cx="2606993" cy="1752600"/>
          </a:xfrm>
          <a:prstGeom prst="rect">
            <a:avLst/>
          </a:prstGeom>
          <a:noFill/>
        </p:spPr>
      </p:pic>
      <p:pic>
        <p:nvPicPr>
          <p:cNvPr id="1032" name="Picture 8" descr="http://hexabites.studiodyv.com/wp-content/uploads/2009/08/20090811-esolar-power-plant.jpg"/>
          <p:cNvPicPr>
            <a:picLocks noChangeAspect="1" noChangeArrowheads="1"/>
          </p:cNvPicPr>
          <p:nvPr/>
        </p:nvPicPr>
        <p:blipFill>
          <a:blip r:embed="rId6" cstate="print"/>
          <a:srcRect/>
          <a:stretch>
            <a:fillRect/>
          </a:stretch>
        </p:blipFill>
        <p:spPr bwMode="auto">
          <a:xfrm>
            <a:off x="4648200" y="609600"/>
            <a:ext cx="2146300" cy="1600200"/>
          </a:xfrm>
          <a:prstGeom prst="rect">
            <a:avLst/>
          </a:prstGeom>
          <a:noFill/>
        </p:spPr>
      </p:pic>
      <p:pic>
        <p:nvPicPr>
          <p:cNvPr id="1034" name="Picture 10" descr="http://www.powermag.com/Assets/Image/050109/050109_India_Fig7.jpg"/>
          <p:cNvPicPr>
            <a:picLocks noChangeAspect="1" noChangeArrowheads="1"/>
          </p:cNvPicPr>
          <p:nvPr/>
        </p:nvPicPr>
        <p:blipFill>
          <a:blip r:embed="rId7" cstate="print"/>
          <a:srcRect/>
          <a:stretch>
            <a:fillRect/>
          </a:stretch>
        </p:blipFill>
        <p:spPr bwMode="auto">
          <a:xfrm>
            <a:off x="304800" y="609600"/>
            <a:ext cx="2552700" cy="1600200"/>
          </a:xfrm>
          <a:prstGeom prst="rect">
            <a:avLst/>
          </a:prstGeom>
          <a:noFill/>
        </p:spPr>
      </p:pic>
      <p:sp>
        <p:nvSpPr>
          <p:cNvPr id="11" name="Cloud 10"/>
          <p:cNvSpPr/>
          <p:nvPr/>
        </p:nvSpPr>
        <p:spPr>
          <a:xfrm>
            <a:off x="533400" y="228600"/>
            <a:ext cx="8153400" cy="2209800"/>
          </a:xfrm>
          <a:prstGeom prst="cloud">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35" name="Picture 11" descr="G:\StonyBrook\UTA\pics_CloudComputing\sonybravia240hz-sb.jpg"/>
          <p:cNvPicPr>
            <a:picLocks noChangeAspect="1" noChangeArrowheads="1"/>
          </p:cNvPicPr>
          <p:nvPr/>
        </p:nvPicPr>
        <p:blipFill>
          <a:blip r:embed="rId8" cstate="print"/>
          <a:srcRect/>
          <a:stretch>
            <a:fillRect/>
          </a:stretch>
        </p:blipFill>
        <p:spPr bwMode="auto">
          <a:xfrm>
            <a:off x="4114800" y="5715000"/>
            <a:ext cx="1295400" cy="888645"/>
          </a:xfrm>
          <a:prstGeom prst="rect">
            <a:avLst/>
          </a:prstGeom>
          <a:noFill/>
        </p:spPr>
      </p:pic>
      <p:pic>
        <p:nvPicPr>
          <p:cNvPr id="1036" name="Picture 12" descr="G:\StonyBrook\UTA\pics_CloudComputing\driinn1.jpg"/>
          <p:cNvPicPr>
            <a:picLocks noChangeAspect="1" noChangeArrowheads="1"/>
          </p:cNvPicPr>
          <p:nvPr/>
        </p:nvPicPr>
        <p:blipFill>
          <a:blip r:embed="rId9" cstate="print"/>
          <a:srcRect/>
          <a:stretch>
            <a:fillRect/>
          </a:stretch>
        </p:blipFill>
        <p:spPr bwMode="auto">
          <a:xfrm>
            <a:off x="5791200" y="5638800"/>
            <a:ext cx="731520" cy="914400"/>
          </a:xfrm>
          <a:prstGeom prst="rect">
            <a:avLst/>
          </a:prstGeom>
          <a:noFill/>
        </p:spPr>
      </p:pic>
      <p:cxnSp>
        <p:nvCxnSpPr>
          <p:cNvPr id="15" name="Curved Connector 14"/>
          <p:cNvCxnSpPr>
            <a:stCxn id="1026" idx="3"/>
          </p:cNvCxnSpPr>
          <p:nvPr/>
        </p:nvCxnSpPr>
        <p:spPr>
          <a:xfrm flipV="1">
            <a:off x="2971800" y="4114800"/>
            <a:ext cx="2362200" cy="609600"/>
          </a:xfrm>
          <a:prstGeom prst="curvedConnector3">
            <a:avLst>
              <a:gd name="adj1" fmla="val 50000"/>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1030" idx="1"/>
          </p:cNvCxnSpPr>
          <p:nvPr/>
        </p:nvCxnSpPr>
        <p:spPr>
          <a:xfrm rot="10800000">
            <a:off x="2514600" y="2438400"/>
            <a:ext cx="2895600" cy="1104900"/>
          </a:xfrm>
          <a:prstGeom prst="curvedConnector3">
            <a:avLst>
              <a:gd name="adj1" fmla="val 50000"/>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38" name="Picture 14" descr="http://www.fallingpixel.com/products/278/mains/Ceiling%20Fan%20below.jpg"/>
          <p:cNvPicPr>
            <a:picLocks noChangeAspect="1" noChangeArrowheads="1"/>
          </p:cNvPicPr>
          <p:nvPr/>
        </p:nvPicPr>
        <p:blipFill>
          <a:blip r:embed="rId10" cstate="print"/>
          <a:srcRect/>
          <a:stretch>
            <a:fillRect/>
          </a:stretch>
        </p:blipFill>
        <p:spPr bwMode="auto">
          <a:xfrm>
            <a:off x="1371600" y="5305425"/>
            <a:ext cx="2070100" cy="1552575"/>
          </a:xfrm>
          <a:prstGeom prst="rect">
            <a:avLst/>
          </a:prstGeom>
          <a:noFill/>
        </p:spPr>
      </p:pic>
      <p:sp>
        <p:nvSpPr>
          <p:cNvPr id="21" name="Rounded Rectangle 20"/>
          <p:cNvSpPr/>
          <p:nvPr/>
        </p:nvSpPr>
        <p:spPr>
          <a:xfrm>
            <a:off x="1143000" y="5486400"/>
            <a:ext cx="5867400" cy="1143000"/>
          </a:xfrm>
          <a:prstGeom prst="roundRect">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p:cNvSpPr txBox="1"/>
          <p:nvPr/>
        </p:nvSpPr>
        <p:spPr>
          <a:xfrm>
            <a:off x="7467600" y="5791200"/>
            <a:ext cx="859531" cy="523220"/>
          </a:xfrm>
          <a:prstGeom prst="rect">
            <a:avLst/>
          </a:prstGeom>
          <a:solidFill>
            <a:schemeClr val="tx2">
              <a:lumMod val="75000"/>
            </a:schemeClr>
          </a:solidFill>
        </p:spPr>
        <p:txBody>
          <a:bodyPr wrap="none" rtlCol="0">
            <a:spAutoFit/>
          </a:bodyPr>
          <a:lstStyle/>
          <a:p>
            <a:r>
              <a:rPr lang="en-US" sz="2800" dirty="0" smtClean="0">
                <a:solidFill>
                  <a:schemeClr val="accent1">
                    <a:lumMod val="20000"/>
                    <a:lumOff val="80000"/>
                  </a:schemeClr>
                </a:solidFill>
              </a:rPr>
              <a:t>User</a:t>
            </a:r>
            <a:endParaRPr lang="en-IN" sz="2800" dirty="0">
              <a:solidFill>
                <a:schemeClr val="accent1">
                  <a:lumMod val="20000"/>
                  <a:lumOff val="80000"/>
                </a:schemeClr>
              </a:solidFill>
            </a:endParaRPr>
          </a:p>
        </p:txBody>
      </p:sp>
      <p:sp>
        <p:nvSpPr>
          <p:cNvPr id="23" name="TextBox 22"/>
          <p:cNvSpPr txBox="1"/>
          <p:nvPr/>
        </p:nvSpPr>
        <p:spPr>
          <a:xfrm>
            <a:off x="990600" y="2286000"/>
            <a:ext cx="1024639" cy="523220"/>
          </a:xfrm>
          <a:prstGeom prst="rect">
            <a:avLst/>
          </a:prstGeom>
          <a:solidFill>
            <a:schemeClr val="tx2">
              <a:lumMod val="75000"/>
            </a:schemeClr>
          </a:solidFill>
        </p:spPr>
        <p:txBody>
          <a:bodyPr wrap="none" rtlCol="0">
            <a:spAutoFit/>
          </a:bodyPr>
          <a:lstStyle/>
          <a:p>
            <a:r>
              <a:rPr lang="en-US" sz="2800" dirty="0" smtClean="0">
                <a:solidFill>
                  <a:schemeClr val="accent1">
                    <a:lumMod val="20000"/>
                    <a:lumOff val="80000"/>
                  </a:schemeClr>
                </a:solidFill>
              </a:rPr>
              <a:t>Cloud</a:t>
            </a:r>
            <a:endParaRPr lang="en-IN" sz="2800" dirty="0">
              <a:solidFill>
                <a:schemeClr val="accent1">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blinds(horizontal)">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linds(horizontal)">
                                      <p:cBhvr>
                                        <p:cTn id="18" dur="500"/>
                                        <p:tgtEl>
                                          <p:spTgt spid="1028"/>
                                        </p:tgtEl>
                                      </p:cBhvr>
                                    </p:animEffect>
                                  </p:childTnLst>
                                </p:cTn>
                              </p:par>
                              <p:par>
                                <p:cTn id="19" presetID="3" presetClass="entr" presetSubtype="1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blinds(horizontal)">
                                      <p:cBhvr>
                                        <p:cTn id="21" dur="500"/>
                                        <p:tgtEl>
                                          <p:spTgt spid="1032"/>
                                        </p:tgtEl>
                                      </p:cBhvr>
                                    </p:animEffect>
                                  </p:childTnLst>
                                </p:cTn>
                              </p:par>
                              <p:par>
                                <p:cTn id="22" presetID="3" presetClass="entr" presetSubtype="1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blinds(horizontal)">
                                      <p:cBhvr>
                                        <p:cTn id="24" dur="500"/>
                                        <p:tgtEl>
                                          <p:spTgt spid="1027"/>
                                        </p:tgtEl>
                                      </p:cBhvr>
                                    </p:animEffect>
                                  </p:childTnLst>
                                </p:cTn>
                              </p:par>
                              <p:par>
                                <p:cTn id="25" presetID="3" presetClass="entr" presetSubtype="1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blinds(horizontal)">
                                      <p:cBhvr>
                                        <p:cTn id="27" dur="500"/>
                                        <p:tgtEl>
                                          <p:spTgt spid="10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35"/>
                                        </p:tgtEl>
                                        <p:attrNameLst>
                                          <p:attrName>style.visibility</p:attrName>
                                        </p:attrNameLst>
                                      </p:cBhvr>
                                      <p:to>
                                        <p:strVal val="visible"/>
                                      </p:to>
                                    </p:set>
                                    <p:animEffect transition="in" filter="blinds(horizontal)">
                                      <p:cBhvr>
                                        <p:cTn id="32" dur="500"/>
                                        <p:tgtEl>
                                          <p:spTgt spid="1035"/>
                                        </p:tgtEl>
                                      </p:cBhvr>
                                    </p:animEffect>
                                  </p:childTnLst>
                                </p:cTn>
                              </p:par>
                              <p:par>
                                <p:cTn id="33" presetID="3" presetClass="entr" presetSubtype="10" fill="hold" nodeType="withEffect">
                                  <p:stCondLst>
                                    <p:cond delay="0"/>
                                  </p:stCondLst>
                                  <p:childTnLst>
                                    <p:set>
                                      <p:cBhvr>
                                        <p:cTn id="34" dur="1" fill="hold">
                                          <p:stCondLst>
                                            <p:cond delay="0"/>
                                          </p:stCondLst>
                                        </p:cTn>
                                        <p:tgtEl>
                                          <p:spTgt spid="1036"/>
                                        </p:tgtEl>
                                        <p:attrNameLst>
                                          <p:attrName>style.visibility</p:attrName>
                                        </p:attrNameLst>
                                      </p:cBhvr>
                                      <p:to>
                                        <p:strVal val="visible"/>
                                      </p:to>
                                    </p:set>
                                    <p:animEffect transition="in" filter="blinds(horizontal)">
                                      <p:cBhvr>
                                        <p:cTn id="35" dur="500"/>
                                        <p:tgtEl>
                                          <p:spTgt spid="1036"/>
                                        </p:tgtEl>
                                      </p:cBhvr>
                                    </p:animEffect>
                                  </p:childTnLst>
                                </p:cTn>
                              </p:par>
                              <p:par>
                                <p:cTn id="36" presetID="3" presetClass="entr" presetSubtype="10" fill="hold" nodeType="withEffect">
                                  <p:stCondLst>
                                    <p:cond delay="0"/>
                                  </p:stCondLst>
                                  <p:childTnLst>
                                    <p:set>
                                      <p:cBhvr>
                                        <p:cTn id="37" dur="1" fill="hold">
                                          <p:stCondLst>
                                            <p:cond delay="0"/>
                                          </p:stCondLst>
                                        </p:cTn>
                                        <p:tgtEl>
                                          <p:spTgt spid="1038"/>
                                        </p:tgtEl>
                                        <p:attrNameLst>
                                          <p:attrName>style.visibility</p:attrName>
                                        </p:attrNameLst>
                                      </p:cBhvr>
                                      <p:to>
                                        <p:strVal val="visible"/>
                                      </p:to>
                                    </p:set>
                                    <p:animEffect transition="in" filter="blinds(horizontal)">
                                      <p:cBhvr>
                                        <p:cTn id="38" dur="500"/>
                                        <p:tgtEl>
                                          <p:spTgt spid="103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linds(horizontal)">
                                      <p:cBhvr>
                                        <p:cTn id="49" dur="500"/>
                                        <p:tgtEl>
                                          <p:spTgt spid="2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Brief History</a:t>
            </a:r>
            <a:endParaRPr lang="en-US" dirty="0">
              <a:solidFill>
                <a:schemeClr val="tx2"/>
              </a:solidFill>
            </a:endParaRPr>
          </a:p>
        </p:txBody>
      </p:sp>
      <p:sp>
        <p:nvSpPr>
          <p:cNvPr id="3" name="Content Placeholder 2"/>
          <p:cNvSpPr>
            <a:spLocks noGrp="1"/>
          </p:cNvSpPr>
          <p:nvPr>
            <p:ph idx="1"/>
          </p:nvPr>
        </p:nvSpPr>
        <p:spPr>
          <a:xfrm>
            <a:off x="457200" y="1676400"/>
            <a:ext cx="8229600" cy="4952999"/>
          </a:xfrm>
        </p:spPr>
        <p:txBody>
          <a:bodyPr>
            <a:normAutofit fontScale="85000" lnSpcReduction="20000"/>
          </a:bodyPr>
          <a:lstStyle/>
          <a:p>
            <a:r>
              <a:rPr lang="en-US" dirty="0" smtClean="0"/>
              <a:t>Around 1999, </a:t>
            </a:r>
            <a:r>
              <a:rPr lang="en-US" dirty="0" err="1" smtClean="0"/>
              <a:t>SaaS</a:t>
            </a:r>
            <a:r>
              <a:rPr lang="en-US" dirty="0" smtClean="0"/>
              <a:t> also called as “On demand” came into picture.</a:t>
            </a:r>
          </a:p>
          <a:p>
            <a:r>
              <a:rPr lang="en-US" dirty="0" smtClean="0"/>
              <a:t>Early 2000,Micorsoft extended concept of </a:t>
            </a:r>
            <a:r>
              <a:rPr lang="en-US" dirty="0" err="1" smtClean="0"/>
              <a:t>SaaS</a:t>
            </a:r>
            <a:r>
              <a:rPr lang="en-US" dirty="0" smtClean="0"/>
              <a:t> by developing Web Services.</a:t>
            </a:r>
            <a:endParaRPr lang="en-US" dirty="0" smtClean="0"/>
          </a:p>
          <a:p>
            <a:r>
              <a:rPr lang="en-US" dirty="0" smtClean="0"/>
              <a:t>Around 2001,IBM came into concept of cloud computing.</a:t>
            </a:r>
          </a:p>
          <a:p>
            <a:r>
              <a:rPr lang="en-US" dirty="0" smtClean="0"/>
              <a:t>Amazon plays a key role in Cloud </a:t>
            </a:r>
            <a:r>
              <a:rPr lang="en-US" dirty="0" err="1" smtClean="0"/>
              <a:t>Computing.They</a:t>
            </a:r>
            <a:r>
              <a:rPr lang="en-US" dirty="0" smtClean="0"/>
              <a:t> started with Amazon Web Services in 2005.</a:t>
            </a:r>
          </a:p>
          <a:p>
            <a:r>
              <a:rPr lang="en-US" dirty="0" smtClean="0"/>
              <a:t>In 2007, Google, IBM and some universities initiated Cloud Computing research project.</a:t>
            </a:r>
          </a:p>
          <a:p>
            <a:pPr>
              <a:buNone/>
            </a:pPr>
            <a:endParaRPr lang="en-US" dirty="0" smtClean="0"/>
          </a:p>
          <a:p>
            <a:pPr>
              <a:buNone/>
            </a:pPr>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05600" cy="990600"/>
          </a:xfrm>
        </p:spPr>
        <p:txBody>
          <a:bodyPr>
            <a:normAutofit/>
          </a:bodyPr>
          <a:lstStyle/>
          <a:p>
            <a:r>
              <a:rPr lang="en-US" dirty="0" smtClean="0">
                <a:solidFill>
                  <a:schemeClr val="tx2"/>
                </a:solidFill>
              </a:rPr>
              <a:t>Cloud Computing is</a:t>
            </a:r>
            <a:endParaRPr lang="en-US" dirty="0">
              <a:solidFill>
                <a:schemeClr val="tx2"/>
              </a:solidFill>
            </a:endParaRPr>
          </a:p>
        </p:txBody>
      </p:sp>
      <p:pic>
        <p:nvPicPr>
          <p:cNvPr id="2051" name="Picture 3" descr="C:\Users\Yesha\Documents\Courses\OS-II\CloudComputing\300px-Cloud_computing.svg.png"/>
          <p:cNvPicPr>
            <a:picLocks noChangeAspect="1" noChangeArrowheads="1"/>
          </p:cNvPicPr>
          <p:nvPr/>
        </p:nvPicPr>
        <p:blipFill>
          <a:blip r:embed="rId3" cstate="print"/>
          <a:srcRect/>
          <a:stretch>
            <a:fillRect/>
          </a:stretch>
        </p:blipFill>
        <p:spPr bwMode="auto">
          <a:xfrm>
            <a:off x="1905000" y="990600"/>
            <a:ext cx="5500077" cy="3124200"/>
          </a:xfrm>
          <a:prstGeom prst="rect">
            <a:avLst/>
          </a:prstGeom>
        </p:spPr>
        <p:style>
          <a:lnRef idx="1">
            <a:schemeClr val="accent3"/>
          </a:lnRef>
          <a:fillRef idx="2">
            <a:schemeClr val="accent3"/>
          </a:fillRef>
          <a:effectRef idx="1">
            <a:schemeClr val="accent3"/>
          </a:effectRef>
          <a:fontRef idx="minor">
            <a:schemeClr val="dk1"/>
          </a:fontRef>
        </p:style>
      </p:pic>
      <p:sp>
        <p:nvSpPr>
          <p:cNvPr id="5" name="Content Placeholder 2"/>
          <p:cNvSpPr>
            <a:spLocks noGrp="1"/>
          </p:cNvSpPr>
          <p:nvPr>
            <p:ph idx="1"/>
          </p:nvPr>
        </p:nvSpPr>
        <p:spPr>
          <a:xfrm>
            <a:off x="381000" y="4572000"/>
            <a:ext cx="8229600" cy="1600200"/>
          </a:xfrm>
        </p:spPr>
        <p:txBody>
          <a:bodyPr>
            <a:normAutofit/>
          </a:bodyPr>
          <a:lstStyle/>
          <a:p>
            <a:pPr algn="ctr">
              <a:buNone/>
            </a:pPr>
            <a:r>
              <a:rPr lang="en-US" sz="3000" dirty="0" smtClean="0"/>
              <a:t>It’s an example of computing in which dynamically scalable and often virtualized resources are provided as a service over the Internet</a:t>
            </a:r>
            <a:r>
              <a:rPr lang="en-US" sz="3000" dirty="0" smtClean="0"/>
              <a:t>.</a:t>
            </a:r>
            <a:endParaRPr lang="en-US" sz="3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dirty="0" smtClean="0">
                <a:solidFill>
                  <a:schemeClr val="tx2"/>
                </a:solidFill>
              </a:rPr>
              <a:t>Virtualization</a:t>
            </a:r>
            <a:endParaRPr lang="en-US" dirty="0">
              <a:solidFill>
                <a:schemeClr val="tx2"/>
              </a:solidFill>
            </a:endParaRPr>
          </a:p>
        </p:txBody>
      </p:sp>
      <p:sp>
        <p:nvSpPr>
          <p:cNvPr id="43" name="TextBox 42"/>
          <p:cNvSpPr txBox="1"/>
          <p:nvPr/>
        </p:nvSpPr>
        <p:spPr>
          <a:xfrm>
            <a:off x="5715000" y="5638800"/>
            <a:ext cx="2667000" cy="646331"/>
          </a:xfrm>
          <a:prstGeom prst="rect">
            <a:avLst/>
          </a:prstGeom>
          <a:noFill/>
        </p:spPr>
        <p:txBody>
          <a:bodyPr wrap="square" rtlCol="0">
            <a:spAutoFit/>
          </a:bodyPr>
          <a:lstStyle/>
          <a:p>
            <a:r>
              <a:rPr lang="en-US" dirty="0" smtClean="0"/>
              <a:t>Service shared by  many applications</a:t>
            </a:r>
            <a:endParaRPr lang="en-US" dirty="0"/>
          </a:p>
        </p:txBody>
      </p:sp>
      <p:sp>
        <p:nvSpPr>
          <p:cNvPr id="54" name="TextBox 53"/>
          <p:cNvSpPr txBox="1"/>
          <p:nvPr/>
        </p:nvSpPr>
        <p:spPr>
          <a:xfrm>
            <a:off x="533400" y="5562600"/>
            <a:ext cx="2133600" cy="646331"/>
          </a:xfrm>
          <a:prstGeom prst="rect">
            <a:avLst/>
          </a:prstGeom>
          <a:noFill/>
        </p:spPr>
        <p:txBody>
          <a:bodyPr wrap="square" rtlCol="0">
            <a:spAutoFit/>
          </a:bodyPr>
          <a:lstStyle/>
          <a:p>
            <a:r>
              <a:rPr lang="en-US" dirty="0" smtClean="0"/>
              <a:t>Applications are driven anywhere</a:t>
            </a:r>
            <a:endParaRPr lang="en-US" dirty="0"/>
          </a:p>
        </p:txBody>
      </p:sp>
      <p:sp>
        <p:nvSpPr>
          <p:cNvPr id="73" name="TextBox 72"/>
          <p:cNvSpPr txBox="1"/>
          <p:nvPr/>
        </p:nvSpPr>
        <p:spPr>
          <a:xfrm>
            <a:off x="2057400" y="5473005"/>
            <a:ext cx="5181600" cy="954107"/>
          </a:xfrm>
          <a:prstGeom prst="rect">
            <a:avLst/>
          </a:prstGeom>
          <a:noFill/>
        </p:spPr>
        <p:txBody>
          <a:bodyPr wrap="square" rtlCol="0">
            <a:spAutoFit/>
          </a:bodyPr>
          <a:lstStyle/>
          <a:p>
            <a:r>
              <a:rPr lang="en-US" sz="2800" dirty="0" smtClean="0">
                <a:solidFill>
                  <a:srgbClr val="FF0000"/>
                </a:solidFill>
              </a:rPr>
              <a:t>Billing based on </a:t>
            </a:r>
            <a:r>
              <a:rPr lang="en-US" sz="2800" u="sng" dirty="0" smtClean="0">
                <a:solidFill>
                  <a:srgbClr val="FF0000"/>
                </a:solidFill>
              </a:rPr>
              <a:t>Utility Computing </a:t>
            </a:r>
            <a:r>
              <a:rPr lang="en-US" sz="2800" dirty="0" smtClean="0">
                <a:solidFill>
                  <a:srgbClr val="FF0000"/>
                </a:solidFill>
              </a:rPr>
              <a:t>i.e. pay-as-you-go</a:t>
            </a:r>
            <a:endParaRPr lang="en-US" sz="2800" dirty="0">
              <a:solidFill>
                <a:srgbClr val="FF0000"/>
              </a:solidFill>
            </a:endParaRPr>
          </a:p>
        </p:txBody>
      </p:sp>
      <p:pic>
        <p:nvPicPr>
          <p:cNvPr id="3080" name="Picture 8" descr="C:\Users\Yesha\Documents\Courses\OS-II\CloudComputing\manyservice-oneappln.jpg"/>
          <p:cNvPicPr>
            <a:picLocks noChangeAspect="1" noChangeArrowheads="1"/>
          </p:cNvPicPr>
          <p:nvPr/>
        </p:nvPicPr>
        <p:blipFill>
          <a:blip r:embed="rId3" cstate="print"/>
          <a:srcRect/>
          <a:stretch>
            <a:fillRect/>
          </a:stretch>
        </p:blipFill>
        <p:spPr bwMode="auto">
          <a:xfrm>
            <a:off x="5486400" y="1295400"/>
            <a:ext cx="2857500" cy="3371850"/>
          </a:xfrm>
          <a:prstGeom prst="rect">
            <a:avLst/>
          </a:prstGeom>
          <a:noFill/>
        </p:spPr>
      </p:pic>
      <p:pic>
        <p:nvPicPr>
          <p:cNvPr id="3081" name="Picture 9" descr="C:\Users\Yesha\Documents\Courses\OS-II\CloudComputing\manyapplnOneService.jpg"/>
          <p:cNvPicPr>
            <a:picLocks noChangeAspect="1" noChangeArrowheads="1"/>
          </p:cNvPicPr>
          <p:nvPr/>
        </p:nvPicPr>
        <p:blipFill>
          <a:blip r:embed="rId4" cstate="print"/>
          <a:srcRect/>
          <a:stretch>
            <a:fillRect/>
          </a:stretch>
        </p:blipFill>
        <p:spPr bwMode="auto">
          <a:xfrm>
            <a:off x="228600" y="990600"/>
            <a:ext cx="2733675" cy="3238500"/>
          </a:xfrm>
          <a:prstGeom prst="rect">
            <a:avLst/>
          </a:prstGeom>
          <a:noFill/>
        </p:spPr>
      </p:pic>
      <p:pic>
        <p:nvPicPr>
          <p:cNvPr id="3082" name="Picture 10" descr="C:\Users\Yesha\Documents\Courses\OS-II\CloudComputing\CloudServices.jpg"/>
          <p:cNvPicPr>
            <a:picLocks noChangeAspect="1" noChangeArrowheads="1"/>
          </p:cNvPicPr>
          <p:nvPr/>
        </p:nvPicPr>
        <p:blipFill>
          <a:blip r:embed="rId5" cstate="print"/>
          <a:srcRect/>
          <a:stretch>
            <a:fillRect/>
          </a:stretch>
        </p:blipFill>
        <p:spPr bwMode="auto">
          <a:xfrm>
            <a:off x="2133600" y="1676400"/>
            <a:ext cx="4429125" cy="3038475"/>
          </a:xfrm>
          <a:prstGeom prst="rect">
            <a:avLst/>
          </a:prstGeom>
          <a:noFill/>
        </p:spPr>
      </p:pic>
      <p:pic>
        <p:nvPicPr>
          <p:cNvPr id="3083" name="Picture 11"/>
          <p:cNvPicPr>
            <a:picLocks noChangeAspect="1" noChangeArrowheads="1"/>
          </p:cNvPicPr>
          <p:nvPr/>
        </p:nvPicPr>
        <p:blipFill>
          <a:blip r:embed="rId6" cstate="print"/>
          <a:srcRect/>
          <a:stretch>
            <a:fillRect/>
          </a:stretch>
        </p:blipFill>
        <p:spPr bwMode="auto">
          <a:xfrm>
            <a:off x="2286000" y="4419600"/>
            <a:ext cx="857250" cy="781050"/>
          </a:xfrm>
          <a:prstGeom prst="rect">
            <a:avLst/>
          </a:prstGeom>
          <a:noFill/>
          <a:ln w="9525">
            <a:noFill/>
            <a:miter lim="800000"/>
            <a:headEnd/>
            <a:tailEnd/>
          </a:ln>
          <a:effectLst/>
        </p:spPr>
      </p:pic>
      <p:pic>
        <p:nvPicPr>
          <p:cNvPr id="3084" name="Picture 12"/>
          <p:cNvPicPr>
            <a:picLocks noChangeAspect="1" noChangeArrowheads="1"/>
          </p:cNvPicPr>
          <p:nvPr/>
        </p:nvPicPr>
        <p:blipFill>
          <a:blip r:embed="rId6" cstate="print"/>
          <a:srcRect/>
          <a:stretch>
            <a:fillRect/>
          </a:stretch>
        </p:blipFill>
        <p:spPr bwMode="auto">
          <a:xfrm>
            <a:off x="4038600" y="4800600"/>
            <a:ext cx="857250" cy="781050"/>
          </a:xfrm>
          <a:prstGeom prst="rect">
            <a:avLst/>
          </a:prstGeom>
          <a:noFill/>
          <a:ln w="9525">
            <a:noFill/>
            <a:miter lim="800000"/>
            <a:headEnd/>
            <a:tailEnd/>
          </a:ln>
          <a:effectLst/>
        </p:spPr>
      </p:pic>
      <p:pic>
        <p:nvPicPr>
          <p:cNvPr id="3085" name="Picture 13"/>
          <p:cNvPicPr>
            <a:picLocks noChangeAspect="1" noChangeArrowheads="1"/>
          </p:cNvPicPr>
          <p:nvPr/>
        </p:nvPicPr>
        <p:blipFill>
          <a:blip r:embed="rId6" cstate="print"/>
          <a:srcRect/>
          <a:stretch>
            <a:fillRect/>
          </a:stretch>
        </p:blipFill>
        <p:spPr bwMode="auto">
          <a:xfrm>
            <a:off x="5486400" y="4724400"/>
            <a:ext cx="857250" cy="781050"/>
          </a:xfrm>
          <a:prstGeom prst="rect">
            <a:avLst/>
          </a:prstGeom>
          <a:noFill/>
          <a:ln w="9525">
            <a:noFill/>
            <a:miter lim="800000"/>
            <a:headEnd/>
            <a:tailEnd/>
          </a:ln>
          <a:effectLst/>
        </p:spPr>
      </p:pic>
      <p:pic>
        <p:nvPicPr>
          <p:cNvPr id="84" name="Picture 11"/>
          <p:cNvPicPr>
            <a:picLocks noChangeAspect="1" noChangeArrowheads="1"/>
          </p:cNvPicPr>
          <p:nvPr/>
        </p:nvPicPr>
        <p:blipFill>
          <a:blip r:embed="rId6" cstate="print"/>
          <a:srcRect/>
          <a:stretch>
            <a:fillRect/>
          </a:stretch>
        </p:blipFill>
        <p:spPr bwMode="auto">
          <a:xfrm>
            <a:off x="1143000" y="3124200"/>
            <a:ext cx="857250" cy="781050"/>
          </a:xfrm>
          <a:prstGeom prst="rect">
            <a:avLst/>
          </a:prstGeom>
          <a:noFill/>
          <a:ln w="9525">
            <a:noFill/>
            <a:miter lim="800000"/>
            <a:headEnd/>
            <a:tailEnd/>
          </a:ln>
          <a:effectLst/>
        </p:spPr>
      </p:pic>
      <p:pic>
        <p:nvPicPr>
          <p:cNvPr id="85" name="Picture 11"/>
          <p:cNvPicPr>
            <a:picLocks noChangeAspect="1" noChangeArrowheads="1"/>
          </p:cNvPicPr>
          <p:nvPr/>
        </p:nvPicPr>
        <p:blipFill>
          <a:blip r:embed="rId6" cstate="print"/>
          <a:srcRect/>
          <a:stretch>
            <a:fillRect/>
          </a:stretch>
        </p:blipFill>
        <p:spPr bwMode="auto">
          <a:xfrm>
            <a:off x="1752600" y="1371600"/>
            <a:ext cx="857250" cy="781050"/>
          </a:xfrm>
          <a:prstGeom prst="rect">
            <a:avLst/>
          </a:prstGeom>
          <a:noFill/>
          <a:ln w="9525">
            <a:noFill/>
            <a:miter lim="800000"/>
            <a:headEnd/>
            <a:tailEnd/>
          </a:ln>
          <a:effectLst/>
        </p:spPr>
      </p:pic>
      <p:pic>
        <p:nvPicPr>
          <p:cNvPr id="86" name="Picture 11"/>
          <p:cNvPicPr>
            <a:picLocks noChangeAspect="1" noChangeArrowheads="1"/>
          </p:cNvPicPr>
          <p:nvPr/>
        </p:nvPicPr>
        <p:blipFill>
          <a:blip r:embed="rId6" cstate="print"/>
          <a:srcRect/>
          <a:stretch>
            <a:fillRect/>
          </a:stretch>
        </p:blipFill>
        <p:spPr bwMode="auto">
          <a:xfrm>
            <a:off x="3581400" y="1066800"/>
            <a:ext cx="857250" cy="781050"/>
          </a:xfrm>
          <a:prstGeom prst="rect">
            <a:avLst/>
          </a:prstGeom>
          <a:noFill/>
          <a:ln w="9525">
            <a:noFill/>
            <a:miter lim="800000"/>
            <a:headEnd/>
            <a:tailEnd/>
          </a:ln>
          <a:effectLst/>
        </p:spPr>
      </p:pic>
      <p:pic>
        <p:nvPicPr>
          <p:cNvPr id="87" name="Picture 11"/>
          <p:cNvPicPr>
            <a:picLocks noChangeAspect="1" noChangeArrowheads="1"/>
          </p:cNvPicPr>
          <p:nvPr/>
        </p:nvPicPr>
        <p:blipFill>
          <a:blip r:embed="rId6" cstate="print"/>
          <a:srcRect/>
          <a:stretch>
            <a:fillRect/>
          </a:stretch>
        </p:blipFill>
        <p:spPr bwMode="auto">
          <a:xfrm>
            <a:off x="5943600" y="1066800"/>
            <a:ext cx="857250" cy="781050"/>
          </a:xfrm>
          <a:prstGeom prst="rect">
            <a:avLst/>
          </a:prstGeom>
          <a:noFill/>
          <a:ln w="9525">
            <a:noFill/>
            <a:miter lim="800000"/>
            <a:headEnd/>
            <a:tailEnd/>
          </a:ln>
          <a:effectLst/>
        </p:spPr>
      </p:pic>
      <p:pic>
        <p:nvPicPr>
          <p:cNvPr id="88" name="Picture 11"/>
          <p:cNvPicPr>
            <a:picLocks noChangeAspect="1" noChangeArrowheads="1"/>
          </p:cNvPicPr>
          <p:nvPr/>
        </p:nvPicPr>
        <p:blipFill>
          <a:blip r:embed="rId6" cstate="print"/>
          <a:srcRect/>
          <a:stretch>
            <a:fillRect/>
          </a:stretch>
        </p:blipFill>
        <p:spPr bwMode="auto">
          <a:xfrm>
            <a:off x="6934200" y="2590800"/>
            <a:ext cx="857250" cy="781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blinds(horizontal)">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81"/>
                                        </p:tgtEl>
                                        <p:attrNameLst>
                                          <p:attrName>style.visibility</p:attrName>
                                        </p:attrNameLst>
                                      </p:cBhvr>
                                      <p:to>
                                        <p:strVal val="visible"/>
                                      </p:to>
                                    </p:set>
                                    <p:animEffect transition="in" filter="blinds(horizontal)">
                                      <p:cBhvr>
                                        <p:cTn id="17" dur="500"/>
                                        <p:tgtEl>
                                          <p:spTgt spid="3081"/>
                                        </p:tgtEl>
                                      </p:cBhvr>
                                    </p:animEffect>
                                  </p:childTnLst>
                                </p:cTn>
                              </p:par>
                              <p:par>
                                <p:cTn id="18" presetID="3" presetClass="entr" presetSubtype="10"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linds(horizontal)">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Effect transition="in" filter="blinds(horizontal)">
                                      <p:cBhvr>
                                        <p:cTn id="25" dur="500"/>
                                        <p:tgtEl>
                                          <p:spTgt spid="3082"/>
                                        </p:tgtEl>
                                      </p:cBhvr>
                                    </p:animEffect>
                                  </p:childTnLst>
                                </p:cTn>
                              </p:par>
                              <p:par>
                                <p:cTn id="26" presetID="3" presetClass="exit" presetSubtype="10" fill="hold" nodeType="withEffect">
                                  <p:stCondLst>
                                    <p:cond delay="0"/>
                                  </p:stCondLst>
                                  <p:childTnLst>
                                    <p:animEffect transition="out" filter="blinds(horizontal)">
                                      <p:cBhvr>
                                        <p:cTn id="27" dur="500"/>
                                        <p:tgtEl>
                                          <p:spTgt spid="3081"/>
                                        </p:tgtEl>
                                      </p:cBhvr>
                                    </p:animEffect>
                                    <p:set>
                                      <p:cBhvr>
                                        <p:cTn id="28" dur="1" fill="hold">
                                          <p:stCondLst>
                                            <p:cond delay="499"/>
                                          </p:stCondLst>
                                        </p:cTn>
                                        <p:tgtEl>
                                          <p:spTgt spid="3081"/>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3080"/>
                                        </p:tgtEl>
                                      </p:cBhvr>
                                    </p:animEffect>
                                    <p:set>
                                      <p:cBhvr>
                                        <p:cTn id="31" dur="1" fill="hold">
                                          <p:stCondLst>
                                            <p:cond delay="499"/>
                                          </p:stCondLst>
                                        </p:cTn>
                                        <p:tgtEl>
                                          <p:spTgt spid="3080"/>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83"/>
                                        </p:tgtEl>
                                        <p:attrNameLst>
                                          <p:attrName>style.visibility</p:attrName>
                                        </p:attrNameLst>
                                      </p:cBhvr>
                                      <p:to>
                                        <p:strVal val="visible"/>
                                      </p:to>
                                    </p:set>
                                    <p:animEffect transition="in" filter="blinds(horizontal)">
                                      <p:cBhvr>
                                        <p:cTn id="42" dur="500"/>
                                        <p:tgtEl>
                                          <p:spTgt spid="3083"/>
                                        </p:tgtEl>
                                      </p:cBhvr>
                                    </p:animEffect>
                                  </p:childTnLst>
                                </p:cTn>
                              </p:par>
                              <p:par>
                                <p:cTn id="43" presetID="3" presetClass="entr" presetSubtype="10" fill="hold" nodeType="withEffect">
                                  <p:stCondLst>
                                    <p:cond delay="0"/>
                                  </p:stCondLst>
                                  <p:childTnLst>
                                    <p:set>
                                      <p:cBhvr>
                                        <p:cTn id="44" dur="1" fill="hold">
                                          <p:stCondLst>
                                            <p:cond delay="0"/>
                                          </p:stCondLst>
                                        </p:cTn>
                                        <p:tgtEl>
                                          <p:spTgt spid="3084"/>
                                        </p:tgtEl>
                                        <p:attrNameLst>
                                          <p:attrName>style.visibility</p:attrName>
                                        </p:attrNameLst>
                                      </p:cBhvr>
                                      <p:to>
                                        <p:strVal val="visible"/>
                                      </p:to>
                                    </p:set>
                                    <p:animEffect transition="in" filter="blinds(horizontal)">
                                      <p:cBhvr>
                                        <p:cTn id="45" dur="500"/>
                                        <p:tgtEl>
                                          <p:spTgt spid="3084"/>
                                        </p:tgtEl>
                                      </p:cBhvr>
                                    </p:animEffect>
                                  </p:childTnLst>
                                </p:cTn>
                              </p:par>
                              <p:par>
                                <p:cTn id="46" presetID="3" presetClass="entr" presetSubtype="10" fill="hold" nodeType="with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blinds(horizontal)">
                                      <p:cBhvr>
                                        <p:cTn id="48" dur="500"/>
                                        <p:tgtEl>
                                          <p:spTgt spid="84"/>
                                        </p:tgtEl>
                                      </p:cBhvr>
                                    </p:animEffect>
                                  </p:childTnLst>
                                </p:cTn>
                              </p:par>
                              <p:par>
                                <p:cTn id="49" presetID="3" presetClass="entr" presetSubtype="10" fill="hold"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blinds(horizontal)">
                                      <p:cBhvr>
                                        <p:cTn id="51" dur="500"/>
                                        <p:tgtEl>
                                          <p:spTgt spid="86"/>
                                        </p:tgtEl>
                                      </p:cBhvr>
                                    </p:animEffect>
                                  </p:childTnLst>
                                </p:cTn>
                              </p:par>
                              <p:par>
                                <p:cTn id="52" presetID="3" presetClass="entr" presetSubtype="10" fill="hold" nodeType="with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blinds(horizontal)">
                                      <p:cBhvr>
                                        <p:cTn id="54" dur="500"/>
                                        <p:tgtEl>
                                          <p:spTgt spid="87"/>
                                        </p:tgtEl>
                                      </p:cBhvr>
                                    </p:animEffect>
                                  </p:childTnLst>
                                </p:cTn>
                              </p:par>
                              <p:par>
                                <p:cTn id="55" presetID="3" presetClass="entr" presetSubtype="10" fill="hold"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blinds(horizontal)">
                                      <p:cBhvr>
                                        <p:cTn id="57" dur="500"/>
                                        <p:tgtEl>
                                          <p:spTgt spid="85"/>
                                        </p:tgtEl>
                                      </p:cBhvr>
                                    </p:animEffect>
                                  </p:childTnLst>
                                </p:cTn>
                              </p:par>
                              <p:par>
                                <p:cTn id="58" presetID="3" presetClass="entr" presetSubtype="10" fill="hold" nodeType="withEffect">
                                  <p:stCondLst>
                                    <p:cond delay="0"/>
                                  </p:stCondLst>
                                  <p:childTnLst>
                                    <p:set>
                                      <p:cBhvr>
                                        <p:cTn id="59" dur="1" fill="hold">
                                          <p:stCondLst>
                                            <p:cond delay="0"/>
                                          </p:stCondLst>
                                        </p:cTn>
                                        <p:tgtEl>
                                          <p:spTgt spid="3085"/>
                                        </p:tgtEl>
                                        <p:attrNameLst>
                                          <p:attrName>style.visibility</p:attrName>
                                        </p:attrNameLst>
                                      </p:cBhvr>
                                      <p:to>
                                        <p:strVal val="visible"/>
                                      </p:to>
                                    </p:set>
                                    <p:animEffect transition="in" filter="blinds(horizontal)">
                                      <p:cBhvr>
                                        <p:cTn id="60" dur="500"/>
                                        <p:tgtEl>
                                          <p:spTgt spid="3085"/>
                                        </p:tgtEl>
                                      </p:cBhvr>
                                    </p:animEffect>
                                  </p:childTnLst>
                                </p:cTn>
                              </p:par>
                              <p:par>
                                <p:cTn id="61" presetID="3" presetClass="entr" presetSubtype="1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blinds(horizontal)">
                                      <p:cBhvr>
                                        <p:cTn id="63" dur="500"/>
                                        <p:tgtEl>
                                          <p:spTgt spid="8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blinds(horizontal)">
                                      <p:cBhvr>
                                        <p:cTn id="6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solidFill>
                  <a:schemeClr val="tx2"/>
                </a:solidFill>
              </a:rPr>
              <a:t>Traditional Example</a:t>
            </a:r>
            <a:endParaRPr lang="en-US" dirty="0">
              <a:solidFill>
                <a:schemeClr val="tx2"/>
              </a:solidFill>
            </a:endParaRPr>
          </a:p>
        </p:txBody>
      </p:sp>
      <p:sp>
        <p:nvSpPr>
          <p:cNvPr id="8" name="TextBox 7"/>
          <p:cNvSpPr txBox="1"/>
          <p:nvPr/>
        </p:nvSpPr>
        <p:spPr>
          <a:xfrm>
            <a:off x="762000" y="1524000"/>
            <a:ext cx="1600200" cy="523220"/>
          </a:xfrm>
          <a:prstGeom prst="rect">
            <a:avLst/>
          </a:prstGeom>
          <a:noFill/>
        </p:spPr>
        <p:txBody>
          <a:bodyPr wrap="square" rtlCol="0">
            <a:spAutoFit/>
          </a:bodyPr>
          <a:lstStyle/>
          <a:p>
            <a:r>
              <a:rPr lang="en-US" sz="2800" dirty="0" smtClean="0"/>
              <a:t>Premium</a:t>
            </a:r>
            <a:endParaRPr lang="en-US" sz="2800" dirty="0"/>
          </a:p>
        </p:txBody>
      </p:sp>
      <p:sp>
        <p:nvSpPr>
          <p:cNvPr id="9" name="TextBox 8"/>
          <p:cNvSpPr txBox="1"/>
          <p:nvPr/>
        </p:nvSpPr>
        <p:spPr>
          <a:xfrm>
            <a:off x="3657600" y="1676400"/>
            <a:ext cx="2133600" cy="523220"/>
          </a:xfrm>
          <a:prstGeom prst="rect">
            <a:avLst/>
          </a:prstGeom>
          <a:noFill/>
        </p:spPr>
        <p:txBody>
          <a:bodyPr wrap="square" rtlCol="0">
            <a:spAutoFit/>
          </a:bodyPr>
          <a:lstStyle/>
          <a:p>
            <a:r>
              <a:rPr lang="en-US" sz="2800" dirty="0" smtClean="0"/>
              <a:t>Maintenance</a:t>
            </a:r>
            <a:endParaRPr lang="en-US" sz="2800" dirty="0"/>
          </a:p>
        </p:txBody>
      </p:sp>
      <p:cxnSp>
        <p:nvCxnSpPr>
          <p:cNvPr id="14" name="Straight Arrow Connector 13"/>
          <p:cNvCxnSpPr>
            <a:stCxn id="8" idx="2"/>
          </p:cNvCxnSpPr>
          <p:nvPr/>
        </p:nvCxnSpPr>
        <p:spPr>
          <a:xfrm rot="16200000" flipH="1">
            <a:off x="1423660" y="2185660"/>
            <a:ext cx="695980" cy="419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p:cNvCxnSpPr>
          <p:nvPr/>
        </p:nvCxnSpPr>
        <p:spPr>
          <a:xfrm rot="5400000">
            <a:off x="4147810" y="2242810"/>
            <a:ext cx="61978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95600" y="5791200"/>
            <a:ext cx="3886200" cy="523220"/>
          </a:xfrm>
          <a:prstGeom prst="rect">
            <a:avLst/>
          </a:prstGeom>
          <a:noFill/>
        </p:spPr>
        <p:txBody>
          <a:bodyPr wrap="square" rtlCol="0">
            <a:spAutoFit/>
          </a:bodyPr>
          <a:lstStyle/>
          <a:p>
            <a:r>
              <a:rPr lang="en-US" sz="2800" dirty="0" smtClean="0">
                <a:solidFill>
                  <a:srgbClr val="FF0000"/>
                </a:solidFill>
              </a:rPr>
              <a:t>Pay even when not in use </a:t>
            </a:r>
            <a:endParaRPr lang="en-US" sz="2800" dirty="0">
              <a:solidFill>
                <a:srgbClr val="FF0000"/>
              </a:solidFill>
            </a:endParaRPr>
          </a:p>
        </p:txBody>
      </p:sp>
      <p:pic>
        <p:nvPicPr>
          <p:cNvPr id="4101" name="Picture 5" descr="C:\Users\Yesha\Documents\Courses\OS-II\CloudComputing\taxi_cartoon_1.gif"/>
          <p:cNvPicPr>
            <a:picLocks noChangeAspect="1" noChangeArrowheads="1"/>
          </p:cNvPicPr>
          <p:nvPr/>
        </p:nvPicPr>
        <p:blipFill>
          <a:blip r:embed="rId2" cstate="print"/>
          <a:srcRect/>
          <a:stretch>
            <a:fillRect/>
          </a:stretch>
        </p:blipFill>
        <p:spPr bwMode="auto">
          <a:xfrm>
            <a:off x="1752600" y="2057400"/>
            <a:ext cx="3886200" cy="2305812"/>
          </a:xfrm>
          <a:prstGeom prst="rect">
            <a:avLst/>
          </a:prstGeom>
          <a:noFill/>
        </p:spPr>
      </p:pic>
      <p:sp>
        <p:nvSpPr>
          <p:cNvPr id="20" name="TextBox 19"/>
          <p:cNvSpPr txBox="1"/>
          <p:nvPr/>
        </p:nvSpPr>
        <p:spPr>
          <a:xfrm>
            <a:off x="3200400" y="5181600"/>
            <a:ext cx="2362200" cy="523220"/>
          </a:xfrm>
          <a:prstGeom prst="rect">
            <a:avLst/>
          </a:prstGeom>
          <a:noFill/>
        </p:spPr>
        <p:txBody>
          <a:bodyPr wrap="square" rtlCol="0">
            <a:spAutoFit/>
          </a:bodyPr>
          <a:lstStyle/>
          <a:p>
            <a:r>
              <a:rPr lang="en-US" sz="2800" dirty="0" smtClean="0">
                <a:solidFill>
                  <a:srgbClr val="FF0000"/>
                </a:solidFill>
              </a:rPr>
              <a:t>pay-as-you-go</a:t>
            </a:r>
            <a:endParaRPr lang="en-US" sz="2800" dirty="0">
              <a:solidFill>
                <a:srgbClr val="FF0000"/>
              </a:solidFill>
            </a:endParaRPr>
          </a:p>
        </p:txBody>
      </p:sp>
      <p:pic>
        <p:nvPicPr>
          <p:cNvPr id="12" name="Picture 2"/>
          <p:cNvPicPr>
            <a:picLocks noChangeAspect="1" noChangeArrowheads="1"/>
          </p:cNvPicPr>
          <p:nvPr/>
        </p:nvPicPr>
        <p:blipFill>
          <a:blip r:embed="rId3" cstate="print"/>
          <a:srcRect/>
          <a:stretch>
            <a:fillRect/>
          </a:stretch>
        </p:blipFill>
        <p:spPr bwMode="auto">
          <a:xfrm>
            <a:off x="1828800" y="2971800"/>
            <a:ext cx="3705225" cy="2200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101"/>
                                        </p:tgtEl>
                                        <p:attrNameLst>
                                          <p:attrName>style.visibility</p:attrName>
                                        </p:attrNameLst>
                                      </p:cBhvr>
                                      <p:to>
                                        <p:strVal val="visible"/>
                                      </p:to>
                                    </p:set>
                                    <p:animEffect transition="in" filter="blinds(horizontal)">
                                      <p:cBhvr>
                                        <p:cTn id="33" dur="500"/>
                                        <p:tgtEl>
                                          <p:spTgt spid="4101"/>
                                        </p:tgtEl>
                                      </p:cBhvr>
                                    </p:animEffect>
                                  </p:childTnLst>
                                </p:cTn>
                              </p:par>
                              <p:par>
                                <p:cTn id="34" presetID="3" presetClass="exit" presetSubtype="10" fill="hold" grpId="1" nodeType="withEffect">
                                  <p:stCondLst>
                                    <p:cond delay="0"/>
                                  </p:stCondLst>
                                  <p:childTnLst>
                                    <p:animEffect transition="out" filter="blinds(horizont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8" grpId="0"/>
      <p:bldP spid="18" grpId="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Three </a:t>
            </a:r>
            <a:r>
              <a:rPr lang="en-US" dirty="0" smtClean="0">
                <a:solidFill>
                  <a:schemeClr val="tx2"/>
                </a:solidFill>
              </a:rPr>
              <a:t>areas of service</a:t>
            </a:r>
            <a:endParaRPr lang="en-US" dirty="0">
              <a:solidFill>
                <a:schemeClr val="tx2"/>
              </a:solidFill>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IaaS</a:t>
            </a:r>
            <a:r>
              <a:rPr lang="en-US" dirty="0" smtClean="0">
                <a:solidFill>
                  <a:schemeClr val="tx2"/>
                </a:solidFill>
              </a:rPr>
              <a:t> (infrastructure-as-a-service) </a:t>
            </a:r>
            <a:endParaRPr lang="en-US" dirty="0">
              <a:solidFill>
                <a:schemeClr val="tx2"/>
              </a:solidFill>
            </a:endParaRPr>
          </a:p>
        </p:txBody>
      </p:sp>
      <p:sp>
        <p:nvSpPr>
          <p:cNvPr id="3" name="Content Placeholder 2"/>
          <p:cNvSpPr>
            <a:spLocks noGrp="1"/>
          </p:cNvSpPr>
          <p:nvPr>
            <p:ph idx="1"/>
          </p:nvPr>
        </p:nvSpPr>
        <p:spPr/>
        <p:txBody>
          <a:bodyPr>
            <a:normAutofit fontScale="92500"/>
          </a:bodyPr>
          <a:lstStyle/>
          <a:p>
            <a:r>
              <a:rPr lang="en-US" dirty="0" smtClean="0"/>
              <a:t>Providing </a:t>
            </a:r>
            <a:r>
              <a:rPr lang="en-US" dirty="0" smtClean="0"/>
              <a:t>computational and storage infrastructure in a centralized, location-transparent </a:t>
            </a:r>
            <a:r>
              <a:rPr lang="en-US" dirty="0" smtClean="0"/>
              <a:t>service</a:t>
            </a:r>
          </a:p>
          <a:p>
            <a:r>
              <a:rPr lang="en-US" dirty="0" smtClean="0"/>
              <a:t>Examples: </a:t>
            </a:r>
            <a:r>
              <a:rPr lang="en-US" dirty="0" smtClean="0"/>
              <a:t>Data </a:t>
            </a:r>
            <a:r>
              <a:rPr lang="en-US" dirty="0" smtClean="0"/>
              <a:t>centers</a:t>
            </a:r>
          </a:p>
          <a:p>
            <a:endParaRPr lang="en-US" dirty="0" smtClean="0"/>
          </a:p>
          <a:p>
            <a:r>
              <a:rPr lang="en-US" dirty="0" smtClean="0"/>
              <a:t>According to a 2007 survey by Gartner Research, more than70percent of Global 1,000organizations expect that they will need to </a:t>
            </a:r>
            <a:r>
              <a:rPr lang="en-US" dirty="0" smtClean="0"/>
              <a:t>significantly modify </a:t>
            </a:r>
            <a:r>
              <a:rPr lang="en-US" dirty="0" smtClean="0"/>
              <a:t>their data center facilities before 2012.</a:t>
            </a:r>
            <a:endParaRPr lang="en-US" dirty="0" smtClean="0"/>
          </a:p>
          <a:p>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Autofit/>
          </a:bodyPr>
          <a:lstStyle/>
          <a:p>
            <a:pPr lvl="0"/>
            <a:r>
              <a:rPr lang="en-US" dirty="0" smtClean="0">
                <a:solidFill>
                  <a:schemeClr val="tx2"/>
                </a:solidFill>
              </a:rPr>
              <a:t>Some vendors</a:t>
            </a:r>
            <a:endParaRPr lang="en-US" dirty="0">
              <a:solidFill>
                <a:schemeClr val="tx2"/>
              </a:solidFill>
            </a:endParaRPr>
          </a:p>
        </p:txBody>
      </p:sp>
      <p:pic>
        <p:nvPicPr>
          <p:cNvPr id="1026" name="Picture 2"/>
          <p:cNvPicPr>
            <a:picLocks noChangeAspect="1" noChangeArrowheads="1"/>
          </p:cNvPicPr>
          <p:nvPr/>
        </p:nvPicPr>
        <p:blipFill>
          <a:blip r:embed="rId3" cstate="print"/>
          <a:srcRect/>
          <a:stretch>
            <a:fillRect/>
          </a:stretch>
        </p:blipFill>
        <p:spPr bwMode="auto">
          <a:xfrm>
            <a:off x="304800" y="838200"/>
            <a:ext cx="8515350" cy="2505075"/>
          </a:xfrm>
          <a:prstGeom prst="rect">
            <a:avLst/>
          </a:prstGeom>
          <a:noFill/>
          <a:ln w="9525">
            <a:solidFill>
              <a:schemeClr val="tx2"/>
            </a:solid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28600" y="3581400"/>
            <a:ext cx="8620125" cy="3048000"/>
          </a:xfrm>
          <a:prstGeom prst="rect">
            <a:avLst/>
          </a:prstGeom>
          <a:noFill/>
          <a:ln w="9525">
            <a:solidFill>
              <a:schemeClr val="tx2"/>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2496</TotalTime>
  <Words>484</Words>
  <Application>Microsoft Office PowerPoint</Application>
  <PresentationFormat>On-screen Show (4:3)</PresentationFormat>
  <Paragraphs>75</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Cloud Computing </vt:lpstr>
      <vt:lpstr>Slide 2</vt:lpstr>
      <vt:lpstr>Brief History</vt:lpstr>
      <vt:lpstr>Cloud Computing is</vt:lpstr>
      <vt:lpstr>Virtualization</vt:lpstr>
      <vt:lpstr>Traditional Example</vt:lpstr>
      <vt:lpstr>Three areas of service</vt:lpstr>
      <vt:lpstr>IaaS (infrastructure-as-a-service) </vt:lpstr>
      <vt:lpstr>Some vendors</vt:lpstr>
      <vt:lpstr>PaaS (platform-as-a-service)</vt:lpstr>
      <vt:lpstr>SaaS (software-as-a-service)</vt:lpstr>
      <vt:lpstr>Key benefits</vt:lpstr>
      <vt:lpstr>Key problems</vt:lpstr>
      <vt:lpstr>References</vt:lpstr>
      <vt:lpstr>Time for 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Yesha</dc:creator>
  <cp:lastModifiedBy>Yesha</cp:lastModifiedBy>
  <cp:revision>216</cp:revision>
  <dcterms:created xsi:type="dcterms:W3CDTF">2009-10-03T19:53:20Z</dcterms:created>
  <dcterms:modified xsi:type="dcterms:W3CDTF">2009-10-08T16:16:41Z</dcterms:modified>
</cp:coreProperties>
</file>