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1" r:id="rId12"/>
    <p:sldId id="265" r:id="rId13"/>
    <p:sldId id="266" r:id="rId14"/>
    <p:sldId id="267" r:id="rId15"/>
    <p:sldId id="268" r:id="rId16"/>
    <p:sldId id="272" r:id="rId17"/>
    <p:sldId id="270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D57FC-D1D1-465D-96B7-08D278292555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0CB7C-96F9-4D7F-A4CE-037030B14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SOA consists of services, applications that use services, and an infrastructure that connects applications to services</a:t>
            </a:r>
          </a:p>
          <a:p>
            <a:r>
              <a:rPr lang="en-US" dirty="0" smtClean="0"/>
              <a:t>Each service represents a business task</a:t>
            </a:r>
          </a:p>
          <a:p>
            <a:r>
              <a:rPr lang="en-US" dirty="0" smtClean="0"/>
              <a:t>Services are globally distributed across organizations and infrastructure and reconfigured into new business processes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0CB7C-96F9-4D7F-A4CE-037030B1461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A35B780-E985-420B-9EDD-713D3AE8D3D3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6840E8C-7D55-47B8-AFD2-5E9687A40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4909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Distributive Systems</a:t>
            </a:r>
            <a:br>
              <a:rPr lang="en-US" dirty="0" smtClean="0"/>
            </a:br>
            <a:r>
              <a:rPr lang="en-US" dirty="0" smtClean="0"/>
              <a:t>SOA – Service Oriented Architecture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62400"/>
            <a:ext cx="8062912" cy="21336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Petra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Moessner</a:t>
            </a:r>
            <a:endParaRPr lang="en-US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97608"/>
          </a:xfrm>
        </p:spPr>
        <p:txBody>
          <a:bodyPr>
            <a:normAutofit/>
          </a:bodyPr>
          <a:lstStyle/>
          <a:p>
            <a:r>
              <a:rPr lang="en-US" dirty="0" smtClean="0"/>
              <a:t>Multilayered model of SOA has 3 conceptual layers divided into design and runtime space</a:t>
            </a:r>
          </a:p>
          <a:p>
            <a:pPr lvl="1"/>
            <a:r>
              <a:rPr lang="en-US" dirty="0" smtClean="0"/>
              <a:t>Business Layer</a:t>
            </a:r>
          </a:p>
          <a:p>
            <a:pPr lvl="1"/>
            <a:r>
              <a:rPr lang="en-US" dirty="0" smtClean="0"/>
              <a:t>IT SOA level</a:t>
            </a:r>
          </a:p>
          <a:p>
            <a:pPr lvl="1"/>
            <a:r>
              <a:rPr lang="en-US" dirty="0" smtClean="0"/>
              <a:t>Infrastructure Level</a:t>
            </a:r>
          </a:p>
          <a:p>
            <a:r>
              <a:rPr lang="en-US" dirty="0" smtClean="0"/>
              <a:t>Design space defines and refines SOA /BPM entities</a:t>
            </a:r>
          </a:p>
          <a:p>
            <a:r>
              <a:rPr lang="en-US" dirty="0" smtClean="0"/>
              <a:t>Runtime space enables system agility through event promotion and correlation across 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7503" y="1882775"/>
            <a:ext cx="692899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/>
          <a:lstStyle/>
          <a:p>
            <a:r>
              <a:rPr lang="en-US" dirty="0" smtClean="0"/>
              <a:t>Service Component Architecture (SCA) is recent Initiative  advocated by IBM and Oracle aimed at architects and developers concerned with functional structure of system</a:t>
            </a:r>
          </a:p>
          <a:p>
            <a:r>
              <a:rPr lang="en-US" dirty="0" smtClean="0"/>
              <a:t>Java Business Integration (JBI) aimed at infrastructure that creates ESB platforms</a:t>
            </a:r>
          </a:p>
          <a:p>
            <a:r>
              <a:rPr lang="en-US" dirty="0" smtClean="0"/>
              <a:t>Resulting system is more agile the closer the relationship between SCA, JBI, and counterparts is to business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SCA describes composite services and their properties  and dependencies rather than a deployment description language</a:t>
            </a:r>
          </a:p>
          <a:p>
            <a:r>
              <a:rPr lang="en-US" dirty="0" smtClean="0"/>
              <a:t>Service Registry is accessible in both SCA and BPEL editors</a:t>
            </a:r>
          </a:p>
          <a:p>
            <a:r>
              <a:rPr lang="en-US" dirty="0" smtClean="0"/>
              <a:t>Can be a</a:t>
            </a:r>
            <a:r>
              <a:rPr lang="en-US" dirty="0" smtClean="0"/>
              <a:t>ccomplished </a:t>
            </a:r>
            <a:r>
              <a:rPr lang="en-US" dirty="0" smtClean="0"/>
              <a:t>by IBM’s </a:t>
            </a:r>
            <a:r>
              <a:rPr lang="en-US" dirty="0" err="1" smtClean="0"/>
              <a:t>Websphere</a:t>
            </a:r>
            <a:r>
              <a:rPr lang="en-US" dirty="0" smtClean="0"/>
              <a:t> Service Registry and Repository but an open generic repository standard that can integrate several platforms is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Infrastructure can be based on ESB, J2EE middleware, service oriented platforms like SCA or a combination</a:t>
            </a:r>
          </a:p>
          <a:p>
            <a:r>
              <a:rPr lang="en-US" dirty="0" smtClean="0"/>
              <a:t>Infrastructure corresponds to definition of ESB elements such as JBI that include bindings or service engines</a:t>
            </a:r>
          </a:p>
          <a:p>
            <a:r>
              <a:rPr lang="en-US" dirty="0" smtClean="0"/>
              <a:t>Routing components connect JBI artifacts based on integration </a:t>
            </a:r>
            <a:r>
              <a:rPr lang="en-US" dirty="0" smtClean="0"/>
              <a:t>logic</a:t>
            </a:r>
          </a:p>
          <a:p>
            <a:r>
              <a:rPr lang="en-US" dirty="0" smtClean="0"/>
              <a:t>Here SCA </a:t>
            </a:r>
            <a:r>
              <a:rPr lang="en-US" dirty="0" smtClean="0"/>
              <a:t>component definitions such as bindings, endpoints, and implementation languages and profiles are specified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92808"/>
          </a:xfrm>
        </p:spPr>
        <p:txBody>
          <a:bodyPr/>
          <a:lstStyle/>
          <a:p>
            <a:r>
              <a:rPr lang="en-US" dirty="0" smtClean="0"/>
              <a:t>IT </a:t>
            </a:r>
            <a:r>
              <a:rPr lang="en-US" dirty="0" smtClean="0"/>
              <a:t>SOA layer service compositions instantiated in the form of JBI elements at the infrastructure level</a:t>
            </a:r>
          </a:p>
          <a:p>
            <a:r>
              <a:rPr lang="en-US" dirty="0" smtClean="0"/>
              <a:t>SOA Tools Platform Project (STP) includes BPMN, BPEL, SCA, JBI, JAX-WS and Policy editors</a:t>
            </a:r>
          </a:p>
          <a:p>
            <a:r>
              <a:rPr lang="en-US" dirty="0" smtClean="0"/>
              <a:t>STP Intermediate Model (STP-IN) of Eclipse STP bridge between editors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Intermediating SOA Development Spaces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107" y="1882775"/>
            <a:ext cx="570178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“Black Box” nature of SOA is a challenge</a:t>
            </a:r>
          </a:p>
          <a:p>
            <a:r>
              <a:rPr lang="en-US" dirty="0" smtClean="0"/>
              <a:t>Different organizations own services so some code and middleware may not be accessible</a:t>
            </a:r>
          </a:p>
          <a:p>
            <a:r>
              <a:rPr lang="en-US" dirty="0" smtClean="0"/>
              <a:t>Maintenance requires comprehension between different processes not just finding lines of source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Ibrhaim</a:t>
            </a:r>
            <a:r>
              <a:rPr lang="en-US" dirty="0" smtClean="0"/>
              <a:t>, </a:t>
            </a:r>
            <a:r>
              <a:rPr lang="en-US" dirty="0" err="1" smtClean="0"/>
              <a:t>Mamdouh</a:t>
            </a:r>
            <a:r>
              <a:rPr lang="en-US" dirty="0" smtClean="0"/>
              <a:t> H., Kerrie Holley, Nicolai M. </a:t>
            </a:r>
            <a:r>
              <a:rPr lang="en-US" dirty="0" err="1" smtClean="0"/>
              <a:t>Josuttis</a:t>
            </a:r>
            <a:r>
              <a:rPr lang="en-US" dirty="0" smtClean="0"/>
              <a:t>, Brenda Michelson, Dave Thomas, and John </a:t>
            </a:r>
            <a:r>
              <a:rPr lang="en-US" dirty="0" err="1" smtClean="0"/>
              <a:t>deVadoss</a:t>
            </a:r>
            <a:r>
              <a:rPr lang="en-US" dirty="0" smtClean="0"/>
              <a:t>. “The future of SOA: What worked, what didn’t, and where is it going from here?” </a:t>
            </a:r>
            <a:r>
              <a:rPr lang="en-US" i="1" dirty="0" smtClean="0"/>
              <a:t>OOPSLA ’07: Companion to the 22</a:t>
            </a:r>
            <a:r>
              <a:rPr lang="en-US" i="1" baseline="30000" dirty="0" smtClean="0"/>
              <a:t>nd</a:t>
            </a:r>
            <a:r>
              <a:rPr lang="en-US" i="1" dirty="0" smtClean="0"/>
              <a:t> ACM SIGPLAN conference on object oriented programming systems and </a:t>
            </a:r>
            <a:r>
              <a:rPr lang="en-US" i="1" dirty="0" err="1" smtClean="0"/>
              <a:t>applications.pp</a:t>
            </a:r>
            <a:r>
              <a:rPr lang="en-US" i="1" dirty="0" smtClean="0"/>
              <a:t>. </a:t>
            </a:r>
            <a:r>
              <a:rPr lang="en-US" dirty="0" smtClean="0"/>
              <a:t>1034-1037 May 2007.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[2] </a:t>
            </a:r>
            <a:r>
              <a:rPr lang="en-US" dirty="0" err="1" smtClean="0"/>
              <a:t>Papazoglou</a:t>
            </a:r>
            <a:r>
              <a:rPr lang="en-US" dirty="0" smtClean="0"/>
              <a:t>, Mike P. and Willem-Jan den </a:t>
            </a:r>
            <a:r>
              <a:rPr lang="en-US" dirty="0" err="1" smtClean="0"/>
              <a:t>Heuvel</a:t>
            </a:r>
            <a:r>
              <a:rPr lang="en-US" dirty="0" smtClean="0"/>
              <a:t>, “Service oriented architectures: approaches, technologies, and research issues”, </a:t>
            </a:r>
            <a:r>
              <a:rPr lang="en-US" i="1" dirty="0" smtClean="0"/>
              <a:t>The VLDB Journal- The International Journal on Very Large Databases</a:t>
            </a:r>
            <a:r>
              <a:rPr lang="en-US" dirty="0" smtClean="0"/>
              <a:t>, Volume 16, Issue 3, pp. 389-415, July 2007.</a:t>
            </a:r>
          </a:p>
          <a:p>
            <a:endParaRPr lang="en-US" dirty="0" smtClean="0"/>
          </a:p>
          <a:p>
            <a:r>
              <a:rPr lang="en-US" dirty="0" smtClean="0"/>
              <a:t>[3] </a:t>
            </a:r>
            <a:r>
              <a:rPr lang="en-US" dirty="0" err="1" smtClean="0"/>
              <a:t>Kajko-Mattsson</a:t>
            </a:r>
            <a:r>
              <a:rPr lang="en-US" dirty="0" smtClean="0"/>
              <a:t>, Mira, Grace A. Lewis, and Dennis B. Smith, “A Framework for Roles for Development Evolution and Maintenance of SOA-Based Systems”, </a:t>
            </a:r>
            <a:r>
              <a:rPr lang="en-US" i="1" dirty="0" smtClean="0"/>
              <a:t>IEEE Computer Society</a:t>
            </a:r>
            <a:r>
              <a:rPr lang="en-US" dirty="0" smtClean="0"/>
              <a:t>, pp. 1-6, May 2007.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[4] Wilde, Norman, </a:t>
            </a:r>
            <a:r>
              <a:rPr lang="en-US" dirty="0" err="1" smtClean="0"/>
              <a:t>Sharon,Simmons</a:t>
            </a:r>
            <a:r>
              <a:rPr lang="en-US" dirty="0" smtClean="0"/>
              <a:t>, Michael </a:t>
            </a:r>
            <a:r>
              <a:rPr lang="en-US" dirty="0" err="1" smtClean="0"/>
              <a:t>Pressel</a:t>
            </a:r>
            <a:r>
              <a:rPr lang="en-US" dirty="0" smtClean="0"/>
              <a:t>, and Joseph </a:t>
            </a:r>
            <a:r>
              <a:rPr lang="en-US" dirty="0" err="1" smtClean="0"/>
              <a:t>Vanderville</a:t>
            </a:r>
            <a:r>
              <a:rPr lang="en-US" dirty="0" smtClean="0"/>
              <a:t>, “Understanding features in SOA: some experiences from distributed systems”, </a:t>
            </a:r>
            <a:r>
              <a:rPr lang="en-US" i="1" dirty="0" smtClean="0"/>
              <a:t>ACM</a:t>
            </a:r>
            <a:r>
              <a:rPr lang="en-US" dirty="0" smtClean="0"/>
              <a:t>, pp.59-63, May 2008.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[5] </a:t>
            </a:r>
            <a:r>
              <a:rPr lang="en-US" dirty="0" err="1" smtClean="0"/>
              <a:t>Gu</a:t>
            </a:r>
            <a:r>
              <a:rPr lang="en-US" dirty="0" smtClean="0"/>
              <a:t>, Qing and Hans van Viet, “SOA decision making- what do we need to know”, SHARK ’09: Proceedings of the 2009 ICSE Workshop on Sharing and Reusing Architectural Knowledge, IEEE Computer Society, Volume 00, pp. 25-32, May 2009.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[6] </a:t>
            </a:r>
            <a:r>
              <a:rPr lang="en-US" dirty="0" err="1" smtClean="0"/>
              <a:t>Mos</a:t>
            </a:r>
            <a:r>
              <a:rPr lang="en-US" dirty="0" smtClean="0"/>
              <a:t>, Adrian, Alain </a:t>
            </a:r>
            <a:r>
              <a:rPr lang="en-US" dirty="0" err="1" smtClean="0"/>
              <a:t>Boulze</a:t>
            </a:r>
            <a:r>
              <a:rPr lang="en-US" dirty="0" smtClean="0"/>
              <a:t>, Samuel </a:t>
            </a:r>
            <a:r>
              <a:rPr lang="en-US" dirty="0" err="1" smtClean="0"/>
              <a:t>Quaireau</a:t>
            </a:r>
            <a:r>
              <a:rPr lang="en-US" dirty="0" smtClean="0"/>
              <a:t>, and Claude </a:t>
            </a:r>
            <a:r>
              <a:rPr lang="en-US" dirty="0" err="1" smtClean="0"/>
              <a:t>Meynier</a:t>
            </a:r>
            <a:r>
              <a:rPr lang="en-US" dirty="0" smtClean="0"/>
              <a:t>, “Multi-layer perspective and spaces in SOA” </a:t>
            </a:r>
            <a:r>
              <a:rPr lang="en-US" i="1" dirty="0" smtClean="0"/>
              <a:t>ACM</a:t>
            </a:r>
            <a:r>
              <a:rPr lang="en-US" dirty="0" smtClean="0"/>
              <a:t>, pp. 69-74, May 2008.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is not a newly invented concept</a:t>
            </a:r>
          </a:p>
          <a:p>
            <a:r>
              <a:rPr lang="en-US" dirty="0" smtClean="0"/>
              <a:t>It brings together existing concepts and practices</a:t>
            </a:r>
          </a:p>
          <a:p>
            <a:r>
              <a:rPr lang="en-US" dirty="0" smtClean="0"/>
              <a:t>Distributed in a network through interfaces</a:t>
            </a:r>
          </a:p>
          <a:p>
            <a:r>
              <a:rPr lang="en-US" dirty="0" smtClean="0"/>
              <a:t>Utilized by Amazon, Google, Yahoo, </a:t>
            </a:r>
            <a:r>
              <a:rPr lang="en-US" dirty="0" err="1" smtClean="0"/>
              <a:t>Salesforce</a:t>
            </a:r>
            <a:r>
              <a:rPr lang="en-US" dirty="0" smtClean="0"/>
              <a:t>, and </a:t>
            </a:r>
            <a:r>
              <a:rPr lang="en-US" dirty="0" err="1" smtClean="0"/>
              <a:t>Facebook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consists of services, applications that use services, and an infrastructure that connects applications to services</a:t>
            </a:r>
          </a:p>
          <a:p>
            <a:r>
              <a:rPr lang="en-US" dirty="0" smtClean="0"/>
              <a:t>Each service represents a business task</a:t>
            </a:r>
          </a:p>
          <a:p>
            <a:r>
              <a:rPr lang="en-US" dirty="0" smtClean="0"/>
              <a:t>Services are globally distributed across organizations and infrastructure and reconfigured into new business processes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components of a SOA based system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09725" y="2382837"/>
            <a:ext cx="59245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11808"/>
          </a:xfrm>
        </p:spPr>
        <p:txBody>
          <a:bodyPr>
            <a:normAutofit/>
          </a:bodyPr>
          <a:lstStyle/>
          <a:p>
            <a:r>
              <a:rPr lang="en-US" dirty="0" smtClean="0"/>
              <a:t>Web </a:t>
            </a:r>
            <a:r>
              <a:rPr lang="en-US" dirty="0" smtClean="0"/>
              <a:t>Services Description Language (WSDL), Simple Object Access Protocol (SOAP), and Universal Description Discovery and Integration (UDDI) registry are web services standard for services</a:t>
            </a:r>
          </a:p>
          <a:p>
            <a:r>
              <a:rPr lang="en-US" dirty="0" smtClean="0"/>
              <a:t>Use of standard definition language with published interface allow communication between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 </a:t>
            </a:r>
            <a:r>
              <a:rPr lang="en-US" dirty="0" smtClean="0"/>
              <a:t>service has 3 properties</a:t>
            </a:r>
          </a:p>
          <a:p>
            <a:pPr lvl="1"/>
            <a:r>
              <a:rPr lang="en-US" dirty="0" smtClean="0"/>
              <a:t>Maintains own state and is self contained</a:t>
            </a:r>
          </a:p>
          <a:p>
            <a:pPr lvl="1"/>
            <a:r>
              <a:rPr lang="en-US" dirty="0" smtClean="0"/>
              <a:t>Platform independent and interface contact to the service is limited to platform independent assertions</a:t>
            </a:r>
          </a:p>
          <a:p>
            <a:pPr lvl="1"/>
            <a:r>
              <a:rPr lang="en-US" dirty="0" smtClean="0"/>
              <a:t>Services are dynamically located, invoked, and combined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aggregator created by using composition languages BPEL and BPML </a:t>
            </a:r>
            <a:r>
              <a:rPr lang="en-US" dirty="0" smtClean="0"/>
              <a:t> </a:t>
            </a:r>
            <a:r>
              <a:rPr lang="en-US" dirty="0" smtClean="0"/>
              <a:t>offer a form of service brokering</a:t>
            </a:r>
          </a:p>
          <a:p>
            <a:r>
              <a:rPr lang="en-US" dirty="0" smtClean="0"/>
              <a:t>UDDI,  security and privacy standards like SAML and WS-Trust are service brokers</a:t>
            </a:r>
          </a:p>
          <a:p>
            <a:r>
              <a:rPr lang="en-US" dirty="0" smtClean="0"/>
              <a:t>Service brokers are an intermediary between service requesters and service providers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UDDI registry uses WSDL to publish definitions of service providers where service requesters can find information about services</a:t>
            </a:r>
          </a:p>
          <a:p>
            <a:r>
              <a:rPr lang="en-US" dirty="0" smtClean="0"/>
              <a:t>J2EE, CORBA, and IBM’s </a:t>
            </a:r>
            <a:r>
              <a:rPr lang="en-US" dirty="0" err="1" smtClean="0"/>
              <a:t>Websphere</a:t>
            </a:r>
            <a:r>
              <a:rPr lang="en-US" dirty="0" smtClean="0"/>
              <a:t> can be used besides Web services to implement service interfaces with WSDL </a:t>
            </a:r>
            <a:r>
              <a:rPr lang="en-US" dirty="0" smtClean="0"/>
              <a:t>and XML </a:t>
            </a:r>
            <a:r>
              <a:rPr lang="en-US" dirty="0" smtClean="0"/>
              <a:t>messages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Enterprise Service Bus (ESB) provides integration  backbone for </a:t>
            </a:r>
            <a:r>
              <a:rPr lang="en-US" dirty="0" smtClean="0"/>
              <a:t>SOA</a:t>
            </a:r>
            <a:endParaRPr lang="en-US" dirty="0" smtClean="0"/>
          </a:p>
          <a:p>
            <a:r>
              <a:rPr lang="en-US" dirty="0" smtClean="0"/>
              <a:t>Backbone </a:t>
            </a:r>
            <a:r>
              <a:rPr lang="en-US" dirty="0" smtClean="0"/>
              <a:t>of ESB implemented by integration brokers, Business Process Management (BPM), and application servers</a:t>
            </a:r>
          </a:p>
          <a:p>
            <a:r>
              <a:rPr lang="en-US" dirty="0" smtClean="0"/>
              <a:t>BPM technology separate business processes from underlying integration code</a:t>
            </a:r>
          </a:p>
          <a:p>
            <a:pPr lvl="1"/>
            <a:r>
              <a:rPr lang="en-US" dirty="0" err="1" smtClean="0"/>
              <a:t>Chordiant</a:t>
            </a:r>
            <a:r>
              <a:rPr lang="en-US" dirty="0" smtClean="0"/>
              <a:t>, </a:t>
            </a:r>
            <a:r>
              <a:rPr lang="en-US" dirty="0" err="1" smtClean="0"/>
              <a:t>Pega</a:t>
            </a:r>
            <a:r>
              <a:rPr lang="en-US" dirty="0" smtClean="0"/>
              <a:t>, and Fuego are BPM tools to analyze, define, and enforce process standardization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872</TotalTime>
  <Words>698</Words>
  <Application>Microsoft Office PowerPoint</Application>
  <PresentationFormat>On-screen Show (4:3)</PresentationFormat>
  <Paragraphs>66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Verve</vt:lpstr>
      <vt:lpstr>Distributive Systems SOA – Service Oriented Architecture </vt:lpstr>
      <vt:lpstr>Slide 2</vt:lpstr>
      <vt:lpstr>Slide 3</vt:lpstr>
      <vt:lpstr>Heterogeneous components of a SOA based system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Intermediating SOA Development Spaces</vt:lpstr>
      <vt:lpstr>Slide 17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Petra Brigitte Angela Moessner</dc:creator>
  <cp:lastModifiedBy>Petra Brigitte Angela Moessner</cp:lastModifiedBy>
  <cp:revision>16</cp:revision>
  <dcterms:created xsi:type="dcterms:W3CDTF">2009-09-27T07:06:29Z</dcterms:created>
  <dcterms:modified xsi:type="dcterms:W3CDTF">2009-10-06T13:40:10Z</dcterms:modified>
</cp:coreProperties>
</file>