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7" r:id="rId7"/>
    <p:sldId id="261" r:id="rId8"/>
    <p:sldId id="268" r:id="rId9"/>
    <p:sldId id="262" r:id="rId10"/>
    <p:sldId id="272" r:id="rId11"/>
    <p:sldId id="271" r:id="rId12"/>
    <p:sldId id="263" r:id="rId13"/>
    <p:sldId id="264" r:id="rId14"/>
    <p:sldId id="269" r:id="rId15"/>
    <p:sldId id="265" r:id="rId16"/>
    <p:sldId id="266"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0"/>
  </p:normalViewPr>
  <p:slideViewPr>
    <p:cSldViewPr>
      <p:cViewPr varScale="1">
        <p:scale>
          <a:sx n="107" d="100"/>
          <a:sy n="107"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79C91-1B55-4DAA-BFD3-6D5D91371E7C}" type="datetimeFigureOut">
              <a:rPr lang="en-US" smtClean="0"/>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A87FB-EF83-46F3-BF6C-7FADB8BAE4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9A87FB-EF83-46F3-BF6C-7FADB8BAE44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9D627369-4A90-447B-97F0-8C559E14EC8E}" type="datetimeFigureOut">
              <a:rPr lang="en-US" smtClean="0"/>
              <a:pPr/>
              <a:t>9/30/2009</a:t>
            </a:fld>
            <a:endParaRPr lang="en-US"/>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3DD6A0F3-B802-452C-996B-1E81AF9B99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627369-4A90-447B-97F0-8C559E14EC8E}"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627369-4A90-447B-97F0-8C559E14EC8E}"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627369-4A90-447B-97F0-8C559E14EC8E}"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27369-4A90-447B-97F0-8C559E14EC8E}" type="datetimeFigureOut">
              <a:rPr lang="en-US" smtClean="0"/>
              <a:pPr/>
              <a:t>9/30/2009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A0F3-B802-452C-996B-1E81AF9B99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627369-4A90-447B-97F0-8C559E14EC8E}"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D627369-4A90-447B-97F0-8C559E14EC8E}" type="datetimeFigureOut">
              <a:rPr lang="en-US" smtClean="0"/>
              <a:pPr/>
              <a:t>9/30/2009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627369-4A90-447B-97F0-8C559E14EC8E}" type="datetimeFigureOut">
              <a:rPr lang="en-US" smtClean="0"/>
              <a:pPr/>
              <a:t>9/30/2009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27369-4A90-447B-97F0-8C559E14EC8E}" type="datetimeFigureOut">
              <a:rPr lang="en-US" smtClean="0"/>
              <a:pPr/>
              <a:t>9/30/2009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27369-4A90-447B-97F0-8C559E14EC8E}"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27369-4A90-447B-97F0-8C559E14EC8E}" type="datetimeFigureOut">
              <a:rPr lang="en-US" smtClean="0"/>
              <a:pPr/>
              <a:t>9/30/2009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6A0F3-B802-452C-996B-1E81AF9B99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9D627369-4A90-447B-97F0-8C559E14EC8E}" type="datetimeFigureOut">
              <a:rPr lang="en-US" smtClean="0"/>
              <a:pPr/>
              <a:t>9/30/2009</a:t>
            </a:fld>
            <a:endParaRPr lang="en-US"/>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3DD6A0F3-B802-452C-996B-1E81AF9B99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o.com/article/109706/The_Truth_About_Software_as_a_Service_SaaS_" TargetMode="External"/><Relationship Id="rId7" Type="http://schemas.openxmlformats.org/officeDocument/2006/relationships/hyperlink" Target="http://www.cksinfo.com/" TargetMode="External"/><Relationship Id="rId2" Type="http://schemas.openxmlformats.org/officeDocument/2006/relationships/hyperlink" Target="http://en.wikipedia.org/wiki/Software_as_a_service" TargetMode="External"/><Relationship Id="rId1" Type="http://schemas.openxmlformats.org/officeDocument/2006/relationships/slideLayout" Target="../slideLayouts/slideLayout2.xml"/><Relationship Id="rId6" Type="http://schemas.openxmlformats.org/officeDocument/2006/relationships/hyperlink" Target="http://www.fotosearch.com/" TargetMode="External"/><Relationship Id="rId5" Type="http://schemas.openxmlformats.org/officeDocument/2006/relationships/hyperlink" Target="http://www.online-crm.com/saas_crm_history.htm" TargetMode="External"/><Relationship Id="rId4" Type="http://schemas.openxmlformats.org/officeDocument/2006/relationships/hyperlink" Target="http://www.businessweek.com/technology/content/jul2008/tc20080723_506811.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162800" cy="1219200"/>
          </a:xfrm>
        </p:spPr>
        <p:txBody>
          <a:bodyPr/>
          <a:lstStyle/>
          <a:p>
            <a:r>
              <a:rPr lang="en-US" dirty="0" smtClean="0"/>
              <a:t>Software as a Service (SaaS)</a:t>
            </a:r>
            <a:endParaRPr lang="en-US" dirty="0"/>
          </a:p>
        </p:txBody>
      </p:sp>
      <p:sp>
        <p:nvSpPr>
          <p:cNvPr id="3" name="Subtitle 2"/>
          <p:cNvSpPr>
            <a:spLocks noGrp="1"/>
          </p:cNvSpPr>
          <p:nvPr>
            <p:ph type="subTitle" idx="1"/>
          </p:nvPr>
        </p:nvSpPr>
        <p:spPr>
          <a:xfrm>
            <a:off x="1447800" y="3733800"/>
            <a:ext cx="6400800" cy="1676400"/>
          </a:xfrm>
        </p:spPr>
        <p:txBody>
          <a:bodyPr>
            <a:normAutofit fontScale="92500" lnSpcReduction="20000"/>
          </a:bodyPr>
          <a:lstStyle/>
          <a:p>
            <a:r>
              <a:rPr lang="en-US" dirty="0" smtClean="0"/>
              <a:t>A Brief </a:t>
            </a:r>
            <a:r>
              <a:rPr lang="en-US" dirty="0" smtClean="0"/>
              <a:t>Description</a:t>
            </a:r>
            <a:r>
              <a:rPr lang="en-US" dirty="0" smtClean="0"/>
              <a:t>								          </a:t>
            </a:r>
          </a:p>
          <a:p>
            <a:endParaRPr lang="en-US" dirty="0" smtClean="0"/>
          </a:p>
          <a:p>
            <a:r>
              <a:rPr lang="en-US" dirty="0" smtClean="0"/>
              <a:t>				              Siddharth Nehru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 vs. SaaS</a:t>
            </a:r>
            <a:endParaRPr lang="en-US" dirty="0"/>
          </a:p>
        </p:txBody>
      </p:sp>
      <p:sp>
        <p:nvSpPr>
          <p:cNvPr id="3" name="Content Placeholder 2"/>
          <p:cNvSpPr>
            <a:spLocks noGrp="1"/>
          </p:cNvSpPr>
          <p:nvPr>
            <p:ph idx="1"/>
          </p:nvPr>
        </p:nvSpPr>
        <p:spPr/>
        <p:txBody>
          <a:bodyPr/>
          <a:lstStyle/>
          <a:p>
            <a:r>
              <a:rPr lang="en-US" dirty="0" smtClean="0"/>
              <a:t>ASP vendors dedicated their servers to tailor individual customer needs. They had copies of same software running on various servers.</a:t>
            </a:r>
          </a:p>
          <a:p>
            <a:r>
              <a:rPr lang="en-US" dirty="0" smtClean="0"/>
              <a:t>ASP was ahead of its time, web was still in its infancy, making applications bulky and interfaces poor.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 vs. SaaS</a:t>
            </a:r>
            <a:endParaRPr lang="en-US" dirty="0"/>
          </a:p>
        </p:txBody>
      </p:sp>
      <p:sp>
        <p:nvSpPr>
          <p:cNvPr id="3" name="Content Placeholder 2"/>
          <p:cNvSpPr>
            <a:spLocks noGrp="1"/>
          </p:cNvSpPr>
          <p:nvPr>
            <p:ph idx="1"/>
          </p:nvPr>
        </p:nvSpPr>
        <p:spPr/>
        <p:txBody>
          <a:bodyPr/>
          <a:lstStyle/>
          <a:p>
            <a:r>
              <a:rPr lang="en-US" dirty="0" smtClean="0"/>
              <a:t>Although goals of both were very similar, ASP came to be regarded more as a way to lessen the load of a company’s own servers by hosting applications on providers servers.</a:t>
            </a:r>
          </a:p>
          <a:p>
            <a:endParaRPr lang="en-US" dirty="0" smtClean="0"/>
          </a:p>
          <a:p>
            <a:r>
              <a:rPr lang="en-US" dirty="0" smtClean="0"/>
              <a:t>SaaS, however, is regarded as a genuine new approach to add valuable software to an organization.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Makes SaaS Special? </a:t>
            </a:r>
            <a:endParaRPr lang="en-US" dirty="0"/>
          </a:p>
        </p:txBody>
      </p:sp>
      <p:sp>
        <p:nvSpPr>
          <p:cNvPr id="3" name="Content Placeholder 2"/>
          <p:cNvSpPr>
            <a:spLocks noGrp="1"/>
          </p:cNvSpPr>
          <p:nvPr>
            <p:ph idx="1"/>
          </p:nvPr>
        </p:nvSpPr>
        <p:spPr>
          <a:xfrm>
            <a:off x="609600" y="1752600"/>
            <a:ext cx="8153400" cy="5105400"/>
          </a:xfrm>
        </p:spPr>
        <p:txBody>
          <a:bodyPr>
            <a:normAutofit/>
          </a:bodyPr>
          <a:lstStyle/>
          <a:p>
            <a:r>
              <a:rPr lang="en-US" dirty="0" smtClean="0"/>
              <a:t>Multitenanted architecture</a:t>
            </a:r>
          </a:p>
          <a:p>
            <a:r>
              <a:rPr lang="en-US" dirty="0" smtClean="0"/>
              <a:t>SaaS architecture is multitenated in nature. A single, very large instance of a software is provided to every client.</a:t>
            </a:r>
          </a:p>
          <a:p>
            <a:endParaRPr lang="en-US" dirty="0" smtClean="0"/>
          </a:p>
          <a:p>
            <a:endParaRPr lang="en-US" dirty="0" smtClean="0"/>
          </a:p>
          <a:p>
            <a:endParaRPr lang="en-US" dirty="0" smtClean="0"/>
          </a:p>
          <a:p>
            <a:pPr>
              <a:buNone/>
            </a:pPr>
            <a:r>
              <a:rPr lang="en-US" dirty="0" smtClean="0"/>
              <a:t>Like a landlord renting </a:t>
            </a:r>
          </a:p>
          <a:p>
            <a:pPr>
              <a:buNone/>
            </a:pPr>
            <a:r>
              <a:rPr lang="en-US" dirty="0" smtClean="0"/>
              <a:t>an apartment building </a:t>
            </a:r>
          </a:p>
          <a:p>
            <a:pPr>
              <a:buNone/>
            </a:pPr>
            <a:r>
              <a:rPr lang="en-US" dirty="0" smtClean="0"/>
              <a:t>to various tenants.</a:t>
            </a:r>
          </a:p>
        </p:txBody>
      </p:sp>
      <p:pic>
        <p:nvPicPr>
          <p:cNvPr id="5122" name="Picture 2"/>
          <p:cNvPicPr>
            <a:picLocks noChangeAspect="1" noChangeArrowheads="1"/>
          </p:cNvPicPr>
          <p:nvPr/>
        </p:nvPicPr>
        <p:blipFill>
          <a:blip r:embed="rId2" cstate="print"/>
          <a:srcRect/>
          <a:stretch>
            <a:fillRect/>
          </a:stretch>
        </p:blipFill>
        <p:spPr bwMode="auto">
          <a:xfrm>
            <a:off x="3657600" y="3352800"/>
            <a:ext cx="1981200" cy="335483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553200" y="3352800"/>
            <a:ext cx="762000" cy="887767"/>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rot="10800000">
            <a:off x="5486400" y="3657600"/>
            <a:ext cx="1066801" cy="3048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1828800" y="3429000"/>
            <a:ext cx="914400" cy="70104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2743200" y="3657600"/>
            <a:ext cx="1066801" cy="30480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6553200" y="5257800"/>
            <a:ext cx="838200" cy="785813"/>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rot="10800000">
            <a:off x="5486400" y="5562600"/>
            <a:ext cx="1066801"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blinds(horizontal)">
                                      <p:cBhvr>
                                        <p:cTn id="13" dur="500"/>
                                        <p:tgtEl>
                                          <p:spTgt spid="5124"/>
                                        </p:tgtEl>
                                      </p:cBhvr>
                                    </p:animEffect>
                                  </p:childTnLst>
                                </p:cTn>
                              </p:par>
                              <p:par>
                                <p:cTn id="14" presetID="3" presetClass="entr" presetSubtype="10"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blinds(horizontal)">
                                      <p:cBhvr>
                                        <p:cTn id="16" dur="500"/>
                                        <p:tgtEl>
                                          <p:spTgt spid="512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par>
                                <p:cTn id="22" presetID="4"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2162"/>
            <a:ext cx="5334000" cy="808038"/>
          </a:xfrm>
        </p:spPr>
        <p:txBody>
          <a:bodyPr>
            <a:normAutofit/>
          </a:bodyPr>
          <a:lstStyle/>
          <a:p>
            <a:r>
              <a:rPr lang="en-US" dirty="0" smtClean="0"/>
              <a:t>How Is That Good?</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r>
              <a:rPr lang="en-US" dirty="0" smtClean="0"/>
              <a:t>Saves resources, makes upgrade easier and fixing bugs much simpler.</a:t>
            </a:r>
          </a:p>
          <a:p>
            <a:pPr>
              <a:buNone/>
            </a:pP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1447800" y="1600200"/>
            <a:ext cx="1333500" cy="1390650"/>
          </a:xfrm>
          <a:prstGeom prst="rect">
            <a:avLst/>
          </a:prstGeom>
          <a:noFill/>
          <a:ln w="9525">
            <a:noFill/>
            <a:miter lim="800000"/>
            <a:headEnd/>
            <a:tailEnd/>
          </a:ln>
        </p:spPr>
      </p:pic>
      <p:pic>
        <p:nvPicPr>
          <p:cNvPr id="6148" name="Picture 4"/>
          <p:cNvPicPr>
            <a:picLocks noChangeAspect="1" noChangeArrowheads="1"/>
          </p:cNvPicPr>
          <p:nvPr/>
        </p:nvPicPr>
        <p:blipFill>
          <a:blip r:embed="rId2" cstate="print"/>
          <a:srcRect/>
          <a:stretch>
            <a:fillRect/>
          </a:stretch>
        </p:blipFill>
        <p:spPr bwMode="auto">
          <a:xfrm>
            <a:off x="2743200" y="2971800"/>
            <a:ext cx="1333500" cy="1390650"/>
          </a:xfrm>
          <a:prstGeom prst="rect">
            <a:avLst/>
          </a:prstGeom>
          <a:noFill/>
          <a:ln w="9525">
            <a:noFill/>
            <a:miter lim="800000"/>
            <a:headEnd/>
            <a:tailEnd/>
          </a:ln>
        </p:spPr>
      </p:pic>
      <p:pic>
        <p:nvPicPr>
          <p:cNvPr id="6149" name="Picture 5"/>
          <p:cNvPicPr>
            <a:picLocks noChangeAspect="1" noChangeArrowheads="1"/>
          </p:cNvPicPr>
          <p:nvPr/>
        </p:nvPicPr>
        <p:blipFill>
          <a:blip r:embed="rId2" cstate="print"/>
          <a:srcRect/>
          <a:stretch>
            <a:fillRect/>
          </a:stretch>
        </p:blipFill>
        <p:spPr bwMode="auto">
          <a:xfrm>
            <a:off x="1447800" y="2971800"/>
            <a:ext cx="1333500" cy="1390650"/>
          </a:xfrm>
          <a:prstGeom prst="rect">
            <a:avLst/>
          </a:prstGeom>
          <a:noFill/>
          <a:ln w="9525">
            <a:noFill/>
            <a:miter lim="800000"/>
            <a:headEnd/>
            <a:tailEnd/>
          </a:ln>
        </p:spPr>
      </p:pic>
      <p:pic>
        <p:nvPicPr>
          <p:cNvPr id="6150" name="Picture 6"/>
          <p:cNvPicPr>
            <a:picLocks noChangeAspect="1" noChangeArrowheads="1"/>
          </p:cNvPicPr>
          <p:nvPr/>
        </p:nvPicPr>
        <p:blipFill>
          <a:blip r:embed="rId2" cstate="print"/>
          <a:srcRect/>
          <a:stretch>
            <a:fillRect/>
          </a:stretch>
        </p:blipFill>
        <p:spPr bwMode="auto">
          <a:xfrm>
            <a:off x="2743200" y="1600200"/>
            <a:ext cx="1333500" cy="13906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a:off x="5943600" y="1600200"/>
            <a:ext cx="1333500" cy="1343025"/>
          </a:xfrm>
          <a:prstGeom prst="rect">
            <a:avLst/>
          </a:prstGeom>
          <a:noFill/>
          <a:ln w="9525">
            <a:noFill/>
            <a:miter lim="800000"/>
            <a:headEnd/>
            <a:tailEnd/>
          </a:ln>
        </p:spPr>
      </p:pic>
      <p:pic>
        <p:nvPicPr>
          <p:cNvPr id="6152" name="Picture 8"/>
          <p:cNvPicPr>
            <a:picLocks noChangeAspect="1" noChangeArrowheads="1"/>
          </p:cNvPicPr>
          <p:nvPr/>
        </p:nvPicPr>
        <p:blipFill>
          <a:blip r:embed="rId3" cstate="print"/>
          <a:srcRect/>
          <a:stretch>
            <a:fillRect/>
          </a:stretch>
        </p:blipFill>
        <p:spPr bwMode="auto">
          <a:xfrm>
            <a:off x="5943600" y="2895600"/>
            <a:ext cx="1333500" cy="1343025"/>
          </a:xfrm>
          <a:prstGeom prst="rect">
            <a:avLst/>
          </a:prstGeom>
          <a:noFill/>
          <a:ln w="9525">
            <a:noFill/>
            <a:miter lim="800000"/>
            <a:headEnd/>
            <a:tailEnd/>
          </a:ln>
        </p:spPr>
      </p:pic>
      <p:pic>
        <p:nvPicPr>
          <p:cNvPr id="6153" name="Picture 9"/>
          <p:cNvPicPr>
            <a:picLocks noChangeAspect="1" noChangeArrowheads="1"/>
          </p:cNvPicPr>
          <p:nvPr/>
        </p:nvPicPr>
        <p:blipFill>
          <a:blip r:embed="rId3" cstate="print"/>
          <a:srcRect/>
          <a:stretch>
            <a:fillRect/>
          </a:stretch>
        </p:blipFill>
        <p:spPr bwMode="auto">
          <a:xfrm>
            <a:off x="7239000" y="2895600"/>
            <a:ext cx="1333500" cy="1343025"/>
          </a:xfrm>
          <a:prstGeom prst="rect">
            <a:avLst/>
          </a:prstGeom>
          <a:noFill/>
          <a:ln w="9525">
            <a:noFill/>
            <a:miter lim="800000"/>
            <a:headEnd/>
            <a:tailEnd/>
          </a:ln>
        </p:spPr>
      </p:pic>
      <p:pic>
        <p:nvPicPr>
          <p:cNvPr id="6154" name="Picture 10"/>
          <p:cNvPicPr>
            <a:picLocks noChangeAspect="1" noChangeArrowheads="1"/>
          </p:cNvPicPr>
          <p:nvPr/>
        </p:nvPicPr>
        <p:blipFill>
          <a:blip r:embed="rId3" cstate="print"/>
          <a:srcRect/>
          <a:stretch>
            <a:fillRect/>
          </a:stretch>
        </p:blipFill>
        <p:spPr bwMode="auto">
          <a:xfrm>
            <a:off x="7239000" y="1600200"/>
            <a:ext cx="1333500" cy="1343025"/>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rot="10800000">
            <a:off x="4114800" y="2743200"/>
            <a:ext cx="1752601"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checkerboard(across)">
                                      <p:cBhvr>
                                        <p:cTn id="12" dur="500"/>
                                        <p:tgtEl>
                                          <p:spTgt spid="6151"/>
                                        </p:tgtEl>
                                      </p:cBhvr>
                                    </p:animEffect>
                                  </p:childTnLst>
                                </p:cTn>
                              </p:par>
                              <p:par>
                                <p:cTn id="13" presetID="5" presetClass="entr" presetSubtype="10" fill="hold" nodeType="with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checkerboard(across)">
                                      <p:cBhvr>
                                        <p:cTn id="15" dur="500"/>
                                        <p:tgtEl>
                                          <p:spTgt spid="6152"/>
                                        </p:tgtEl>
                                      </p:cBhvr>
                                    </p:animEffect>
                                  </p:childTnLst>
                                </p:cTn>
                              </p:par>
                              <p:par>
                                <p:cTn id="16" presetID="5" presetClass="entr" presetSubtype="10" fill="hold" nodeType="withEffect">
                                  <p:stCondLst>
                                    <p:cond delay="0"/>
                                  </p:stCondLst>
                                  <p:childTnLst>
                                    <p:set>
                                      <p:cBhvr>
                                        <p:cTn id="17" dur="1" fill="hold">
                                          <p:stCondLst>
                                            <p:cond delay="0"/>
                                          </p:stCondLst>
                                        </p:cTn>
                                        <p:tgtEl>
                                          <p:spTgt spid="6153"/>
                                        </p:tgtEl>
                                        <p:attrNameLst>
                                          <p:attrName>style.visibility</p:attrName>
                                        </p:attrNameLst>
                                      </p:cBhvr>
                                      <p:to>
                                        <p:strVal val="visible"/>
                                      </p:to>
                                    </p:set>
                                    <p:animEffect transition="in" filter="checkerboard(across)">
                                      <p:cBhvr>
                                        <p:cTn id="18" dur="500"/>
                                        <p:tgtEl>
                                          <p:spTgt spid="6153"/>
                                        </p:tgtEl>
                                      </p:cBhvr>
                                    </p:animEffect>
                                  </p:childTnLst>
                                </p:cTn>
                              </p:par>
                              <p:par>
                                <p:cTn id="19" presetID="5" presetClass="entr" presetSubtype="10" fill="hold" nodeType="withEffect">
                                  <p:stCondLst>
                                    <p:cond delay="0"/>
                                  </p:stCondLst>
                                  <p:childTnLst>
                                    <p:set>
                                      <p:cBhvr>
                                        <p:cTn id="20" dur="1" fill="hold">
                                          <p:stCondLst>
                                            <p:cond delay="0"/>
                                          </p:stCondLst>
                                        </p:cTn>
                                        <p:tgtEl>
                                          <p:spTgt spid="6154"/>
                                        </p:tgtEl>
                                        <p:attrNameLst>
                                          <p:attrName>style.visibility</p:attrName>
                                        </p:attrNameLst>
                                      </p:cBhvr>
                                      <p:to>
                                        <p:strVal val="visible"/>
                                      </p:to>
                                    </p:set>
                                    <p:animEffect transition="in" filter="checkerboard(across)">
                                      <p:cBhvr>
                                        <p:cTn id="21"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Advantages</a:t>
            </a:r>
            <a:endParaRPr lang="en-US" dirty="0"/>
          </a:p>
        </p:txBody>
      </p:sp>
      <p:sp>
        <p:nvSpPr>
          <p:cNvPr id="3" name="Content Placeholder 2"/>
          <p:cNvSpPr>
            <a:spLocks noGrp="1"/>
          </p:cNvSpPr>
          <p:nvPr>
            <p:ph idx="1"/>
          </p:nvPr>
        </p:nvSpPr>
        <p:spPr/>
        <p:txBody>
          <a:bodyPr/>
          <a:lstStyle/>
          <a:p>
            <a:r>
              <a:rPr lang="en-US" dirty="0" smtClean="0"/>
              <a:t>Since web technology has progressed by leaps and bounds, SaaS applications  light and compatible with native browsers and have advanced interfaces.</a:t>
            </a:r>
          </a:p>
          <a:p>
            <a:r>
              <a:rPr lang="en-US" dirty="0" smtClean="0"/>
              <a:t>Aside from the usual subscription based monthly billing for software applications, SaaS vendors can also bill per transaction, event, or other unit of value that suits the customer.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Catch?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Limited software customization (at least for now).</a:t>
            </a:r>
          </a:p>
          <a:p>
            <a:r>
              <a:rPr lang="en-US" dirty="0" smtClean="0"/>
              <a:t>Security – A client basically hands the control of an application and its data over to the vendor.</a:t>
            </a:r>
          </a:p>
          <a:p>
            <a:r>
              <a:rPr lang="en-US" dirty="0" smtClean="0"/>
              <a:t>Hardware is independent, but needs to be up to date.</a:t>
            </a:r>
          </a:p>
          <a:p>
            <a:r>
              <a:rPr lang="en-US" dirty="0" smtClean="0"/>
              <a:t>Integration of SaaS with the legacy systems of a company.</a:t>
            </a:r>
          </a:p>
          <a:p>
            <a:r>
              <a:rPr lang="en-US" dirty="0" smtClean="0"/>
              <a:t>Any problems with provided software may take long time to fix.</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Of Caution !</a:t>
            </a:r>
            <a:endParaRPr lang="en-US" dirty="0"/>
          </a:p>
        </p:txBody>
      </p:sp>
      <p:sp>
        <p:nvSpPr>
          <p:cNvPr id="3" name="Content Placeholder 2"/>
          <p:cNvSpPr>
            <a:spLocks noGrp="1"/>
          </p:cNvSpPr>
          <p:nvPr>
            <p:ph idx="1"/>
          </p:nvPr>
        </p:nvSpPr>
        <p:spPr>
          <a:xfrm>
            <a:off x="2286000" y="1981201"/>
            <a:ext cx="5015753" cy="4114799"/>
          </a:xfrm>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Companies shouldn’t run to join the ever-growing SaaS users family.</a:t>
            </a:r>
          </a:p>
          <a:p>
            <a:r>
              <a:rPr lang="en-US" dirty="0" smtClean="0"/>
              <a:t>Thoroughly examine the structure and policies before implementing.</a:t>
            </a:r>
          </a:p>
          <a:p>
            <a:r>
              <a:rPr lang="en-US" dirty="0" smtClean="0"/>
              <a:t>Leave core applications alone!</a:t>
            </a:r>
          </a:p>
        </p:txBody>
      </p:sp>
      <p:pic>
        <p:nvPicPr>
          <p:cNvPr id="7170" name="Picture 2"/>
          <p:cNvPicPr>
            <a:picLocks noChangeAspect="1" noChangeArrowheads="1"/>
          </p:cNvPicPr>
          <p:nvPr/>
        </p:nvPicPr>
        <p:blipFill>
          <a:blip r:embed="rId2" cstate="print"/>
          <a:srcRect/>
          <a:stretch>
            <a:fillRect/>
          </a:stretch>
        </p:blipFill>
        <p:spPr bwMode="auto">
          <a:xfrm>
            <a:off x="2209800" y="1600200"/>
            <a:ext cx="4762500" cy="2285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CIO’s Guide to Software-as-a-Service:</a:t>
            </a:r>
            <a:r>
              <a:rPr lang="en-US" i="1" dirty="0" smtClean="0"/>
              <a:t> A Primer for Understanding and Maximizing the Value of SaaS Solutions (published by </a:t>
            </a:r>
            <a:r>
              <a:rPr lang="en-US" i="1" dirty="0" err="1" smtClean="0"/>
              <a:t>THINKstratergies</a:t>
            </a:r>
            <a:r>
              <a:rPr lang="en-US" i="1" dirty="0" smtClean="0"/>
              <a:t>- An IT strategic consulting firm)</a:t>
            </a:r>
            <a:endParaRPr lang="en-US" dirty="0" smtClean="0"/>
          </a:p>
          <a:p>
            <a:pPr lvl="0"/>
            <a:r>
              <a:rPr lang="en-US" dirty="0" smtClean="0"/>
              <a:t>Wikipedia (</a:t>
            </a:r>
            <a:r>
              <a:rPr lang="en-US" u="sng" dirty="0" smtClean="0">
                <a:hlinkClick r:id="rId2"/>
              </a:rPr>
              <a:t>http://en.wikipedia.org/wiki/Software_as_a_service</a:t>
            </a:r>
            <a:r>
              <a:rPr lang="en-US" dirty="0" smtClean="0"/>
              <a:t>)</a:t>
            </a:r>
          </a:p>
          <a:p>
            <a:pPr lvl="0"/>
            <a:r>
              <a:rPr lang="en-US" dirty="0" smtClean="0"/>
              <a:t>CIO- a production of International Data Group (</a:t>
            </a:r>
            <a:r>
              <a:rPr lang="en-US" u="sng" dirty="0" smtClean="0">
                <a:hlinkClick r:id="rId3"/>
              </a:rPr>
              <a:t>http://www.cio.com/article/109706/The_Truth_About_Software_as_a_Service_SaaS_</a:t>
            </a:r>
            <a:r>
              <a:rPr lang="en-US" dirty="0" smtClean="0"/>
              <a:t>)</a:t>
            </a:r>
          </a:p>
          <a:p>
            <a:pPr lvl="0"/>
            <a:r>
              <a:rPr lang="en-US" dirty="0" err="1" smtClean="0"/>
              <a:t>BusinessWeek</a:t>
            </a:r>
            <a:r>
              <a:rPr lang="en-US" dirty="0" smtClean="0"/>
              <a:t>(</a:t>
            </a:r>
            <a:r>
              <a:rPr lang="en-US" u="sng" dirty="0" smtClean="0">
                <a:hlinkClick r:id="rId4"/>
              </a:rPr>
              <a:t>http://www.businessweek.com/technology/content/jul2008/tc20080723_506811.htm</a:t>
            </a:r>
            <a:r>
              <a:rPr lang="en-US" dirty="0" smtClean="0"/>
              <a:t>)</a:t>
            </a:r>
          </a:p>
          <a:p>
            <a:pPr lvl="0"/>
            <a:r>
              <a:rPr lang="en-US" dirty="0" smtClean="0"/>
              <a:t>Online-CRM(</a:t>
            </a:r>
            <a:r>
              <a:rPr lang="en-US" u="sng" dirty="0" smtClean="0">
                <a:hlinkClick r:id="rId5"/>
              </a:rPr>
              <a:t>http://www.online-crm.com/saas_crm_history.htm</a:t>
            </a:r>
            <a:r>
              <a:rPr lang="en-US" dirty="0" smtClean="0"/>
              <a:t>)</a:t>
            </a:r>
          </a:p>
          <a:p>
            <a:pPr lvl="0">
              <a:buNone/>
            </a:pPr>
            <a:endParaRPr lang="en-US" sz="5100" dirty="0" smtClean="0">
              <a:latin typeface="+mj-lt"/>
            </a:endParaRPr>
          </a:p>
          <a:p>
            <a:pPr lvl="0">
              <a:buNone/>
            </a:pPr>
            <a:r>
              <a:rPr lang="en-US" sz="5100" dirty="0" smtClean="0">
                <a:latin typeface="+mj-lt"/>
              </a:rPr>
              <a:t>Images</a:t>
            </a:r>
          </a:p>
          <a:p>
            <a:pPr lvl="0"/>
            <a:r>
              <a:rPr lang="en-US" sz="2000" dirty="0" smtClean="0">
                <a:hlinkClick r:id="rId6"/>
              </a:rPr>
              <a:t>http://www.fotosearch.com</a:t>
            </a:r>
            <a:endParaRPr lang="en-US" sz="2000" dirty="0" smtClean="0"/>
          </a:p>
          <a:p>
            <a:pPr lvl="0"/>
            <a:r>
              <a:rPr lang="en-US" sz="2000" dirty="0" smtClean="0">
                <a:hlinkClick r:id="rId7"/>
              </a:rPr>
              <a:t>http://www.cksinfo.com</a:t>
            </a:r>
            <a:endParaRPr lang="en-US" sz="2000" dirty="0" smtClean="0"/>
          </a:p>
          <a:p>
            <a:pPr lvl="0"/>
            <a:endParaRPr lang="en-US" sz="2000" dirty="0" smtClean="0"/>
          </a:p>
          <a:p>
            <a:pPr lvl="0"/>
            <a:endParaRPr lang="en-US" sz="5100" dirty="0" smtClean="0"/>
          </a:p>
          <a:p>
            <a:pPr lvl="0"/>
            <a:endParaRPr lang="en-US" sz="5100" dirty="0" smtClean="0">
              <a:latin typeface="+mj-lt"/>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 To Cover </a:t>
            </a:r>
            <a:endParaRPr lang="en-US" dirty="0"/>
          </a:p>
        </p:txBody>
      </p:sp>
      <p:sp>
        <p:nvSpPr>
          <p:cNvPr id="3" name="Content Placeholder 2"/>
          <p:cNvSpPr>
            <a:spLocks noGrp="1"/>
          </p:cNvSpPr>
          <p:nvPr>
            <p:ph idx="1"/>
          </p:nvPr>
        </p:nvSpPr>
        <p:spPr/>
        <p:txBody>
          <a:bodyPr/>
          <a:lstStyle/>
          <a:p>
            <a:r>
              <a:rPr lang="en-US" dirty="0" smtClean="0"/>
              <a:t>What is SaaS?</a:t>
            </a:r>
          </a:p>
          <a:p>
            <a:r>
              <a:rPr lang="en-US" dirty="0" smtClean="0"/>
              <a:t>Why is it there?</a:t>
            </a:r>
          </a:p>
          <a:p>
            <a:r>
              <a:rPr lang="en-US" dirty="0" smtClean="0"/>
              <a:t>A brief history of SaaS.</a:t>
            </a:r>
          </a:p>
          <a:p>
            <a:r>
              <a:rPr lang="en-US" dirty="0" smtClean="0"/>
              <a:t>What makes SaaS the best (Architecture of SaaS).</a:t>
            </a:r>
          </a:p>
          <a:p>
            <a:r>
              <a:rPr lang="en-US" dirty="0" smtClean="0"/>
              <a:t>Advantages and Disadvantages.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What Is This SaaS ?</a:t>
            </a:r>
            <a:endParaRPr lang="en-US" dirty="0"/>
          </a:p>
        </p:txBody>
      </p:sp>
      <p:sp>
        <p:nvSpPr>
          <p:cNvPr id="3" name="Content Placeholder 2"/>
          <p:cNvSpPr>
            <a:spLocks noGrp="1"/>
          </p:cNvSpPr>
          <p:nvPr>
            <p:ph idx="1"/>
          </p:nvPr>
        </p:nvSpPr>
        <p:spPr>
          <a:xfrm>
            <a:off x="1600200" y="1676400"/>
            <a:ext cx="5791200" cy="4800600"/>
          </a:xfrm>
        </p:spPr>
        <p:txBody>
          <a:bodyPr>
            <a:normAutofit fontScale="92500"/>
          </a:bodyPr>
          <a:lstStyle/>
          <a:p>
            <a:r>
              <a:rPr lang="en-US" dirty="0" smtClean="0"/>
              <a:t>SaaS is a revolutionary method for software deployment.</a:t>
            </a:r>
          </a:p>
          <a:p>
            <a:r>
              <a:rPr lang="en-US" dirty="0" smtClean="0"/>
              <a:t>What is software deployment?</a:t>
            </a:r>
          </a:p>
          <a:p>
            <a:r>
              <a:rPr lang="en-US" dirty="0" smtClean="0"/>
              <a:t>All the activities and processes that make a software application available for use</a:t>
            </a:r>
          </a:p>
          <a:p>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Traditionally			Recently</a:t>
            </a:r>
          </a:p>
          <a:p>
            <a:pPr>
              <a:buNone/>
            </a:pPr>
            <a:r>
              <a:rPr lang="en-US" dirty="0" smtClean="0"/>
              <a:t>(Floppy,CD’s,DVD’s)	    (Update, Register, SaaS)</a:t>
            </a:r>
          </a:p>
          <a:p>
            <a:pPr>
              <a:buNone/>
            </a:pPr>
            <a:endParaRPr lang="en-US" dirty="0"/>
          </a:p>
        </p:txBody>
      </p:sp>
      <p:pic>
        <p:nvPicPr>
          <p:cNvPr id="1026" name="Picture 2" descr="C:\Program Files\Microsoft Office\MEDIA\CAGCAT10\j0196400.wmf"/>
          <p:cNvPicPr>
            <a:picLocks noChangeAspect="1" noChangeArrowheads="1"/>
          </p:cNvPicPr>
          <p:nvPr/>
        </p:nvPicPr>
        <p:blipFill>
          <a:blip r:embed="rId2" cstate="print"/>
          <a:srcRect/>
          <a:stretch>
            <a:fillRect/>
          </a:stretch>
        </p:blipFill>
        <p:spPr bwMode="auto">
          <a:xfrm>
            <a:off x="1905000" y="3733799"/>
            <a:ext cx="1695450" cy="18288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724400" y="3733800"/>
            <a:ext cx="249555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What Is This SaaS ?</a:t>
            </a:r>
            <a:endParaRPr lang="en-US" dirty="0"/>
          </a:p>
        </p:txBody>
      </p:sp>
      <p:sp>
        <p:nvSpPr>
          <p:cNvPr id="3" name="Content Placeholder 2"/>
          <p:cNvSpPr>
            <a:spLocks noGrp="1"/>
          </p:cNvSpPr>
          <p:nvPr>
            <p:ph idx="1"/>
          </p:nvPr>
        </p:nvSpPr>
        <p:spPr/>
        <p:txBody>
          <a:bodyPr/>
          <a:lstStyle/>
          <a:p>
            <a:r>
              <a:rPr lang="en-US" dirty="0" smtClean="0"/>
              <a:t>How is SaaS revolutionary?</a:t>
            </a:r>
          </a:p>
          <a:p>
            <a:r>
              <a:rPr lang="en-US" dirty="0" smtClean="0"/>
              <a:t>Using SaaS an application can be licensed and delivered as a service on demand over the internet.</a:t>
            </a:r>
          </a:p>
          <a:p>
            <a:r>
              <a:rPr lang="en-US" dirty="0" smtClean="0"/>
              <a:t>Like renting an application and paying on subscription basis, not actually buying.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5311562" cy="808038"/>
          </a:xfrm>
        </p:spPr>
        <p:txBody>
          <a:bodyPr/>
          <a:lstStyle/>
          <a:p>
            <a:pPr algn="ctr"/>
            <a:r>
              <a:rPr lang="en-US" dirty="0" smtClean="0"/>
              <a:t>Just What Is This SaaS ?</a:t>
            </a:r>
            <a:endParaRPr lang="en-US" dirty="0"/>
          </a:p>
        </p:txBody>
      </p:sp>
      <p:sp>
        <p:nvSpPr>
          <p:cNvPr id="3" name="Content Placeholder 2"/>
          <p:cNvSpPr>
            <a:spLocks noGrp="1"/>
          </p:cNvSpPr>
          <p:nvPr>
            <p:ph idx="1"/>
          </p:nvPr>
        </p:nvSpPr>
        <p:spPr>
          <a:xfrm>
            <a:off x="3352800" y="1371600"/>
            <a:ext cx="5549153" cy="2362200"/>
          </a:xfrm>
        </p:spPr>
        <p:txBody>
          <a:bodyPr>
            <a:normAutofit lnSpcReduction="10000"/>
          </a:bodyPr>
          <a:lstStyle/>
          <a:p>
            <a:pPr>
              <a:buNone/>
            </a:pPr>
            <a:r>
              <a:rPr lang="en-US" dirty="0" smtClean="0"/>
              <a:t>	Your animation company has 1000 computers. In each computer a licensed copy of Maya is installed. You pay the license fee, up-front, for every single computer, regardless of use. If you have to finish work at home, your machine at home must also have a separate paid copy.</a:t>
            </a:r>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rot="18691124">
            <a:off x="2198539" y="3951140"/>
            <a:ext cx="685800" cy="6858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276600" y="5334000"/>
            <a:ext cx="1219200" cy="11430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724400" y="5334000"/>
            <a:ext cx="1219200" cy="114300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6172200" y="5334000"/>
            <a:ext cx="1219200" cy="1143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7620000" y="5334000"/>
            <a:ext cx="1219200" cy="1143000"/>
          </a:xfrm>
          <a:prstGeom prst="rect">
            <a:avLst/>
          </a:prstGeom>
          <a:noFill/>
          <a:ln w="9525">
            <a:noFill/>
            <a:miter lim="800000"/>
            <a:headEnd/>
            <a:tailEnd/>
          </a:ln>
        </p:spPr>
      </p:pic>
      <p:pic>
        <p:nvPicPr>
          <p:cNvPr id="11" name="Picture 4"/>
          <p:cNvPicPr>
            <a:picLocks noChangeAspect="1" noChangeArrowheads="1"/>
          </p:cNvPicPr>
          <p:nvPr/>
        </p:nvPicPr>
        <p:blipFill>
          <a:blip r:embed="rId2" cstate="print"/>
          <a:srcRect/>
          <a:stretch>
            <a:fillRect/>
          </a:stretch>
        </p:blipFill>
        <p:spPr bwMode="auto">
          <a:xfrm rot="2590249">
            <a:off x="2427787" y="2427787"/>
            <a:ext cx="685800" cy="685800"/>
          </a:xfrm>
          <a:prstGeom prst="rect">
            <a:avLst/>
          </a:prstGeom>
          <a:noFill/>
          <a:ln w="9525">
            <a:noFill/>
            <a:miter lim="800000"/>
            <a:headEnd/>
            <a:tailEnd/>
          </a:ln>
        </p:spPr>
      </p:pic>
      <p:pic>
        <p:nvPicPr>
          <p:cNvPr id="12" name="Picture 4"/>
          <p:cNvPicPr>
            <a:picLocks noChangeAspect="1" noChangeArrowheads="1"/>
          </p:cNvPicPr>
          <p:nvPr/>
        </p:nvPicPr>
        <p:blipFill>
          <a:blip r:embed="rId2" cstate="print"/>
          <a:srcRect/>
          <a:stretch>
            <a:fillRect/>
          </a:stretch>
        </p:blipFill>
        <p:spPr bwMode="auto">
          <a:xfrm>
            <a:off x="3505200" y="3810000"/>
            <a:ext cx="685800" cy="685800"/>
          </a:xfrm>
          <a:prstGeom prst="rect">
            <a:avLst/>
          </a:prstGeom>
          <a:noFill/>
          <a:ln w="9525">
            <a:noFill/>
            <a:miter lim="800000"/>
            <a:headEnd/>
            <a:tailEnd/>
          </a:ln>
        </p:spPr>
      </p:pic>
      <p:pic>
        <p:nvPicPr>
          <p:cNvPr id="13" name="Picture 4"/>
          <p:cNvPicPr>
            <a:picLocks noChangeAspect="1" noChangeArrowheads="1"/>
          </p:cNvPicPr>
          <p:nvPr/>
        </p:nvPicPr>
        <p:blipFill>
          <a:blip r:embed="rId2" cstate="print"/>
          <a:srcRect/>
          <a:stretch>
            <a:fillRect/>
          </a:stretch>
        </p:blipFill>
        <p:spPr bwMode="auto">
          <a:xfrm>
            <a:off x="4953000" y="3810000"/>
            <a:ext cx="685800" cy="685800"/>
          </a:xfrm>
          <a:prstGeom prst="rect">
            <a:avLst/>
          </a:prstGeom>
          <a:noFill/>
          <a:ln w="9525">
            <a:noFill/>
            <a:miter lim="800000"/>
            <a:headEnd/>
            <a:tailEnd/>
          </a:ln>
        </p:spPr>
      </p:pic>
      <p:pic>
        <p:nvPicPr>
          <p:cNvPr id="14" name="Picture 4"/>
          <p:cNvPicPr>
            <a:picLocks noChangeAspect="1" noChangeArrowheads="1"/>
          </p:cNvPicPr>
          <p:nvPr/>
        </p:nvPicPr>
        <p:blipFill>
          <a:blip r:embed="rId2" cstate="print"/>
          <a:srcRect/>
          <a:stretch>
            <a:fillRect/>
          </a:stretch>
        </p:blipFill>
        <p:spPr bwMode="auto">
          <a:xfrm>
            <a:off x="6400800" y="3810000"/>
            <a:ext cx="685800" cy="685800"/>
          </a:xfrm>
          <a:prstGeom prst="rect">
            <a:avLst/>
          </a:prstGeom>
          <a:noFill/>
          <a:ln w="9525">
            <a:noFill/>
            <a:miter lim="800000"/>
            <a:headEnd/>
            <a:tailEnd/>
          </a:ln>
        </p:spPr>
      </p:pic>
      <p:pic>
        <p:nvPicPr>
          <p:cNvPr id="15" name="Picture 4"/>
          <p:cNvPicPr>
            <a:picLocks noChangeAspect="1" noChangeArrowheads="1"/>
          </p:cNvPicPr>
          <p:nvPr/>
        </p:nvPicPr>
        <p:blipFill>
          <a:blip r:embed="rId2" cstate="print"/>
          <a:srcRect/>
          <a:stretch>
            <a:fillRect/>
          </a:stretch>
        </p:blipFill>
        <p:spPr bwMode="auto">
          <a:xfrm>
            <a:off x="7696200" y="3810000"/>
            <a:ext cx="685800" cy="6858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33400" y="304800"/>
            <a:ext cx="1066800" cy="1393371"/>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609600" y="5638800"/>
            <a:ext cx="1143000" cy="8763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7848600" y="4648200"/>
            <a:ext cx="457200" cy="478054"/>
          </a:xfrm>
          <a:prstGeom prst="rect">
            <a:avLst/>
          </a:prstGeom>
          <a:noFill/>
          <a:ln w="9525">
            <a:noFill/>
            <a:miter lim="800000"/>
            <a:headEnd/>
            <a:tailEnd/>
          </a:ln>
        </p:spPr>
      </p:pic>
      <p:pic>
        <p:nvPicPr>
          <p:cNvPr id="19" name="Picture 7"/>
          <p:cNvPicPr>
            <a:picLocks noChangeAspect="1" noChangeArrowheads="1"/>
          </p:cNvPicPr>
          <p:nvPr/>
        </p:nvPicPr>
        <p:blipFill>
          <a:blip r:embed="rId7" cstate="print"/>
          <a:srcRect/>
          <a:stretch>
            <a:fillRect/>
          </a:stretch>
        </p:blipFill>
        <p:spPr bwMode="auto">
          <a:xfrm rot="2547332">
            <a:off x="1581403" y="4515735"/>
            <a:ext cx="457200" cy="1024984"/>
          </a:xfrm>
          <a:prstGeom prst="rect">
            <a:avLst/>
          </a:prstGeom>
          <a:noFill/>
          <a:ln w="9525">
            <a:noFill/>
            <a:miter lim="800000"/>
            <a:headEnd/>
            <a:tailEnd/>
          </a:ln>
        </p:spPr>
      </p:pic>
      <p:pic>
        <p:nvPicPr>
          <p:cNvPr id="20" name="Picture 7"/>
          <p:cNvPicPr>
            <a:picLocks noChangeAspect="1" noChangeArrowheads="1"/>
          </p:cNvPicPr>
          <p:nvPr/>
        </p:nvPicPr>
        <p:blipFill>
          <a:blip r:embed="rId6" cstate="print"/>
          <a:srcRect/>
          <a:stretch>
            <a:fillRect/>
          </a:stretch>
        </p:blipFill>
        <p:spPr bwMode="auto">
          <a:xfrm>
            <a:off x="3657600" y="4648200"/>
            <a:ext cx="457200" cy="478054"/>
          </a:xfrm>
          <a:prstGeom prst="rect">
            <a:avLst/>
          </a:prstGeom>
          <a:noFill/>
          <a:ln w="9525">
            <a:noFill/>
            <a:miter lim="800000"/>
            <a:headEnd/>
            <a:tailEnd/>
          </a:ln>
        </p:spPr>
      </p:pic>
      <p:pic>
        <p:nvPicPr>
          <p:cNvPr id="21" name="Picture 7"/>
          <p:cNvPicPr>
            <a:picLocks noChangeAspect="1" noChangeArrowheads="1"/>
          </p:cNvPicPr>
          <p:nvPr/>
        </p:nvPicPr>
        <p:blipFill>
          <a:blip r:embed="rId6" cstate="print"/>
          <a:srcRect/>
          <a:stretch>
            <a:fillRect/>
          </a:stretch>
        </p:blipFill>
        <p:spPr bwMode="auto">
          <a:xfrm>
            <a:off x="5105400" y="4648200"/>
            <a:ext cx="457200" cy="478054"/>
          </a:xfrm>
          <a:prstGeom prst="rect">
            <a:avLst/>
          </a:prstGeom>
          <a:noFill/>
          <a:ln w="9525">
            <a:noFill/>
            <a:miter lim="800000"/>
            <a:headEnd/>
            <a:tailEnd/>
          </a:ln>
        </p:spPr>
      </p:pic>
      <p:pic>
        <p:nvPicPr>
          <p:cNvPr id="22" name="Picture 7"/>
          <p:cNvPicPr>
            <a:picLocks noChangeAspect="1" noChangeArrowheads="1"/>
          </p:cNvPicPr>
          <p:nvPr/>
        </p:nvPicPr>
        <p:blipFill>
          <a:blip r:embed="rId6" cstate="print"/>
          <a:srcRect/>
          <a:stretch>
            <a:fillRect/>
          </a:stretch>
        </p:blipFill>
        <p:spPr bwMode="auto">
          <a:xfrm>
            <a:off x="6553200" y="4648200"/>
            <a:ext cx="457200" cy="478054"/>
          </a:xfrm>
          <a:prstGeom prst="rect">
            <a:avLst/>
          </a:prstGeom>
          <a:noFill/>
          <a:ln w="9525">
            <a:noFill/>
            <a:miter lim="800000"/>
            <a:headEnd/>
            <a:tailEnd/>
          </a:ln>
        </p:spPr>
      </p:pic>
      <p:pic>
        <p:nvPicPr>
          <p:cNvPr id="23" name="Picture 7"/>
          <p:cNvPicPr>
            <a:picLocks noChangeAspect="1" noChangeArrowheads="1"/>
          </p:cNvPicPr>
          <p:nvPr/>
        </p:nvPicPr>
        <p:blipFill>
          <a:blip r:embed="rId7" cstate="print"/>
          <a:srcRect/>
          <a:stretch>
            <a:fillRect/>
          </a:stretch>
        </p:blipFill>
        <p:spPr bwMode="auto">
          <a:xfrm rot="8092004">
            <a:off x="1896098" y="1535071"/>
            <a:ext cx="457200" cy="10249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5"/>
                                        </p:tgtEl>
                                        <p:attrNameLst>
                                          <p:attrName>style.visibility</p:attrName>
                                        </p:attrNameLst>
                                      </p:cBhvr>
                                      <p:to>
                                        <p:strVal val="visible"/>
                                      </p:to>
                                    </p:set>
                                    <p:anim calcmode="lin" valueType="num">
                                      <p:cBhvr additive="base">
                                        <p:cTn id="39" dur="500" fill="hold"/>
                                        <p:tgtEl>
                                          <p:spTgt spid="2055"/>
                                        </p:tgtEl>
                                        <p:attrNameLst>
                                          <p:attrName>ppt_x</p:attrName>
                                        </p:attrNameLst>
                                      </p:cBhvr>
                                      <p:tavLst>
                                        <p:tav tm="0">
                                          <p:val>
                                            <p:strVal val="#ppt_x"/>
                                          </p:val>
                                        </p:tav>
                                        <p:tav tm="100000">
                                          <p:val>
                                            <p:strVal val="#ppt_x"/>
                                          </p:val>
                                        </p:tav>
                                      </p:tavLst>
                                    </p:anim>
                                    <p:anim calcmode="lin" valueType="num">
                                      <p:cBhvr additive="base">
                                        <p:cTn id="40" dur="500" fill="hold"/>
                                        <p:tgtEl>
                                          <p:spTgt spid="205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anim calcmode="lin" valueType="num">
                                      <p:cBhvr additive="base">
                                        <p:cTn id="57" dur="500" fill="hold"/>
                                        <p:tgtEl>
                                          <p:spTgt spid="2052"/>
                                        </p:tgtEl>
                                        <p:attrNameLst>
                                          <p:attrName>ppt_x</p:attrName>
                                        </p:attrNameLst>
                                      </p:cBhvr>
                                      <p:tavLst>
                                        <p:tav tm="0">
                                          <p:val>
                                            <p:strVal val="#ppt_x"/>
                                          </p:val>
                                        </p:tav>
                                        <p:tav tm="100000">
                                          <p:val>
                                            <p:strVal val="#ppt_x"/>
                                          </p:val>
                                        </p:tav>
                                      </p:tavLst>
                                    </p:anim>
                                    <p:anim calcmode="lin" valueType="num">
                                      <p:cBhvr additive="base">
                                        <p:cTn id="58" dur="500" fill="hold"/>
                                        <p:tgtEl>
                                          <p:spTgt spid="205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53"/>
                                        </p:tgtEl>
                                        <p:attrNameLst>
                                          <p:attrName>style.visibility</p:attrName>
                                        </p:attrNameLst>
                                      </p:cBhvr>
                                      <p:to>
                                        <p:strVal val="visible"/>
                                      </p:to>
                                    </p:set>
                                    <p:anim calcmode="lin" valueType="num">
                                      <p:cBhvr additive="base">
                                        <p:cTn id="65" dur="500" fill="hold"/>
                                        <p:tgtEl>
                                          <p:spTgt spid="2053"/>
                                        </p:tgtEl>
                                        <p:attrNameLst>
                                          <p:attrName>ppt_x</p:attrName>
                                        </p:attrNameLst>
                                      </p:cBhvr>
                                      <p:tavLst>
                                        <p:tav tm="0">
                                          <p:val>
                                            <p:strVal val="#ppt_x"/>
                                          </p:val>
                                        </p:tav>
                                        <p:tav tm="100000">
                                          <p:val>
                                            <p:strVal val="#ppt_x"/>
                                          </p:val>
                                        </p:tav>
                                      </p:tavLst>
                                    </p:anim>
                                    <p:anim calcmode="lin" valueType="num">
                                      <p:cBhvr additive="base">
                                        <p:cTn id="66" dur="500" fill="hold"/>
                                        <p:tgtEl>
                                          <p:spTgt spid="205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054"/>
                                        </p:tgtEl>
                                        <p:attrNameLst>
                                          <p:attrName>style.visibility</p:attrName>
                                        </p:attrNameLst>
                                      </p:cBhvr>
                                      <p:to>
                                        <p:strVal val="visible"/>
                                      </p:to>
                                    </p:set>
                                    <p:anim calcmode="lin" valueType="num">
                                      <p:cBhvr additive="base">
                                        <p:cTn id="69" dur="500" fill="hold"/>
                                        <p:tgtEl>
                                          <p:spTgt spid="2054"/>
                                        </p:tgtEl>
                                        <p:attrNameLst>
                                          <p:attrName>ppt_x</p:attrName>
                                        </p:attrNameLst>
                                      </p:cBhvr>
                                      <p:tavLst>
                                        <p:tav tm="0">
                                          <p:val>
                                            <p:strVal val="#ppt_x"/>
                                          </p:val>
                                        </p:tav>
                                        <p:tav tm="100000">
                                          <p:val>
                                            <p:strVal val="#ppt_x"/>
                                          </p:val>
                                        </p:tav>
                                      </p:tavLst>
                                    </p:anim>
                                    <p:anim calcmode="lin" valueType="num">
                                      <p:cBhvr additive="base">
                                        <p:cTn id="70" dur="500" fill="hold"/>
                                        <p:tgtEl>
                                          <p:spTgt spid="205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311562" cy="808038"/>
          </a:xfrm>
        </p:spPr>
        <p:txBody>
          <a:bodyPr/>
          <a:lstStyle/>
          <a:p>
            <a:r>
              <a:rPr lang="en-US" dirty="0" smtClean="0"/>
              <a:t>Just What Is This SaaS ?</a:t>
            </a:r>
            <a:endParaRPr lang="en-US" dirty="0"/>
          </a:p>
        </p:txBody>
      </p:sp>
      <p:sp>
        <p:nvSpPr>
          <p:cNvPr id="3" name="Content Placeholder 2"/>
          <p:cNvSpPr>
            <a:spLocks noGrp="1"/>
          </p:cNvSpPr>
          <p:nvPr>
            <p:ph idx="1"/>
          </p:nvPr>
        </p:nvSpPr>
        <p:spPr>
          <a:xfrm>
            <a:off x="5410200" y="1219200"/>
            <a:ext cx="3733800" cy="3429000"/>
          </a:xfrm>
        </p:spPr>
        <p:txBody>
          <a:bodyPr>
            <a:normAutofit lnSpcReduction="10000"/>
          </a:bodyPr>
          <a:lstStyle/>
          <a:p>
            <a:r>
              <a:rPr lang="en-US" dirty="0" smtClean="0"/>
              <a:t>Your company pays a monthly subscription fee to SaaS providers for using Maya on their servers via the internet. You access the software as if its housed in your own company’s server. Pay only when used, no hardware location dependency</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1752600" y="4953000"/>
            <a:ext cx="1219200" cy="1143000"/>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a:stretch>
            <a:fillRect/>
          </a:stretch>
        </p:blipFill>
        <p:spPr bwMode="auto">
          <a:xfrm>
            <a:off x="3657600" y="5181600"/>
            <a:ext cx="1219200" cy="1143000"/>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5410200" y="4953000"/>
            <a:ext cx="1219200" cy="1143000"/>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304800" y="3581400"/>
            <a:ext cx="1143000" cy="876300"/>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304800" y="990600"/>
            <a:ext cx="1066800" cy="1393371"/>
          </a:xfrm>
          <a:prstGeom prst="rect">
            <a:avLst/>
          </a:prstGeom>
          <a:noFill/>
          <a:ln w="9525">
            <a:noFill/>
            <a:miter lim="800000"/>
            <a:headEnd/>
            <a:tailEnd/>
          </a:ln>
        </p:spPr>
      </p:pic>
      <p:pic>
        <p:nvPicPr>
          <p:cNvPr id="12" name="Picture 7"/>
          <p:cNvPicPr>
            <a:picLocks noChangeAspect="1" noChangeArrowheads="1"/>
          </p:cNvPicPr>
          <p:nvPr/>
        </p:nvPicPr>
        <p:blipFill>
          <a:blip r:embed="rId5" cstate="print"/>
          <a:srcRect/>
          <a:stretch>
            <a:fillRect/>
          </a:stretch>
        </p:blipFill>
        <p:spPr bwMode="auto">
          <a:xfrm rot="1963382">
            <a:off x="3121489" y="3681834"/>
            <a:ext cx="457200" cy="1251879"/>
          </a:xfrm>
          <a:prstGeom prst="rect">
            <a:avLst/>
          </a:prstGeom>
          <a:noFill/>
          <a:ln w="9525">
            <a:noFill/>
            <a:miter lim="800000"/>
            <a:headEnd/>
            <a:tailEnd/>
          </a:ln>
        </p:spPr>
      </p:pic>
      <p:pic>
        <p:nvPicPr>
          <p:cNvPr id="13" name="Picture 7"/>
          <p:cNvPicPr>
            <a:picLocks noChangeAspect="1" noChangeArrowheads="1"/>
          </p:cNvPicPr>
          <p:nvPr/>
        </p:nvPicPr>
        <p:blipFill>
          <a:blip r:embed="rId5" cstate="print"/>
          <a:srcRect/>
          <a:stretch>
            <a:fillRect/>
          </a:stretch>
        </p:blipFill>
        <p:spPr bwMode="auto">
          <a:xfrm>
            <a:off x="3962400" y="3886200"/>
            <a:ext cx="457200" cy="1219135"/>
          </a:xfrm>
          <a:prstGeom prst="rect">
            <a:avLst/>
          </a:prstGeom>
          <a:noFill/>
          <a:ln w="9525">
            <a:noFill/>
            <a:miter lim="800000"/>
            <a:headEnd/>
            <a:tailEnd/>
          </a:ln>
        </p:spPr>
      </p:pic>
      <p:pic>
        <p:nvPicPr>
          <p:cNvPr id="14" name="Picture 7"/>
          <p:cNvPicPr>
            <a:picLocks noChangeAspect="1" noChangeArrowheads="1"/>
          </p:cNvPicPr>
          <p:nvPr/>
        </p:nvPicPr>
        <p:blipFill>
          <a:blip r:embed="rId5" cstate="print"/>
          <a:srcRect/>
          <a:stretch>
            <a:fillRect/>
          </a:stretch>
        </p:blipFill>
        <p:spPr bwMode="auto">
          <a:xfrm rot="20049046">
            <a:off x="4814902" y="3696280"/>
            <a:ext cx="457200" cy="1219135"/>
          </a:xfrm>
          <a:prstGeom prst="rect">
            <a:avLst/>
          </a:prstGeom>
          <a:noFill/>
          <a:ln w="9525">
            <a:noFill/>
            <a:miter lim="800000"/>
            <a:headEnd/>
            <a:tailEnd/>
          </a:ln>
        </p:spPr>
      </p:pic>
      <p:pic>
        <p:nvPicPr>
          <p:cNvPr id="16" name="Picture 7"/>
          <p:cNvPicPr>
            <a:picLocks noChangeAspect="1" noChangeArrowheads="1"/>
          </p:cNvPicPr>
          <p:nvPr/>
        </p:nvPicPr>
        <p:blipFill>
          <a:blip r:embed="rId5" cstate="print"/>
          <a:srcRect/>
          <a:stretch>
            <a:fillRect/>
          </a:stretch>
        </p:blipFill>
        <p:spPr bwMode="auto">
          <a:xfrm rot="2870552">
            <a:off x="2141440" y="2859234"/>
            <a:ext cx="457200" cy="1251879"/>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rot="7214262">
            <a:off x="2027496" y="1258374"/>
            <a:ext cx="457200" cy="1251879"/>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3124200" y="1143000"/>
            <a:ext cx="22098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a:xfrm>
            <a:off x="2286000" y="1981201"/>
            <a:ext cx="5105400" cy="3841375"/>
          </a:xfrm>
        </p:spPr>
        <p:txBody>
          <a:bodyPr>
            <a:normAutofit fontScale="92500" lnSpcReduction="10000"/>
          </a:bodyPr>
          <a:lstStyle/>
          <a:p>
            <a:r>
              <a:rPr lang="en-US" dirty="0" smtClean="0"/>
              <a:t>The concept was introduced in late 90’s</a:t>
            </a:r>
          </a:p>
          <a:p>
            <a:r>
              <a:rPr lang="en-US" dirty="0" smtClean="0"/>
              <a:t>Some CRM vendors were initially skeptical – Applications could not be used over (then) limited bandwidth of Internet and pricing models change from all-money-up-front to revenue collection over life.</a:t>
            </a:r>
          </a:p>
          <a:p>
            <a:r>
              <a:rPr lang="en-US" dirty="0" smtClean="0"/>
              <a:t>Skepticism soon dissipated, SaaS was moving forward with too much steam.</a:t>
            </a:r>
          </a:p>
          <a:p>
            <a:r>
              <a:rPr lang="en-US" dirty="0" smtClean="0"/>
              <a:t>First ever SaaS applications was SiteEasy, a Sidney based website development company.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p:txBody>
          <a:bodyPr>
            <a:normAutofit/>
          </a:bodyPr>
          <a:lstStyle/>
          <a:p>
            <a:r>
              <a:rPr lang="en-US" dirty="0" smtClean="0"/>
              <a:t>Application Service Providers</a:t>
            </a:r>
          </a:p>
          <a:p>
            <a:r>
              <a:rPr lang="en-US" dirty="0" smtClean="0"/>
              <a:t>SaaS was not the first attempt at providing software in the form of a service.</a:t>
            </a:r>
          </a:p>
          <a:p>
            <a:r>
              <a:rPr lang="en-US" dirty="0" smtClean="0"/>
              <a:t>ASP and SaaS, at first glance, seemed to share a common goal.</a:t>
            </a:r>
          </a:p>
          <a:p>
            <a:r>
              <a:rPr lang="en-US" dirty="0" smtClean="0"/>
              <a:t>ASP however suffered from many shortcomings.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311562" cy="808038"/>
          </a:xfrm>
        </p:spPr>
        <p:txBody>
          <a:bodyPr/>
          <a:lstStyle/>
          <a:p>
            <a:r>
              <a:rPr lang="en-US" dirty="0" smtClean="0"/>
              <a:t>A Brief History…</a:t>
            </a:r>
            <a:endParaRPr lang="en-US" dirty="0"/>
          </a:p>
        </p:txBody>
      </p:sp>
      <p:sp>
        <p:nvSpPr>
          <p:cNvPr id="3" name="Content Placeholder 2"/>
          <p:cNvSpPr>
            <a:spLocks noGrp="1"/>
          </p:cNvSpPr>
          <p:nvPr>
            <p:ph idx="1"/>
          </p:nvPr>
        </p:nvSpPr>
        <p:spPr>
          <a:xfrm>
            <a:off x="533400" y="1981201"/>
            <a:ext cx="7924800" cy="3841375"/>
          </a:xfrm>
        </p:spPr>
        <p:txBody>
          <a:bodyPr>
            <a:normAutofit/>
          </a:bodyPr>
          <a:lstStyle/>
          <a:p>
            <a:endParaRPr lang="en-US" dirty="0" smtClean="0"/>
          </a:p>
          <a:p>
            <a:endParaRPr lang="en-US" dirty="0" smtClean="0"/>
          </a:p>
          <a:p>
            <a:pPr lvl="8">
              <a:buNone/>
            </a:pPr>
            <a:r>
              <a:rPr lang="en-US" dirty="0" smtClean="0"/>
              <a:t>Like an entire plane reserved for a single passenger.</a:t>
            </a:r>
          </a:p>
          <a:p>
            <a:pPr lvl="8"/>
            <a:endParaRPr lang="en-US" dirty="0" smtClean="0"/>
          </a:p>
          <a:p>
            <a:pPr lvl="8"/>
            <a:endParaRPr lang="en-US" dirty="0" smtClean="0"/>
          </a:p>
          <a:p>
            <a:pPr lvl="8">
              <a:buNone/>
            </a:pPr>
            <a:r>
              <a:rPr lang="en-US" dirty="0" smtClean="0"/>
              <a:t>                     </a:t>
            </a:r>
          </a:p>
          <a:p>
            <a:pPr lvl="8">
              <a:buNone/>
            </a:pPr>
            <a:r>
              <a:rPr lang="en-US" dirty="0" smtClean="0"/>
              <a:t>                    </a:t>
            </a:r>
            <a:r>
              <a:rPr lang="en-US" dirty="0" smtClean="0"/>
              <a:t> </a:t>
            </a:r>
            <a:r>
              <a:rPr lang="en-US" dirty="0" smtClean="0"/>
              <a:t>Most of the providers crashed due to costs.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14400" y="1219200"/>
            <a:ext cx="4800600" cy="16764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7010400" y="1371600"/>
            <a:ext cx="809625" cy="1238250"/>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1219200" y="3810000"/>
            <a:ext cx="22098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linds(horizontal)">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additive="base">
                                        <p:cTn id="23" dur="500" fill="hold"/>
                                        <p:tgtEl>
                                          <p:spTgt spid="4102"/>
                                        </p:tgtEl>
                                        <p:attrNameLst>
                                          <p:attrName>ppt_x</p:attrName>
                                        </p:attrNameLst>
                                      </p:cBhvr>
                                      <p:tavLst>
                                        <p:tav tm="0">
                                          <p:val>
                                            <p:strVal val="#ppt_x"/>
                                          </p:val>
                                        </p:tav>
                                        <p:tav tm="100000">
                                          <p:val>
                                            <p:strVal val="#ppt_x"/>
                                          </p:val>
                                        </p:tav>
                                      </p:tavLst>
                                    </p:anim>
                                    <p:anim calcmode="lin" valueType="num">
                                      <p:cBhvr additive="base">
                                        <p:cTn id="2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Moonlight</Template>
  <TotalTime>301</TotalTime>
  <Words>691</Words>
  <Application>Microsoft Office PowerPoint</Application>
  <PresentationFormat>On-screen Show (4:3)</PresentationFormat>
  <Paragraphs>101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Moonlight</vt:lpstr>
      <vt:lpstr>Software as a Service (SaaS)</vt:lpstr>
      <vt:lpstr>Topics To Cover </vt:lpstr>
      <vt:lpstr>Just What Is This SaaS ?</vt:lpstr>
      <vt:lpstr>Just What Is This SaaS ?</vt:lpstr>
      <vt:lpstr>Just What Is This SaaS ?</vt:lpstr>
      <vt:lpstr>Just What Is This SaaS ?</vt:lpstr>
      <vt:lpstr>A Brief History…</vt:lpstr>
      <vt:lpstr>A Brief History…</vt:lpstr>
      <vt:lpstr>A Brief History…</vt:lpstr>
      <vt:lpstr>ASP vs. SaaS</vt:lpstr>
      <vt:lpstr>ASP vs. SaaS</vt:lpstr>
      <vt:lpstr>So What Makes SaaS Special? </vt:lpstr>
      <vt:lpstr>How Is That Good?</vt:lpstr>
      <vt:lpstr>Other Advantages</vt:lpstr>
      <vt:lpstr>So What’s The Catch?</vt:lpstr>
      <vt:lpstr>A Word Of Caution !</vt:lpstr>
      <vt:lpstr>   References</vt:lpstr>
    </vt:vector>
  </TitlesOfParts>
  <Company>University of Texas at Arlington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as a Service (SaaS)</dc:title>
  <dc:creator>Office of Information Technology</dc:creator>
  <cp:lastModifiedBy>Office of Information Technology</cp:lastModifiedBy>
  <cp:revision>42</cp:revision>
  <dcterms:created xsi:type="dcterms:W3CDTF">2009-09-28T20:09:01Z</dcterms:created>
  <dcterms:modified xsi:type="dcterms:W3CDTF">2009-09-30T06:17:16Z</dcterms:modified>
</cp:coreProperties>
</file>