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6" r:id="rId5"/>
    <p:sldId id="269" r:id="rId6"/>
    <p:sldId id="258" r:id="rId7"/>
    <p:sldId id="270" r:id="rId8"/>
    <p:sldId id="259" r:id="rId9"/>
    <p:sldId id="264" r:id="rId10"/>
    <p:sldId id="265" r:id="rId11"/>
    <p:sldId id="275" r:id="rId12"/>
    <p:sldId id="273" r:id="rId13"/>
    <p:sldId id="276" r:id="rId14"/>
    <p:sldId id="267" r:id="rId15"/>
    <p:sldId id="272" r:id="rId16"/>
    <p:sldId id="268" r:id="rId17"/>
    <p:sldId id="266" r:id="rId18"/>
    <p:sldId id="271" r:id="rId19"/>
    <p:sldId id="274" r:id="rId20"/>
    <p:sldId id="286" r:id="rId21"/>
    <p:sldId id="285" r:id="rId22"/>
    <p:sldId id="277" r:id="rId23"/>
    <p:sldId id="280" r:id="rId24"/>
    <p:sldId id="282" r:id="rId25"/>
    <p:sldId id="283" r:id="rId26"/>
    <p:sldId id="281" r:id="rId27"/>
    <p:sldId id="28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3BB185C-DB10-4C51-ABD7-8020D42504F4}">
          <p14:sldIdLst>
            <p14:sldId id="256"/>
          </p14:sldIdLst>
        </p14:section>
        <p14:section name="Install Code::Blocks" id="{B3B23C13-6E9C-41C4-84D7-DC01338DC48C}">
          <p14:sldIdLst>
            <p14:sldId id="269"/>
            <p14:sldId id="258"/>
            <p14:sldId id="270"/>
            <p14:sldId id="259"/>
            <p14:sldId id="264"/>
            <p14:sldId id="265"/>
            <p14:sldId id="275"/>
          </p14:sldIdLst>
        </p14:section>
        <p14:section name="Create a C file, compile it and run it" id="{AEBB33F9-706D-4276-AAD3-DF85752EAF36}">
          <p14:sldIdLst>
            <p14:sldId id="273"/>
            <p14:sldId id="276"/>
            <p14:sldId id="267"/>
            <p14:sldId id="272"/>
            <p14:sldId id="268"/>
          </p14:sldIdLst>
        </p14:section>
        <p14:section name="Cannot compile and run C code? Make Code::Blocks autodetect the C compiler." id="{EF3E1675-41EF-4A56-AFE1-2B49F15DC3FE}">
          <p14:sldIdLst>
            <p14:sldId id="266"/>
            <p14:sldId id="271"/>
          </p14:sldIdLst>
        </p14:section>
        <p14:section name="Code::Blocks Settings" id="{9882DCA1-8A81-435B-9143-AE94895BF966}">
          <p14:sldIdLst>
            <p14:sldId id="274"/>
            <p14:sldId id="286"/>
            <p14:sldId id="285"/>
          </p14:sldIdLst>
        </p14:section>
        <p14:section name="Create a project - used for Debugging" id="{6FB1C556-7669-426F-B4B5-F7AEC04C3F1C}">
          <p14:sldIdLst>
            <p14:sldId id="277"/>
            <p14:sldId id="280"/>
            <p14:sldId id="282"/>
            <p14:sldId id="283"/>
            <p14:sldId id="281"/>
            <p14:sldId id="28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an, Alexandra" userId="S::astefan@uta.edu::31e1a6b8-5232-42c3-b6d4-9595b200ff55" providerId="AD" clId="Web-{F9294B5F-A307-D846-3414-B8F744C7A3FA}"/>
    <pc:docChg chg="modSld">
      <pc:chgData name="Stefan, Alexandra" userId="S::astefan@uta.edu::31e1a6b8-5232-42c3-b6d4-9595b200ff55" providerId="AD" clId="Web-{F9294B5F-A307-D846-3414-B8F744C7A3FA}" dt="2022-08-31T18:32:31.387" v="1" actId="1076"/>
      <pc:docMkLst>
        <pc:docMk/>
      </pc:docMkLst>
      <pc:sldChg chg="modSp">
        <pc:chgData name="Stefan, Alexandra" userId="S::astefan@uta.edu::31e1a6b8-5232-42c3-b6d4-9595b200ff55" providerId="AD" clId="Web-{F9294B5F-A307-D846-3414-B8F744C7A3FA}" dt="2022-08-31T18:32:31.387" v="1" actId="1076"/>
        <pc:sldMkLst>
          <pc:docMk/>
          <pc:sldMk cId="727415569" sldId="258"/>
        </pc:sldMkLst>
        <pc:spChg chg="mod">
          <ac:chgData name="Stefan, Alexandra" userId="S::astefan@uta.edu::31e1a6b8-5232-42c3-b6d4-9595b200ff55" providerId="AD" clId="Web-{F9294B5F-A307-D846-3414-B8F744C7A3FA}" dt="2022-08-31T18:32:31.387" v="1" actId="1076"/>
          <ac:spMkLst>
            <pc:docMk/>
            <pc:sldMk cId="727415569" sldId="258"/>
            <ac:spMk id="5" creationId="{00000000-0000-0000-0000-000000000000}"/>
          </ac:spMkLst>
        </pc:spChg>
        <pc:picChg chg="mod">
          <ac:chgData name="Stefan, Alexandra" userId="S::astefan@uta.edu::31e1a6b8-5232-42c3-b6d4-9595b200ff55" providerId="AD" clId="Web-{F9294B5F-A307-D846-3414-B8F744C7A3FA}" dt="2022-08-31T18:32:29.246" v="0" actId="1076"/>
          <ac:picMkLst>
            <pc:docMk/>
            <pc:sldMk cId="727415569" sldId="258"/>
            <ac:picMk id="4" creationId="{00000000-0000-0000-0000-000000000000}"/>
          </ac:picMkLst>
        </pc:picChg>
      </pc:sldChg>
    </pc:docChg>
  </pc:docChgLst>
  <pc:docChgLst>
    <pc:chgData name="Stefan, Alexandra" userId="S::astefan@uta.edu::31e1a6b8-5232-42c3-b6d4-9595b200ff55" providerId="AD" clId="Web-{C1AFDA89-1D2B-8FAE-BD10-E442C5961E35}"/>
    <pc:docChg chg="modSld">
      <pc:chgData name="Stefan, Alexandra" userId="S::astefan@uta.edu::31e1a6b8-5232-42c3-b6d4-9595b200ff55" providerId="AD" clId="Web-{C1AFDA89-1D2B-8FAE-BD10-E442C5961E35}" dt="2023-10-23T19:28:14.215" v="5" actId="1076"/>
      <pc:docMkLst>
        <pc:docMk/>
      </pc:docMkLst>
      <pc:sldChg chg="modSp">
        <pc:chgData name="Stefan, Alexandra" userId="S::astefan@uta.edu::31e1a6b8-5232-42c3-b6d4-9595b200ff55" providerId="AD" clId="Web-{C1AFDA89-1D2B-8FAE-BD10-E442C5961E35}" dt="2023-10-23T19:28:14.215" v="5" actId="1076"/>
        <pc:sldMkLst>
          <pc:docMk/>
          <pc:sldMk cId="658305365" sldId="259"/>
        </pc:sldMkLst>
        <pc:picChg chg="mod">
          <ac:chgData name="Stefan, Alexandra" userId="S::astefan@uta.edu::31e1a6b8-5232-42c3-b6d4-9595b200ff55" providerId="AD" clId="Web-{C1AFDA89-1D2B-8FAE-BD10-E442C5961E35}" dt="2023-10-23T19:28:14.215" v="5" actId="1076"/>
          <ac:picMkLst>
            <pc:docMk/>
            <pc:sldMk cId="658305365" sldId="259"/>
            <ac:picMk id="4" creationId="{00000000-0000-0000-0000-000000000000}"/>
          </ac:picMkLst>
        </pc:picChg>
      </pc:sldChg>
    </pc:docChg>
  </pc:docChgLst>
  <pc:docChgLst>
    <pc:chgData name="Stefan, Alexandra" userId="31e1a6b8-5232-42c3-b6d4-9595b200ff55" providerId="ADAL" clId="{44F4D0C0-82AE-4E7A-92F9-FE3C4978034B}"/>
    <pc:docChg chg="modSld">
      <pc:chgData name="Stefan, Alexandra" userId="31e1a6b8-5232-42c3-b6d4-9595b200ff55" providerId="ADAL" clId="{44F4D0C0-82AE-4E7A-92F9-FE3C4978034B}" dt="2024-01-22T16:37:21.540" v="12" actId="20577"/>
      <pc:docMkLst>
        <pc:docMk/>
      </pc:docMkLst>
      <pc:sldChg chg="modSp mod">
        <pc:chgData name="Stefan, Alexandra" userId="31e1a6b8-5232-42c3-b6d4-9595b200ff55" providerId="ADAL" clId="{44F4D0C0-82AE-4E7A-92F9-FE3C4978034B}" dt="2024-01-22T16:36:38.334" v="4" actId="14100"/>
        <pc:sldMkLst>
          <pc:docMk/>
          <pc:sldMk cId="273805509" sldId="264"/>
        </pc:sldMkLst>
        <pc:spChg chg="mod">
          <ac:chgData name="Stefan, Alexandra" userId="31e1a6b8-5232-42c3-b6d4-9595b200ff55" providerId="ADAL" clId="{44F4D0C0-82AE-4E7A-92F9-FE3C4978034B}" dt="2024-01-22T16:36:38.334" v="4" actId="14100"/>
          <ac:spMkLst>
            <pc:docMk/>
            <pc:sldMk cId="273805509" sldId="264"/>
            <ac:spMk id="7" creationId="{00000000-0000-0000-0000-000000000000}"/>
          </ac:spMkLst>
        </pc:spChg>
      </pc:sldChg>
      <pc:sldChg chg="modSp mod">
        <pc:chgData name="Stefan, Alexandra" userId="31e1a6b8-5232-42c3-b6d4-9595b200ff55" providerId="ADAL" clId="{44F4D0C0-82AE-4E7A-92F9-FE3C4978034B}" dt="2024-01-22T16:37:21.540" v="12" actId="20577"/>
        <pc:sldMkLst>
          <pc:docMk/>
          <pc:sldMk cId="1293809664" sldId="275"/>
        </pc:sldMkLst>
        <pc:spChg chg="mod">
          <ac:chgData name="Stefan, Alexandra" userId="31e1a6b8-5232-42c3-b6d4-9595b200ff55" providerId="ADAL" clId="{44F4D0C0-82AE-4E7A-92F9-FE3C4978034B}" dt="2024-01-22T16:37:21.540" v="12" actId="20577"/>
          <ac:spMkLst>
            <pc:docMk/>
            <pc:sldMk cId="1293809664" sldId="275"/>
            <ac:spMk id="2" creationId="{00000000-0000-0000-0000-000000000000}"/>
          </ac:spMkLst>
        </pc:spChg>
      </pc:sldChg>
    </pc:docChg>
  </pc:docChgLst>
  <pc:docChgLst>
    <pc:chgData name="Stefan, Alexandra" userId="31e1a6b8-5232-42c3-b6d4-9595b200ff55" providerId="ADAL" clId="{F9489E67-7897-4410-A652-6DD4803D4EA8}"/>
    <pc:docChg chg="modSld">
      <pc:chgData name="Stefan, Alexandra" userId="31e1a6b8-5232-42c3-b6d4-9595b200ff55" providerId="ADAL" clId="{F9489E67-7897-4410-A652-6DD4803D4EA8}" dt="2022-08-24T17:27:40.021" v="110" actId="20577"/>
      <pc:docMkLst>
        <pc:docMk/>
      </pc:docMkLst>
      <pc:sldChg chg="modSp">
        <pc:chgData name="Stefan, Alexandra" userId="31e1a6b8-5232-42c3-b6d4-9595b200ff55" providerId="ADAL" clId="{F9489E67-7897-4410-A652-6DD4803D4EA8}" dt="2022-08-24T17:27:40.021" v="110" actId="20577"/>
        <pc:sldMkLst>
          <pc:docMk/>
          <pc:sldMk cId="727415569" sldId="258"/>
        </pc:sldMkLst>
        <pc:spChg chg="mod">
          <ac:chgData name="Stefan, Alexandra" userId="31e1a6b8-5232-42c3-b6d4-9595b200ff55" providerId="ADAL" clId="{F9489E67-7897-4410-A652-6DD4803D4EA8}" dt="2022-08-24T17:27:40.021" v="110" actId="20577"/>
          <ac:spMkLst>
            <pc:docMk/>
            <pc:sldMk cId="727415569" sldId="258"/>
            <ac:spMk id="3" creationId="{00000000-0000-0000-0000-000000000000}"/>
          </ac:spMkLst>
        </pc:spChg>
        <pc:picChg chg="mod">
          <ac:chgData name="Stefan, Alexandra" userId="31e1a6b8-5232-42c3-b6d4-9595b200ff55" providerId="ADAL" clId="{F9489E67-7897-4410-A652-6DD4803D4EA8}" dt="2022-08-24T17:27:16.910" v="28" actId="1076"/>
          <ac:picMkLst>
            <pc:docMk/>
            <pc:sldMk cId="727415569" sldId="258"/>
            <ac:picMk id="4"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C05ACA-0C1D-4A6D-8DA6-9FD509480C40}"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DA8544-E6E0-47B5-ACA7-EFA5E9A898C5}" type="slidenum">
              <a:rPr lang="en-US" smtClean="0"/>
              <a:t>‹#›</a:t>
            </a:fld>
            <a:endParaRPr lang="en-US"/>
          </a:p>
        </p:txBody>
      </p:sp>
    </p:spTree>
    <p:extLst>
      <p:ext uri="{BB962C8B-B14F-4D97-AF65-F5344CB8AC3E}">
        <p14:creationId xmlns:p14="http://schemas.microsoft.com/office/powerpoint/2010/main" val="3006914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27F2F99-C8D2-4A2D-A2AE-AF6F955E120F}" type="datetime1">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4765-C9E3-4DA9-8231-A616B6D9A40D}" type="slidenum">
              <a:rPr lang="en-US" smtClean="0"/>
              <a:t>‹#›</a:t>
            </a:fld>
            <a:endParaRPr lang="en-US"/>
          </a:p>
        </p:txBody>
      </p:sp>
    </p:spTree>
    <p:extLst>
      <p:ext uri="{BB962C8B-B14F-4D97-AF65-F5344CB8AC3E}">
        <p14:creationId xmlns:p14="http://schemas.microsoft.com/office/powerpoint/2010/main" val="1163326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142678-61A2-40FB-8A84-BB784E4EBD4B}" type="datetime1">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4765-C9E3-4DA9-8231-A616B6D9A40D}" type="slidenum">
              <a:rPr lang="en-US" smtClean="0"/>
              <a:t>‹#›</a:t>
            </a:fld>
            <a:endParaRPr lang="en-US"/>
          </a:p>
        </p:txBody>
      </p:sp>
    </p:spTree>
    <p:extLst>
      <p:ext uri="{BB962C8B-B14F-4D97-AF65-F5344CB8AC3E}">
        <p14:creationId xmlns:p14="http://schemas.microsoft.com/office/powerpoint/2010/main" val="1141847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B3B521-02E1-431B-A42F-6A53624644B3}" type="datetime1">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4765-C9E3-4DA9-8231-A616B6D9A40D}" type="slidenum">
              <a:rPr lang="en-US" smtClean="0"/>
              <a:t>‹#›</a:t>
            </a:fld>
            <a:endParaRPr lang="en-US"/>
          </a:p>
        </p:txBody>
      </p:sp>
    </p:spTree>
    <p:extLst>
      <p:ext uri="{BB962C8B-B14F-4D97-AF65-F5344CB8AC3E}">
        <p14:creationId xmlns:p14="http://schemas.microsoft.com/office/powerpoint/2010/main" val="154692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AB5E03-2F31-4054-A02F-845F88EE40C1}" type="datetime1">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4765-C9E3-4DA9-8231-A616B6D9A40D}" type="slidenum">
              <a:rPr lang="en-US" smtClean="0"/>
              <a:t>‹#›</a:t>
            </a:fld>
            <a:endParaRPr lang="en-US"/>
          </a:p>
        </p:txBody>
      </p:sp>
    </p:spTree>
    <p:extLst>
      <p:ext uri="{BB962C8B-B14F-4D97-AF65-F5344CB8AC3E}">
        <p14:creationId xmlns:p14="http://schemas.microsoft.com/office/powerpoint/2010/main" val="4029922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4CC8A6-BC8E-4057-BD4E-4F7219F8554D}" type="datetime1">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84765-C9E3-4DA9-8231-A616B6D9A40D}" type="slidenum">
              <a:rPr lang="en-US" smtClean="0"/>
              <a:t>‹#›</a:t>
            </a:fld>
            <a:endParaRPr lang="en-US"/>
          </a:p>
        </p:txBody>
      </p:sp>
    </p:spTree>
    <p:extLst>
      <p:ext uri="{BB962C8B-B14F-4D97-AF65-F5344CB8AC3E}">
        <p14:creationId xmlns:p14="http://schemas.microsoft.com/office/powerpoint/2010/main" val="4063510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95C3AE-AA08-4D4E-A2F3-E315226C3829}" type="datetime1">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84765-C9E3-4DA9-8231-A616B6D9A40D}" type="slidenum">
              <a:rPr lang="en-US" smtClean="0"/>
              <a:t>‹#›</a:t>
            </a:fld>
            <a:endParaRPr lang="en-US"/>
          </a:p>
        </p:txBody>
      </p:sp>
    </p:spTree>
    <p:extLst>
      <p:ext uri="{BB962C8B-B14F-4D97-AF65-F5344CB8AC3E}">
        <p14:creationId xmlns:p14="http://schemas.microsoft.com/office/powerpoint/2010/main" val="1990788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593709-2B5A-4EB0-9396-ED6A6D7EB281}" type="datetime1">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184765-C9E3-4DA9-8231-A616B6D9A40D}" type="slidenum">
              <a:rPr lang="en-US" smtClean="0"/>
              <a:t>‹#›</a:t>
            </a:fld>
            <a:endParaRPr lang="en-US"/>
          </a:p>
        </p:txBody>
      </p:sp>
    </p:spTree>
    <p:extLst>
      <p:ext uri="{BB962C8B-B14F-4D97-AF65-F5344CB8AC3E}">
        <p14:creationId xmlns:p14="http://schemas.microsoft.com/office/powerpoint/2010/main" val="118407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F03C47-ECCB-472B-9497-4ACA25496D7A}" type="datetime1">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184765-C9E3-4DA9-8231-A616B6D9A40D}" type="slidenum">
              <a:rPr lang="en-US" smtClean="0"/>
              <a:t>‹#›</a:t>
            </a:fld>
            <a:endParaRPr lang="en-US"/>
          </a:p>
        </p:txBody>
      </p:sp>
    </p:spTree>
    <p:extLst>
      <p:ext uri="{BB962C8B-B14F-4D97-AF65-F5344CB8AC3E}">
        <p14:creationId xmlns:p14="http://schemas.microsoft.com/office/powerpoint/2010/main" val="2850287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EEFB2-4049-4D40-A828-3EEBE4E59786}" type="datetime1">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184765-C9E3-4DA9-8231-A616B6D9A40D}" type="slidenum">
              <a:rPr lang="en-US" smtClean="0"/>
              <a:t>‹#›</a:t>
            </a:fld>
            <a:endParaRPr lang="en-US"/>
          </a:p>
        </p:txBody>
      </p:sp>
    </p:spTree>
    <p:extLst>
      <p:ext uri="{BB962C8B-B14F-4D97-AF65-F5344CB8AC3E}">
        <p14:creationId xmlns:p14="http://schemas.microsoft.com/office/powerpoint/2010/main" val="141600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E4E9B0-FF9D-4D11-AE03-EB7524097C53}" type="datetime1">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84765-C9E3-4DA9-8231-A616B6D9A40D}" type="slidenum">
              <a:rPr lang="en-US" smtClean="0"/>
              <a:t>‹#›</a:t>
            </a:fld>
            <a:endParaRPr lang="en-US"/>
          </a:p>
        </p:txBody>
      </p:sp>
    </p:spTree>
    <p:extLst>
      <p:ext uri="{BB962C8B-B14F-4D97-AF65-F5344CB8AC3E}">
        <p14:creationId xmlns:p14="http://schemas.microsoft.com/office/powerpoint/2010/main" val="2019410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A16003-646F-441E-9C58-96F5ACF1E3B0}" type="datetime1">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84765-C9E3-4DA9-8231-A616B6D9A40D}" type="slidenum">
              <a:rPr lang="en-US" smtClean="0"/>
              <a:t>‹#›</a:t>
            </a:fld>
            <a:endParaRPr lang="en-US"/>
          </a:p>
        </p:txBody>
      </p:sp>
    </p:spTree>
    <p:extLst>
      <p:ext uri="{BB962C8B-B14F-4D97-AF65-F5344CB8AC3E}">
        <p14:creationId xmlns:p14="http://schemas.microsoft.com/office/powerpoint/2010/main" val="945000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89A4D-9238-463D-AA54-80D183E1ED97}" type="datetime1">
              <a:rPr lang="en-US" smtClean="0"/>
              <a:t>1/22/2024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184765-C9E3-4DA9-8231-A616B6D9A40D}" type="slidenum">
              <a:rPr lang="en-US" smtClean="0"/>
              <a:t>‹#›</a:t>
            </a:fld>
            <a:endParaRPr lang="en-US"/>
          </a:p>
        </p:txBody>
      </p:sp>
    </p:spTree>
    <p:extLst>
      <p:ext uri="{BB962C8B-B14F-4D97-AF65-F5344CB8AC3E}">
        <p14:creationId xmlns:p14="http://schemas.microsoft.com/office/powerpoint/2010/main" val="2320153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en.wikipedia.org/wiki/Newline" TargetMode="Externa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dn7J5WuHqS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codeblocks.org/download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How to install Code::Blocks  </a:t>
            </a:r>
          </a:p>
        </p:txBody>
      </p:sp>
      <p:sp>
        <p:nvSpPr>
          <p:cNvPr id="3" name="Subtitle 2"/>
          <p:cNvSpPr>
            <a:spLocks noGrp="1"/>
          </p:cNvSpPr>
          <p:nvPr>
            <p:ph type="subTitle" idx="1"/>
          </p:nvPr>
        </p:nvSpPr>
        <p:spPr/>
        <p:txBody>
          <a:bodyPr/>
          <a:lstStyle/>
          <a:p>
            <a:r>
              <a:rPr lang="en-US"/>
              <a:t>Alexandra Stefan</a:t>
            </a:r>
          </a:p>
        </p:txBody>
      </p:sp>
      <p:sp>
        <p:nvSpPr>
          <p:cNvPr id="5" name="Slide Number Placeholder 4"/>
          <p:cNvSpPr>
            <a:spLocks noGrp="1"/>
          </p:cNvSpPr>
          <p:nvPr>
            <p:ph type="sldNum" sz="quarter" idx="12"/>
          </p:nvPr>
        </p:nvSpPr>
        <p:spPr/>
        <p:txBody>
          <a:bodyPr/>
          <a:lstStyle/>
          <a:p>
            <a:fld id="{BB184765-C9E3-4DA9-8231-A616B6D9A40D}" type="slidenum">
              <a:rPr lang="en-US" smtClean="0"/>
              <a:t>1</a:t>
            </a:fld>
            <a:endParaRPr lang="en-US"/>
          </a:p>
        </p:txBody>
      </p:sp>
      <p:sp>
        <p:nvSpPr>
          <p:cNvPr id="4" name="Date Placeholder 3"/>
          <p:cNvSpPr>
            <a:spLocks noGrp="1"/>
          </p:cNvSpPr>
          <p:nvPr>
            <p:ph type="dt" sz="half" idx="10"/>
          </p:nvPr>
        </p:nvSpPr>
        <p:spPr/>
        <p:txBody>
          <a:bodyPr/>
          <a:lstStyle/>
          <a:p>
            <a:fld id="{9B026FB0-E03D-4CF0-AE5E-42B81CAD4EC4}" type="datetime1">
              <a:rPr lang="en-US" smtClean="0"/>
              <a:t>1/22/2024</a:t>
            </a:fld>
            <a:endParaRPr lang="en-US"/>
          </a:p>
        </p:txBody>
      </p:sp>
    </p:spTree>
    <p:extLst>
      <p:ext uri="{BB962C8B-B14F-4D97-AF65-F5344CB8AC3E}">
        <p14:creationId xmlns:p14="http://schemas.microsoft.com/office/powerpoint/2010/main" val="3872597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Project or no project?</a:t>
            </a:r>
          </a:p>
        </p:txBody>
      </p:sp>
      <p:sp>
        <p:nvSpPr>
          <p:cNvPr id="3" name="Content Placeholder 2"/>
          <p:cNvSpPr>
            <a:spLocks noGrp="1"/>
          </p:cNvSpPr>
          <p:nvPr>
            <p:ph idx="1"/>
          </p:nvPr>
        </p:nvSpPr>
        <p:spPr/>
        <p:txBody>
          <a:bodyPr/>
          <a:lstStyle/>
          <a:p>
            <a:r>
              <a:rPr lang="en-US" dirty="0"/>
              <a:t>Larger pieces of code consist of multiple files and are developed using  a project that organizes all those files.</a:t>
            </a:r>
          </a:p>
          <a:p>
            <a:r>
              <a:rPr lang="en-US" dirty="0"/>
              <a:t>You do NOT need to create a project for now. We will do that later on so that we can Debug our code. (Method 2 below will be used to add the file to a Project in order to debug it.)</a:t>
            </a:r>
          </a:p>
          <a:p>
            <a:r>
              <a:rPr lang="en-US" dirty="0"/>
              <a:t>We will create just a C file.</a:t>
            </a:r>
          </a:p>
        </p:txBody>
      </p:sp>
      <p:sp>
        <p:nvSpPr>
          <p:cNvPr id="4" name="Slide Number Placeholder 3"/>
          <p:cNvSpPr>
            <a:spLocks noGrp="1"/>
          </p:cNvSpPr>
          <p:nvPr>
            <p:ph type="sldNum" sz="quarter" idx="12"/>
          </p:nvPr>
        </p:nvSpPr>
        <p:spPr/>
        <p:txBody>
          <a:bodyPr/>
          <a:lstStyle/>
          <a:p>
            <a:fld id="{BB184765-C9E3-4DA9-8231-A616B6D9A40D}" type="slidenum">
              <a:rPr lang="en-US" smtClean="0"/>
              <a:t>10</a:t>
            </a:fld>
            <a:endParaRPr lang="en-US"/>
          </a:p>
        </p:txBody>
      </p:sp>
    </p:spTree>
    <p:extLst>
      <p:ext uri="{BB962C8B-B14F-4D97-AF65-F5344CB8AC3E}">
        <p14:creationId xmlns:p14="http://schemas.microsoft.com/office/powerpoint/2010/main" val="824682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180464" y="128142"/>
            <a:ext cx="4305168" cy="594077"/>
          </a:xfrm>
        </p:spPr>
        <p:txBody>
          <a:bodyPr>
            <a:normAutofit/>
          </a:bodyPr>
          <a:lstStyle/>
          <a:p>
            <a:r>
              <a:rPr lang="en-US" sz="3200"/>
              <a:t>Create an empty C file</a:t>
            </a:r>
          </a:p>
        </p:txBody>
      </p:sp>
      <p:sp>
        <p:nvSpPr>
          <p:cNvPr id="8" name="Title 1"/>
          <p:cNvSpPr txBox="1">
            <a:spLocks/>
          </p:cNvSpPr>
          <p:nvPr/>
        </p:nvSpPr>
        <p:spPr>
          <a:xfrm>
            <a:off x="204348" y="804672"/>
            <a:ext cx="6217788" cy="2478336"/>
          </a:xfrm>
          <a:prstGeom prst="rect">
            <a:avLst/>
          </a:prstGeom>
          <a:ln w="3175">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a:t>Method 1:</a:t>
            </a:r>
            <a:r>
              <a:rPr lang="en-US" sz="2000"/>
              <a:t>      </a:t>
            </a:r>
          </a:p>
          <a:p>
            <a:pPr marL="342900" indent="-342900">
              <a:buFontTx/>
              <a:buChar char="-"/>
            </a:pPr>
            <a:r>
              <a:rPr lang="en-US" sz="2000"/>
              <a:t>File -&gt; New -&gt; Empty file     (</a:t>
            </a:r>
            <a:r>
              <a:rPr lang="en-US" sz="1900"/>
              <a:t>This will create a file called </a:t>
            </a:r>
            <a:r>
              <a:rPr lang="en-US" sz="1900" err="1"/>
              <a:t>Untiltled</a:t>
            </a:r>
            <a:r>
              <a:rPr lang="en-US" sz="1900"/>
              <a:t>)</a:t>
            </a:r>
            <a:endParaRPr lang="en-US" sz="2000"/>
          </a:p>
          <a:p>
            <a:pPr marL="342900" indent="-342900">
              <a:buFontTx/>
              <a:buChar char="-"/>
            </a:pPr>
            <a:r>
              <a:rPr lang="en-US" sz="2000"/>
              <a:t>File-&gt;Save file as… </a:t>
            </a:r>
          </a:p>
          <a:p>
            <a:pPr marL="342900" indent="-342900">
              <a:buFontTx/>
              <a:buChar char="-"/>
            </a:pPr>
            <a:r>
              <a:rPr lang="en-US" sz="2000"/>
              <a:t>Navigate to the location where you will store your code from this class ( e.g. \courses\1310\code\</a:t>
            </a:r>
            <a:r>
              <a:rPr lang="en-US" sz="2000" err="1"/>
              <a:t>lectures_code</a:t>
            </a:r>
            <a:r>
              <a:rPr lang="en-US" sz="2000"/>
              <a:t>  ) and enter the desired file name: </a:t>
            </a:r>
            <a:r>
              <a:rPr lang="en-US" sz="2000" err="1"/>
              <a:t>welcome.c</a:t>
            </a:r>
            <a:r>
              <a:rPr lang="en-US" sz="2000"/>
              <a:t> </a:t>
            </a:r>
          </a:p>
        </p:txBody>
      </p:sp>
      <p:sp>
        <p:nvSpPr>
          <p:cNvPr id="9" name="Title 1"/>
          <p:cNvSpPr txBox="1">
            <a:spLocks/>
          </p:cNvSpPr>
          <p:nvPr/>
        </p:nvSpPr>
        <p:spPr>
          <a:xfrm>
            <a:off x="204348" y="3503000"/>
            <a:ext cx="6397620" cy="2851232"/>
          </a:xfrm>
          <a:prstGeom prst="rect">
            <a:avLst/>
          </a:prstGeom>
          <a:ln w="3175">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a:t>Method 2:</a:t>
            </a:r>
            <a:endParaRPr lang="en-US" sz="2000"/>
          </a:p>
          <a:p>
            <a:pPr marL="342900" indent="-342900">
              <a:buFontTx/>
              <a:buChar char="-"/>
            </a:pPr>
            <a:r>
              <a:rPr lang="en-US" sz="2000"/>
              <a:t>File -&gt; New -&gt; File …  </a:t>
            </a:r>
          </a:p>
          <a:p>
            <a:pPr marL="342900" indent="-342900">
              <a:buFontTx/>
              <a:buChar char="-"/>
            </a:pPr>
            <a:r>
              <a:rPr lang="en-US" sz="2000"/>
              <a:t>Select </a:t>
            </a:r>
            <a:r>
              <a:rPr lang="en-US" sz="2000" i="1"/>
              <a:t>C/C++ source</a:t>
            </a:r>
            <a:r>
              <a:rPr lang="en-US" sz="2000"/>
              <a:t>   and click </a:t>
            </a:r>
            <a:r>
              <a:rPr lang="en-US" sz="2000" i="1"/>
              <a:t>Go</a:t>
            </a:r>
            <a:r>
              <a:rPr lang="en-US" sz="2000"/>
              <a:t> </a:t>
            </a:r>
          </a:p>
          <a:p>
            <a:pPr marL="342900" indent="-342900">
              <a:buFontTx/>
              <a:buChar char="-"/>
            </a:pPr>
            <a:r>
              <a:rPr lang="en-US" sz="2000"/>
              <a:t>Select </a:t>
            </a:r>
            <a:r>
              <a:rPr lang="en-US" sz="2000" i="1"/>
              <a:t>C</a:t>
            </a:r>
            <a:r>
              <a:rPr lang="en-US" sz="2000"/>
              <a:t>   </a:t>
            </a:r>
            <a:endParaRPr lang="en-US" sz="2000" i="1"/>
          </a:p>
          <a:p>
            <a:pPr marL="342900" indent="-342900">
              <a:buFontTx/>
              <a:buChar char="-"/>
            </a:pPr>
            <a:r>
              <a:rPr lang="en-US" sz="2000"/>
              <a:t>Navigate to the location where you will store your code from this class ( e.g. \courses\1310\code\</a:t>
            </a:r>
            <a:r>
              <a:rPr lang="en-US" sz="2000" err="1"/>
              <a:t>lectures_code</a:t>
            </a:r>
            <a:r>
              <a:rPr lang="en-US" sz="2000"/>
              <a:t>  ) and enter the desired file name: </a:t>
            </a:r>
            <a:r>
              <a:rPr lang="en-US" sz="2000" i="1" err="1"/>
              <a:t>welcome.c</a:t>
            </a:r>
            <a:r>
              <a:rPr lang="en-US" sz="2000"/>
              <a:t> and click </a:t>
            </a:r>
            <a:r>
              <a:rPr lang="en-US" sz="2000" i="1"/>
              <a:t>Save</a:t>
            </a:r>
          </a:p>
          <a:p>
            <a:pPr marL="342900" indent="-342900">
              <a:buFontTx/>
              <a:buChar char="-"/>
            </a:pPr>
            <a:r>
              <a:rPr lang="en-US" sz="2000"/>
              <a:t>Do NOT select </a:t>
            </a:r>
            <a:r>
              <a:rPr lang="en-US" sz="2000" i="1"/>
              <a:t>Add file to active project</a:t>
            </a:r>
            <a:r>
              <a:rPr lang="en-US" sz="2000"/>
              <a:t>  click </a:t>
            </a:r>
            <a:r>
              <a:rPr lang="en-US" sz="2000" i="1"/>
              <a:t>Finish</a:t>
            </a:r>
            <a:r>
              <a:rPr lang="en-US" sz="2000"/>
              <a:t>   (Later we will need to add the file to a project in order to be able to debug it, but for now, we will just create a file.)</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7622" y="3121948"/>
            <a:ext cx="3626036" cy="3613336"/>
          </a:xfrm>
          <a:prstGeom prst="rect">
            <a:avLst/>
          </a:prstGeom>
        </p:spPr>
      </p:pic>
      <p:sp>
        <p:nvSpPr>
          <p:cNvPr id="2" name="Slide Number Placeholder 1"/>
          <p:cNvSpPr>
            <a:spLocks noGrp="1"/>
          </p:cNvSpPr>
          <p:nvPr>
            <p:ph type="sldNum" sz="quarter" idx="12"/>
          </p:nvPr>
        </p:nvSpPr>
        <p:spPr/>
        <p:txBody>
          <a:bodyPr/>
          <a:lstStyle/>
          <a:p>
            <a:fld id="{BB184765-C9E3-4DA9-8231-A616B6D9A40D}" type="slidenum">
              <a:rPr lang="en-US" smtClean="0"/>
              <a:t>11</a:t>
            </a:fld>
            <a:endParaRPr lang="en-US"/>
          </a:p>
        </p:txBody>
      </p:sp>
    </p:spTree>
    <p:extLst>
      <p:ext uri="{BB962C8B-B14F-4D97-AF65-F5344CB8AC3E}">
        <p14:creationId xmlns:p14="http://schemas.microsoft.com/office/powerpoint/2010/main" val="3069404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694468" y="2496312"/>
            <a:ext cx="4419600" cy="2657475"/>
          </a:xfrm>
          <a:prstGeom prst="rect">
            <a:avLst/>
          </a:prstGeom>
        </p:spPr>
      </p:pic>
      <p:sp>
        <p:nvSpPr>
          <p:cNvPr id="7" name="Title 1"/>
          <p:cNvSpPr txBox="1">
            <a:spLocks/>
          </p:cNvSpPr>
          <p:nvPr/>
        </p:nvSpPr>
        <p:spPr>
          <a:xfrm>
            <a:off x="160599" y="2935224"/>
            <a:ext cx="4312788" cy="1965960"/>
          </a:xfrm>
          <a:prstGeom prst="rect">
            <a:avLst/>
          </a:prstGeom>
          <a:ln w="3175">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500" dirty="0">
                <a:latin typeface="Courier New" panose="02070309020205020404" pitchFamily="49" charset="0"/>
                <a:cs typeface="Courier New" panose="02070309020205020404" pitchFamily="49" charset="0"/>
              </a:rPr>
              <a:t>#include &lt;</a:t>
            </a:r>
            <a:r>
              <a:rPr lang="en-US" sz="1500" dirty="0" err="1">
                <a:latin typeface="Courier New" panose="02070309020205020404" pitchFamily="49" charset="0"/>
                <a:cs typeface="Courier New" panose="02070309020205020404" pitchFamily="49" charset="0"/>
              </a:rPr>
              <a:t>stdio.h</a:t>
            </a:r>
            <a:r>
              <a:rPr lang="en-US" sz="1500" dirty="0">
                <a:latin typeface="Courier New" panose="02070309020205020404" pitchFamily="49" charset="0"/>
                <a:cs typeface="Courier New" panose="02070309020205020404" pitchFamily="49" charset="0"/>
              </a:rPr>
              <a:t>&gt;</a:t>
            </a:r>
          </a:p>
          <a:p>
            <a:endParaRPr lang="en-US" sz="1500" dirty="0">
              <a:latin typeface="Courier New" panose="02070309020205020404" pitchFamily="49" charset="0"/>
              <a:cs typeface="Courier New" panose="02070309020205020404" pitchFamily="49" charset="0"/>
            </a:endParaRPr>
          </a:p>
          <a:p>
            <a:r>
              <a:rPr lang="en-US" sz="1500" dirty="0" err="1">
                <a:latin typeface="Courier New" panose="02070309020205020404" pitchFamily="49" charset="0"/>
                <a:cs typeface="Courier New" panose="02070309020205020404" pitchFamily="49" charset="0"/>
              </a:rPr>
              <a:t>int</a:t>
            </a:r>
            <a:r>
              <a:rPr lang="en-US" sz="1500" dirty="0">
                <a:latin typeface="Courier New" panose="02070309020205020404" pitchFamily="49" charset="0"/>
                <a:cs typeface="Courier New" panose="02070309020205020404" pitchFamily="49" charset="0"/>
              </a:rPr>
              <a:t> main(void)</a:t>
            </a:r>
          </a:p>
          <a:p>
            <a:r>
              <a:rPr lang="en-US" sz="1500" dirty="0">
                <a:latin typeface="Courier New" panose="02070309020205020404" pitchFamily="49" charset="0"/>
                <a:cs typeface="Courier New" panose="02070309020205020404" pitchFamily="49" charset="0"/>
              </a:rPr>
              <a:t>{</a:t>
            </a:r>
          </a:p>
          <a:p>
            <a:r>
              <a:rPr lang="en-US" sz="1500" dirty="0">
                <a:latin typeface="Courier New" panose="02070309020205020404" pitchFamily="49" charset="0"/>
                <a:cs typeface="Courier New" panose="02070309020205020404" pitchFamily="49" charset="0"/>
              </a:rPr>
              <a:t>    </a:t>
            </a:r>
            <a:r>
              <a:rPr lang="en-US" sz="1500" dirty="0" err="1">
                <a:latin typeface="Courier New" panose="02070309020205020404" pitchFamily="49" charset="0"/>
                <a:cs typeface="Courier New" panose="02070309020205020404" pitchFamily="49" charset="0"/>
              </a:rPr>
              <a:t>printf</a:t>
            </a:r>
            <a:r>
              <a:rPr lang="en-US" sz="1500" dirty="0">
                <a:latin typeface="Courier New" panose="02070309020205020404" pitchFamily="49" charset="0"/>
                <a:cs typeface="Courier New" panose="02070309020205020404" pitchFamily="49" charset="0"/>
              </a:rPr>
              <a:t>("Welcome to CSE 1310!");</a:t>
            </a:r>
          </a:p>
          <a:p>
            <a:r>
              <a:rPr lang="en-US" sz="1500" dirty="0">
                <a:latin typeface="Courier New" panose="02070309020205020404" pitchFamily="49" charset="0"/>
                <a:cs typeface="Courier New" panose="02070309020205020404" pitchFamily="49" charset="0"/>
              </a:rPr>
              <a:t>    return 0;</a:t>
            </a:r>
          </a:p>
          <a:p>
            <a:r>
              <a:rPr lang="en-US" sz="1500" dirty="0">
                <a:latin typeface="Courier New" panose="02070309020205020404" pitchFamily="49" charset="0"/>
                <a:cs typeface="Courier New" panose="02070309020205020404" pitchFamily="49" charset="0"/>
              </a:rPr>
              <a:t>}</a:t>
            </a:r>
          </a:p>
        </p:txBody>
      </p:sp>
      <p:sp>
        <p:nvSpPr>
          <p:cNvPr id="8" name="Title 1"/>
          <p:cNvSpPr txBox="1">
            <a:spLocks/>
          </p:cNvSpPr>
          <p:nvPr/>
        </p:nvSpPr>
        <p:spPr>
          <a:xfrm>
            <a:off x="160599" y="2238474"/>
            <a:ext cx="6217788" cy="515676"/>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000"/>
          </a:p>
          <a:p>
            <a:r>
              <a:rPr lang="en-US" sz="2000"/>
              <a:t>Type the text below in the file (the text will be colored):</a:t>
            </a:r>
          </a:p>
        </p:txBody>
      </p:sp>
      <p:sp>
        <p:nvSpPr>
          <p:cNvPr id="9" name="Title 1"/>
          <p:cNvSpPr>
            <a:spLocks noGrp="1"/>
          </p:cNvSpPr>
          <p:nvPr>
            <p:ph type="title"/>
          </p:nvPr>
        </p:nvSpPr>
        <p:spPr>
          <a:xfrm>
            <a:off x="2616840" y="832230"/>
            <a:ext cx="5146416" cy="594077"/>
          </a:xfrm>
        </p:spPr>
        <p:txBody>
          <a:bodyPr>
            <a:noAutofit/>
          </a:bodyPr>
          <a:lstStyle/>
          <a:p>
            <a:r>
              <a:rPr lang="en-US" sz="3200"/>
              <a:t>Write code in the C file</a:t>
            </a:r>
          </a:p>
        </p:txBody>
      </p:sp>
      <p:sp>
        <p:nvSpPr>
          <p:cNvPr id="2" name="Slide Number Placeholder 1"/>
          <p:cNvSpPr>
            <a:spLocks noGrp="1"/>
          </p:cNvSpPr>
          <p:nvPr>
            <p:ph type="sldNum" sz="quarter" idx="12"/>
          </p:nvPr>
        </p:nvSpPr>
        <p:spPr/>
        <p:txBody>
          <a:bodyPr/>
          <a:lstStyle/>
          <a:p>
            <a:fld id="{BB184765-C9E3-4DA9-8231-A616B6D9A40D}" type="slidenum">
              <a:rPr lang="en-US" smtClean="0"/>
              <a:t>12</a:t>
            </a:fld>
            <a:endParaRPr lang="en-US"/>
          </a:p>
        </p:txBody>
      </p:sp>
    </p:spTree>
    <p:extLst>
      <p:ext uri="{BB962C8B-B14F-4D97-AF65-F5344CB8AC3E}">
        <p14:creationId xmlns:p14="http://schemas.microsoft.com/office/powerpoint/2010/main" val="3941947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79351" y="1931789"/>
            <a:ext cx="2905125" cy="1771650"/>
          </a:xfrm>
          <a:prstGeom prst="rect">
            <a:avLst/>
          </a:prstGeom>
        </p:spPr>
      </p:pic>
      <p:pic>
        <p:nvPicPr>
          <p:cNvPr id="5" name="Picture 4"/>
          <p:cNvPicPr>
            <a:picLocks noChangeAspect="1"/>
          </p:cNvPicPr>
          <p:nvPr/>
        </p:nvPicPr>
        <p:blipFill>
          <a:blip r:embed="rId3"/>
          <a:stretch>
            <a:fillRect/>
          </a:stretch>
        </p:blipFill>
        <p:spPr>
          <a:xfrm>
            <a:off x="279351" y="4442070"/>
            <a:ext cx="4648200" cy="1447800"/>
          </a:xfrm>
          <a:prstGeom prst="rect">
            <a:avLst/>
          </a:prstGeom>
        </p:spPr>
      </p:pic>
      <p:sp>
        <p:nvSpPr>
          <p:cNvPr id="6" name="Title 1"/>
          <p:cNvSpPr>
            <a:spLocks noGrp="1"/>
          </p:cNvSpPr>
          <p:nvPr>
            <p:ph type="title"/>
          </p:nvPr>
        </p:nvSpPr>
        <p:spPr>
          <a:xfrm>
            <a:off x="176916" y="346154"/>
            <a:ext cx="8089260" cy="1585635"/>
          </a:xfrm>
        </p:spPr>
        <p:txBody>
          <a:bodyPr>
            <a:normAutofit/>
          </a:bodyPr>
          <a:lstStyle/>
          <a:p>
            <a:r>
              <a:rPr lang="en-US" sz="2400"/>
              <a:t>Select: Build-&gt;”</a:t>
            </a:r>
            <a:r>
              <a:rPr lang="en-US" sz="2400" b="1" i="1">
                <a:solidFill>
                  <a:srgbClr val="FF0000"/>
                </a:solidFill>
              </a:rPr>
              <a:t>Build and run</a:t>
            </a:r>
            <a:r>
              <a:rPr lang="en-US" sz="2400"/>
              <a:t>”  </a:t>
            </a:r>
            <a:br>
              <a:rPr lang="en-US" sz="2400"/>
            </a:br>
            <a:r>
              <a:rPr lang="en-US" sz="2000">
                <a:solidFill>
                  <a:srgbClr val="FF0000"/>
                </a:solidFill>
              </a:rPr>
              <a:t>Note for future: </a:t>
            </a:r>
            <a:r>
              <a:rPr lang="en-US" sz="2000" b="1">
                <a:solidFill>
                  <a:srgbClr val="FF0000"/>
                </a:solidFill>
              </a:rPr>
              <a:t>make sure every time you need to compile and run your code you select “</a:t>
            </a:r>
            <a:r>
              <a:rPr lang="en-US" sz="2000" b="1" i="1">
                <a:solidFill>
                  <a:srgbClr val="FF0000"/>
                </a:solidFill>
              </a:rPr>
              <a:t>Build and run</a:t>
            </a:r>
            <a:r>
              <a:rPr lang="en-US" sz="2000" b="1">
                <a:solidFill>
                  <a:srgbClr val="FF0000"/>
                </a:solidFill>
              </a:rPr>
              <a:t>”, not just “</a:t>
            </a:r>
            <a:r>
              <a:rPr lang="en-US" sz="2000" b="1" i="1">
                <a:solidFill>
                  <a:srgbClr val="FF0000"/>
                </a:solidFill>
              </a:rPr>
              <a:t>Run”</a:t>
            </a:r>
            <a:r>
              <a:rPr lang="en-US" sz="2000" b="1">
                <a:solidFill>
                  <a:srgbClr val="FF0000"/>
                </a:solidFill>
              </a:rPr>
              <a:t>. </a:t>
            </a:r>
            <a:r>
              <a:rPr lang="en-US" sz="2000"/>
              <a:t>This way the new (most recent) code is compiled, as opposed to running the previously compiled code. It is similar to refreshing a webpage to enforce viewing the updated version.</a:t>
            </a:r>
          </a:p>
        </p:txBody>
      </p:sp>
      <p:sp>
        <p:nvSpPr>
          <p:cNvPr id="7" name="Title 1"/>
          <p:cNvSpPr txBox="1">
            <a:spLocks/>
          </p:cNvSpPr>
          <p:nvPr/>
        </p:nvSpPr>
        <p:spPr>
          <a:xfrm>
            <a:off x="268356" y="3720409"/>
            <a:ext cx="10717696" cy="7386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a:t>You should see this window pop up. Notice that the first line prints what you wanted. </a:t>
            </a:r>
          </a:p>
        </p:txBody>
      </p:sp>
      <p:sp>
        <p:nvSpPr>
          <p:cNvPr id="9" name="Title 1"/>
          <p:cNvSpPr txBox="1">
            <a:spLocks/>
          </p:cNvSpPr>
          <p:nvPr/>
        </p:nvSpPr>
        <p:spPr>
          <a:xfrm>
            <a:off x="268356" y="5889870"/>
            <a:ext cx="10717696" cy="7386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a:t>You are all set. </a:t>
            </a:r>
          </a:p>
        </p:txBody>
      </p:sp>
      <p:sp>
        <p:nvSpPr>
          <p:cNvPr id="2" name="Slide Number Placeholder 1"/>
          <p:cNvSpPr>
            <a:spLocks noGrp="1"/>
          </p:cNvSpPr>
          <p:nvPr>
            <p:ph type="sldNum" sz="quarter" idx="12"/>
          </p:nvPr>
        </p:nvSpPr>
        <p:spPr/>
        <p:txBody>
          <a:bodyPr/>
          <a:lstStyle/>
          <a:p>
            <a:fld id="{BB184765-C9E3-4DA9-8231-A616B6D9A40D}" type="slidenum">
              <a:rPr lang="en-US" smtClean="0"/>
              <a:t>13</a:t>
            </a:fld>
            <a:endParaRPr lang="en-US"/>
          </a:p>
        </p:txBody>
      </p:sp>
    </p:spTree>
    <p:extLst>
      <p:ext uri="{BB962C8B-B14F-4D97-AF65-F5344CB8AC3E}">
        <p14:creationId xmlns:p14="http://schemas.microsoft.com/office/powerpoint/2010/main" val="557218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707099" y="26987"/>
            <a:ext cx="7400925" cy="5076825"/>
          </a:xfrm>
          <a:prstGeom prst="rect">
            <a:avLst/>
          </a:prstGeom>
        </p:spPr>
      </p:pic>
      <p:sp>
        <p:nvSpPr>
          <p:cNvPr id="6" name="Oval 5"/>
          <p:cNvSpPr/>
          <p:nvPr/>
        </p:nvSpPr>
        <p:spPr>
          <a:xfrm>
            <a:off x="10643968" y="1800469"/>
            <a:ext cx="1281332" cy="422031"/>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110373" y="1247342"/>
            <a:ext cx="4596726" cy="1528283"/>
          </a:xfrm>
          <a:ln>
            <a:solidFill>
              <a:schemeClr val="bg1">
                <a:lumMod val="50000"/>
              </a:schemeClr>
            </a:solidFill>
          </a:ln>
        </p:spPr>
        <p:txBody>
          <a:bodyPr>
            <a:normAutofit fontScale="90000"/>
          </a:bodyPr>
          <a:lstStyle/>
          <a:p>
            <a:r>
              <a:rPr lang="en-US" sz="2000"/>
              <a:t>If you still can not build and run the C code, make sure the C compiler is detected by Code::Blocks. Go to:</a:t>
            </a:r>
            <a:br>
              <a:rPr lang="en-US" sz="2000"/>
            </a:br>
            <a:r>
              <a:rPr lang="en-US" sz="2000"/>
              <a:t> Settings-&gt; Compiler-&gt; “Toolchain Executables” and click the “Auto-detect” box</a:t>
            </a:r>
          </a:p>
        </p:txBody>
      </p:sp>
      <p:sp>
        <p:nvSpPr>
          <p:cNvPr id="8" name="Oval 7"/>
          <p:cNvSpPr/>
          <p:nvPr/>
        </p:nvSpPr>
        <p:spPr>
          <a:xfrm>
            <a:off x="8920434" y="1292123"/>
            <a:ext cx="1281332" cy="422031"/>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B184765-C9E3-4DA9-8231-A616B6D9A40D}" type="slidenum">
              <a:rPr lang="en-US" smtClean="0"/>
              <a:t>14</a:t>
            </a:fld>
            <a:endParaRPr lang="en-US"/>
          </a:p>
        </p:txBody>
      </p:sp>
      <p:pic>
        <p:nvPicPr>
          <p:cNvPr id="10" name="Picture 9"/>
          <p:cNvPicPr>
            <a:picLocks noChangeAspect="1"/>
          </p:cNvPicPr>
          <p:nvPr/>
        </p:nvPicPr>
        <p:blipFill>
          <a:blip r:embed="rId3"/>
          <a:stretch>
            <a:fillRect/>
          </a:stretch>
        </p:blipFill>
        <p:spPr>
          <a:xfrm>
            <a:off x="652812" y="3051889"/>
            <a:ext cx="2371725" cy="1876425"/>
          </a:xfrm>
          <a:prstGeom prst="rect">
            <a:avLst/>
          </a:prstGeom>
        </p:spPr>
      </p:pic>
      <p:sp>
        <p:nvSpPr>
          <p:cNvPr id="9" name="Oval 8"/>
          <p:cNvSpPr/>
          <p:nvPr/>
        </p:nvSpPr>
        <p:spPr>
          <a:xfrm>
            <a:off x="795052" y="3001626"/>
            <a:ext cx="1788160" cy="1093510"/>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40826" y="5071432"/>
            <a:ext cx="11680273" cy="1754326"/>
          </a:xfrm>
          <a:prstGeom prst="rect">
            <a:avLst/>
          </a:prstGeom>
          <a:noFill/>
        </p:spPr>
        <p:txBody>
          <a:bodyPr wrap="square" rtlCol="0">
            <a:spAutoFit/>
          </a:bodyPr>
          <a:lstStyle/>
          <a:p>
            <a:r>
              <a:rPr lang="en-US"/>
              <a:t>If it could not auto-detect the compiler:</a:t>
            </a:r>
          </a:p>
          <a:p>
            <a:pPr marL="285750" indent="-285750">
              <a:buFontTx/>
              <a:buChar char="-"/>
            </a:pPr>
            <a:r>
              <a:rPr lang="en-US"/>
              <a:t>If you DO know where the compiler is, navigate to that location in the “Compiler’s installation directory” box  </a:t>
            </a:r>
          </a:p>
          <a:p>
            <a:pPr marL="285750" indent="-285750">
              <a:buFontTx/>
              <a:buChar char="-"/>
            </a:pPr>
            <a:r>
              <a:rPr lang="en-US"/>
              <a:t>If you do NOT know where the compiler is, there may not be a compiler on your machine. For Mac and Unix/Linux, you need to install that separately. For Windows you can also install the compiler separately, but it is simpler to uninstall Code::Blocks and then make sure you download the version that has the compiler (</a:t>
            </a:r>
            <a:r>
              <a:rPr lang="en-US" err="1"/>
              <a:t>MinGW</a:t>
            </a:r>
            <a:r>
              <a:rPr lang="en-US"/>
              <a:t>) together with Code::Blocks (e.g. codeblocks-20.03-setup.exe). See slide 5.</a:t>
            </a:r>
          </a:p>
        </p:txBody>
      </p:sp>
      <p:sp>
        <p:nvSpPr>
          <p:cNvPr id="11" name="Title 1"/>
          <p:cNvSpPr txBox="1">
            <a:spLocks/>
          </p:cNvSpPr>
          <p:nvPr/>
        </p:nvSpPr>
        <p:spPr>
          <a:xfrm>
            <a:off x="110373" y="176427"/>
            <a:ext cx="4439800" cy="84491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a:t>“Build and run” does not work</a:t>
            </a:r>
          </a:p>
        </p:txBody>
      </p:sp>
    </p:spTree>
    <p:extLst>
      <p:ext uri="{BB962C8B-B14F-4D97-AF65-F5344CB8AC3E}">
        <p14:creationId xmlns:p14="http://schemas.microsoft.com/office/powerpoint/2010/main" val="1274261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Other problems during installation?</a:t>
            </a:r>
          </a:p>
        </p:txBody>
      </p:sp>
      <p:sp>
        <p:nvSpPr>
          <p:cNvPr id="3" name="Content Placeholder 2"/>
          <p:cNvSpPr>
            <a:spLocks noGrp="1"/>
          </p:cNvSpPr>
          <p:nvPr>
            <p:ph idx="1"/>
          </p:nvPr>
        </p:nvSpPr>
        <p:spPr/>
        <p:txBody>
          <a:bodyPr/>
          <a:lstStyle/>
          <a:p>
            <a:r>
              <a:rPr lang="en-US"/>
              <a:t>There should not be any problems during installation, but if you do get some error messages, search the web. Include the error message and your system (e.g. Windows 10).</a:t>
            </a:r>
          </a:p>
        </p:txBody>
      </p:sp>
      <p:sp>
        <p:nvSpPr>
          <p:cNvPr id="4" name="Slide Number Placeholder 3"/>
          <p:cNvSpPr>
            <a:spLocks noGrp="1"/>
          </p:cNvSpPr>
          <p:nvPr>
            <p:ph type="sldNum" sz="quarter" idx="12"/>
          </p:nvPr>
        </p:nvSpPr>
        <p:spPr/>
        <p:txBody>
          <a:bodyPr/>
          <a:lstStyle/>
          <a:p>
            <a:fld id="{BB184765-C9E3-4DA9-8231-A616B6D9A40D}" type="slidenum">
              <a:rPr lang="en-US" smtClean="0"/>
              <a:t>15</a:t>
            </a:fld>
            <a:endParaRPr lang="en-US"/>
          </a:p>
        </p:txBody>
      </p:sp>
    </p:spTree>
    <p:extLst>
      <p:ext uri="{BB962C8B-B14F-4D97-AF65-F5344CB8AC3E}">
        <p14:creationId xmlns:p14="http://schemas.microsoft.com/office/powerpoint/2010/main" val="2850624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01" y="-28992"/>
            <a:ext cx="5605733" cy="713177"/>
          </a:xfrm>
        </p:spPr>
        <p:txBody>
          <a:bodyPr>
            <a:normAutofit/>
          </a:bodyPr>
          <a:lstStyle/>
          <a:p>
            <a:r>
              <a:rPr lang="en-US" sz="3200"/>
              <a:t>Code::Blocks Settings</a:t>
            </a:r>
          </a:p>
        </p:txBody>
      </p:sp>
      <p:sp>
        <p:nvSpPr>
          <p:cNvPr id="3" name="Content Placeholder 2"/>
          <p:cNvSpPr>
            <a:spLocks noGrp="1"/>
          </p:cNvSpPr>
          <p:nvPr>
            <p:ph idx="1"/>
          </p:nvPr>
        </p:nvSpPr>
        <p:spPr>
          <a:xfrm>
            <a:off x="87701" y="684185"/>
            <a:ext cx="6088812" cy="2394043"/>
          </a:xfrm>
          <a:ln>
            <a:solidFill>
              <a:schemeClr val="tx1"/>
            </a:solidFill>
          </a:ln>
        </p:spPr>
        <p:txBody>
          <a:bodyPr>
            <a:noAutofit/>
          </a:bodyPr>
          <a:lstStyle/>
          <a:p>
            <a:pPr marL="0" indent="0">
              <a:buNone/>
            </a:pPr>
            <a:r>
              <a:rPr lang="en-US" sz="1800"/>
              <a:t>To show line numbers and change other settings go to: Edit -&gt; “Editor Tweaks”  </a:t>
            </a:r>
          </a:p>
          <a:p>
            <a:r>
              <a:rPr lang="en-US" sz="1800"/>
              <a:t>And then “Show Line Numbers”</a:t>
            </a:r>
          </a:p>
          <a:p>
            <a:r>
              <a:rPr lang="en-US" sz="1800"/>
              <a:t>Also note the “Show EOL Chars”. EOL stands for End Of Line. Files from different Operating Systems will have different EOL characters: Windows -  CRLF, Mac – CR,  Unix – LF . See also the table from the Wikipedia page </a:t>
            </a:r>
            <a:r>
              <a:rPr lang="en-US" sz="1800">
                <a:hlinkClick r:id="rId2"/>
              </a:rPr>
              <a:t>https://en.wikipedia.org/wiki/Newline</a:t>
            </a:r>
            <a:r>
              <a:rPr lang="en-US" sz="1800"/>
              <a:t>.</a:t>
            </a:r>
          </a:p>
        </p:txBody>
      </p:sp>
      <p:pic>
        <p:nvPicPr>
          <p:cNvPr id="5" name="Picture 4"/>
          <p:cNvPicPr>
            <a:picLocks noChangeAspect="1"/>
          </p:cNvPicPr>
          <p:nvPr/>
        </p:nvPicPr>
        <p:blipFill>
          <a:blip r:embed="rId3"/>
          <a:stretch>
            <a:fillRect/>
          </a:stretch>
        </p:blipFill>
        <p:spPr>
          <a:xfrm>
            <a:off x="6246965" y="451279"/>
            <a:ext cx="5896078" cy="2533471"/>
          </a:xfrm>
          <a:prstGeom prst="rect">
            <a:avLst/>
          </a:prstGeom>
        </p:spPr>
      </p:pic>
      <p:pic>
        <p:nvPicPr>
          <p:cNvPr id="8" name="Picture 7"/>
          <p:cNvPicPr>
            <a:picLocks noChangeAspect="1"/>
          </p:cNvPicPr>
          <p:nvPr/>
        </p:nvPicPr>
        <p:blipFill>
          <a:blip r:embed="rId4"/>
          <a:stretch>
            <a:fillRect/>
          </a:stretch>
        </p:blipFill>
        <p:spPr>
          <a:xfrm>
            <a:off x="4924515" y="3392008"/>
            <a:ext cx="6350210" cy="1100703"/>
          </a:xfrm>
          <a:prstGeom prst="rect">
            <a:avLst/>
          </a:prstGeom>
        </p:spPr>
      </p:pic>
      <p:sp>
        <p:nvSpPr>
          <p:cNvPr id="9" name="Slide Number Placeholder 8"/>
          <p:cNvSpPr>
            <a:spLocks noGrp="1"/>
          </p:cNvSpPr>
          <p:nvPr>
            <p:ph type="sldNum" sz="quarter" idx="12"/>
          </p:nvPr>
        </p:nvSpPr>
        <p:spPr>
          <a:xfrm>
            <a:off x="11481757" y="6356350"/>
            <a:ext cx="500747" cy="365125"/>
          </a:xfrm>
        </p:spPr>
        <p:txBody>
          <a:bodyPr/>
          <a:lstStyle/>
          <a:p>
            <a:fld id="{BB184765-C9E3-4DA9-8231-A616B6D9A40D}" type="slidenum">
              <a:rPr lang="en-US" smtClean="0"/>
              <a:t>16</a:t>
            </a:fld>
            <a:endParaRPr lang="en-US"/>
          </a:p>
        </p:txBody>
      </p:sp>
      <p:sp>
        <p:nvSpPr>
          <p:cNvPr id="10" name="TextBox 9"/>
          <p:cNvSpPr txBox="1"/>
          <p:nvPr/>
        </p:nvSpPr>
        <p:spPr>
          <a:xfrm>
            <a:off x="198408" y="3450982"/>
            <a:ext cx="4433977" cy="646331"/>
          </a:xfrm>
          <a:prstGeom prst="rect">
            <a:avLst/>
          </a:prstGeom>
          <a:noFill/>
          <a:ln>
            <a:solidFill>
              <a:schemeClr val="tx1"/>
            </a:solidFill>
          </a:ln>
        </p:spPr>
        <p:txBody>
          <a:bodyPr wrap="square" rtlCol="0">
            <a:spAutoFit/>
          </a:bodyPr>
          <a:lstStyle/>
          <a:p>
            <a:r>
              <a:rPr lang="en-US"/>
              <a:t>To change font size in Editor window:</a:t>
            </a:r>
          </a:p>
          <a:p>
            <a:r>
              <a:rPr lang="en-US"/>
              <a:t>Edit -&gt; “Special commands”-&gt; Zoom -&gt; In/Out</a:t>
            </a:r>
          </a:p>
        </p:txBody>
      </p:sp>
      <p:sp>
        <p:nvSpPr>
          <p:cNvPr id="4" name="TextBox 3"/>
          <p:cNvSpPr txBox="1"/>
          <p:nvPr/>
        </p:nvSpPr>
        <p:spPr>
          <a:xfrm>
            <a:off x="198408" y="4899969"/>
            <a:ext cx="6882590" cy="923330"/>
          </a:xfrm>
          <a:prstGeom prst="rect">
            <a:avLst/>
          </a:prstGeom>
          <a:noFill/>
          <a:ln>
            <a:solidFill>
              <a:schemeClr val="tx1"/>
            </a:solidFill>
          </a:ln>
        </p:spPr>
        <p:txBody>
          <a:bodyPr wrap="none" rtlCol="0">
            <a:spAutoFit/>
          </a:bodyPr>
          <a:lstStyle/>
          <a:p>
            <a:r>
              <a:rPr lang="en-US" dirty="0"/>
              <a:t>To indent a group of instructions: select the instructions and then click: </a:t>
            </a:r>
          </a:p>
          <a:p>
            <a:pPr marL="285750" indent="-285750">
              <a:buFontTx/>
              <a:buChar char="-"/>
            </a:pPr>
            <a:r>
              <a:rPr lang="en-US" dirty="0"/>
              <a:t>TAB – to indent</a:t>
            </a:r>
          </a:p>
          <a:p>
            <a:pPr marL="285750" indent="-285750">
              <a:buFontTx/>
              <a:buChar char="-"/>
            </a:pPr>
            <a:r>
              <a:rPr lang="en-US" dirty="0"/>
              <a:t>Shift + TAB – to decrease the indent</a:t>
            </a:r>
          </a:p>
        </p:txBody>
      </p:sp>
    </p:spTree>
    <p:extLst>
      <p:ext uri="{BB962C8B-B14F-4D97-AF65-F5344CB8AC3E}">
        <p14:creationId xmlns:p14="http://schemas.microsoft.com/office/powerpoint/2010/main" val="1444279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01" y="-28992"/>
            <a:ext cx="5605733" cy="713177"/>
          </a:xfrm>
        </p:spPr>
        <p:txBody>
          <a:bodyPr>
            <a:normAutofit/>
          </a:bodyPr>
          <a:lstStyle/>
          <a:p>
            <a:r>
              <a:rPr lang="en-US" sz="3200"/>
              <a:t>Code::Blocks Settings</a:t>
            </a:r>
          </a:p>
        </p:txBody>
      </p:sp>
      <p:pic>
        <p:nvPicPr>
          <p:cNvPr id="6" name="Picture 5"/>
          <p:cNvPicPr>
            <a:picLocks noChangeAspect="1"/>
          </p:cNvPicPr>
          <p:nvPr/>
        </p:nvPicPr>
        <p:blipFill>
          <a:blip r:embed="rId2"/>
          <a:stretch>
            <a:fillRect/>
          </a:stretch>
        </p:blipFill>
        <p:spPr>
          <a:xfrm>
            <a:off x="4812877" y="1223269"/>
            <a:ext cx="7288601" cy="2112244"/>
          </a:xfrm>
          <a:prstGeom prst="rect">
            <a:avLst/>
          </a:prstGeom>
        </p:spPr>
      </p:pic>
      <p:sp>
        <p:nvSpPr>
          <p:cNvPr id="7" name="TextBox 6"/>
          <p:cNvSpPr txBox="1"/>
          <p:nvPr/>
        </p:nvSpPr>
        <p:spPr>
          <a:xfrm>
            <a:off x="156843" y="1304188"/>
            <a:ext cx="4192438" cy="2031325"/>
          </a:xfrm>
          <a:prstGeom prst="rect">
            <a:avLst/>
          </a:prstGeom>
          <a:noFill/>
          <a:ln>
            <a:solidFill>
              <a:schemeClr val="tx1"/>
            </a:solidFill>
          </a:ln>
        </p:spPr>
        <p:txBody>
          <a:bodyPr wrap="square" rtlCol="0">
            <a:spAutoFit/>
          </a:bodyPr>
          <a:lstStyle/>
          <a:p>
            <a:r>
              <a:rPr lang="en-US" dirty="0"/>
              <a:t>To restore the original perspective or select  other perspectives: </a:t>
            </a:r>
          </a:p>
          <a:p>
            <a:r>
              <a:rPr lang="en-US" dirty="0"/>
              <a:t>View -&gt; Perspectives</a:t>
            </a:r>
          </a:p>
          <a:p>
            <a:r>
              <a:rPr lang="en-US" dirty="0"/>
              <a:t>You would need this if you closed some windows (e.g. Debugger, Build Messages) and want them to be visible again.</a:t>
            </a:r>
          </a:p>
          <a:p>
            <a:r>
              <a:rPr lang="en-US" dirty="0"/>
              <a:t>You can also create your own perspective. </a:t>
            </a:r>
          </a:p>
        </p:txBody>
      </p:sp>
      <p:sp>
        <p:nvSpPr>
          <p:cNvPr id="9" name="Slide Number Placeholder 8"/>
          <p:cNvSpPr>
            <a:spLocks noGrp="1"/>
          </p:cNvSpPr>
          <p:nvPr>
            <p:ph type="sldNum" sz="quarter" idx="12"/>
          </p:nvPr>
        </p:nvSpPr>
        <p:spPr>
          <a:xfrm>
            <a:off x="11481757" y="6356350"/>
            <a:ext cx="500747" cy="365125"/>
          </a:xfrm>
        </p:spPr>
        <p:txBody>
          <a:bodyPr/>
          <a:lstStyle/>
          <a:p>
            <a:fld id="{BB184765-C9E3-4DA9-8231-A616B6D9A40D}" type="slidenum">
              <a:rPr lang="en-US" smtClean="0"/>
              <a:t>17</a:t>
            </a:fld>
            <a:endParaRPr lang="en-US"/>
          </a:p>
        </p:txBody>
      </p:sp>
      <p:pic>
        <p:nvPicPr>
          <p:cNvPr id="11" name="Picture 10"/>
          <p:cNvPicPr>
            <a:picLocks noChangeAspect="1"/>
          </p:cNvPicPr>
          <p:nvPr/>
        </p:nvPicPr>
        <p:blipFill>
          <a:blip r:embed="rId3"/>
          <a:stretch>
            <a:fillRect/>
          </a:stretch>
        </p:blipFill>
        <p:spPr>
          <a:xfrm>
            <a:off x="4812877" y="3587028"/>
            <a:ext cx="4505325" cy="1152525"/>
          </a:xfrm>
          <a:prstGeom prst="rect">
            <a:avLst/>
          </a:prstGeom>
        </p:spPr>
      </p:pic>
      <p:sp>
        <p:nvSpPr>
          <p:cNvPr id="12" name="TextBox 11"/>
          <p:cNvSpPr txBox="1"/>
          <p:nvPr/>
        </p:nvSpPr>
        <p:spPr>
          <a:xfrm>
            <a:off x="156843" y="4202760"/>
            <a:ext cx="4192438" cy="646331"/>
          </a:xfrm>
          <a:prstGeom prst="rect">
            <a:avLst/>
          </a:prstGeom>
          <a:noFill/>
          <a:ln>
            <a:solidFill>
              <a:schemeClr val="tx1"/>
            </a:solidFill>
          </a:ln>
        </p:spPr>
        <p:txBody>
          <a:bodyPr wrap="square" rtlCol="0">
            <a:spAutoFit/>
          </a:bodyPr>
          <a:lstStyle/>
          <a:p>
            <a:r>
              <a:rPr lang="en-US" dirty="0"/>
              <a:t>If you cannot see the Projects Panel:</a:t>
            </a:r>
          </a:p>
          <a:p>
            <a:r>
              <a:rPr lang="en-US" dirty="0"/>
              <a:t> View and check the Manager </a:t>
            </a:r>
          </a:p>
        </p:txBody>
      </p:sp>
      <p:sp>
        <p:nvSpPr>
          <p:cNvPr id="13" name="Oval 12"/>
          <p:cNvSpPr/>
          <p:nvPr/>
        </p:nvSpPr>
        <p:spPr>
          <a:xfrm>
            <a:off x="5375562" y="4447311"/>
            <a:ext cx="1648691" cy="40178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2" idx="3"/>
            <a:endCxn id="13" idx="2"/>
          </p:cNvCxnSpPr>
          <p:nvPr/>
        </p:nvCxnSpPr>
        <p:spPr>
          <a:xfrm>
            <a:off x="4349281" y="4525926"/>
            <a:ext cx="1026281" cy="122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767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B184765-C9E3-4DA9-8231-A616B6D9A40D}" type="slidenum">
              <a:rPr lang="en-US" smtClean="0"/>
              <a:t>18</a:t>
            </a:fld>
            <a:endParaRPr lang="en-US"/>
          </a:p>
        </p:txBody>
      </p:sp>
    </p:spTree>
    <p:extLst>
      <p:ext uri="{BB962C8B-B14F-4D97-AF65-F5344CB8AC3E}">
        <p14:creationId xmlns:p14="http://schemas.microsoft.com/office/powerpoint/2010/main" val="20021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0"/>
            <a:ext cx="3595255" cy="831273"/>
          </a:xfrm>
        </p:spPr>
        <p:txBody>
          <a:bodyPr>
            <a:normAutofit/>
          </a:bodyPr>
          <a:lstStyle/>
          <a:p>
            <a:r>
              <a:rPr lang="en-US" sz="3600" dirty="0"/>
              <a:t>Create a project</a:t>
            </a:r>
          </a:p>
        </p:txBody>
      </p:sp>
      <p:sp>
        <p:nvSpPr>
          <p:cNvPr id="3" name="Content Placeholder 2"/>
          <p:cNvSpPr>
            <a:spLocks noGrp="1"/>
          </p:cNvSpPr>
          <p:nvPr>
            <p:ph idx="1"/>
          </p:nvPr>
        </p:nvSpPr>
        <p:spPr>
          <a:xfrm>
            <a:off x="256308" y="692727"/>
            <a:ext cx="7927878" cy="6028748"/>
          </a:xfrm>
        </p:spPr>
        <p:txBody>
          <a:bodyPr>
            <a:noAutofit/>
          </a:bodyPr>
          <a:lstStyle/>
          <a:p>
            <a:r>
              <a:rPr lang="en-US" sz="2000" dirty="0"/>
              <a:t>File -&gt; New -&gt; Project</a:t>
            </a:r>
          </a:p>
          <a:p>
            <a:endParaRPr lang="en-US" sz="2000" dirty="0"/>
          </a:p>
          <a:p>
            <a:r>
              <a:rPr lang="en-US" sz="2000" dirty="0"/>
              <a:t>Select: “Console Application”</a:t>
            </a:r>
          </a:p>
          <a:p>
            <a:pPr marL="0" indent="0">
              <a:buNone/>
            </a:pPr>
            <a:r>
              <a:rPr lang="en-US" sz="2000" dirty="0"/>
              <a:t>   and click Next</a:t>
            </a:r>
          </a:p>
          <a:p>
            <a:r>
              <a:rPr lang="en-US" sz="2000" dirty="0"/>
              <a:t>Check the “Skip this page next time”  - </a:t>
            </a:r>
            <a:r>
              <a:rPr lang="en-US" sz="1800" dirty="0"/>
              <a:t>You will not see this welcome page next time</a:t>
            </a:r>
            <a:r>
              <a:rPr lang="en-US" sz="2000" dirty="0"/>
              <a:t>   </a:t>
            </a:r>
          </a:p>
          <a:p>
            <a:r>
              <a:rPr lang="en-US" sz="2000" dirty="0"/>
              <a:t>Select </a:t>
            </a:r>
            <a:r>
              <a:rPr lang="en-US" sz="2000" i="1" dirty="0"/>
              <a:t>C</a:t>
            </a:r>
            <a:r>
              <a:rPr lang="en-US" sz="2000" dirty="0"/>
              <a:t> for the language to use. </a:t>
            </a:r>
          </a:p>
          <a:p>
            <a:pPr marL="0" indent="0">
              <a:buNone/>
            </a:pPr>
            <a:r>
              <a:rPr lang="en-US" sz="2000" dirty="0"/>
              <a:t>                                                                       Click </a:t>
            </a:r>
            <a:r>
              <a:rPr lang="en-US" sz="2000" i="1" dirty="0"/>
              <a:t>Go</a:t>
            </a:r>
          </a:p>
          <a:p>
            <a:pPr marL="0" indent="0">
              <a:buNone/>
            </a:pPr>
            <a:endParaRPr lang="en-US" sz="2000" i="1" dirty="0"/>
          </a:p>
          <a:p>
            <a:r>
              <a:rPr lang="en-US" sz="2000" dirty="0"/>
              <a:t>Give the project a title (e.g. </a:t>
            </a:r>
            <a:r>
              <a:rPr lang="en-US" sz="2000" dirty="0" err="1"/>
              <a:t>DebuggingProject</a:t>
            </a:r>
            <a:r>
              <a:rPr lang="en-US" sz="2000" dirty="0"/>
              <a:t>) and select a folder to place it in (e.g. </a:t>
            </a:r>
            <a:r>
              <a:rPr lang="en-US" sz="2000" dirty="0" err="1"/>
              <a:t>lecture_code</a:t>
            </a:r>
            <a:r>
              <a:rPr lang="en-US" sz="2000" dirty="0"/>
              <a:t>)</a:t>
            </a:r>
          </a:p>
          <a:p>
            <a:r>
              <a:rPr lang="en-US" sz="2000" dirty="0"/>
              <a:t>The default configurations should work. Double check that the </a:t>
            </a:r>
            <a:r>
              <a:rPr lang="en-US" sz="2000" i="1" dirty="0"/>
              <a:t>Debug</a:t>
            </a:r>
            <a:r>
              <a:rPr lang="en-US" sz="2000" dirty="0"/>
              <a:t> and </a:t>
            </a:r>
            <a:r>
              <a:rPr lang="en-US" sz="2000" i="1" dirty="0"/>
              <a:t>Release</a:t>
            </a:r>
            <a:r>
              <a:rPr lang="en-US" sz="2000" dirty="0"/>
              <a:t> check-boxes are checked</a:t>
            </a:r>
          </a:p>
          <a:p>
            <a:pPr marL="0" indent="0">
              <a:buNone/>
            </a:pPr>
            <a:r>
              <a:rPr lang="en-US" sz="2000" dirty="0"/>
              <a:t>    Click </a:t>
            </a:r>
            <a:r>
              <a:rPr lang="en-US" sz="2000" i="1" dirty="0"/>
              <a:t>Finish</a:t>
            </a:r>
            <a:r>
              <a:rPr lang="en-US" sz="2000" dirty="0"/>
              <a:t> </a:t>
            </a:r>
          </a:p>
          <a:p>
            <a:r>
              <a:rPr lang="en-US" sz="2000" dirty="0"/>
              <a:t>Done. You will see the project. (continue to next page) (in the Management panel under the Projects view)</a:t>
            </a:r>
          </a:p>
        </p:txBody>
      </p:sp>
      <p:sp>
        <p:nvSpPr>
          <p:cNvPr id="4" name="Slide Number Placeholder 3"/>
          <p:cNvSpPr>
            <a:spLocks noGrp="1"/>
          </p:cNvSpPr>
          <p:nvPr>
            <p:ph type="sldNum" sz="quarter" idx="12"/>
          </p:nvPr>
        </p:nvSpPr>
        <p:spPr>
          <a:xfrm>
            <a:off x="9264835" y="6331525"/>
            <a:ext cx="2743200" cy="365125"/>
          </a:xfrm>
        </p:spPr>
        <p:txBody>
          <a:bodyPr/>
          <a:lstStyle/>
          <a:p>
            <a:fld id="{BB184765-C9E3-4DA9-8231-A616B6D9A40D}" type="slidenum">
              <a:rPr lang="en-US" smtClean="0"/>
              <a:t>19</a:t>
            </a:fld>
            <a:endParaRPr lang="en-US"/>
          </a:p>
        </p:txBody>
      </p:sp>
      <p:pic>
        <p:nvPicPr>
          <p:cNvPr id="5" name="Picture 4"/>
          <p:cNvPicPr>
            <a:picLocks noChangeAspect="1"/>
          </p:cNvPicPr>
          <p:nvPr/>
        </p:nvPicPr>
        <p:blipFill>
          <a:blip r:embed="rId2"/>
          <a:stretch>
            <a:fillRect/>
          </a:stretch>
        </p:blipFill>
        <p:spPr>
          <a:xfrm>
            <a:off x="3848289" y="370608"/>
            <a:ext cx="3168850" cy="1139537"/>
          </a:xfrm>
          <a:prstGeom prst="rect">
            <a:avLst/>
          </a:prstGeom>
        </p:spPr>
      </p:pic>
      <p:pic>
        <p:nvPicPr>
          <p:cNvPr id="12" name="Picture 11"/>
          <p:cNvPicPr>
            <a:picLocks noChangeAspect="1"/>
          </p:cNvPicPr>
          <p:nvPr/>
        </p:nvPicPr>
        <p:blipFill>
          <a:blip r:embed="rId3"/>
          <a:stretch>
            <a:fillRect/>
          </a:stretch>
        </p:blipFill>
        <p:spPr>
          <a:xfrm>
            <a:off x="3851564" y="1543668"/>
            <a:ext cx="650358" cy="577192"/>
          </a:xfrm>
          <a:prstGeom prst="rect">
            <a:avLst/>
          </a:prstGeom>
        </p:spPr>
      </p:pic>
      <p:pic>
        <p:nvPicPr>
          <p:cNvPr id="14" name="Picture 13"/>
          <p:cNvPicPr>
            <a:picLocks noChangeAspect="1"/>
          </p:cNvPicPr>
          <p:nvPr/>
        </p:nvPicPr>
        <p:blipFill>
          <a:blip r:embed="rId4"/>
          <a:stretch>
            <a:fillRect/>
          </a:stretch>
        </p:blipFill>
        <p:spPr>
          <a:xfrm>
            <a:off x="3710884" y="2627206"/>
            <a:ext cx="2705100" cy="381000"/>
          </a:xfrm>
          <a:prstGeom prst="rect">
            <a:avLst/>
          </a:prstGeom>
        </p:spPr>
      </p:pic>
      <p:pic>
        <p:nvPicPr>
          <p:cNvPr id="17" name="Picture 16"/>
          <p:cNvPicPr>
            <a:picLocks noChangeAspect="1"/>
          </p:cNvPicPr>
          <p:nvPr/>
        </p:nvPicPr>
        <p:blipFill>
          <a:blip r:embed="rId5"/>
          <a:stretch>
            <a:fillRect/>
          </a:stretch>
        </p:blipFill>
        <p:spPr>
          <a:xfrm>
            <a:off x="629557" y="3476227"/>
            <a:ext cx="3275693" cy="618260"/>
          </a:xfrm>
          <a:prstGeom prst="rect">
            <a:avLst/>
          </a:prstGeom>
        </p:spPr>
      </p:pic>
      <p:pic>
        <p:nvPicPr>
          <p:cNvPr id="18" name="Picture 17"/>
          <p:cNvPicPr>
            <a:picLocks noChangeAspect="1"/>
          </p:cNvPicPr>
          <p:nvPr/>
        </p:nvPicPr>
        <p:blipFill>
          <a:blip r:embed="rId6"/>
          <a:stretch>
            <a:fillRect/>
          </a:stretch>
        </p:blipFill>
        <p:spPr>
          <a:xfrm>
            <a:off x="8492016" y="39178"/>
            <a:ext cx="3162300" cy="2638425"/>
          </a:xfrm>
          <a:prstGeom prst="rect">
            <a:avLst/>
          </a:prstGeom>
        </p:spPr>
      </p:pic>
      <p:pic>
        <p:nvPicPr>
          <p:cNvPr id="19" name="Picture 18"/>
          <p:cNvPicPr>
            <a:picLocks noChangeAspect="1"/>
          </p:cNvPicPr>
          <p:nvPr/>
        </p:nvPicPr>
        <p:blipFill>
          <a:blip r:embed="rId7"/>
          <a:stretch>
            <a:fillRect/>
          </a:stretch>
        </p:blipFill>
        <p:spPr>
          <a:xfrm>
            <a:off x="8547430" y="3101975"/>
            <a:ext cx="3152775" cy="3619500"/>
          </a:xfrm>
          <a:prstGeom prst="rect">
            <a:avLst/>
          </a:prstGeom>
        </p:spPr>
      </p:pic>
      <p:cxnSp>
        <p:nvCxnSpPr>
          <p:cNvPr id="21" name="Straight Arrow Connector 20"/>
          <p:cNvCxnSpPr>
            <a:endCxn id="18" idx="1"/>
          </p:cNvCxnSpPr>
          <p:nvPr/>
        </p:nvCxnSpPr>
        <p:spPr>
          <a:xfrm flipV="1">
            <a:off x="5624945" y="1358391"/>
            <a:ext cx="2867071" cy="32413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7726680" y="4736594"/>
            <a:ext cx="820750" cy="4937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56308" y="1525380"/>
            <a:ext cx="76075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56308" y="2221992"/>
            <a:ext cx="44345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726680" y="5230368"/>
            <a:ext cx="820750" cy="64008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4141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t>Code::Blocks and C compiler</a:t>
            </a:r>
          </a:p>
        </p:txBody>
      </p:sp>
      <p:sp>
        <p:nvSpPr>
          <p:cNvPr id="3" name="Content Placeholder 2"/>
          <p:cNvSpPr>
            <a:spLocks noGrp="1"/>
          </p:cNvSpPr>
          <p:nvPr>
            <p:ph idx="1"/>
          </p:nvPr>
        </p:nvSpPr>
        <p:spPr/>
        <p:txBody>
          <a:bodyPr vert="horz" lIns="91440" tIns="45720" rIns="91440" bIns="45720" rtlCol="0" anchor="t">
            <a:normAutofit fontScale="77500" lnSpcReduction="20000"/>
          </a:bodyPr>
          <a:lstStyle/>
          <a:p>
            <a:r>
              <a:rPr lang="en-US" dirty="0"/>
              <a:t>C compiler</a:t>
            </a:r>
          </a:p>
          <a:p>
            <a:pPr lvl="1"/>
            <a:r>
              <a:rPr lang="en-US" dirty="0"/>
              <a:t>In order to run C code a C compiler is needed. </a:t>
            </a:r>
          </a:p>
          <a:p>
            <a:pPr lvl="1"/>
            <a:r>
              <a:rPr lang="en-US" dirty="0"/>
              <a:t>Programmers write code in a “human readable form”. A compiler will generate a corresponding special program that the computer can run.</a:t>
            </a:r>
          </a:p>
          <a:p>
            <a:r>
              <a:rPr lang="en-US" dirty="0"/>
              <a:t>IDE (Integrated Development Environment) </a:t>
            </a:r>
          </a:p>
          <a:p>
            <a:pPr lvl="1"/>
            <a:r>
              <a:rPr lang="en-US" dirty="0"/>
              <a:t>is a program that is used to edit, compile, run and debug code, BUT it still needs a C compiler in order to do that. </a:t>
            </a:r>
          </a:p>
          <a:p>
            <a:r>
              <a:rPr lang="en-US" dirty="0"/>
              <a:t>Code::Blocks is an IDE. It is NOT a C compiler</a:t>
            </a:r>
          </a:p>
          <a:p>
            <a:pPr lvl="1"/>
            <a:r>
              <a:rPr lang="en-US" dirty="0"/>
              <a:t>You need both Code::Blocks itself and a C compiler.</a:t>
            </a:r>
          </a:p>
          <a:p>
            <a:pPr lvl="1"/>
            <a:r>
              <a:rPr lang="en-US" dirty="0"/>
              <a:t>I have selected Code::Blocks because it has an option to download and install at the same time both the IDE and a C compiler. It has other options that do NOT include the compiler so pay attention to which installer you download.</a:t>
            </a:r>
          </a:p>
          <a:p>
            <a:r>
              <a:rPr lang="en-US" dirty="0"/>
              <a:t>Other IDEs are available (e.g. Apache NetBeans, Microsoft Visual Studio). </a:t>
            </a:r>
          </a:p>
          <a:p>
            <a:pPr lvl="1"/>
            <a:r>
              <a:rPr lang="en-US" dirty="0"/>
              <a:t>Any IDE is fine, but you need to have a C compiler and set-up the IDE to find it.</a:t>
            </a:r>
          </a:p>
          <a:p>
            <a:pPr lvl="1"/>
            <a:r>
              <a:rPr lang="en-US" dirty="0">
                <a:solidFill>
                  <a:srgbClr val="C00000"/>
                </a:solidFill>
              </a:rPr>
              <a:t>NOTE: Code::Blocks does not work for Mac. Instructions for working IDE for Mac are in Canvas</a:t>
            </a:r>
            <a:endParaRPr lang="en-US" dirty="0">
              <a:solidFill>
                <a:srgbClr val="C00000"/>
              </a:solidFill>
              <a:cs typeface="Calibri"/>
            </a:endParaRPr>
          </a:p>
          <a:p>
            <a:pPr lvl="1"/>
            <a:endParaRPr lang="en-US" dirty="0">
              <a:solidFill>
                <a:srgbClr val="C00000"/>
              </a:solidFill>
              <a:cs typeface="Calibri"/>
            </a:endParaRPr>
          </a:p>
        </p:txBody>
      </p:sp>
      <p:sp>
        <p:nvSpPr>
          <p:cNvPr id="4" name="Slide Number Placeholder 3"/>
          <p:cNvSpPr>
            <a:spLocks noGrp="1"/>
          </p:cNvSpPr>
          <p:nvPr>
            <p:ph type="sldNum" sz="quarter" idx="12"/>
          </p:nvPr>
        </p:nvSpPr>
        <p:spPr/>
        <p:txBody>
          <a:bodyPr/>
          <a:lstStyle/>
          <a:p>
            <a:fld id="{BB184765-C9E3-4DA9-8231-A616B6D9A40D}" type="slidenum">
              <a:rPr lang="en-US" smtClean="0"/>
              <a:t>2</a:t>
            </a:fld>
            <a:endParaRPr lang="en-US"/>
          </a:p>
        </p:txBody>
      </p:sp>
    </p:spTree>
    <p:extLst>
      <p:ext uri="{BB962C8B-B14F-4D97-AF65-F5344CB8AC3E}">
        <p14:creationId xmlns:p14="http://schemas.microsoft.com/office/powerpoint/2010/main" val="1939620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527" y="207818"/>
            <a:ext cx="7446602" cy="734291"/>
          </a:xfrm>
        </p:spPr>
        <p:txBody>
          <a:bodyPr>
            <a:normAutofit/>
          </a:bodyPr>
          <a:lstStyle/>
          <a:p>
            <a:r>
              <a:rPr lang="en-US" sz="3600" dirty="0"/>
              <a:t>Using a project</a:t>
            </a:r>
          </a:p>
        </p:txBody>
      </p:sp>
      <p:sp>
        <p:nvSpPr>
          <p:cNvPr id="3" name="Content Placeholder 2"/>
          <p:cNvSpPr>
            <a:spLocks noGrp="1"/>
          </p:cNvSpPr>
          <p:nvPr>
            <p:ph idx="1"/>
          </p:nvPr>
        </p:nvSpPr>
        <p:spPr>
          <a:xfrm>
            <a:off x="110620" y="1177637"/>
            <a:ext cx="7571509" cy="5543838"/>
          </a:xfrm>
        </p:spPr>
        <p:txBody>
          <a:bodyPr>
            <a:normAutofit/>
          </a:bodyPr>
          <a:lstStyle/>
          <a:p>
            <a:r>
              <a:rPr lang="en-US" sz="2000" dirty="0"/>
              <a:t>You will see the project in the IDE. </a:t>
            </a:r>
          </a:p>
          <a:p>
            <a:pPr marL="0" indent="0">
              <a:buNone/>
            </a:pPr>
            <a:r>
              <a:rPr lang="en-US" sz="2000" dirty="0"/>
              <a:t>(It is in the </a:t>
            </a:r>
            <a:r>
              <a:rPr lang="en-US" sz="2000" i="1" dirty="0"/>
              <a:t>Management</a:t>
            </a:r>
            <a:r>
              <a:rPr lang="en-US" sz="2000" dirty="0"/>
              <a:t> panel under the </a:t>
            </a:r>
            <a:r>
              <a:rPr lang="en-US" sz="2000" i="1" dirty="0"/>
              <a:t>Projects</a:t>
            </a:r>
            <a:r>
              <a:rPr lang="en-US" sz="2000" dirty="0"/>
              <a:t> tab.)</a:t>
            </a:r>
          </a:p>
          <a:p>
            <a:r>
              <a:rPr lang="en-US" sz="2000" dirty="0"/>
              <a:t>By default a file called </a:t>
            </a:r>
            <a:r>
              <a:rPr lang="en-US" sz="2000" dirty="0" err="1"/>
              <a:t>main.c</a:t>
            </a:r>
            <a:r>
              <a:rPr lang="en-US" sz="2000" dirty="0"/>
              <a:t> was created in the project. To see it, click + next to </a:t>
            </a:r>
            <a:r>
              <a:rPr lang="en-US" sz="2000" i="1" dirty="0"/>
              <a:t>Sources</a:t>
            </a:r>
            <a:endParaRPr lang="en-US" sz="2000" dirty="0"/>
          </a:p>
          <a:p>
            <a:r>
              <a:rPr lang="en-US" sz="2000" dirty="0"/>
              <a:t>Double-click on </a:t>
            </a:r>
            <a:r>
              <a:rPr lang="en-US" sz="2000" dirty="0" err="1"/>
              <a:t>main.c</a:t>
            </a:r>
            <a:r>
              <a:rPr lang="en-US" sz="2000" dirty="0"/>
              <a:t> and it will open in the editor. It already contains starter code to print </a:t>
            </a:r>
            <a:r>
              <a:rPr lang="en-US" sz="2000" i="1" dirty="0"/>
              <a:t>hello world!</a:t>
            </a:r>
          </a:p>
          <a:p>
            <a:r>
              <a:rPr lang="en-US" sz="2000" dirty="0"/>
              <a:t>Click </a:t>
            </a:r>
            <a:r>
              <a:rPr lang="en-US" sz="2000" i="1" dirty="0"/>
              <a:t>Build and Run</a:t>
            </a:r>
            <a:r>
              <a:rPr lang="en-US" sz="2000" dirty="0"/>
              <a:t>             and see the program output</a:t>
            </a:r>
          </a:p>
          <a:p>
            <a:r>
              <a:rPr lang="en-US" sz="2000" dirty="0"/>
              <a:t>You can edit the file </a:t>
            </a:r>
            <a:r>
              <a:rPr lang="en-US" sz="2000" dirty="0" err="1"/>
              <a:t>main.c</a:t>
            </a:r>
            <a:r>
              <a:rPr lang="en-US" sz="2000" dirty="0"/>
              <a:t> (write any valid C code in it) and run and DEBUG that code.</a:t>
            </a:r>
          </a:p>
          <a:p>
            <a:pPr marL="0" indent="0">
              <a:buNone/>
            </a:pPr>
            <a:r>
              <a:rPr lang="en-US" sz="2000" b="1" dirty="0"/>
              <a:t>Where are the project files?</a:t>
            </a:r>
          </a:p>
          <a:p>
            <a:r>
              <a:rPr lang="en-US" sz="2000" dirty="0"/>
              <a:t>Use a file explorer program and navigate to the folder where you created the project (e.g. 1310/code/</a:t>
            </a:r>
            <a:r>
              <a:rPr lang="en-US" sz="2000" dirty="0" err="1"/>
              <a:t>lectures_code</a:t>
            </a:r>
            <a:r>
              <a:rPr lang="en-US" sz="2000" dirty="0"/>
              <a:t>). You will find a folder with the project name and inside there the project file (with extension .</a:t>
            </a:r>
            <a:r>
              <a:rPr lang="en-US" sz="2000" dirty="0" err="1"/>
              <a:t>cbp</a:t>
            </a:r>
            <a:r>
              <a:rPr lang="en-US" sz="2000" dirty="0"/>
              <a:t>) and the </a:t>
            </a:r>
            <a:r>
              <a:rPr lang="en-US" sz="2000" dirty="0" err="1"/>
              <a:t>main.c</a:t>
            </a:r>
            <a:r>
              <a:rPr lang="en-US" sz="2000" dirty="0"/>
              <a:t> file</a:t>
            </a:r>
          </a:p>
          <a:p>
            <a:r>
              <a:rPr lang="en-US" sz="2000" dirty="0"/>
              <a:t>Note: If you are using a different IDE, the location of the files and the project file extension (.</a:t>
            </a:r>
            <a:r>
              <a:rPr lang="en-US" sz="2000" dirty="0" err="1"/>
              <a:t>cbp</a:t>
            </a:r>
            <a:r>
              <a:rPr lang="en-US" sz="2000" dirty="0"/>
              <a:t>) will be different.</a:t>
            </a:r>
          </a:p>
          <a:p>
            <a:endParaRPr lang="en-US" sz="2000" dirty="0"/>
          </a:p>
          <a:p>
            <a:endParaRPr lang="en-US" sz="2000" dirty="0"/>
          </a:p>
          <a:p>
            <a:endParaRPr lang="en-US" sz="2000" dirty="0"/>
          </a:p>
        </p:txBody>
      </p:sp>
      <p:sp>
        <p:nvSpPr>
          <p:cNvPr id="4" name="Slide Number Placeholder 3"/>
          <p:cNvSpPr>
            <a:spLocks noGrp="1"/>
          </p:cNvSpPr>
          <p:nvPr>
            <p:ph type="sldNum" sz="quarter" idx="12"/>
          </p:nvPr>
        </p:nvSpPr>
        <p:spPr/>
        <p:txBody>
          <a:bodyPr/>
          <a:lstStyle/>
          <a:p>
            <a:fld id="{BB184765-C9E3-4DA9-8231-A616B6D9A40D}" type="slidenum">
              <a:rPr lang="en-US" smtClean="0"/>
              <a:t>20</a:t>
            </a:fld>
            <a:endParaRPr lang="en-US"/>
          </a:p>
        </p:txBody>
      </p:sp>
      <p:pic>
        <p:nvPicPr>
          <p:cNvPr id="5" name="Picture 4"/>
          <p:cNvPicPr>
            <a:picLocks noChangeAspect="1"/>
          </p:cNvPicPr>
          <p:nvPr/>
        </p:nvPicPr>
        <p:blipFill>
          <a:blip r:embed="rId2"/>
          <a:stretch>
            <a:fillRect/>
          </a:stretch>
        </p:blipFill>
        <p:spPr>
          <a:xfrm>
            <a:off x="7529948" y="1086210"/>
            <a:ext cx="1946564" cy="1507400"/>
          </a:xfrm>
          <a:prstGeom prst="rect">
            <a:avLst/>
          </a:prstGeom>
        </p:spPr>
      </p:pic>
      <p:pic>
        <p:nvPicPr>
          <p:cNvPr id="6" name="Picture 5"/>
          <p:cNvPicPr>
            <a:picLocks noChangeAspect="1"/>
          </p:cNvPicPr>
          <p:nvPr/>
        </p:nvPicPr>
        <p:blipFill>
          <a:blip r:embed="rId3"/>
          <a:stretch>
            <a:fillRect/>
          </a:stretch>
        </p:blipFill>
        <p:spPr>
          <a:xfrm>
            <a:off x="8042130" y="4330917"/>
            <a:ext cx="4149870" cy="1454594"/>
          </a:xfrm>
          <a:prstGeom prst="rect">
            <a:avLst/>
          </a:prstGeom>
        </p:spPr>
      </p:pic>
      <p:pic>
        <p:nvPicPr>
          <p:cNvPr id="9" name="Picture 8"/>
          <p:cNvPicPr>
            <a:picLocks noChangeAspect="1"/>
          </p:cNvPicPr>
          <p:nvPr/>
        </p:nvPicPr>
        <p:blipFill>
          <a:blip r:embed="rId4"/>
          <a:stretch>
            <a:fillRect/>
          </a:stretch>
        </p:blipFill>
        <p:spPr>
          <a:xfrm>
            <a:off x="2559519" y="3212849"/>
            <a:ext cx="433063" cy="463996"/>
          </a:xfrm>
          <a:prstGeom prst="rect">
            <a:avLst/>
          </a:prstGeom>
        </p:spPr>
      </p:pic>
    </p:spTree>
    <p:extLst>
      <p:ext uri="{BB962C8B-B14F-4D97-AF65-F5344CB8AC3E}">
        <p14:creationId xmlns:p14="http://schemas.microsoft.com/office/powerpoint/2010/main" val="3512927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3" y="138545"/>
            <a:ext cx="6678106" cy="734291"/>
          </a:xfrm>
        </p:spPr>
        <p:txBody>
          <a:bodyPr>
            <a:normAutofit/>
          </a:bodyPr>
          <a:lstStyle/>
          <a:p>
            <a:r>
              <a:rPr lang="en-US" sz="3600" dirty="0"/>
              <a:t>Using a project</a:t>
            </a:r>
          </a:p>
        </p:txBody>
      </p:sp>
      <p:sp>
        <p:nvSpPr>
          <p:cNvPr id="3" name="Content Placeholder 2"/>
          <p:cNvSpPr>
            <a:spLocks noGrp="1"/>
          </p:cNvSpPr>
          <p:nvPr>
            <p:ph idx="1"/>
          </p:nvPr>
        </p:nvSpPr>
        <p:spPr>
          <a:xfrm>
            <a:off x="360003" y="1052946"/>
            <a:ext cx="6678106" cy="5668529"/>
          </a:xfrm>
          <a:ln>
            <a:solidFill>
              <a:schemeClr val="bg1">
                <a:lumMod val="65000"/>
              </a:schemeClr>
            </a:solidFill>
          </a:ln>
        </p:spPr>
        <p:txBody>
          <a:bodyPr>
            <a:normAutofit/>
          </a:bodyPr>
          <a:lstStyle/>
          <a:p>
            <a:r>
              <a:rPr lang="en-US" sz="2000" dirty="0"/>
              <a:t>A project is a way to organize multiple files needed for a larger application. </a:t>
            </a:r>
          </a:p>
          <a:p>
            <a:r>
              <a:rPr lang="en-US" sz="2000" dirty="0"/>
              <a:t>You can close and reopen the project. This is convenient when you have multiple projects. </a:t>
            </a:r>
          </a:p>
          <a:p>
            <a:pPr marL="0" indent="0">
              <a:buNone/>
            </a:pPr>
            <a:r>
              <a:rPr lang="en-US" sz="2000" b="1" i="1" dirty="0"/>
              <a:t>Close a project</a:t>
            </a:r>
          </a:p>
          <a:p>
            <a:r>
              <a:rPr lang="en-US" sz="2000" i="1" dirty="0"/>
              <a:t>When you close the project it simply does not SHOW in the panel. All the code is still on your computer</a:t>
            </a:r>
            <a:r>
              <a:rPr lang="en-US" sz="2000" dirty="0"/>
              <a:t>.</a:t>
            </a:r>
          </a:p>
          <a:p>
            <a:r>
              <a:rPr lang="en-US" sz="2000" dirty="0"/>
              <a:t>To close a project right click on it and select </a:t>
            </a:r>
            <a:r>
              <a:rPr lang="en-US" sz="2000" i="1" dirty="0"/>
              <a:t>Close Project</a:t>
            </a:r>
            <a:r>
              <a:rPr lang="en-US" sz="2000" dirty="0"/>
              <a:t>     </a:t>
            </a:r>
          </a:p>
          <a:p>
            <a:pPr marL="0" indent="0">
              <a:buNone/>
            </a:pPr>
            <a:endParaRPr lang="en-US" sz="2000" b="1" i="1" dirty="0"/>
          </a:p>
          <a:p>
            <a:pPr marL="0" indent="0">
              <a:buNone/>
            </a:pPr>
            <a:endParaRPr lang="en-US" sz="2000" b="1" i="1" dirty="0"/>
          </a:p>
          <a:p>
            <a:pPr marL="0" indent="0">
              <a:buNone/>
            </a:pPr>
            <a:r>
              <a:rPr lang="en-US" sz="2000" b="1" i="1" dirty="0"/>
              <a:t>Open a project</a:t>
            </a:r>
          </a:p>
          <a:p>
            <a:r>
              <a:rPr lang="en-US" sz="2000" dirty="0"/>
              <a:t>When you open a project, it makes it visible in Code::Blocks and you can run and debug the code in that project from Code::Blocks. </a:t>
            </a:r>
          </a:p>
          <a:p>
            <a:r>
              <a:rPr lang="en-US" sz="2000" dirty="0"/>
              <a:t>To open go to: File-&gt; Open     and then navigate to where the .</a:t>
            </a:r>
            <a:r>
              <a:rPr lang="en-US" sz="2000" dirty="0" err="1"/>
              <a:t>cbp</a:t>
            </a:r>
            <a:r>
              <a:rPr lang="en-US" sz="2000" dirty="0"/>
              <a:t> file is for the project you want to open</a:t>
            </a:r>
          </a:p>
          <a:p>
            <a:endParaRPr lang="en-US" sz="2000" dirty="0"/>
          </a:p>
          <a:p>
            <a:endParaRPr lang="en-US" sz="2000" dirty="0"/>
          </a:p>
          <a:p>
            <a:endParaRPr lang="en-US" sz="2000" dirty="0"/>
          </a:p>
        </p:txBody>
      </p:sp>
      <p:sp>
        <p:nvSpPr>
          <p:cNvPr id="4" name="Slide Number Placeholder 3"/>
          <p:cNvSpPr>
            <a:spLocks noGrp="1"/>
          </p:cNvSpPr>
          <p:nvPr>
            <p:ph type="sldNum" sz="quarter" idx="12"/>
          </p:nvPr>
        </p:nvSpPr>
        <p:spPr/>
        <p:txBody>
          <a:bodyPr/>
          <a:lstStyle/>
          <a:p>
            <a:fld id="{BB184765-C9E3-4DA9-8231-A616B6D9A40D}" type="slidenum">
              <a:rPr lang="en-US" smtClean="0"/>
              <a:t>21</a:t>
            </a:fld>
            <a:endParaRPr lang="en-US"/>
          </a:p>
        </p:txBody>
      </p:sp>
      <p:pic>
        <p:nvPicPr>
          <p:cNvPr id="8" name="Picture 7"/>
          <p:cNvPicPr>
            <a:picLocks noChangeAspect="1"/>
          </p:cNvPicPr>
          <p:nvPr/>
        </p:nvPicPr>
        <p:blipFill>
          <a:blip r:embed="rId2"/>
          <a:stretch>
            <a:fillRect/>
          </a:stretch>
        </p:blipFill>
        <p:spPr>
          <a:xfrm>
            <a:off x="3290347" y="3887209"/>
            <a:ext cx="1943209" cy="959610"/>
          </a:xfrm>
          <a:prstGeom prst="rect">
            <a:avLst/>
          </a:prstGeom>
        </p:spPr>
      </p:pic>
    </p:spTree>
    <p:extLst>
      <p:ext uri="{BB962C8B-B14F-4D97-AF65-F5344CB8AC3E}">
        <p14:creationId xmlns:p14="http://schemas.microsoft.com/office/powerpoint/2010/main" val="576404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268" y="70523"/>
            <a:ext cx="4807528" cy="734291"/>
          </a:xfrm>
        </p:spPr>
        <p:txBody>
          <a:bodyPr>
            <a:normAutofit/>
          </a:bodyPr>
          <a:lstStyle/>
          <a:p>
            <a:r>
              <a:rPr lang="en-US" sz="3600" dirty="0"/>
              <a:t>Project: add/remove files</a:t>
            </a:r>
          </a:p>
        </p:txBody>
      </p:sp>
      <p:sp>
        <p:nvSpPr>
          <p:cNvPr id="4" name="Slide Number Placeholder 3"/>
          <p:cNvSpPr>
            <a:spLocks noGrp="1"/>
          </p:cNvSpPr>
          <p:nvPr>
            <p:ph type="sldNum" sz="quarter" idx="12"/>
          </p:nvPr>
        </p:nvSpPr>
        <p:spPr/>
        <p:txBody>
          <a:bodyPr/>
          <a:lstStyle/>
          <a:p>
            <a:fld id="{BB184765-C9E3-4DA9-8231-A616B6D9A40D}" type="slidenum">
              <a:rPr lang="en-US" smtClean="0"/>
              <a:t>22</a:t>
            </a:fld>
            <a:endParaRPr lang="en-US"/>
          </a:p>
        </p:txBody>
      </p:sp>
      <p:sp>
        <p:nvSpPr>
          <p:cNvPr id="7" name="TextBox 6"/>
          <p:cNvSpPr txBox="1"/>
          <p:nvPr/>
        </p:nvSpPr>
        <p:spPr>
          <a:xfrm>
            <a:off x="308268" y="804814"/>
            <a:ext cx="4762500" cy="2554545"/>
          </a:xfrm>
          <a:prstGeom prst="rect">
            <a:avLst/>
          </a:prstGeom>
          <a:noFill/>
          <a:ln>
            <a:solidFill>
              <a:schemeClr val="bg1">
                <a:lumMod val="65000"/>
              </a:schemeClr>
            </a:solidFill>
          </a:ln>
        </p:spPr>
        <p:txBody>
          <a:bodyPr wrap="square" rtlCol="0">
            <a:spAutoFit/>
          </a:bodyPr>
          <a:lstStyle/>
          <a:p>
            <a:r>
              <a:rPr lang="en-US" sz="2000" dirty="0"/>
              <a:t>You can </a:t>
            </a:r>
            <a:r>
              <a:rPr lang="en-US" sz="2000" b="1" dirty="0"/>
              <a:t>add or remove files from a project</a:t>
            </a:r>
            <a:r>
              <a:rPr lang="en-US" sz="2000" dirty="0"/>
              <a:t>.  </a:t>
            </a:r>
          </a:p>
          <a:p>
            <a:r>
              <a:rPr lang="en-US" sz="2000" b="1" i="1" dirty="0"/>
              <a:t>Remove a file </a:t>
            </a:r>
            <a:r>
              <a:rPr lang="en-US" sz="2000" dirty="0"/>
              <a:t>from a project</a:t>
            </a:r>
          </a:p>
          <a:p>
            <a:pPr marL="342900" indent="-342900">
              <a:buFont typeface="Arial" panose="020B0604020202020204" pitchFamily="34" charset="0"/>
              <a:buChar char="•"/>
            </a:pPr>
            <a:r>
              <a:rPr lang="en-US" sz="2000" dirty="0"/>
              <a:t>To remove a file: right-click on it and select </a:t>
            </a:r>
            <a:r>
              <a:rPr lang="en-US" sz="2000" i="1" dirty="0"/>
              <a:t>Remove file…</a:t>
            </a:r>
          </a:p>
          <a:p>
            <a:pPr marL="342900" indent="-342900">
              <a:buFont typeface="Arial" panose="020B0604020202020204" pitchFamily="34" charset="0"/>
              <a:buChar char="•"/>
            </a:pPr>
            <a:r>
              <a:rPr lang="en-US" sz="2000" dirty="0"/>
              <a:t>If you remove a file from a project </a:t>
            </a:r>
            <a:r>
              <a:rPr lang="en-US" sz="2000" i="1" dirty="0"/>
              <a:t>it does NOT delete</a:t>
            </a:r>
            <a:r>
              <a:rPr lang="en-US" sz="2000" dirty="0"/>
              <a:t> the file, it simply removes it from the IDE’s list of files associated with that project.</a:t>
            </a:r>
          </a:p>
        </p:txBody>
      </p:sp>
      <p:sp>
        <p:nvSpPr>
          <p:cNvPr id="9" name="TextBox 8"/>
          <p:cNvSpPr txBox="1"/>
          <p:nvPr/>
        </p:nvSpPr>
        <p:spPr>
          <a:xfrm>
            <a:off x="5201082" y="252216"/>
            <a:ext cx="6819036" cy="6386364"/>
          </a:xfrm>
          <a:prstGeom prst="rect">
            <a:avLst/>
          </a:prstGeom>
          <a:noFill/>
          <a:ln>
            <a:solidFill>
              <a:schemeClr val="bg1">
                <a:lumMod val="65000"/>
              </a:schemeClr>
            </a:solidFill>
          </a:ln>
        </p:spPr>
        <p:txBody>
          <a:bodyPr wrap="square" rtlCol="0">
            <a:spAutoFit/>
          </a:bodyPr>
          <a:lstStyle/>
          <a:p>
            <a:endParaRPr lang="en-US" sz="800" dirty="0"/>
          </a:p>
          <a:p>
            <a:r>
              <a:rPr lang="en-US" sz="2000" b="1" i="1" dirty="0"/>
              <a:t>Add a file </a:t>
            </a:r>
            <a:r>
              <a:rPr lang="en-US" sz="2000" dirty="0"/>
              <a:t>to a project</a:t>
            </a:r>
          </a:p>
          <a:p>
            <a:pPr marL="342900" indent="-342900">
              <a:buFont typeface="Arial" panose="020B0604020202020204" pitchFamily="34" charset="0"/>
              <a:buChar char="•"/>
            </a:pPr>
            <a:r>
              <a:rPr lang="en-US" sz="2000" dirty="0"/>
              <a:t>To add a existing file: </a:t>
            </a:r>
          </a:p>
          <a:p>
            <a:r>
              <a:rPr lang="en-US" sz="2000" dirty="0"/>
              <a:t>       right-click on the project name  </a:t>
            </a:r>
          </a:p>
          <a:p>
            <a:r>
              <a:rPr lang="en-US" sz="2000" dirty="0"/>
              <a:t>       select </a:t>
            </a:r>
            <a:r>
              <a:rPr lang="en-US" sz="2000" i="1" dirty="0"/>
              <a:t>Add files </a:t>
            </a:r>
            <a:r>
              <a:rPr lang="en-US" sz="2000" dirty="0"/>
              <a:t>… and </a:t>
            </a:r>
          </a:p>
          <a:p>
            <a:r>
              <a:rPr lang="en-US" sz="2000" dirty="0"/>
              <a:t>       navigate to the file you want to add</a:t>
            </a:r>
          </a:p>
          <a:p>
            <a:endParaRPr lang="en-US" sz="800" dirty="0"/>
          </a:p>
          <a:p>
            <a:pPr marL="342900" indent="-342900">
              <a:buFont typeface="Arial" panose="020B0604020202020204" pitchFamily="34" charset="0"/>
              <a:buChar char="•"/>
            </a:pPr>
            <a:r>
              <a:rPr lang="en-US" sz="2000" dirty="0"/>
              <a:t>To create a new file and make it part of the project:</a:t>
            </a:r>
          </a:p>
          <a:p>
            <a:r>
              <a:rPr lang="en-US" sz="2000" dirty="0"/>
              <a:t>Make sure this project is active (it is listed and its name is in bold font. If not, right-click on it and select </a:t>
            </a:r>
            <a:r>
              <a:rPr lang="en-US" sz="2000" i="1" dirty="0"/>
              <a:t>Activate Project</a:t>
            </a:r>
            <a:r>
              <a:rPr lang="en-US" sz="2000" dirty="0"/>
              <a:t>)</a:t>
            </a:r>
          </a:p>
          <a:p>
            <a:r>
              <a:rPr lang="en-US" sz="2000" dirty="0"/>
              <a:t>      Go to </a:t>
            </a:r>
            <a:r>
              <a:rPr lang="en-US" sz="2000" i="1" dirty="0"/>
              <a:t>File -&gt; New -&gt; Empty file</a:t>
            </a:r>
          </a:p>
          <a:p>
            <a:r>
              <a:rPr lang="en-US" sz="2000" i="1" dirty="0"/>
              <a:t>      </a:t>
            </a:r>
            <a:r>
              <a:rPr lang="en-US" sz="2000" dirty="0"/>
              <a:t>Click </a:t>
            </a:r>
            <a:r>
              <a:rPr lang="en-US" sz="2000" i="1" dirty="0"/>
              <a:t>Yes</a:t>
            </a:r>
            <a:r>
              <a:rPr lang="en-US" sz="2000" dirty="0"/>
              <a:t> to add this new file in the active project</a:t>
            </a:r>
            <a:endParaRPr lang="en-US" sz="2000" i="1" dirty="0"/>
          </a:p>
          <a:p>
            <a:r>
              <a:rPr lang="en-US" sz="2000" dirty="0"/>
              <a:t>      Enter the file name </a:t>
            </a:r>
          </a:p>
          <a:p>
            <a:r>
              <a:rPr lang="en-US" sz="2000" dirty="0"/>
              <a:t>      Double-check that the </a:t>
            </a:r>
            <a:r>
              <a:rPr lang="en-US" sz="2000" i="1" dirty="0"/>
              <a:t>Debug  </a:t>
            </a:r>
            <a:r>
              <a:rPr lang="en-US" sz="2000" dirty="0"/>
              <a:t>and </a:t>
            </a:r>
            <a:r>
              <a:rPr lang="en-US" sz="2000" i="1" dirty="0"/>
              <a:t> Release </a:t>
            </a:r>
            <a:r>
              <a:rPr lang="en-US" sz="2000" dirty="0"/>
              <a:t>boxes are checked and click </a:t>
            </a:r>
            <a:r>
              <a:rPr lang="en-US" sz="2000" i="1" dirty="0"/>
              <a:t>Ok</a:t>
            </a:r>
            <a:r>
              <a:rPr lang="en-US" sz="2000" dirty="0"/>
              <a:t> </a:t>
            </a:r>
            <a:endParaRPr lang="en-US" sz="2000" i="1" dirty="0"/>
          </a:p>
          <a:p>
            <a:endParaRPr lang="en-US" sz="2000" i="1" dirty="0"/>
          </a:p>
          <a:p>
            <a:r>
              <a:rPr lang="en-US" sz="1600" dirty="0"/>
              <a:t>There are other ways to add files or rename files from a  project. </a:t>
            </a:r>
          </a:p>
          <a:p>
            <a:endParaRPr lang="en-US" sz="900" dirty="0"/>
          </a:p>
          <a:p>
            <a:endParaRPr lang="en-US" sz="800" dirty="0"/>
          </a:p>
          <a:p>
            <a:r>
              <a:rPr lang="en-US" sz="1600" dirty="0"/>
              <a:t>There can be many .c files part of a project but ONLY ONE</a:t>
            </a:r>
          </a:p>
          <a:p>
            <a:r>
              <a:rPr lang="en-US" sz="1600" dirty="0"/>
              <a:t>              </a:t>
            </a:r>
            <a:r>
              <a:rPr lang="en-US" sz="1600"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main()</a:t>
            </a:r>
            <a:r>
              <a:rPr lang="en-US" sz="1600" dirty="0"/>
              <a:t>       function. </a:t>
            </a:r>
          </a:p>
          <a:p>
            <a:r>
              <a:rPr lang="en-US" sz="1600" dirty="0"/>
              <a:t>If multiple .c files belong to a project, only one file can have a </a:t>
            </a:r>
            <a:r>
              <a:rPr lang="en-US" sz="1600" dirty="0">
                <a:latin typeface="Courier New" panose="02070309020205020404" pitchFamily="49" charset="0"/>
                <a:cs typeface="Courier New" panose="02070309020205020404" pitchFamily="49" charset="0"/>
              </a:rPr>
              <a:t>main</a:t>
            </a:r>
            <a:r>
              <a:rPr lang="en-US" sz="1600" dirty="0"/>
              <a:t> function in it. </a:t>
            </a:r>
          </a:p>
          <a:p>
            <a:r>
              <a:rPr lang="en-US" sz="1600" dirty="0"/>
              <a:t>For our class, you only need to have one .c file part of a project.</a:t>
            </a:r>
          </a:p>
        </p:txBody>
      </p:sp>
      <p:cxnSp>
        <p:nvCxnSpPr>
          <p:cNvPr id="11" name="Straight Arrow Connector 10"/>
          <p:cNvCxnSpPr>
            <a:endCxn id="3" idx="3"/>
          </p:cNvCxnSpPr>
          <p:nvPr/>
        </p:nvCxnSpPr>
        <p:spPr>
          <a:xfrm flipH="1">
            <a:off x="4423068" y="3472358"/>
            <a:ext cx="1107925" cy="4987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2"/>
          <a:stretch>
            <a:fillRect/>
          </a:stretch>
        </p:blipFill>
        <p:spPr>
          <a:xfrm>
            <a:off x="609600" y="3472358"/>
            <a:ext cx="3813468" cy="997504"/>
          </a:xfrm>
          <a:prstGeom prst="rect">
            <a:avLst/>
          </a:prstGeom>
        </p:spPr>
      </p:pic>
      <p:pic>
        <p:nvPicPr>
          <p:cNvPr id="8" name="Picture 7"/>
          <p:cNvPicPr>
            <a:picLocks noChangeAspect="1"/>
          </p:cNvPicPr>
          <p:nvPr/>
        </p:nvPicPr>
        <p:blipFill>
          <a:blip r:embed="rId3"/>
          <a:stretch>
            <a:fillRect/>
          </a:stretch>
        </p:blipFill>
        <p:spPr>
          <a:xfrm>
            <a:off x="1537855" y="4548682"/>
            <a:ext cx="2555302" cy="2238092"/>
          </a:xfrm>
          <a:prstGeom prst="rect">
            <a:avLst/>
          </a:prstGeom>
        </p:spPr>
      </p:pic>
      <p:cxnSp>
        <p:nvCxnSpPr>
          <p:cNvPr id="13" name="Straight Arrow Connector 12"/>
          <p:cNvCxnSpPr/>
          <p:nvPr/>
        </p:nvCxnSpPr>
        <p:spPr>
          <a:xfrm flipH="1">
            <a:off x="2272145" y="4024956"/>
            <a:ext cx="3258848" cy="11012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9898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527" y="207818"/>
            <a:ext cx="7446602" cy="734291"/>
          </a:xfrm>
        </p:spPr>
        <p:txBody>
          <a:bodyPr>
            <a:normAutofit/>
          </a:bodyPr>
          <a:lstStyle/>
          <a:p>
            <a:r>
              <a:rPr lang="en-US" sz="3600" dirty="0"/>
              <a:t>Using a project to Debug code</a:t>
            </a:r>
          </a:p>
        </p:txBody>
      </p:sp>
      <p:sp>
        <p:nvSpPr>
          <p:cNvPr id="3" name="Content Placeholder 2"/>
          <p:cNvSpPr>
            <a:spLocks noGrp="1"/>
          </p:cNvSpPr>
          <p:nvPr>
            <p:ph idx="1"/>
          </p:nvPr>
        </p:nvSpPr>
        <p:spPr>
          <a:xfrm>
            <a:off x="235527" y="1067449"/>
            <a:ext cx="7571509" cy="5288901"/>
          </a:xfrm>
        </p:spPr>
        <p:txBody>
          <a:bodyPr>
            <a:normAutofit lnSpcReduction="10000"/>
          </a:bodyPr>
          <a:lstStyle/>
          <a:p>
            <a:r>
              <a:rPr lang="en-US" sz="2000" dirty="0"/>
              <a:t>Debug - The IDE provides a convenient framework to examine what is happening with the program (what line is being executed at any time and the value of the data in the program at that time). This is done in DEBUG mode.</a:t>
            </a:r>
          </a:p>
          <a:p>
            <a:r>
              <a:rPr lang="en-US" sz="2000" dirty="0"/>
              <a:t>In order to debug a program, it must be part of a project. (We can run an individual file, but we can only debug a project)</a:t>
            </a:r>
          </a:p>
          <a:p>
            <a:pPr marL="0" indent="0">
              <a:buNone/>
            </a:pPr>
            <a:endParaRPr lang="en-US" sz="2000" dirty="0"/>
          </a:p>
          <a:p>
            <a:r>
              <a:rPr lang="en-US" sz="2000" dirty="0"/>
              <a:t>You have 2 options:</a:t>
            </a:r>
          </a:p>
          <a:p>
            <a:pPr marL="0" indent="0">
              <a:buNone/>
            </a:pPr>
            <a:r>
              <a:rPr lang="en-US" sz="2000" dirty="0"/>
              <a:t>Option 1: Create a project for every program you need to run. If that is for a homework, make sure you name the .c file with the required name. The name of the project can be whatever you want.</a:t>
            </a:r>
          </a:p>
          <a:p>
            <a:pPr marL="0" indent="0">
              <a:buNone/>
            </a:pPr>
            <a:r>
              <a:rPr lang="en-US" sz="2000" dirty="0"/>
              <a:t>Option 2: Create one project that will be used for debugging only. When working on a program, add it to the Debugging project and debug it as needed. Remove it from the project when you are done.</a:t>
            </a:r>
          </a:p>
          <a:p>
            <a:r>
              <a:rPr lang="en-US" sz="2000" dirty="0"/>
              <a:t>You can have several .c file in a project, but only one of those files can have a main() function in it (because that is where the program execution will start and it cannot have multiple start points.) </a:t>
            </a:r>
          </a:p>
          <a:p>
            <a:endParaRPr lang="en-US" sz="2000" dirty="0"/>
          </a:p>
        </p:txBody>
      </p:sp>
      <p:sp>
        <p:nvSpPr>
          <p:cNvPr id="4" name="Slide Number Placeholder 3"/>
          <p:cNvSpPr>
            <a:spLocks noGrp="1"/>
          </p:cNvSpPr>
          <p:nvPr>
            <p:ph type="sldNum" sz="quarter" idx="12"/>
          </p:nvPr>
        </p:nvSpPr>
        <p:spPr/>
        <p:txBody>
          <a:bodyPr/>
          <a:lstStyle/>
          <a:p>
            <a:fld id="{BB184765-C9E3-4DA9-8231-A616B6D9A40D}" type="slidenum">
              <a:rPr lang="en-US" smtClean="0"/>
              <a:t>23</a:t>
            </a:fld>
            <a:endParaRPr lang="en-US"/>
          </a:p>
        </p:txBody>
      </p:sp>
    </p:spTree>
    <p:extLst>
      <p:ext uri="{BB962C8B-B14F-4D97-AF65-F5344CB8AC3E}">
        <p14:creationId xmlns:p14="http://schemas.microsoft.com/office/powerpoint/2010/main" val="3694665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individual files vs projects</a:t>
            </a:r>
          </a:p>
        </p:txBody>
      </p:sp>
      <p:sp>
        <p:nvSpPr>
          <p:cNvPr id="3" name="Content Placeholder 2"/>
          <p:cNvSpPr>
            <a:spLocks noGrp="1"/>
          </p:cNvSpPr>
          <p:nvPr>
            <p:ph idx="1"/>
          </p:nvPr>
        </p:nvSpPr>
        <p:spPr/>
        <p:txBody>
          <a:bodyPr/>
          <a:lstStyle/>
          <a:p>
            <a:r>
              <a:rPr lang="en-US" dirty="0"/>
              <a:t>When you Build and Run… it will be done for the ACTIVE PROJECT.</a:t>
            </a:r>
          </a:p>
          <a:p>
            <a:r>
              <a:rPr lang="en-US" dirty="0"/>
              <a:t>If you have multiple projects, make sure the one you want to work on is active. (You can close the others, </a:t>
            </a:r>
            <a:r>
              <a:rPr lang="en-US"/>
              <a:t>or explicitly </a:t>
            </a:r>
            <a:r>
              <a:rPr lang="en-US" dirty="0"/>
              <a:t>make this one the active one – right click on the project name to get that option) </a:t>
            </a:r>
          </a:p>
          <a:p>
            <a:r>
              <a:rPr lang="en-US" dirty="0"/>
              <a:t>If you want to run a single file, then ALL your projects must be closed (there should not be any project in the list of projects)</a:t>
            </a:r>
          </a:p>
        </p:txBody>
      </p:sp>
      <p:sp>
        <p:nvSpPr>
          <p:cNvPr id="4" name="Slide Number Placeholder 3"/>
          <p:cNvSpPr>
            <a:spLocks noGrp="1"/>
          </p:cNvSpPr>
          <p:nvPr>
            <p:ph type="sldNum" sz="quarter" idx="12"/>
          </p:nvPr>
        </p:nvSpPr>
        <p:spPr/>
        <p:txBody>
          <a:bodyPr/>
          <a:lstStyle/>
          <a:p>
            <a:fld id="{BB184765-C9E3-4DA9-8231-A616B6D9A40D}" type="slidenum">
              <a:rPr lang="en-US" smtClean="0"/>
              <a:t>24</a:t>
            </a:fld>
            <a:endParaRPr lang="en-US"/>
          </a:p>
        </p:txBody>
      </p:sp>
    </p:spTree>
    <p:extLst>
      <p:ext uri="{BB962C8B-B14F-4D97-AF65-F5344CB8AC3E}">
        <p14:creationId xmlns:p14="http://schemas.microsoft.com/office/powerpoint/2010/main" val="4241880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1"/>
            <a:ext cx="10143744" cy="795528"/>
          </a:xfrm>
        </p:spPr>
        <p:txBody>
          <a:bodyPr>
            <a:normAutofit/>
          </a:bodyPr>
          <a:lstStyle/>
          <a:p>
            <a:r>
              <a:rPr lang="en-US" sz="3600"/>
              <a:t>Downloading Code::Blocks</a:t>
            </a:r>
          </a:p>
        </p:txBody>
      </p:sp>
      <p:pic>
        <p:nvPicPr>
          <p:cNvPr id="4" name="Content Placeholder 3"/>
          <p:cNvPicPr>
            <a:picLocks noGrp="1" noChangeAspect="1"/>
          </p:cNvPicPr>
          <p:nvPr>
            <p:ph idx="1"/>
          </p:nvPr>
        </p:nvPicPr>
        <p:blipFill>
          <a:blip r:embed="rId2"/>
          <a:stretch>
            <a:fillRect/>
          </a:stretch>
        </p:blipFill>
        <p:spPr>
          <a:xfrm>
            <a:off x="314889" y="2893419"/>
            <a:ext cx="6140505" cy="3452348"/>
          </a:xfrm>
          <a:prstGeom prst="rect">
            <a:avLst/>
          </a:prstGeom>
        </p:spPr>
      </p:pic>
      <p:sp>
        <p:nvSpPr>
          <p:cNvPr id="3" name="TextBox 2"/>
          <p:cNvSpPr txBox="1"/>
          <p:nvPr/>
        </p:nvSpPr>
        <p:spPr>
          <a:xfrm>
            <a:off x="314889" y="950286"/>
            <a:ext cx="11145295" cy="1938992"/>
          </a:xfrm>
          <a:prstGeom prst="rect">
            <a:avLst/>
          </a:prstGeom>
          <a:noFill/>
        </p:spPr>
        <p:txBody>
          <a:bodyPr wrap="none" rtlCol="0">
            <a:spAutoFit/>
          </a:bodyPr>
          <a:lstStyle/>
          <a:p>
            <a:r>
              <a:rPr lang="en-US" sz="2400" dirty="0"/>
              <a:t>Here is a </a:t>
            </a:r>
            <a:r>
              <a:rPr lang="en-US" sz="2400" b="1" dirty="0">
                <a:hlinkClick r:id="rId3"/>
              </a:rPr>
              <a:t>good video with instructions for installing Code::Blocks and creating projects </a:t>
            </a:r>
            <a:endParaRPr lang="en-US" sz="2400" dirty="0"/>
          </a:p>
          <a:p>
            <a:endParaRPr lang="en-US" sz="2400" dirty="0"/>
          </a:p>
          <a:p>
            <a:r>
              <a:rPr lang="en-US" sz="2400" dirty="0"/>
              <a:t>The slides below also have the steps for installing Code::Blocks.</a:t>
            </a:r>
          </a:p>
          <a:p>
            <a:r>
              <a:rPr lang="en-US" sz="2400" dirty="0"/>
              <a:t>From the Code::Blocks download page: </a:t>
            </a:r>
            <a:r>
              <a:rPr lang="en-US" sz="2400" dirty="0">
                <a:hlinkClick r:id="rId4"/>
              </a:rPr>
              <a:t>http://www.codeblocks.org/downloads</a:t>
            </a:r>
            <a:endParaRPr lang="en-US" sz="2400" dirty="0"/>
          </a:p>
          <a:p>
            <a:r>
              <a:rPr lang="en-US" sz="2400" dirty="0"/>
              <a:t>Click “Download the binary release” </a:t>
            </a:r>
          </a:p>
        </p:txBody>
      </p:sp>
      <p:sp>
        <p:nvSpPr>
          <p:cNvPr id="5" name="Oval 4"/>
          <p:cNvSpPr/>
          <p:nvPr/>
        </p:nvSpPr>
        <p:spPr>
          <a:xfrm>
            <a:off x="1480821" y="4619075"/>
            <a:ext cx="1060704" cy="164592"/>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BB184765-C9E3-4DA9-8231-A616B6D9A40D}" type="slidenum">
              <a:rPr lang="en-US" smtClean="0"/>
              <a:t>3</a:t>
            </a:fld>
            <a:endParaRPr lang="en-US"/>
          </a:p>
        </p:txBody>
      </p:sp>
    </p:spTree>
    <p:extLst>
      <p:ext uri="{BB962C8B-B14F-4D97-AF65-F5344CB8AC3E}">
        <p14:creationId xmlns:p14="http://schemas.microsoft.com/office/powerpoint/2010/main" val="727415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t>Unix and Mac</a:t>
            </a:r>
          </a:p>
        </p:txBody>
      </p:sp>
      <p:sp>
        <p:nvSpPr>
          <p:cNvPr id="3" name="Content Placeholder 2"/>
          <p:cNvSpPr>
            <a:spLocks noGrp="1"/>
          </p:cNvSpPr>
          <p:nvPr>
            <p:ph idx="1"/>
          </p:nvPr>
        </p:nvSpPr>
        <p:spPr/>
        <p:txBody>
          <a:bodyPr vert="horz" lIns="91440" tIns="45720" rIns="91440" bIns="45720" rtlCol="0" anchor="t">
            <a:normAutofit/>
          </a:bodyPr>
          <a:lstStyle/>
          <a:p>
            <a:r>
              <a:rPr lang="en-US" dirty="0">
                <a:solidFill>
                  <a:srgbClr val="C00000"/>
                </a:solidFill>
              </a:rPr>
              <a:t>Mac </a:t>
            </a:r>
            <a:r>
              <a:rPr lang="en-US">
                <a:solidFill>
                  <a:srgbClr val="C00000"/>
                </a:solidFill>
              </a:rPr>
              <a:t>users:</a:t>
            </a:r>
            <a:r>
              <a:rPr lang="en-US"/>
              <a:t> </a:t>
            </a:r>
            <a:endParaRPr lang="en-US" dirty="0">
              <a:solidFill>
                <a:srgbClr val="C00000"/>
              </a:solidFill>
            </a:endParaRPr>
          </a:p>
          <a:p>
            <a:pPr lvl="1"/>
            <a:r>
              <a:rPr lang="en-US" dirty="0">
                <a:solidFill>
                  <a:srgbClr val="C00000"/>
                </a:solidFill>
              </a:rPr>
              <a:t>See Canvas-&gt;Modules-&gt;”M2-System </a:t>
            </a:r>
            <a:r>
              <a:rPr lang="en-US">
                <a:solidFill>
                  <a:srgbClr val="C00000"/>
                </a:solidFill>
              </a:rPr>
              <a:t>Set-up” </a:t>
            </a:r>
            <a:endParaRPr lang="en-US">
              <a:solidFill>
                <a:srgbClr val="C00000"/>
              </a:solidFill>
              <a:cs typeface="Calibri"/>
            </a:endParaRPr>
          </a:p>
          <a:p>
            <a:endParaRPr lang="en-US" dirty="0">
              <a:solidFill>
                <a:srgbClr val="C00000"/>
              </a:solidFill>
              <a:cs typeface="Calibri"/>
            </a:endParaRPr>
          </a:p>
          <a:p>
            <a:r>
              <a:rPr lang="en-US" dirty="0"/>
              <a:t>Unix/Linus users:</a:t>
            </a:r>
          </a:p>
          <a:p>
            <a:pPr lvl="1"/>
            <a:r>
              <a:rPr lang="en-US" dirty="0"/>
              <a:t>Install the GCC (GNU Compiler Collection) compiler – E.g. search “install </a:t>
            </a:r>
            <a:r>
              <a:rPr lang="en-US" dirty="0" err="1"/>
              <a:t>gcc</a:t>
            </a:r>
            <a:r>
              <a:rPr lang="en-US" dirty="0"/>
              <a:t> compiler on Unix” and follow instructions that seem clear to you.</a:t>
            </a:r>
          </a:p>
          <a:p>
            <a:pPr lvl="1"/>
            <a:r>
              <a:rPr lang="en-US" dirty="0"/>
              <a:t>Download and install Code::Blocks for your system</a:t>
            </a:r>
          </a:p>
          <a:p>
            <a:pPr marL="0" indent="0">
              <a:buNone/>
            </a:pPr>
            <a:endParaRPr lang="en-US" dirty="0"/>
          </a:p>
        </p:txBody>
      </p:sp>
      <p:sp>
        <p:nvSpPr>
          <p:cNvPr id="4" name="Slide Number Placeholder 3"/>
          <p:cNvSpPr>
            <a:spLocks noGrp="1"/>
          </p:cNvSpPr>
          <p:nvPr>
            <p:ph type="sldNum" sz="quarter" idx="12"/>
          </p:nvPr>
        </p:nvSpPr>
        <p:spPr/>
        <p:txBody>
          <a:bodyPr/>
          <a:lstStyle/>
          <a:p>
            <a:fld id="{BB184765-C9E3-4DA9-8231-A616B6D9A40D}" type="slidenum">
              <a:rPr lang="en-US" smtClean="0"/>
              <a:t>4</a:t>
            </a:fld>
            <a:endParaRPr lang="en-US"/>
          </a:p>
        </p:txBody>
      </p:sp>
    </p:spTree>
    <p:extLst>
      <p:ext uri="{BB962C8B-B14F-4D97-AF65-F5344CB8AC3E}">
        <p14:creationId xmlns:p14="http://schemas.microsoft.com/office/powerpoint/2010/main" val="1133133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10" y="69329"/>
            <a:ext cx="10318432" cy="786561"/>
          </a:xfrm>
        </p:spPr>
        <p:txBody>
          <a:bodyPr>
            <a:normAutofit/>
          </a:bodyPr>
          <a:lstStyle/>
          <a:p>
            <a:r>
              <a:rPr lang="en-US" sz="3600"/>
              <a:t>Windows</a:t>
            </a:r>
          </a:p>
        </p:txBody>
      </p:sp>
      <p:pic>
        <p:nvPicPr>
          <p:cNvPr id="4" name="Content Placeholder 3"/>
          <p:cNvPicPr>
            <a:picLocks noGrp="1" noChangeAspect="1"/>
          </p:cNvPicPr>
          <p:nvPr>
            <p:ph idx="1"/>
          </p:nvPr>
        </p:nvPicPr>
        <p:blipFill>
          <a:blip r:embed="rId2"/>
          <a:stretch>
            <a:fillRect/>
          </a:stretch>
        </p:blipFill>
        <p:spPr>
          <a:xfrm>
            <a:off x="134215" y="1957603"/>
            <a:ext cx="8580290" cy="4824058"/>
          </a:xfrm>
          <a:prstGeom prst="rect">
            <a:avLst/>
          </a:prstGeom>
        </p:spPr>
      </p:pic>
      <p:sp>
        <p:nvSpPr>
          <p:cNvPr id="5" name="Oval 4"/>
          <p:cNvSpPr/>
          <p:nvPr/>
        </p:nvSpPr>
        <p:spPr>
          <a:xfrm>
            <a:off x="1482433" y="5950523"/>
            <a:ext cx="1731818" cy="263236"/>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82433" y="3304389"/>
            <a:ext cx="2078182" cy="249391"/>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230066" y="5950523"/>
            <a:ext cx="1731818" cy="263236"/>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822340" y="4984598"/>
            <a:ext cx="3330804" cy="1631216"/>
          </a:xfrm>
          <a:prstGeom prst="rect">
            <a:avLst/>
          </a:prstGeom>
          <a:noFill/>
          <a:ln w="3175">
            <a:solidFill>
              <a:schemeClr val="tx1"/>
            </a:solidFill>
          </a:ln>
        </p:spPr>
        <p:txBody>
          <a:bodyPr wrap="square" rtlCol="0">
            <a:spAutoFit/>
          </a:bodyPr>
          <a:lstStyle/>
          <a:p>
            <a:r>
              <a:rPr lang="en-US" sz="2000"/>
              <a:t>Select the site to download from. </a:t>
            </a:r>
          </a:p>
          <a:p>
            <a:r>
              <a:rPr lang="en-US" sz="2000"/>
              <a:t>From </a:t>
            </a:r>
            <a:r>
              <a:rPr lang="en-US" sz="2000" err="1"/>
              <a:t>FossHUB</a:t>
            </a:r>
            <a:r>
              <a:rPr lang="en-US" sz="2000"/>
              <a:t> the download started by default after clicking </a:t>
            </a:r>
            <a:r>
              <a:rPr lang="en-US" sz="2000" err="1"/>
              <a:t>FossHUB</a:t>
            </a:r>
            <a:r>
              <a:rPr lang="en-US" sz="2000"/>
              <a:t>.</a:t>
            </a:r>
          </a:p>
        </p:txBody>
      </p:sp>
      <p:sp>
        <p:nvSpPr>
          <p:cNvPr id="3" name="TextBox 2"/>
          <p:cNvSpPr txBox="1"/>
          <p:nvPr/>
        </p:nvSpPr>
        <p:spPr>
          <a:xfrm>
            <a:off x="169310" y="796418"/>
            <a:ext cx="10695840" cy="984885"/>
          </a:xfrm>
          <a:prstGeom prst="rect">
            <a:avLst/>
          </a:prstGeom>
          <a:noFill/>
        </p:spPr>
        <p:txBody>
          <a:bodyPr wrap="square" rtlCol="0">
            <a:spAutoFit/>
          </a:bodyPr>
          <a:lstStyle/>
          <a:p>
            <a:r>
              <a:rPr lang="en-US" sz="2000"/>
              <a:t>Download</a:t>
            </a:r>
            <a:r>
              <a:rPr lang="en-US" sz="2000" b="1"/>
              <a:t> codeblocks-20.03mingw-setup.exe  </a:t>
            </a:r>
            <a:r>
              <a:rPr lang="en-US" sz="2000"/>
              <a:t>- this is the package that </a:t>
            </a:r>
            <a:r>
              <a:rPr lang="en-US" sz="2000" b="1"/>
              <a:t>has both Code::Blocks and a C compiler (the </a:t>
            </a:r>
            <a:r>
              <a:rPr lang="en-US" sz="2000" b="1" err="1"/>
              <a:t>MinGW</a:t>
            </a:r>
            <a:r>
              <a:rPr lang="en-US" sz="2000" b="1"/>
              <a:t> C compiler)</a:t>
            </a:r>
            <a:r>
              <a:rPr lang="en-US" sz="2000"/>
              <a:t>.   </a:t>
            </a:r>
            <a:r>
              <a:rPr lang="en-US"/>
              <a:t> If you already have a C compiler or prefer to install the C compiler separate, download the appropriate package (e.g. codeblocks-20.03-setup.exe).</a:t>
            </a:r>
            <a:endParaRPr lang="en-US" sz="2000"/>
          </a:p>
        </p:txBody>
      </p:sp>
      <p:cxnSp>
        <p:nvCxnSpPr>
          <p:cNvPr id="10" name="Straight Arrow Connector 9"/>
          <p:cNvCxnSpPr>
            <a:stCxn id="8" idx="1"/>
            <a:endCxn id="7" idx="6"/>
          </p:cNvCxnSpPr>
          <p:nvPr/>
        </p:nvCxnSpPr>
        <p:spPr>
          <a:xfrm flipH="1">
            <a:off x="6961884" y="5800206"/>
            <a:ext cx="1860456" cy="281935"/>
          </a:xfrm>
          <a:prstGeom prst="straightConnector1">
            <a:avLst/>
          </a:prstGeom>
          <a:ln w="222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B184765-C9E3-4DA9-8231-A616B6D9A40D}" type="slidenum">
              <a:rPr lang="en-US" smtClean="0"/>
              <a:t>5</a:t>
            </a:fld>
            <a:endParaRPr lang="en-US"/>
          </a:p>
        </p:txBody>
      </p:sp>
    </p:spTree>
    <p:extLst>
      <p:ext uri="{BB962C8B-B14F-4D97-AF65-F5344CB8AC3E}">
        <p14:creationId xmlns:p14="http://schemas.microsoft.com/office/powerpoint/2010/main" val="658305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58568" y="2117857"/>
            <a:ext cx="4858428" cy="3829584"/>
          </a:xfrm>
          <a:prstGeom prst="rect">
            <a:avLst/>
          </a:prstGeom>
        </p:spPr>
      </p:pic>
      <p:pic>
        <p:nvPicPr>
          <p:cNvPr id="6" name="Picture 5"/>
          <p:cNvPicPr>
            <a:picLocks noChangeAspect="1"/>
          </p:cNvPicPr>
          <p:nvPr/>
        </p:nvPicPr>
        <p:blipFill>
          <a:blip r:embed="rId3"/>
          <a:stretch>
            <a:fillRect/>
          </a:stretch>
        </p:blipFill>
        <p:spPr>
          <a:xfrm>
            <a:off x="6096000" y="2241949"/>
            <a:ext cx="4800600" cy="3581400"/>
          </a:xfrm>
          <a:prstGeom prst="rect">
            <a:avLst/>
          </a:prstGeom>
        </p:spPr>
      </p:pic>
      <p:sp>
        <p:nvSpPr>
          <p:cNvPr id="7" name="Oval 6"/>
          <p:cNvSpPr/>
          <p:nvPr/>
        </p:nvSpPr>
        <p:spPr>
          <a:xfrm>
            <a:off x="2054831" y="4488540"/>
            <a:ext cx="1340172" cy="206750"/>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268356" y="458574"/>
            <a:ext cx="10717696" cy="1587044"/>
          </a:xfrm>
        </p:spPr>
        <p:txBody>
          <a:bodyPr>
            <a:noAutofit/>
          </a:bodyPr>
          <a:lstStyle/>
          <a:p>
            <a:r>
              <a:rPr lang="en-US" sz="2400"/>
              <a:t>Install run the executable file you downloaded, agree to the terms.</a:t>
            </a:r>
            <a:br>
              <a:rPr lang="en-US" sz="2400"/>
            </a:br>
            <a:br>
              <a:rPr lang="en-US" sz="2400"/>
            </a:br>
            <a:r>
              <a:rPr lang="en-US" sz="2400"/>
              <a:t>When installing it, double-check that the </a:t>
            </a:r>
            <a:r>
              <a:rPr lang="en-US" sz="2400" err="1"/>
              <a:t>MinGW</a:t>
            </a:r>
            <a:r>
              <a:rPr lang="en-US" sz="2400"/>
              <a:t> compiler is checked/included</a:t>
            </a:r>
          </a:p>
        </p:txBody>
      </p:sp>
      <p:sp>
        <p:nvSpPr>
          <p:cNvPr id="2" name="Slide Number Placeholder 1"/>
          <p:cNvSpPr>
            <a:spLocks noGrp="1"/>
          </p:cNvSpPr>
          <p:nvPr>
            <p:ph type="sldNum" sz="quarter" idx="12"/>
          </p:nvPr>
        </p:nvSpPr>
        <p:spPr/>
        <p:txBody>
          <a:bodyPr/>
          <a:lstStyle/>
          <a:p>
            <a:fld id="{BB184765-C9E3-4DA9-8231-A616B6D9A40D}" type="slidenum">
              <a:rPr lang="en-US" smtClean="0"/>
              <a:t>6</a:t>
            </a:fld>
            <a:endParaRPr lang="en-US"/>
          </a:p>
        </p:txBody>
      </p:sp>
    </p:spTree>
    <p:extLst>
      <p:ext uri="{BB962C8B-B14F-4D97-AF65-F5344CB8AC3E}">
        <p14:creationId xmlns:p14="http://schemas.microsoft.com/office/powerpoint/2010/main" val="273805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45930" y="2024856"/>
            <a:ext cx="5514975" cy="3952875"/>
          </a:xfrm>
          <a:prstGeom prst="rect">
            <a:avLst/>
          </a:prstGeom>
        </p:spPr>
      </p:pic>
      <p:sp>
        <p:nvSpPr>
          <p:cNvPr id="5" name="Oval 4"/>
          <p:cNvSpPr/>
          <p:nvPr/>
        </p:nvSpPr>
        <p:spPr>
          <a:xfrm>
            <a:off x="4864231" y="5559376"/>
            <a:ext cx="1131540" cy="332377"/>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stretch>
            <a:fillRect/>
          </a:stretch>
        </p:blipFill>
        <p:spPr>
          <a:xfrm>
            <a:off x="6664036" y="2930476"/>
            <a:ext cx="5181600" cy="2628900"/>
          </a:xfrm>
          <a:prstGeom prst="rect">
            <a:avLst/>
          </a:prstGeom>
        </p:spPr>
      </p:pic>
      <p:sp>
        <p:nvSpPr>
          <p:cNvPr id="7" name="Oval 6"/>
          <p:cNvSpPr/>
          <p:nvPr/>
        </p:nvSpPr>
        <p:spPr>
          <a:xfrm>
            <a:off x="6664035" y="4459458"/>
            <a:ext cx="3028605" cy="450167"/>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p:cNvSpPr>
            <a:spLocks noGrp="1"/>
          </p:cNvSpPr>
          <p:nvPr>
            <p:ph type="title"/>
          </p:nvPr>
        </p:nvSpPr>
        <p:spPr>
          <a:xfrm>
            <a:off x="350630" y="868680"/>
            <a:ext cx="5510275" cy="956944"/>
          </a:xfrm>
        </p:spPr>
        <p:txBody>
          <a:bodyPr>
            <a:noAutofit/>
          </a:bodyPr>
          <a:lstStyle/>
          <a:p>
            <a:r>
              <a:rPr lang="en-US" sz="1800"/>
              <a:t>We will use the GNU GCC Compiler.</a:t>
            </a:r>
            <a:br>
              <a:rPr lang="en-US" sz="1800"/>
            </a:br>
            <a:r>
              <a:rPr lang="en-US" sz="1800"/>
              <a:t>(other C compilers should also be ok, but if available, choose the GNU one for consistency.)</a:t>
            </a:r>
          </a:p>
        </p:txBody>
      </p:sp>
      <p:sp>
        <p:nvSpPr>
          <p:cNvPr id="9" name="Oval 8"/>
          <p:cNvSpPr/>
          <p:nvPr/>
        </p:nvSpPr>
        <p:spPr>
          <a:xfrm>
            <a:off x="345930" y="3047009"/>
            <a:ext cx="3028605" cy="450167"/>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681725" y="1731844"/>
            <a:ext cx="5510275" cy="11986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800"/>
          </a:p>
        </p:txBody>
      </p:sp>
      <p:sp>
        <p:nvSpPr>
          <p:cNvPr id="11" name="Title 1"/>
          <p:cNvSpPr txBox="1">
            <a:spLocks/>
          </p:cNvSpPr>
          <p:nvPr/>
        </p:nvSpPr>
        <p:spPr>
          <a:xfrm>
            <a:off x="6646656" y="1825625"/>
            <a:ext cx="5510275" cy="11986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800"/>
          </a:p>
        </p:txBody>
      </p:sp>
      <p:sp>
        <p:nvSpPr>
          <p:cNvPr id="2" name="Slide Number Placeholder 1"/>
          <p:cNvSpPr>
            <a:spLocks noGrp="1"/>
          </p:cNvSpPr>
          <p:nvPr>
            <p:ph type="sldNum" sz="quarter" idx="12"/>
          </p:nvPr>
        </p:nvSpPr>
        <p:spPr/>
        <p:txBody>
          <a:bodyPr/>
          <a:lstStyle/>
          <a:p>
            <a:fld id="{BB184765-C9E3-4DA9-8231-A616B6D9A40D}" type="slidenum">
              <a:rPr lang="en-US" smtClean="0"/>
              <a:t>7</a:t>
            </a:fld>
            <a:endParaRPr lang="en-US"/>
          </a:p>
        </p:txBody>
      </p:sp>
    </p:spTree>
    <p:extLst>
      <p:ext uri="{BB962C8B-B14F-4D97-AF65-F5344CB8AC3E}">
        <p14:creationId xmlns:p14="http://schemas.microsoft.com/office/powerpoint/2010/main" val="4200022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49115"/>
          </a:xfrm>
        </p:spPr>
        <p:txBody>
          <a:bodyPr>
            <a:normAutofit/>
          </a:bodyPr>
          <a:lstStyle/>
          <a:p>
            <a:r>
              <a:rPr lang="en-US" dirty="0"/>
              <a:t>Check that you can “Build and run” a file. </a:t>
            </a:r>
            <a:br>
              <a:rPr lang="en-US" dirty="0"/>
            </a:br>
            <a:r>
              <a:rPr lang="en-US" dirty="0"/>
              <a:t>Follow the next pages to create a file and try to “Build and run” it. If it does not work, it could be because Code::Blocks cannot find the C compiler. See page 14 (after the section on creating and running a C file) that shows </a:t>
            </a:r>
            <a:r>
              <a:rPr lang="en-US"/>
              <a:t>how to fix it.</a:t>
            </a:r>
            <a:endParaRPr lang="en-US" dirty="0"/>
          </a:p>
        </p:txBody>
      </p:sp>
      <p:sp>
        <p:nvSpPr>
          <p:cNvPr id="4" name="Slide Number Placeholder 3"/>
          <p:cNvSpPr>
            <a:spLocks noGrp="1"/>
          </p:cNvSpPr>
          <p:nvPr>
            <p:ph type="sldNum" sz="quarter" idx="12"/>
          </p:nvPr>
        </p:nvSpPr>
        <p:spPr/>
        <p:txBody>
          <a:bodyPr/>
          <a:lstStyle/>
          <a:p>
            <a:fld id="{BB184765-C9E3-4DA9-8231-A616B6D9A40D}" type="slidenum">
              <a:rPr lang="en-US" smtClean="0"/>
              <a:t>8</a:t>
            </a:fld>
            <a:endParaRPr lang="en-US"/>
          </a:p>
        </p:txBody>
      </p:sp>
    </p:spTree>
    <p:extLst>
      <p:ext uri="{BB962C8B-B14F-4D97-AF65-F5344CB8AC3E}">
        <p14:creationId xmlns:p14="http://schemas.microsoft.com/office/powerpoint/2010/main" val="1293809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7152" y="2230501"/>
            <a:ext cx="8342376" cy="1325563"/>
          </a:xfrm>
        </p:spPr>
        <p:txBody>
          <a:bodyPr/>
          <a:lstStyle/>
          <a:p>
            <a:r>
              <a:rPr lang="en-US"/>
              <a:t>Create a C file, compile it and run it.</a:t>
            </a:r>
          </a:p>
        </p:txBody>
      </p:sp>
      <p:sp>
        <p:nvSpPr>
          <p:cNvPr id="3" name="Slide Number Placeholder 2"/>
          <p:cNvSpPr>
            <a:spLocks noGrp="1"/>
          </p:cNvSpPr>
          <p:nvPr>
            <p:ph type="sldNum" sz="quarter" idx="12"/>
          </p:nvPr>
        </p:nvSpPr>
        <p:spPr/>
        <p:txBody>
          <a:bodyPr/>
          <a:lstStyle/>
          <a:p>
            <a:fld id="{BB184765-C9E3-4DA9-8231-A616B6D9A40D}" type="slidenum">
              <a:rPr lang="en-US" smtClean="0"/>
              <a:t>9</a:t>
            </a:fld>
            <a:endParaRPr lang="en-US"/>
          </a:p>
        </p:txBody>
      </p:sp>
    </p:spTree>
    <p:extLst>
      <p:ext uri="{BB962C8B-B14F-4D97-AF65-F5344CB8AC3E}">
        <p14:creationId xmlns:p14="http://schemas.microsoft.com/office/powerpoint/2010/main" val="4248783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BBFBA003A9A2C499EBD75F935BCD4A5" ma:contentTypeVersion="11" ma:contentTypeDescription="Create a new document." ma:contentTypeScope="" ma:versionID="eba76419893a6a408195d9b1796206b2">
  <xsd:schema xmlns:xsd="http://www.w3.org/2001/XMLSchema" xmlns:xs="http://www.w3.org/2001/XMLSchema" xmlns:p="http://schemas.microsoft.com/office/2006/metadata/properties" xmlns:ns3="e618eb90-bf17-4a33-8a47-95a39e3cacd1" xmlns:ns4="69e70488-f404-4f94-ae90-f9f47b45df3a" targetNamespace="http://schemas.microsoft.com/office/2006/metadata/properties" ma:root="true" ma:fieldsID="86f3eee8c45059d6932b29cf1e5e177a" ns3:_="" ns4:_="">
    <xsd:import namespace="e618eb90-bf17-4a33-8a47-95a39e3cacd1"/>
    <xsd:import namespace="69e70488-f404-4f94-ae90-f9f47b45df3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8eb90-bf17-4a33-8a47-95a39e3cac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e70488-f404-4f94-ae90-f9f47b45df3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C9D359-D990-434B-A20A-D6A60A5258EC}">
  <ds:schemaRefs>
    <ds:schemaRef ds:uri="http://schemas.microsoft.com/sharepoint/v3/contenttype/forms"/>
  </ds:schemaRefs>
</ds:datastoreItem>
</file>

<file path=customXml/itemProps2.xml><?xml version="1.0" encoding="utf-8"?>
<ds:datastoreItem xmlns:ds="http://schemas.openxmlformats.org/officeDocument/2006/customXml" ds:itemID="{A3A834A9-71B0-40E6-BD05-582BB8B7B021}">
  <ds:schemaRefs>
    <ds:schemaRef ds:uri="http://schemas.openxmlformats.org/package/2006/metadata/core-properties"/>
    <ds:schemaRef ds:uri="http://purl.org/dc/elements/1.1/"/>
    <ds:schemaRef ds:uri="http://purl.org/dc/dcmitype/"/>
    <ds:schemaRef ds:uri="http://schemas.microsoft.com/office/infopath/2007/PartnerControls"/>
    <ds:schemaRef ds:uri="http://schemas.microsoft.com/office/2006/metadata/properties"/>
    <ds:schemaRef ds:uri="http://schemas.microsoft.com/office/2006/documentManagement/types"/>
    <ds:schemaRef ds:uri="69e70488-f404-4f94-ae90-f9f47b45df3a"/>
    <ds:schemaRef ds:uri="e618eb90-bf17-4a33-8a47-95a39e3cacd1"/>
    <ds:schemaRef ds:uri="http://www.w3.org/XML/1998/namespace"/>
    <ds:schemaRef ds:uri="http://purl.org/dc/terms/"/>
  </ds:schemaRefs>
</ds:datastoreItem>
</file>

<file path=customXml/itemProps3.xml><?xml version="1.0" encoding="utf-8"?>
<ds:datastoreItem xmlns:ds="http://schemas.openxmlformats.org/officeDocument/2006/customXml" ds:itemID="{02C87A3F-52C3-4002-A572-3E3B128012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18eb90-bf17-4a33-8a47-95a39e3cacd1"/>
    <ds:schemaRef ds:uri="69e70488-f404-4f94-ae90-f9f47b45df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467</TotalTime>
  <Words>2370</Words>
  <Application>Microsoft Office PowerPoint</Application>
  <PresentationFormat>Widescreen</PresentationFormat>
  <Paragraphs>185</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Courier New</vt:lpstr>
      <vt:lpstr>Office Theme</vt:lpstr>
      <vt:lpstr>How to install Code::Blocks  </vt:lpstr>
      <vt:lpstr>Code::Blocks and C compiler</vt:lpstr>
      <vt:lpstr>Downloading Code::Blocks</vt:lpstr>
      <vt:lpstr>Unix and Mac</vt:lpstr>
      <vt:lpstr>Windows</vt:lpstr>
      <vt:lpstr>Install run the executable file you downloaded, agree to the terms.  When installing it, double-check that the MinGW compiler is checked/included</vt:lpstr>
      <vt:lpstr>We will use the GNU GCC Compiler. (other C compilers should also be ok, but if available, choose the GNU one for consistency.)</vt:lpstr>
      <vt:lpstr>Check that you can “Build and run” a file.  Follow the next pages to create a file and try to “Build and run” it. If it does not work, it could be because Code::Blocks cannot find the C compiler. See page 14 (after the section on creating and running a C file) that shows how to fix it.</vt:lpstr>
      <vt:lpstr>Create a C file, compile it and run it.</vt:lpstr>
      <vt:lpstr>Project or no project?</vt:lpstr>
      <vt:lpstr>Create an empty C file</vt:lpstr>
      <vt:lpstr>Write code in the C file</vt:lpstr>
      <vt:lpstr>Select: Build-&gt;”Build and run”   Note for future: make sure every time you need to compile and run your code you select “Build and run”, not just “Run”. This way the new (most recent) code is compiled, as opposed to running the previously compiled code. It is similar to refreshing a webpage to enforce viewing the updated version.</vt:lpstr>
      <vt:lpstr>If you still can not build and run the C code, make sure the C compiler is detected by Code::Blocks. Go to:  Settings-&gt; Compiler-&gt; “Toolchain Executables” and click the “Auto-detect” box</vt:lpstr>
      <vt:lpstr>Other problems during installation?</vt:lpstr>
      <vt:lpstr>Code::Blocks Settings</vt:lpstr>
      <vt:lpstr>Code::Blocks Settings</vt:lpstr>
      <vt:lpstr>PowerPoint Presentation</vt:lpstr>
      <vt:lpstr>Create a project</vt:lpstr>
      <vt:lpstr>Using a project</vt:lpstr>
      <vt:lpstr>Using a project</vt:lpstr>
      <vt:lpstr>Project: add/remove files</vt:lpstr>
      <vt:lpstr>Using a project to Debug code</vt:lpstr>
      <vt:lpstr>Running individual files vs projects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astefanxx</dc:creator>
  <cp:lastModifiedBy>Stefan, Alexandra</cp:lastModifiedBy>
  <cp:revision>53</cp:revision>
  <dcterms:created xsi:type="dcterms:W3CDTF">2020-08-17T20:44:51Z</dcterms:created>
  <dcterms:modified xsi:type="dcterms:W3CDTF">2024-01-22T16:37:26Z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0x0101005BBFBA003A9A2C499EBD75F935BCD4A5</vt:lpwstr>
  </property>
</Properties>
</file>