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301" r:id="rId6"/>
    <p:sldId id="339" r:id="rId7"/>
    <p:sldId id="338" r:id="rId8"/>
    <p:sldId id="333" r:id="rId9"/>
    <p:sldId id="313" r:id="rId10"/>
    <p:sldId id="334" r:id="rId11"/>
    <p:sldId id="335" r:id="rId12"/>
    <p:sldId id="272" r:id="rId13"/>
    <p:sldId id="336" r:id="rId14"/>
    <p:sldId id="337" r:id="rId15"/>
    <p:sldId id="282" r:id="rId16"/>
    <p:sldId id="320" r:id="rId17"/>
    <p:sldId id="318" r:id="rId18"/>
    <p:sldId id="319" r:id="rId19"/>
    <p:sldId id="340"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D803EC1-BF80-4C67-B67A-F8EC5A0C63CF}">
          <p14:sldIdLst>
            <p14:sldId id="256"/>
            <p14:sldId id="301"/>
            <p14:sldId id="339"/>
            <p14:sldId id="338"/>
            <p14:sldId id="333"/>
            <p14:sldId id="313"/>
            <p14:sldId id="334"/>
            <p14:sldId id="335"/>
            <p14:sldId id="272"/>
            <p14:sldId id="336"/>
            <p14:sldId id="337"/>
            <p14:sldId id="282"/>
            <p14:sldId id="320"/>
            <p14:sldId id="318"/>
            <p14:sldId id="319"/>
            <p14:sldId id="340"/>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fan, Alexandra" userId="31e1a6b8-5232-42c3-b6d4-9595b200ff55" providerId="ADAL" clId="{DA9464A2-B8ED-4DAB-9AC2-085EEDF6A4FE}"/>
    <pc:docChg chg="modSld">
      <pc:chgData name="Stefan, Alexandra" userId="31e1a6b8-5232-42c3-b6d4-9595b200ff55" providerId="ADAL" clId="{DA9464A2-B8ED-4DAB-9AC2-085EEDF6A4FE}" dt="2024-01-22T16:49:22.716" v="0" actId="13926"/>
      <pc:docMkLst>
        <pc:docMk/>
      </pc:docMkLst>
      <pc:sldChg chg="modSp mod">
        <pc:chgData name="Stefan, Alexandra" userId="31e1a6b8-5232-42c3-b6d4-9595b200ff55" providerId="ADAL" clId="{DA9464A2-B8ED-4DAB-9AC2-085EEDF6A4FE}" dt="2024-01-22T16:49:22.716" v="0" actId="13926"/>
        <pc:sldMkLst>
          <pc:docMk/>
          <pc:sldMk cId="759339821" sldId="337"/>
        </pc:sldMkLst>
        <pc:spChg chg="mod">
          <ac:chgData name="Stefan, Alexandra" userId="31e1a6b8-5232-42c3-b6d4-9595b200ff55" providerId="ADAL" clId="{DA9464A2-B8ED-4DAB-9AC2-085EEDF6A4FE}" dt="2024-01-22T16:49:22.716" v="0" actId="13926"/>
          <ac:spMkLst>
            <pc:docMk/>
            <pc:sldMk cId="759339821" sldId="337"/>
            <ac:spMk id="8" creationId="{00000000-0000-0000-0000-000000000000}"/>
          </ac:spMkLst>
        </pc:spChg>
      </pc:sldChg>
    </pc:docChg>
  </pc:docChgLst>
  <pc:docChgLst>
    <pc:chgData name="Stefan, Alexandra" userId="31e1a6b8-5232-42c3-b6d4-9595b200ff55" providerId="ADAL" clId="{C8A8862F-AB01-4C23-9E20-1C62F2CA18CC}"/>
    <pc:docChg chg="undo custSel modSld">
      <pc:chgData name="Stefan, Alexandra" userId="31e1a6b8-5232-42c3-b6d4-9595b200ff55" providerId="ADAL" clId="{C8A8862F-AB01-4C23-9E20-1C62F2CA18CC}" dt="2023-08-23T17:11:43.364" v="188" actId="20577"/>
      <pc:docMkLst>
        <pc:docMk/>
      </pc:docMkLst>
      <pc:sldChg chg="modSp">
        <pc:chgData name="Stefan, Alexandra" userId="31e1a6b8-5232-42c3-b6d4-9595b200ff55" providerId="ADAL" clId="{C8A8862F-AB01-4C23-9E20-1C62F2CA18CC}" dt="2023-08-23T17:09:51.734" v="170" actId="14100"/>
        <pc:sldMkLst>
          <pc:docMk/>
          <pc:sldMk cId="1671493622" sldId="272"/>
        </pc:sldMkLst>
        <pc:spChg chg="mod">
          <ac:chgData name="Stefan, Alexandra" userId="31e1a6b8-5232-42c3-b6d4-9595b200ff55" providerId="ADAL" clId="{C8A8862F-AB01-4C23-9E20-1C62F2CA18CC}" dt="2023-08-23T17:09:51.734" v="170" actId="14100"/>
          <ac:spMkLst>
            <pc:docMk/>
            <pc:sldMk cId="1671493622" sldId="272"/>
            <ac:spMk id="3" creationId="{00000000-0000-0000-0000-000000000000}"/>
          </ac:spMkLst>
        </pc:spChg>
      </pc:sldChg>
      <pc:sldChg chg="modSp">
        <pc:chgData name="Stefan, Alexandra" userId="31e1a6b8-5232-42c3-b6d4-9595b200ff55" providerId="ADAL" clId="{C8A8862F-AB01-4C23-9E20-1C62F2CA18CC}" dt="2023-08-23T17:01:17.143" v="7" actId="20578"/>
        <pc:sldMkLst>
          <pc:docMk/>
          <pc:sldMk cId="1090340100" sldId="313"/>
        </pc:sldMkLst>
        <pc:spChg chg="mod">
          <ac:chgData name="Stefan, Alexandra" userId="31e1a6b8-5232-42c3-b6d4-9595b200ff55" providerId="ADAL" clId="{C8A8862F-AB01-4C23-9E20-1C62F2CA18CC}" dt="2023-08-23T17:01:17.143" v="7" actId="20578"/>
          <ac:spMkLst>
            <pc:docMk/>
            <pc:sldMk cId="1090340100" sldId="313"/>
            <ac:spMk id="3" creationId="{00000000-0000-0000-0000-000000000000}"/>
          </ac:spMkLst>
        </pc:spChg>
      </pc:sldChg>
      <pc:sldChg chg="modSp">
        <pc:chgData name="Stefan, Alexandra" userId="31e1a6b8-5232-42c3-b6d4-9595b200ff55" providerId="ADAL" clId="{C8A8862F-AB01-4C23-9E20-1C62F2CA18CC}" dt="2023-08-23T17:11:43.364" v="188" actId="20577"/>
        <pc:sldMkLst>
          <pc:docMk/>
          <pc:sldMk cId="2263933757" sldId="319"/>
        </pc:sldMkLst>
        <pc:spChg chg="mod">
          <ac:chgData name="Stefan, Alexandra" userId="31e1a6b8-5232-42c3-b6d4-9595b200ff55" providerId="ADAL" clId="{C8A8862F-AB01-4C23-9E20-1C62F2CA18CC}" dt="2023-08-23T17:11:43.364" v="188" actId="20577"/>
          <ac:spMkLst>
            <pc:docMk/>
            <pc:sldMk cId="2263933757" sldId="319"/>
            <ac:spMk id="3" creationId="{00000000-0000-0000-0000-000000000000}"/>
          </ac:spMkLst>
        </pc:spChg>
      </pc:sldChg>
      <pc:sldChg chg="modSp">
        <pc:chgData name="Stefan, Alexandra" userId="31e1a6b8-5232-42c3-b6d4-9595b200ff55" providerId="ADAL" clId="{C8A8862F-AB01-4C23-9E20-1C62F2CA18CC}" dt="2023-08-23T17:11:05.024" v="175" actId="20577"/>
        <pc:sldMkLst>
          <pc:docMk/>
          <pc:sldMk cId="1089370841" sldId="320"/>
        </pc:sldMkLst>
        <pc:spChg chg="mod">
          <ac:chgData name="Stefan, Alexandra" userId="31e1a6b8-5232-42c3-b6d4-9595b200ff55" providerId="ADAL" clId="{C8A8862F-AB01-4C23-9E20-1C62F2CA18CC}" dt="2023-08-23T17:11:05.024" v="175" actId="20577"/>
          <ac:spMkLst>
            <pc:docMk/>
            <pc:sldMk cId="1089370841" sldId="320"/>
            <ac:spMk id="2" creationId="{00000000-0000-0000-0000-000000000000}"/>
          </ac:spMkLst>
        </pc:spChg>
      </pc:sldChg>
      <pc:sldChg chg="modSp">
        <pc:chgData name="Stefan, Alexandra" userId="31e1a6b8-5232-42c3-b6d4-9595b200ff55" providerId="ADAL" clId="{C8A8862F-AB01-4C23-9E20-1C62F2CA18CC}" dt="2023-08-23T17:02:38.347" v="12" actId="20577"/>
        <pc:sldMkLst>
          <pc:docMk/>
          <pc:sldMk cId="1371773756" sldId="334"/>
        </pc:sldMkLst>
        <pc:spChg chg="mod">
          <ac:chgData name="Stefan, Alexandra" userId="31e1a6b8-5232-42c3-b6d4-9595b200ff55" providerId="ADAL" clId="{C8A8862F-AB01-4C23-9E20-1C62F2CA18CC}" dt="2023-08-23T17:02:38.347" v="12" actId="20577"/>
          <ac:spMkLst>
            <pc:docMk/>
            <pc:sldMk cId="1371773756" sldId="334"/>
            <ac:spMk id="5" creationId="{00000000-0000-0000-0000-000000000000}"/>
          </ac:spMkLst>
        </pc:spChg>
      </pc:sldChg>
      <pc:sldChg chg="modSp">
        <pc:chgData name="Stefan, Alexandra" userId="31e1a6b8-5232-42c3-b6d4-9595b200ff55" providerId="ADAL" clId="{C8A8862F-AB01-4C23-9E20-1C62F2CA18CC}" dt="2023-08-23T17:10:34.333" v="171" actId="113"/>
        <pc:sldMkLst>
          <pc:docMk/>
          <pc:sldMk cId="759339821" sldId="337"/>
        </pc:sldMkLst>
        <pc:spChg chg="mod">
          <ac:chgData name="Stefan, Alexandra" userId="31e1a6b8-5232-42c3-b6d4-9595b200ff55" providerId="ADAL" clId="{C8A8862F-AB01-4C23-9E20-1C62F2CA18CC}" dt="2023-08-23T17:10:34.333" v="171" actId="113"/>
          <ac:spMkLst>
            <pc:docMk/>
            <pc:sldMk cId="759339821" sldId="337"/>
            <ac:spMk id="8" creationId="{00000000-0000-0000-0000-000000000000}"/>
          </ac:spMkLst>
        </pc:spChg>
      </pc:sldChg>
      <pc:sldChg chg="modSp">
        <pc:chgData name="Stefan, Alexandra" userId="31e1a6b8-5232-42c3-b6d4-9595b200ff55" providerId="ADAL" clId="{C8A8862F-AB01-4C23-9E20-1C62F2CA18CC}" dt="2023-08-23T16:53:16.139" v="6" actId="20577"/>
        <pc:sldMkLst>
          <pc:docMk/>
          <pc:sldMk cId="850174344" sldId="339"/>
        </pc:sldMkLst>
        <pc:spChg chg="mod">
          <ac:chgData name="Stefan, Alexandra" userId="31e1a6b8-5232-42c3-b6d4-9595b200ff55" providerId="ADAL" clId="{C8A8862F-AB01-4C23-9E20-1C62F2CA18CC}" dt="2023-08-23T16:53:16.139" v="6" actId="20577"/>
          <ac:spMkLst>
            <pc:docMk/>
            <pc:sldMk cId="850174344" sldId="339"/>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idx="1"/>
          </p:nvPr>
        </p:nvSpPr>
        <p:spPr>
          <a:xfrm>
            <a:off x="3970734" y="1"/>
            <a:ext cx="3038145" cy="464205"/>
          </a:xfrm>
          <a:prstGeom prst="rect">
            <a:avLst/>
          </a:prstGeom>
        </p:spPr>
        <p:txBody>
          <a:bodyPr vert="horz" lIns="88139" tIns="44070" rIns="88139" bIns="44070" rtlCol="0"/>
          <a:lstStyle>
            <a:lvl1pPr algn="r">
              <a:defRPr sz="1200"/>
            </a:lvl1pPr>
          </a:lstStyle>
          <a:p>
            <a:fld id="{C6BBB22C-122D-4EE2-9812-B1AA4CFA3383}" type="datetimeFigureOut">
              <a:rPr lang="en-US" smtClean="0"/>
              <a:pPr/>
              <a:t>1/22/2024</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88139" tIns="44070" rIns="88139" bIns="44070" rtlCol="0" anchor="ctr"/>
          <a:lstStyle/>
          <a:p>
            <a:endParaRPr lang="en-US"/>
          </a:p>
        </p:txBody>
      </p:sp>
      <p:sp>
        <p:nvSpPr>
          <p:cNvPr id="5" name="Notes Placeholder 4"/>
          <p:cNvSpPr>
            <a:spLocks noGrp="1"/>
          </p:cNvSpPr>
          <p:nvPr>
            <p:ph type="body" sz="quarter" idx="3"/>
          </p:nvPr>
        </p:nvSpPr>
        <p:spPr>
          <a:xfrm>
            <a:off x="701345" y="4416099"/>
            <a:ext cx="5607711" cy="4182457"/>
          </a:xfrm>
          <a:prstGeom prst="rect">
            <a:avLst/>
          </a:prstGeom>
        </p:spPr>
        <p:txBody>
          <a:bodyPr vert="horz" lIns="88139" tIns="44070" rIns="88139" bIns="4407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659"/>
            <a:ext cx="3038145" cy="464205"/>
          </a:xfrm>
          <a:prstGeom prst="rect">
            <a:avLst/>
          </a:prstGeom>
        </p:spPr>
        <p:txBody>
          <a:bodyPr vert="horz" lIns="88139" tIns="44070" rIns="88139" bIns="44070" rtlCol="0" anchor="b"/>
          <a:lstStyle>
            <a:lvl1pPr algn="l">
              <a:defRPr sz="1200"/>
            </a:lvl1pPr>
          </a:lstStyle>
          <a:p>
            <a:endParaRPr lang="en-US"/>
          </a:p>
        </p:txBody>
      </p:sp>
      <p:sp>
        <p:nvSpPr>
          <p:cNvPr id="7" name="Slide Number Placeholder 6"/>
          <p:cNvSpPr>
            <a:spLocks noGrp="1"/>
          </p:cNvSpPr>
          <p:nvPr>
            <p:ph type="sldNum" sz="quarter" idx="5"/>
          </p:nvPr>
        </p:nvSpPr>
        <p:spPr>
          <a:xfrm>
            <a:off x="3970734" y="8830659"/>
            <a:ext cx="3038145" cy="464205"/>
          </a:xfrm>
          <a:prstGeom prst="rect">
            <a:avLst/>
          </a:prstGeom>
        </p:spPr>
        <p:txBody>
          <a:bodyPr vert="horz" lIns="88139" tIns="44070" rIns="88139" bIns="44070" rtlCol="0" anchor="b"/>
          <a:lstStyle>
            <a:lvl1pPr algn="r">
              <a:defRPr sz="1200"/>
            </a:lvl1pPr>
          </a:lstStyle>
          <a:p>
            <a:fld id="{25095B3F-8216-487B-AC35-BDA8990236ED}" type="slidenum">
              <a:rPr lang="en-US" smtClean="0"/>
              <a:pPr/>
              <a:t>‹#›</a:t>
            </a:fld>
            <a:endParaRPr lang="en-US"/>
          </a:p>
        </p:txBody>
      </p:sp>
    </p:spTree>
    <p:extLst>
      <p:ext uri="{BB962C8B-B14F-4D97-AF65-F5344CB8AC3E}">
        <p14:creationId xmlns:p14="http://schemas.microsoft.com/office/powerpoint/2010/main" val="1336810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9D9714B-E11A-4793-9D4B-C7DA0B002A2E}" type="datetime1">
              <a:rPr lang="en-US" smtClean="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D6908-18CF-4D46-A568-031B411BADDC}" type="datetime1">
              <a:rPr lang="en-US" smtClean="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40A0BF-8AB8-438E-8F5F-3BC988050D5C}" type="datetime1">
              <a:rPr lang="en-US" smtClean="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D1D551-D1C9-475F-8F97-B5E238F846DE}" type="datetime1">
              <a:rPr lang="en-US" smtClean="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85A71D-2E90-4908-919F-619FDB1089CE}" type="datetime1">
              <a:rPr lang="en-US" smtClean="0"/>
              <a:pPr/>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74358A-EF12-449E-95F9-53ECB702F323}" type="datetime1">
              <a:rPr lang="en-US" smtClean="0"/>
              <a:pPr/>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FBF9DE-364F-4108-BF86-9295B2495FBB}" type="datetime1">
              <a:rPr lang="en-US" smtClean="0"/>
              <a:pPr/>
              <a:t>1/22/2024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3091E9-5B6C-4491-8FE2-FE8BB8D7CBC7}" type="datetime1">
              <a:rPr lang="en-US" smtClean="0"/>
              <a:pPr/>
              <a:t>1/22/2024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432F4-B520-430E-BC9F-5620D1D82898}" type="datetime1">
              <a:rPr lang="en-US" smtClean="0"/>
              <a:pPr/>
              <a:t>1/22/2024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321798-164E-4412-9238-A87AFC6688E7}" type="datetime1">
              <a:rPr lang="en-US" smtClean="0"/>
              <a:pPr/>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6B5C6D-AA2A-4233-A83B-6410688265D8}" type="datetime1">
              <a:rPr lang="en-US" smtClean="0"/>
              <a:pPr/>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F1508-6116-47D0-9391-D505EF128AA1}" type="datetime1">
              <a:rPr lang="en-US" smtClean="0"/>
              <a:pPr/>
              <a:t>1/22/2024</a:t>
            </a:fld>
            <a:endParaRPr lang="en-US" dirty="0"/>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avsuta.sharepoint.com/sites/cse13xx/Shared%20Documents/Forms/AllItems.aspx?id=%2Fsites%2Fcse13xx%2FShared%20Documents%2FSLO%2FCSE%201310%20Student%20Learning%20Outcomes%2Epdf&amp;parent=%2Fsites%2Fcse13xx%2FShared%20Documents%2FSL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subTitle" idx="1"/>
          </p:nvPr>
        </p:nvSpPr>
        <p:spPr>
          <a:xfrm>
            <a:off x="1371600" y="1981200"/>
            <a:ext cx="6400800" cy="1752600"/>
          </a:xfrm>
        </p:spPr>
        <p:txBody>
          <a:bodyPr/>
          <a:lstStyle/>
          <a:p>
            <a:pPr eaLnBrk="1" hangingPunct="1"/>
            <a:r>
              <a:rPr lang="en-US" dirty="0"/>
              <a:t>A first C program</a:t>
            </a:r>
          </a:p>
          <a:p>
            <a:pPr eaLnBrk="1" hangingPunct="1"/>
            <a:r>
              <a:rPr lang="en-US" dirty="0"/>
              <a:t>using </a:t>
            </a:r>
          </a:p>
          <a:p>
            <a:pPr eaLnBrk="1" hangingPunct="1"/>
            <a:r>
              <a:rPr lang="en-US" dirty="0"/>
              <a:t>Code::Blocks</a:t>
            </a:r>
          </a:p>
        </p:txBody>
      </p:sp>
      <p:sp>
        <p:nvSpPr>
          <p:cNvPr id="5" name="Text Box 4"/>
          <p:cNvSpPr txBox="1">
            <a:spLocks noChangeArrowheads="1"/>
          </p:cNvSpPr>
          <p:nvPr/>
        </p:nvSpPr>
        <p:spPr bwMode="auto">
          <a:xfrm>
            <a:off x="1508113" y="4191000"/>
            <a:ext cx="604524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dirty="0"/>
              <a:t>CSE 1310 – Introduction to Computers and Programming</a:t>
            </a:r>
          </a:p>
          <a:p>
            <a:pPr algn="ctr" eaLnBrk="1" hangingPunct="1"/>
            <a:r>
              <a:rPr lang="en-US" dirty="0"/>
              <a:t>Alexandra Stefan</a:t>
            </a:r>
          </a:p>
          <a:p>
            <a:pPr algn="ctr" eaLnBrk="1" hangingPunct="1"/>
            <a:r>
              <a:rPr lang="en-US" dirty="0"/>
              <a:t>University of Texas at Arlington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dirty="0"/>
          </a:p>
        </p:txBody>
      </p:sp>
      <p:sp>
        <p:nvSpPr>
          <p:cNvPr id="3" name="Date Placeholder 2"/>
          <p:cNvSpPr>
            <a:spLocks noGrp="1"/>
          </p:cNvSpPr>
          <p:nvPr>
            <p:ph type="dt" sz="half" idx="10"/>
          </p:nvPr>
        </p:nvSpPr>
        <p:spPr>
          <a:xfrm>
            <a:off x="441309" y="6356354"/>
            <a:ext cx="2133600" cy="365125"/>
          </a:xfrm>
        </p:spPr>
        <p:txBody>
          <a:bodyPr/>
          <a:lstStyle/>
          <a:p>
            <a:fld id="{6009AC88-E5AC-4A5C-A31F-295AD263880C}" type="datetime1">
              <a:rPr lang="en-US" smtClean="0"/>
              <a:t>1/22/2024</a:t>
            </a:fld>
            <a:endParaRPr lang="en-US" dirty="0"/>
          </a:p>
        </p:txBody>
      </p:sp>
    </p:spTree>
    <p:extLst>
      <p:ext uri="{BB962C8B-B14F-4D97-AF65-F5344CB8AC3E}">
        <p14:creationId xmlns:p14="http://schemas.microsoft.com/office/powerpoint/2010/main" val="3255105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4"/>
            <a:ext cx="8311896" cy="551275"/>
          </a:xfrm>
        </p:spPr>
        <p:txBody>
          <a:bodyPr>
            <a:noAutofit/>
          </a:bodyPr>
          <a:lstStyle/>
          <a:p>
            <a:r>
              <a:rPr lang="en-US" sz="3600" dirty="0"/>
              <a:t>C code – syntax rules - comments</a:t>
            </a:r>
          </a:p>
        </p:txBody>
      </p:sp>
      <p:sp>
        <p:nvSpPr>
          <p:cNvPr id="3" name="Content Placeholder 2"/>
          <p:cNvSpPr>
            <a:spLocks noGrp="1"/>
          </p:cNvSpPr>
          <p:nvPr>
            <p:ph idx="1"/>
          </p:nvPr>
        </p:nvSpPr>
        <p:spPr>
          <a:xfrm>
            <a:off x="79248" y="917674"/>
            <a:ext cx="8915400" cy="5635526"/>
          </a:xfrm>
        </p:spPr>
        <p:txBody>
          <a:bodyPr>
            <a:noAutofit/>
          </a:bodyPr>
          <a:lstStyle/>
          <a:p>
            <a:pPr marL="0" indent="0" defTabSz="685800">
              <a:buNone/>
            </a:pPr>
            <a:r>
              <a:rPr lang="en-US" sz="1600" dirty="0" err="1">
                <a:solidFill>
                  <a:prstClr val="black"/>
                </a:solidFill>
                <a:latin typeface="Courier New" panose="02070309020205020404" pitchFamily="49" charset="0"/>
                <a:cs typeface="Courier New" panose="02070309020205020404" pitchFamily="49" charset="0"/>
              </a:rPr>
              <a:t>int</a:t>
            </a:r>
            <a:r>
              <a:rPr lang="en-US" sz="1600" dirty="0">
                <a:solidFill>
                  <a:prstClr val="black"/>
                </a:solidFill>
                <a:latin typeface="Courier New" panose="02070309020205020404" pitchFamily="49" charset="0"/>
                <a:cs typeface="Courier New" panose="02070309020205020404" pitchFamily="49" charset="0"/>
              </a:rPr>
              <a:t> main(void)</a:t>
            </a:r>
          </a:p>
          <a:p>
            <a:pPr marL="0" indent="0" defTabSz="685800">
              <a:buNone/>
            </a:pPr>
            <a:r>
              <a:rPr lang="en-US" sz="1600" dirty="0">
                <a:solidFill>
                  <a:prstClr val="black"/>
                </a:solidFill>
                <a:latin typeface="Courier New" panose="02070309020205020404" pitchFamily="49" charset="0"/>
                <a:cs typeface="Courier New" panose="02070309020205020404" pitchFamily="49" charset="0"/>
              </a:rPr>
              <a:t>{</a:t>
            </a:r>
          </a:p>
          <a:p>
            <a:pPr marL="0" indent="0" defTabSz="685800">
              <a:buNone/>
            </a:pPr>
            <a:r>
              <a:rPr lang="en-US" sz="1600" dirty="0">
                <a:solidFill>
                  <a:prstClr val="black"/>
                </a:solidFill>
                <a:latin typeface="Courier New" panose="02070309020205020404" pitchFamily="49" charset="0"/>
                <a:cs typeface="Courier New" panose="02070309020205020404" pitchFamily="49" charset="0"/>
              </a:rPr>
              <a:t>    return 0;  // This is the last instruction that will execute</a:t>
            </a:r>
          </a:p>
          <a:p>
            <a:pPr marL="0" indent="0" defTabSz="685800">
              <a:buNone/>
            </a:pPr>
            <a:r>
              <a:rPr lang="en-US" sz="1600" dirty="0">
                <a:solidFill>
                  <a:prstClr val="black"/>
                </a:solidFill>
                <a:latin typeface="Courier New" panose="02070309020205020404" pitchFamily="49" charset="0"/>
                <a:cs typeface="Courier New" panose="02070309020205020404" pitchFamily="49" charset="0"/>
              </a:rPr>
              <a:t>}</a:t>
            </a:r>
            <a:endParaRPr lang="en-US" sz="1600" dirty="0">
              <a:solidFill>
                <a:srgbClr val="FF0000"/>
              </a:solidFill>
            </a:endParaRPr>
          </a:p>
          <a:p>
            <a:pPr>
              <a:buFontTx/>
              <a:buChar char="-"/>
            </a:pPr>
            <a:r>
              <a:rPr lang="en-US" sz="2000" dirty="0">
                <a:cs typeface="Courier New" panose="02070309020205020404" pitchFamily="49" charset="0"/>
              </a:rPr>
              <a:t>Comments – a way to write notes/information useful to the programmer in understanding/clarifying what the code does. They are IGNORED by the compiler. </a:t>
            </a:r>
          </a:p>
          <a:p>
            <a:pPr>
              <a:buFontTx/>
              <a:buChar char="-"/>
            </a:pPr>
            <a:r>
              <a:rPr lang="en-US" sz="2000" dirty="0">
                <a:cs typeface="Courier New" panose="02070309020205020404" pitchFamily="49" charset="0"/>
              </a:rPr>
              <a:t>Single line comments:    </a:t>
            </a:r>
            <a:r>
              <a:rPr lang="en-US" sz="2000" b="1" dirty="0">
                <a:solidFill>
                  <a:srgbClr val="C00000"/>
                </a:solidFill>
                <a:latin typeface="Courier New" panose="02070309020205020404" pitchFamily="49" charset="0"/>
                <a:cs typeface="Courier New" panose="02070309020205020404" pitchFamily="49" charset="0"/>
              </a:rPr>
              <a:t>//</a:t>
            </a:r>
            <a:r>
              <a:rPr lang="en-US" sz="2000" dirty="0"/>
              <a:t> indicates a “</a:t>
            </a:r>
            <a:r>
              <a:rPr lang="en-US" sz="2000"/>
              <a:t>line comment” </a:t>
            </a:r>
            <a:r>
              <a:rPr lang="en-US" sz="2000" dirty="0"/>
              <a:t>, meaning that the text </a:t>
            </a:r>
            <a:r>
              <a:rPr lang="en-US" sz="2000" i="1" dirty="0"/>
              <a:t>following</a:t>
            </a:r>
            <a:r>
              <a:rPr lang="en-US" sz="2000" dirty="0"/>
              <a:t> it, on the same, line will be a comment (not executed). Code before it, if any, WILL be executed.</a:t>
            </a:r>
          </a:p>
          <a:p>
            <a:pPr>
              <a:buFontTx/>
              <a:buChar char="-"/>
            </a:pPr>
            <a:r>
              <a:rPr lang="en-US" sz="2000" dirty="0"/>
              <a:t>Multiple line comments are indicated by start and end special symbols: </a:t>
            </a:r>
            <a:r>
              <a:rPr lang="en-US" sz="2000" dirty="0">
                <a:solidFill>
                  <a:srgbClr val="FF0000"/>
                </a:solidFill>
              </a:rPr>
              <a:t>/*     */    </a:t>
            </a:r>
            <a:r>
              <a:rPr lang="en-US" sz="2000" dirty="0"/>
              <a:t>(must use the * and / in the exact order as shown)</a:t>
            </a:r>
          </a:p>
          <a:p>
            <a:pPr marL="0" indent="0">
              <a:buNone/>
            </a:pPr>
            <a:r>
              <a:rPr lang="en-US" sz="2000" dirty="0"/>
              <a:t>E.g.:</a:t>
            </a:r>
          </a:p>
          <a:p>
            <a:pPr marL="0" indent="0">
              <a:buNone/>
            </a:pPr>
            <a:r>
              <a:rPr lang="en-US" sz="2000" dirty="0">
                <a:solidFill>
                  <a:srgbClr val="FF0000"/>
                </a:solidFill>
              </a:rPr>
              <a:t> /*  this</a:t>
            </a:r>
          </a:p>
          <a:p>
            <a:pPr marL="0" indent="0">
              <a:buNone/>
            </a:pPr>
            <a:r>
              <a:rPr lang="en-US" sz="2000" dirty="0">
                <a:solidFill>
                  <a:srgbClr val="FF0000"/>
                </a:solidFill>
              </a:rPr>
              <a:t>is a comment</a:t>
            </a:r>
          </a:p>
          <a:p>
            <a:pPr marL="0" indent="0">
              <a:buNone/>
            </a:pPr>
            <a:r>
              <a:rPr lang="en-US" sz="2000" dirty="0">
                <a:solidFill>
                  <a:srgbClr val="FF0000"/>
                </a:solidFill>
              </a:rPr>
              <a:t>on multiple lines */</a:t>
            </a:r>
          </a:p>
          <a:p>
            <a:pPr marL="0" indent="0">
              <a:buNone/>
            </a:pPr>
            <a:endParaRPr lang="en-US" sz="2000" dirty="0">
              <a:solidFill>
                <a:srgbClr val="FF0000"/>
              </a:solidFill>
            </a:endParaRPr>
          </a:p>
          <a:p>
            <a:pPr marL="0" indent="0">
              <a:buNone/>
            </a:pPr>
            <a:r>
              <a:rPr lang="en-US" sz="2000" dirty="0">
                <a:solidFill>
                  <a:srgbClr val="FF0000"/>
                </a:solidFill>
              </a:rPr>
              <a:t>// This is a comment on one line.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32891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563562"/>
          </a:xfrm>
        </p:spPr>
        <p:txBody>
          <a:bodyPr>
            <a:noAutofit/>
          </a:bodyPr>
          <a:lstStyle/>
          <a:p>
            <a:r>
              <a:rPr lang="en-US" sz="3600" dirty="0"/>
              <a:t>Program output  </a:t>
            </a:r>
          </a:p>
        </p:txBody>
      </p:sp>
      <p:sp>
        <p:nvSpPr>
          <p:cNvPr id="3" name="Content Placeholder 2"/>
          <p:cNvSpPr>
            <a:spLocks noGrp="1"/>
          </p:cNvSpPr>
          <p:nvPr>
            <p:ph idx="1"/>
          </p:nvPr>
        </p:nvSpPr>
        <p:spPr>
          <a:xfrm>
            <a:off x="0" y="685800"/>
            <a:ext cx="8915400" cy="1143000"/>
          </a:xfrm>
        </p:spPr>
        <p:txBody>
          <a:bodyPr>
            <a:normAutofit/>
          </a:bodyPr>
          <a:lstStyle/>
          <a:p>
            <a:r>
              <a:rPr lang="en-US" sz="2000" dirty="0"/>
              <a:t>Program output – content that the program prints in the execution window.</a:t>
            </a:r>
          </a:p>
          <a:p>
            <a:pPr lvl="1"/>
            <a:r>
              <a:rPr lang="en-US" sz="1400" dirty="0"/>
              <a:t>Later we will see how to make the program print/write into a text file.</a:t>
            </a:r>
          </a:p>
          <a:p>
            <a:r>
              <a:rPr lang="en-US" sz="2000" dirty="0"/>
              <a:t>E.g. We want the program to print: </a:t>
            </a:r>
            <a:r>
              <a:rPr lang="en-US" sz="2000" i="1" dirty="0"/>
              <a:t>Welcome to CSE 1310!</a:t>
            </a:r>
            <a:endParaRPr lang="en-US" sz="2400"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
        <p:nvSpPr>
          <p:cNvPr id="5" name="Rectangle 4"/>
          <p:cNvSpPr/>
          <p:nvPr/>
        </p:nvSpPr>
        <p:spPr>
          <a:xfrm>
            <a:off x="76200" y="2801545"/>
            <a:ext cx="4495800" cy="1846659"/>
          </a:xfrm>
          <a:prstGeom prst="rect">
            <a:avLst/>
          </a:prstGeom>
          <a:ln>
            <a:solidFill>
              <a:schemeClr val="accent1"/>
            </a:solidFill>
          </a:ln>
        </p:spPr>
        <p:txBody>
          <a:bodyPr wrap="square">
            <a:spAutoFit/>
          </a:bodyPr>
          <a:lstStyle/>
          <a:p>
            <a:pPr defTabSz="685800"/>
            <a:r>
              <a:rPr lang="en-US" sz="1600" dirty="0">
                <a:solidFill>
                  <a:prstClr val="black"/>
                </a:solidFill>
                <a:latin typeface="Courier New" panose="02070309020205020404" pitchFamily="49" charset="0"/>
                <a:cs typeface="Courier New" panose="02070309020205020404" pitchFamily="49" charset="0"/>
              </a:rPr>
              <a:t>#include &lt;</a:t>
            </a:r>
            <a:r>
              <a:rPr lang="en-US" sz="1600" dirty="0" err="1">
                <a:solidFill>
                  <a:prstClr val="black"/>
                </a:solidFill>
                <a:latin typeface="Courier New" panose="02070309020205020404" pitchFamily="49" charset="0"/>
                <a:cs typeface="Courier New" panose="02070309020205020404" pitchFamily="49" charset="0"/>
              </a:rPr>
              <a:t>stdio.h</a:t>
            </a:r>
            <a:r>
              <a:rPr lang="en-US" sz="1600" dirty="0">
                <a:solidFill>
                  <a:prstClr val="black"/>
                </a:solidFill>
                <a:latin typeface="Courier New" panose="02070309020205020404" pitchFamily="49" charset="0"/>
                <a:cs typeface="Courier New" panose="02070309020205020404" pitchFamily="49" charset="0"/>
              </a:rPr>
              <a:t>&gt;</a:t>
            </a:r>
          </a:p>
          <a:p>
            <a:pPr defTabSz="685800"/>
            <a:endParaRPr lang="en-US" sz="1600" dirty="0">
              <a:solidFill>
                <a:prstClr val="black"/>
              </a:solidFill>
              <a:latin typeface="Courier New" panose="02070309020205020404" pitchFamily="49" charset="0"/>
              <a:cs typeface="Courier New" panose="02070309020205020404" pitchFamily="49" charset="0"/>
            </a:endParaRPr>
          </a:p>
          <a:p>
            <a:pPr defTabSz="685800"/>
            <a:r>
              <a:rPr lang="en-US" sz="1600" b="1" dirty="0" err="1">
                <a:solidFill>
                  <a:schemeClr val="tx2"/>
                </a:solidFill>
                <a:latin typeface="Courier New" panose="02070309020205020404" pitchFamily="49" charset="0"/>
                <a:cs typeface="Courier New" panose="02070309020205020404" pitchFamily="49" charset="0"/>
              </a:rPr>
              <a:t>int</a:t>
            </a:r>
            <a:r>
              <a:rPr lang="en-US" sz="1600" dirty="0">
                <a:solidFill>
                  <a:prstClr val="black"/>
                </a:solidFill>
                <a:latin typeface="Courier New" panose="02070309020205020404" pitchFamily="49" charset="0"/>
                <a:cs typeface="Courier New" panose="02070309020205020404" pitchFamily="49" charset="0"/>
              </a:rPr>
              <a:t> main(</a:t>
            </a:r>
            <a:r>
              <a:rPr lang="en-US" sz="1600" b="1" dirty="0">
                <a:solidFill>
                  <a:schemeClr val="tx2"/>
                </a:solidFill>
                <a:latin typeface="Courier New" panose="02070309020205020404" pitchFamily="49" charset="0"/>
                <a:cs typeface="Courier New" panose="02070309020205020404" pitchFamily="49" charset="0"/>
              </a:rPr>
              <a:t>void</a:t>
            </a:r>
            <a:r>
              <a:rPr lang="en-US" sz="1600" dirty="0">
                <a:solidFill>
                  <a:prstClr val="black"/>
                </a:solidFill>
                <a:latin typeface="Courier New" panose="02070309020205020404" pitchFamily="49" charset="0"/>
                <a:cs typeface="Courier New" panose="02070309020205020404" pitchFamily="49" charset="0"/>
              </a:rPr>
              <a:t>)</a:t>
            </a:r>
          </a:p>
          <a:p>
            <a:pPr defTabSz="685800"/>
            <a:r>
              <a:rPr lang="en-US" sz="1600" dirty="0">
                <a:solidFill>
                  <a:prstClr val="black"/>
                </a:solidFill>
                <a:latin typeface="Courier New" panose="02070309020205020404" pitchFamily="49" charset="0"/>
                <a:cs typeface="Courier New" panose="02070309020205020404" pitchFamily="49" charset="0"/>
              </a:rPr>
              <a:t>{</a:t>
            </a:r>
          </a:p>
          <a:p>
            <a:pPr defTabSz="685800"/>
            <a:r>
              <a:rPr lang="en-US" sz="1600" dirty="0">
                <a:solidFill>
                  <a:prstClr val="black"/>
                </a:solidFill>
                <a:latin typeface="Courier New" panose="02070309020205020404" pitchFamily="49" charset="0"/>
                <a:cs typeface="Courier New" panose="02070309020205020404" pitchFamily="49" charset="0"/>
              </a:rPr>
              <a:t>    </a:t>
            </a:r>
            <a:r>
              <a:rPr lang="en-US" sz="1600" dirty="0" err="1">
                <a:solidFill>
                  <a:prstClr val="black"/>
                </a:solidFill>
                <a:latin typeface="Courier New" panose="02070309020205020404" pitchFamily="49" charset="0"/>
                <a:cs typeface="Courier New" panose="02070309020205020404" pitchFamily="49" charset="0"/>
              </a:rPr>
              <a:t>printf</a:t>
            </a:r>
            <a:r>
              <a:rPr lang="en-US" sz="1600" dirty="0">
                <a:solidFill>
                  <a:prstClr val="black"/>
                </a:solidFill>
                <a:latin typeface="Courier New" panose="02070309020205020404" pitchFamily="49" charset="0"/>
                <a:cs typeface="Courier New" panose="02070309020205020404" pitchFamily="49" charset="0"/>
              </a:rPr>
              <a:t>("Welcome to CSE 1310!");</a:t>
            </a:r>
          </a:p>
          <a:p>
            <a:pPr defTabSz="685800"/>
            <a:r>
              <a:rPr lang="en-US" sz="1600" dirty="0">
                <a:solidFill>
                  <a:prstClr val="black"/>
                </a:solidFill>
                <a:latin typeface="Courier New" panose="02070309020205020404" pitchFamily="49" charset="0"/>
                <a:cs typeface="Courier New" panose="02070309020205020404" pitchFamily="49" charset="0"/>
              </a:rPr>
              <a:t>    </a:t>
            </a:r>
            <a:r>
              <a:rPr lang="en-US" sz="1600" b="1" dirty="0">
                <a:solidFill>
                  <a:schemeClr val="tx2"/>
                </a:solidFill>
                <a:latin typeface="Courier New" panose="02070309020205020404" pitchFamily="49" charset="0"/>
                <a:cs typeface="Courier New" panose="02070309020205020404" pitchFamily="49" charset="0"/>
              </a:rPr>
              <a:t>return</a:t>
            </a:r>
            <a:r>
              <a:rPr lang="en-US" sz="1600" dirty="0">
                <a:solidFill>
                  <a:prstClr val="black"/>
                </a:solidFill>
                <a:latin typeface="Courier New" panose="02070309020205020404" pitchFamily="49" charset="0"/>
                <a:cs typeface="Courier New" panose="02070309020205020404" pitchFamily="49" charset="0"/>
              </a:rPr>
              <a:t> 0;</a:t>
            </a:r>
          </a:p>
          <a:p>
            <a:pPr defTabSz="685800"/>
            <a:r>
              <a:rPr lang="en-US" sz="1600" dirty="0">
                <a:solidFill>
                  <a:prstClr val="black"/>
                </a:solidFill>
                <a:latin typeface="Courier New" panose="02070309020205020404" pitchFamily="49" charset="0"/>
                <a:cs typeface="Courier New" panose="02070309020205020404" pitchFamily="49" charset="0"/>
              </a:rPr>
              <a:t>}</a:t>
            </a:r>
          </a:p>
        </p:txBody>
      </p:sp>
      <p:sp>
        <p:nvSpPr>
          <p:cNvPr id="6" name="TextBox 5"/>
          <p:cNvSpPr txBox="1"/>
          <p:nvPr/>
        </p:nvSpPr>
        <p:spPr>
          <a:xfrm>
            <a:off x="682853" y="2522001"/>
            <a:ext cx="667170" cy="369332"/>
          </a:xfrm>
          <a:prstGeom prst="rect">
            <a:avLst/>
          </a:prstGeom>
          <a:noFill/>
        </p:spPr>
        <p:txBody>
          <a:bodyPr wrap="none" rtlCol="0">
            <a:spAutoFit/>
          </a:bodyPr>
          <a:lstStyle/>
          <a:p>
            <a:r>
              <a:rPr lang="en-US" dirty="0"/>
              <a:t>Code</a:t>
            </a:r>
          </a:p>
        </p:txBody>
      </p:sp>
      <p:pic>
        <p:nvPicPr>
          <p:cNvPr id="7" name="Picture 6"/>
          <p:cNvPicPr>
            <a:picLocks noChangeAspect="1"/>
          </p:cNvPicPr>
          <p:nvPr/>
        </p:nvPicPr>
        <p:blipFill>
          <a:blip r:embed="rId2"/>
          <a:stretch>
            <a:fillRect/>
          </a:stretch>
        </p:blipFill>
        <p:spPr>
          <a:xfrm>
            <a:off x="152404" y="5105400"/>
            <a:ext cx="6086475" cy="1676400"/>
          </a:xfrm>
          <a:prstGeom prst="rect">
            <a:avLst/>
          </a:prstGeom>
        </p:spPr>
      </p:pic>
      <p:sp>
        <p:nvSpPr>
          <p:cNvPr id="8" name="TextBox 7"/>
          <p:cNvSpPr txBox="1"/>
          <p:nvPr/>
        </p:nvSpPr>
        <p:spPr>
          <a:xfrm>
            <a:off x="171030" y="4812268"/>
            <a:ext cx="4647106" cy="369332"/>
          </a:xfrm>
          <a:prstGeom prst="rect">
            <a:avLst/>
          </a:prstGeom>
          <a:noFill/>
        </p:spPr>
        <p:txBody>
          <a:bodyPr wrap="none" rtlCol="0">
            <a:spAutoFit/>
          </a:bodyPr>
          <a:lstStyle/>
          <a:p>
            <a:r>
              <a:rPr lang="en-US" b="1" i="1" dirty="0">
                <a:highlight>
                  <a:srgbClr val="FFFF00"/>
                </a:highlight>
              </a:rPr>
              <a:t>Execution window </a:t>
            </a:r>
            <a:r>
              <a:rPr lang="en-US" dirty="0">
                <a:highlight>
                  <a:srgbClr val="FFFF00"/>
                </a:highlight>
              </a:rPr>
              <a:t>showing the program output</a:t>
            </a:r>
          </a:p>
        </p:txBody>
      </p:sp>
      <p:sp>
        <p:nvSpPr>
          <p:cNvPr id="9" name="TextBox 8"/>
          <p:cNvSpPr txBox="1"/>
          <p:nvPr/>
        </p:nvSpPr>
        <p:spPr>
          <a:xfrm>
            <a:off x="5035297" y="1677562"/>
            <a:ext cx="3880103" cy="1815882"/>
          </a:xfrm>
          <a:prstGeom prst="rect">
            <a:avLst/>
          </a:prstGeom>
          <a:noFill/>
          <a:ln>
            <a:solidFill>
              <a:schemeClr val="tx1"/>
            </a:solidFill>
          </a:ln>
        </p:spPr>
        <p:txBody>
          <a:bodyPr wrap="square" rtlCol="0">
            <a:spAutoFit/>
          </a:bodyPr>
          <a:lstStyle/>
          <a:p>
            <a:r>
              <a:rPr lang="en-US" sz="1600" dirty="0"/>
              <a:t>This line is a </a:t>
            </a:r>
            <a:r>
              <a:rPr lang="en-US" sz="1600" i="1" dirty="0"/>
              <a:t>preprocessor directive</a:t>
            </a:r>
            <a:r>
              <a:rPr lang="en-US" sz="1600" dirty="0"/>
              <a:t> </a:t>
            </a:r>
          </a:p>
          <a:p>
            <a:r>
              <a:rPr lang="en-US" sz="1600" dirty="0"/>
              <a:t>It allows your code to use all functions from the </a:t>
            </a:r>
            <a:r>
              <a:rPr lang="en-US" sz="1600" dirty="0" err="1"/>
              <a:t>stdio.h</a:t>
            </a:r>
            <a:r>
              <a:rPr lang="en-US" sz="1600" dirty="0"/>
              <a:t> library. </a:t>
            </a:r>
          </a:p>
          <a:p>
            <a:r>
              <a:rPr lang="en-US" sz="1600" dirty="0"/>
              <a:t>&lt; &gt; indicate that it is a standard library that came with the compiler (as opposed to one created by you or another programmer).  </a:t>
            </a:r>
          </a:p>
          <a:p>
            <a:r>
              <a:rPr lang="en-US" sz="1600" dirty="0"/>
              <a:t>Learn it by heart.</a:t>
            </a:r>
          </a:p>
        </p:txBody>
      </p:sp>
      <p:sp>
        <p:nvSpPr>
          <p:cNvPr id="10" name="TextBox 9"/>
          <p:cNvSpPr txBox="1"/>
          <p:nvPr/>
        </p:nvSpPr>
        <p:spPr>
          <a:xfrm>
            <a:off x="5038349" y="3611188"/>
            <a:ext cx="3880103" cy="1323439"/>
          </a:xfrm>
          <a:prstGeom prst="rect">
            <a:avLst/>
          </a:prstGeom>
          <a:noFill/>
          <a:ln>
            <a:solidFill>
              <a:schemeClr val="tx1"/>
            </a:solidFill>
          </a:ln>
        </p:spPr>
        <p:txBody>
          <a:bodyPr wrap="square" rtlCol="0">
            <a:spAutoFit/>
          </a:bodyPr>
          <a:lstStyle/>
          <a:p>
            <a:r>
              <a:rPr lang="en-US" sz="1600" dirty="0"/>
              <a:t>Calls the </a:t>
            </a:r>
            <a:r>
              <a:rPr lang="en-US" sz="1600" i="1" dirty="0" err="1"/>
              <a:t>printf</a:t>
            </a:r>
            <a:r>
              <a:rPr lang="en-US" sz="1600" dirty="0"/>
              <a:t> function (from the </a:t>
            </a:r>
            <a:r>
              <a:rPr lang="en-US" sz="1600" dirty="0" err="1"/>
              <a:t>stdio.h</a:t>
            </a:r>
            <a:r>
              <a:rPr lang="en-US" sz="1600" dirty="0"/>
              <a:t> library) and prints the text given in " " . It must have that exact spelling and have () and double quotes " " as shown.</a:t>
            </a:r>
          </a:p>
          <a:p>
            <a:r>
              <a:rPr lang="en-US" sz="1600" dirty="0"/>
              <a:t>We’ll learn to do more with it soon.</a:t>
            </a:r>
          </a:p>
        </p:txBody>
      </p:sp>
      <p:cxnSp>
        <p:nvCxnSpPr>
          <p:cNvPr id="12" name="Straight Arrow Connector 11"/>
          <p:cNvCxnSpPr>
            <a:stCxn id="10" idx="1"/>
          </p:cNvCxnSpPr>
          <p:nvPr/>
        </p:nvCxnSpPr>
        <p:spPr>
          <a:xfrm flipH="1" flipV="1">
            <a:off x="4457701" y="3953953"/>
            <a:ext cx="580644" cy="31895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9" idx="1"/>
          </p:cNvCxnSpPr>
          <p:nvPr/>
        </p:nvCxnSpPr>
        <p:spPr>
          <a:xfrm flipH="1">
            <a:off x="2514601" y="2585503"/>
            <a:ext cx="2520696" cy="36396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9339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
        <p:nvSpPr>
          <p:cNvPr id="6" name="Content Placeholder 2"/>
          <p:cNvSpPr txBox="1">
            <a:spLocks/>
          </p:cNvSpPr>
          <p:nvPr/>
        </p:nvSpPr>
        <p:spPr>
          <a:xfrm>
            <a:off x="118872" y="823912"/>
            <a:ext cx="8534400" cy="21478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a:t>The error message: </a:t>
            </a:r>
          </a:p>
          <a:p>
            <a:pPr marL="0" indent="0">
              <a:buNone/>
            </a:pPr>
            <a:r>
              <a:rPr lang="en-US" sz="1800" dirty="0">
                <a:solidFill>
                  <a:srgbClr val="FF0000"/>
                </a:solidFill>
                <a:latin typeface="Courier New" panose="02070309020205020404" pitchFamily="49" charset="0"/>
                <a:cs typeface="Courier New" panose="02070309020205020404" pitchFamily="49" charset="0"/>
              </a:rPr>
              <a:t>error: expected ';' before 'return</a:t>
            </a:r>
            <a:r>
              <a:rPr lang="en-US" sz="1800" b="1" dirty="0">
                <a:solidFill>
                  <a:srgbClr val="FF0000"/>
                </a:solidFill>
              </a:rPr>
              <a:t>'</a:t>
            </a:r>
            <a:endParaRPr lang="en-US" sz="1800" dirty="0">
              <a:solidFill>
                <a:srgbClr val="FF0000"/>
              </a:solidFill>
            </a:endParaRPr>
          </a:p>
          <a:p>
            <a:endParaRPr lang="en-US" sz="700" dirty="0"/>
          </a:p>
          <a:p>
            <a:r>
              <a:rPr lang="en-US" sz="1800" dirty="0"/>
              <a:t>indicates the problem    </a:t>
            </a:r>
            <a:r>
              <a:rPr lang="en-US" sz="1800" b="1" dirty="0">
                <a:solidFill>
                  <a:srgbClr val="FF0000"/>
                </a:solidFill>
              </a:rPr>
              <a:t>';' expected</a:t>
            </a:r>
          </a:p>
          <a:p>
            <a:r>
              <a:rPr lang="en-US" sz="1800" dirty="0"/>
              <a:t>And the number</a:t>
            </a:r>
            <a:r>
              <a:rPr lang="en-US" sz="1800" b="1" dirty="0">
                <a:solidFill>
                  <a:schemeClr val="accent3">
                    <a:lumMod val="50000"/>
                  </a:schemeClr>
                </a:solidFill>
              </a:rPr>
              <a:t> </a:t>
            </a:r>
            <a:r>
              <a:rPr lang="en-US" sz="1800" b="1" dirty="0">
                <a:solidFill>
                  <a:srgbClr val="C00000"/>
                </a:solidFill>
              </a:rPr>
              <a:t>6</a:t>
            </a:r>
            <a:r>
              <a:rPr lang="en-US" sz="1800" b="1" dirty="0">
                <a:solidFill>
                  <a:schemeClr val="accent3">
                    <a:lumMod val="50000"/>
                  </a:schemeClr>
                </a:solidFill>
              </a:rPr>
              <a:t> </a:t>
            </a:r>
            <a:r>
              <a:rPr lang="en-US" sz="1800" dirty="0"/>
              <a:t>tells you what line of code has that problem</a:t>
            </a:r>
          </a:p>
          <a:p>
            <a:endParaRPr lang="en-US" sz="700" dirty="0"/>
          </a:p>
          <a:p>
            <a:r>
              <a:rPr lang="en-US" sz="1800" dirty="0"/>
              <a:t>You will see many error messages. You should not be scared by them, but instead use them to understand what is wrong with your program.</a:t>
            </a:r>
          </a:p>
        </p:txBody>
      </p:sp>
      <p:sp>
        <p:nvSpPr>
          <p:cNvPr id="7" name="Title 1"/>
          <p:cNvSpPr>
            <a:spLocks noGrp="1"/>
          </p:cNvSpPr>
          <p:nvPr>
            <p:ph type="title"/>
          </p:nvPr>
        </p:nvSpPr>
        <p:spPr>
          <a:xfrm>
            <a:off x="423672" y="0"/>
            <a:ext cx="8229600" cy="762000"/>
          </a:xfrm>
        </p:spPr>
        <p:txBody>
          <a:bodyPr>
            <a:normAutofit/>
          </a:bodyPr>
          <a:lstStyle/>
          <a:p>
            <a:r>
              <a:rPr lang="en-US" sz="3200" dirty="0">
                <a:solidFill>
                  <a:srgbClr val="FF0000"/>
                </a:solidFill>
              </a:rPr>
              <a:t>Error messages</a:t>
            </a:r>
            <a:r>
              <a:rPr lang="en-US" sz="3200" dirty="0"/>
              <a:t> for </a:t>
            </a:r>
            <a:r>
              <a:rPr lang="en-US" sz="3200" dirty="0">
                <a:solidFill>
                  <a:srgbClr val="FF0000"/>
                </a:solidFill>
              </a:rPr>
              <a:t>Syntax errors</a:t>
            </a:r>
          </a:p>
        </p:txBody>
      </p:sp>
      <p:pic>
        <p:nvPicPr>
          <p:cNvPr id="3" name="Picture 2"/>
          <p:cNvPicPr>
            <a:picLocks noChangeAspect="1"/>
          </p:cNvPicPr>
          <p:nvPr/>
        </p:nvPicPr>
        <p:blipFill>
          <a:blip r:embed="rId2"/>
          <a:stretch>
            <a:fillRect/>
          </a:stretch>
        </p:blipFill>
        <p:spPr>
          <a:xfrm>
            <a:off x="146308" y="3004443"/>
            <a:ext cx="8162925" cy="2105025"/>
          </a:xfrm>
          <a:prstGeom prst="rect">
            <a:avLst/>
          </a:prstGeom>
        </p:spPr>
      </p:pic>
      <p:sp>
        <p:nvSpPr>
          <p:cNvPr id="8" name="Content Placeholder 2"/>
          <p:cNvSpPr txBox="1">
            <a:spLocks/>
          </p:cNvSpPr>
          <p:nvPr/>
        </p:nvSpPr>
        <p:spPr>
          <a:xfrm>
            <a:off x="100584" y="5353051"/>
            <a:ext cx="8534400" cy="9763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a:t>Some errors messages immediately describe the problem and/or the fix, while others do not. See below error from using </a:t>
            </a:r>
            <a:r>
              <a:rPr lang="en-US" sz="1800" dirty="0" err="1">
                <a:latin typeface="Courier New" panose="02070309020205020404" pitchFamily="49" charset="0"/>
                <a:cs typeface="Courier New" panose="02070309020205020404" pitchFamily="49" charset="0"/>
              </a:rPr>
              <a:t>int</a:t>
            </a:r>
            <a:r>
              <a:rPr lang="en-US" sz="1800" dirty="0">
                <a:latin typeface="Courier New" panose="02070309020205020404" pitchFamily="49" charset="0"/>
                <a:cs typeface="Courier New" panose="02070309020205020404" pitchFamily="49" charset="0"/>
              </a:rPr>
              <a:t> main { </a:t>
            </a:r>
            <a:r>
              <a:rPr lang="en-US" sz="1800" dirty="0"/>
              <a:t>instead of </a:t>
            </a:r>
            <a:r>
              <a:rPr lang="en-US" sz="1800" dirty="0" err="1">
                <a:latin typeface="Courier New" panose="02070309020205020404" pitchFamily="49" charset="0"/>
                <a:cs typeface="Courier New" panose="02070309020205020404" pitchFamily="49" charset="0"/>
              </a:rPr>
              <a:t>int</a:t>
            </a:r>
            <a:r>
              <a:rPr lang="en-US" sz="1800" dirty="0">
                <a:latin typeface="Courier New" panose="02070309020205020404" pitchFamily="49" charset="0"/>
                <a:cs typeface="Courier New" panose="02070309020205020404" pitchFamily="49" charset="0"/>
              </a:rPr>
              <a:t> main(void) {</a:t>
            </a:r>
          </a:p>
        </p:txBody>
      </p:sp>
      <p:pic>
        <p:nvPicPr>
          <p:cNvPr id="5" name="Picture 4"/>
          <p:cNvPicPr>
            <a:picLocks noChangeAspect="1"/>
          </p:cNvPicPr>
          <p:nvPr/>
        </p:nvPicPr>
        <p:blipFill>
          <a:blip r:embed="rId3"/>
          <a:stretch>
            <a:fillRect/>
          </a:stretch>
        </p:blipFill>
        <p:spPr>
          <a:xfrm>
            <a:off x="332041" y="5980498"/>
            <a:ext cx="7791450" cy="295275"/>
          </a:xfrm>
          <a:prstGeom prst="rect">
            <a:avLst/>
          </a:prstGeom>
        </p:spPr>
      </p:pic>
    </p:spTree>
    <p:extLst>
      <p:ext uri="{BB962C8B-B14F-4D97-AF65-F5344CB8AC3E}">
        <p14:creationId xmlns:p14="http://schemas.microsoft.com/office/powerpoint/2010/main" val="101762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229600" cy="715962"/>
          </a:xfrm>
        </p:spPr>
        <p:txBody>
          <a:bodyPr>
            <a:noAutofit/>
          </a:bodyPr>
          <a:lstStyle/>
          <a:p>
            <a:r>
              <a:rPr lang="en-US" sz="3200" dirty="0"/>
              <a:t>Explore syntax errors and see error messages</a:t>
            </a:r>
          </a:p>
        </p:txBody>
      </p:sp>
      <p:sp>
        <p:nvSpPr>
          <p:cNvPr id="3" name="Content Placeholder 2"/>
          <p:cNvSpPr>
            <a:spLocks noGrp="1"/>
          </p:cNvSpPr>
          <p:nvPr>
            <p:ph idx="1"/>
          </p:nvPr>
        </p:nvSpPr>
        <p:spPr>
          <a:xfrm>
            <a:off x="304800" y="946150"/>
            <a:ext cx="8229600" cy="5410200"/>
          </a:xfrm>
        </p:spPr>
        <p:txBody>
          <a:bodyPr>
            <a:noAutofit/>
          </a:bodyPr>
          <a:lstStyle/>
          <a:p>
            <a:r>
              <a:rPr lang="en-US" sz="2400" dirty="0"/>
              <a:t>Try to violate syntax rules and see what happens. </a:t>
            </a:r>
          </a:p>
          <a:p>
            <a:pPr lvl="1"/>
            <a:r>
              <a:rPr lang="en-US" sz="2000" dirty="0"/>
              <a:t>If you get error messages, read them, and try to understand them. Work with a partner: they introduce a syntax error and you</a:t>
            </a:r>
          </a:p>
          <a:p>
            <a:pPr marL="1257300" lvl="2" indent="-342900">
              <a:buFont typeface="+mj-lt"/>
              <a:buAutoNum type="arabicPeriod"/>
            </a:pPr>
            <a:r>
              <a:rPr lang="en-US" sz="1600" dirty="0"/>
              <a:t>First try to understand the problem from the error message.</a:t>
            </a:r>
          </a:p>
          <a:p>
            <a:pPr marL="1257300" lvl="2" indent="-342900">
              <a:buFont typeface="+mj-lt"/>
              <a:buAutoNum type="arabicPeriod"/>
            </a:pPr>
            <a:r>
              <a:rPr lang="en-US" sz="1600" dirty="0"/>
              <a:t>Fix it.</a:t>
            </a:r>
          </a:p>
          <a:p>
            <a:r>
              <a:rPr lang="en-US" sz="2400" dirty="0"/>
              <a:t>Suggested changes:</a:t>
            </a:r>
          </a:p>
          <a:p>
            <a:pPr lvl="1"/>
            <a:r>
              <a:rPr lang="en-US" sz="2000" dirty="0"/>
              <a:t>Missing semicolon,</a:t>
            </a:r>
          </a:p>
          <a:p>
            <a:pPr lvl="1"/>
            <a:r>
              <a:rPr lang="en-US" sz="2000" dirty="0"/>
              <a:t>Move statements outside main()</a:t>
            </a:r>
          </a:p>
          <a:p>
            <a:pPr lvl="1"/>
            <a:r>
              <a:rPr lang="en-US" sz="2000" dirty="0"/>
              <a:t>Mismatch () and/or {}</a:t>
            </a:r>
          </a:p>
          <a:p>
            <a:pPr lvl="1"/>
            <a:r>
              <a:rPr lang="en-US" sz="2000" dirty="0"/>
              <a:t>Modify spelling for keywords, </a:t>
            </a:r>
            <a:r>
              <a:rPr lang="en-US" sz="2000" i="1" dirty="0"/>
              <a:t>main</a:t>
            </a:r>
            <a:r>
              <a:rPr lang="en-US" sz="2000" dirty="0"/>
              <a:t> or </a:t>
            </a:r>
            <a:r>
              <a:rPr lang="en-US" sz="2000" i="1" dirty="0" err="1"/>
              <a:t>printf</a:t>
            </a:r>
            <a:r>
              <a:rPr lang="en-US" sz="2000" dirty="0"/>
              <a:t>.</a:t>
            </a:r>
          </a:p>
          <a:p>
            <a:pPr lvl="1"/>
            <a:r>
              <a:rPr lang="en-US" sz="2000" dirty="0"/>
              <a:t>Remove required spaces</a:t>
            </a:r>
          </a:p>
          <a:p>
            <a:pPr lvl="1"/>
            <a:r>
              <a:rPr lang="en-US" sz="2000" dirty="0"/>
              <a:t>Add extra spaces</a:t>
            </a:r>
          </a:p>
          <a:p>
            <a:pPr lvl="1"/>
            <a:r>
              <a:rPr lang="en-US" sz="2000" dirty="0"/>
              <a:t>Remove all the spaces you can so that the program will still be correct.</a:t>
            </a:r>
          </a:p>
          <a:p>
            <a:pPr lvl="1"/>
            <a:r>
              <a:rPr lang="en-US" sz="2000" dirty="0"/>
              <a:t>Other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1089370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Template for your program:</a:t>
            </a:r>
          </a:p>
        </p:txBody>
      </p:sp>
      <p:sp>
        <p:nvSpPr>
          <p:cNvPr id="3" name="Content Placeholder 2"/>
          <p:cNvSpPr>
            <a:spLocks noGrp="1"/>
          </p:cNvSpPr>
          <p:nvPr>
            <p:ph idx="1"/>
          </p:nvPr>
        </p:nvSpPr>
        <p:spPr>
          <a:xfrm>
            <a:off x="457200" y="1600201"/>
            <a:ext cx="8229600" cy="1066800"/>
          </a:xfrm>
        </p:spPr>
        <p:txBody>
          <a:bodyPr>
            <a:normAutofit fontScale="70000" lnSpcReduction="20000"/>
          </a:bodyPr>
          <a:lstStyle/>
          <a:p>
            <a:r>
              <a:rPr lang="en-US" dirty="0"/>
              <a:t>You can start every program with this template.</a:t>
            </a:r>
          </a:p>
          <a:p>
            <a:r>
              <a:rPr lang="en-US" dirty="0"/>
              <a:t>You should not copy/paste this every time, but type from memory until you learnt it.</a:t>
            </a:r>
            <a:endParaRPr lang="en-US" b="1"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
        <p:nvSpPr>
          <p:cNvPr id="5" name="TextBox 4"/>
          <p:cNvSpPr txBox="1"/>
          <p:nvPr/>
        </p:nvSpPr>
        <p:spPr>
          <a:xfrm>
            <a:off x="685800" y="3505200"/>
            <a:ext cx="7696200" cy="2893100"/>
          </a:xfrm>
          <a:prstGeom prst="rect">
            <a:avLst/>
          </a:prstGeom>
          <a:noFill/>
          <a:ln>
            <a:solidFill>
              <a:schemeClr val="tx1"/>
            </a:solidFill>
          </a:ln>
        </p:spPr>
        <p:txBody>
          <a:bodyPr wrap="square" rtlCol="0">
            <a:spAutoFit/>
          </a:bodyPr>
          <a:lstStyle/>
          <a:p>
            <a:r>
              <a:rPr lang="en-US" b="1" i="1" dirty="0">
                <a:latin typeface="Courier New" panose="02070309020205020404" pitchFamily="49" charset="0"/>
                <a:cs typeface="Courier New" panose="02070309020205020404" pitchFamily="49" charset="0"/>
              </a:rPr>
              <a:t>/* This program does …..</a:t>
            </a:r>
          </a:p>
          <a:p>
            <a:r>
              <a:rPr lang="en-US" b="1" i="1" dirty="0">
                <a:latin typeface="Courier New" panose="02070309020205020404" pitchFamily="49" charset="0"/>
                <a:cs typeface="Courier New" panose="02070309020205020404" pitchFamily="49" charset="0"/>
              </a:rPr>
              <a:t>*/</a:t>
            </a:r>
          </a:p>
          <a:p>
            <a:endParaRPr lang="en-US" i="1" dirty="0">
              <a:latin typeface="Courier New" panose="02070309020205020404" pitchFamily="49" charset="0"/>
              <a:cs typeface="Courier New" panose="02070309020205020404" pitchFamily="49" charset="0"/>
            </a:endParaRPr>
          </a:p>
          <a:p>
            <a:r>
              <a:rPr lang="en-US" i="1" dirty="0">
                <a:latin typeface="Courier New" panose="02070309020205020404" pitchFamily="49" charset="0"/>
                <a:cs typeface="Courier New" panose="02070309020205020404" pitchFamily="49" charset="0"/>
              </a:rPr>
              <a:t>#include &lt;</a:t>
            </a:r>
            <a:r>
              <a:rPr lang="en-US" i="1" dirty="0" err="1">
                <a:latin typeface="Courier New" panose="02070309020205020404" pitchFamily="49" charset="0"/>
                <a:cs typeface="Courier New" panose="02070309020205020404" pitchFamily="49" charset="0"/>
              </a:rPr>
              <a:t>stdio.h</a:t>
            </a:r>
            <a:r>
              <a:rPr lang="en-US" i="1" dirty="0">
                <a:latin typeface="Courier New" panose="02070309020205020404" pitchFamily="49" charset="0"/>
                <a:cs typeface="Courier New" panose="02070309020205020404" pitchFamily="49" charset="0"/>
              </a:rPr>
              <a:t>&gt;  </a:t>
            </a:r>
            <a:r>
              <a:rPr lang="en-US" dirty="0">
                <a:latin typeface="Courier New" panose="02070309020205020404" pitchFamily="49" charset="0"/>
                <a:cs typeface="Courier New" panose="02070309020205020404" pitchFamily="49" charset="0"/>
              </a:rPr>
              <a:t>// need for printing and user input </a:t>
            </a:r>
          </a:p>
          <a:p>
            <a:br>
              <a:rPr lang="en-US" dirty="0">
                <a:latin typeface="Courier New" panose="02070309020205020404" pitchFamily="49" charset="0"/>
                <a:cs typeface="Courier New" panose="02070309020205020404" pitchFamily="49" charset="0"/>
              </a:rPr>
            </a:b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main(){</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    </a:t>
            </a:r>
            <a:r>
              <a:rPr lang="en-US" b="1" i="1" dirty="0">
                <a:latin typeface="Courier New" panose="02070309020205020404" pitchFamily="49" charset="0"/>
                <a:cs typeface="Courier New" panose="02070309020205020404" pitchFamily="49" charset="0"/>
              </a:rPr>
              <a:t>// Replace this line with your code   </a:t>
            </a:r>
          </a:p>
          <a:p>
            <a:r>
              <a:rPr lang="en-US" b="1" i="1" dirty="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rPr>
              <a:t>return 0;</a:t>
            </a:r>
            <a:r>
              <a:rPr lang="en-US" b="1" i="1" dirty="0">
                <a:latin typeface="Courier New" panose="02070309020205020404" pitchFamily="49" charset="0"/>
                <a:cs typeface="Courier New" panose="02070309020205020404" pitchFamily="49" charset="0"/>
              </a:rPr>
              <a:t>   </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a:t>
            </a:r>
            <a:br>
              <a:rPr lang="en-US" sz="2000" dirty="0">
                <a:latin typeface="Courier New" panose="02070309020205020404" pitchFamily="49" charset="0"/>
                <a:cs typeface="Courier New" panose="02070309020205020404" pitchFamily="49" charset="0"/>
              </a:rPr>
            </a:br>
            <a:endParaRPr lang="en-US" sz="2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209657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3200" dirty="0"/>
              <a:t>Review and terms</a:t>
            </a:r>
          </a:p>
        </p:txBody>
      </p:sp>
      <p:sp>
        <p:nvSpPr>
          <p:cNvPr id="3" name="Content Placeholder 2"/>
          <p:cNvSpPr>
            <a:spLocks noGrp="1"/>
          </p:cNvSpPr>
          <p:nvPr>
            <p:ph idx="1"/>
          </p:nvPr>
        </p:nvSpPr>
        <p:spPr>
          <a:xfrm>
            <a:off x="457200" y="990600"/>
            <a:ext cx="8229600" cy="5715000"/>
          </a:xfrm>
        </p:spPr>
        <p:txBody>
          <a:bodyPr>
            <a:normAutofit fontScale="70000" lnSpcReduction="20000"/>
          </a:bodyPr>
          <a:lstStyle/>
          <a:p>
            <a:r>
              <a:rPr lang="en-US" dirty="0"/>
              <a:t>The 3 types of errors </a:t>
            </a:r>
          </a:p>
          <a:p>
            <a:r>
              <a:rPr lang="en-US" dirty="0"/>
              <a:t>Program syntax</a:t>
            </a:r>
          </a:p>
          <a:p>
            <a:pPr lvl="1"/>
            <a:r>
              <a:rPr lang="en-US" dirty="0"/>
              <a:t>Matching {}</a:t>
            </a:r>
          </a:p>
          <a:p>
            <a:pPr lvl="1"/>
            <a:r>
              <a:rPr lang="en-US" dirty="0"/>
              <a:t>; at end of statement</a:t>
            </a:r>
          </a:p>
          <a:p>
            <a:r>
              <a:rPr lang="en-US" dirty="0"/>
              <a:t>Compile vs run</a:t>
            </a:r>
          </a:p>
          <a:p>
            <a:r>
              <a:rPr lang="en-US" dirty="0"/>
              <a:t>Source code vs executable files vs program output</a:t>
            </a:r>
          </a:p>
          <a:p>
            <a:r>
              <a:rPr lang="en-US" dirty="0"/>
              <a:t>Keywords: </a:t>
            </a:r>
            <a:r>
              <a:rPr lang="en-US" dirty="0">
                <a:latin typeface="Courier New" panose="02070309020205020404" pitchFamily="49" charset="0"/>
                <a:cs typeface="Courier New" panose="02070309020205020404" pitchFamily="49" charset="0"/>
              </a:rPr>
              <a:t> int, return, include</a:t>
            </a:r>
            <a:r>
              <a:rPr lang="en-US">
                <a:latin typeface="Courier New" panose="02070309020205020404" pitchFamily="49" charset="0"/>
                <a:cs typeface="Courier New" panose="02070309020205020404" pitchFamily="49" charset="0"/>
              </a:rPr>
              <a:t>, void</a:t>
            </a:r>
            <a:endParaRPr lang="en-US" dirty="0">
              <a:latin typeface="Courier New" panose="02070309020205020404" pitchFamily="49" charset="0"/>
              <a:cs typeface="Courier New" panose="02070309020205020404" pitchFamily="49" charset="0"/>
            </a:endParaRPr>
          </a:p>
          <a:p>
            <a:r>
              <a:rPr lang="en-US" dirty="0"/>
              <a:t>Syntax and syntax rules</a:t>
            </a:r>
          </a:p>
          <a:p>
            <a:r>
              <a:rPr lang="en-US" dirty="0"/>
              <a:t>Printing function and its syntax: </a:t>
            </a:r>
          </a:p>
          <a:p>
            <a:pPr lvl="1"/>
            <a:r>
              <a:rPr lang="en-US" dirty="0" err="1"/>
              <a:t>printf</a:t>
            </a:r>
            <a:r>
              <a:rPr lang="en-US" dirty="0"/>
              <a:t>(…);</a:t>
            </a:r>
          </a:p>
          <a:p>
            <a:r>
              <a:rPr lang="en-US" dirty="0"/>
              <a:t>Program execution </a:t>
            </a:r>
          </a:p>
          <a:p>
            <a:pPr lvl="1"/>
            <a:r>
              <a:rPr lang="en-US" dirty="0"/>
              <a:t>Where it starts (first statement in </a:t>
            </a:r>
            <a:r>
              <a:rPr lang="en-US" i="1" dirty="0"/>
              <a:t>main)() </a:t>
            </a:r>
            <a:r>
              <a:rPr lang="en-US" dirty="0"/>
              <a:t>)</a:t>
            </a:r>
          </a:p>
          <a:p>
            <a:pPr lvl="1"/>
            <a:r>
              <a:rPr lang="en-US" dirty="0"/>
              <a:t>Executes line by line in given order</a:t>
            </a:r>
          </a:p>
          <a:p>
            <a:pPr lvl="1"/>
            <a:r>
              <a:rPr lang="en-US" dirty="0"/>
              <a:t>(Later: Use debugger to see this execution)</a:t>
            </a:r>
          </a:p>
          <a:p>
            <a:r>
              <a:rPr lang="en-US" dirty="0"/>
              <a:t>Comments:</a:t>
            </a:r>
          </a:p>
          <a:p>
            <a:pPr lvl="1"/>
            <a:r>
              <a:rPr lang="en-US" dirty="0"/>
              <a:t>One line</a:t>
            </a:r>
          </a:p>
          <a:p>
            <a:pPr lvl="1"/>
            <a:r>
              <a:rPr lang="en-US" dirty="0"/>
              <a:t>Multiple lines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2263933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Use debugger to see program execution </a:t>
            </a:r>
          </a:p>
        </p:txBody>
      </p:sp>
      <p:sp>
        <p:nvSpPr>
          <p:cNvPr id="3" name="Content Placeholder 2"/>
          <p:cNvSpPr>
            <a:spLocks noGrp="1"/>
          </p:cNvSpPr>
          <p:nvPr>
            <p:ph idx="1"/>
          </p:nvPr>
        </p:nvSpPr>
        <p:spPr/>
        <p:txBody>
          <a:bodyPr/>
          <a:lstStyle/>
          <a:p>
            <a:r>
              <a:rPr lang="en-US" dirty="0"/>
              <a:t>We will do this later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4027615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a:t>Outline</a:t>
            </a:r>
          </a:p>
        </p:txBody>
      </p:sp>
      <p:sp>
        <p:nvSpPr>
          <p:cNvPr id="3" name="Content Placeholder 2"/>
          <p:cNvSpPr>
            <a:spLocks noGrp="1"/>
          </p:cNvSpPr>
          <p:nvPr>
            <p:ph idx="1"/>
          </p:nvPr>
        </p:nvSpPr>
        <p:spPr>
          <a:xfrm>
            <a:off x="381000" y="1146683"/>
            <a:ext cx="8229600" cy="4953000"/>
          </a:xfrm>
          <a:noFill/>
        </p:spPr>
        <p:txBody>
          <a:bodyPr>
            <a:noAutofit/>
          </a:bodyPr>
          <a:lstStyle/>
          <a:p>
            <a:r>
              <a:rPr lang="en-US" sz="2400" dirty="0"/>
              <a:t>Program: write, compile, run/execute, input, output</a:t>
            </a:r>
          </a:p>
          <a:p>
            <a:endParaRPr lang="en-US" sz="2400" dirty="0"/>
          </a:p>
          <a:p>
            <a:r>
              <a:rPr lang="en-US" sz="2400" dirty="0"/>
              <a:t>3 types of errors </a:t>
            </a:r>
          </a:p>
          <a:p>
            <a:endParaRPr lang="en-US" sz="2400" dirty="0"/>
          </a:p>
          <a:p>
            <a:r>
              <a:rPr lang="en-US" sz="2400" dirty="0"/>
              <a:t>Program syntax rules and error messages </a:t>
            </a:r>
          </a:p>
          <a:p>
            <a:endParaRPr lang="en-US" sz="2400" dirty="0"/>
          </a:p>
          <a:p>
            <a:r>
              <a:rPr lang="en-US" sz="2400" dirty="0"/>
              <a:t>Simple program output with </a:t>
            </a:r>
            <a:r>
              <a:rPr lang="en-US" sz="2400" i="1" dirty="0" err="1"/>
              <a:t>printf</a:t>
            </a:r>
            <a:endParaRPr lang="en-US" sz="2400" i="1" dirty="0"/>
          </a:p>
          <a:p>
            <a:endParaRPr lang="en-US" sz="2400" dirty="0"/>
          </a:p>
          <a:p>
            <a:r>
              <a:rPr lang="en-US" sz="2400" dirty="0"/>
              <a:t>Starting code template</a:t>
            </a:r>
          </a:p>
          <a:p>
            <a:endParaRPr lang="en-US" sz="2400" dirty="0"/>
          </a:p>
          <a:p>
            <a:r>
              <a:rPr lang="en-US" sz="2400" dirty="0"/>
              <a:t>Review and list of terms</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2538160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3200" dirty="0"/>
              <a:t>Writing and running a program</a:t>
            </a:r>
          </a:p>
        </p:txBody>
      </p:sp>
      <p:sp>
        <p:nvSpPr>
          <p:cNvPr id="3" name="Content Placeholder 2"/>
          <p:cNvSpPr>
            <a:spLocks noGrp="1"/>
          </p:cNvSpPr>
          <p:nvPr>
            <p:ph idx="1"/>
          </p:nvPr>
        </p:nvSpPr>
        <p:spPr>
          <a:xfrm>
            <a:off x="457200" y="1143000"/>
            <a:ext cx="8229600" cy="5715000"/>
          </a:xfrm>
        </p:spPr>
        <p:txBody>
          <a:bodyPr>
            <a:normAutofit/>
          </a:bodyPr>
          <a:lstStyle/>
          <a:p>
            <a:r>
              <a:rPr lang="en-US" sz="2800" dirty="0"/>
              <a:t>Writing vs running a program</a:t>
            </a:r>
          </a:p>
          <a:p>
            <a:pPr lvl="1"/>
            <a:r>
              <a:rPr lang="en-US" sz="2400" dirty="0"/>
              <a:t>Write a recipe vs cooking according to a recipe</a:t>
            </a:r>
          </a:p>
          <a:p>
            <a:pPr lvl="1"/>
            <a:r>
              <a:rPr lang="en-US" sz="2400" dirty="0"/>
              <a:t>Installing a program/game/app vs lunching that game</a:t>
            </a:r>
          </a:p>
          <a:p>
            <a:endParaRPr lang="en-US" sz="2800" dirty="0"/>
          </a:p>
          <a:p>
            <a:r>
              <a:rPr lang="en-US" sz="2800" dirty="0"/>
              <a:t>Program output </a:t>
            </a:r>
          </a:p>
          <a:p>
            <a:pPr lvl="1"/>
            <a:r>
              <a:rPr lang="en-US" sz="2400" dirty="0"/>
              <a:t>what your program “sends out” while it runs</a:t>
            </a:r>
          </a:p>
          <a:p>
            <a:pPr lvl="1"/>
            <a:r>
              <a:rPr lang="en-US" sz="2400" dirty="0"/>
              <a:t>Most common form:  “print to the screen”</a:t>
            </a:r>
          </a:p>
          <a:p>
            <a:pPr lvl="1"/>
            <a:endParaRPr lang="en-US" sz="2400" dirty="0"/>
          </a:p>
          <a:p>
            <a:r>
              <a:rPr lang="en-US" sz="2800" dirty="0"/>
              <a:t>Program input</a:t>
            </a:r>
          </a:p>
          <a:p>
            <a:pPr lvl="1"/>
            <a:r>
              <a:rPr lang="en-US" sz="2400" dirty="0"/>
              <a:t>What data/information is sent into the program while it runs.</a:t>
            </a:r>
          </a:p>
          <a:p>
            <a:pPr lvl="1"/>
            <a:r>
              <a:rPr lang="en-US" sz="2400" dirty="0"/>
              <a:t>Most common form: from the keyboard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850174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Errors</a:t>
            </a:r>
          </a:p>
        </p:txBody>
      </p:sp>
      <p:sp>
        <p:nvSpPr>
          <p:cNvPr id="3" name="Content Placeholder 2"/>
          <p:cNvSpPr>
            <a:spLocks noGrp="1"/>
          </p:cNvSpPr>
          <p:nvPr>
            <p:ph idx="1"/>
          </p:nvPr>
        </p:nvSpPr>
        <p:spPr>
          <a:xfrm>
            <a:off x="457200" y="1600200"/>
            <a:ext cx="8610600" cy="4953000"/>
          </a:xfrm>
        </p:spPr>
        <p:txBody>
          <a:bodyPr>
            <a:noAutofit/>
          </a:bodyPr>
          <a:lstStyle/>
          <a:p>
            <a:pPr marL="514350" indent="-514350">
              <a:buAutoNum type="arabicPeriod"/>
            </a:pPr>
            <a:r>
              <a:rPr lang="en-US" sz="2400" i="1" dirty="0"/>
              <a:t>Syntax errors </a:t>
            </a:r>
          </a:p>
          <a:p>
            <a:pPr marL="914400" lvl="1" indent="-514350"/>
            <a:r>
              <a:rPr lang="en-US" sz="2000" dirty="0"/>
              <a:t>You do not follow the rules for writing code</a:t>
            </a:r>
          </a:p>
          <a:p>
            <a:pPr marL="914400" lvl="1" indent="-514350"/>
            <a:r>
              <a:rPr lang="en-US" sz="2000" dirty="0"/>
              <a:t>The compiler catches them and</a:t>
            </a:r>
          </a:p>
          <a:p>
            <a:pPr marL="914400" lvl="1" indent="-514350"/>
            <a:r>
              <a:rPr lang="en-US" sz="2000" dirty="0"/>
              <a:t>Reports an error message</a:t>
            </a:r>
          </a:p>
          <a:p>
            <a:pPr marL="914400" lvl="1" indent="-514350"/>
            <a:r>
              <a:rPr lang="en-US" sz="2000" dirty="0"/>
              <a:t>You cannot run the code until you fix it</a:t>
            </a:r>
          </a:p>
          <a:p>
            <a:pPr marL="514350" indent="-514350">
              <a:buAutoNum type="arabicPeriod"/>
            </a:pPr>
            <a:r>
              <a:rPr lang="en-US" sz="2400" i="1" dirty="0"/>
              <a:t>Logical errors (at runtime)</a:t>
            </a:r>
          </a:p>
          <a:p>
            <a:pPr marL="914400" lvl="1" indent="-514350"/>
            <a:r>
              <a:rPr lang="en-US" sz="2000" dirty="0"/>
              <a:t>the program runs, but does the wrong thing (e.g. incorrect computations). E.g. prints: Hello </a:t>
            </a:r>
            <a:r>
              <a:rPr lang="en-US" sz="2000" i="1" dirty="0" err="1"/>
              <a:t>Wold</a:t>
            </a:r>
            <a:endParaRPr lang="en-US" sz="2000" i="1" dirty="0"/>
          </a:p>
          <a:p>
            <a:pPr marL="514350" indent="-514350">
              <a:buFont typeface="Arial" pitchFamily="34" charset="0"/>
              <a:buAutoNum type="arabicPeriod"/>
            </a:pPr>
            <a:r>
              <a:rPr lang="en-US" sz="2400" i="1" dirty="0"/>
              <a:t>Program crashes (at runtime)</a:t>
            </a:r>
          </a:p>
          <a:p>
            <a:pPr marL="914400" lvl="1" indent="-514350"/>
            <a:r>
              <a:rPr lang="en-US" sz="2000" dirty="0"/>
              <a:t>Program “crashes/fails/aborts” during execution. </a:t>
            </a:r>
          </a:p>
          <a:p>
            <a:pPr marL="914400" lvl="1" indent="-514350"/>
            <a:r>
              <a:rPr lang="en-US" sz="2000" dirty="0">
                <a:cs typeface="Courier New" panose="02070309020205020404" pitchFamily="49" charset="0"/>
              </a:rPr>
              <a:t>E.g. Give input of the wrong type (e.g. text instead of number)</a:t>
            </a:r>
          </a:p>
          <a:p>
            <a:pPr marL="914400" lvl="1" indent="-514350"/>
            <a:endParaRPr lang="en-US" sz="2000" dirty="0"/>
          </a:p>
          <a:p>
            <a:pPr marL="1314450" lvl="2" indent="-514350"/>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3626553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a:t>Create and run a C file in Code::Blocks</a:t>
            </a:r>
          </a:p>
        </p:txBody>
      </p:sp>
      <p:sp>
        <p:nvSpPr>
          <p:cNvPr id="3" name="Content Placeholder 2"/>
          <p:cNvSpPr>
            <a:spLocks noGrp="1"/>
          </p:cNvSpPr>
          <p:nvPr>
            <p:ph idx="1"/>
          </p:nvPr>
        </p:nvSpPr>
        <p:spPr>
          <a:xfrm>
            <a:off x="457200" y="1447804"/>
            <a:ext cx="8229600" cy="3428999"/>
          </a:xfrm>
        </p:spPr>
        <p:txBody>
          <a:bodyPr>
            <a:normAutofit/>
          </a:bodyPr>
          <a:lstStyle/>
          <a:p>
            <a:r>
              <a:rPr lang="en-US" sz="2400" dirty="0"/>
              <a:t>Create a C file with the content below.</a:t>
            </a:r>
          </a:p>
          <a:p>
            <a:pPr lvl="1"/>
            <a:r>
              <a:rPr lang="en-US" sz="2000" dirty="0"/>
              <a:t>If you do not remember how to do that, see the Slides on Installing Code::Blocks.</a:t>
            </a:r>
          </a:p>
          <a:p>
            <a:endParaRPr lang="en-US" sz="2400" dirty="0"/>
          </a:p>
          <a:p>
            <a:endParaRPr lang="en-US" sz="2400" dirty="0"/>
          </a:p>
          <a:p>
            <a:endParaRPr lang="en-US" sz="2400" dirty="0"/>
          </a:p>
          <a:p>
            <a:r>
              <a:rPr lang="en-US" sz="2400" dirty="0"/>
              <a:t>You should be able to build and run it and that will bring up the execution window</a:t>
            </a:r>
          </a:p>
        </p:txBody>
      </p:sp>
      <p:sp>
        <p:nvSpPr>
          <p:cNvPr id="4" name="Slide Number Placeholder 3"/>
          <p:cNvSpPr>
            <a:spLocks noGrp="1"/>
          </p:cNvSpPr>
          <p:nvPr>
            <p:ph type="sldNum" sz="quarter" idx="12"/>
          </p:nvPr>
        </p:nvSpPr>
        <p:spPr/>
        <p:txBody>
          <a:bodyPr/>
          <a:lstStyle/>
          <a:p>
            <a:fld id="{BB184765-C9E3-4DA9-8231-A616B6D9A40D}" type="slidenum">
              <a:rPr lang="en-US" smtClean="0"/>
              <a:t>5</a:t>
            </a:fld>
            <a:endParaRPr lang="en-US"/>
          </a:p>
        </p:txBody>
      </p:sp>
      <p:sp>
        <p:nvSpPr>
          <p:cNvPr id="5" name="Rectangle 4"/>
          <p:cNvSpPr/>
          <p:nvPr/>
        </p:nvSpPr>
        <p:spPr>
          <a:xfrm>
            <a:off x="493776" y="2638293"/>
            <a:ext cx="8357616" cy="1077218"/>
          </a:xfrm>
          <a:prstGeom prst="rect">
            <a:avLst/>
          </a:prstGeom>
        </p:spPr>
        <p:txBody>
          <a:bodyPr wrap="square">
            <a:spAutoFit/>
          </a:bodyPr>
          <a:lstStyle/>
          <a:p>
            <a:pPr defTabSz="685800"/>
            <a:r>
              <a:rPr lang="en-US" sz="1600" dirty="0" err="1">
                <a:solidFill>
                  <a:prstClr val="black"/>
                </a:solidFill>
                <a:latin typeface="Courier New" panose="02070309020205020404" pitchFamily="49" charset="0"/>
                <a:cs typeface="Courier New" panose="02070309020205020404" pitchFamily="49" charset="0"/>
              </a:rPr>
              <a:t>int</a:t>
            </a:r>
            <a:r>
              <a:rPr lang="en-US" sz="1600" dirty="0">
                <a:solidFill>
                  <a:prstClr val="black"/>
                </a:solidFill>
                <a:latin typeface="Courier New" panose="02070309020205020404" pitchFamily="49" charset="0"/>
                <a:cs typeface="Courier New" panose="02070309020205020404" pitchFamily="49" charset="0"/>
              </a:rPr>
              <a:t> main(void)</a:t>
            </a:r>
          </a:p>
          <a:p>
            <a:pPr defTabSz="685800"/>
            <a:r>
              <a:rPr lang="en-US" sz="1600" dirty="0">
                <a:solidFill>
                  <a:prstClr val="black"/>
                </a:solidFill>
                <a:latin typeface="Courier New" panose="02070309020205020404" pitchFamily="49" charset="0"/>
                <a:cs typeface="Courier New" panose="02070309020205020404" pitchFamily="49" charset="0"/>
              </a:rPr>
              <a:t>{</a:t>
            </a:r>
          </a:p>
          <a:p>
            <a:pPr defTabSz="685800"/>
            <a:r>
              <a:rPr lang="en-US" sz="1600" dirty="0">
                <a:solidFill>
                  <a:prstClr val="black"/>
                </a:solidFill>
                <a:latin typeface="Courier New" panose="02070309020205020404" pitchFamily="49" charset="0"/>
                <a:cs typeface="Courier New" panose="02070309020205020404" pitchFamily="49" charset="0"/>
              </a:rPr>
              <a:t>    return 0;  // This is the last instruction that will execute</a:t>
            </a:r>
          </a:p>
          <a:p>
            <a:pPr defTabSz="685800"/>
            <a:r>
              <a:rPr lang="en-US" sz="1600" dirty="0">
                <a:solidFill>
                  <a:prstClr val="black"/>
                </a:solidFill>
                <a:latin typeface="Courier New" panose="02070309020205020404" pitchFamily="49" charset="0"/>
                <a:cs typeface="Courier New" panose="02070309020205020404" pitchFamily="49" charset="0"/>
              </a:rPr>
              <a:t>}</a:t>
            </a:r>
            <a:endParaRPr lang="en-US" sz="1600" dirty="0">
              <a:solidFill>
                <a:srgbClr val="FF0000"/>
              </a:solidFill>
            </a:endParaRPr>
          </a:p>
        </p:txBody>
      </p:sp>
      <p:pic>
        <p:nvPicPr>
          <p:cNvPr id="6" name="Picture 5"/>
          <p:cNvPicPr>
            <a:picLocks noChangeAspect="1"/>
          </p:cNvPicPr>
          <p:nvPr/>
        </p:nvPicPr>
        <p:blipFill>
          <a:blip r:embed="rId2"/>
          <a:stretch>
            <a:fillRect/>
          </a:stretch>
        </p:blipFill>
        <p:spPr>
          <a:xfrm>
            <a:off x="542929" y="4714879"/>
            <a:ext cx="7000875" cy="1685925"/>
          </a:xfrm>
          <a:prstGeom prst="rect">
            <a:avLst/>
          </a:prstGeom>
        </p:spPr>
      </p:pic>
    </p:spTree>
    <p:extLst>
      <p:ext uri="{BB962C8B-B14F-4D97-AF65-F5344CB8AC3E}">
        <p14:creationId xmlns:p14="http://schemas.microsoft.com/office/powerpoint/2010/main" val="1853739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 y="1217422"/>
            <a:ext cx="8991600" cy="4878578"/>
          </a:xfrm>
        </p:spPr>
        <p:txBody>
          <a:bodyPr>
            <a:normAutofit fontScale="92500" lnSpcReduction="10000"/>
          </a:bodyPr>
          <a:lstStyle/>
          <a:p>
            <a:r>
              <a:rPr lang="en-US" sz="2400" dirty="0"/>
              <a:t>Once you have created a C file you can:</a:t>
            </a:r>
          </a:p>
          <a:p>
            <a:pPr lvl="1"/>
            <a:r>
              <a:rPr lang="en-US" sz="2000" dirty="0"/>
              <a:t>See that file from File Explorer</a:t>
            </a:r>
          </a:p>
          <a:p>
            <a:pPr lvl="1"/>
            <a:r>
              <a:rPr lang="en-US" sz="2000" dirty="0"/>
              <a:t>Open it in the Code::Blocks Editor window</a:t>
            </a:r>
          </a:p>
          <a:p>
            <a:pPr lvl="1"/>
            <a:r>
              <a:rPr lang="en-US" sz="2000" dirty="0"/>
              <a:t>Open it with ANY other editor (e.g. Notepad++). You can also edit it in Notepad++ and then open it, build and run it in Code::Blocks</a:t>
            </a:r>
          </a:p>
          <a:p>
            <a:pPr lvl="1"/>
            <a:r>
              <a:rPr lang="en-US" sz="2000" dirty="0"/>
              <a:t>Compile and run the program with the “Build and run” button:</a:t>
            </a:r>
          </a:p>
          <a:p>
            <a:pPr marL="457200" lvl="1" indent="0">
              <a:buNone/>
            </a:pPr>
            <a:r>
              <a:rPr lang="en-US" sz="2000" dirty="0"/>
              <a:t>or build it          separately and then run it       but you risk executing a previous version of the program (not the most recent one)  so </a:t>
            </a:r>
            <a:r>
              <a:rPr lang="en-US" sz="2000" b="1" dirty="0">
                <a:solidFill>
                  <a:srgbClr val="C00000"/>
                </a:solidFill>
              </a:rPr>
              <a:t>ALWAYS use “Build and run</a:t>
            </a:r>
            <a:r>
              <a:rPr lang="en-US" sz="2000" dirty="0"/>
              <a:t>”          </a:t>
            </a:r>
          </a:p>
          <a:p>
            <a:pPr lvl="1"/>
            <a:endParaRPr lang="en-US" sz="2000" dirty="0"/>
          </a:p>
          <a:p>
            <a:pPr lvl="1"/>
            <a:r>
              <a:rPr lang="en-US" sz="2000" dirty="0"/>
              <a:t>After you build </a:t>
            </a:r>
            <a:r>
              <a:rPr lang="en-US" sz="2000" dirty="0" err="1"/>
              <a:t>anyou</a:t>
            </a:r>
            <a:r>
              <a:rPr lang="en-US" sz="2000" dirty="0"/>
              <a:t> can see that 2 other files were created: </a:t>
            </a:r>
            <a:r>
              <a:rPr lang="en-US" sz="2000" dirty="0" err="1"/>
              <a:t>welcome.o</a:t>
            </a:r>
            <a:r>
              <a:rPr lang="en-US" sz="2000" dirty="0"/>
              <a:t> (called “object file”) and welcomed run.exe (called “executable file”)</a:t>
            </a:r>
          </a:p>
          <a:p>
            <a:pPr lvl="1"/>
            <a:endParaRPr lang="en-US" sz="2000" i="1" dirty="0"/>
          </a:p>
          <a:p>
            <a:pPr lvl="1"/>
            <a:r>
              <a:rPr lang="en-US" sz="2000" i="1" dirty="0"/>
              <a:t>The .c (i.e. </a:t>
            </a:r>
            <a:r>
              <a:rPr lang="en-US" sz="2000" i="1" dirty="0" err="1"/>
              <a:t>welcome.c</a:t>
            </a:r>
            <a:r>
              <a:rPr lang="en-US" sz="2000" i="1" dirty="0"/>
              <a:t>) file is called the “</a:t>
            </a:r>
            <a:r>
              <a:rPr lang="en-US" sz="2000" b="1" i="1" dirty="0"/>
              <a:t>source file</a:t>
            </a:r>
            <a:r>
              <a:rPr lang="en-US" sz="2000" i="1" dirty="0"/>
              <a:t>” or the “</a:t>
            </a:r>
            <a:r>
              <a:rPr lang="en-US" sz="2000" b="1" i="1" dirty="0"/>
              <a:t>source code</a:t>
            </a:r>
            <a:r>
              <a:rPr lang="en-US" sz="2000" i="1" dirty="0"/>
              <a:t>" what you will be submitting for your homework. Do NOT submit the .o or .exe files that are created after compiling</a:t>
            </a:r>
            <a:endParaRPr lang="en-US" sz="2000" dirty="0"/>
          </a:p>
          <a:p>
            <a:pPr lvl="1"/>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
        <p:nvSpPr>
          <p:cNvPr id="5" name="Title 1"/>
          <p:cNvSpPr>
            <a:spLocks noGrp="1"/>
          </p:cNvSpPr>
          <p:nvPr>
            <p:ph type="title"/>
          </p:nvPr>
        </p:nvSpPr>
        <p:spPr>
          <a:xfrm>
            <a:off x="152400" y="346376"/>
            <a:ext cx="8229600" cy="394587"/>
          </a:xfrm>
        </p:spPr>
        <p:txBody>
          <a:bodyPr>
            <a:normAutofit fontScale="90000"/>
          </a:bodyPr>
          <a:lstStyle/>
          <a:p>
            <a:r>
              <a:rPr lang="en-US" sz="3600" dirty="0"/>
              <a:t>Create a new C file continued</a:t>
            </a:r>
          </a:p>
        </p:txBody>
      </p:sp>
      <p:pic>
        <p:nvPicPr>
          <p:cNvPr id="8" name="Picture 7"/>
          <p:cNvPicPr>
            <a:picLocks noChangeAspect="1"/>
          </p:cNvPicPr>
          <p:nvPr/>
        </p:nvPicPr>
        <p:blipFill>
          <a:blip r:embed="rId2"/>
          <a:stretch>
            <a:fillRect/>
          </a:stretch>
        </p:blipFill>
        <p:spPr>
          <a:xfrm>
            <a:off x="7010404" y="2819400"/>
            <a:ext cx="295275" cy="304800"/>
          </a:xfrm>
          <a:prstGeom prst="rect">
            <a:avLst/>
          </a:prstGeom>
        </p:spPr>
      </p:pic>
      <p:pic>
        <p:nvPicPr>
          <p:cNvPr id="9" name="Picture 8"/>
          <p:cNvPicPr>
            <a:picLocks noChangeAspect="1"/>
          </p:cNvPicPr>
          <p:nvPr/>
        </p:nvPicPr>
        <p:blipFill>
          <a:blip r:embed="rId3"/>
          <a:stretch>
            <a:fillRect/>
          </a:stretch>
        </p:blipFill>
        <p:spPr>
          <a:xfrm>
            <a:off x="1524000" y="3044406"/>
            <a:ext cx="342900" cy="333375"/>
          </a:xfrm>
          <a:prstGeom prst="rect">
            <a:avLst/>
          </a:prstGeom>
        </p:spPr>
      </p:pic>
      <p:pic>
        <p:nvPicPr>
          <p:cNvPr id="10" name="Picture 9"/>
          <p:cNvPicPr>
            <a:picLocks noChangeAspect="1"/>
          </p:cNvPicPr>
          <p:nvPr/>
        </p:nvPicPr>
        <p:blipFill>
          <a:blip r:embed="rId4"/>
          <a:stretch>
            <a:fillRect/>
          </a:stretch>
        </p:blipFill>
        <p:spPr>
          <a:xfrm>
            <a:off x="4572004" y="3092027"/>
            <a:ext cx="276225" cy="285750"/>
          </a:xfrm>
          <a:prstGeom prst="rect">
            <a:avLst/>
          </a:prstGeom>
        </p:spPr>
      </p:pic>
      <p:pic>
        <p:nvPicPr>
          <p:cNvPr id="12" name="Picture 11"/>
          <p:cNvPicPr>
            <a:picLocks noChangeAspect="1"/>
          </p:cNvPicPr>
          <p:nvPr/>
        </p:nvPicPr>
        <p:blipFill>
          <a:blip r:embed="rId2"/>
          <a:stretch>
            <a:fillRect/>
          </a:stretch>
        </p:blipFill>
        <p:spPr>
          <a:xfrm>
            <a:off x="8539166" y="3377777"/>
            <a:ext cx="295275" cy="304800"/>
          </a:xfrm>
          <a:prstGeom prst="rect">
            <a:avLst/>
          </a:prstGeom>
        </p:spPr>
      </p:pic>
    </p:spTree>
    <p:extLst>
      <p:ext uri="{BB962C8B-B14F-4D97-AF65-F5344CB8AC3E}">
        <p14:creationId xmlns:p14="http://schemas.microsoft.com/office/powerpoint/2010/main" val="1090340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056" y="76200"/>
            <a:ext cx="8229600" cy="990600"/>
          </a:xfrm>
        </p:spPr>
        <p:txBody>
          <a:bodyPr>
            <a:noAutofit/>
          </a:bodyPr>
          <a:lstStyle/>
          <a:p>
            <a:r>
              <a:rPr lang="en-US" sz="3200" i="1" dirty="0">
                <a:solidFill>
                  <a:schemeClr val="tx1">
                    <a:lumMod val="65000"/>
                    <a:lumOff val="35000"/>
                  </a:schemeClr>
                </a:solidFill>
              </a:rPr>
              <a:t>Source code </a:t>
            </a:r>
            <a:r>
              <a:rPr lang="en-US" sz="3200" dirty="0">
                <a:solidFill>
                  <a:schemeClr val="tx1">
                    <a:lumMod val="65000"/>
                    <a:lumOff val="35000"/>
                  </a:schemeClr>
                </a:solidFill>
              </a:rPr>
              <a:t>(or </a:t>
            </a:r>
            <a:r>
              <a:rPr lang="en-US" sz="3200" i="1" dirty="0">
                <a:solidFill>
                  <a:schemeClr val="tx1">
                    <a:lumMod val="65000"/>
                    <a:lumOff val="35000"/>
                  </a:schemeClr>
                </a:solidFill>
              </a:rPr>
              <a:t>source file</a:t>
            </a:r>
            <a:r>
              <a:rPr lang="en-US" sz="3200" dirty="0">
                <a:solidFill>
                  <a:schemeClr val="tx1">
                    <a:lumMod val="65000"/>
                    <a:lumOff val="35000"/>
                  </a:schemeClr>
                </a:solidFill>
              </a:rPr>
              <a:t>) vs </a:t>
            </a:r>
            <a:r>
              <a:rPr lang="en-US" sz="3200" i="1" dirty="0">
                <a:solidFill>
                  <a:schemeClr val="tx1">
                    <a:lumMod val="65000"/>
                    <a:lumOff val="35000"/>
                  </a:schemeClr>
                </a:solidFill>
              </a:rPr>
              <a:t>executable file</a:t>
            </a:r>
            <a:br>
              <a:rPr lang="en-US" sz="3200" i="1" dirty="0">
                <a:solidFill>
                  <a:schemeClr val="tx1">
                    <a:lumMod val="50000"/>
                    <a:lumOff val="50000"/>
                  </a:schemeClr>
                </a:solidFill>
              </a:rPr>
            </a:br>
            <a:r>
              <a:rPr lang="en-US" sz="3200" i="1" dirty="0">
                <a:solidFill>
                  <a:schemeClr val="tx1">
                    <a:lumMod val="50000"/>
                    <a:lumOff val="50000"/>
                  </a:schemeClr>
                </a:solidFill>
              </a:rPr>
              <a:t> (</a:t>
            </a:r>
            <a:r>
              <a:rPr lang="en-US" sz="3200" i="1" dirty="0">
                <a:solidFill>
                  <a:schemeClr val="tx1">
                    <a:lumMod val="75000"/>
                    <a:lumOff val="25000"/>
                  </a:schemeClr>
                </a:solidFill>
              </a:rPr>
              <a:t>EXTRA material</a:t>
            </a:r>
            <a:r>
              <a:rPr lang="en-US" sz="3200" i="1" dirty="0">
                <a:solidFill>
                  <a:schemeClr val="tx1">
                    <a:lumMod val="50000"/>
                    <a:lumOff val="50000"/>
                  </a:schemeClr>
                </a:solidFill>
              </a:rPr>
              <a:t>)</a:t>
            </a:r>
            <a:endParaRPr lang="en-US" sz="3200" dirty="0">
              <a:solidFill>
                <a:schemeClr val="tx1">
                  <a:lumMod val="50000"/>
                  <a:lumOff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
        <p:nvSpPr>
          <p:cNvPr id="5" name="TextBox 4"/>
          <p:cNvSpPr txBox="1"/>
          <p:nvPr/>
        </p:nvSpPr>
        <p:spPr>
          <a:xfrm>
            <a:off x="164707" y="1203200"/>
            <a:ext cx="8512953" cy="5293757"/>
          </a:xfrm>
          <a:prstGeom prst="rect">
            <a:avLst/>
          </a:prstGeom>
          <a:noFill/>
        </p:spPr>
        <p:txBody>
          <a:bodyPr wrap="square" rtlCol="0">
            <a:spAutoFit/>
          </a:bodyPr>
          <a:lstStyle/>
          <a:p>
            <a:pPr marL="285750" indent="-285750">
              <a:buFontTx/>
              <a:buChar char="-"/>
            </a:pPr>
            <a:r>
              <a:rPr lang="en-US" sz="2000" dirty="0">
                <a:solidFill>
                  <a:schemeClr val="tx1">
                    <a:lumMod val="65000"/>
                    <a:lumOff val="35000"/>
                  </a:schemeClr>
                </a:solidFill>
              </a:rPr>
              <a:t>The executable file, .exe,  (e.g. welcome.exe) can run on its own even on other machines (that match the processor instruction set, operating system and have the libraries the program depends on) even if there is no C compiler on that machine. If you open a command-line window you can run the .exe (e.g. welcome.exe) file by itself (from outside of Code::Blocks). Try these:</a:t>
            </a:r>
          </a:p>
          <a:p>
            <a:pPr marL="742950" lvl="1" indent="-285750">
              <a:buFontTx/>
              <a:buChar char="-"/>
            </a:pPr>
            <a:r>
              <a:rPr lang="en-US" sz="2000" dirty="0">
                <a:solidFill>
                  <a:schemeClr val="tx1">
                    <a:lumMod val="65000"/>
                    <a:lumOff val="35000"/>
                  </a:schemeClr>
                </a:solidFill>
              </a:rPr>
              <a:t>Double click the .exe file</a:t>
            </a:r>
          </a:p>
          <a:p>
            <a:pPr marL="742950" lvl="1" indent="-285750">
              <a:buFontTx/>
              <a:buChar char="-"/>
            </a:pPr>
            <a:r>
              <a:rPr lang="en-US" sz="2000" dirty="0">
                <a:solidFill>
                  <a:schemeClr val="tx1">
                    <a:lumMod val="65000"/>
                    <a:lumOff val="35000"/>
                  </a:schemeClr>
                </a:solidFill>
              </a:rPr>
              <a:t>Run .exe from command window</a:t>
            </a:r>
          </a:p>
          <a:p>
            <a:pPr marL="1200150" lvl="2" indent="-285750">
              <a:buFontTx/>
              <a:buChar char="-"/>
            </a:pPr>
            <a:r>
              <a:rPr lang="en-US" sz="2000" dirty="0">
                <a:solidFill>
                  <a:schemeClr val="tx1">
                    <a:lumMod val="65000"/>
                    <a:lumOff val="35000"/>
                  </a:schemeClr>
                </a:solidFill>
              </a:rPr>
              <a:t>cd to directory with welcome.exe </a:t>
            </a:r>
          </a:p>
          <a:p>
            <a:pPr marL="1200150" lvl="2" indent="-285750">
              <a:buFontTx/>
              <a:buChar char="-"/>
            </a:pPr>
            <a:r>
              <a:rPr lang="en-US" sz="2000" dirty="0">
                <a:solidFill>
                  <a:schemeClr val="tx1">
                    <a:lumMod val="65000"/>
                    <a:lumOff val="35000"/>
                  </a:schemeClr>
                </a:solidFill>
              </a:rPr>
              <a:t>Run the code by just typing:    welcome.exe</a:t>
            </a:r>
          </a:p>
          <a:p>
            <a:pPr marL="742950" lvl="1" indent="-285750">
              <a:buFontTx/>
              <a:buChar char="-"/>
            </a:pPr>
            <a:r>
              <a:rPr lang="en-US" sz="2000" dirty="0">
                <a:solidFill>
                  <a:schemeClr val="tx1">
                    <a:lumMod val="65000"/>
                    <a:lumOff val="35000"/>
                  </a:schemeClr>
                </a:solidFill>
              </a:rPr>
              <a:t>Delete or rename </a:t>
            </a:r>
            <a:r>
              <a:rPr lang="en-US" sz="2000" dirty="0" err="1">
                <a:solidFill>
                  <a:schemeClr val="tx1">
                    <a:lumMod val="65000"/>
                    <a:lumOff val="35000"/>
                  </a:schemeClr>
                </a:solidFill>
              </a:rPr>
              <a:t>welcome.c</a:t>
            </a:r>
            <a:r>
              <a:rPr lang="en-US" sz="2000" dirty="0">
                <a:solidFill>
                  <a:schemeClr val="tx1">
                    <a:lumMod val="65000"/>
                    <a:lumOff val="35000"/>
                  </a:schemeClr>
                </a:solidFill>
              </a:rPr>
              <a:t> and try to run welcome.exe again (it works)</a:t>
            </a:r>
          </a:p>
          <a:p>
            <a:pPr marL="285750" indent="-285750">
              <a:buFontTx/>
              <a:buChar char="-"/>
            </a:pPr>
            <a:endParaRPr lang="en-US" sz="2000" dirty="0">
              <a:solidFill>
                <a:schemeClr val="tx1">
                  <a:lumMod val="65000"/>
                  <a:lumOff val="35000"/>
                </a:schemeClr>
              </a:solidFill>
            </a:endParaRPr>
          </a:p>
          <a:p>
            <a:pPr marL="285750" indent="-285750">
              <a:buFontTx/>
              <a:buChar char="-"/>
            </a:pPr>
            <a:r>
              <a:rPr lang="en-US" sz="2000" dirty="0">
                <a:solidFill>
                  <a:schemeClr val="tx1">
                    <a:lumMod val="65000"/>
                    <a:lumOff val="35000"/>
                  </a:schemeClr>
                </a:solidFill>
              </a:rPr>
              <a:t>You can also compile code from the command window, but you first need to setup the system variables to include the path to the C compiler. </a:t>
            </a:r>
          </a:p>
          <a:p>
            <a:pPr marL="285750" indent="-285750">
              <a:buFontTx/>
              <a:buChar char="-"/>
            </a:pPr>
            <a:endParaRPr lang="en-US" sz="2000" dirty="0">
              <a:solidFill>
                <a:schemeClr val="tx1">
                  <a:lumMod val="65000"/>
                  <a:lumOff val="35000"/>
                </a:schemeClr>
              </a:solidFill>
            </a:endParaRPr>
          </a:p>
          <a:p>
            <a:pPr marL="285750" indent="-285750">
              <a:buFontTx/>
              <a:buChar char="-"/>
            </a:pPr>
            <a:r>
              <a:rPr lang="en-US" sz="2000" dirty="0">
                <a:solidFill>
                  <a:schemeClr val="tx1">
                    <a:lumMod val="65000"/>
                    <a:lumOff val="35000"/>
                  </a:schemeClr>
                </a:solidFill>
              </a:rPr>
              <a:t>If the source code (.c) respects certain standards/rules, it can be compiled on any machine that has a compiler that respects the same standards.</a:t>
            </a:r>
          </a:p>
          <a:p>
            <a:pPr marL="285750" indent="-285750">
              <a:buFontTx/>
              <a:buChar char="-"/>
            </a:pPr>
            <a:r>
              <a:rPr lang="en-US" dirty="0">
                <a:solidFill>
                  <a:schemeClr val="tx1">
                    <a:lumMod val="65000"/>
                    <a:lumOff val="35000"/>
                  </a:schemeClr>
                </a:solidFill>
              </a:rPr>
              <a:t>This content is for deepening your understanding of how C works.</a:t>
            </a:r>
          </a:p>
        </p:txBody>
      </p:sp>
    </p:spTree>
    <p:extLst>
      <p:ext uri="{BB962C8B-B14F-4D97-AF65-F5344CB8AC3E}">
        <p14:creationId xmlns:p14="http://schemas.microsoft.com/office/powerpoint/2010/main" val="1371773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15240"/>
            <a:ext cx="8915400" cy="6873240"/>
          </a:xfrm>
        </p:spPr>
        <p:txBody>
          <a:bodyPr>
            <a:noAutofit/>
          </a:bodyPr>
          <a:lstStyle/>
          <a:p>
            <a:r>
              <a:rPr lang="en-US" sz="2000" dirty="0"/>
              <a:t>The simplest C program is:</a:t>
            </a:r>
          </a:p>
          <a:p>
            <a:pPr marL="0" indent="0" defTabSz="685800">
              <a:buNone/>
            </a:pPr>
            <a:r>
              <a:rPr lang="en-US" sz="1600" dirty="0" err="1">
                <a:solidFill>
                  <a:prstClr val="black"/>
                </a:solidFill>
                <a:latin typeface="Courier New" panose="02070309020205020404" pitchFamily="49" charset="0"/>
                <a:cs typeface="Courier New" panose="02070309020205020404" pitchFamily="49" charset="0"/>
              </a:rPr>
              <a:t>int</a:t>
            </a:r>
            <a:r>
              <a:rPr lang="en-US" sz="1600" dirty="0">
                <a:solidFill>
                  <a:prstClr val="black"/>
                </a:solidFill>
                <a:latin typeface="Courier New" panose="02070309020205020404" pitchFamily="49" charset="0"/>
                <a:cs typeface="Courier New" panose="02070309020205020404" pitchFamily="49" charset="0"/>
              </a:rPr>
              <a:t> main(void)</a:t>
            </a:r>
          </a:p>
          <a:p>
            <a:pPr marL="0" indent="0" defTabSz="685800">
              <a:buNone/>
            </a:pPr>
            <a:r>
              <a:rPr lang="en-US" sz="1600" dirty="0">
                <a:solidFill>
                  <a:prstClr val="black"/>
                </a:solidFill>
                <a:latin typeface="Courier New" panose="02070309020205020404" pitchFamily="49" charset="0"/>
                <a:cs typeface="Courier New" panose="02070309020205020404" pitchFamily="49" charset="0"/>
              </a:rPr>
              <a:t>{</a:t>
            </a:r>
          </a:p>
          <a:p>
            <a:pPr marL="0" indent="0" defTabSz="685800">
              <a:buNone/>
            </a:pPr>
            <a:r>
              <a:rPr lang="en-US" sz="1600" dirty="0">
                <a:solidFill>
                  <a:prstClr val="black"/>
                </a:solidFill>
                <a:latin typeface="Courier New" panose="02070309020205020404" pitchFamily="49" charset="0"/>
                <a:cs typeface="Courier New" panose="02070309020205020404" pitchFamily="49" charset="0"/>
              </a:rPr>
              <a:t>    return 0;  // This is the last instruction that will execute</a:t>
            </a:r>
          </a:p>
          <a:p>
            <a:pPr marL="0" indent="0" defTabSz="685800">
              <a:buNone/>
            </a:pPr>
            <a:r>
              <a:rPr lang="en-US" sz="1600" dirty="0">
                <a:solidFill>
                  <a:prstClr val="black"/>
                </a:solidFill>
                <a:latin typeface="Courier New" panose="02070309020205020404" pitchFamily="49" charset="0"/>
                <a:cs typeface="Courier New" panose="02070309020205020404" pitchFamily="49" charset="0"/>
              </a:rPr>
              <a:t>}</a:t>
            </a:r>
            <a:endParaRPr lang="en-US" sz="1600" dirty="0">
              <a:solidFill>
                <a:srgbClr val="FF0000"/>
              </a:solidFill>
            </a:endParaRPr>
          </a:p>
          <a:p>
            <a:pPr>
              <a:buFontTx/>
              <a:buChar char="-"/>
            </a:pPr>
            <a:r>
              <a:rPr lang="en-US" sz="2000" dirty="0"/>
              <a:t>Every C program we want to run on its own must have a </a:t>
            </a:r>
            <a:r>
              <a:rPr lang="en-US" sz="2000" dirty="0">
                <a:latin typeface="Courier New" panose="02070309020205020404" pitchFamily="49" charset="0"/>
                <a:cs typeface="Courier New" panose="02070309020205020404" pitchFamily="49" charset="0"/>
              </a:rPr>
              <a:t>main</a:t>
            </a:r>
            <a:r>
              <a:rPr lang="en-US" sz="2000" dirty="0"/>
              <a:t> function.</a:t>
            </a:r>
          </a:p>
          <a:p>
            <a:pPr>
              <a:buFontTx/>
              <a:buChar char="-"/>
            </a:pPr>
            <a:r>
              <a:rPr lang="en-US" sz="2000" dirty="0"/>
              <a:t>Execution starts at </a:t>
            </a:r>
            <a:r>
              <a:rPr lang="en-US" sz="2000" dirty="0">
                <a:latin typeface="Courier New" panose="02070309020205020404" pitchFamily="49" charset="0"/>
                <a:cs typeface="Courier New" panose="02070309020205020404" pitchFamily="49" charset="0"/>
              </a:rPr>
              <a:t>main</a:t>
            </a:r>
            <a:endParaRPr lang="en-US" sz="2000" dirty="0"/>
          </a:p>
          <a:p>
            <a:pPr>
              <a:buFontTx/>
              <a:buChar char="-"/>
            </a:pPr>
            <a:r>
              <a:rPr lang="en-US" sz="2000" dirty="0"/>
              <a:t>Must match {} and ()</a:t>
            </a:r>
          </a:p>
          <a:p>
            <a:pPr>
              <a:buFontTx/>
              <a:buChar char="-"/>
            </a:pPr>
            <a:r>
              <a:rPr lang="en-US" sz="2000" dirty="0"/>
              <a:t>;  -  Almost every line of C code must end with ; (we will see some exceptions) </a:t>
            </a:r>
          </a:p>
          <a:p>
            <a:pPr>
              <a:buFontTx/>
              <a:buChar char="-"/>
            </a:pPr>
            <a:r>
              <a:rPr lang="en-US" sz="2000" dirty="0"/>
              <a:t>When clicking “Build and run” the code is compiled and then it is executed (runs). We see a black window. That is the execution window. For more complex programs it will display the program output and will take input from the user. </a:t>
            </a:r>
          </a:p>
          <a:p>
            <a:pPr>
              <a:buFontTx/>
              <a:buChar char="-"/>
            </a:pPr>
            <a:r>
              <a:rPr lang="en-US" sz="2000" dirty="0"/>
              <a:t>Syntax/syntax rules – are the rules that define a correct C program.</a:t>
            </a:r>
          </a:p>
          <a:p>
            <a:pPr lvl="1">
              <a:buFontTx/>
              <a:buChar char="-"/>
            </a:pPr>
            <a:r>
              <a:rPr lang="en-US" sz="1800" dirty="0"/>
              <a:t>Syntax error - If the syntax rules are not respected the code will not compile. We call that a syntax error. E.g. Try removing the ; </a:t>
            </a:r>
          </a:p>
          <a:p>
            <a:pPr lvl="1">
              <a:buFontTx/>
              <a:buChar char="-"/>
            </a:pPr>
            <a:r>
              <a:rPr lang="en-US" sz="1800" dirty="0"/>
              <a:t>Meeting the syntax rules is the minimum requirement of a program.</a:t>
            </a:r>
          </a:p>
          <a:p>
            <a:pPr lvl="1">
              <a:buFontTx/>
              <a:buChar char="-"/>
            </a:pPr>
            <a:r>
              <a:rPr lang="en-US" sz="1800" dirty="0"/>
              <a:t>If a program has no syntax error (it compiles and runs) it may still be wrong (e.g. not compute the correct result or abort before finishing its work)</a:t>
            </a:r>
          </a:p>
          <a:p>
            <a:pPr>
              <a:buFontTx/>
              <a:buChar char="-"/>
            </a:pPr>
            <a:r>
              <a:rPr lang="en-US" sz="2000" dirty="0"/>
              <a:t>Keywords – special words that the compiler knows: </a:t>
            </a:r>
            <a:r>
              <a:rPr lang="en-US" sz="1800" dirty="0" err="1">
                <a:latin typeface="Courier New" panose="02070309020205020404" pitchFamily="49" charset="0"/>
                <a:cs typeface="Courier New" panose="02070309020205020404" pitchFamily="49" charset="0"/>
              </a:rPr>
              <a:t>int</a:t>
            </a:r>
            <a:r>
              <a:rPr lang="en-US" sz="1800" dirty="0">
                <a:latin typeface="Courier New" panose="02070309020205020404" pitchFamily="49" charset="0"/>
                <a:cs typeface="Courier New" panose="02070309020205020404" pitchFamily="49" charset="0"/>
              </a:rPr>
              <a:t>, void, return</a:t>
            </a:r>
          </a:p>
          <a:p>
            <a:pPr>
              <a:buFontTx/>
              <a:buChar char="-"/>
            </a:pPr>
            <a:r>
              <a:rPr lang="en-US" sz="2000" dirty="0">
                <a:cs typeface="Courier New" panose="02070309020205020404" pitchFamily="49" charset="0"/>
              </a:rPr>
              <a:t>The program is CASE SENSITIVE – you must use the exact names for keywords, the main function and other functions you call, identifiers, </a:t>
            </a:r>
            <a:r>
              <a:rPr lang="en-US" sz="2000" dirty="0" err="1">
                <a:cs typeface="Courier New" panose="02070309020205020404" pitchFamily="49" charset="0"/>
              </a:rPr>
              <a:t>etc</a:t>
            </a:r>
            <a:endParaRPr lang="en-US" sz="1400" dirty="0">
              <a:cs typeface="Courier New" panose="02070309020205020404" pitchFamily="49"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
        <p:nvSpPr>
          <p:cNvPr id="2" name="Title 1"/>
          <p:cNvSpPr>
            <a:spLocks noGrp="1"/>
          </p:cNvSpPr>
          <p:nvPr>
            <p:ph type="title"/>
          </p:nvPr>
        </p:nvSpPr>
        <p:spPr>
          <a:xfrm>
            <a:off x="4876800" y="152404"/>
            <a:ext cx="3352800" cy="551275"/>
          </a:xfrm>
          <a:ln>
            <a:solidFill>
              <a:schemeClr val="bg1">
                <a:lumMod val="50000"/>
              </a:schemeClr>
            </a:solidFill>
          </a:ln>
        </p:spPr>
        <p:txBody>
          <a:bodyPr>
            <a:normAutofit fontScale="90000"/>
          </a:bodyPr>
          <a:lstStyle/>
          <a:p>
            <a:r>
              <a:rPr lang="en-US" dirty="0"/>
              <a:t>Syntax rules</a:t>
            </a:r>
          </a:p>
        </p:txBody>
      </p:sp>
    </p:spTree>
    <p:extLst>
      <p:ext uri="{BB962C8B-B14F-4D97-AF65-F5344CB8AC3E}">
        <p14:creationId xmlns:p14="http://schemas.microsoft.com/office/powerpoint/2010/main" val="2509607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4"/>
            <a:ext cx="8311896" cy="551275"/>
          </a:xfrm>
        </p:spPr>
        <p:txBody>
          <a:bodyPr>
            <a:noAutofit/>
          </a:bodyPr>
          <a:lstStyle/>
          <a:p>
            <a:r>
              <a:rPr lang="en-US" sz="3600" dirty="0"/>
              <a:t>Syntax rules - spaces</a:t>
            </a:r>
          </a:p>
        </p:txBody>
      </p:sp>
      <p:sp>
        <p:nvSpPr>
          <p:cNvPr id="3" name="Content Placeholder 2"/>
          <p:cNvSpPr>
            <a:spLocks noGrp="1"/>
          </p:cNvSpPr>
          <p:nvPr>
            <p:ph idx="1"/>
          </p:nvPr>
        </p:nvSpPr>
        <p:spPr>
          <a:xfrm>
            <a:off x="228600" y="627479"/>
            <a:ext cx="8915400" cy="6001921"/>
          </a:xfrm>
        </p:spPr>
        <p:txBody>
          <a:bodyPr>
            <a:noAutofit/>
          </a:bodyPr>
          <a:lstStyle/>
          <a:p>
            <a:pPr marL="0" indent="0" defTabSz="685800">
              <a:buNone/>
            </a:pPr>
            <a:r>
              <a:rPr lang="en-US" sz="1600" dirty="0" err="1">
                <a:solidFill>
                  <a:prstClr val="black"/>
                </a:solidFill>
                <a:latin typeface="Courier New" panose="02070309020205020404" pitchFamily="49" charset="0"/>
                <a:cs typeface="Courier New" panose="02070309020205020404" pitchFamily="49" charset="0"/>
              </a:rPr>
              <a:t>int</a:t>
            </a:r>
            <a:r>
              <a:rPr lang="en-US" sz="1600" dirty="0">
                <a:solidFill>
                  <a:prstClr val="black"/>
                </a:solidFill>
                <a:latin typeface="Courier New" panose="02070309020205020404" pitchFamily="49" charset="0"/>
                <a:cs typeface="Courier New" panose="02070309020205020404" pitchFamily="49" charset="0"/>
              </a:rPr>
              <a:t> main(void)</a:t>
            </a:r>
          </a:p>
          <a:p>
            <a:pPr marL="0" indent="0" defTabSz="685800">
              <a:buNone/>
            </a:pPr>
            <a:r>
              <a:rPr lang="en-US" sz="1600" dirty="0">
                <a:solidFill>
                  <a:prstClr val="black"/>
                </a:solidFill>
                <a:latin typeface="Courier New" panose="02070309020205020404" pitchFamily="49" charset="0"/>
                <a:cs typeface="Courier New" panose="02070309020205020404" pitchFamily="49" charset="0"/>
              </a:rPr>
              <a:t>{</a:t>
            </a:r>
          </a:p>
          <a:p>
            <a:pPr marL="0" indent="0" defTabSz="685800">
              <a:buNone/>
            </a:pPr>
            <a:r>
              <a:rPr lang="en-US" sz="1600" dirty="0">
                <a:solidFill>
                  <a:prstClr val="black"/>
                </a:solidFill>
                <a:latin typeface="Courier New" panose="02070309020205020404" pitchFamily="49" charset="0"/>
                <a:cs typeface="Courier New" panose="02070309020205020404" pitchFamily="49" charset="0"/>
              </a:rPr>
              <a:t>    return 0;  // This is the last instruction to execute</a:t>
            </a:r>
          </a:p>
          <a:p>
            <a:pPr marL="0" indent="0" defTabSz="685800">
              <a:buNone/>
            </a:pPr>
            <a:r>
              <a:rPr lang="en-US" sz="1600" dirty="0">
                <a:solidFill>
                  <a:prstClr val="black"/>
                </a:solidFill>
                <a:latin typeface="Courier New" panose="02070309020205020404" pitchFamily="49" charset="0"/>
                <a:cs typeface="Courier New" panose="02070309020205020404" pitchFamily="49" charset="0"/>
              </a:rPr>
              <a:t>}</a:t>
            </a:r>
          </a:p>
          <a:p>
            <a:pPr marL="0" indent="0" defTabSz="685800">
              <a:buNone/>
            </a:pPr>
            <a:endParaRPr lang="en-US" sz="1600" dirty="0">
              <a:solidFill>
                <a:srgbClr val="FF0000"/>
              </a:solidFill>
            </a:endParaRPr>
          </a:p>
          <a:p>
            <a:pPr>
              <a:buFontTx/>
              <a:buChar char="-"/>
            </a:pPr>
            <a:r>
              <a:rPr lang="en-US" sz="2000" dirty="0"/>
              <a:t>Tokens - smallest building components of a program:</a:t>
            </a:r>
          </a:p>
          <a:p>
            <a:pPr lvl="1">
              <a:buFontTx/>
              <a:buChar char="-"/>
            </a:pPr>
            <a:r>
              <a:rPr lang="en-US" sz="1600" dirty="0"/>
              <a:t>Key words, specific symbols ( ,;, (,) , [,] ), literals (values such as 0), identifiers (variable names and function names)</a:t>
            </a:r>
          </a:p>
          <a:p>
            <a:pPr>
              <a:buFontTx/>
              <a:buChar char="-"/>
            </a:pPr>
            <a:r>
              <a:rPr lang="en-US" sz="2000" dirty="0"/>
              <a:t>Spaces</a:t>
            </a:r>
          </a:p>
          <a:p>
            <a:pPr lvl="1">
              <a:buFontTx/>
              <a:buChar char="-"/>
            </a:pPr>
            <a:r>
              <a:rPr lang="en-US" sz="1800" dirty="0"/>
              <a:t>At least one space is needed to separate consecutive keywords and identifiers. </a:t>
            </a:r>
          </a:p>
          <a:p>
            <a:pPr lvl="2">
              <a:buFontTx/>
              <a:buChar char="-"/>
            </a:pPr>
            <a:r>
              <a:rPr lang="en-US" sz="1400" dirty="0"/>
              <a:t>E.g</a:t>
            </a:r>
            <a:r>
              <a:rPr lang="en-US" sz="2000" dirty="0"/>
              <a:t>. </a:t>
            </a:r>
            <a:r>
              <a:rPr lang="en-US" sz="1400" dirty="0">
                <a:latin typeface="Courier New" panose="02070309020205020404" pitchFamily="49" charset="0"/>
                <a:cs typeface="Courier New" panose="02070309020205020404" pitchFamily="49" charset="0"/>
              </a:rPr>
              <a:t>return 0     </a:t>
            </a:r>
            <a:r>
              <a:rPr lang="en-US" sz="1400" dirty="0" err="1">
                <a:latin typeface="Courier New" panose="02070309020205020404" pitchFamily="49" charset="0"/>
                <a:cs typeface="Courier New" panose="02070309020205020404" pitchFamily="49" charset="0"/>
              </a:rPr>
              <a:t>int</a:t>
            </a:r>
            <a:r>
              <a:rPr lang="en-US" sz="1400" dirty="0">
                <a:latin typeface="Courier New" panose="02070309020205020404" pitchFamily="49" charset="0"/>
                <a:cs typeface="Courier New" panose="02070309020205020404" pitchFamily="49" charset="0"/>
              </a:rPr>
              <a:t> main  </a:t>
            </a:r>
            <a:r>
              <a:rPr lang="en-US" sz="1400" dirty="0"/>
              <a:t>(try with no space: </a:t>
            </a:r>
            <a:r>
              <a:rPr lang="en-US" sz="1400" dirty="0">
                <a:latin typeface="Courier New" panose="02070309020205020404" pitchFamily="49" charset="0"/>
                <a:cs typeface="Courier New" panose="02070309020205020404" pitchFamily="49" charset="0"/>
              </a:rPr>
              <a:t>return0  </a:t>
            </a:r>
            <a:r>
              <a:rPr lang="en-US" sz="1400" dirty="0" err="1">
                <a:latin typeface="Courier New" panose="02070309020205020404" pitchFamily="49" charset="0"/>
                <a:cs typeface="Courier New" panose="02070309020205020404" pitchFamily="49" charset="0"/>
              </a:rPr>
              <a:t>intmain</a:t>
            </a:r>
            <a:endParaRPr lang="en-US" sz="1400" dirty="0">
              <a:latin typeface="Courier New" panose="02070309020205020404" pitchFamily="49" charset="0"/>
              <a:cs typeface="Courier New" panose="02070309020205020404" pitchFamily="49" charset="0"/>
            </a:endParaRPr>
          </a:p>
          <a:p>
            <a:pPr lvl="1">
              <a:buFontTx/>
              <a:buChar char="-"/>
            </a:pPr>
            <a:r>
              <a:rPr lang="en-US" sz="1800" dirty="0"/>
              <a:t>Otherwise, any number of spaces (or no spaces ) is fine</a:t>
            </a:r>
          </a:p>
          <a:p>
            <a:pPr lvl="2">
              <a:buFontTx/>
              <a:buChar char="-"/>
            </a:pPr>
            <a:r>
              <a:rPr lang="en-US" sz="1400" dirty="0"/>
              <a:t>Modify spaces and see if the program still compiles (has no syntax error )</a:t>
            </a:r>
          </a:p>
          <a:p>
            <a:pPr lvl="1">
              <a:buFontTx/>
              <a:buChar char="-"/>
            </a:pPr>
            <a:r>
              <a:rPr lang="en-US" sz="1800" dirty="0"/>
              <a:t>Spaces in strings are respected: </a:t>
            </a:r>
            <a:r>
              <a:rPr lang="en-US" sz="1800" b="1" dirty="0"/>
              <a:t>"CSE1310"</a:t>
            </a:r>
            <a:r>
              <a:rPr lang="en-US" sz="1800" dirty="0"/>
              <a:t> vs </a:t>
            </a:r>
            <a:r>
              <a:rPr lang="en-US" sz="1800" b="1" dirty="0"/>
              <a:t>"CSE 1310"</a:t>
            </a:r>
            <a:r>
              <a:rPr lang="en-US" sz="1800" dirty="0"/>
              <a:t> vs </a:t>
            </a:r>
            <a:r>
              <a:rPr lang="en-US" sz="1800" b="1" dirty="0"/>
              <a:t>"CSE       1310"</a:t>
            </a:r>
            <a:r>
              <a:rPr lang="en-US" sz="1800" dirty="0"/>
              <a:t> </a:t>
            </a:r>
          </a:p>
          <a:p>
            <a:pPr>
              <a:buFontTx/>
              <a:buChar char="-"/>
            </a:pPr>
            <a:r>
              <a:rPr lang="en-US" sz="2000" dirty="0"/>
              <a:t>Indentation – is not required syntax, but it makes the program readable. You must use it. </a:t>
            </a:r>
            <a:r>
              <a:rPr lang="en-US" sz="1600" dirty="0"/>
              <a:t>(It is a </a:t>
            </a:r>
            <a:r>
              <a:rPr lang="en-US" sz="1600" dirty="0">
                <a:hlinkClick r:id="rId2"/>
              </a:rPr>
              <a:t>CSE1310 learning outcome</a:t>
            </a:r>
            <a:r>
              <a:rPr lang="en-US" sz="1600" dirty="0"/>
              <a:t>)</a:t>
            </a:r>
            <a:endParaRPr lang="en-US" sz="2000" dirty="0"/>
          </a:p>
          <a:p>
            <a:pPr>
              <a:buFontTx/>
              <a:buChar char="-"/>
            </a:pPr>
            <a:r>
              <a:rPr lang="en-US" sz="2000" dirty="0"/>
              <a:t>New lines – are not required, but they make the program readable. You must use them.</a:t>
            </a:r>
          </a:p>
          <a:p>
            <a:pPr>
              <a:buFontTx/>
              <a:buChar char="-"/>
            </a:pPr>
            <a:r>
              <a:rPr lang="en-US" sz="2000" dirty="0"/>
              <a:t>Practice with it!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1671493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BFBA003A9A2C499EBD75F935BCD4A5" ma:contentTypeVersion="11" ma:contentTypeDescription="Create a new document." ma:contentTypeScope="" ma:versionID="eba76419893a6a408195d9b1796206b2">
  <xsd:schema xmlns:xsd="http://www.w3.org/2001/XMLSchema" xmlns:xs="http://www.w3.org/2001/XMLSchema" xmlns:p="http://schemas.microsoft.com/office/2006/metadata/properties" xmlns:ns3="e618eb90-bf17-4a33-8a47-95a39e3cacd1" xmlns:ns4="69e70488-f404-4f94-ae90-f9f47b45df3a" targetNamespace="http://schemas.microsoft.com/office/2006/metadata/properties" ma:root="true" ma:fieldsID="86f3eee8c45059d6932b29cf1e5e177a" ns3:_="" ns4:_="">
    <xsd:import namespace="e618eb90-bf17-4a33-8a47-95a39e3cacd1"/>
    <xsd:import namespace="69e70488-f404-4f94-ae90-f9f47b45df3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18eb90-bf17-4a33-8a47-95a39e3cac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9e70488-f404-4f94-ae90-f9f47b45df3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66138D-D4A4-4C80-BD9D-F52DF57BDC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18eb90-bf17-4a33-8a47-95a39e3cacd1"/>
    <ds:schemaRef ds:uri="69e70488-f404-4f94-ae90-f9f47b45df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228CFD-8365-4475-824F-1C3406EE8A64}">
  <ds:schemaRefs>
    <ds:schemaRef ds:uri="http://schemas.openxmlformats.org/package/2006/metadata/core-properties"/>
    <ds:schemaRef ds:uri="http://purl.org/dc/elements/1.1/"/>
    <ds:schemaRef ds:uri="http://schemas.microsoft.com/office/infopath/2007/PartnerControls"/>
    <ds:schemaRef ds:uri="http://purl.org/dc/terms/"/>
    <ds:schemaRef ds:uri="http://schemas.microsoft.com/office/2006/metadata/properties"/>
    <ds:schemaRef ds:uri="http://www.w3.org/XML/1998/namespace"/>
    <ds:schemaRef ds:uri="http://schemas.microsoft.com/office/2006/documentManagement/types"/>
    <ds:schemaRef ds:uri="69e70488-f404-4f94-ae90-f9f47b45df3a"/>
    <ds:schemaRef ds:uri="e618eb90-bf17-4a33-8a47-95a39e3cacd1"/>
    <ds:schemaRef ds:uri="http://purl.org/dc/dcmitype/"/>
  </ds:schemaRefs>
</ds:datastoreItem>
</file>

<file path=customXml/itemProps3.xml><?xml version="1.0" encoding="utf-8"?>
<ds:datastoreItem xmlns:ds="http://schemas.openxmlformats.org/officeDocument/2006/customXml" ds:itemID="{5718AB58-DBA2-452B-9BA8-7167D67E72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11603</TotalTime>
  <Words>1882</Words>
  <Application>Microsoft Office PowerPoint</Application>
  <PresentationFormat>On-screen Show (4:3)</PresentationFormat>
  <Paragraphs>211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Courier New</vt:lpstr>
      <vt:lpstr>Office Theme</vt:lpstr>
      <vt:lpstr>PowerPoint Presentation</vt:lpstr>
      <vt:lpstr>Outline</vt:lpstr>
      <vt:lpstr>Writing and running a program</vt:lpstr>
      <vt:lpstr>Errors</vt:lpstr>
      <vt:lpstr>Create and run a C file in Code::Blocks</vt:lpstr>
      <vt:lpstr>Create a new C file continued</vt:lpstr>
      <vt:lpstr>Source code (or source file) vs executable file  (EXTRA material)</vt:lpstr>
      <vt:lpstr>Syntax rules</vt:lpstr>
      <vt:lpstr>Syntax rules - spaces</vt:lpstr>
      <vt:lpstr>C code – syntax rules - comments</vt:lpstr>
      <vt:lpstr>Program output  </vt:lpstr>
      <vt:lpstr>Error messages for Syntax errors</vt:lpstr>
      <vt:lpstr>Explore syntax errors and see error messages</vt:lpstr>
      <vt:lpstr>Template for your program:</vt:lpstr>
      <vt:lpstr>Review and terms</vt:lpstr>
      <vt:lpstr>Use debugger to see program execution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Stefan, Alexandra</cp:lastModifiedBy>
  <cp:revision>329</cp:revision>
  <cp:lastPrinted>2019-08-26T17:37:52Z</cp:lastPrinted>
  <dcterms:created xsi:type="dcterms:W3CDTF">2006-08-16T00:00:00Z</dcterms:created>
  <dcterms:modified xsi:type="dcterms:W3CDTF">2024-01-22T16:49:33Z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0x0101005BBFBA003A9A2C499EBD75F935BCD4A5</vt:lpwstr>
  </property>
</Properties>
</file>