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2"/>
  </p:notesMasterIdLst>
  <p:sldIdLst>
    <p:sldId id="256" r:id="rId3"/>
    <p:sldId id="268" r:id="rId4"/>
    <p:sldId id="269" r:id="rId5"/>
    <p:sldId id="257" r:id="rId6"/>
    <p:sldId id="270" r:id="rId7"/>
    <p:sldId id="258" r:id="rId8"/>
    <p:sldId id="277" r:id="rId9"/>
    <p:sldId id="261" r:id="rId10"/>
    <p:sldId id="278" r:id="rId11"/>
    <p:sldId id="260" r:id="rId12"/>
    <p:sldId id="275" r:id="rId13"/>
    <p:sldId id="279" r:id="rId14"/>
    <p:sldId id="265" r:id="rId15"/>
    <p:sldId id="274" r:id="rId16"/>
    <p:sldId id="276" r:id="rId17"/>
    <p:sldId id="272" r:id="rId18"/>
    <p:sldId id="271" r:id="rId19"/>
    <p:sldId id="262" r:id="rId20"/>
    <p:sldId id="26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E2D72F7-C986-4355-B238-CD321BC96507}">
          <p14:sldIdLst>
            <p14:sldId id="256"/>
            <p14:sldId id="268"/>
            <p14:sldId id="269"/>
            <p14:sldId id="257"/>
            <p14:sldId id="270"/>
            <p14:sldId id="258"/>
            <p14:sldId id="277"/>
          </p14:sldIdLst>
        </p14:section>
        <p14:section name="Types" id="{E0A42619-1B0E-40CF-8628-7AEA29649EDE}">
          <p14:sldIdLst>
            <p14:sldId id="261"/>
            <p14:sldId id="278"/>
            <p14:sldId id="260"/>
            <p14:sldId id="275"/>
            <p14:sldId id="279"/>
            <p14:sldId id="265"/>
            <p14:sldId id="274"/>
            <p14:sldId id="276"/>
            <p14:sldId id="272"/>
            <p14:sldId id="271"/>
            <p14:sldId id="262"/>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2" d="100"/>
          <a:sy n="62" d="100"/>
        </p:scale>
        <p:origin x="82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an, Alexandra" userId="31e1a6b8-5232-42c3-b6d4-9595b200ff55" providerId="ADAL" clId="{6B669738-A40E-4302-8198-DEE4E41D2D38}"/>
    <pc:docChg chg="undo custSel modSld">
      <pc:chgData name="Stefan, Alexandra" userId="31e1a6b8-5232-42c3-b6d4-9595b200ff55" providerId="ADAL" clId="{6B669738-A40E-4302-8198-DEE4E41D2D38}" dt="2023-08-28T17:09:07.670" v="510" actId="20577"/>
      <pc:docMkLst>
        <pc:docMk/>
      </pc:docMkLst>
      <pc:sldChg chg="addSp modSp">
        <pc:chgData name="Stefan, Alexandra" userId="31e1a6b8-5232-42c3-b6d4-9595b200ff55" providerId="ADAL" clId="{6B669738-A40E-4302-8198-DEE4E41D2D38}" dt="2023-08-28T17:01:42.433" v="436" actId="20577"/>
        <pc:sldMkLst>
          <pc:docMk/>
          <pc:sldMk cId="1731794718" sldId="261"/>
        </pc:sldMkLst>
        <pc:spChg chg="mod">
          <ac:chgData name="Stefan, Alexandra" userId="31e1a6b8-5232-42c3-b6d4-9595b200ff55" providerId="ADAL" clId="{6B669738-A40E-4302-8198-DEE4E41D2D38}" dt="2023-08-28T16:58:18.421" v="267" actId="20577"/>
          <ac:spMkLst>
            <pc:docMk/>
            <pc:sldMk cId="1731794718" sldId="261"/>
            <ac:spMk id="3" creationId="{00000000-0000-0000-0000-000000000000}"/>
          </ac:spMkLst>
        </pc:spChg>
        <pc:spChg chg="mod">
          <ac:chgData name="Stefan, Alexandra" userId="31e1a6b8-5232-42c3-b6d4-9595b200ff55" providerId="ADAL" clId="{6B669738-A40E-4302-8198-DEE4E41D2D38}" dt="2023-08-28T16:58:57.370" v="284" actId="1076"/>
          <ac:spMkLst>
            <pc:docMk/>
            <pc:sldMk cId="1731794718" sldId="261"/>
            <ac:spMk id="7" creationId="{00000000-0000-0000-0000-000000000000}"/>
          </ac:spMkLst>
        </pc:spChg>
        <pc:spChg chg="add mod">
          <ac:chgData name="Stefan, Alexandra" userId="31e1a6b8-5232-42c3-b6d4-9595b200ff55" providerId="ADAL" clId="{6B669738-A40E-4302-8198-DEE4E41D2D38}" dt="2023-08-28T17:01:42.433" v="436" actId="20577"/>
          <ac:spMkLst>
            <pc:docMk/>
            <pc:sldMk cId="1731794718" sldId="261"/>
            <ac:spMk id="8" creationId="{BB7D484E-E039-46CF-81BE-5E1FFA570C3A}"/>
          </ac:spMkLst>
        </pc:spChg>
      </pc:sldChg>
      <pc:sldChg chg="modSp">
        <pc:chgData name="Stefan, Alexandra" userId="31e1a6b8-5232-42c3-b6d4-9595b200ff55" providerId="ADAL" clId="{6B669738-A40E-4302-8198-DEE4E41D2D38}" dt="2023-08-28T16:58:47.415" v="269" actId="27636"/>
        <pc:sldMkLst>
          <pc:docMk/>
          <pc:sldMk cId="3722446269" sldId="264"/>
        </pc:sldMkLst>
        <pc:spChg chg="mod">
          <ac:chgData name="Stefan, Alexandra" userId="31e1a6b8-5232-42c3-b6d4-9595b200ff55" providerId="ADAL" clId="{6B669738-A40E-4302-8198-DEE4E41D2D38}" dt="2023-08-28T16:58:47.415" v="269" actId="27636"/>
          <ac:spMkLst>
            <pc:docMk/>
            <pc:sldMk cId="3722446269" sldId="264"/>
            <ac:spMk id="3" creationId="{00000000-0000-0000-0000-000000000000}"/>
          </ac:spMkLst>
        </pc:spChg>
      </pc:sldChg>
      <pc:sldChg chg="modSp">
        <pc:chgData name="Stefan, Alexandra" userId="31e1a6b8-5232-42c3-b6d4-9595b200ff55" providerId="ADAL" clId="{6B669738-A40E-4302-8198-DEE4E41D2D38}" dt="2023-08-28T17:09:07.670" v="510" actId="20577"/>
        <pc:sldMkLst>
          <pc:docMk/>
          <pc:sldMk cId="1076810889" sldId="265"/>
        </pc:sldMkLst>
        <pc:spChg chg="mod">
          <ac:chgData name="Stefan, Alexandra" userId="31e1a6b8-5232-42c3-b6d4-9595b200ff55" providerId="ADAL" clId="{6B669738-A40E-4302-8198-DEE4E41D2D38}" dt="2023-08-28T17:09:07.670" v="510" actId="20577"/>
          <ac:spMkLst>
            <pc:docMk/>
            <pc:sldMk cId="1076810889" sldId="265"/>
            <ac:spMk id="3" creationId="{00000000-0000-0000-0000-000000000000}"/>
          </ac:spMkLst>
        </pc:spChg>
      </pc:sldChg>
      <pc:sldChg chg="modSp">
        <pc:chgData name="Stefan, Alexandra" userId="31e1a6b8-5232-42c3-b6d4-9595b200ff55" providerId="ADAL" clId="{6B669738-A40E-4302-8198-DEE4E41D2D38}" dt="2023-08-23T16:24:38.186" v="7" actId="20577"/>
        <pc:sldMkLst>
          <pc:docMk/>
          <pc:sldMk cId="4056831456" sldId="268"/>
        </pc:sldMkLst>
        <pc:spChg chg="mod">
          <ac:chgData name="Stefan, Alexandra" userId="31e1a6b8-5232-42c3-b6d4-9595b200ff55" providerId="ADAL" clId="{6B669738-A40E-4302-8198-DEE4E41D2D38}" dt="2023-08-23T16:24:38.186" v="7" actId="20577"/>
          <ac:spMkLst>
            <pc:docMk/>
            <pc:sldMk cId="4056831456" sldId="268"/>
            <ac:spMk id="3" creationId="{00000000-0000-0000-0000-000000000000}"/>
          </ac:spMkLst>
        </pc:spChg>
      </pc:sldChg>
      <pc:sldChg chg="modSp">
        <pc:chgData name="Stefan, Alexandra" userId="31e1a6b8-5232-42c3-b6d4-9595b200ff55" providerId="ADAL" clId="{6B669738-A40E-4302-8198-DEE4E41D2D38}" dt="2023-08-23T17:15:08.736" v="28" actId="6549"/>
        <pc:sldMkLst>
          <pc:docMk/>
          <pc:sldMk cId="3345576603" sldId="269"/>
        </pc:sldMkLst>
        <pc:spChg chg="mod">
          <ac:chgData name="Stefan, Alexandra" userId="31e1a6b8-5232-42c3-b6d4-9595b200ff55" providerId="ADAL" clId="{6B669738-A40E-4302-8198-DEE4E41D2D38}" dt="2023-08-23T17:15:08.736" v="28" actId="6549"/>
          <ac:spMkLst>
            <pc:docMk/>
            <pc:sldMk cId="3345576603" sldId="269"/>
            <ac:spMk id="3" creationId="{00000000-0000-0000-0000-000000000000}"/>
          </ac:spMkLst>
        </pc:spChg>
      </pc:sldChg>
      <pc:sldChg chg="modSp">
        <pc:chgData name="Stefan, Alexandra" userId="31e1a6b8-5232-42c3-b6d4-9595b200ff55" providerId="ADAL" clId="{6B669738-A40E-4302-8198-DEE4E41D2D38}" dt="2023-08-28T17:05:55.884" v="504" actId="20577"/>
        <pc:sldMkLst>
          <pc:docMk/>
          <pc:sldMk cId="1501448242" sldId="275"/>
        </pc:sldMkLst>
        <pc:spChg chg="mod">
          <ac:chgData name="Stefan, Alexandra" userId="31e1a6b8-5232-42c3-b6d4-9595b200ff55" providerId="ADAL" clId="{6B669738-A40E-4302-8198-DEE4E41D2D38}" dt="2023-08-28T17:05:55.884" v="504" actId="20577"/>
          <ac:spMkLst>
            <pc:docMk/>
            <pc:sldMk cId="1501448242" sldId="275"/>
            <ac:spMk id="3" creationId="{00000000-0000-0000-0000-000000000000}"/>
          </ac:spMkLst>
        </pc:spChg>
      </pc:sldChg>
    </pc:docChg>
  </pc:docChgLst>
  <pc:docChgLst>
    <pc:chgData name="Stefan, Alexandra" userId="31e1a6b8-5232-42c3-b6d4-9595b200ff55" providerId="ADAL" clId="{B288081E-D850-474A-9BCD-8A5F56B40424}"/>
    <pc:docChg chg="modSld">
      <pc:chgData name="Stefan, Alexandra" userId="31e1a6b8-5232-42c3-b6d4-9595b200ff55" providerId="ADAL" clId="{B288081E-D850-474A-9BCD-8A5F56B40424}" dt="2024-01-22T16:26:41.622" v="172" actId="14100"/>
      <pc:docMkLst>
        <pc:docMk/>
      </pc:docMkLst>
      <pc:sldChg chg="modSp mod">
        <pc:chgData name="Stefan, Alexandra" userId="31e1a6b8-5232-42c3-b6d4-9595b200ff55" providerId="ADAL" clId="{B288081E-D850-474A-9BCD-8A5F56B40424}" dt="2024-01-22T16:26:41.622" v="172" actId="14100"/>
        <pc:sldMkLst>
          <pc:docMk/>
          <pc:sldMk cId="422260255" sldId="257"/>
        </pc:sldMkLst>
        <pc:spChg chg="mod">
          <ac:chgData name="Stefan, Alexandra" userId="31e1a6b8-5232-42c3-b6d4-9595b200ff55" providerId="ADAL" clId="{B288081E-D850-474A-9BCD-8A5F56B40424}" dt="2024-01-22T16:26:41.622" v="172" actId="14100"/>
          <ac:spMkLst>
            <pc:docMk/>
            <pc:sldMk cId="422260255" sldId="257"/>
            <ac:spMk id="3" creationId="{00000000-0000-0000-0000-000000000000}"/>
          </ac:spMkLst>
        </pc:spChg>
      </pc:sldChg>
      <pc:sldChg chg="modSp mod">
        <pc:chgData name="Stefan, Alexandra" userId="31e1a6b8-5232-42c3-b6d4-9595b200ff55" providerId="ADAL" clId="{B288081E-D850-474A-9BCD-8A5F56B40424}" dt="2024-01-22T16:18:46.872" v="1" actId="20577"/>
        <pc:sldMkLst>
          <pc:docMk/>
          <pc:sldMk cId="3345576603" sldId="269"/>
        </pc:sldMkLst>
        <pc:spChg chg="mod">
          <ac:chgData name="Stefan, Alexandra" userId="31e1a6b8-5232-42c3-b6d4-9595b200ff55" providerId="ADAL" clId="{B288081E-D850-474A-9BCD-8A5F56B40424}" dt="2024-01-22T16:18:46.872" v="1" actId="20577"/>
          <ac:spMkLst>
            <pc:docMk/>
            <pc:sldMk cId="3345576603" sldId="269"/>
            <ac:spMk id="3" creationId="{00000000-0000-0000-0000-000000000000}"/>
          </ac:spMkLst>
        </pc:spChg>
      </pc:sldChg>
      <pc:sldChg chg="modSp mod">
        <pc:chgData name="Stefan, Alexandra" userId="31e1a6b8-5232-42c3-b6d4-9595b200ff55" providerId="ADAL" clId="{B288081E-D850-474A-9BCD-8A5F56B40424}" dt="2024-01-22T16:26:20.742" v="170" actId="20577"/>
        <pc:sldMkLst>
          <pc:docMk/>
          <pc:sldMk cId="652596034" sldId="270"/>
        </pc:sldMkLst>
        <pc:spChg chg="mod">
          <ac:chgData name="Stefan, Alexandra" userId="31e1a6b8-5232-42c3-b6d4-9595b200ff55" providerId="ADAL" clId="{B288081E-D850-474A-9BCD-8A5F56B40424}" dt="2024-01-22T16:26:20.742" v="170" actId="20577"/>
          <ac:spMkLst>
            <pc:docMk/>
            <pc:sldMk cId="652596034" sldId="270"/>
            <ac:spMk id="3" creationId="{00000000-0000-0000-0000-000000000000}"/>
          </ac:spMkLst>
        </pc:spChg>
      </pc:sldChg>
    </pc:docChg>
  </pc:docChgLst>
  <pc:docChgLst>
    <pc:chgData name="Alexandra Stefan" userId="31e1a6b8-5232-42c3-b6d4-9595b200ff55" providerId="ADAL" clId="{6B669738-A40E-4302-8198-DEE4E41D2D38}"/>
    <pc:docChg chg="undo custSel addSld modSld">
      <pc:chgData name="Alexandra Stefan" userId="31e1a6b8-5232-42c3-b6d4-9595b200ff55" providerId="ADAL" clId="{6B669738-A40E-4302-8198-DEE4E41D2D38}" dt="2023-08-30T18:16:04.456" v="614" actId="14100"/>
      <pc:docMkLst>
        <pc:docMk/>
      </pc:docMkLst>
      <pc:sldChg chg="modSp">
        <pc:chgData name="Alexandra Stefan" userId="31e1a6b8-5232-42c3-b6d4-9595b200ff55" providerId="ADAL" clId="{6B669738-A40E-4302-8198-DEE4E41D2D38}" dt="2023-08-30T16:17:03.514" v="7" actId="313"/>
        <pc:sldMkLst>
          <pc:docMk/>
          <pc:sldMk cId="2071012374" sldId="260"/>
        </pc:sldMkLst>
        <pc:spChg chg="mod">
          <ac:chgData name="Alexandra Stefan" userId="31e1a6b8-5232-42c3-b6d4-9595b200ff55" providerId="ADAL" clId="{6B669738-A40E-4302-8198-DEE4E41D2D38}" dt="2023-08-30T16:17:03.514" v="7" actId="313"/>
          <ac:spMkLst>
            <pc:docMk/>
            <pc:sldMk cId="2071012374" sldId="260"/>
            <ac:spMk id="3" creationId="{00000000-0000-0000-0000-000000000000}"/>
          </ac:spMkLst>
        </pc:spChg>
      </pc:sldChg>
      <pc:sldChg chg="modSp modNotesTx">
        <pc:chgData name="Alexandra Stefan" userId="31e1a6b8-5232-42c3-b6d4-9595b200ff55" providerId="ADAL" clId="{6B669738-A40E-4302-8198-DEE4E41D2D38}" dt="2023-08-30T18:16:04.456" v="614" actId="14100"/>
        <pc:sldMkLst>
          <pc:docMk/>
          <pc:sldMk cId="1501448242" sldId="275"/>
        </pc:sldMkLst>
        <pc:spChg chg="mod">
          <ac:chgData name="Alexandra Stefan" userId="31e1a6b8-5232-42c3-b6d4-9595b200ff55" providerId="ADAL" clId="{6B669738-A40E-4302-8198-DEE4E41D2D38}" dt="2023-08-30T18:16:04.456" v="614" actId="14100"/>
          <ac:spMkLst>
            <pc:docMk/>
            <pc:sldMk cId="1501448242" sldId="275"/>
            <ac:spMk id="3" creationId="{00000000-0000-0000-0000-000000000000}"/>
          </ac:spMkLst>
        </pc:spChg>
      </pc:sldChg>
      <pc:sldChg chg="addSp delSp modSp add">
        <pc:chgData name="Alexandra Stefan" userId="31e1a6b8-5232-42c3-b6d4-9595b200ff55" providerId="ADAL" clId="{6B669738-A40E-4302-8198-DEE4E41D2D38}" dt="2023-08-30T17:15:47.098" v="610" actId="478"/>
        <pc:sldMkLst>
          <pc:docMk/>
          <pc:sldMk cId="570756303" sldId="279"/>
        </pc:sldMkLst>
        <pc:spChg chg="del">
          <ac:chgData name="Alexandra Stefan" userId="31e1a6b8-5232-42c3-b6d4-9595b200ff55" providerId="ADAL" clId="{6B669738-A40E-4302-8198-DEE4E41D2D38}" dt="2023-08-30T17:10:51.590" v="420" actId="478"/>
          <ac:spMkLst>
            <pc:docMk/>
            <pc:sldMk cId="570756303" sldId="279"/>
            <ac:spMk id="2" creationId="{0DD53C45-CFE6-4BB0-94DE-BCA586D234C8}"/>
          </ac:spMkLst>
        </pc:spChg>
        <pc:spChg chg="del">
          <ac:chgData name="Alexandra Stefan" userId="31e1a6b8-5232-42c3-b6d4-9595b200ff55" providerId="ADAL" clId="{6B669738-A40E-4302-8198-DEE4E41D2D38}" dt="2023-08-30T17:10:49.715" v="419" actId="478"/>
          <ac:spMkLst>
            <pc:docMk/>
            <pc:sldMk cId="570756303" sldId="279"/>
            <ac:spMk id="3" creationId="{B3E77B2F-0626-4DA7-AEB2-EA54A348BA6E}"/>
          </ac:spMkLst>
        </pc:spChg>
        <pc:spChg chg="add mod">
          <ac:chgData name="Alexandra Stefan" userId="31e1a6b8-5232-42c3-b6d4-9595b200ff55" providerId="ADAL" clId="{6B669738-A40E-4302-8198-DEE4E41D2D38}" dt="2023-08-30T17:15:25.043" v="609" actId="20577"/>
          <ac:spMkLst>
            <pc:docMk/>
            <pc:sldMk cId="570756303" sldId="279"/>
            <ac:spMk id="5" creationId="{0D194FDF-6376-43C4-8D44-EB02003652AD}"/>
          </ac:spMkLst>
        </pc:spChg>
        <pc:spChg chg="add mod">
          <ac:chgData name="Alexandra Stefan" userId="31e1a6b8-5232-42c3-b6d4-9595b200ff55" providerId="ADAL" clId="{6B669738-A40E-4302-8198-DEE4E41D2D38}" dt="2023-08-30T17:14:47.479" v="577" actId="208"/>
          <ac:spMkLst>
            <pc:docMk/>
            <pc:sldMk cId="570756303" sldId="279"/>
            <ac:spMk id="6" creationId="{918777E9-AB8B-4DD4-A53E-1D650093F9DD}"/>
          </ac:spMkLst>
        </pc:spChg>
        <pc:spChg chg="add del mod">
          <ac:chgData name="Alexandra Stefan" userId="31e1a6b8-5232-42c3-b6d4-9595b200ff55" providerId="ADAL" clId="{6B669738-A40E-4302-8198-DEE4E41D2D38}" dt="2023-08-30T17:15:47.098" v="610" actId="478"/>
          <ac:spMkLst>
            <pc:docMk/>
            <pc:sldMk cId="570756303" sldId="279"/>
            <ac:spMk id="7" creationId="{55E84734-216E-40BE-9E0F-F2459766EBA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B0AF59-A16D-4A2E-B4A9-7F9D4DE9E819}"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D1009A-8D94-4679-892B-48147A75ED4B}" type="slidenum">
              <a:rPr lang="en-US" smtClean="0"/>
              <a:t>‹#›</a:t>
            </a:fld>
            <a:endParaRPr lang="en-US"/>
          </a:p>
        </p:txBody>
      </p:sp>
    </p:spTree>
    <p:extLst>
      <p:ext uri="{BB962C8B-B14F-4D97-AF65-F5344CB8AC3E}">
        <p14:creationId xmlns:p14="http://schemas.microsoft.com/office/powerpoint/2010/main" val="2229913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1009A-8D94-4679-892B-48147A75ED4B}" type="slidenum">
              <a:rPr lang="en-US" smtClean="0"/>
              <a:t>1</a:t>
            </a:fld>
            <a:endParaRPr lang="en-US"/>
          </a:p>
        </p:txBody>
      </p:sp>
    </p:spTree>
    <p:extLst>
      <p:ext uri="{BB962C8B-B14F-4D97-AF65-F5344CB8AC3E}">
        <p14:creationId xmlns:p14="http://schemas.microsoft.com/office/powerpoint/2010/main" val="1797715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1009A-8D94-4679-892B-48147A75ED4B}" type="slidenum">
              <a:rPr lang="en-US" smtClean="0"/>
              <a:t>13</a:t>
            </a:fld>
            <a:endParaRPr lang="en-US"/>
          </a:p>
        </p:txBody>
      </p:sp>
    </p:spTree>
    <p:extLst>
      <p:ext uri="{BB962C8B-B14F-4D97-AF65-F5344CB8AC3E}">
        <p14:creationId xmlns:p14="http://schemas.microsoft.com/office/powerpoint/2010/main" val="2309128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D1009A-8D94-4679-892B-48147A75ED4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97936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1009A-8D94-4679-892B-48147A75ED4B}" type="slidenum">
              <a:rPr lang="en-US" smtClean="0"/>
              <a:t>15</a:t>
            </a:fld>
            <a:endParaRPr lang="en-US"/>
          </a:p>
        </p:txBody>
      </p:sp>
    </p:spTree>
    <p:extLst>
      <p:ext uri="{BB962C8B-B14F-4D97-AF65-F5344CB8AC3E}">
        <p14:creationId xmlns:p14="http://schemas.microsoft.com/office/powerpoint/2010/main" val="377541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1009A-8D94-4679-892B-48147A75ED4B}" type="slidenum">
              <a:rPr lang="en-US" smtClean="0"/>
              <a:t>16</a:t>
            </a:fld>
            <a:endParaRPr lang="en-US"/>
          </a:p>
        </p:txBody>
      </p:sp>
    </p:spTree>
    <p:extLst>
      <p:ext uri="{BB962C8B-B14F-4D97-AF65-F5344CB8AC3E}">
        <p14:creationId xmlns:p14="http://schemas.microsoft.com/office/powerpoint/2010/main" val="3034642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1009A-8D94-4679-892B-48147A75ED4B}" type="slidenum">
              <a:rPr lang="en-US" smtClean="0"/>
              <a:t>17</a:t>
            </a:fld>
            <a:endParaRPr lang="en-US"/>
          </a:p>
        </p:txBody>
      </p:sp>
    </p:spTree>
    <p:extLst>
      <p:ext uri="{BB962C8B-B14F-4D97-AF65-F5344CB8AC3E}">
        <p14:creationId xmlns:p14="http://schemas.microsoft.com/office/powerpoint/2010/main" val="12503798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1009A-8D94-4679-892B-48147A75ED4B}" type="slidenum">
              <a:rPr lang="en-US" smtClean="0"/>
              <a:t>18</a:t>
            </a:fld>
            <a:endParaRPr lang="en-US"/>
          </a:p>
        </p:txBody>
      </p:sp>
    </p:spTree>
    <p:extLst>
      <p:ext uri="{BB962C8B-B14F-4D97-AF65-F5344CB8AC3E}">
        <p14:creationId xmlns:p14="http://schemas.microsoft.com/office/powerpoint/2010/main" val="4283906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1009A-8D94-4679-892B-48147A75ED4B}" type="slidenum">
              <a:rPr lang="en-US" smtClean="0"/>
              <a:t>19</a:t>
            </a:fld>
            <a:endParaRPr lang="en-US"/>
          </a:p>
        </p:txBody>
      </p:sp>
    </p:spTree>
    <p:extLst>
      <p:ext uri="{BB962C8B-B14F-4D97-AF65-F5344CB8AC3E}">
        <p14:creationId xmlns:p14="http://schemas.microsoft.com/office/powerpoint/2010/main" val="1553640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1009A-8D94-4679-892B-48147A75ED4B}" type="slidenum">
              <a:rPr lang="en-US" smtClean="0"/>
              <a:t>2</a:t>
            </a:fld>
            <a:endParaRPr lang="en-US"/>
          </a:p>
        </p:txBody>
      </p:sp>
    </p:spTree>
    <p:extLst>
      <p:ext uri="{BB962C8B-B14F-4D97-AF65-F5344CB8AC3E}">
        <p14:creationId xmlns:p14="http://schemas.microsoft.com/office/powerpoint/2010/main" val="1210843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1009A-8D94-4679-892B-48147A75ED4B}" type="slidenum">
              <a:rPr lang="en-US" smtClean="0"/>
              <a:t>3</a:t>
            </a:fld>
            <a:endParaRPr lang="en-US"/>
          </a:p>
        </p:txBody>
      </p:sp>
    </p:spTree>
    <p:extLst>
      <p:ext uri="{BB962C8B-B14F-4D97-AF65-F5344CB8AC3E}">
        <p14:creationId xmlns:p14="http://schemas.microsoft.com/office/powerpoint/2010/main" val="33029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1009A-8D94-4679-892B-48147A75ED4B}" type="slidenum">
              <a:rPr lang="en-US" smtClean="0"/>
              <a:t>4</a:t>
            </a:fld>
            <a:endParaRPr lang="en-US"/>
          </a:p>
        </p:txBody>
      </p:sp>
    </p:spTree>
    <p:extLst>
      <p:ext uri="{BB962C8B-B14F-4D97-AF65-F5344CB8AC3E}">
        <p14:creationId xmlns:p14="http://schemas.microsoft.com/office/powerpoint/2010/main" val="1424269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1009A-8D94-4679-892B-48147A75ED4B}" type="slidenum">
              <a:rPr lang="en-US" smtClean="0"/>
              <a:t>5</a:t>
            </a:fld>
            <a:endParaRPr lang="en-US"/>
          </a:p>
        </p:txBody>
      </p:sp>
    </p:spTree>
    <p:extLst>
      <p:ext uri="{BB962C8B-B14F-4D97-AF65-F5344CB8AC3E}">
        <p14:creationId xmlns:p14="http://schemas.microsoft.com/office/powerpoint/2010/main" val="2450668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1009A-8D94-4679-892B-48147A75ED4B}" type="slidenum">
              <a:rPr lang="en-US" smtClean="0"/>
              <a:t>6</a:t>
            </a:fld>
            <a:endParaRPr lang="en-US"/>
          </a:p>
        </p:txBody>
      </p:sp>
    </p:spTree>
    <p:extLst>
      <p:ext uri="{BB962C8B-B14F-4D97-AF65-F5344CB8AC3E}">
        <p14:creationId xmlns:p14="http://schemas.microsoft.com/office/powerpoint/2010/main" val="4113698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1009A-8D94-4679-892B-48147A75ED4B}" type="slidenum">
              <a:rPr lang="en-US" smtClean="0"/>
              <a:t>8</a:t>
            </a:fld>
            <a:endParaRPr lang="en-US"/>
          </a:p>
        </p:txBody>
      </p:sp>
    </p:spTree>
    <p:extLst>
      <p:ext uri="{BB962C8B-B14F-4D97-AF65-F5344CB8AC3E}">
        <p14:creationId xmlns:p14="http://schemas.microsoft.com/office/powerpoint/2010/main" val="2283885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1009A-8D94-4679-892B-48147A75ED4B}" type="slidenum">
              <a:rPr lang="en-US" smtClean="0"/>
              <a:t>10</a:t>
            </a:fld>
            <a:endParaRPr lang="en-US"/>
          </a:p>
        </p:txBody>
      </p:sp>
    </p:spTree>
    <p:extLst>
      <p:ext uri="{BB962C8B-B14F-4D97-AF65-F5344CB8AC3E}">
        <p14:creationId xmlns:p14="http://schemas.microsoft.com/office/powerpoint/2010/main" val="3877979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err="1"/>
              <a:t>fscanf</a:t>
            </a:r>
            <a:r>
              <a:rPr lang="en-US" dirty="0"/>
              <a:t>(“%20s”, </a:t>
            </a:r>
            <a:r>
              <a:rPr lang="en-US" dirty="0" err="1"/>
              <a:t>my_str</a:t>
            </a:r>
            <a:r>
              <a:rPr lang="en-US" dirty="0"/>
              <a:t>) reads at most 20 characters</a:t>
            </a:r>
          </a:p>
        </p:txBody>
      </p:sp>
      <p:sp>
        <p:nvSpPr>
          <p:cNvPr id="4" name="Slide Number Placeholder 3"/>
          <p:cNvSpPr>
            <a:spLocks noGrp="1"/>
          </p:cNvSpPr>
          <p:nvPr>
            <p:ph type="sldNum" sz="quarter" idx="10"/>
          </p:nvPr>
        </p:nvSpPr>
        <p:spPr/>
        <p:txBody>
          <a:bodyPr/>
          <a:lstStyle/>
          <a:p>
            <a:fld id="{A9D1009A-8D94-4679-892B-48147A75ED4B}" type="slidenum">
              <a:rPr lang="en-US" smtClean="0"/>
              <a:t>11</a:t>
            </a:fld>
            <a:endParaRPr lang="en-US"/>
          </a:p>
        </p:txBody>
      </p:sp>
    </p:spTree>
    <p:extLst>
      <p:ext uri="{BB962C8B-B14F-4D97-AF65-F5344CB8AC3E}">
        <p14:creationId xmlns:p14="http://schemas.microsoft.com/office/powerpoint/2010/main" val="769087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698145B-1FE1-4C4C-9943-679004E4A827}" type="datetime1">
              <a:rPr lang="en-US" smtClean="0">
                <a:solidFill>
                  <a:prstClr val="black">
                    <a:tint val="75000"/>
                  </a:prstClr>
                </a:solidFill>
              </a:rPr>
              <a:pPr>
                <a:defRPr/>
              </a:pPr>
              <a:t>1/22/2024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6F15528-21DE-4FAA-801E-634DDDAF4B2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09592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A49C3F5-E8AE-4EA3-AA68-72561C82653B}" type="datetime1">
              <a:rPr lang="en-US" smtClean="0">
                <a:solidFill>
                  <a:prstClr val="black">
                    <a:tint val="75000"/>
                  </a:prstClr>
                </a:solidFill>
              </a:rPr>
              <a:pPr>
                <a:defRPr/>
              </a:pPr>
              <a:t>1/22/2024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6F15528-21DE-4FAA-801E-634DDDAF4B2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16013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E830FDB9-B984-4C89-B70D-FB4C3D9D2414}" type="datetime1">
              <a:rPr lang="en-US" smtClean="0">
                <a:solidFill>
                  <a:prstClr val="black">
                    <a:tint val="75000"/>
                  </a:prstClr>
                </a:solidFill>
              </a:rPr>
              <a:pPr>
                <a:defRPr/>
              </a:pPr>
              <a:t>1/22/2024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6F15528-21DE-4FAA-801E-634DDDAF4B2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64827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7FB469-18DA-4E9F-80F6-FF3BC4F239F1}" type="datetime1">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F6FA9-20C2-4A4D-9186-871D2B3DD807}" type="slidenum">
              <a:rPr lang="en-US" smtClean="0"/>
              <a:t>‹#›</a:t>
            </a:fld>
            <a:endParaRPr lang="en-US"/>
          </a:p>
        </p:txBody>
      </p:sp>
    </p:spTree>
    <p:extLst>
      <p:ext uri="{BB962C8B-B14F-4D97-AF65-F5344CB8AC3E}">
        <p14:creationId xmlns:p14="http://schemas.microsoft.com/office/powerpoint/2010/main" val="4204758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417BAE-B5D5-4C0B-A8C4-3C7E6D82AB95}" type="datetime1">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F6FA9-20C2-4A4D-9186-871D2B3DD807}" type="slidenum">
              <a:rPr lang="en-US" smtClean="0"/>
              <a:t>‹#›</a:t>
            </a:fld>
            <a:endParaRPr lang="en-US"/>
          </a:p>
        </p:txBody>
      </p:sp>
    </p:spTree>
    <p:extLst>
      <p:ext uri="{BB962C8B-B14F-4D97-AF65-F5344CB8AC3E}">
        <p14:creationId xmlns:p14="http://schemas.microsoft.com/office/powerpoint/2010/main" val="799504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F031D1-F37C-4F77-8DA2-5EB182A6B696}" type="datetime1">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F6FA9-20C2-4A4D-9186-871D2B3DD807}" type="slidenum">
              <a:rPr lang="en-US" smtClean="0"/>
              <a:t>‹#›</a:t>
            </a:fld>
            <a:endParaRPr lang="en-US"/>
          </a:p>
        </p:txBody>
      </p:sp>
    </p:spTree>
    <p:extLst>
      <p:ext uri="{BB962C8B-B14F-4D97-AF65-F5344CB8AC3E}">
        <p14:creationId xmlns:p14="http://schemas.microsoft.com/office/powerpoint/2010/main" val="3874887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A96C57-B96B-482D-A9DE-1E6FFE16B897}" type="datetime1">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F6FA9-20C2-4A4D-9186-871D2B3DD807}" type="slidenum">
              <a:rPr lang="en-US" smtClean="0"/>
              <a:t>‹#›</a:t>
            </a:fld>
            <a:endParaRPr lang="en-US"/>
          </a:p>
        </p:txBody>
      </p:sp>
    </p:spTree>
    <p:extLst>
      <p:ext uri="{BB962C8B-B14F-4D97-AF65-F5344CB8AC3E}">
        <p14:creationId xmlns:p14="http://schemas.microsoft.com/office/powerpoint/2010/main" val="437302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D3506F-B745-4254-AEDF-509B6143921F}" type="datetime1">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5F6FA9-20C2-4A4D-9186-871D2B3DD807}" type="slidenum">
              <a:rPr lang="en-US" smtClean="0"/>
              <a:t>‹#›</a:t>
            </a:fld>
            <a:endParaRPr lang="en-US"/>
          </a:p>
        </p:txBody>
      </p:sp>
    </p:spTree>
    <p:extLst>
      <p:ext uri="{BB962C8B-B14F-4D97-AF65-F5344CB8AC3E}">
        <p14:creationId xmlns:p14="http://schemas.microsoft.com/office/powerpoint/2010/main" val="846942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206DC7-E189-4AA2-B8A2-C5E04BB79314}" type="datetime1">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5F6FA9-20C2-4A4D-9186-871D2B3DD807}" type="slidenum">
              <a:rPr lang="en-US" smtClean="0"/>
              <a:t>‹#›</a:t>
            </a:fld>
            <a:endParaRPr lang="en-US"/>
          </a:p>
        </p:txBody>
      </p:sp>
    </p:spTree>
    <p:extLst>
      <p:ext uri="{BB962C8B-B14F-4D97-AF65-F5344CB8AC3E}">
        <p14:creationId xmlns:p14="http://schemas.microsoft.com/office/powerpoint/2010/main" val="34281665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2D4A0E-7BEE-4BF1-8378-B6D68C645E46}" type="datetime1">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5F6FA9-20C2-4A4D-9186-871D2B3DD807}" type="slidenum">
              <a:rPr lang="en-US" smtClean="0"/>
              <a:t>‹#›</a:t>
            </a:fld>
            <a:endParaRPr lang="en-US"/>
          </a:p>
        </p:txBody>
      </p:sp>
    </p:spTree>
    <p:extLst>
      <p:ext uri="{BB962C8B-B14F-4D97-AF65-F5344CB8AC3E}">
        <p14:creationId xmlns:p14="http://schemas.microsoft.com/office/powerpoint/2010/main" val="7962447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69FA54-6B03-48C4-9CB2-FAAA2564A32A}" type="datetime1">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F6FA9-20C2-4A4D-9186-871D2B3DD807}" type="slidenum">
              <a:rPr lang="en-US" smtClean="0"/>
              <a:t>‹#›</a:t>
            </a:fld>
            <a:endParaRPr lang="en-US"/>
          </a:p>
        </p:txBody>
      </p:sp>
    </p:spTree>
    <p:extLst>
      <p:ext uri="{BB962C8B-B14F-4D97-AF65-F5344CB8AC3E}">
        <p14:creationId xmlns:p14="http://schemas.microsoft.com/office/powerpoint/2010/main" val="262641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11582400" cy="914400"/>
          </a:xfrm>
        </p:spPr>
        <p:txBody>
          <a:bodyPr>
            <a:noAutofit/>
          </a:bodyPr>
          <a:lstStyle/>
          <a:p>
            <a:r>
              <a:rPr lang="en-US"/>
              <a:t>Click to edit Master title style</a:t>
            </a:r>
          </a:p>
        </p:txBody>
      </p:sp>
      <p:sp>
        <p:nvSpPr>
          <p:cNvPr id="3" name="Content Placeholder 2"/>
          <p:cNvSpPr>
            <a:spLocks noGrp="1"/>
          </p:cNvSpPr>
          <p:nvPr>
            <p:ph idx="1"/>
          </p:nvPr>
        </p:nvSpPr>
        <p:spPr>
          <a:xfrm>
            <a:off x="508000" y="1295400"/>
            <a:ext cx="11379200" cy="487680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46861B6D-495C-4937-9708-4AEDFE0E88AE}" type="datetime1">
              <a:rPr lang="en-US" smtClean="0">
                <a:solidFill>
                  <a:prstClr val="black">
                    <a:tint val="75000"/>
                  </a:prstClr>
                </a:solidFill>
              </a:rPr>
              <a:pPr>
                <a:defRPr/>
              </a:pPr>
              <a:t>1/22/2024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6F15528-21DE-4FAA-801E-634DDDAF4B2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69499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F22566-60E5-45B0-865E-15D9A4801561}" type="datetime1">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F6FA9-20C2-4A4D-9186-871D2B3DD807}" type="slidenum">
              <a:rPr lang="en-US" smtClean="0"/>
              <a:t>‹#›</a:t>
            </a:fld>
            <a:endParaRPr lang="en-US"/>
          </a:p>
        </p:txBody>
      </p:sp>
    </p:spTree>
    <p:extLst>
      <p:ext uri="{BB962C8B-B14F-4D97-AF65-F5344CB8AC3E}">
        <p14:creationId xmlns:p14="http://schemas.microsoft.com/office/powerpoint/2010/main" val="34389368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5ACC85-BF9B-46D6-A6C4-90AAB7F46453}" type="datetime1">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F6FA9-20C2-4A4D-9186-871D2B3DD807}" type="slidenum">
              <a:rPr lang="en-US" smtClean="0"/>
              <a:t>‹#›</a:t>
            </a:fld>
            <a:endParaRPr lang="en-US"/>
          </a:p>
        </p:txBody>
      </p:sp>
    </p:spTree>
    <p:extLst>
      <p:ext uri="{BB962C8B-B14F-4D97-AF65-F5344CB8AC3E}">
        <p14:creationId xmlns:p14="http://schemas.microsoft.com/office/powerpoint/2010/main" val="23489868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E5DA59-15AF-4054-B437-7510ED784A20}" type="datetime1">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F6FA9-20C2-4A4D-9186-871D2B3DD807}" type="slidenum">
              <a:rPr lang="en-US" smtClean="0"/>
              <a:t>‹#›</a:t>
            </a:fld>
            <a:endParaRPr lang="en-US"/>
          </a:p>
        </p:txBody>
      </p:sp>
    </p:spTree>
    <p:extLst>
      <p:ext uri="{BB962C8B-B14F-4D97-AF65-F5344CB8AC3E}">
        <p14:creationId xmlns:p14="http://schemas.microsoft.com/office/powerpoint/2010/main" val="3135023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18CB7F38-9339-44D1-9B65-DB72CB83B9DB}" type="datetime1">
              <a:rPr lang="en-US" smtClean="0">
                <a:solidFill>
                  <a:prstClr val="black">
                    <a:tint val="75000"/>
                  </a:prstClr>
                </a:solidFill>
              </a:rPr>
              <a:pPr>
                <a:defRPr/>
              </a:pPr>
              <a:t>1/22/2024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6F15528-21DE-4FAA-801E-634DDDAF4B2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1199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3681574-6C3C-4494-B54B-0014553D6F2E}" type="datetime1">
              <a:rPr lang="en-US" smtClean="0">
                <a:solidFill>
                  <a:prstClr val="black">
                    <a:tint val="75000"/>
                  </a:prstClr>
                </a:solidFill>
              </a:rPr>
              <a:pPr>
                <a:defRPr/>
              </a:pPr>
              <a:t>1/22/2024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B6F15528-21DE-4FAA-801E-634DDDAF4B2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66661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AE4475A6-8063-4F97-9CAD-40C883EF2BD7}" type="datetime1">
              <a:rPr lang="en-US" smtClean="0">
                <a:solidFill>
                  <a:prstClr val="black">
                    <a:tint val="75000"/>
                  </a:prstClr>
                </a:solidFill>
              </a:rPr>
              <a:pPr>
                <a:defRPr/>
              </a:pPr>
              <a:t>1/22/2024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B6F15528-21DE-4FAA-801E-634DDDAF4B2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72454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C8CD4D89-136A-4155-8215-CABA15D055CE}" type="datetime1">
              <a:rPr lang="en-US" smtClean="0">
                <a:solidFill>
                  <a:prstClr val="black">
                    <a:tint val="75000"/>
                  </a:prstClr>
                </a:solidFill>
              </a:rPr>
              <a:pPr>
                <a:defRPr/>
              </a:pPr>
              <a:t>1/22/2024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B6F15528-21DE-4FAA-801E-634DDDAF4B2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83387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02BC647-F39F-4E35-B482-7451F18CC7D5}" type="datetime1">
              <a:rPr lang="en-US" smtClean="0">
                <a:solidFill>
                  <a:prstClr val="black">
                    <a:tint val="75000"/>
                  </a:prstClr>
                </a:solidFill>
              </a:rPr>
              <a:pPr>
                <a:defRPr/>
              </a:pPr>
              <a:t>1/22/2024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B6F15528-21DE-4FAA-801E-634DDDAF4B2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15412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EDE9B88-8E33-4FC0-AEE1-7341D2A58E3E}" type="datetime1">
              <a:rPr lang="en-US" smtClean="0">
                <a:solidFill>
                  <a:prstClr val="black">
                    <a:tint val="75000"/>
                  </a:prstClr>
                </a:solidFill>
              </a:rPr>
              <a:pPr>
                <a:defRPr/>
              </a:pPr>
              <a:t>1/22/2024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B6F15528-21DE-4FAA-801E-634DDDAF4B2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36175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ABA0123-64DE-44C0-8064-EEEDDE20F5D3}" type="datetime1">
              <a:rPr lang="en-US" smtClean="0">
                <a:solidFill>
                  <a:prstClr val="black">
                    <a:tint val="75000"/>
                  </a:prstClr>
                </a:solidFill>
              </a:rPr>
              <a:pPr>
                <a:defRPr/>
              </a:pPr>
              <a:t>1/22/2024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B6F15528-21DE-4FAA-801E-634DDDAF4B2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9567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259E9DF-EE2F-4434-B6D2-099C0AFFCBEC}" type="datetime1">
              <a:rPr lang="en-US" smtClean="0">
                <a:solidFill>
                  <a:prstClr val="black">
                    <a:tint val="75000"/>
                  </a:prstClr>
                </a:solidFill>
              </a:rPr>
              <a:pPr>
                <a:defRPr/>
              </a:pPr>
              <a:t>1/22/2024</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6F15528-21DE-4FAA-801E-634DDDAF4B2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840044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F3AC6-6D31-4300-999A-27631061747E}" type="datetime1">
              <a:rPr lang="en-US" smtClean="0"/>
              <a:t>1/22/2024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F6FA9-20C2-4A4D-9186-871D2B3DD807}" type="slidenum">
              <a:rPr lang="en-US" smtClean="0"/>
              <a:t>‹#›</a:t>
            </a:fld>
            <a:endParaRPr lang="en-US"/>
          </a:p>
        </p:txBody>
      </p:sp>
    </p:spTree>
    <p:extLst>
      <p:ext uri="{BB962C8B-B14F-4D97-AF65-F5344CB8AC3E}">
        <p14:creationId xmlns:p14="http://schemas.microsoft.com/office/powerpoint/2010/main" val="26563580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www.tutorialspoint.com/operator-precedence-and-associativity-in-c"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hyperlink" Target="https://en.cppreference.com/w/c/language/operator_precedence"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theasciicode.com.ar/ascii-table-characters.pdf"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www.tutorialspoint.com/cprogramming/c_data_types.htm" TargetMode="External"/><Relationship Id="rId2" Type="http://schemas.openxmlformats.org/officeDocument/2006/relationships/hyperlink" Target="https://www.tutorialspoint.com/cprogramming/c_basic_syntax.htm"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Variables, Types, Operators</a:t>
            </a:r>
          </a:p>
        </p:txBody>
      </p:sp>
      <p:sp>
        <p:nvSpPr>
          <p:cNvPr id="3" name="Subtitle 2"/>
          <p:cNvSpPr>
            <a:spLocks noGrp="1"/>
          </p:cNvSpPr>
          <p:nvPr>
            <p:ph type="subTitle" idx="1"/>
          </p:nvPr>
        </p:nvSpPr>
        <p:spPr/>
        <p:txBody>
          <a:bodyPr/>
          <a:lstStyle/>
          <a:p>
            <a:r>
              <a:rPr lang="en-US" dirty="0"/>
              <a:t>Alexandra Stefan</a:t>
            </a:r>
          </a:p>
        </p:txBody>
      </p:sp>
      <p:sp>
        <p:nvSpPr>
          <p:cNvPr id="6" name="Date Placeholder 5"/>
          <p:cNvSpPr>
            <a:spLocks noGrp="1"/>
          </p:cNvSpPr>
          <p:nvPr>
            <p:ph type="dt" sz="half" idx="10"/>
          </p:nvPr>
        </p:nvSpPr>
        <p:spPr/>
        <p:txBody>
          <a:bodyPr/>
          <a:lstStyle/>
          <a:p>
            <a:fld id="{7845CF48-A9B1-4D89-952C-3D9EDB7AE374}" type="datetime1">
              <a:rPr lang="en-US" smtClean="0"/>
              <a:t>1/22/2024</a:t>
            </a:fld>
            <a:endParaRPr lang="en-US"/>
          </a:p>
        </p:txBody>
      </p:sp>
      <p:sp>
        <p:nvSpPr>
          <p:cNvPr id="5" name="Slide Number Placeholder 4"/>
          <p:cNvSpPr>
            <a:spLocks noGrp="1"/>
          </p:cNvSpPr>
          <p:nvPr>
            <p:ph type="sldNum" sz="quarter" idx="12"/>
          </p:nvPr>
        </p:nvSpPr>
        <p:spPr/>
        <p:txBody>
          <a:bodyPr/>
          <a:lstStyle/>
          <a:p>
            <a:fld id="{0F5F6FA9-20C2-4A4D-9186-871D2B3DD807}" type="slidenum">
              <a:rPr lang="en-US" smtClean="0"/>
              <a:t>1</a:t>
            </a:fld>
            <a:endParaRPr lang="en-US"/>
          </a:p>
        </p:txBody>
      </p:sp>
    </p:spTree>
    <p:extLst>
      <p:ext uri="{BB962C8B-B14F-4D97-AF65-F5344CB8AC3E}">
        <p14:creationId xmlns:p14="http://schemas.microsoft.com/office/powerpoint/2010/main" val="739417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6116" y="39918"/>
            <a:ext cx="7557407" cy="525691"/>
          </a:xfrm>
        </p:spPr>
        <p:txBody>
          <a:bodyPr>
            <a:normAutofit/>
          </a:bodyPr>
          <a:lstStyle/>
          <a:p>
            <a:r>
              <a:rPr lang="en-US" sz="2800" dirty="0"/>
              <a:t>Types, type casting</a:t>
            </a:r>
          </a:p>
        </p:txBody>
      </p:sp>
      <p:sp>
        <p:nvSpPr>
          <p:cNvPr id="3" name="Content Placeholder 2"/>
          <p:cNvSpPr>
            <a:spLocks noGrp="1"/>
          </p:cNvSpPr>
          <p:nvPr>
            <p:ph idx="1"/>
          </p:nvPr>
        </p:nvSpPr>
        <p:spPr>
          <a:xfrm>
            <a:off x="1684257" y="565609"/>
            <a:ext cx="8908329" cy="6292391"/>
          </a:xfrm>
        </p:spPr>
        <p:txBody>
          <a:bodyPr>
            <a:normAutofit fontScale="70000" lnSpcReduction="20000"/>
          </a:bodyPr>
          <a:lstStyle/>
          <a:p>
            <a:r>
              <a:rPr lang="en-US" dirty="0"/>
              <a:t>The variable type dictates:</a:t>
            </a:r>
          </a:p>
          <a:p>
            <a:pPr lvl="1"/>
            <a:r>
              <a:rPr lang="en-US" dirty="0"/>
              <a:t>What values a variable can take</a:t>
            </a:r>
          </a:p>
          <a:p>
            <a:pPr lvl="1"/>
            <a:r>
              <a:rPr lang="en-US" dirty="0"/>
              <a:t>How that variable can be used </a:t>
            </a:r>
          </a:p>
          <a:p>
            <a:pPr lvl="1"/>
            <a:r>
              <a:rPr lang="en-US" dirty="0"/>
              <a:t>What operations are allowed</a:t>
            </a:r>
          </a:p>
          <a:p>
            <a:pPr lvl="1"/>
            <a:r>
              <a:rPr lang="en-US" dirty="0"/>
              <a:t>How operations will be performed (e.g. see integer division)</a:t>
            </a:r>
          </a:p>
          <a:p>
            <a:pPr lvl="1"/>
            <a:endParaRPr lang="en-US" dirty="0"/>
          </a:p>
          <a:p>
            <a:r>
              <a:rPr lang="en-US" dirty="0">
                <a:solidFill>
                  <a:srgbClr val="C00000"/>
                </a:solidFill>
              </a:rPr>
              <a:t>Both variables and values have a type. E.g.:  152,  23.98, 'A'</a:t>
            </a:r>
          </a:p>
          <a:p>
            <a:endParaRPr lang="en-US" sz="1100" dirty="0"/>
          </a:p>
          <a:p>
            <a:r>
              <a:rPr lang="en-US" dirty="0"/>
              <a:t>Once declared, a variable will only have that type. It cannot be changed.</a:t>
            </a:r>
          </a:p>
          <a:p>
            <a:endParaRPr lang="en-US" sz="1100" dirty="0"/>
          </a:p>
          <a:p>
            <a:r>
              <a:rPr lang="en-US" dirty="0">
                <a:solidFill>
                  <a:srgbClr val="C00000"/>
                </a:solidFill>
              </a:rPr>
              <a:t>Explicit type casting</a:t>
            </a:r>
            <a:r>
              <a:rPr lang="en-US" dirty="0"/>
              <a:t> – we indicate in the code that the </a:t>
            </a:r>
            <a:r>
              <a:rPr lang="en-US" dirty="0">
                <a:solidFill>
                  <a:srgbClr val="C00000"/>
                </a:solidFill>
              </a:rPr>
              <a:t>DATA</a:t>
            </a:r>
            <a:r>
              <a:rPr lang="en-US" dirty="0"/>
              <a:t> from a variable (or expression) should be used as data of a different type </a:t>
            </a:r>
            <a:r>
              <a:rPr lang="en-US" b="1" i="1" dirty="0">
                <a:solidFill>
                  <a:srgbClr val="C00000"/>
                </a:solidFill>
              </a:rPr>
              <a:t>in this evaluation</a:t>
            </a:r>
            <a:r>
              <a:rPr lang="en-US" dirty="0"/>
              <a:t>. </a:t>
            </a:r>
          </a:p>
          <a:p>
            <a:pPr lvl="1"/>
            <a:r>
              <a:rPr lang="en-US" dirty="0">
                <a:solidFill>
                  <a:srgbClr val="C00000"/>
                </a:solidFill>
              </a:rPr>
              <a:t>This does NOT change the type of the variable. When you later use it, it still has its original type. </a:t>
            </a:r>
          </a:p>
          <a:p>
            <a:pPr lvl="1"/>
            <a:r>
              <a:rPr lang="en-US" dirty="0"/>
              <a:t>Syntax:         </a:t>
            </a:r>
            <a:r>
              <a:rPr lang="en-US" i="1" dirty="0"/>
              <a:t>(</a:t>
            </a:r>
            <a:r>
              <a:rPr lang="en-US" i="1" dirty="0" err="1"/>
              <a:t>new_type</a:t>
            </a:r>
            <a:r>
              <a:rPr lang="en-US" i="1" dirty="0"/>
              <a:t>) variable</a:t>
            </a:r>
            <a:r>
              <a:rPr lang="en-US" dirty="0"/>
              <a:t>                         E.g.  </a:t>
            </a:r>
            <a:r>
              <a:rPr lang="en-US" dirty="0">
                <a:latin typeface="Courier New" panose="02070309020205020404" pitchFamily="49" charset="0"/>
                <a:cs typeface="Courier New" panose="02070309020205020404" pitchFamily="49" charset="0"/>
              </a:rPr>
              <a:t>(float)</a:t>
            </a:r>
            <a:r>
              <a:rPr lang="en-US" dirty="0" err="1">
                <a:latin typeface="Courier New" panose="02070309020205020404" pitchFamily="49" charset="0"/>
                <a:cs typeface="Courier New" panose="02070309020205020404" pitchFamily="49" charset="0"/>
              </a:rPr>
              <a:t>A_count</a:t>
            </a:r>
            <a:r>
              <a:rPr lang="en-US" dirty="0">
                <a:latin typeface="Courier New" panose="02070309020205020404" pitchFamily="49" charset="0"/>
                <a:cs typeface="Courier New" panose="02070309020205020404" pitchFamily="49" charset="0"/>
              </a:rPr>
              <a:t>      </a:t>
            </a:r>
            <a:endParaRPr lang="en-US" dirty="0"/>
          </a:p>
          <a:p>
            <a:pPr lvl="1"/>
            <a:r>
              <a:rPr lang="en-US" dirty="0"/>
              <a:t>E.g.:    </a:t>
            </a:r>
            <a:r>
              <a:rPr lang="en-US" dirty="0" err="1">
                <a:latin typeface="Courier New" panose="02070309020205020404" pitchFamily="49" charset="0"/>
                <a:cs typeface="Courier New" panose="02070309020205020404" pitchFamily="49" charset="0"/>
              </a:rPr>
              <a:t>A_percent</a:t>
            </a:r>
            <a:r>
              <a:rPr lang="en-US" dirty="0">
                <a:latin typeface="Courier New" panose="02070309020205020404" pitchFamily="49" charset="0"/>
                <a:cs typeface="Courier New" panose="02070309020205020404" pitchFamily="49" charset="0"/>
              </a:rPr>
              <a:t> = (</a:t>
            </a:r>
            <a:r>
              <a:rPr lang="en-US" dirty="0">
                <a:highlight>
                  <a:srgbClr val="FFFF00"/>
                </a:highlight>
                <a:latin typeface="Courier New" panose="02070309020205020404" pitchFamily="49" charset="0"/>
                <a:cs typeface="Courier New" panose="02070309020205020404" pitchFamily="49" charset="0"/>
              </a:rPr>
              <a:t>(float)</a:t>
            </a:r>
            <a:r>
              <a:rPr lang="en-US" dirty="0" err="1">
                <a:latin typeface="Courier New" panose="02070309020205020404" pitchFamily="49" charset="0"/>
                <a:cs typeface="Courier New" panose="02070309020205020404" pitchFamily="49" charset="0"/>
              </a:rPr>
              <a:t>A_count</a:t>
            </a:r>
            <a:r>
              <a:rPr lang="en-US" dirty="0">
                <a:latin typeface="Courier New" panose="02070309020205020404" pitchFamily="49" charset="0"/>
                <a:cs typeface="Courier New" panose="02070309020205020404" pitchFamily="49" charset="0"/>
              </a:rPr>
              <a:t>)/total;</a:t>
            </a:r>
          </a:p>
          <a:p>
            <a:pPr lvl="1"/>
            <a:r>
              <a:rPr lang="en-US" dirty="0">
                <a:cs typeface="Courier New" panose="02070309020205020404" pitchFamily="49" charset="0"/>
              </a:rPr>
              <a:t>Or</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A_percent</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A_count</a:t>
            </a:r>
            <a:r>
              <a:rPr lang="en-US" dirty="0">
                <a:latin typeface="Courier New" panose="02070309020205020404" pitchFamily="49" charset="0"/>
                <a:cs typeface="Courier New" panose="02070309020205020404" pitchFamily="49" charset="0"/>
              </a:rPr>
              <a:t>/(float)total;</a:t>
            </a:r>
          </a:p>
          <a:p>
            <a:r>
              <a:rPr lang="en-US" dirty="0">
                <a:solidFill>
                  <a:srgbClr val="C00000"/>
                </a:solidFill>
                <a:cs typeface="Courier New" panose="02070309020205020404" pitchFamily="49" charset="0"/>
              </a:rPr>
              <a:t>Implicit type casting</a:t>
            </a:r>
            <a:r>
              <a:rPr lang="en-US" dirty="0">
                <a:cs typeface="Courier New" panose="02070309020205020404" pitchFamily="49" charset="0"/>
              </a:rPr>
              <a:t>:</a:t>
            </a:r>
          </a:p>
          <a:p>
            <a:pPr lvl="1"/>
            <a:r>
              <a:rPr lang="en-US" dirty="0">
                <a:cs typeface="Courier New" panose="02070309020205020404" pitchFamily="49" charset="0"/>
              </a:rPr>
              <a:t>2+</a:t>
            </a:r>
            <a:r>
              <a:rPr lang="en-US" dirty="0">
                <a:highlight>
                  <a:srgbClr val="FFFF00"/>
                </a:highlight>
                <a:cs typeface="Courier New" panose="02070309020205020404" pitchFamily="49" charset="0"/>
              </a:rPr>
              <a:t>10.1</a:t>
            </a:r>
            <a:r>
              <a:rPr lang="en-US" dirty="0">
                <a:cs typeface="Courier New" panose="02070309020205020404" pitchFamily="49" charset="0"/>
              </a:rPr>
              <a:t> - calculated using ALU (arithmetic logic unit) or FPU (floating point unit)?</a:t>
            </a:r>
          </a:p>
          <a:p>
            <a:pPr lvl="2"/>
            <a:r>
              <a:rPr lang="en-US" sz="1900" dirty="0">
                <a:cs typeface="Courier New" panose="02070309020205020404" pitchFamily="49" charset="0"/>
              </a:rPr>
              <a:t>These processing units work with data (bits), not variable names</a:t>
            </a:r>
          </a:p>
          <a:p>
            <a:pPr lvl="2"/>
            <a:r>
              <a:rPr lang="en-US" sz="1900" dirty="0">
                <a:cs typeface="Courier New" panose="02070309020205020404" pitchFamily="49" charset="0"/>
              </a:rPr>
              <a:t>The data must be written according to the type format (and it will have a specific size)</a:t>
            </a:r>
          </a:p>
          <a:p>
            <a:pPr lvl="2"/>
            <a:r>
              <a:rPr lang="en-US" sz="1900" dirty="0">
                <a:cs typeface="Courier New" panose="02070309020205020404" pitchFamily="49" charset="0"/>
              </a:rPr>
              <a:t>ALU – only integer types (</a:t>
            </a:r>
            <a:r>
              <a:rPr lang="en-US" sz="1900" dirty="0" err="1">
                <a:cs typeface="Courier New" panose="02070309020205020404" pitchFamily="49" charset="0"/>
              </a:rPr>
              <a:t>int</a:t>
            </a:r>
            <a:r>
              <a:rPr lang="en-US" sz="1900" dirty="0">
                <a:cs typeface="Courier New" panose="02070309020205020404" pitchFamily="49" charset="0"/>
              </a:rPr>
              <a:t>, long), FPU – only floating point types (e.g. float, double)</a:t>
            </a:r>
          </a:p>
          <a:p>
            <a:pPr lvl="2"/>
            <a:r>
              <a:rPr lang="en-US" sz="1900" dirty="0">
                <a:cs typeface="Courier New" panose="02070309020205020404" pitchFamily="49" charset="0"/>
              </a:rPr>
              <a:t>The result will be data of the same type</a:t>
            </a:r>
          </a:p>
          <a:p>
            <a:pPr lvl="1"/>
            <a:r>
              <a:rPr lang="en-US" dirty="0">
                <a:solidFill>
                  <a:srgbClr val="C00000"/>
                </a:solidFill>
                <a:cs typeface="Courier New" panose="02070309020205020404" pitchFamily="49" charset="0"/>
              </a:rPr>
              <a:t>in 2+10.1, the 2 will automatically be converted to a floating point type (fractional number) and the FPU will be used.</a:t>
            </a:r>
          </a:p>
          <a:p>
            <a:pPr lvl="1"/>
            <a:endParaRPr lang="en-US"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0F5F6FA9-20C2-4A4D-9186-871D2B3DD807}" type="slidenum">
              <a:rPr lang="en-US" smtClean="0"/>
              <a:t>10</a:t>
            </a:fld>
            <a:endParaRPr lang="en-US" dirty="0"/>
          </a:p>
        </p:txBody>
      </p:sp>
    </p:spTree>
    <p:extLst>
      <p:ext uri="{BB962C8B-B14F-4D97-AF65-F5344CB8AC3E}">
        <p14:creationId xmlns:p14="http://schemas.microsoft.com/office/powerpoint/2010/main" val="2071012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5075" y="1"/>
            <a:ext cx="7886700" cy="708931"/>
          </a:xfrm>
        </p:spPr>
        <p:txBody>
          <a:bodyPr>
            <a:normAutofit/>
          </a:bodyPr>
          <a:lstStyle/>
          <a:p>
            <a:r>
              <a:rPr lang="en-US" sz="3600" dirty="0"/>
              <a:t>types: char[]</a:t>
            </a:r>
          </a:p>
        </p:txBody>
      </p:sp>
      <p:sp>
        <p:nvSpPr>
          <p:cNvPr id="3" name="Content Placeholder 2"/>
          <p:cNvSpPr>
            <a:spLocks noGrp="1"/>
          </p:cNvSpPr>
          <p:nvPr>
            <p:ph idx="1"/>
          </p:nvPr>
        </p:nvSpPr>
        <p:spPr>
          <a:xfrm>
            <a:off x="0" y="533851"/>
            <a:ext cx="11930063" cy="6187624"/>
          </a:xfrm>
        </p:spPr>
        <p:txBody>
          <a:bodyPr>
            <a:normAutofit/>
          </a:bodyPr>
          <a:lstStyle/>
          <a:p>
            <a:r>
              <a:rPr lang="en-US" dirty="0"/>
              <a:t>String(more specifically “array of char”)</a:t>
            </a:r>
          </a:p>
          <a:p>
            <a:pPr lvl="1"/>
            <a:r>
              <a:rPr lang="en-US" dirty="0"/>
              <a:t>Stores text. </a:t>
            </a:r>
          </a:p>
          <a:p>
            <a:pPr lvl="1"/>
            <a:r>
              <a:rPr lang="en-US" dirty="0"/>
              <a:t>E.g.: "Monday ", "Today is rainy", "Janet", </a:t>
            </a:r>
          </a:p>
          <a:p>
            <a:pPr lvl="1"/>
            <a:r>
              <a:rPr lang="en-US" dirty="0">
                <a:solidFill>
                  <a:srgbClr val="C00000"/>
                </a:solidFill>
              </a:rPr>
              <a:t>Must specify max length+1 when created</a:t>
            </a:r>
          </a:p>
          <a:p>
            <a:pPr lvl="1"/>
            <a:r>
              <a:rPr lang="en-US" dirty="0"/>
              <a:t>Declaration:  </a:t>
            </a:r>
            <a:r>
              <a:rPr lang="en-US" b="1" dirty="0">
                <a:solidFill>
                  <a:srgbClr val="C00000"/>
                </a:solidFill>
                <a:latin typeface="Courier New" panose="02070309020205020404" pitchFamily="49" charset="0"/>
                <a:cs typeface="Courier New" panose="02070309020205020404" pitchFamily="49" charset="0"/>
              </a:rPr>
              <a:t>char</a:t>
            </a:r>
            <a:r>
              <a:rPr lang="en-US" dirty="0">
                <a:solidFill>
                  <a:srgbClr val="C00000"/>
                </a:solidFill>
                <a:latin typeface="Courier New" panose="02070309020205020404" pitchFamily="49" charset="0"/>
                <a:cs typeface="Courier New" panose="02070309020205020404" pitchFamily="49" charset="0"/>
              </a:rPr>
              <a:t> name</a:t>
            </a:r>
            <a:r>
              <a:rPr lang="en-US" b="1" dirty="0">
                <a:solidFill>
                  <a:srgbClr val="C00000"/>
                </a:solidFill>
                <a:latin typeface="Courier New" panose="02070309020205020404" pitchFamily="49" charset="0"/>
                <a:cs typeface="Courier New" panose="02070309020205020404" pitchFamily="49" charset="0"/>
              </a:rPr>
              <a:t>[101] = {}</a:t>
            </a:r>
            <a:r>
              <a:rPr lang="en-US" dirty="0">
                <a:solidFill>
                  <a:srgbClr val="C00000"/>
                </a:solidFill>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p>
          <a:p>
            <a:pPr lvl="2"/>
            <a:r>
              <a:rPr lang="en-US" sz="1800" dirty="0">
                <a:latin typeface="Courier New" panose="02070309020205020404" pitchFamily="49" charset="0"/>
                <a:cs typeface="Courier New" panose="02070309020205020404" pitchFamily="49" charset="0"/>
              </a:rPr>
              <a:t>101</a:t>
            </a:r>
            <a:r>
              <a:rPr lang="en-US" sz="1800" dirty="0"/>
              <a:t> indicates that it can store strings with at most 100 chars  </a:t>
            </a:r>
          </a:p>
          <a:p>
            <a:pPr lvl="2"/>
            <a:r>
              <a:rPr lang="en-US" sz="1800" dirty="0">
                <a:latin typeface="Courier New" panose="02070309020205020404" pitchFamily="49" charset="0"/>
                <a:cs typeface="Courier New" panose="02070309020205020404" pitchFamily="49" charset="0"/>
              </a:rPr>
              <a:t>={}</a:t>
            </a:r>
            <a:r>
              <a:rPr lang="en-US" sz="1800" dirty="0"/>
              <a:t> (or </a:t>
            </a:r>
            <a:r>
              <a:rPr lang="en-US" sz="1800" dirty="0">
                <a:latin typeface="Courier New" panose="02070309020205020404" pitchFamily="49" charset="0"/>
                <a:cs typeface="Courier New" panose="02070309020205020404" pitchFamily="49" charset="0"/>
              </a:rPr>
              <a:t>=""</a:t>
            </a:r>
            <a:r>
              <a:rPr lang="en-US" sz="1800" dirty="0"/>
              <a:t>) initializes it to the empty string (no letter in it)</a:t>
            </a:r>
          </a:p>
          <a:p>
            <a:pPr lvl="1"/>
            <a:r>
              <a:rPr lang="en-US" dirty="0">
                <a:latin typeface="Courier New" panose="02070309020205020404" pitchFamily="49" charset="0"/>
                <a:cs typeface="Courier New" panose="02070309020205020404" pitchFamily="49" charset="0"/>
              </a:rPr>
              <a:t>%s</a:t>
            </a:r>
          </a:p>
          <a:p>
            <a:pPr lvl="1"/>
            <a:r>
              <a:rPr lang="en-US" dirty="0">
                <a:solidFill>
                  <a:srgbClr val="C00000"/>
                </a:solidFill>
                <a:cs typeface="Courier New" panose="02070309020205020404" pitchFamily="49" charset="0"/>
              </a:rPr>
              <a:t>NO &amp; in</a:t>
            </a:r>
            <a:r>
              <a:rPr lang="en-US" dirty="0">
                <a:solidFill>
                  <a:srgbClr val="C00000"/>
                </a:solidFill>
                <a:latin typeface="Courier New" panose="02070309020205020404" pitchFamily="49" charset="0"/>
                <a:cs typeface="Courier New" panose="02070309020205020404" pitchFamily="49" charset="0"/>
              </a:rPr>
              <a:t> </a:t>
            </a:r>
            <a:r>
              <a:rPr lang="en-US" dirty="0" err="1">
                <a:solidFill>
                  <a:srgbClr val="C00000"/>
                </a:solidFill>
                <a:latin typeface="Courier New" panose="02070309020205020404" pitchFamily="49" charset="0"/>
                <a:cs typeface="Courier New" panose="02070309020205020404" pitchFamily="49" charset="0"/>
              </a:rPr>
              <a:t>scanf</a:t>
            </a:r>
            <a:r>
              <a:rPr lang="en-US" dirty="0">
                <a:solidFill>
                  <a:srgbClr val="C00000"/>
                </a:solidFill>
                <a:latin typeface="Courier New" panose="02070309020205020404" pitchFamily="49" charset="0"/>
                <a:cs typeface="Courier New" panose="02070309020205020404" pitchFamily="49" charset="0"/>
              </a:rPr>
              <a:t>: </a:t>
            </a:r>
            <a:r>
              <a:rPr lang="en-US" dirty="0" err="1">
                <a:solidFill>
                  <a:srgbClr val="C00000"/>
                </a:solidFill>
                <a:latin typeface="Courier New" panose="02070309020205020404" pitchFamily="49" charset="0"/>
                <a:cs typeface="Courier New" panose="02070309020205020404" pitchFamily="49" charset="0"/>
              </a:rPr>
              <a:t>scanf</a:t>
            </a:r>
            <a:r>
              <a:rPr lang="en-US" dirty="0">
                <a:solidFill>
                  <a:srgbClr val="C00000"/>
                </a:solidFill>
                <a:latin typeface="Courier New" panose="02070309020205020404" pitchFamily="49" charset="0"/>
                <a:cs typeface="Courier New" panose="02070309020205020404" pitchFamily="49" charset="0"/>
              </a:rPr>
              <a:t>("%</a:t>
            </a:r>
            <a:r>
              <a:rPr lang="en-US" dirty="0" err="1">
                <a:solidFill>
                  <a:srgbClr val="C00000"/>
                </a:solidFill>
                <a:latin typeface="Courier New" panose="02070309020205020404" pitchFamily="49" charset="0"/>
                <a:cs typeface="Courier New" panose="02070309020205020404" pitchFamily="49" charset="0"/>
              </a:rPr>
              <a:t>s",name</a:t>
            </a:r>
            <a:r>
              <a:rPr lang="en-US" dirty="0">
                <a:solidFill>
                  <a:srgbClr val="C00000"/>
                </a:solidFill>
                <a:latin typeface="Courier New" panose="02070309020205020404" pitchFamily="49" charset="0"/>
                <a:cs typeface="Courier New" panose="02070309020205020404" pitchFamily="49" charset="0"/>
              </a:rPr>
              <a:t>); </a:t>
            </a:r>
            <a:r>
              <a:rPr lang="en-US" sz="2000" dirty="0">
                <a:solidFill>
                  <a:srgbClr val="C00000"/>
                </a:solidFill>
                <a:latin typeface="Courier New" panose="02070309020205020404" pitchFamily="49" charset="0"/>
                <a:cs typeface="Courier New" panose="02070309020205020404" pitchFamily="49" charset="0"/>
              </a:rPr>
              <a:t>// not &amp;name</a:t>
            </a:r>
            <a:endParaRPr lang="en-US" dirty="0">
              <a:solidFill>
                <a:srgbClr val="C00000"/>
              </a:solidFill>
              <a:latin typeface="Courier New" panose="02070309020205020404" pitchFamily="49" charset="0"/>
              <a:cs typeface="Courier New" panose="02070309020205020404" pitchFamily="49" charset="0"/>
            </a:endParaRPr>
          </a:p>
          <a:p>
            <a:pPr lvl="1"/>
            <a:r>
              <a:rPr lang="en-US" dirty="0">
                <a:latin typeface="Courier New" panose="02070309020205020404" pitchFamily="49" charset="0"/>
                <a:cs typeface="Courier New" panose="02070309020205020404" pitchFamily="49" charset="0"/>
              </a:rPr>
              <a:t>"%[^\n]s"   </a:t>
            </a:r>
            <a:r>
              <a:rPr lang="en-US" dirty="0">
                <a:cs typeface="Courier New" panose="02070309020205020404" pitchFamily="49" charset="0"/>
              </a:rPr>
              <a:t>for spaces in string</a:t>
            </a:r>
          </a:p>
          <a:p>
            <a:pPr lvl="1"/>
            <a:r>
              <a:rPr lang="en-US" dirty="0">
                <a:latin typeface="Courier New" panose="02070309020205020404" pitchFamily="49" charset="0"/>
                <a:cs typeface="Courier New" panose="02070309020205020404" pitchFamily="49" charset="0"/>
              </a:rPr>
              <a:t>" %[^\n]s"  </a:t>
            </a:r>
            <a:r>
              <a:rPr lang="en-US" dirty="0">
                <a:cs typeface="Courier New" panose="02070309020205020404" pitchFamily="49" charset="0"/>
              </a:rPr>
              <a:t>for spaces in string and skip whitespaces at the beginning of string</a:t>
            </a:r>
          </a:p>
          <a:p>
            <a:pPr lvl="1"/>
            <a:r>
              <a:rPr lang="en-US" dirty="0">
                <a:cs typeface="Courier New" panose="02070309020205020404" pitchFamily="49" charset="0"/>
              </a:rPr>
              <a:t>Special function for strings:</a:t>
            </a:r>
          </a:p>
          <a:p>
            <a:pPr lvl="2"/>
            <a:r>
              <a:rPr lang="en-US" dirty="0">
                <a:cs typeface="Courier New" panose="02070309020205020404" pitchFamily="49" charset="0"/>
              </a:rPr>
              <a:t>Must include the library </a:t>
            </a:r>
            <a:r>
              <a:rPr lang="en-US" dirty="0" err="1">
                <a:cs typeface="Courier New" panose="02070309020205020404" pitchFamily="49" charset="0"/>
              </a:rPr>
              <a:t>string.h</a:t>
            </a:r>
            <a:r>
              <a:rPr lang="en-US" dirty="0">
                <a:cs typeface="Courier New" panose="02070309020205020404" pitchFamily="49" charset="0"/>
              </a:rPr>
              <a:t>:  </a:t>
            </a:r>
            <a:r>
              <a:rPr lang="en-US" dirty="0">
                <a:latin typeface="Courier New" panose="02070309020205020404" pitchFamily="49" charset="0"/>
                <a:cs typeface="Courier New" panose="02070309020205020404" pitchFamily="49" charset="0"/>
              </a:rPr>
              <a:t>#include &lt;</a:t>
            </a:r>
            <a:r>
              <a:rPr lang="en-US" dirty="0" err="1">
                <a:latin typeface="Courier New" panose="02070309020205020404" pitchFamily="49" charset="0"/>
                <a:cs typeface="Courier New" panose="02070309020205020404" pitchFamily="49" charset="0"/>
              </a:rPr>
              <a:t>string.h</a:t>
            </a:r>
            <a:r>
              <a:rPr lang="en-US" dirty="0">
                <a:latin typeface="Courier New" panose="02070309020205020404" pitchFamily="49" charset="0"/>
                <a:cs typeface="Courier New" panose="02070309020205020404" pitchFamily="49" charset="0"/>
              </a:rPr>
              <a:t>&gt;</a:t>
            </a:r>
            <a:r>
              <a:rPr lang="en-US" dirty="0">
                <a:cs typeface="Courier New" panose="02070309020205020404" pitchFamily="49" charset="0"/>
              </a:rPr>
              <a:t>  </a:t>
            </a:r>
          </a:p>
          <a:p>
            <a:pPr lvl="2"/>
            <a:r>
              <a:rPr lang="en-US" dirty="0">
                <a:cs typeface="Courier New" panose="02070309020205020404" pitchFamily="49" charset="0"/>
              </a:rPr>
              <a:t>To copy use: </a:t>
            </a:r>
            <a:r>
              <a:rPr lang="en-US" dirty="0" err="1">
                <a:cs typeface="Courier New" panose="02070309020205020404" pitchFamily="49" charset="0"/>
              </a:rPr>
              <a:t>strcpy</a:t>
            </a:r>
            <a:r>
              <a:rPr lang="en-US" dirty="0">
                <a:cs typeface="Courier New" panose="02070309020205020404" pitchFamily="49" charset="0"/>
              </a:rPr>
              <a:t>(</a:t>
            </a:r>
            <a:r>
              <a:rPr lang="en-US" dirty="0" err="1">
                <a:cs typeface="Courier New" panose="02070309020205020404" pitchFamily="49" charset="0"/>
              </a:rPr>
              <a:t>toStr</a:t>
            </a:r>
            <a:r>
              <a:rPr lang="en-US" dirty="0">
                <a:cs typeface="Courier New" panose="02070309020205020404" pitchFamily="49" charset="0"/>
              </a:rPr>
              <a:t>, </a:t>
            </a:r>
            <a:r>
              <a:rPr lang="en-US" dirty="0" err="1">
                <a:cs typeface="Courier New" panose="02070309020205020404" pitchFamily="49" charset="0"/>
              </a:rPr>
              <a:t>fromStr</a:t>
            </a:r>
            <a:r>
              <a:rPr lang="en-US" dirty="0">
                <a:cs typeface="Courier New" panose="02070309020205020404" pitchFamily="49" charset="0"/>
              </a:rPr>
              <a:t>);</a:t>
            </a:r>
          </a:p>
          <a:p>
            <a:pPr lvl="2"/>
            <a:r>
              <a:rPr lang="en-US" dirty="0">
                <a:cs typeface="Courier New" panose="02070309020205020404" pitchFamily="49" charset="0"/>
              </a:rPr>
              <a:t>To get length use </a:t>
            </a:r>
            <a:r>
              <a:rPr lang="en-US" dirty="0" err="1">
                <a:cs typeface="Courier New" panose="02070309020205020404" pitchFamily="49" charset="0"/>
              </a:rPr>
              <a:t>strlen</a:t>
            </a:r>
            <a:r>
              <a:rPr lang="en-US" dirty="0">
                <a:cs typeface="Courier New" panose="02070309020205020404" pitchFamily="49" charset="0"/>
              </a:rPr>
              <a:t>(</a:t>
            </a:r>
            <a:r>
              <a:rPr lang="en-US" dirty="0" err="1">
                <a:cs typeface="Courier New" panose="02070309020205020404" pitchFamily="49" charset="0"/>
              </a:rPr>
              <a:t>var</a:t>
            </a:r>
            <a:r>
              <a:rPr lang="en-US" dirty="0">
                <a:cs typeface="Courier New" panose="02070309020205020404" pitchFamily="49" charset="0"/>
              </a:rPr>
              <a:t>). E.g. </a:t>
            </a:r>
            <a:r>
              <a:rPr lang="en-US" dirty="0" err="1">
                <a:latin typeface="Courier New" panose="02070309020205020404" pitchFamily="49" charset="0"/>
                <a:cs typeface="Courier New" panose="02070309020205020404" pitchFamily="49" charset="0"/>
              </a:rPr>
              <a:t>strlen</a:t>
            </a:r>
            <a:r>
              <a:rPr lang="en-US" dirty="0">
                <a:latin typeface="Courier New" panose="02070309020205020404" pitchFamily="49" charset="0"/>
                <a:cs typeface="Courier New" panose="02070309020205020404" pitchFamily="49" charset="0"/>
              </a:rPr>
              <a:t>(name);</a:t>
            </a:r>
            <a:r>
              <a:rPr lang="en-US" dirty="0">
                <a:cs typeface="Courier New" panose="02070309020205020404" pitchFamily="49" charset="0"/>
              </a:rPr>
              <a:t>   </a:t>
            </a:r>
          </a:p>
          <a:p>
            <a:pPr lvl="3"/>
            <a:r>
              <a:rPr lang="en-US" dirty="0">
                <a:cs typeface="Courier New" panose="02070309020205020404" pitchFamily="49" charset="0"/>
              </a:rPr>
              <a:t>Gives length of the string stored (e.g. 5), not original capacity (e.g. 101).  </a:t>
            </a:r>
          </a:p>
          <a:p>
            <a:pPr lvl="2"/>
            <a:r>
              <a:rPr lang="en-US" dirty="0">
                <a:cs typeface="Courier New" panose="02070309020205020404" pitchFamily="49" charset="0"/>
              </a:rPr>
              <a:t>To read about more functions, read about the </a:t>
            </a:r>
            <a:r>
              <a:rPr lang="en-US" dirty="0" err="1">
                <a:cs typeface="Courier New" panose="02070309020205020404" pitchFamily="49" charset="0"/>
              </a:rPr>
              <a:t>string.h</a:t>
            </a:r>
            <a:r>
              <a:rPr lang="en-US" dirty="0">
                <a:cs typeface="Courier New" panose="02070309020205020404" pitchFamily="49" charset="0"/>
              </a:rPr>
              <a:t> library</a:t>
            </a:r>
          </a:p>
          <a:p>
            <a:pPr marL="914400" lvl="2" indent="0">
              <a:buNone/>
            </a:pPr>
            <a:endParaRPr lang="en-US" dirty="0">
              <a:cs typeface="Courier New" panose="02070309020205020404" pitchFamily="49" charset="0"/>
            </a:endParaRPr>
          </a:p>
          <a:p>
            <a:pPr marL="457200" lvl="1" indent="0">
              <a:buNone/>
            </a:pPr>
            <a:endParaRPr lang="en-US" dirty="0">
              <a:cs typeface="Courier New" panose="02070309020205020404" pitchFamily="49" charset="0"/>
            </a:endParaRPr>
          </a:p>
          <a:p>
            <a:pPr lvl="1"/>
            <a:endParaRPr lang="en-US" dirty="0"/>
          </a:p>
        </p:txBody>
      </p:sp>
      <p:sp>
        <p:nvSpPr>
          <p:cNvPr id="5" name="Slide Number Placeholder 4"/>
          <p:cNvSpPr>
            <a:spLocks noGrp="1"/>
          </p:cNvSpPr>
          <p:nvPr>
            <p:ph type="sldNum" sz="quarter" idx="12"/>
          </p:nvPr>
        </p:nvSpPr>
        <p:spPr/>
        <p:txBody>
          <a:bodyPr/>
          <a:lstStyle/>
          <a:p>
            <a:fld id="{0F5F6FA9-20C2-4A4D-9186-871D2B3DD807}" type="slidenum">
              <a:rPr lang="en-US" smtClean="0"/>
              <a:t>11</a:t>
            </a:fld>
            <a:endParaRPr lang="en-US"/>
          </a:p>
        </p:txBody>
      </p:sp>
    </p:spTree>
    <p:extLst>
      <p:ext uri="{BB962C8B-B14F-4D97-AF65-F5344CB8AC3E}">
        <p14:creationId xmlns:p14="http://schemas.microsoft.com/office/powerpoint/2010/main" val="1501448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22E6F1B-A9FF-422C-B815-D0FCD4824258}"/>
              </a:ext>
            </a:extLst>
          </p:cNvPr>
          <p:cNvSpPr>
            <a:spLocks noGrp="1"/>
          </p:cNvSpPr>
          <p:nvPr>
            <p:ph type="sldNum" sz="quarter" idx="12"/>
          </p:nvPr>
        </p:nvSpPr>
        <p:spPr/>
        <p:txBody>
          <a:bodyPr/>
          <a:lstStyle/>
          <a:p>
            <a:fld id="{0F5F6FA9-20C2-4A4D-9186-871D2B3DD807}" type="slidenum">
              <a:rPr lang="en-US" smtClean="0"/>
              <a:t>12</a:t>
            </a:fld>
            <a:endParaRPr lang="en-US"/>
          </a:p>
        </p:txBody>
      </p:sp>
      <p:sp>
        <p:nvSpPr>
          <p:cNvPr id="5" name="Rectangle 4">
            <a:extLst>
              <a:ext uri="{FF2B5EF4-FFF2-40B4-BE49-F238E27FC236}">
                <a16:creationId xmlns:a16="http://schemas.microsoft.com/office/drawing/2014/main" id="{0D194FDF-6376-43C4-8D44-EB02003652AD}"/>
              </a:ext>
            </a:extLst>
          </p:cNvPr>
          <p:cNvSpPr/>
          <p:nvPr/>
        </p:nvSpPr>
        <p:spPr>
          <a:xfrm>
            <a:off x="661987" y="629602"/>
            <a:ext cx="6210301" cy="5632311"/>
          </a:xfrm>
          <a:prstGeom prst="rect">
            <a:avLst/>
          </a:prstGeom>
        </p:spPr>
        <p:txBody>
          <a:bodyPr wrap="square">
            <a:spAutoFit/>
          </a:bodyPr>
          <a:lstStyle/>
          <a:p>
            <a:r>
              <a:rPr lang="en-US" dirty="0"/>
              <a:t>#include &lt;</a:t>
            </a:r>
            <a:r>
              <a:rPr lang="en-US" dirty="0" err="1"/>
              <a:t>stdio.h</a:t>
            </a:r>
            <a:r>
              <a:rPr lang="en-US" dirty="0"/>
              <a:t>&gt;</a:t>
            </a:r>
          </a:p>
          <a:p>
            <a:r>
              <a:rPr lang="en-US" dirty="0"/>
              <a:t>#include &lt;</a:t>
            </a:r>
            <a:r>
              <a:rPr lang="en-US" dirty="0" err="1"/>
              <a:t>string.h</a:t>
            </a:r>
            <a:r>
              <a:rPr lang="en-US" dirty="0"/>
              <a:t>&gt;</a:t>
            </a:r>
          </a:p>
          <a:p>
            <a:endParaRPr lang="en-US" dirty="0"/>
          </a:p>
          <a:p>
            <a:r>
              <a:rPr lang="en-US" dirty="0"/>
              <a:t>int main(){</a:t>
            </a:r>
          </a:p>
          <a:p>
            <a:r>
              <a:rPr lang="en-US" dirty="0"/>
              <a:t>    int num;</a:t>
            </a:r>
          </a:p>
          <a:p>
            <a:r>
              <a:rPr lang="en-US" dirty="0"/>
              <a:t>    char name[101]= {};  // initializes it to the empty string</a:t>
            </a:r>
          </a:p>
          <a:p>
            <a:endParaRPr lang="en-US" dirty="0"/>
          </a:p>
          <a:p>
            <a:r>
              <a:rPr lang="en-US" dirty="0"/>
              <a:t>    printf("</a:t>
            </a:r>
            <a:r>
              <a:rPr lang="en-US" dirty="0" err="1"/>
              <a:t>len</a:t>
            </a:r>
            <a:r>
              <a:rPr lang="en-US" dirty="0"/>
              <a:t>(s) = %d", </a:t>
            </a:r>
            <a:r>
              <a:rPr lang="en-US" dirty="0" err="1"/>
              <a:t>strlen</a:t>
            </a:r>
            <a:r>
              <a:rPr lang="en-US" dirty="0"/>
              <a:t>(name));</a:t>
            </a:r>
          </a:p>
          <a:p>
            <a:endParaRPr lang="en-US" dirty="0"/>
          </a:p>
          <a:p>
            <a:r>
              <a:rPr lang="en-US" dirty="0"/>
              <a:t>    printf("Enter your name: "); </a:t>
            </a:r>
          </a:p>
          <a:p>
            <a:r>
              <a:rPr lang="en-US" dirty="0"/>
              <a:t>    </a:t>
            </a:r>
            <a:r>
              <a:rPr lang="en-US" dirty="0" err="1"/>
              <a:t>scanf</a:t>
            </a:r>
            <a:r>
              <a:rPr lang="en-US" dirty="0"/>
              <a:t>("%s", name);  // enter first and last</a:t>
            </a:r>
          </a:p>
          <a:p>
            <a:endParaRPr lang="en-US" dirty="0"/>
          </a:p>
          <a:p>
            <a:r>
              <a:rPr lang="en-US" dirty="0"/>
              <a:t>    printf("Your name is |%s|", name);</a:t>
            </a:r>
          </a:p>
          <a:p>
            <a:endParaRPr lang="en-US" dirty="0"/>
          </a:p>
          <a:p>
            <a:r>
              <a:rPr lang="en-US" dirty="0"/>
              <a:t>    printf("\</a:t>
            </a:r>
            <a:r>
              <a:rPr lang="en-US" dirty="0" err="1"/>
              <a:t>nEnter</a:t>
            </a:r>
            <a:r>
              <a:rPr lang="en-US" dirty="0"/>
              <a:t> your name again: ");</a:t>
            </a:r>
          </a:p>
          <a:p>
            <a:r>
              <a:rPr lang="en-US" dirty="0"/>
              <a:t>    </a:t>
            </a:r>
            <a:r>
              <a:rPr lang="en-US" dirty="0" err="1"/>
              <a:t>scanf</a:t>
            </a:r>
            <a:r>
              <a:rPr lang="en-US" dirty="0"/>
              <a:t>(" %[^\n]s", name);   </a:t>
            </a:r>
          </a:p>
          <a:p>
            <a:r>
              <a:rPr lang="en-US" dirty="0"/>
              <a:t>    printf("Your name is |%s|", name);</a:t>
            </a:r>
          </a:p>
          <a:p>
            <a:endParaRPr lang="en-US" dirty="0"/>
          </a:p>
          <a:p>
            <a:r>
              <a:rPr lang="en-US" dirty="0"/>
              <a:t>    return 0;</a:t>
            </a:r>
          </a:p>
          <a:p>
            <a:r>
              <a:rPr lang="en-US" dirty="0"/>
              <a:t>}</a:t>
            </a:r>
          </a:p>
        </p:txBody>
      </p:sp>
      <p:sp>
        <p:nvSpPr>
          <p:cNvPr id="6" name="TextBox 5">
            <a:extLst>
              <a:ext uri="{FF2B5EF4-FFF2-40B4-BE49-F238E27FC236}">
                <a16:creationId xmlns:a16="http://schemas.microsoft.com/office/drawing/2014/main" id="{918777E9-AB8B-4DD4-A53E-1D650093F9DD}"/>
              </a:ext>
            </a:extLst>
          </p:cNvPr>
          <p:cNvSpPr txBox="1"/>
          <p:nvPr/>
        </p:nvSpPr>
        <p:spPr>
          <a:xfrm>
            <a:off x="7653338" y="4729162"/>
            <a:ext cx="3700462" cy="923330"/>
          </a:xfrm>
          <a:prstGeom prst="rect">
            <a:avLst/>
          </a:prstGeom>
          <a:noFill/>
          <a:ln>
            <a:solidFill>
              <a:schemeClr val="tx1">
                <a:lumMod val="75000"/>
                <a:lumOff val="25000"/>
              </a:schemeClr>
            </a:solidFill>
          </a:ln>
        </p:spPr>
        <p:txBody>
          <a:bodyPr wrap="square" rtlCol="0">
            <a:spAutoFit/>
          </a:bodyPr>
          <a:lstStyle/>
          <a:p>
            <a:r>
              <a:rPr lang="en-US" dirty="0"/>
              <a:t>in:        </a:t>
            </a:r>
            <a:r>
              <a:rPr lang="en-US" dirty="0" err="1"/>
              <a:t>scanf</a:t>
            </a:r>
            <a:r>
              <a:rPr lang="en-US" dirty="0"/>
              <a:t>(" %[^\n]s", s);   </a:t>
            </a:r>
          </a:p>
          <a:p>
            <a:r>
              <a:rPr lang="en-US" dirty="0"/>
              <a:t>remove the space between “ and % and see what happens</a:t>
            </a:r>
          </a:p>
        </p:txBody>
      </p:sp>
    </p:spTree>
    <p:extLst>
      <p:ext uri="{BB962C8B-B14F-4D97-AF65-F5344CB8AC3E}">
        <p14:creationId xmlns:p14="http://schemas.microsoft.com/office/powerpoint/2010/main" val="570756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622" y="137646"/>
            <a:ext cx="7325657" cy="457200"/>
          </a:xfrm>
        </p:spPr>
        <p:txBody>
          <a:bodyPr>
            <a:noAutofit/>
          </a:bodyPr>
          <a:lstStyle/>
          <a:p>
            <a:r>
              <a:rPr lang="en-US" sz="3200" dirty="0">
                <a:solidFill>
                  <a:srgbClr val="C00000"/>
                </a:solidFill>
              </a:rPr>
              <a:t>Named Constants: </a:t>
            </a:r>
            <a:r>
              <a:rPr lang="en-US" sz="3200" dirty="0" err="1">
                <a:solidFill>
                  <a:srgbClr val="C00000"/>
                </a:solidFill>
              </a:rPr>
              <a:t>const</a:t>
            </a:r>
            <a:r>
              <a:rPr lang="en-US" sz="3200" dirty="0">
                <a:solidFill>
                  <a:srgbClr val="C00000"/>
                </a:solidFill>
              </a:rPr>
              <a:t> </a:t>
            </a:r>
            <a:r>
              <a:rPr lang="en-US" sz="3200" dirty="0" err="1">
                <a:solidFill>
                  <a:srgbClr val="C00000"/>
                </a:solidFill>
              </a:rPr>
              <a:t>var</a:t>
            </a:r>
            <a:r>
              <a:rPr lang="en-US" sz="3200" dirty="0">
                <a:solidFill>
                  <a:srgbClr val="C00000"/>
                </a:solidFill>
              </a:rPr>
              <a:t> and macros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1" y="594846"/>
                <a:ext cx="9144000" cy="6263154"/>
              </a:xfrm>
            </p:spPr>
            <p:txBody>
              <a:bodyPr>
                <a:noAutofit/>
              </a:bodyPr>
              <a:lstStyle/>
              <a:p>
                <a:r>
                  <a:rPr lang="en-US" sz="2400" dirty="0"/>
                  <a:t>Sometimes we need to use constants in our programs. Examples: </a:t>
                </a:r>
              </a:p>
              <a:p>
                <a:pPr lvl="1"/>
                <a:r>
                  <a:rPr lang="en-US" sz="2000" dirty="0"/>
                  <a:t>7 - days in a week.</a:t>
                </a:r>
              </a:p>
              <a:p>
                <a:pPr lvl="1"/>
                <a:r>
                  <a:rPr lang="en-US" sz="2000" dirty="0"/>
                  <a:t>3.14159 -  </a:t>
                </a:r>
                <a14:m>
                  <m:oMath xmlns:m="http://schemas.openxmlformats.org/officeDocument/2006/math">
                    <m:r>
                      <a:rPr lang="en-US" sz="2000" i="1" smtClean="0">
                        <a:latin typeface="Cambria Math" panose="02040503050406030204" pitchFamily="18" charset="0"/>
                        <a:ea typeface="Cambria Math" panose="02040503050406030204" pitchFamily="18" charset="0"/>
                      </a:rPr>
                      <m:t>𝜋</m:t>
                    </m:r>
                  </m:oMath>
                </a14:m>
                <a:r>
                  <a:rPr lang="en-US" sz="2000" dirty="0"/>
                  <a:t>(pi); other constants from science.</a:t>
                </a:r>
              </a:p>
              <a:p>
                <a:pPr lvl="1"/>
                <a:r>
                  <a:rPr lang="en-US" sz="2000"/>
                  <a:t>data </a:t>
                </a:r>
                <a:r>
                  <a:rPr lang="en-US" sz="2000" dirty="0"/>
                  <a:t>specific to your application</a:t>
                </a:r>
                <a:r>
                  <a:rPr lang="en-US" sz="2000" dirty="0">
                    <a:solidFill>
                      <a:srgbClr val="FF0000"/>
                    </a:solidFill>
                  </a:rPr>
                  <a:t> </a:t>
                </a:r>
                <a:r>
                  <a:rPr lang="en-US" sz="2000" dirty="0"/>
                  <a:t>(e.g. minimum number of staff at a desk during a work day)</a:t>
                </a:r>
              </a:p>
              <a:p>
                <a:r>
                  <a:rPr lang="en-US" sz="2400" dirty="0"/>
                  <a:t>Name them – </a:t>
                </a:r>
                <a:r>
                  <a:rPr lang="en-US" sz="2000" dirty="0"/>
                  <a:t>this is better than just using the value</a:t>
                </a:r>
                <a:endParaRPr lang="en-US" sz="2400" dirty="0"/>
              </a:p>
              <a:p>
                <a:pPr lvl="1"/>
                <a:r>
                  <a:rPr lang="en-US" sz="2000" dirty="0"/>
                  <a:t>Use all uppercase letters   </a:t>
                </a:r>
              </a:p>
              <a:p>
                <a:pPr lvl="2"/>
                <a:r>
                  <a:rPr lang="en-US" sz="1600" dirty="0"/>
                  <a:t>This is the naming convention for constant values</a:t>
                </a:r>
              </a:p>
              <a:p>
                <a:pPr lvl="2"/>
                <a:r>
                  <a:rPr lang="en-US" sz="1600" dirty="0"/>
                  <a:t>Using lowercase letters or a mix, will still compile and run, but is bad style</a:t>
                </a:r>
              </a:p>
              <a:p>
                <a:pPr lvl="1"/>
                <a:r>
                  <a:rPr lang="en-US" sz="2000" dirty="0"/>
                  <a:t>Change in one place – applies in all places </a:t>
                </a:r>
                <a:r>
                  <a:rPr lang="en-US" sz="1800" dirty="0"/>
                  <a:t>- If you need to change the value, you will change it in one place, and it applies wherever that name is used.</a:t>
                </a:r>
              </a:p>
              <a:p>
                <a:pPr lvl="1"/>
                <a:r>
                  <a:rPr lang="en-US" sz="2000" dirty="0"/>
                  <a:t>Code is more readable </a:t>
                </a:r>
              </a:p>
              <a:p>
                <a:pPr lvl="2"/>
                <a:r>
                  <a:rPr lang="en-US" sz="1600" dirty="0"/>
                  <a:t>the name indicates what the data is about: DAYS_OF_WEEK, MAX_SIZE, SPEED_OF_LIGHT </a:t>
                </a:r>
              </a:p>
              <a:p>
                <a:pPr lvl="2"/>
                <a:r>
                  <a:rPr lang="en-US" sz="1600" dirty="0"/>
                  <a:t>It also indicates that it is a constant (thus should not be modified). Use all  uppercase letters.</a:t>
                </a:r>
              </a:p>
              <a:p>
                <a:pPr lvl="1"/>
                <a:r>
                  <a:rPr lang="en-US" sz="2000" dirty="0"/>
                  <a:t>The compiler will do some checks for us (e.g. not allow us to modify it)</a:t>
                </a:r>
              </a:p>
              <a:p>
                <a:r>
                  <a:rPr lang="en-US" sz="2400" dirty="0"/>
                  <a:t>2 ways to achieve this:</a:t>
                </a:r>
              </a:p>
              <a:p>
                <a:pPr lvl="1"/>
                <a:r>
                  <a:rPr lang="en-US" sz="2000" b="1" dirty="0"/>
                  <a:t>Macro:  #define  (we will use this)</a:t>
                </a:r>
              </a:p>
              <a:p>
                <a:pPr lvl="1"/>
                <a:r>
                  <a:rPr lang="en-US" sz="2000" dirty="0"/>
                  <a:t>Constant variable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1" y="594846"/>
                <a:ext cx="9144000" cy="6263154"/>
              </a:xfrm>
              <a:blipFill>
                <a:blip r:embed="rId3"/>
                <a:stretch>
                  <a:fillRect l="-867" t="-1363" r="-60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1076810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622" y="137646"/>
            <a:ext cx="7765605" cy="457200"/>
          </a:xfrm>
        </p:spPr>
        <p:txBody>
          <a:bodyPr>
            <a:noAutofit/>
          </a:bodyPr>
          <a:lstStyle/>
          <a:p>
            <a:r>
              <a:rPr lang="en-US" sz="3200" dirty="0">
                <a:solidFill>
                  <a:srgbClr val="C00000"/>
                </a:solidFill>
              </a:rPr>
              <a:t>Named Constants: macros </a:t>
            </a:r>
            <a:r>
              <a:rPr lang="en-US" sz="2400" dirty="0">
                <a:solidFill>
                  <a:srgbClr val="C00000"/>
                </a:solidFill>
              </a:rPr>
              <a:t>and </a:t>
            </a:r>
            <a:r>
              <a:rPr lang="en-US" sz="2400" dirty="0" err="1">
                <a:solidFill>
                  <a:srgbClr val="C00000"/>
                </a:solidFill>
              </a:rPr>
              <a:t>const</a:t>
            </a:r>
            <a:r>
              <a:rPr lang="en-US" sz="2400" dirty="0">
                <a:solidFill>
                  <a:srgbClr val="C00000"/>
                </a:solidFill>
              </a:rPr>
              <a:t> variable</a:t>
            </a:r>
            <a:endParaRPr lang="en-US" sz="3200" dirty="0">
              <a:solidFill>
                <a:srgbClr val="C00000"/>
              </a:solidFill>
            </a:endParaRPr>
          </a:p>
        </p:txBody>
      </p:sp>
      <p:sp>
        <p:nvSpPr>
          <p:cNvPr id="4" name="Slide Number Placeholder 3"/>
          <p:cNvSpPr>
            <a:spLocks noGrp="1"/>
          </p:cNvSpPr>
          <p:nvPr>
            <p:ph type="sldNum" sz="quarter" idx="12"/>
          </p:nvPr>
        </p:nvSpPr>
        <p:spPr/>
        <p:txBody>
          <a:bodyPr/>
          <a:lstStyle/>
          <a:p>
            <a:pPr>
              <a:defRPr/>
            </a:pPr>
            <a:fld id="{B6F15528-21DE-4FAA-801E-634DDDAF4B2B}" type="slidenum">
              <a:rPr lang="en-US">
                <a:solidFill>
                  <a:prstClr val="black">
                    <a:tint val="75000"/>
                  </a:prstClr>
                </a:solidFill>
                <a:latin typeface="Calibri" panose="020F0502020204030204"/>
              </a:rPr>
              <a:pPr>
                <a:defRPr/>
              </a:pPr>
              <a:t>14</a:t>
            </a:fld>
            <a:endParaRPr lang="en-US" dirty="0">
              <a:solidFill>
                <a:prstClr val="black">
                  <a:tint val="75000"/>
                </a:prstClr>
              </a:solidFill>
              <a:latin typeface="Calibri" panose="020F0502020204030204"/>
            </a:endParaRPr>
          </a:p>
        </p:txBody>
      </p:sp>
      <p:sp>
        <p:nvSpPr>
          <p:cNvPr id="5" name="Rectangle 4"/>
          <p:cNvSpPr/>
          <p:nvPr/>
        </p:nvSpPr>
        <p:spPr>
          <a:xfrm>
            <a:off x="2541164" y="5830725"/>
            <a:ext cx="7281447" cy="1015663"/>
          </a:xfrm>
          <a:prstGeom prst="rect">
            <a:avLst/>
          </a:prstGeom>
          <a:ln>
            <a:solidFill>
              <a:schemeClr val="accent1"/>
            </a:solidFill>
          </a:ln>
        </p:spPr>
        <p:txBody>
          <a:bodyPr wrap="square">
            <a:spAutoFit/>
          </a:bodyPr>
          <a:lstStyle/>
          <a:p>
            <a:pPr>
              <a:defRPr/>
            </a:pPr>
            <a:r>
              <a:rPr lang="en-US" sz="1200" b="1" dirty="0" err="1">
                <a:solidFill>
                  <a:schemeClr val="accent5">
                    <a:lumMod val="75000"/>
                  </a:schemeClr>
                </a:solidFill>
                <a:latin typeface="Courier New" panose="02070309020205020404" pitchFamily="49" charset="0"/>
                <a:cs typeface="Courier New" panose="02070309020205020404" pitchFamily="49" charset="0"/>
              </a:rPr>
              <a:t>int</a:t>
            </a:r>
            <a:r>
              <a:rPr lang="en-US" sz="1200" b="1" dirty="0">
                <a:solidFill>
                  <a:schemeClr val="accent5">
                    <a:lumMod val="75000"/>
                  </a:schemeClr>
                </a:solidFill>
                <a:latin typeface="Courier New" panose="02070309020205020404" pitchFamily="49" charset="0"/>
                <a:cs typeface="Courier New" panose="02070309020205020404" pitchFamily="49" charset="0"/>
              </a:rPr>
              <a:t> main(){</a:t>
            </a:r>
          </a:p>
          <a:p>
            <a:pPr lvl="0">
              <a:defRPr/>
            </a:pPr>
            <a:r>
              <a:rPr lang="en-US" sz="1200" b="1" dirty="0">
                <a:solidFill>
                  <a:srgbClr val="FF0000"/>
                </a:solidFill>
                <a:latin typeface="Courier New" panose="02070309020205020404" pitchFamily="49" charset="0"/>
                <a:cs typeface="Courier New" panose="02070309020205020404" pitchFamily="49" charset="0"/>
              </a:rPr>
              <a:t>  </a:t>
            </a:r>
            <a:r>
              <a:rPr lang="en-US" sz="1200" b="1" dirty="0" err="1">
                <a:solidFill>
                  <a:srgbClr val="C00000"/>
                </a:solidFill>
                <a:latin typeface="Courier New" panose="02070309020205020404" pitchFamily="49" charset="0"/>
                <a:cs typeface="Courier New" panose="02070309020205020404" pitchFamily="49" charset="0"/>
              </a:rPr>
              <a:t>const</a:t>
            </a:r>
            <a:r>
              <a:rPr lang="en-US" sz="1200" b="1" dirty="0">
                <a:solidFill>
                  <a:srgbClr val="C00000"/>
                </a:solidFill>
                <a:latin typeface="Courier New" panose="02070309020205020404" pitchFamily="49" charset="0"/>
                <a:cs typeface="Courier New" panose="02070309020205020404" pitchFamily="49" charset="0"/>
              </a:rPr>
              <a:t> </a:t>
            </a:r>
            <a:r>
              <a:rPr lang="en-US" sz="1200" b="1" dirty="0" err="1">
                <a:solidFill>
                  <a:srgbClr val="C00000"/>
                </a:solidFill>
                <a:latin typeface="Courier New" panose="02070309020205020404" pitchFamily="49" charset="0"/>
                <a:cs typeface="Courier New" panose="02070309020205020404" pitchFamily="49" charset="0"/>
              </a:rPr>
              <a:t>int</a:t>
            </a:r>
            <a:r>
              <a:rPr lang="en-US" sz="1200" b="1" dirty="0">
                <a:solidFill>
                  <a:srgbClr val="C00000"/>
                </a:solidFill>
                <a:latin typeface="Courier New" panose="02070309020205020404" pitchFamily="49" charset="0"/>
                <a:cs typeface="Courier New" panose="02070309020205020404" pitchFamily="49" charset="0"/>
              </a:rPr>
              <a:t> DAYS_PER_WEEK_2 = 7;</a:t>
            </a:r>
            <a:r>
              <a:rPr lang="en-US" sz="1050" b="1" dirty="0">
                <a:solidFill>
                  <a:srgbClr val="C00000"/>
                </a:solidFill>
                <a:latin typeface="Courier New" panose="02070309020205020404" pitchFamily="49" charset="0"/>
                <a:cs typeface="Courier New" panose="02070309020205020404" pitchFamily="49" charset="0"/>
              </a:rPr>
              <a:t>  // </a:t>
            </a:r>
            <a:r>
              <a:rPr lang="en-US" sz="1050" b="1" i="1" dirty="0" err="1">
                <a:solidFill>
                  <a:srgbClr val="C00000"/>
                </a:solidFill>
                <a:latin typeface="Courier New" panose="02070309020205020404" pitchFamily="49" charset="0"/>
                <a:cs typeface="Courier New" panose="02070309020205020404" pitchFamily="49" charset="0"/>
              </a:rPr>
              <a:t>const</a:t>
            </a:r>
            <a:r>
              <a:rPr lang="en-US" sz="1050" b="1" dirty="0">
                <a:solidFill>
                  <a:srgbClr val="C00000"/>
                </a:solidFill>
                <a:latin typeface="Courier New" panose="02070309020205020404" pitchFamily="49" charset="0"/>
                <a:cs typeface="Courier New" panose="02070309020205020404" pitchFamily="49" charset="0"/>
              </a:rPr>
              <a:t> variable declare + </a:t>
            </a:r>
            <a:r>
              <a:rPr lang="en-US" sz="1050" b="1" dirty="0" err="1">
                <a:solidFill>
                  <a:srgbClr val="C00000"/>
                </a:solidFill>
                <a:latin typeface="Courier New" panose="02070309020205020404" pitchFamily="49" charset="0"/>
                <a:cs typeface="Courier New" panose="02070309020205020404" pitchFamily="49" charset="0"/>
              </a:rPr>
              <a:t>init</a:t>
            </a:r>
            <a:endParaRPr lang="en-US" sz="1050" b="1" dirty="0">
              <a:solidFill>
                <a:srgbClr val="C00000"/>
              </a:solidFill>
              <a:latin typeface="Courier New" panose="02070309020205020404" pitchFamily="49" charset="0"/>
              <a:cs typeface="Courier New" panose="02070309020205020404" pitchFamily="49" charset="0"/>
            </a:endParaRPr>
          </a:p>
          <a:p>
            <a:pPr>
              <a:defRPr/>
            </a:pPr>
            <a:r>
              <a:rPr lang="en-US" sz="1200" b="1" dirty="0">
                <a:solidFill>
                  <a:schemeClr val="accent5">
                    <a:lumMod val="75000"/>
                  </a:schemeClr>
                </a:solidFill>
                <a:latin typeface="Courier New" panose="02070309020205020404" pitchFamily="49" charset="0"/>
                <a:cs typeface="Courier New" panose="02070309020205020404" pitchFamily="49" charset="0"/>
              </a:rPr>
              <a:t>  </a:t>
            </a:r>
            <a:r>
              <a:rPr lang="en-US" sz="1200" b="1" dirty="0" err="1">
                <a:solidFill>
                  <a:schemeClr val="accent5">
                    <a:lumMod val="75000"/>
                  </a:schemeClr>
                </a:solidFill>
                <a:latin typeface="Courier New" panose="02070309020205020404" pitchFamily="49" charset="0"/>
                <a:cs typeface="Courier New" panose="02070309020205020404" pitchFamily="49" charset="0"/>
              </a:rPr>
              <a:t>int</a:t>
            </a:r>
            <a:r>
              <a:rPr lang="en-US" sz="1200" b="1" dirty="0">
                <a:solidFill>
                  <a:schemeClr val="accent5">
                    <a:lumMod val="75000"/>
                  </a:schemeClr>
                </a:solidFill>
                <a:latin typeface="Courier New" panose="02070309020205020404" pitchFamily="49" charset="0"/>
                <a:cs typeface="Courier New" panose="02070309020205020404" pitchFamily="49" charset="0"/>
              </a:rPr>
              <a:t> days = 3 * DAYS_PER_WEEK_2;</a:t>
            </a:r>
          </a:p>
          <a:p>
            <a:pPr>
              <a:defRPr/>
            </a:pPr>
            <a:r>
              <a:rPr lang="en-US" sz="1200" b="1" dirty="0">
                <a:solidFill>
                  <a:schemeClr val="accent5">
                    <a:lumMod val="75000"/>
                  </a:schemeClr>
                </a:solidFill>
                <a:latin typeface="Courier New" panose="02070309020205020404" pitchFamily="49" charset="0"/>
                <a:cs typeface="Courier New" panose="02070309020205020404" pitchFamily="49" charset="0"/>
              </a:rPr>
              <a:t>  printf("%d weeks have %d days (%d).\n", 3, days, DAYS_PER_WEEK_2);</a:t>
            </a:r>
          </a:p>
          <a:p>
            <a:pPr>
              <a:defRPr/>
            </a:pPr>
            <a:r>
              <a:rPr lang="en-US" sz="1200" b="1" dirty="0">
                <a:solidFill>
                  <a:schemeClr val="accent5">
                    <a:lumMod val="75000"/>
                  </a:schemeClr>
                </a:solidFill>
                <a:latin typeface="Courier New" panose="02070309020205020404" pitchFamily="49" charset="0"/>
                <a:cs typeface="Courier New" panose="02070309020205020404" pitchFamily="49" charset="0"/>
              </a:rPr>
              <a:t>  DAYS_PER_WEEK_2 = 10;  //syntax error, does not compile </a:t>
            </a:r>
          </a:p>
        </p:txBody>
      </p:sp>
      <p:graphicFrame>
        <p:nvGraphicFramePr>
          <p:cNvPr id="7" name="Table 6"/>
          <p:cNvGraphicFramePr>
            <a:graphicFrameLocks noGrp="1"/>
          </p:cNvGraphicFramePr>
          <p:nvPr>
            <p:extLst>
              <p:ext uri="{D42A27DB-BD31-4B8C-83A1-F6EECF244321}">
                <p14:modId xmlns:p14="http://schemas.microsoft.com/office/powerpoint/2010/main" val="661981889"/>
              </p:ext>
            </p:extLst>
          </p:nvPr>
        </p:nvGraphicFramePr>
        <p:xfrm>
          <a:off x="277091" y="594846"/>
          <a:ext cx="11268363" cy="3759200"/>
        </p:xfrm>
        <a:graphic>
          <a:graphicData uri="http://schemas.openxmlformats.org/drawingml/2006/table">
            <a:tbl>
              <a:tblPr firstRow="1" bandRow="1">
                <a:tableStyleId>{5C22544A-7EE6-4342-B048-85BDC9FD1C3A}</a:tableStyleId>
              </a:tblPr>
              <a:tblGrid>
                <a:gridCol w="2447636">
                  <a:extLst>
                    <a:ext uri="{9D8B030D-6E8A-4147-A177-3AD203B41FA5}">
                      <a16:colId xmlns:a16="http://schemas.microsoft.com/office/drawing/2014/main" val="669885256"/>
                    </a:ext>
                  </a:extLst>
                </a:gridCol>
                <a:gridCol w="5467928">
                  <a:extLst>
                    <a:ext uri="{9D8B030D-6E8A-4147-A177-3AD203B41FA5}">
                      <a16:colId xmlns:a16="http://schemas.microsoft.com/office/drawing/2014/main" val="1496937147"/>
                    </a:ext>
                  </a:extLst>
                </a:gridCol>
                <a:gridCol w="3352799">
                  <a:extLst>
                    <a:ext uri="{9D8B030D-6E8A-4147-A177-3AD203B41FA5}">
                      <a16:colId xmlns:a16="http://schemas.microsoft.com/office/drawing/2014/main" val="1713028897"/>
                    </a:ext>
                  </a:extLst>
                </a:gridCol>
              </a:tblGrid>
              <a:tr h="370840">
                <a:tc>
                  <a:txBody>
                    <a:bodyPr/>
                    <a:lstStyle/>
                    <a:p>
                      <a:r>
                        <a:rPr lang="en-US" sz="1600" dirty="0">
                          <a:solidFill>
                            <a:schemeClr val="tx1"/>
                          </a:solidFill>
                        </a:rPr>
                        <a:t>Syntax</a:t>
                      </a:r>
                    </a:p>
                  </a:txBody>
                  <a:tcPr>
                    <a:solidFill>
                      <a:schemeClr val="bg2"/>
                    </a:solidFill>
                  </a:tcPr>
                </a:tc>
                <a:tc>
                  <a:txBody>
                    <a:bodyPr/>
                    <a:lstStyle/>
                    <a:p>
                      <a:r>
                        <a:rPr lang="en-US" sz="1600" b="1" i="1" dirty="0">
                          <a:solidFill>
                            <a:schemeClr val="tx1"/>
                          </a:solidFill>
                        </a:rPr>
                        <a:t>#define NAME value</a:t>
                      </a:r>
                    </a:p>
                    <a:p>
                      <a:pPr algn="r"/>
                      <a:r>
                        <a:rPr lang="en-US" sz="1400" b="1" dirty="0">
                          <a:solidFill>
                            <a:schemeClr val="tx1"/>
                          </a:solidFill>
                        </a:rPr>
                        <a:t>(define is a keyword)</a:t>
                      </a:r>
                    </a:p>
                  </a:txBody>
                  <a:tcPr>
                    <a:solidFill>
                      <a:schemeClr val="bg2"/>
                    </a:solidFill>
                  </a:tcPr>
                </a:tc>
                <a:tc>
                  <a:txBody>
                    <a:bodyPr/>
                    <a:lstStyle/>
                    <a:p>
                      <a:r>
                        <a:rPr lang="en-US" sz="1400" b="1" i="1" dirty="0" err="1">
                          <a:solidFill>
                            <a:schemeClr val="tx1"/>
                          </a:solidFill>
                        </a:rPr>
                        <a:t>const</a:t>
                      </a:r>
                      <a:r>
                        <a:rPr lang="en-US" sz="1400" i="1" dirty="0">
                          <a:solidFill>
                            <a:schemeClr val="tx1"/>
                          </a:solidFill>
                        </a:rPr>
                        <a:t> type name</a:t>
                      </a:r>
                      <a:r>
                        <a:rPr lang="en-US" sz="1400" i="1" baseline="0" dirty="0">
                          <a:solidFill>
                            <a:schemeClr val="tx1"/>
                          </a:solidFill>
                        </a:rPr>
                        <a:t> = value;</a:t>
                      </a:r>
                    </a:p>
                    <a:p>
                      <a:pPr algn="r"/>
                      <a:r>
                        <a:rPr lang="en-US" sz="1200" baseline="0" dirty="0">
                          <a:solidFill>
                            <a:schemeClr val="tx1"/>
                          </a:solidFill>
                        </a:rPr>
                        <a:t>(</a:t>
                      </a:r>
                      <a:r>
                        <a:rPr lang="en-US" sz="1200" b="1" baseline="0" dirty="0" err="1">
                          <a:solidFill>
                            <a:schemeClr val="tx1"/>
                          </a:solidFill>
                        </a:rPr>
                        <a:t>const</a:t>
                      </a:r>
                      <a:r>
                        <a:rPr lang="en-US" sz="1200" baseline="0" dirty="0">
                          <a:solidFill>
                            <a:schemeClr val="tx1"/>
                          </a:solidFill>
                        </a:rPr>
                        <a:t> is a keyword)</a:t>
                      </a:r>
                      <a:endParaRPr lang="en-US" sz="1200" dirty="0">
                        <a:solidFill>
                          <a:schemeClr val="tx1"/>
                        </a:solidFill>
                      </a:endParaRPr>
                    </a:p>
                  </a:txBody>
                  <a:tcPr>
                    <a:solidFill>
                      <a:schemeClr val="bg2"/>
                    </a:solidFill>
                  </a:tcPr>
                </a:tc>
                <a:extLst>
                  <a:ext uri="{0D108BD9-81ED-4DB2-BD59-A6C34878D82A}">
                    <a16:rowId xmlns:a16="http://schemas.microsoft.com/office/drawing/2014/main" val="2700603223"/>
                  </a:ext>
                </a:extLst>
              </a:tr>
              <a:tr h="370840">
                <a:tc>
                  <a:txBody>
                    <a:bodyPr/>
                    <a:lstStyle/>
                    <a:p>
                      <a:r>
                        <a:rPr lang="en-US" sz="1600" baseline="0" dirty="0"/>
                        <a:t>Is this in the test?</a:t>
                      </a:r>
                    </a:p>
                  </a:txBody>
                  <a:tcPr/>
                </a:tc>
                <a:tc>
                  <a:txBody>
                    <a:bodyPr/>
                    <a:lstStyle/>
                    <a:p>
                      <a:r>
                        <a:rPr lang="en-US" sz="1600" b="1" dirty="0"/>
                        <a:t>Yes. This will be in tests. You must know it.</a:t>
                      </a:r>
                    </a:p>
                  </a:txBody>
                  <a:tcPr/>
                </a:tc>
                <a:tc>
                  <a:txBody>
                    <a:bodyPr/>
                    <a:lstStyle/>
                    <a:p>
                      <a:r>
                        <a:rPr lang="en-US" sz="1400" dirty="0"/>
                        <a:t>This will not be.</a:t>
                      </a:r>
                    </a:p>
                  </a:txBody>
                  <a:tcPr/>
                </a:tc>
                <a:extLst>
                  <a:ext uri="{0D108BD9-81ED-4DB2-BD59-A6C34878D82A}">
                    <a16:rowId xmlns:a16="http://schemas.microsoft.com/office/drawing/2014/main" val="1774904260"/>
                  </a:ext>
                </a:extLst>
              </a:tr>
              <a:tr h="370840">
                <a:tc>
                  <a:txBody>
                    <a:bodyPr/>
                    <a:lstStyle/>
                    <a:p>
                      <a:r>
                        <a:rPr lang="en-US" sz="1600" dirty="0"/>
                        <a:t>Where</a:t>
                      </a:r>
                      <a:r>
                        <a:rPr lang="en-US" sz="1600" baseline="0" dirty="0"/>
                        <a:t> in the program</a:t>
                      </a:r>
                    </a:p>
                  </a:txBody>
                  <a:tcPr/>
                </a:tc>
                <a:tc>
                  <a:txBody>
                    <a:bodyPr/>
                    <a:lstStyle/>
                    <a:p>
                      <a:r>
                        <a:rPr lang="en-US" sz="1600" b="1" dirty="0"/>
                        <a:t>At the top,</a:t>
                      </a:r>
                      <a:r>
                        <a:rPr lang="en-US" sz="1600" b="1" baseline="0" dirty="0"/>
                        <a:t> (below #include), outside any function</a:t>
                      </a:r>
                      <a:endParaRPr lang="en-US" sz="1600" b="1" dirty="0"/>
                    </a:p>
                  </a:txBody>
                  <a:tcPr/>
                </a:tc>
                <a:tc>
                  <a:txBody>
                    <a:bodyPr/>
                    <a:lstStyle/>
                    <a:p>
                      <a:r>
                        <a:rPr lang="en-US" sz="1400" dirty="0"/>
                        <a:t>Inside a function</a:t>
                      </a:r>
                    </a:p>
                  </a:txBody>
                  <a:tcPr/>
                </a:tc>
                <a:extLst>
                  <a:ext uri="{0D108BD9-81ED-4DB2-BD59-A6C34878D82A}">
                    <a16:rowId xmlns:a16="http://schemas.microsoft.com/office/drawing/2014/main" val="2007053246"/>
                  </a:ext>
                </a:extLst>
              </a:tr>
              <a:tr h="706096">
                <a:tc>
                  <a:txBody>
                    <a:bodyPr/>
                    <a:lstStyle/>
                    <a:p>
                      <a:r>
                        <a:rPr lang="en-US" sz="1600" dirty="0"/>
                        <a:t>Scope/Visibility</a:t>
                      </a:r>
                    </a:p>
                    <a:p>
                      <a:r>
                        <a:rPr lang="en-US" sz="1400" dirty="0"/>
                        <a:t>(consistent with general scope</a:t>
                      </a:r>
                      <a:r>
                        <a:rPr lang="en-US" sz="1400" baseline="0" dirty="0"/>
                        <a:t> rules for variables)</a:t>
                      </a:r>
                      <a:endParaRPr lang="en-US" sz="1400" dirty="0"/>
                    </a:p>
                  </a:txBody>
                  <a:tcPr/>
                </a:tc>
                <a:tc>
                  <a:txBody>
                    <a:bodyPr/>
                    <a:lstStyle/>
                    <a:p>
                      <a:r>
                        <a:rPr lang="en-US" sz="1600" b="1" dirty="0"/>
                        <a:t>Anywhere in that file</a:t>
                      </a:r>
                    </a:p>
                    <a:p>
                      <a:r>
                        <a:rPr lang="en-US" sz="1200" b="1" dirty="0"/>
                        <a:t>(I</a:t>
                      </a:r>
                      <a:r>
                        <a:rPr lang="en-US" sz="1200" b="1" baseline="0" dirty="0"/>
                        <a:t>f in a .h file, in files that include it. See this in later classes.)</a:t>
                      </a:r>
                      <a:endParaRPr lang="en-US" sz="1200" b="1" dirty="0"/>
                    </a:p>
                  </a:txBody>
                  <a:tcPr/>
                </a:tc>
                <a:tc>
                  <a:txBody>
                    <a:bodyPr/>
                    <a:lstStyle/>
                    <a:p>
                      <a:r>
                        <a:rPr lang="en-US" sz="1400" dirty="0"/>
                        <a:t>Inside</a:t>
                      </a:r>
                      <a:r>
                        <a:rPr lang="en-US" sz="1400" baseline="0" dirty="0"/>
                        <a:t> the function where they are declared</a:t>
                      </a:r>
                      <a:endParaRPr lang="en-US" sz="1400" dirty="0"/>
                    </a:p>
                  </a:txBody>
                  <a:tcPr/>
                </a:tc>
                <a:extLst>
                  <a:ext uri="{0D108BD9-81ED-4DB2-BD59-A6C34878D82A}">
                    <a16:rowId xmlns:a16="http://schemas.microsoft.com/office/drawing/2014/main" val="1690765973"/>
                  </a:ext>
                </a:extLst>
              </a:tr>
              <a:tr h="370840">
                <a:tc>
                  <a:txBody>
                    <a:bodyPr/>
                    <a:lstStyle/>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The preprocessor</a:t>
                      </a:r>
                      <a:r>
                        <a:rPr lang="en-US" sz="1800" baseline="0" dirty="0"/>
                        <a:t> will replace </a:t>
                      </a:r>
                      <a:r>
                        <a:rPr lang="en-US" sz="1800" i="1" baseline="0" dirty="0"/>
                        <a:t>NAME</a:t>
                      </a:r>
                      <a:r>
                        <a:rPr lang="en-US" sz="1800" baseline="0" dirty="0"/>
                        <a:t> with </a:t>
                      </a:r>
                      <a:r>
                        <a:rPr lang="en-US" sz="1800" i="1" baseline="0" dirty="0"/>
                        <a:t>value</a:t>
                      </a:r>
                      <a:r>
                        <a:rPr lang="en-US" sz="1800" baseline="0" dirty="0"/>
                        <a:t> before compilation.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t>E.g. replace DAYS_PER_WEEK with 7 in example below. (Thus the compiled code is the SAME as if 7 was  hardcoded directly.)</a:t>
                      </a:r>
                      <a:endParaRPr lang="en-US" sz="1600" dirty="0"/>
                    </a:p>
                  </a:txBody>
                  <a:tcPr/>
                </a:tc>
                <a:tc>
                  <a:txBody>
                    <a:bodyPr/>
                    <a:lstStyle/>
                    <a:p>
                      <a:endParaRPr lang="en-US" sz="1600" dirty="0"/>
                    </a:p>
                  </a:txBody>
                  <a:tcPr/>
                </a:tc>
                <a:extLst>
                  <a:ext uri="{0D108BD9-81ED-4DB2-BD59-A6C34878D82A}">
                    <a16:rowId xmlns:a16="http://schemas.microsoft.com/office/drawing/2014/main" val="493927729"/>
                  </a:ext>
                </a:extLst>
              </a:tr>
              <a:tr h="370840">
                <a:tc>
                  <a:txBody>
                    <a:bodyPr/>
                    <a:lstStyle/>
                    <a:p>
                      <a:r>
                        <a:rPr lang="en-US" dirty="0"/>
                        <a:t>Usage</a:t>
                      </a:r>
                    </a:p>
                  </a:txBody>
                  <a:tcPr/>
                </a:tc>
                <a:tc gridSpan="2">
                  <a:txBody>
                    <a:bodyPr/>
                    <a:lstStyle/>
                    <a:p>
                      <a:pPr algn="ctr"/>
                      <a:r>
                        <a:rPr lang="en-US" sz="1600" dirty="0"/>
                        <a:t>You</a:t>
                      </a:r>
                      <a:r>
                        <a:rPr lang="en-US" sz="1600" baseline="0" dirty="0"/>
                        <a:t> can use their </a:t>
                      </a:r>
                      <a:r>
                        <a:rPr lang="en-US" sz="1600" dirty="0"/>
                        <a:t>value in anyway (e.g. for</a:t>
                      </a:r>
                      <a:r>
                        <a:rPr lang="en-US" sz="1600" baseline="0" dirty="0"/>
                        <a:t> printing or in calculations)</a:t>
                      </a:r>
                      <a:r>
                        <a:rPr lang="en-US" sz="1600" dirty="0"/>
                        <a:t> .</a:t>
                      </a:r>
                    </a:p>
                    <a:p>
                      <a:pPr algn="ctr"/>
                      <a:r>
                        <a:rPr lang="en-US" sz="1600" baseline="0" dirty="0"/>
                        <a:t>Compiler gives s</a:t>
                      </a:r>
                      <a:r>
                        <a:rPr lang="en-US" sz="1600" dirty="0"/>
                        <a:t>yntax error if you try to modify their</a:t>
                      </a:r>
                      <a:r>
                        <a:rPr lang="en-US" sz="1600" baseline="0" dirty="0"/>
                        <a:t> </a:t>
                      </a:r>
                      <a:r>
                        <a:rPr lang="en-US" sz="1600" dirty="0"/>
                        <a:t>value.</a:t>
                      </a:r>
                    </a:p>
                  </a:txBody>
                  <a:tcPr/>
                </a:tc>
                <a:tc hMerge="1">
                  <a:txBody>
                    <a:bodyPr/>
                    <a:lstStyle/>
                    <a:p>
                      <a:endParaRPr lang="en-US" dirty="0"/>
                    </a:p>
                  </a:txBody>
                  <a:tcPr/>
                </a:tc>
                <a:extLst>
                  <a:ext uri="{0D108BD9-81ED-4DB2-BD59-A6C34878D82A}">
                    <a16:rowId xmlns:a16="http://schemas.microsoft.com/office/drawing/2014/main" val="1422299537"/>
                  </a:ext>
                </a:extLst>
              </a:tr>
            </a:tbl>
          </a:graphicData>
        </a:graphic>
      </p:graphicFrame>
      <p:sp>
        <p:nvSpPr>
          <p:cNvPr id="8" name="Rectangle 7"/>
          <p:cNvSpPr/>
          <p:nvPr/>
        </p:nvSpPr>
        <p:spPr>
          <a:xfrm>
            <a:off x="2541164" y="4391854"/>
            <a:ext cx="7281446" cy="1384995"/>
          </a:xfrm>
          <a:prstGeom prst="rect">
            <a:avLst/>
          </a:prstGeom>
          <a:ln>
            <a:solidFill>
              <a:schemeClr val="accent1"/>
            </a:solidFill>
          </a:ln>
        </p:spPr>
        <p:txBody>
          <a:bodyPr wrap="square">
            <a:spAutoFit/>
          </a:bodyPr>
          <a:lstStyle/>
          <a:p>
            <a:r>
              <a:rPr lang="en-US" sz="1400" b="1" dirty="0">
                <a:solidFill>
                  <a:srgbClr val="C00000"/>
                </a:solidFill>
                <a:latin typeface="Courier New" panose="02070309020205020404" pitchFamily="49" charset="0"/>
                <a:cs typeface="Courier New" panose="02070309020205020404" pitchFamily="49" charset="0"/>
              </a:rPr>
              <a:t>#define DAYS_PER_WEEK 7     </a:t>
            </a:r>
            <a:r>
              <a:rPr lang="en-US" sz="1100" b="1" dirty="0">
                <a:solidFill>
                  <a:srgbClr val="C00000"/>
                </a:solidFill>
                <a:latin typeface="Courier New" panose="02070309020205020404" pitchFamily="49" charset="0"/>
                <a:cs typeface="Courier New" panose="02070309020205020404" pitchFamily="49" charset="0"/>
              </a:rPr>
              <a:t>// note no   “=“   or   “;” </a:t>
            </a:r>
          </a:p>
          <a:p>
            <a:r>
              <a:rPr lang="en-US" sz="1400" b="1" dirty="0">
                <a:solidFill>
                  <a:srgbClr val="C00000"/>
                </a:solidFill>
                <a:latin typeface="Courier New" panose="02070309020205020404" pitchFamily="49" charset="0"/>
                <a:cs typeface="Courier New" panose="02070309020205020404" pitchFamily="49" charset="0"/>
              </a:rPr>
              <a:t>#define MIN_PAY 100</a:t>
            </a:r>
            <a:endParaRPr lang="en-US" sz="1100" b="1" dirty="0">
              <a:solidFill>
                <a:srgbClr val="C00000"/>
              </a:solidFill>
              <a:latin typeface="Courier New" panose="02070309020205020404" pitchFamily="49" charset="0"/>
              <a:cs typeface="Courier New" panose="02070309020205020404" pitchFamily="49" charset="0"/>
            </a:endParaRPr>
          </a:p>
          <a:p>
            <a:r>
              <a:rPr lang="en-US" sz="1400" b="1" dirty="0">
                <a:solidFill>
                  <a:schemeClr val="accent5">
                    <a:lumMod val="75000"/>
                  </a:schemeClr>
                </a:solidFill>
                <a:latin typeface="Courier New" panose="02070309020205020404" pitchFamily="49" charset="0"/>
                <a:cs typeface="Courier New" panose="02070309020205020404" pitchFamily="49" charset="0"/>
              </a:rPr>
              <a:t>int main(){</a:t>
            </a:r>
          </a:p>
          <a:p>
            <a:r>
              <a:rPr lang="en-US" sz="1400" b="1" dirty="0">
                <a:solidFill>
                  <a:schemeClr val="accent5">
                    <a:lumMod val="75000"/>
                  </a:schemeClr>
                </a:solidFill>
                <a:latin typeface="Courier New" panose="02070309020205020404" pitchFamily="49" charset="0"/>
                <a:cs typeface="Courier New" panose="02070309020205020404" pitchFamily="49" charset="0"/>
              </a:rPr>
              <a:t>  </a:t>
            </a:r>
            <a:r>
              <a:rPr lang="en-US" sz="1400" b="1" dirty="0" err="1">
                <a:solidFill>
                  <a:schemeClr val="accent5">
                    <a:lumMod val="75000"/>
                  </a:schemeClr>
                </a:solidFill>
                <a:latin typeface="Courier New" panose="02070309020205020404" pitchFamily="49" charset="0"/>
                <a:cs typeface="Courier New" panose="02070309020205020404" pitchFamily="49" charset="0"/>
              </a:rPr>
              <a:t>int</a:t>
            </a:r>
            <a:r>
              <a:rPr lang="en-US" sz="1400" b="1" dirty="0">
                <a:solidFill>
                  <a:schemeClr val="accent5">
                    <a:lumMod val="75000"/>
                  </a:schemeClr>
                </a:solidFill>
                <a:latin typeface="Courier New" panose="02070309020205020404" pitchFamily="49" charset="0"/>
                <a:cs typeface="Courier New" panose="02070309020205020404" pitchFamily="49" charset="0"/>
              </a:rPr>
              <a:t> days = 3 * DAYS_PER_WEEK;  // this usage is fine</a:t>
            </a:r>
          </a:p>
          <a:p>
            <a:r>
              <a:rPr lang="en-US" sz="1400" b="1" dirty="0">
                <a:solidFill>
                  <a:schemeClr val="accent5">
                    <a:lumMod val="75000"/>
                  </a:schemeClr>
                </a:solidFill>
                <a:latin typeface="Courier New" panose="02070309020205020404" pitchFamily="49" charset="0"/>
                <a:cs typeface="Courier New" panose="02070309020205020404" pitchFamily="49" charset="0"/>
              </a:rPr>
              <a:t>  printf("%d weeks have %d days (%d).\n", 3, days, DAYS_PER_WEEK);</a:t>
            </a:r>
          </a:p>
          <a:p>
            <a:r>
              <a:rPr lang="en-US" sz="1400" b="1" dirty="0">
                <a:solidFill>
                  <a:schemeClr val="accent5">
                    <a:lumMod val="75000"/>
                  </a:schemeClr>
                </a:solidFill>
                <a:latin typeface="Courier New" panose="02070309020205020404" pitchFamily="49" charset="0"/>
                <a:cs typeface="Courier New" panose="02070309020205020404" pitchFamily="49" charset="0"/>
              </a:rPr>
              <a:t>  DAYS_PER_WEEK = 10;   //syntax error; does not compile</a:t>
            </a:r>
          </a:p>
        </p:txBody>
      </p:sp>
      <p:sp>
        <p:nvSpPr>
          <p:cNvPr id="9" name="TextBox 8"/>
          <p:cNvSpPr txBox="1"/>
          <p:nvPr/>
        </p:nvSpPr>
        <p:spPr>
          <a:xfrm>
            <a:off x="1640036" y="4517817"/>
            <a:ext cx="886397" cy="584775"/>
          </a:xfrm>
          <a:prstGeom prst="rect">
            <a:avLst/>
          </a:prstGeom>
          <a:noFill/>
        </p:spPr>
        <p:txBody>
          <a:bodyPr wrap="none" rtlCol="0">
            <a:spAutoFit/>
          </a:bodyPr>
          <a:lstStyle/>
          <a:p>
            <a:r>
              <a:rPr lang="en-US" sz="1600" dirty="0"/>
              <a:t>macro</a:t>
            </a:r>
          </a:p>
          <a:p>
            <a:r>
              <a:rPr lang="en-US" sz="1600" dirty="0"/>
              <a:t>example</a:t>
            </a:r>
          </a:p>
        </p:txBody>
      </p:sp>
      <p:sp>
        <p:nvSpPr>
          <p:cNvPr id="10" name="TextBox 9"/>
          <p:cNvSpPr txBox="1"/>
          <p:nvPr/>
        </p:nvSpPr>
        <p:spPr>
          <a:xfrm>
            <a:off x="1524001" y="5826222"/>
            <a:ext cx="1017165" cy="738664"/>
          </a:xfrm>
          <a:prstGeom prst="rect">
            <a:avLst/>
          </a:prstGeom>
          <a:noFill/>
        </p:spPr>
        <p:txBody>
          <a:bodyPr wrap="square" rtlCol="0">
            <a:spAutoFit/>
          </a:bodyPr>
          <a:lstStyle/>
          <a:p>
            <a:r>
              <a:rPr lang="en-US" sz="1400" dirty="0"/>
              <a:t>Constant variable</a:t>
            </a:r>
          </a:p>
          <a:p>
            <a:r>
              <a:rPr lang="en-US" sz="1400" dirty="0"/>
              <a:t>example</a:t>
            </a:r>
          </a:p>
        </p:txBody>
      </p:sp>
    </p:spTree>
    <p:extLst>
      <p:ext uri="{BB962C8B-B14F-4D97-AF65-F5344CB8AC3E}">
        <p14:creationId xmlns:p14="http://schemas.microsoft.com/office/powerpoint/2010/main" val="1333635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8556" y="44004"/>
            <a:ext cx="5290086" cy="448077"/>
          </a:xfrm>
        </p:spPr>
        <p:txBody>
          <a:bodyPr>
            <a:noAutofit/>
          </a:bodyPr>
          <a:lstStyle/>
          <a:p>
            <a:r>
              <a:rPr lang="en-US" sz="3200" dirty="0"/>
              <a:t>Arithmetical Operators</a:t>
            </a:r>
          </a:p>
        </p:txBody>
      </p:sp>
      <p:sp>
        <p:nvSpPr>
          <p:cNvPr id="3" name="Content Placeholder 2"/>
          <p:cNvSpPr>
            <a:spLocks noGrp="1"/>
          </p:cNvSpPr>
          <p:nvPr>
            <p:ph idx="1"/>
          </p:nvPr>
        </p:nvSpPr>
        <p:spPr>
          <a:xfrm>
            <a:off x="1668558" y="544650"/>
            <a:ext cx="4529042" cy="3240532"/>
          </a:xfrm>
          <a:ln>
            <a:solidFill>
              <a:schemeClr val="bg2">
                <a:lumMod val="75000"/>
              </a:schemeClr>
            </a:solidFill>
          </a:ln>
        </p:spPr>
        <p:txBody>
          <a:bodyPr>
            <a:noAutofit/>
          </a:bodyPr>
          <a:lstStyle/>
          <a:p>
            <a:r>
              <a:rPr lang="en-US" sz="1800" dirty="0">
                <a:solidFill>
                  <a:srgbClr val="C00000"/>
                </a:solidFill>
              </a:rPr>
              <a:t>* , /, + , - </a:t>
            </a:r>
          </a:p>
          <a:p>
            <a:r>
              <a:rPr lang="en-US" sz="1800" dirty="0">
                <a:solidFill>
                  <a:srgbClr val="C00000"/>
                </a:solidFill>
              </a:rPr>
              <a:t>=</a:t>
            </a:r>
            <a:r>
              <a:rPr lang="en-US" sz="1800" dirty="0"/>
              <a:t> (Assignment)  E.g. </a:t>
            </a:r>
            <a:r>
              <a:rPr lang="en-US" sz="1800" dirty="0">
                <a:latin typeface="Courier New" panose="02070309020205020404" pitchFamily="49" charset="0"/>
                <a:cs typeface="Courier New" panose="02070309020205020404" pitchFamily="49" charset="0"/>
              </a:rPr>
              <a:t>age = 10;</a:t>
            </a:r>
          </a:p>
          <a:p>
            <a:pPr marL="457200" lvl="1" indent="0">
              <a:buNone/>
            </a:pPr>
            <a:r>
              <a:rPr lang="en-US" sz="1600" dirty="0">
                <a:cs typeface="Courier New" panose="02070309020205020404" pitchFamily="49" charset="0"/>
              </a:rPr>
              <a:t> =  vs  ==    (assignment  vs  compare for equal)</a:t>
            </a:r>
          </a:p>
          <a:p>
            <a:r>
              <a:rPr lang="en-US" sz="1800" b="1" dirty="0">
                <a:solidFill>
                  <a:srgbClr val="C00000"/>
                </a:solidFill>
              </a:rPr>
              <a:t>*</a:t>
            </a:r>
            <a:r>
              <a:rPr lang="en-US" sz="1800" dirty="0"/>
              <a:t> (multiplication),    </a:t>
            </a:r>
            <a:r>
              <a:rPr lang="en-US" sz="1800" b="1" dirty="0">
                <a:solidFill>
                  <a:srgbClr val="C00000"/>
                </a:solidFill>
              </a:rPr>
              <a:t>/</a:t>
            </a:r>
            <a:r>
              <a:rPr lang="en-US" sz="1800" dirty="0"/>
              <a:t> (division),  +,  -</a:t>
            </a:r>
          </a:p>
          <a:p>
            <a:r>
              <a:rPr lang="en-US" sz="1800" b="1" dirty="0">
                <a:solidFill>
                  <a:srgbClr val="C00000"/>
                </a:solidFill>
              </a:rPr>
              <a:t>%</a:t>
            </a:r>
            <a:r>
              <a:rPr lang="en-US" sz="1800" dirty="0"/>
              <a:t> (remainder from integer division) –    returns ONLY the remainder. See next page.</a:t>
            </a:r>
          </a:p>
          <a:p>
            <a:r>
              <a:rPr lang="en-US" sz="1800" dirty="0"/>
              <a:t>You </a:t>
            </a:r>
            <a:r>
              <a:rPr lang="en-US" sz="1800" dirty="0">
                <a:solidFill>
                  <a:srgbClr val="C00000"/>
                </a:solidFill>
              </a:rPr>
              <a:t>can use the same variable twice in an expression </a:t>
            </a:r>
            <a:r>
              <a:rPr lang="en-US" sz="1800" dirty="0"/>
              <a:t>(both to the left and right of =)</a:t>
            </a:r>
          </a:p>
          <a:p>
            <a:pPr marL="342900" lvl="1" indent="0">
              <a:buNone/>
            </a:pPr>
            <a:r>
              <a:rPr lang="en-US" sz="1600" dirty="0">
                <a:latin typeface="Courier New" panose="02070309020205020404" pitchFamily="49" charset="0"/>
                <a:cs typeface="Courier New" panose="02070309020205020404" pitchFamily="49" charset="0"/>
              </a:rPr>
              <a:t>  </a:t>
            </a:r>
            <a:r>
              <a:rPr lang="en-US" sz="1600" b="1" dirty="0">
                <a:solidFill>
                  <a:srgbClr val="C00000"/>
                </a:solidFill>
                <a:latin typeface="Courier New" panose="02070309020205020404" pitchFamily="49" charset="0"/>
                <a:cs typeface="Courier New" panose="02070309020205020404" pitchFamily="49" charset="0"/>
              </a:rPr>
              <a:t>total</a:t>
            </a:r>
            <a:r>
              <a:rPr lang="en-US" sz="1600" dirty="0">
                <a:solidFill>
                  <a:srgbClr val="C00000"/>
                </a:solidFill>
                <a:latin typeface="Courier New" panose="02070309020205020404" pitchFamily="49" charset="0"/>
                <a:cs typeface="Courier New" panose="02070309020205020404" pitchFamily="49" charset="0"/>
              </a:rPr>
              <a:t> = </a:t>
            </a:r>
            <a:r>
              <a:rPr lang="en-US" sz="1600" b="1" dirty="0">
                <a:solidFill>
                  <a:srgbClr val="C00000"/>
                </a:solidFill>
                <a:latin typeface="Courier New" panose="02070309020205020404" pitchFamily="49" charset="0"/>
                <a:cs typeface="Courier New" panose="02070309020205020404" pitchFamily="49" charset="0"/>
              </a:rPr>
              <a:t>total</a:t>
            </a:r>
            <a:r>
              <a:rPr lang="en-US" sz="1600" dirty="0">
                <a:solidFill>
                  <a:srgbClr val="C00000"/>
                </a:solidFill>
                <a:latin typeface="Courier New" panose="02070309020205020404" pitchFamily="49" charset="0"/>
                <a:cs typeface="Courier New" panose="02070309020205020404" pitchFamily="49" charset="0"/>
              </a:rPr>
              <a:t> + </a:t>
            </a:r>
            <a:r>
              <a:rPr lang="en-US" sz="1600" dirty="0" err="1">
                <a:solidFill>
                  <a:srgbClr val="C00000"/>
                </a:solidFill>
                <a:latin typeface="Courier New" panose="02070309020205020404" pitchFamily="49" charset="0"/>
                <a:cs typeface="Courier New" panose="02070309020205020404" pitchFamily="49" charset="0"/>
              </a:rPr>
              <a:t>B_count</a:t>
            </a:r>
            <a:r>
              <a:rPr lang="en-US" sz="1600" dirty="0">
                <a:solidFill>
                  <a:srgbClr val="C00000"/>
                </a:solidFill>
                <a:latin typeface="Courier New" panose="02070309020205020404" pitchFamily="49" charset="0"/>
                <a:cs typeface="Courier New" panose="02070309020205020404" pitchFamily="49" charset="0"/>
              </a:rPr>
              <a:t>;</a:t>
            </a:r>
          </a:p>
          <a:p>
            <a:r>
              <a:rPr lang="en-US" sz="1800" dirty="0">
                <a:latin typeface="Courier New" panose="02070309020205020404" pitchFamily="49" charset="0"/>
                <a:cs typeface="Courier New" panose="02070309020205020404" pitchFamily="49" charset="0"/>
              </a:rPr>
              <a:t>+=, -=, *=, /=, %=, ++, --</a:t>
            </a:r>
          </a:p>
        </p:txBody>
      </p:sp>
      <p:sp>
        <p:nvSpPr>
          <p:cNvPr id="10" name="Slide Number Placeholder 9"/>
          <p:cNvSpPr>
            <a:spLocks noGrp="1"/>
          </p:cNvSpPr>
          <p:nvPr>
            <p:ph type="sldNum" sz="quarter" idx="12"/>
          </p:nvPr>
        </p:nvSpPr>
        <p:spPr/>
        <p:txBody>
          <a:bodyPr/>
          <a:lstStyle/>
          <a:p>
            <a:fld id="{0F5F6FA9-20C2-4A4D-9186-871D2B3DD807}" type="slidenum">
              <a:rPr lang="en-US" smtClean="0"/>
              <a:t>15</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1637663481"/>
              </p:ext>
            </p:extLst>
          </p:nvPr>
        </p:nvGraphicFramePr>
        <p:xfrm>
          <a:off x="6336841" y="3785182"/>
          <a:ext cx="4285133" cy="2439768"/>
        </p:xfrm>
        <a:graphic>
          <a:graphicData uri="http://schemas.openxmlformats.org/drawingml/2006/table">
            <a:tbl>
              <a:tblPr firstRow="1" bandRow="1">
                <a:tableStyleId>{5C22544A-7EE6-4342-B048-85BDC9FD1C3A}</a:tableStyleId>
              </a:tblPr>
              <a:tblGrid>
                <a:gridCol w="1902646">
                  <a:extLst>
                    <a:ext uri="{9D8B030D-6E8A-4147-A177-3AD203B41FA5}">
                      <a16:colId xmlns:a16="http://schemas.microsoft.com/office/drawing/2014/main" val="1223754592"/>
                    </a:ext>
                  </a:extLst>
                </a:gridCol>
                <a:gridCol w="2382487">
                  <a:extLst>
                    <a:ext uri="{9D8B030D-6E8A-4147-A177-3AD203B41FA5}">
                      <a16:colId xmlns:a16="http://schemas.microsoft.com/office/drawing/2014/main" val="1849099125"/>
                    </a:ext>
                  </a:extLst>
                </a:gridCol>
              </a:tblGrid>
              <a:tr h="370326">
                <a:tc>
                  <a:txBody>
                    <a:bodyPr/>
                    <a:lstStyle/>
                    <a:p>
                      <a:r>
                        <a:rPr lang="en-US" sz="1600" dirty="0"/>
                        <a:t>Short form</a:t>
                      </a:r>
                    </a:p>
                  </a:txBody>
                  <a:tcPr marL="68580" marR="68580" marT="34290" marB="34290"/>
                </a:tc>
                <a:tc>
                  <a:txBody>
                    <a:bodyPr/>
                    <a:lstStyle/>
                    <a:p>
                      <a:r>
                        <a:rPr lang="en-US" sz="1600" dirty="0"/>
                        <a:t>Normal form.</a:t>
                      </a:r>
                      <a:r>
                        <a:rPr lang="en-US" sz="1600" baseline="0" dirty="0"/>
                        <a:t> </a:t>
                      </a:r>
                      <a:endParaRPr lang="en-US" sz="1600" dirty="0"/>
                    </a:p>
                  </a:txBody>
                  <a:tcPr marL="68580" marR="68580" marT="34290" marB="34290"/>
                </a:tc>
                <a:extLst>
                  <a:ext uri="{0D108BD9-81ED-4DB2-BD59-A6C34878D82A}">
                    <a16:rowId xmlns:a16="http://schemas.microsoft.com/office/drawing/2014/main" val="3648907224"/>
                  </a:ext>
                </a:extLst>
              </a:tr>
              <a:tr h="344907">
                <a:tc>
                  <a:txBody>
                    <a:bodyPr/>
                    <a:lstStyle/>
                    <a:p>
                      <a:r>
                        <a:rPr lang="en-US" sz="1600" dirty="0">
                          <a:latin typeface="Courier New" panose="02070309020205020404" pitchFamily="49" charset="0"/>
                          <a:cs typeface="Courier New" panose="02070309020205020404" pitchFamily="49" charset="0"/>
                        </a:rPr>
                        <a:t>count += 2; </a:t>
                      </a:r>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a:latin typeface="Courier New" panose="02070309020205020404" pitchFamily="49" charset="0"/>
                          <a:cs typeface="Courier New" panose="02070309020205020404" pitchFamily="49" charset="0"/>
                        </a:rPr>
                        <a:t>count = count + 2;</a:t>
                      </a:r>
                    </a:p>
                  </a:txBody>
                  <a:tcPr marL="68580" marR="68580" marT="34290" marB="34290"/>
                </a:tc>
                <a:extLst>
                  <a:ext uri="{0D108BD9-81ED-4DB2-BD59-A6C34878D82A}">
                    <a16:rowId xmlns:a16="http://schemas.microsoft.com/office/drawing/2014/main" val="810352252"/>
                  </a:ext>
                </a:extLst>
              </a:tr>
              <a:tr h="344907">
                <a:tc>
                  <a:txBody>
                    <a:bodyPr/>
                    <a:lstStyle/>
                    <a:p>
                      <a:r>
                        <a:rPr lang="en-US" sz="1600" dirty="0">
                          <a:latin typeface="Courier New" panose="02070309020205020404" pitchFamily="49" charset="0"/>
                          <a:cs typeface="Courier New" panose="02070309020205020404" pitchFamily="49" charset="0"/>
                        </a:rPr>
                        <a:t>total *= 5; </a:t>
                      </a:r>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a:latin typeface="Courier New" panose="02070309020205020404" pitchFamily="49" charset="0"/>
                          <a:cs typeface="Courier New" panose="02070309020205020404" pitchFamily="49" charset="0"/>
                        </a:rPr>
                        <a:t>total = total * 5;</a:t>
                      </a:r>
                    </a:p>
                  </a:txBody>
                  <a:tcPr marL="68580" marR="68580" marT="34290" marB="34290"/>
                </a:tc>
                <a:extLst>
                  <a:ext uri="{0D108BD9-81ED-4DB2-BD59-A6C34878D82A}">
                    <a16:rowId xmlns:a16="http://schemas.microsoft.com/office/drawing/2014/main" val="1743182293"/>
                  </a:ext>
                </a:extLst>
              </a:tr>
              <a:tr h="344907">
                <a:tc>
                  <a:txBody>
                    <a:bodyPr/>
                    <a:lstStyle/>
                    <a:p>
                      <a:r>
                        <a:rPr lang="en-US" sz="1600" dirty="0" err="1">
                          <a:latin typeface="Courier New" panose="02070309020205020404" pitchFamily="49" charset="0"/>
                          <a:cs typeface="Courier New" panose="02070309020205020404" pitchFamily="49" charset="0"/>
                        </a:rPr>
                        <a:t>avg</a:t>
                      </a:r>
                      <a:r>
                        <a:rPr lang="en-US" sz="1600" dirty="0">
                          <a:latin typeface="Courier New" panose="02070309020205020404" pitchFamily="49" charset="0"/>
                          <a:cs typeface="Courier New" panose="02070309020205020404" pitchFamily="49" charset="0"/>
                        </a:rPr>
                        <a:t> /= count; </a:t>
                      </a:r>
                    </a:p>
                  </a:txBody>
                  <a:tcPr marL="68580" marR="68580" marT="34290" marB="34290"/>
                </a:tc>
                <a:tc>
                  <a:txBody>
                    <a:bodyPr/>
                    <a:lstStyle/>
                    <a:p>
                      <a:r>
                        <a:rPr lang="en-US" sz="1600" dirty="0" err="1">
                          <a:latin typeface="Courier New" panose="02070309020205020404" pitchFamily="49" charset="0"/>
                          <a:cs typeface="Courier New" panose="02070309020205020404" pitchFamily="49" charset="0"/>
                        </a:rPr>
                        <a:t>avg</a:t>
                      </a:r>
                      <a:r>
                        <a:rPr lang="en-US" sz="1600" dirty="0">
                          <a:latin typeface="Courier New" panose="02070309020205020404" pitchFamily="49" charset="0"/>
                          <a:cs typeface="Courier New" panose="02070309020205020404" pitchFamily="49" charset="0"/>
                        </a:rPr>
                        <a:t> =</a:t>
                      </a:r>
                      <a:r>
                        <a:rPr lang="en-US" sz="1600" baseline="0" dirty="0">
                          <a:latin typeface="Courier New" panose="02070309020205020404" pitchFamily="49" charset="0"/>
                          <a:cs typeface="Courier New" panose="02070309020205020404" pitchFamily="49" charset="0"/>
                        </a:rPr>
                        <a:t> </a:t>
                      </a:r>
                      <a:r>
                        <a:rPr lang="en-US" sz="1600" baseline="0" dirty="0" err="1">
                          <a:latin typeface="Courier New" panose="02070309020205020404" pitchFamily="49" charset="0"/>
                          <a:cs typeface="Courier New" panose="02070309020205020404" pitchFamily="49" charset="0"/>
                        </a:rPr>
                        <a:t>avg</a:t>
                      </a:r>
                      <a:r>
                        <a:rPr lang="en-US" sz="1600" baseline="0" dirty="0">
                          <a:latin typeface="Courier New" panose="02070309020205020404" pitchFamily="49" charset="0"/>
                          <a:cs typeface="Courier New" panose="02070309020205020404" pitchFamily="49" charset="0"/>
                        </a:rPr>
                        <a:t> / count;</a:t>
                      </a:r>
                      <a:endParaRPr lang="en-US" sz="1600" dirty="0">
                        <a:latin typeface="Courier New" panose="02070309020205020404" pitchFamily="49" charset="0"/>
                        <a:cs typeface="Courier New" panose="02070309020205020404" pitchFamily="49" charset="0"/>
                      </a:endParaRPr>
                    </a:p>
                  </a:txBody>
                  <a:tcPr marL="68580" marR="68580" marT="34290" marB="34290"/>
                </a:tc>
                <a:extLst>
                  <a:ext uri="{0D108BD9-81ED-4DB2-BD59-A6C34878D82A}">
                    <a16:rowId xmlns:a16="http://schemas.microsoft.com/office/drawing/2014/main" val="2750690608"/>
                  </a:ext>
                </a:extLst>
              </a:tr>
              <a:tr h="344907">
                <a:tc>
                  <a:txBody>
                    <a:bodyPr/>
                    <a:lstStyle/>
                    <a:p>
                      <a:r>
                        <a:rPr lang="en-US" sz="1600" dirty="0">
                          <a:latin typeface="Courier New" panose="02070309020205020404" pitchFamily="49" charset="0"/>
                          <a:cs typeface="Courier New" panose="02070309020205020404" pitchFamily="49" charset="0"/>
                        </a:rPr>
                        <a:t>budget -= pay;</a:t>
                      </a:r>
                    </a:p>
                  </a:txBody>
                  <a:tcPr marL="68580" marR="68580" marT="34290" marB="34290"/>
                </a:tc>
                <a:tc>
                  <a:txBody>
                    <a:bodyPr/>
                    <a:lstStyle/>
                    <a:p>
                      <a:r>
                        <a:rPr lang="en-US" sz="1600" dirty="0">
                          <a:latin typeface="Courier New" panose="02070309020205020404" pitchFamily="49" charset="0"/>
                          <a:cs typeface="Courier New" panose="02070309020205020404" pitchFamily="49" charset="0"/>
                        </a:rPr>
                        <a:t>budget=budget–pay;</a:t>
                      </a:r>
                    </a:p>
                  </a:txBody>
                  <a:tcPr marL="68580" marR="68580" marT="34290" marB="34290"/>
                </a:tc>
                <a:extLst>
                  <a:ext uri="{0D108BD9-81ED-4DB2-BD59-A6C34878D82A}">
                    <a16:rowId xmlns:a16="http://schemas.microsoft.com/office/drawing/2014/main" val="3024127808"/>
                  </a:ext>
                </a:extLst>
              </a:tr>
              <a:tr h="344907">
                <a:tc>
                  <a:txBody>
                    <a:bodyPr/>
                    <a:lstStyle/>
                    <a:p>
                      <a:r>
                        <a:rPr lang="en-US" sz="1600" dirty="0">
                          <a:latin typeface="Courier New" panose="02070309020205020404" pitchFamily="49" charset="0"/>
                          <a:cs typeface="Courier New" panose="02070309020205020404" pitchFamily="49" charset="0"/>
                        </a:rPr>
                        <a:t>count++; </a:t>
                      </a:r>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a:latin typeface="Courier New" panose="02070309020205020404" pitchFamily="49" charset="0"/>
                          <a:cs typeface="Courier New" panose="02070309020205020404" pitchFamily="49" charset="0"/>
                        </a:rPr>
                        <a:t>count = count +</a:t>
                      </a:r>
                      <a:r>
                        <a:rPr lang="en-US" sz="1600" baseline="0" dirty="0">
                          <a:latin typeface="Courier New" panose="02070309020205020404" pitchFamily="49" charset="0"/>
                          <a:cs typeface="Courier New" panose="02070309020205020404" pitchFamily="49" charset="0"/>
                        </a:rPr>
                        <a:t> 1</a:t>
                      </a:r>
                      <a:r>
                        <a:rPr lang="en-US" sz="1600" dirty="0">
                          <a:latin typeface="Courier New" panose="02070309020205020404" pitchFamily="49" charset="0"/>
                          <a:cs typeface="Courier New" panose="02070309020205020404" pitchFamily="49" charset="0"/>
                        </a:rPr>
                        <a:t>;</a:t>
                      </a:r>
                    </a:p>
                  </a:txBody>
                  <a:tcPr marL="68580" marR="68580" marT="34290" marB="34290"/>
                </a:tc>
                <a:extLst>
                  <a:ext uri="{0D108BD9-81ED-4DB2-BD59-A6C34878D82A}">
                    <a16:rowId xmlns:a16="http://schemas.microsoft.com/office/drawing/2014/main" val="2004145501"/>
                  </a:ext>
                </a:extLst>
              </a:tr>
              <a:tr h="344907">
                <a:tc>
                  <a:txBody>
                    <a:bodyPr/>
                    <a:lstStyle/>
                    <a:p>
                      <a:r>
                        <a:rPr lang="en-US" sz="1600" dirty="0">
                          <a:latin typeface="Courier New" panose="02070309020205020404" pitchFamily="49" charset="0"/>
                          <a:cs typeface="Courier New" panose="02070309020205020404" pitchFamily="49" charset="0"/>
                        </a:rPr>
                        <a:t>count--; </a:t>
                      </a:r>
                    </a:p>
                  </a:txBody>
                  <a:tcPr marL="68580" marR="68580" marT="34290" marB="34290"/>
                </a:tc>
                <a:tc>
                  <a:txBody>
                    <a:bodyPr/>
                    <a:lstStyle/>
                    <a:p>
                      <a:r>
                        <a:rPr lang="en-US" sz="1600" dirty="0">
                          <a:latin typeface="Courier New" panose="02070309020205020404" pitchFamily="49" charset="0"/>
                          <a:cs typeface="Courier New" panose="02070309020205020404" pitchFamily="49" charset="0"/>
                        </a:rPr>
                        <a:t>count = count - 1;</a:t>
                      </a:r>
                    </a:p>
                  </a:txBody>
                  <a:tcPr marL="68580" marR="68580" marT="34290" marB="34290"/>
                </a:tc>
                <a:extLst>
                  <a:ext uri="{0D108BD9-81ED-4DB2-BD59-A6C34878D82A}">
                    <a16:rowId xmlns:a16="http://schemas.microsoft.com/office/drawing/2014/main" val="3738226081"/>
                  </a:ext>
                </a:extLst>
              </a:tr>
            </a:tbl>
          </a:graphicData>
        </a:graphic>
      </p:graphicFrame>
      <p:sp>
        <p:nvSpPr>
          <p:cNvPr id="5" name="TextBox 4"/>
          <p:cNvSpPr txBox="1"/>
          <p:nvPr/>
        </p:nvSpPr>
        <p:spPr>
          <a:xfrm>
            <a:off x="1668557" y="6102436"/>
            <a:ext cx="2615837" cy="507831"/>
          </a:xfrm>
          <a:prstGeom prst="rect">
            <a:avLst/>
          </a:prstGeom>
          <a:noFill/>
          <a:ln>
            <a:solidFill>
              <a:schemeClr val="bg2">
                <a:lumMod val="75000"/>
              </a:schemeClr>
            </a:solidFill>
          </a:ln>
        </p:spPr>
        <p:txBody>
          <a:bodyPr wrap="square" rtlCol="0">
            <a:spAutoFit/>
          </a:bodyPr>
          <a:lstStyle/>
          <a:p>
            <a:pPr marL="0" lvl="1"/>
            <a:r>
              <a:rPr lang="en-US" sz="1350" dirty="0">
                <a:solidFill>
                  <a:srgbClr val="C00000"/>
                </a:solidFill>
              </a:rPr>
              <a:t>Do NOT use +=, -= </a:t>
            </a:r>
            <a:r>
              <a:rPr lang="en-US" sz="1350" dirty="0" err="1">
                <a:solidFill>
                  <a:srgbClr val="C00000"/>
                </a:solidFill>
              </a:rPr>
              <a:t>etc</a:t>
            </a:r>
            <a:r>
              <a:rPr lang="en-US" sz="1350" dirty="0">
                <a:solidFill>
                  <a:srgbClr val="C00000"/>
                </a:solidFill>
              </a:rPr>
              <a:t> in an exam (miss a symbol =&gt; wrong answer)</a:t>
            </a:r>
          </a:p>
        </p:txBody>
      </p:sp>
      <p:sp>
        <p:nvSpPr>
          <p:cNvPr id="7" name="TextBox 6"/>
          <p:cNvSpPr txBox="1"/>
          <p:nvPr/>
        </p:nvSpPr>
        <p:spPr>
          <a:xfrm>
            <a:off x="1668556" y="4103708"/>
            <a:ext cx="4529044" cy="1938992"/>
          </a:xfrm>
          <a:prstGeom prst="rect">
            <a:avLst/>
          </a:prstGeom>
          <a:noFill/>
          <a:ln>
            <a:solidFill>
              <a:schemeClr val="bg1">
                <a:lumMod val="65000"/>
              </a:schemeClr>
            </a:solidFill>
          </a:ln>
        </p:spPr>
        <p:txBody>
          <a:bodyPr wrap="square" rtlCol="0">
            <a:spAutoFit/>
          </a:bodyPr>
          <a:lstStyle/>
          <a:p>
            <a:r>
              <a:rPr lang="en-US" sz="1600" dirty="0"/>
              <a:t>12+9/3 = __________</a:t>
            </a:r>
          </a:p>
          <a:p>
            <a:r>
              <a:rPr lang="en-US" sz="1600" dirty="0"/>
              <a:t>Operator precedence and typically left-to-right associativity:</a:t>
            </a:r>
          </a:p>
          <a:p>
            <a:r>
              <a:rPr lang="en-US" sz="1400" dirty="0">
                <a:hlinkClick r:id="rId3"/>
              </a:rPr>
              <a:t>https://www.tutorialspoint.com/operator-precedence-and-associativity-in-c</a:t>
            </a:r>
            <a:endParaRPr lang="en-US" sz="1400" dirty="0"/>
          </a:p>
          <a:p>
            <a:r>
              <a:rPr lang="en-US" sz="1600" dirty="0"/>
              <a:t>Or </a:t>
            </a:r>
          </a:p>
          <a:p>
            <a:r>
              <a:rPr lang="en-US" sz="1400" dirty="0">
                <a:hlinkClick r:id="rId4"/>
              </a:rPr>
              <a:t>https://en.cppreference.com/w/c/language/operator_precedence</a:t>
            </a:r>
            <a:endParaRPr lang="en-US" sz="1400" dirty="0"/>
          </a:p>
        </p:txBody>
      </p:sp>
      <p:sp>
        <p:nvSpPr>
          <p:cNvPr id="15" name="TextBox 14"/>
          <p:cNvSpPr txBox="1"/>
          <p:nvPr/>
        </p:nvSpPr>
        <p:spPr>
          <a:xfrm>
            <a:off x="6336841" y="58688"/>
            <a:ext cx="3567232" cy="3470181"/>
          </a:xfrm>
          <a:prstGeom prst="rect">
            <a:avLst/>
          </a:prstGeom>
          <a:noFill/>
          <a:ln>
            <a:solidFill>
              <a:schemeClr val="bg1">
                <a:lumMod val="65000"/>
              </a:schemeClr>
            </a:solidFill>
          </a:ln>
        </p:spPr>
        <p:txBody>
          <a:bodyPr wrap="square" rtlCol="0">
            <a:spAutoFit/>
          </a:bodyPr>
          <a:lstStyle/>
          <a:p>
            <a:pPr indent="-114300"/>
            <a:r>
              <a:rPr lang="en-US" sz="1150" b="1" dirty="0">
                <a:solidFill>
                  <a:srgbClr val="C00000"/>
                </a:solidFill>
                <a:latin typeface="Courier New" panose="02070309020205020404" pitchFamily="49" charset="0"/>
                <a:cs typeface="Courier New" panose="02070309020205020404" pitchFamily="49" charset="0"/>
              </a:rPr>
              <a:t>//Assume total is 14 and </a:t>
            </a:r>
            <a:r>
              <a:rPr lang="en-US" sz="1150" b="1" dirty="0" err="1">
                <a:solidFill>
                  <a:srgbClr val="C00000"/>
                </a:solidFill>
                <a:latin typeface="Courier New" panose="02070309020205020404" pitchFamily="49" charset="0"/>
                <a:cs typeface="Courier New" panose="02070309020205020404" pitchFamily="49" charset="0"/>
              </a:rPr>
              <a:t>B_count</a:t>
            </a:r>
            <a:r>
              <a:rPr lang="en-US" sz="1150" b="1" dirty="0">
                <a:solidFill>
                  <a:srgbClr val="C00000"/>
                </a:solidFill>
                <a:latin typeface="Courier New" panose="02070309020205020404" pitchFamily="49" charset="0"/>
                <a:cs typeface="Courier New" panose="02070309020205020404" pitchFamily="49" charset="0"/>
              </a:rPr>
              <a:t> is 9</a:t>
            </a:r>
          </a:p>
          <a:p>
            <a:pPr indent="-114300"/>
            <a:endParaRPr lang="en-US" sz="1400" b="1" dirty="0">
              <a:solidFill>
                <a:srgbClr val="C00000"/>
              </a:solidFill>
              <a:latin typeface="Courier New" panose="02070309020205020404" pitchFamily="49" charset="0"/>
              <a:cs typeface="Courier New" panose="02070309020205020404" pitchFamily="49" charset="0"/>
            </a:endParaRPr>
          </a:p>
          <a:p>
            <a:pPr indent="-114300"/>
            <a:r>
              <a:rPr lang="en-US" sz="1400" b="1" dirty="0">
                <a:solidFill>
                  <a:srgbClr val="C00000"/>
                </a:solidFill>
                <a:latin typeface="Courier New" panose="02070309020205020404" pitchFamily="49" charset="0"/>
                <a:cs typeface="Courier New" panose="02070309020205020404" pitchFamily="49" charset="0"/>
              </a:rPr>
              <a:t>total </a:t>
            </a:r>
            <a:r>
              <a:rPr lang="en-US" sz="1400" dirty="0">
                <a:solidFill>
                  <a:srgbClr val="C00000"/>
                </a:solidFill>
                <a:latin typeface="Courier New" panose="02070309020205020404" pitchFamily="49" charset="0"/>
                <a:cs typeface="Courier New" panose="02070309020205020404" pitchFamily="49" charset="0"/>
              </a:rPr>
              <a:t>= </a:t>
            </a:r>
            <a:r>
              <a:rPr lang="en-US" sz="1400" b="1" dirty="0">
                <a:solidFill>
                  <a:srgbClr val="C00000"/>
                </a:solidFill>
                <a:latin typeface="Courier New" panose="02070309020205020404" pitchFamily="49" charset="0"/>
                <a:cs typeface="Courier New" panose="02070309020205020404" pitchFamily="49" charset="0"/>
              </a:rPr>
              <a:t>total </a:t>
            </a:r>
            <a:r>
              <a:rPr lang="en-US" sz="1400" dirty="0">
                <a:solidFill>
                  <a:srgbClr val="C00000"/>
                </a:solidFill>
                <a:latin typeface="Courier New" panose="02070309020205020404" pitchFamily="49" charset="0"/>
                <a:cs typeface="Courier New" panose="02070309020205020404" pitchFamily="49" charset="0"/>
              </a:rPr>
              <a:t>+ </a:t>
            </a:r>
            <a:r>
              <a:rPr lang="en-US" sz="1400" dirty="0" err="1">
                <a:solidFill>
                  <a:srgbClr val="C00000"/>
                </a:solidFill>
                <a:latin typeface="Courier New" panose="02070309020205020404" pitchFamily="49" charset="0"/>
                <a:cs typeface="Courier New" panose="02070309020205020404" pitchFamily="49" charset="0"/>
              </a:rPr>
              <a:t>B_count</a:t>
            </a:r>
            <a:r>
              <a:rPr lang="en-US" sz="1400" dirty="0">
                <a:solidFill>
                  <a:srgbClr val="C00000"/>
                </a:solidFill>
                <a:latin typeface="Courier New" panose="02070309020205020404" pitchFamily="49" charset="0"/>
                <a:cs typeface="Courier New" panose="02070309020205020404" pitchFamily="49" charset="0"/>
              </a:rPr>
              <a:t>;</a:t>
            </a:r>
          </a:p>
          <a:p>
            <a:pPr indent="-114300"/>
            <a:endParaRPr lang="en-US" sz="1400" dirty="0">
              <a:solidFill>
                <a:srgbClr val="C00000"/>
              </a:solidFill>
              <a:latin typeface="Courier New" panose="02070309020205020404" pitchFamily="49" charset="0"/>
              <a:cs typeface="Courier New" panose="02070309020205020404" pitchFamily="49" charset="0"/>
            </a:endParaRPr>
          </a:p>
          <a:p>
            <a:pPr indent="-114300"/>
            <a:endParaRPr lang="en-US" sz="1400" dirty="0">
              <a:solidFill>
                <a:srgbClr val="C00000"/>
              </a:solidFill>
              <a:latin typeface="Courier New" panose="02070309020205020404" pitchFamily="49" charset="0"/>
              <a:cs typeface="Courier New" panose="02070309020205020404" pitchFamily="49" charset="0"/>
            </a:endParaRPr>
          </a:p>
          <a:p>
            <a:pPr indent="-114300"/>
            <a:r>
              <a:rPr lang="en-US" sz="1400" b="1" dirty="0">
                <a:solidFill>
                  <a:srgbClr val="C00000"/>
                </a:solidFill>
                <a:latin typeface="Courier New" panose="02070309020205020404" pitchFamily="49" charset="0"/>
                <a:cs typeface="Courier New" panose="02070309020205020404" pitchFamily="49" charset="0"/>
              </a:rPr>
              <a:t>total </a:t>
            </a:r>
            <a:r>
              <a:rPr lang="en-US" sz="1400" dirty="0">
                <a:solidFill>
                  <a:srgbClr val="C00000"/>
                </a:solidFill>
                <a:latin typeface="Courier New" panose="02070309020205020404" pitchFamily="49" charset="0"/>
                <a:cs typeface="Courier New" panose="02070309020205020404" pitchFamily="49" charset="0"/>
              </a:rPr>
              <a:t>= 14</a:t>
            </a:r>
            <a:r>
              <a:rPr lang="en-US" sz="1400" b="1" dirty="0">
                <a:solidFill>
                  <a:srgbClr val="C00000"/>
                </a:solidFill>
                <a:latin typeface="Courier New" panose="02070309020205020404" pitchFamily="49" charset="0"/>
                <a:cs typeface="Courier New" panose="02070309020205020404" pitchFamily="49" charset="0"/>
              </a:rPr>
              <a:t> </a:t>
            </a:r>
            <a:r>
              <a:rPr lang="en-US" sz="1400" dirty="0">
                <a:solidFill>
                  <a:srgbClr val="C00000"/>
                </a:solidFill>
                <a:latin typeface="Courier New" panose="02070309020205020404" pitchFamily="49" charset="0"/>
                <a:cs typeface="Courier New" panose="02070309020205020404" pitchFamily="49" charset="0"/>
              </a:rPr>
              <a:t>+ 9; </a:t>
            </a:r>
          </a:p>
          <a:p>
            <a:pPr indent="-114300"/>
            <a:endParaRPr lang="en-US" sz="1400" dirty="0">
              <a:solidFill>
                <a:srgbClr val="C00000"/>
              </a:solidFill>
              <a:latin typeface="Courier New" panose="02070309020205020404" pitchFamily="49" charset="0"/>
              <a:cs typeface="Courier New" panose="02070309020205020404" pitchFamily="49" charset="0"/>
            </a:endParaRPr>
          </a:p>
          <a:p>
            <a:pPr indent="-114300"/>
            <a:endParaRPr lang="en-US" sz="1400" dirty="0">
              <a:solidFill>
                <a:srgbClr val="C00000"/>
              </a:solidFill>
              <a:latin typeface="Courier New" panose="02070309020205020404" pitchFamily="49" charset="0"/>
              <a:cs typeface="Courier New" panose="02070309020205020404" pitchFamily="49" charset="0"/>
            </a:endParaRPr>
          </a:p>
          <a:p>
            <a:pPr indent="-114300"/>
            <a:r>
              <a:rPr lang="en-US" sz="1400" b="1" dirty="0">
                <a:solidFill>
                  <a:srgbClr val="C00000"/>
                </a:solidFill>
                <a:latin typeface="Courier New" panose="02070309020205020404" pitchFamily="49" charset="0"/>
                <a:cs typeface="Courier New" panose="02070309020205020404" pitchFamily="49" charset="0"/>
              </a:rPr>
              <a:t>total </a:t>
            </a:r>
            <a:r>
              <a:rPr lang="en-US" sz="1400" dirty="0">
                <a:solidFill>
                  <a:srgbClr val="C00000"/>
                </a:solidFill>
                <a:latin typeface="Courier New" panose="02070309020205020404" pitchFamily="49" charset="0"/>
                <a:cs typeface="Courier New" panose="02070309020205020404" pitchFamily="49" charset="0"/>
              </a:rPr>
              <a:t>= 23;</a:t>
            </a:r>
            <a:r>
              <a:rPr lang="en-US" sz="1200" dirty="0">
                <a:solidFill>
                  <a:srgbClr val="C00000"/>
                </a:solidFill>
                <a:latin typeface="Courier New" panose="02070309020205020404" pitchFamily="49" charset="0"/>
                <a:cs typeface="Courier New" panose="02070309020205020404" pitchFamily="49" charset="0"/>
              </a:rPr>
              <a:t> </a:t>
            </a:r>
          </a:p>
          <a:p>
            <a:endParaRPr lang="en-US" sz="1200" dirty="0">
              <a:solidFill>
                <a:srgbClr val="C00000"/>
              </a:solidFill>
              <a:latin typeface="Courier New" panose="02070309020205020404" pitchFamily="49" charset="0"/>
              <a:cs typeface="Courier New" panose="02070309020205020404" pitchFamily="49" charset="0"/>
            </a:endParaRPr>
          </a:p>
          <a:p>
            <a:r>
              <a:rPr lang="en-US" sz="1400" b="1" dirty="0"/>
              <a:t>Step 1: evaluate expression on right side</a:t>
            </a:r>
            <a:r>
              <a:rPr lang="en-US" sz="1400" dirty="0"/>
              <a:t>. </a:t>
            </a:r>
          </a:p>
          <a:p>
            <a:pPr marL="342900" indent="-342900">
              <a:buAutoNum type="alphaLcParenR"/>
            </a:pPr>
            <a:r>
              <a:rPr lang="en-US" sz="1400" dirty="0"/>
              <a:t>replace </a:t>
            </a:r>
            <a:r>
              <a:rPr lang="en-US" sz="1400" dirty="0">
                <a:latin typeface="Courier New" panose="02070309020205020404" pitchFamily="49" charset="0"/>
                <a:cs typeface="Courier New" panose="02070309020205020404" pitchFamily="49" charset="0"/>
              </a:rPr>
              <a:t>total</a:t>
            </a:r>
            <a:r>
              <a:rPr lang="en-US" sz="1400" dirty="0"/>
              <a:t> and </a:t>
            </a:r>
            <a:r>
              <a:rPr lang="en-US" sz="1400" dirty="0" err="1">
                <a:latin typeface="Courier New" panose="02070309020205020404" pitchFamily="49" charset="0"/>
                <a:cs typeface="Courier New" panose="02070309020205020404" pitchFamily="49" charset="0"/>
              </a:rPr>
              <a:t>B_count</a:t>
            </a:r>
            <a:r>
              <a:rPr lang="en-US" sz="1400" dirty="0"/>
              <a:t> with their values.</a:t>
            </a:r>
          </a:p>
          <a:p>
            <a:pPr marL="342900" indent="-342900">
              <a:buAutoNum type="alphaLcParenR"/>
            </a:pPr>
            <a:r>
              <a:rPr lang="en-US" sz="1400" dirty="0"/>
              <a:t>calculate result value, say 23. </a:t>
            </a:r>
          </a:p>
          <a:p>
            <a:r>
              <a:rPr lang="en-US" sz="1400" b="1" dirty="0"/>
              <a:t>Step 2: update variable from left side:</a:t>
            </a:r>
            <a:r>
              <a:rPr lang="en-US" sz="1400" dirty="0"/>
              <a:t> </a:t>
            </a:r>
          </a:p>
          <a:p>
            <a:r>
              <a:rPr lang="en-US" sz="1400" dirty="0"/>
              <a:t>write result value, say 23, in “box” for </a:t>
            </a:r>
            <a:r>
              <a:rPr lang="en-US" sz="1400" dirty="0">
                <a:latin typeface="Courier New" panose="02070309020205020404" pitchFamily="49" charset="0"/>
                <a:cs typeface="Courier New" panose="02070309020205020404" pitchFamily="49" charset="0"/>
              </a:rPr>
              <a:t>total</a:t>
            </a:r>
            <a:r>
              <a:rPr lang="en-US" sz="1400" dirty="0"/>
              <a:t>. </a:t>
            </a:r>
          </a:p>
        </p:txBody>
      </p:sp>
      <p:sp>
        <p:nvSpPr>
          <p:cNvPr id="8" name="TextBox 7"/>
          <p:cNvSpPr txBox="1"/>
          <p:nvPr/>
        </p:nvSpPr>
        <p:spPr>
          <a:xfrm>
            <a:off x="9887152" y="1007088"/>
            <a:ext cx="721672" cy="307777"/>
          </a:xfrm>
          <a:prstGeom prst="rect">
            <a:avLst/>
          </a:prstGeom>
          <a:noFill/>
          <a:ln>
            <a:noFill/>
          </a:ln>
        </p:spPr>
        <p:txBody>
          <a:bodyPr wrap="none" rtlCol="0">
            <a:spAutoFit/>
          </a:bodyPr>
          <a:lstStyle/>
          <a:p>
            <a:r>
              <a:rPr lang="en-US" sz="1400" dirty="0">
                <a:latin typeface="Courier New" panose="02070309020205020404" pitchFamily="49" charset="0"/>
                <a:cs typeface="Courier New" panose="02070309020205020404" pitchFamily="49" charset="0"/>
              </a:rPr>
              <a:t>total</a:t>
            </a:r>
          </a:p>
        </p:txBody>
      </p:sp>
      <p:sp>
        <p:nvSpPr>
          <p:cNvPr id="9" name="Rectangle 8"/>
          <p:cNvSpPr/>
          <p:nvPr/>
        </p:nvSpPr>
        <p:spPr>
          <a:xfrm>
            <a:off x="10026393" y="1229883"/>
            <a:ext cx="598458" cy="6134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trike="sngStrike" dirty="0">
                <a:solidFill>
                  <a:schemeClr val="tx1"/>
                </a:solidFill>
              </a:rPr>
              <a:t>14</a:t>
            </a:r>
          </a:p>
          <a:p>
            <a:pPr algn="ctr"/>
            <a:r>
              <a:rPr lang="en-US" b="1" dirty="0">
                <a:solidFill>
                  <a:schemeClr val="tx1"/>
                </a:solidFill>
              </a:rPr>
              <a:t>23</a:t>
            </a:r>
          </a:p>
        </p:txBody>
      </p:sp>
      <p:sp>
        <p:nvSpPr>
          <p:cNvPr id="14" name="TextBox 13"/>
          <p:cNvSpPr txBox="1"/>
          <p:nvPr/>
        </p:nvSpPr>
        <p:spPr>
          <a:xfrm>
            <a:off x="9849774" y="408995"/>
            <a:ext cx="880369" cy="292388"/>
          </a:xfrm>
          <a:prstGeom prst="rect">
            <a:avLst/>
          </a:prstGeom>
          <a:noFill/>
          <a:ln>
            <a:noFill/>
          </a:ln>
        </p:spPr>
        <p:txBody>
          <a:bodyPr wrap="none" rtlCol="0">
            <a:spAutoFit/>
          </a:bodyPr>
          <a:lstStyle/>
          <a:p>
            <a:r>
              <a:rPr lang="en-US" sz="1300" dirty="0" err="1">
                <a:latin typeface="Courier New" panose="02070309020205020404" pitchFamily="49" charset="0"/>
                <a:cs typeface="Courier New" panose="02070309020205020404" pitchFamily="49" charset="0"/>
              </a:rPr>
              <a:t>B_count</a:t>
            </a:r>
            <a:endParaRPr lang="en-US" sz="1300" dirty="0">
              <a:latin typeface="Courier New" panose="02070309020205020404" pitchFamily="49" charset="0"/>
              <a:cs typeface="Courier New" panose="02070309020205020404" pitchFamily="49" charset="0"/>
            </a:endParaRPr>
          </a:p>
        </p:txBody>
      </p:sp>
      <p:sp>
        <p:nvSpPr>
          <p:cNvPr id="16" name="Rectangle 15"/>
          <p:cNvSpPr/>
          <p:nvPr/>
        </p:nvSpPr>
        <p:spPr>
          <a:xfrm>
            <a:off x="10023516" y="683547"/>
            <a:ext cx="598458" cy="2580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a:t>
            </a:r>
          </a:p>
        </p:txBody>
      </p:sp>
      <p:cxnSp>
        <p:nvCxnSpPr>
          <p:cNvPr id="17" name="Straight Arrow Connector 16"/>
          <p:cNvCxnSpPr/>
          <p:nvPr/>
        </p:nvCxnSpPr>
        <p:spPr>
          <a:xfrm flipV="1">
            <a:off x="7696200" y="1537661"/>
            <a:ext cx="2327316" cy="305705"/>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2" name="Down Arrow 21"/>
          <p:cNvSpPr/>
          <p:nvPr/>
        </p:nvSpPr>
        <p:spPr>
          <a:xfrm>
            <a:off x="6958642" y="744927"/>
            <a:ext cx="280358" cy="305704"/>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a:off x="6969528" y="1408957"/>
            <a:ext cx="280358" cy="305704"/>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992209" y="2082190"/>
            <a:ext cx="1045246" cy="1384995"/>
          </a:xfrm>
          <a:prstGeom prst="rect">
            <a:avLst/>
          </a:prstGeom>
          <a:noFill/>
        </p:spPr>
        <p:txBody>
          <a:bodyPr wrap="square" rtlCol="0">
            <a:spAutoFit/>
          </a:bodyPr>
          <a:lstStyle/>
          <a:p>
            <a:r>
              <a:rPr lang="en-US" sz="1200" dirty="0"/>
              <a:t>No history of past values: it will NEVER remember that </a:t>
            </a:r>
            <a:r>
              <a:rPr lang="en-US" sz="1200" dirty="0">
                <a:latin typeface="Courier New" panose="02070309020205020404" pitchFamily="49" charset="0"/>
                <a:cs typeface="Courier New" panose="02070309020205020404" pitchFamily="49" charset="0"/>
              </a:rPr>
              <a:t>total</a:t>
            </a:r>
            <a:r>
              <a:rPr lang="en-US" sz="1200" dirty="0"/>
              <a:t> had value 14 in the past.</a:t>
            </a:r>
          </a:p>
        </p:txBody>
      </p:sp>
      <p:sp>
        <p:nvSpPr>
          <p:cNvPr id="28" name="TextBox 27"/>
          <p:cNvSpPr txBox="1"/>
          <p:nvPr/>
        </p:nvSpPr>
        <p:spPr>
          <a:xfrm>
            <a:off x="6299216" y="6211669"/>
            <a:ext cx="3253968" cy="523220"/>
          </a:xfrm>
          <a:prstGeom prst="rect">
            <a:avLst/>
          </a:prstGeom>
          <a:noFill/>
        </p:spPr>
        <p:txBody>
          <a:bodyPr wrap="square" rtlCol="0">
            <a:spAutoFit/>
          </a:bodyPr>
          <a:lstStyle/>
          <a:p>
            <a:r>
              <a:rPr lang="en-US" sz="1400" dirty="0"/>
              <a:t>Using the short form has the same result as using the normal form.</a:t>
            </a:r>
          </a:p>
        </p:txBody>
      </p:sp>
    </p:spTree>
    <p:extLst>
      <p:ext uri="{BB962C8B-B14F-4D97-AF65-F5344CB8AC3E}">
        <p14:creationId xmlns:p14="http://schemas.microsoft.com/office/powerpoint/2010/main" val="892864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2205" y="137160"/>
            <a:ext cx="7677694" cy="296949"/>
          </a:xfrm>
        </p:spPr>
        <p:txBody>
          <a:bodyPr>
            <a:normAutofit fontScale="90000"/>
          </a:bodyPr>
          <a:lstStyle/>
          <a:p>
            <a:r>
              <a:rPr lang="en-US" sz="3600" dirty="0"/>
              <a:t>% operator – the remainder from division</a:t>
            </a:r>
          </a:p>
        </p:txBody>
      </p:sp>
      <p:sp>
        <p:nvSpPr>
          <p:cNvPr id="3" name="Content Placeholder 2"/>
          <p:cNvSpPr>
            <a:spLocks noGrp="1"/>
          </p:cNvSpPr>
          <p:nvPr>
            <p:ph idx="1"/>
          </p:nvPr>
        </p:nvSpPr>
        <p:spPr>
          <a:xfrm>
            <a:off x="1524001" y="434109"/>
            <a:ext cx="7445828" cy="6423891"/>
          </a:xfrm>
          <a:ln>
            <a:solidFill>
              <a:schemeClr val="bg1">
                <a:lumMod val="50000"/>
              </a:schemeClr>
            </a:solidFill>
          </a:ln>
        </p:spPr>
        <p:txBody>
          <a:bodyPr>
            <a:normAutofit lnSpcReduction="10000"/>
          </a:bodyPr>
          <a:lstStyle/>
          <a:p>
            <a:pPr marL="0" indent="0">
              <a:buNone/>
            </a:pPr>
            <a:r>
              <a:rPr lang="en-US" sz="1800" dirty="0">
                <a:solidFill>
                  <a:srgbClr val="C00000"/>
                </a:solidFill>
              </a:rPr>
              <a:t>The % (modulo) operator is [frequently] used in programming. </a:t>
            </a:r>
          </a:p>
          <a:p>
            <a:pPr marL="0" indent="0">
              <a:buNone/>
            </a:pPr>
            <a:r>
              <a:rPr lang="en-US" sz="1800" dirty="0">
                <a:solidFill>
                  <a:srgbClr val="C00000"/>
                </a:solidFill>
              </a:rPr>
              <a:t>Gives the remainder (from integer division). </a:t>
            </a:r>
          </a:p>
          <a:p>
            <a:pPr marL="0" indent="0">
              <a:buNone/>
            </a:pPr>
            <a:r>
              <a:rPr lang="en-US" sz="1800" dirty="0"/>
              <a:t>Sample usage:</a:t>
            </a:r>
          </a:p>
          <a:p>
            <a:r>
              <a:rPr lang="en-US" sz="2000" dirty="0"/>
              <a:t>Get a random number in a certain range.</a:t>
            </a:r>
          </a:p>
          <a:p>
            <a:r>
              <a:rPr lang="en-US" sz="2000" dirty="0"/>
              <a:t>Number conversion from base 10 to another base (e.g. base 2)</a:t>
            </a:r>
          </a:p>
          <a:p>
            <a:r>
              <a:rPr lang="en-US" sz="2000" dirty="0"/>
              <a:t>Crop out digits from a number: </a:t>
            </a:r>
          </a:p>
          <a:p>
            <a:pPr lvl="1"/>
            <a:r>
              <a:rPr lang="en-US" sz="1800" dirty="0"/>
              <a:t>237%10 = 7 (the units digit) , </a:t>
            </a:r>
          </a:p>
          <a:p>
            <a:pPr lvl="1"/>
            <a:r>
              <a:rPr lang="en-US" sz="1800" dirty="0"/>
              <a:t>237/10 = 23 , 23%10 = 3 (the tens digit)  </a:t>
            </a:r>
          </a:p>
          <a:p>
            <a:pPr marL="457200" lvl="1" indent="0">
              <a:buNone/>
            </a:pPr>
            <a:r>
              <a:rPr lang="en-US" sz="1800" dirty="0"/>
              <a:t>    all in one expression: (237/10)%10</a:t>
            </a:r>
          </a:p>
          <a:p>
            <a:r>
              <a:rPr lang="en-US" sz="2000" dirty="0"/>
              <a:t>Produce a pattern:</a:t>
            </a:r>
          </a:p>
          <a:p>
            <a:pPr lvl="1"/>
            <a:r>
              <a:rPr lang="en-US" sz="1800" dirty="0">
                <a:cs typeface="Courier New" panose="02070309020205020404" pitchFamily="49" charset="0"/>
              </a:rPr>
              <a:t>Alternate between 2 options - Identify even/odd </a:t>
            </a:r>
          </a:p>
          <a:p>
            <a:pPr lvl="2"/>
            <a:r>
              <a:rPr lang="en-US" sz="1400" dirty="0">
                <a:cs typeface="Courier New" panose="02070309020205020404" pitchFamily="49" charset="0"/>
              </a:rPr>
              <a:t>Print black/white squares on a chess board ; Take turns in playing a game</a:t>
            </a:r>
          </a:p>
          <a:p>
            <a:pPr lvl="1"/>
            <a:r>
              <a:rPr lang="en-US" sz="1800" dirty="0">
                <a:latin typeface="Courier New" panose="02070309020205020404" pitchFamily="49" charset="0"/>
                <a:cs typeface="Courier New" panose="02070309020205020404" pitchFamily="49" charset="0"/>
              </a:rPr>
              <a:t>*--*--*--*….</a:t>
            </a:r>
            <a:r>
              <a:rPr lang="en-US" sz="1800" dirty="0"/>
              <a:t> – when value%3 ==0 print *, else print –</a:t>
            </a:r>
          </a:p>
          <a:p>
            <a:pPr lvl="1"/>
            <a:r>
              <a:rPr lang="en-US" sz="1800" dirty="0"/>
              <a:t>Every 5 days start the sprinklers</a:t>
            </a:r>
          </a:p>
          <a:p>
            <a:pPr lvl="1"/>
            <a:r>
              <a:rPr lang="en-US" sz="1800" dirty="0"/>
              <a:t>Display progress at a specific rate: 10%, 20%, 30%</a:t>
            </a:r>
          </a:p>
          <a:p>
            <a:pPr lvl="1"/>
            <a:r>
              <a:rPr lang="en-US" sz="1800" dirty="0"/>
              <a:t>Distribute action over k queues (request N goes to queue </a:t>
            </a:r>
            <a:r>
              <a:rPr lang="en-US" sz="1800" dirty="0" err="1"/>
              <a:t>N%k</a:t>
            </a:r>
            <a:r>
              <a:rPr lang="en-US" sz="1800" dirty="0"/>
              <a:t>)</a:t>
            </a:r>
          </a:p>
          <a:p>
            <a:r>
              <a:rPr lang="en-US" sz="2000" dirty="0"/>
              <a:t>Restart a count (from 0)</a:t>
            </a:r>
          </a:p>
          <a:p>
            <a:pPr lvl="1"/>
            <a:r>
              <a:rPr lang="en-US" sz="1800" dirty="0"/>
              <a:t>E.g. keep counting up, but use count%7 will always give a value in the range 0,1,2,3,4,5,6</a:t>
            </a:r>
          </a:p>
          <a:p>
            <a:pPr lvl="2"/>
            <a:r>
              <a:rPr lang="en-US" sz="1600" dirty="0"/>
              <a:t>map day of month to day of week; </a:t>
            </a:r>
          </a:p>
          <a:p>
            <a:pPr lvl="2"/>
            <a:r>
              <a:rPr lang="en-US" sz="1600" dirty="0"/>
              <a:t>array wrap-around – more details later</a:t>
            </a:r>
          </a:p>
          <a:p>
            <a:pPr marL="0" indent="0">
              <a:buNone/>
            </a:pPr>
            <a:endParaRPr lang="en-US" sz="2000" dirty="0"/>
          </a:p>
        </p:txBody>
      </p:sp>
      <p:sp>
        <p:nvSpPr>
          <p:cNvPr id="4" name="Slide Number Placeholder 3"/>
          <p:cNvSpPr>
            <a:spLocks noGrp="1"/>
          </p:cNvSpPr>
          <p:nvPr>
            <p:ph type="sldNum" sz="quarter" idx="12"/>
          </p:nvPr>
        </p:nvSpPr>
        <p:spPr/>
        <p:txBody>
          <a:bodyPr/>
          <a:lstStyle/>
          <a:p>
            <a:fld id="{0F5F6FA9-20C2-4A4D-9186-871D2B3DD807}" type="slidenum">
              <a:rPr lang="en-US" smtClean="0"/>
              <a:t>16</a:t>
            </a:fld>
            <a:endParaRPr lang="en-US"/>
          </a:p>
        </p:txBody>
      </p:sp>
      <mc:AlternateContent xmlns:mc="http://schemas.openxmlformats.org/markup-compatibility/2006" xmlns:a14="http://schemas.microsoft.com/office/drawing/2010/main">
        <mc:Choice Requires="a14">
          <p:sp>
            <p:nvSpPr>
              <p:cNvPr id="5" name="TextBox 4"/>
              <p:cNvSpPr txBox="1"/>
              <p:nvPr/>
            </p:nvSpPr>
            <p:spPr>
              <a:xfrm>
                <a:off x="9069976" y="1068829"/>
                <a:ext cx="2854698" cy="2031325"/>
              </a:xfrm>
              <a:prstGeom prst="rect">
                <a:avLst/>
              </a:prstGeom>
              <a:noFill/>
              <a:ln>
                <a:solidFill>
                  <a:schemeClr val="bg1">
                    <a:lumMod val="65000"/>
                  </a:schemeClr>
                </a:solidFill>
              </a:ln>
            </p:spPr>
            <p:txBody>
              <a:bodyPr wrap="square" rtlCol="0">
                <a:spAutoFit/>
              </a:bodyPr>
              <a:lstStyle/>
              <a:p>
                <a:r>
                  <a:rPr lang="en-US" dirty="0">
                    <a:solidFill>
                      <a:schemeClr val="accent5">
                        <a:lumMod val="50000"/>
                      </a:schemeClr>
                    </a:solidFill>
                  </a:rPr>
                  <a:t>45 % 6 = 3</a:t>
                </a:r>
              </a:p>
              <a:p>
                <a:r>
                  <a:rPr lang="en-US" dirty="0">
                    <a:solidFill>
                      <a:schemeClr val="accent5">
                        <a:lumMod val="50000"/>
                      </a:schemeClr>
                    </a:solidFill>
                  </a:rPr>
                  <a:t>Because:</a:t>
                </a:r>
              </a:p>
              <a:p>
                <a:r>
                  <a:rPr lang="en-US" dirty="0">
                    <a:solidFill>
                      <a:schemeClr val="accent5">
                        <a:lumMod val="50000"/>
                      </a:schemeClr>
                    </a:solidFill>
                  </a:rPr>
                  <a:t>45</a:t>
                </a:r>
                <a14:m>
                  <m:oMath xmlns:m="http://schemas.openxmlformats.org/officeDocument/2006/math">
                    <m:r>
                      <a:rPr lang="en-US" i="1" smtClean="0">
                        <a:solidFill>
                          <a:schemeClr val="accent5">
                            <a:lumMod val="50000"/>
                          </a:schemeClr>
                        </a:solidFill>
                        <a:latin typeface="Cambria Math" panose="02040503050406030204" pitchFamily="18" charset="0"/>
                        <a:ea typeface="Cambria Math" panose="02040503050406030204" pitchFamily="18" charset="0"/>
                      </a:rPr>
                      <m:t>÷</m:t>
                    </m:r>
                  </m:oMath>
                </a14:m>
                <a:r>
                  <a:rPr lang="en-US" dirty="0">
                    <a:solidFill>
                      <a:schemeClr val="accent5">
                        <a:lumMod val="50000"/>
                      </a:schemeClr>
                    </a:solidFill>
                  </a:rPr>
                  <a:t>6 = 7 remainder 3</a:t>
                </a:r>
              </a:p>
              <a:p>
                <a:endParaRPr lang="en-US" dirty="0">
                  <a:solidFill>
                    <a:schemeClr val="accent5">
                      <a:lumMod val="50000"/>
                    </a:schemeClr>
                  </a:solidFill>
                </a:endParaRPr>
              </a:p>
              <a:p>
                <a:r>
                  <a:rPr lang="en-US" dirty="0">
                    <a:solidFill>
                      <a:schemeClr val="accent5">
                        <a:lumMod val="50000"/>
                      </a:schemeClr>
                    </a:solidFill>
                  </a:rPr>
                  <a:t>307 % 5 = 2</a:t>
                </a:r>
              </a:p>
              <a:p>
                <a:r>
                  <a:rPr lang="en-US" dirty="0">
                    <a:solidFill>
                      <a:schemeClr val="accent5">
                        <a:lumMod val="50000"/>
                      </a:schemeClr>
                    </a:solidFill>
                  </a:rPr>
                  <a:t>Because:</a:t>
                </a:r>
              </a:p>
              <a:p>
                <a:r>
                  <a:rPr lang="en-US" dirty="0">
                    <a:solidFill>
                      <a:schemeClr val="accent5">
                        <a:lumMod val="50000"/>
                      </a:schemeClr>
                    </a:solidFill>
                  </a:rPr>
                  <a:t>307</a:t>
                </a:r>
                <a14:m>
                  <m:oMath xmlns:m="http://schemas.openxmlformats.org/officeDocument/2006/math">
                    <m:r>
                      <a:rPr lang="en-US" i="1">
                        <a:solidFill>
                          <a:schemeClr val="accent5">
                            <a:lumMod val="50000"/>
                          </a:schemeClr>
                        </a:solidFill>
                        <a:latin typeface="Cambria Math" panose="02040503050406030204" pitchFamily="18" charset="0"/>
                        <a:ea typeface="Cambria Math" panose="02040503050406030204" pitchFamily="18" charset="0"/>
                      </a:rPr>
                      <m:t>÷</m:t>
                    </m:r>
                  </m:oMath>
                </a14:m>
                <a:r>
                  <a:rPr lang="en-US" dirty="0">
                    <a:solidFill>
                      <a:schemeClr val="accent5">
                        <a:lumMod val="50000"/>
                      </a:schemeClr>
                    </a:solidFill>
                  </a:rPr>
                  <a:t>5 = 61 remainder 2</a:t>
                </a:r>
              </a:p>
            </p:txBody>
          </p:sp>
        </mc:Choice>
        <mc:Fallback xmlns="">
          <p:sp>
            <p:nvSpPr>
              <p:cNvPr id="5" name="TextBox 4"/>
              <p:cNvSpPr txBox="1">
                <a:spLocks noRot="1" noChangeAspect="1" noMove="1" noResize="1" noEditPoints="1" noAdjustHandles="1" noChangeArrowheads="1" noChangeShapeType="1" noTextEdit="1"/>
              </p:cNvSpPr>
              <p:nvPr/>
            </p:nvSpPr>
            <p:spPr>
              <a:xfrm>
                <a:off x="9069976" y="1068829"/>
                <a:ext cx="2854698" cy="2031325"/>
              </a:xfrm>
              <a:prstGeom prst="rect">
                <a:avLst/>
              </a:prstGeom>
              <a:blipFill>
                <a:blip r:embed="rId3"/>
                <a:stretch>
                  <a:fillRect l="-1702" t="-1190" b="-3274"/>
                </a:stretch>
              </a:blipFill>
              <a:ln>
                <a:solidFill>
                  <a:schemeClr val="bg1">
                    <a:lumMod val="65000"/>
                  </a:schemeClr>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9078684" y="3100154"/>
                <a:ext cx="2863406" cy="3693319"/>
              </a:xfrm>
              <a:prstGeom prst="rect">
                <a:avLst/>
              </a:prstGeom>
              <a:noFill/>
              <a:ln>
                <a:solidFill>
                  <a:schemeClr val="bg1">
                    <a:lumMod val="65000"/>
                  </a:schemeClr>
                </a:solidFill>
              </a:ln>
            </p:spPr>
            <p:txBody>
              <a:bodyPr wrap="square" rtlCol="0">
                <a:spAutoFit/>
              </a:bodyPr>
              <a:lstStyle/>
              <a:p>
                <a:r>
                  <a:rPr lang="en-US" b="1" dirty="0">
                    <a:solidFill>
                      <a:schemeClr val="accent4">
                        <a:lumMod val="50000"/>
                      </a:schemeClr>
                    </a:solidFill>
                  </a:rPr>
                  <a:t>6 % 45 =  6</a:t>
                </a:r>
              </a:p>
              <a:p>
                <a:r>
                  <a:rPr lang="en-US" dirty="0"/>
                  <a:t>Calculated as:</a:t>
                </a:r>
              </a:p>
              <a:p>
                <a:r>
                  <a:rPr lang="en-US" dirty="0"/>
                  <a:t>6</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45 = 0 remainder 6</a:t>
                </a:r>
              </a:p>
              <a:p>
                <a:endParaRPr lang="en-US" dirty="0"/>
              </a:p>
              <a:p>
                <a:r>
                  <a:rPr lang="en-US" dirty="0">
                    <a:solidFill>
                      <a:srgbClr val="C00000"/>
                    </a:solidFill>
                  </a:rPr>
                  <a:t>If a&lt;b then </a:t>
                </a:r>
              </a:p>
              <a:p>
                <a:r>
                  <a:rPr lang="en-US" dirty="0" err="1">
                    <a:solidFill>
                      <a:srgbClr val="C00000"/>
                    </a:solidFill>
                  </a:rPr>
                  <a:t>a%b</a:t>
                </a:r>
                <a:r>
                  <a:rPr lang="en-US" dirty="0">
                    <a:solidFill>
                      <a:srgbClr val="C00000"/>
                    </a:solidFill>
                  </a:rPr>
                  <a:t> = a</a:t>
                </a:r>
              </a:p>
              <a:p>
                <a:r>
                  <a:rPr lang="en-US" dirty="0"/>
                  <a:t>E.g.</a:t>
                </a:r>
              </a:p>
              <a:p>
                <a:r>
                  <a:rPr lang="en-US" dirty="0"/>
                  <a:t>6%45 = 6</a:t>
                </a:r>
              </a:p>
              <a:p>
                <a:r>
                  <a:rPr lang="en-US" dirty="0"/>
                  <a:t>19%100 = 19</a:t>
                </a:r>
              </a:p>
              <a:p>
                <a:endParaRPr lang="en-US" dirty="0"/>
              </a:p>
              <a:p>
                <a:r>
                  <a:rPr lang="en-US" dirty="0"/>
                  <a:t>Note that = in code means assignment.</a:t>
                </a:r>
              </a:p>
              <a:p>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9078684" y="3100154"/>
                <a:ext cx="2863406" cy="3693319"/>
              </a:xfrm>
              <a:prstGeom prst="rect">
                <a:avLst/>
              </a:prstGeom>
              <a:blipFill>
                <a:blip r:embed="rId4"/>
                <a:stretch>
                  <a:fillRect l="-1483" t="-824"/>
                </a:stretch>
              </a:blipFill>
              <a:ln>
                <a:solidFill>
                  <a:schemeClr val="bg1">
                    <a:lumMod val="65000"/>
                  </a:schemeClr>
                </a:solidFill>
              </a:ln>
            </p:spPr>
            <p:txBody>
              <a:bodyPr/>
              <a:lstStyle/>
              <a:p>
                <a:r>
                  <a:rPr lang="en-US">
                    <a:noFill/>
                  </a:rPr>
                  <a:t> </a:t>
                </a:r>
              </a:p>
            </p:txBody>
          </p:sp>
        </mc:Fallback>
      </mc:AlternateContent>
      <p:sp>
        <p:nvSpPr>
          <p:cNvPr id="13" name="TextBox 12"/>
          <p:cNvSpPr txBox="1"/>
          <p:nvPr/>
        </p:nvSpPr>
        <p:spPr>
          <a:xfrm>
            <a:off x="9078684" y="699497"/>
            <a:ext cx="1484437" cy="369332"/>
          </a:xfrm>
          <a:prstGeom prst="rect">
            <a:avLst/>
          </a:prstGeom>
          <a:noFill/>
          <a:ln>
            <a:solidFill>
              <a:schemeClr val="bg1">
                <a:lumMod val="50000"/>
              </a:schemeClr>
            </a:solidFill>
          </a:ln>
        </p:spPr>
        <p:txBody>
          <a:bodyPr wrap="square" rtlCol="0">
            <a:spAutoFit/>
          </a:bodyPr>
          <a:lstStyle/>
          <a:p>
            <a:r>
              <a:rPr lang="en-US" dirty="0"/>
              <a:t>Math review:</a:t>
            </a:r>
          </a:p>
        </p:txBody>
      </p:sp>
    </p:spTree>
    <p:extLst>
      <p:ext uri="{BB962C8B-B14F-4D97-AF65-F5344CB8AC3E}">
        <p14:creationId xmlns:p14="http://schemas.microsoft.com/office/powerpoint/2010/main" val="4196038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7"/>
            <a:ext cx="7886700" cy="708931"/>
          </a:xfrm>
        </p:spPr>
        <p:txBody>
          <a:bodyPr>
            <a:normAutofit/>
          </a:bodyPr>
          <a:lstStyle/>
          <a:p>
            <a:r>
              <a:rPr lang="en-US" sz="3600" dirty="0"/>
              <a:t>Good practice</a:t>
            </a:r>
          </a:p>
        </p:txBody>
      </p:sp>
      <p:sp>
        <p:nvSpPr>
          <p:cNvPr id="3" name="Content Placeholder 2"/>
          <p:cNvSpPr>
            <a:spLocks noGrp="1"/>
          </p:cNvSpPr>
          <p:nvPr>
            <p:ph idx="1"/>
          </p:nvPr>
        </p:nvSpPr>
        <p:spPr>
          <a:xfrm>
            <a:off x="1862365" y="1201511"/>
            <a:ext cx="8805635" cy="4351338"/>
          </a:xfrm>
        </p:spPr>
        <p:txBody>
          <a:bodyPr>
            <a:normAutofit/>
          </a:bodyPr>
          <a:lstStyle/>
          <a:p>
            <a:pPr marL="385763" indent="-385763">
              <a:buFont typeface="+mj-lt"/>
              <a:buAutoNum type="arabicPeriod"/>
            </a:pPr>
            <a:r>
              <a:rPr lang="en-US" sz="2400" dirty="0"/>
              <a:t>Declare all variables at the beginning of the program (or function).</a:t>
            </a:r>
          </a:p>
          <a:p>
            <a:pPr marL="385763" indent="-385763">
              <a:buFont typeface="+mj-lt"/>
              <a:buAutoNum type="arabicPeriod"/>
            </a:pPr>
            <a:r>
              <a:rPr lang="en-US" sz="2400" dirty="0"/>
              <a:t>Initialize all the variables (at declaration)</a:t>
            </a:r>
          </a:p>
          <a:p>
            <a:pPr marL="842963" lvl="1" indent="-385763">
              <a:buFont typeface="+mj-lt"/>
              <a:buAutoNum type="arabicPeriod"/>
            </a:pPr>
            <a:r>
              <a:rPr lang="en-US" sz="2000" dirty="0"/>
              <a:t>A variable is never ‘empty’. Even if you do not initialize it, it will have a value depending on the 0/1 values of bits from where it is stored. (like a board that was not erased) </a:t>
            </a:r>
          </a:p>
          <a:p>
            <a:pPr marL="385763" indent="-385763">
              <a:buFont typeface="+mj-lt"/>
              <a:buAutoNum type="arabicPeriod"/>
            </a:pPr>
            <a:r>
              <a:rPr lang="en-US" sz="2400" dirty="0"/>
              <a:t>Give meaningful names to variables: </a:t>
            </a:r>
          </a:p>
          <a:p>
            <a:pPr lvl="1"/>
            <a:r>
              <a:rPr lang="en-US" sz="2000" dirty="0"/>
              <a:t>E.g. </a:t>
            </a:r>
            <a:r>
              <a:rPr lang="en-US" sz="2000" dirty="0" err="1">
                <a:latin typeface="Courier New" panose="02070309020205020404" pitchFamily="49" charset="0"/>
                <a:cs typeface="Courier New" panose="02070309020205020404" pitchFamily="49" charset="0"/>
              </a:rPr>
              <a:t>total_price</a:t>
            </a:r>
            <a:r>
              <a:rPr lang="en-US" sz="2000" dirty="0">
                <a:latin typeface="Courier New" panose="02070309020205020404" pitchFamily="49" charset="0"/>
                <a:cs typeface="Courier New" panose="02070309020205020404" pitchFamily="49" charset="0"/>
              </a:rPr>
              <a:t>, tax, count</a:t>
            </a:r>
            <a:r>
              <a:rPr lang="en-US" sz="2000" dirty="0"/>
              <a:t>, </a:t>
            </a:r>
          </a:p>
          <a:p>
            <a:pPr marL="385763" indent="-385763">
              <a:buFont typeface="+mj-lt"/>
              <a:buAutoNum type="arabicPeriod"/>
            </a:pPr>
            <a:r>
              <a:rPr lang="en-US" sz="2400" dirty="0"/>
              <a:t>Use all uppercase letters for named constants.</a:t>
            </a:r>
          </a:p>
          <a:p>
            <a:pPr lvl="1"/>
            <a:r>
              <a:rPr lang="en-US" sz="2000" dirty="0"/>
              <a:t>E.g. </a:t>
            </a:r>
            <a:r>
              <a:rPr lang="en-US" sz="2000" dirty="0">
                <a:latin typeface="Courier New" panose="02070309020205020404" pitchFamily="49" charset="0"/>
                <a:cs typeface="Courier New" panose="02070309020205020404" pitchFamily="49" charset="0"/>
              </a:rPr>
              <a:t>DAYS_PER_WEEK, IN2CM</a:t>
            </a:r>
          </a:p>
          <a:p>
            <a:pPr marL="457200" indent="-457200">
              <a:buFont typeface="+mj-lt"/>
              <a:buAutoNum type="arabicPeriod"/>
            </a:pPr>
            <a:r>
              <a:rPr lang="en-US" sz="2400" dirty="0">
                <a:cs typeface="Courier New" panose="02070309020205020404" pitchFamily="49" charset="0"/>
              </a:rPr>
              <a:t>Fully parenthesize larger expressions to ensure they are evaluated in the order you want. It also makes the code more readable.</a:t>
            </a:r>
          </a:p>
        </p:txBody>
      </p:sp>
      <p:sp>
        <p:nvSpPr>
          <p:cNvPr id="4" name="Slide Number Placeholder 3"/>
          <p:cNvSpPr>
            <a:spLocks noGrp="1"/>
          </p:cNvSpPr>
          <p:nvPr>
            <p:ph type="sldNum" sz="quarter" idx="12"/>
          </p:nvPr>
        </p:nvSpPr>
        <p:spPr/>
        <p:txBody>
          <a:bodyPr/>
          <a:lstStyle/>
          <a:p>
            <a:fld id="{0F5F6FA9-20C2-4A4D-9186-871D2B3DD807}" type="slidenum">
              <a:rPr lang="en-US" smtClean="0"/>
              <a:t>17</a:t>
            </a:fld>
            <a:endParaRPr lang="en-US"/>
          </a:p>
        </p:txBody>
      </p:sp>
    </p:spTree>
    <p:extLst>
      <p:ext uri="{BB962C8B-B14F-4D97-AF65-F5344CB8AC3E}">
        <p14:creationId xmlns:p14="http://schemas.microsoft.com/office/powerpoint/2010/main" val="1795643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7"/>
            <a:ext cx="7886700" cy="752474"/>
          </a:xfrm>
        </p:spPr>
        <p:txBody>
          <a:bodyPr>
            <a:normAutofit/>
          </a:bodyPr>
          <a:lstStyle/>
          <a:p>
            <a:r>
              <a:rPr lang="en-US" sz="3600" dirty="0"/>
              <a:t>Dictionary</a:t>
            </a:r>
          </a:p>
        </p:txBody>
      </p:sp>
      <p:sp>
        <p:nvSpPr>
          <p:cNvPr id="3" name="Content Placeholder 2"/>
          <p:cNvSpPr>
            <a:spLocks noGrp="1"/>
          </p:cNvSpPr>
          <p:nvPr>
            <p:ph idx="1"/>
          </p:nvPr>
        </p:nvSpPr>
        <p:spPr>
          <a:xfrm>
            <a:off x="2152650" y="1117601"/>
            <a:ext cx="7886700" cy="5059362"/>
          </a:xfrm>
        </p:spPr>
        <p:txBody>
          <a:bodyPr>
            <a:normAutofit/>
          </a:bodyPr>
          <a:lstStyle/>
          <a:p>
            <a:r>
              <a:rPr lang="en-US" sz="2400" dirty="0"/>
              <a:t>Hardcode /hardcoded data = using a specific number or value in the program instead of allowing it to be entered by the user. With hardcoded data, at every run of the program you use that same data. With user input, the user can give different data at each new run, so it is more flexible.</a:t>
            </a:r>
          </a:p>
          <a:p>
            <a:r>
              <a:rPr lang="en-US" sz="2400" dirty="0"/>
              <a:t>Constant - named value created with </a:t>
            </a:r>
            <a:r>
              <a:rPr lang="en-US" sz="2400" dirty="0">
                <a:latin typeface="Courier New" panose="02070309020205020404" pitchFamily="49" charset="0"/>
                <a:cs typeface="Courier New" panose="02070309020205020404" pitchFamily="49" charset="0"/>
              </a:rPr>
              <a:t>#define </a:t>
            </a:r>
            <a:r>
              <a:rPr lang="en-US" sz="2400" dirty="0">
                <a:cs typeface="Courier New" panose="02070309020205020404" pitchFamily="49" charset="0"/>
              </a:rPr>
              <a:t>or </a:t>
            </a:r>
            <a:r>
              <a:rPr lang="en-US" sz="2400" dirty="0" err="1">
                <a:latin typeface="Courier New" panose="02070309020205020404" pitchFamily="49" charset="0"/>
                <a:cs typeface="Courier New" panose="02070309020205020404" pitchFamily="49" charset="0"/>
              </a:rPr>
              <a:t>const</a:t>
            </a:r>
            <a:r>
              <a:rPr lang="en-US" sz="2400" dirty="0">
                <a:cs typeface="Courier New" panose="02070309020205020404" pitchFamily="49" charset="0"/>
              </a:rPr>
              <a:t>  </a:t>
            </a:r>
          </a:p>
          <a:p>
            <a:r>
              <a:rPr lang="en-US" sz="2400">
                <a:cs typeface="Courier New" panose="02070309020205020404" pitchFamily="49" charset="0"/>
              </a:rPr>
              <a:t>Type</a:t>
            </a:r>
            <a:endParaRPr lang="en-US" sz="2400" dirty="0">
              <a:cs typeface="Courier New" panose="02070309020205020404" pitchFamily="49" charset="0"/>
            </a:endParaRPr>
          </a:p>
          <a:p>
            <a:r>
              <a:rPr lang="en-US" sz="2400" dirty="0">
                <a:cs typeface="Courier New" panose="02070309020205020404" pitchFamily="49" charset="0"/>
              </a:rPr>
              <a:t>Type cast</a:t>
            </a:r>
          </a:p>
          <a:p>
            <a:r>
              <a:rPr lang="en-US" sz="2400" dirty="0">
                <a:cs typeface="Courier New" panose="02070309020205020404" pitchFamily="49" charset="0"/>
              </a:rPr>
              <a:t>String</a:t>
            </a:r>
          </a:p>
          <a:p>
            <a:r>
              <a:rPr lang="en-US" sz="2400" dirty="0">
                <a:cs typeface="Courier New" panose="02070309020205020404" pitchFamily="49" charset="0"/>
              </a:rPr>
              <a:t>Modulo (%)</a:t>
            </a:r>
          </a:p>
          <a:p>
            <a:r>
              <a:rPr lang="en-US" sz="2400" dirty="0">
                <a:cs typeface="Courier New" panose="02070309020205020404" pitchFamily="49" charset="0"/>
              </a:rPr>
              <a:t>+=, …</a:t>
            </a:r>
          </a:p>
          <a:p>
            <a:r>
              <a:rPr lang="en-US" sz="2400" dirty="0">
                <a:cs typeface="Courier New" panose="02070309020205020404" pitchFamily="49" charset="0"/>
              </a:rPr>
              <a:t>Variable vs value</a:t>
            </a:r>
          </a:p>
          <a:p>
            <a:endParaRPr lang="en-US" sz="2400" dirty="0">
              <a:cs typeface="Courier New" panose="02070309020205020404" pitchFamily="49" charset="0"/>
            </a:endParaRPr>
          </a:p>
          <a:p>
            <a:endParaRPr lang="en-US" sz="2400" dirty="0">
              <a:cs typeface="Courier New" panose="02070309020205020404" pitchFamily="49" charset="0"/>
            </a:endParaRPr>
          </a:p>
          <a:p>
            <a:endParaRPr lang="en-US" sz="2400" dirty="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0F5F6FA9-20C2-4A4D-9186-871D2B3DD807}" type="slidenum">
              <a:rPr lang="en-US" smtClean="0"/>
              <a:t>18</a:t>
            </a:fld>
            <a:endParaRPr lang="en-US"/>
          </a:p>
        </p:txBody>
      </p:sp>
    </p:spTree>
    <p:extLst>
      <p:ext uri="{BB962C8B-B14F-4D97-AF65-F5344CB8AC3E}">
        <p14:creationId xmlns:p14="http://schemas.microsoft.com/office/powerpoint/2010/main" val="546030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857250"/>
            <a:ext cx="7886700" cy="558438"/>
          </a:xfrm>
        </p:spPr>
        <p:txBody>
          <a:bodyPr>
            <a:normAutofit/>
          </a:bodyPr>
          <a:lstStyle/>
          <a:p>
            <a:r>
              <a:rPr lang="en-US" sz="2700" dirty="0"/>
              <a:t>Practice</a:t>
            </a:r>
          </a:p>
        </p:txBody>
      </p:sp>
      <p:sp>
        <p:nvSpPr>
          <p:cNvPr id="3" name="Content Placeholder 2"/>
          <p:cNvSpPr>
            <a:spLocks noGrp="1"/>
          </p:cNvSpPr>
          <p:nvPr>
            <p:ph idx="1"/>
          </p:nvPr>
        </p:nvSpPr>
        <p:spPr>
          <a:xfrm>
            <a:off x="1876699" y="1513658"/>
            <a:ext cx="8435339" cy="4842692"/>
          </a:xfrm>
        </p:spPr>
        <p:txBody>
          <a:bodyPr>
            <a:normAutofit lnSpcReduction="10000"/>
          </a:bodyPr>
          <a:lstStyle/>
          <a:p>
            <a:endParaRPr lang="en-US" dirty="0"/>
          </a:p>
          <a:p>
            <a:r>
              <a:rPr lang="en-US" dirty="0"/>
              <a:t>For each line say if it will it give a syntax error.</a:t>
            </a:r>
          </a:p>
          <a:p>
            <a:pPr marL="0" indent="0">
              <a:buNone/>
            </a:pPr>
            <a:r>
              <a:rPr lang="en-US" sz="1650" dirty="0">
                <a:latin typeface="Courier New" panose="02070309020205020404" pitchFamily="49" charset="0"/>
                <a:cs typeface="Courier New" panose="02070309020205020404" pitchFamily="49" charset="0"/>
              </a:rPr>
              <a:t>#define DAYS_PER_WEEK 7</a:t>
            </a:r>
          </a:p>
          <a:p>
            <a:pPr marL="0" indent="0">
              <a:buNone/>
            </a:pPr>
            <a:r>
              <a:rPr lang="en-US" sz="1650" dirty="0" err="1">
                <a:latin typeface="Courier New" panose="02070309020205020404" pitchFamily="49" charset="0"/>
                <a:cs typeface="Courier New" panose="02070309020205020404" pitchFamily="49" charset="0"/>
              </a:rPr>
              <a:t>int</a:t>
            </a:r>
            <a:r>
              <a:rPr lang="en-US" sz="1650" dirty="0">
                <a:latin typeface="Courier New" panose="02070309020205020404" pitchFamily="49" charset="0"/>
                <a:cs typeface="Courier New" panose="02070309020205020404" pitchFamily="49" charset="0"/>
              </a:rPr>
              <a:t> main() {</a:t>
            </a:r>
          </a:p>
          <a:p>
            <a:pPr marL="0" indent="0">
              <a:buNone/>
            </a:pPr>
            <a:r>
              <a:rPr lang="en-US" sz="1650" dirty="0">
                <a:latin typeface="Courier New" panose="02070309020205020404" pitchFamily="49" charset="0"/>
                <a:cs typeface="Courier New" panose="02070309020205020404" pitchFamily="49" charset="0"/>
              </a:rPr>
              <a:t>  </a:t>
            </a:r>
            <a:r>
              <a:rPr lang="en-US" sz="1650" dirty="0" err="1">
                <a:latin typeface="Courier New" panose="02070309020205020404" pitchFamily="49" charset="0"/>
                <a:cs typeface="Courier New" panose="02070309020205020404" pitchFamily="49" charset="0"/>
              </a:rPr>
              <a:t>int</a:t>
            </a:r>
            <a:r>
              <a:rPr lang="en-US" sz="1650" dirty="0">
                <a:latin typeface="Courier New" panose="02070309020205020404" pitchFamily="49" charset="0"/>
                <a:cs typeface="Courier New" panose="02070309020205020404" pitchFamily="49" charset="0"/>
              </a:rPr>
              <a:t> age = 14;  // line 1</a:t>
            </a:r>
          </a:p>
          <a:p>
            <a:pPr marL="0" indent="0">
              <a:buNone/>
            </a:pPr>
            <a:r>
              <a:rPr lang="en-US" sz="1650" dirty="0">
                <a:latin typeface="Courier New" panose="02070309020205020404" pitchFamily="49" charset="0"/>
                <a:cs typeface="Courier New" panose="02070309020205020404" pitchFamily="49" charset="0"/>
              </a:rPr>
              <a:t>  </a:t>
            </a:r>
            <a:r>
              <a:rPr lang="en-US" sz="1650" dirty="0" err="1">
                <a:latin typeface="Courier New" panose="02070309020205020404" pitchFamily="49" charset="0"/>
                <a:cs typeface="Courier New" panose="02070309020205020404" pitchFamily="49" charset="0"/>
              </a:rPr>
              <a:t>int</a:t>
            </a:r>
            <a:r>
              <a:rPr lang="en-US" sz="1650" dirty="0">
                <a:latin typeface="Courier New" panose="02070309020205020404" pitchFamily="49" charset="0"/>
                <a:cs typeface="Courier New" panose="02070309020205020404" pitchFamily="49" charset="0"/>
              </a:rPr>
              <a:t> PI;        // line 2</a:t>
            </a:r>
          </a:p>
          <a:p>
            <a:pPr marL="0" indent="0">
              <a:buNone/>
            </a:pPr>
            <a:r>
              <a:rPr lang="en-US" sz="1650" dirty="0">
                <a:latin typeface="Courier New" panose="02070309020205020404" pitchFamily="49" charset="0"/>
                <a:cs typeface="Courier New" panose="02070309020205020404" pitchFamily="49" charset="0"/>
              </a:rPr>
              <a:t>  age--;          // line 3</a:t>
            </a:r>
          </a:p>
          <a:p>
            <a:pPr marL="0" indent="0">
              <a:buNone/>
            </a:pPr>
            <a:r>
              <a:rPr lang="en-US" sz="1650" dirty="0">
                <a:latin typeface="Courier New" panose="02070309020205020404" pitchFamily="49" charset="0"/>
                <a:cs typeface="Courier New" panose="02070309020205020404" pitchFamily="49" charset="0"/>
              </a:rPr>
              <a:t>  DAYS_PER_WEEK++;    // line 4</a:t>
            </a:r>
          </a:p>
          <a:p>
            <a:pPr marL="0" indent="0">
              <a:buNone/>
            </a:pPr>
            <a:r>
              <a:rPr lang="en-US" sz="1650" dirty="0">
                <a:latin typeface="Courier New" panose="02070309020205020404" pitchFamily="49" charset="0"/>
                <a:cs typeface="Courier New" panose="02070309020205020404" pitchFamily="49" charset="0"/>
              </a:rPr>
              <a:t>  DAYS_PER_WEEK = 7;  // line 5</a:t>
            </a:r>
          </a:p>
          <a:p>
            <a:pPr marL="0" indent="0">
              <a:buNone/>
            </a:pPr>
            <a:r>
              <a:rPr lang="en-US" sz="1650" dirty="0">
                <a:latin typeface="Courier New" panose="02070309020205020404" pitchFamily="49" charset="0"/>
                <a:cs typeface="Courier New" panose="02070309020205020404" pitchFamily="49" charset="0"/>
              </a:rPr>
              <a:t>  PI = 3.1415;        // line 6</a:t>
            </a:r>
          </a:p>
          <a:p>
            <a:pPr marL="0" indent="0">
              <a:buNone/>
            </a:pPr>
            <a:r>
              <a:rPr lang="en-US" sz="1650" dirty="0">
                <a:latin typeface="Courier New" panose="02070309020205020404" pitchFamily="49" charset="0"/>
                <a:cs typeface="Courier New" panose="02070309020205020404" pitchFamily="49" charset="0"/>
              </a:rPr>
              <a:t>  16++;               // line 7</a:t>
            </a:r>
          </a:p>
          <a:p>
            <a:pPr marL="0" indent="0">
              <a:buNone/>
            </a:pPr>
            <a:r>
              <a:rPr lang="en-US" sz="1650" dirty="0">
                <a:latin typeface="Courier New" panose="02070309020205020404" pitchFamily="49" charset="0"/>
                <a:cs typeface="Courier New" panose="02070309020205020404" pitchFamily="49" charset="0"/>
              </a:rPr>
              <a:t>  </a:t>
            </a:r>
            <a:r>
              <a:rPr lang="en-US" sz="1650" dirty="0" err="1">
                <a:latin typeface="Courier New" panose="02070309020205020404" pitchFamily="49" charset="0"/>
                <a:cs typeface="Courier New" panose="02070309020205020404" pitchFamily="49" charset="0"/>
              </a:rPr>
              <a:t>printf</a:t>
            </a:r>
            <a:r>
              <a:rPr lang="en-US" sz="1650" dirty="0">
                <a:latin typeface="Courier New" panose="02070309020205020404" pitchFamily="49" charset="0"/>
                <a:cs typeface="Courier New" panose="02070309020205020404" pitchFamily="49" charset="0"/>
              </a:rPr>
              <a:t>()++;         // line 8</a:t>
            </a:r>
          </a:p>
          <a:p>
            <a:pPr marL="0" indent="0">
              <a:buNone/>
            </a:pPr>
            <a:r>
              <a:rPr lang="en-US" sz="1650" dirty="0">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p:txBody>
          <a:bodyPr/>
          <a:lstStyle/>
          <a:p>
            <a:fld id="{0F5F6FA9-20C2-4A4D-9186-871D2B3DD807}" type="slidenum">
              <a:rPr lang="en-US" smtClean="0"/>
              <a:t>19</a:t>
            </a:fld>
            <a:endParaRPr lang="en-US"/>
          </a:p>
        </p:txBody>
      </p:sp>
    </p:spTree>
    <p:extLst>
      <p:ext uri="{BB962C8B-B14F-4D97-AF65-F5344CB8AC3E}">
        <p14:creationId xmlns:p14="http://schemas.microsoft.com/office/powerpoint/2010/main" val="372244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8686800" cy="685800"/>
          </a:xfrm>
        </p:spPr>
        <p:txBody>
          <a:bodyPr>
            <a:normAutofit fontScale="90000"/>
          </a:bodyPr>
          <a:lstStyle/>
          <a:p>
            <a:r>
              <a:rPr lang="en-US" dirty="0"/>
              <a:t>Summary</a:t>
            </a:r>
          </a:p>
        </p:txBody>
      </p:sp>
      <p:sp>
        <p:nvSpPr>
          <p:cNvPr id="3" name="Content Placeholder 2"/>
          <p:cNvSpPr>
            <a:spLocks noGrp="1"/>
          </p:cNvSpPr>
          <p:nvPr>
            <p:ph idx="1"/>
          </p:nvPr>
        </p:nvSpPr>
        <p:spPr>
          <a:xfrm>
            <a:off x="1752600" y="762000"/>
            <a:ext cx="8763000" cy="6096000"/>
          </a:xfrm>
        </p:spPr>
        <p:txBody>
          <a:bodyPr>
            <a:normAutofit fontScale="85000" lnSpcReduction="20000"/>
          </a:bodyPr>
          <a:lstStyle/>
          <a:p>
            <a:r>
              <a:rPr lang="en-US" dirty="0"/>
              <a:t>Variable declaration, initialization, and use.</a:t>
            </a:r>
          </a:p>
          <a:p>
            <a:pPr lvl="1"/>
            <a:r>
              <a:rPr lang="en-US" dirty="0"/>
              <a:t>Possible syntax errors</a:t>
            </a:r>
          </a:p>
          <a:p>
            <a:pPr lvl="2"/>
            <a:r>
              <a:rPr lang="en-US" dirty="0"/>
              <a:t>Syntax – rules for code to compile.</a:t>
            </a:r>
          </a:p>
          <a:p>
            <a:pPr marL="0" indent="0">
              <a:buNone/>
            </a:pPr>
            <a:endParaRPr lang="en-US" sz="1800" dirty="0"/>
          </a:p>
          <a:p>
            <a:r>
              <a:rPr lang="en-US" dirty="0"/>
              <a:t>Types:</a:t>
            </a:r>
          </a:p>
          <a:p>
            <a:pPr lvl="1"/>
            <a:r>
              <a:rPr lang="en-US" dirty="0"/>
              <a:t>Define what are legal values for a variable.</a:t>
            </a:r>
          </a:p>
          <a:p>
            <a:pPr lvl="1"/>
            <a:r>
              <a:rPr lang="en-US" dirty="0"/>
              <a:t>Both variables and values have types.</a:t>
            </a:r>
          </a:p>
          <a:p>
            <a:pPr lvl="1"/>
            <a:r>
              <a:rPr lang="en-US" dirty="0"/>
              <a:t>A variable can only have one type throughout the program.</a:t>
            </a:r>
          </a:p>
          <a:p>
            <a:pPr lvl="1"/>
            <a:r>
              <a:rPr lang="en-US" dirty="0"/>
              <a:t>Common errors: </a:t>
            </a:r>
          </a:p>
          <a:p>
            <a:pPr lvl="2"/>
            <a:r>
              <a:rPr lang="en-US" dirty="0"/>
              <a:t>Initialize a variable with a value of another type</a:t>
            </a:r>
          </a:p>
          <a:p>
            <a:pPr lvl="2"/>
            <a:r>
              <a:rPr lang="en-US" dirty="0"/>
              <a:t>Use data of a ‘wrong’ type for an operator </a:t>
            </a:r>
          </a:p>
          <a:p>
            <a:pPr lvl="2"/>
            <a:r>
              <a:rPr lang="en-US" dirty="0"/>
              <a:t>Use data of a ‘wrong’ type as function argument</a:t>
            </a:r>
          </a:p>
          <a:p>
            <a:pPr lvl="3"/>
            <a:r>
              <a:rPr lang="en-US" dirty="0"/>
              <a:t>Function takes arguments of a different type.</a:t>
            </a:r>
          </a:p>
          <a:p>
            <a:endParaRPr lang="en-US" sz="1800" dirty="0"/>
          </a:p>
          <a:p>
            <a:r>
              <a:rPr lang="en-US" dirty="0"/>
              <a:t>Type casting:</a:t>
            </a:r>
          </a:p>
          <a:p>
            <a:pPr lvl="1"/>
            <a:r>
              <a:rPr lang="en-US" dirty="0"/>
              <a:t>Casting: (float)</a:t>
            </a:r>
          </a:p>
          <a:p>
            <a:endParaRPr lang="en-US" sz="1100" dirty="0"/>
          </a:p>
          <a:p>
            <a:r>
              <a:rPr lang="en-US" dirty="0"/>
              <a:t>++/--, +=/-=  (not recommended in exams)</a:t>
            </a:r>
          </a:p>
          <a:p>
            <a:pPr marL="457200" lvl="1" indent="0">
              <a:buNone/>
            </a:pPr>
            <a:endParaRPr lang="en-US" sz="1800" dirty="0"/>
          </a:p>
          <a:p>
            <a:r>
              <a:rPr lang="en-US" dirty="0"/>
              <a:t>Named constants: #define DAYS_PER_WEEK 7 </a:t>
            </a:r>
          </a:p>
          <a:p>
            <a:pPr lvl="1"/>
            <a:r>
              <a:rPr lang="en-US" dirty="0"/>
              <a:t>#define – directive can be used in one other way, but we will not cover that.</a:t>
            </a:r>
          </a:p>
        </p:txBody>
      </p:sp>
      <p:sp>
        <p:nvSpPr>
          <p:cNvPr id="4" name="Slide Number Placeholder 3"/>
          <p:cNvSpPr>
            <a:spLocks noGrp="1"/>
          </p:cNvSpPr>
          <p:nvPr>
            <p:ph type="sldNum" sz="quarter" idx="12"/>
          </p:nvPr>
        </p:nvSpPr>
        <p:spPr/>
        <p:txBody>
          <a:bodyPr/>
          <a:lstStyle/>
          <a:p>
            <a:fld id="{0F5F6FA9-20C2-4A4D-9186-871D2B3DD807}" type="slidenum">
              <a:rPr lang="en-US" smtClean="0"/>
              <a:t>2</a:t>
            </a:fld>
            <a:endParaRPr lang="en-US"/>
          </a:p>
        </p:txBody>
      </p:sp>
    </p:spTree>
    <p:extLst>
      <p:ext uri="{BB962C8B-B14F-4D97-AF65-F5344CB8AC3E}">
        <p14:creationId xmlns:p14="http://schemas.microsoft.com/office/powerpoint/2010/main" val="4056831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83127"/>
            <a:ext cx="8686800" cy="369455"/>
          </a:xfrm>
        </p:spPr>
        <p:txBody>
          <a:bodyPr>
            <a:noAutofit/>
          </a:bodyPr>
          <a:lstStyle/>
          <a:p>
            <a:r>
              <a:rPr lang="en-US" sz="2800" dirty="0"/>
              <a:t>Declaring a Variable</a:t>
            </a:r>
          </a:p>
        </p:txBody>
      </p:sp>
      <p:sp>
        <p:nvSpPr>
          <p:cNvPr id="3" name="Content Placeholder 2"/>
          <p:cNvSpPr>
            <a:spLocks noGrp="1"/>
          </p:cNvSpPr>
          <p:nvPr>
            <p:ph idx="1"/>
          </p:nvPr>
        </p:nvSpPr>
        <p:spPr>
          <a:xfrm>
            <a:off x="1676400" y="452581"/>
            <a:ext cx="8991600" cy="6268894"/>
          </a:xfrm>
        </p:spPr>
        <p:txBody>
          <a:bodyPr>
            <a:normAutofit fontScale="92500" lnSpcReduction="10000"/>
          </a:bodyPr>
          <a:lstStyle/>
          <a:p>
            <a:r>
              <a:rPr lang="en-US" sz="2400" dirty="0"/>
              <a:t>A program uses </a:t>
            </a:r>
            <a:r>
              <a:rPr lang="en-US" sz="2400" i="1" dirty="0"/>
              <a:t>variables</a:t>
            </a:r>
            <a:r>
              <a:rPr lang="en-US" sz="2400" dirty="0"/>
              <a:t> to store, and refer to, data.</a:t>
            </a:r>
          </a:p>
          <a:p>
            <a:r>
              <a:rPr lang="en-US" sz="2400" dirty="0"/>
              <a:t>You can think of a variable as a ‘box’ that holds data and has a label. You can only get to the box using the label.</a:t>
            </a:r>
          </a:p>
          <a:p>
            <a:pPr lvl="1"/>
            <a:r>
              <a:rPr lang="en-US" sz="2000" dirty="0"/>
              <a:t>Unlike an actual box, a variable is NEVER empty. </a:t>
            </a:r>
            <a:r>
              <a:rPr lang="en-US" sz="2000" b="1" dirty="0"/>
              <a:t>It always has a value</a:t>
            </a:r>
            <a:r>
              <a:rPr lang="en-US" sz="2000" dirty="0"/>
              <a:t>.</a:t>
            </a:r>
          </a:p>
          <a:p>
            <a:endParaRPr lang="en-US" sz="700" dirty="0"/>
          </a:p>
          <a:p>
            <a:r>
              <a:rPr lang="en-US" sz="2400" dirty="0"/>
              <a:t>You create a variable, by doing a </a:t>
            </a:r>
            <a:r>
              <a:rPr lang="en-US" sz="2400" b="1" u="sng" dirty="0"/>
              <a:t>variable declaration</a:t>
            </a:r>
            <a:r>
              <a:rPr lang="en-US" sz="2400" dirty="0"/>
              <a:t>.</a:t>
            </a:r>
          </a:p>
          <a:p>
            <a:endParaRPr lang="en-US" sz="700" dirty="0"/>
          </a:p>
          <a:p>
            <a:r>
              <a:rPr lang="en-US" sz="2400" dirty="0"/>
              <a:t>There are two ways to declare a variable: </a:t>
            </a:r>
          </a:p>
          <a:p>
            <a:pPr marL="457200" lvl="1" indent="0">
              <a:buNone/>
            </a:pPr>
            <a:r>
              <a:rPr lang="en-US" sz="2000" i="1" dirty="0"/>
              <a:t>type </a:t>
            </a:r>
            <a:r>
              <a:rPr lang="en-US" sz="2000" i="1" dirty="0" err="1"/>
              <a:t>variable_name</a:t>
            </a:r>
            <a:r>
              <a:rPr lang="en-US" sz="2000" i="1" dirty="0"/>
              <a:t>;                  </a:t>
            </a:r>
            <a:r>
              <a:rPr lang="en-US" sz="1800" i="1" dirty="0"/>
              <a:t>// declare only: name and type</a:t>
            </a:r>
            <a:endParaRPr lang="en-US" sz="1800" dirty="0"/>
          </a:p>
          <a:p>
            <a:pPr marL="457200" lvl="1" indent="0">
              <a:buNone/>
            </a:pPr>
            <a:r>
              <a:rPr lang="en-US" sz="2000" i="1" dirty="0"/>
              <a:t>type </a:t>
            </a:r>
            <a:r>
              <a:rPr lang="en-US" sz="2000" i="1" dirty="0" err="1"/>
              <a:t>variable_name</a:t>
            </a:r>
            <a:r>
              <a:rPr lang="en-US" sz="2000" i="1" dirty="0"/>
              <a:t> = </a:t>
            </a:r>
            <a:r>
              <a:rPr lang="en-US" sz="2000" i="1" dirty="0" err="1"/>
              <a:t>initial_value</a:t>
            </a:r>
            <a:r>
              <a:rPr lang="en-US" sz="2000" i="1" dirty="0"/>
              <a:t>;    </a:t>
            </a:r>
            <a:r>
              <a:rPr lang="en-US" sz="1800" i="1" dirty="0"/>
              <a:t>// declare and initialize</a:t>
            </a:r>
          </a:p>
          <a:p>
            <a:endParaRPr lang="en-US" sz="700" dirty="0"/>
          </a:p>
          <a:p>
            <a:r>
              <a:rPr lang="en-US" sz="2400" dirty="0"/>
              <a:t>For example:</a:t>
            </a:r>
          </a:p>
          <a:p>
            <a:pPr marL="457200" lvl="1" indent="0">
              <a:buNone/>
            </a:pPr>
            <a:r>
              <a:rPr lang="en-US" sz="1800" b="1" dirty="0" err="1">
                <a:solidFill>
                  <a:schemeClr val="accent5">
                    <a:lumMod val="75000"/>
                  </a:schemeClr>
                </a:solidFill>
                <a:latin typeface="Courier New" panose="02070309020205020404" pitchFamily="49" charset="0"/>
                <a:cs typeface="Courier New" panose="02070309020205020404" pitchFamily="49" charset="0"/>
              </a:rPr>
              <a:t>int</a:t>
            </a:r>
            <a:r>
              <a:rPr lang="en-US" sz="1800" b="1" dirty="0">
                <a:solidFill>
                  <a:schemeClr val="accent5">
                    <a:lumMod val="75000"/>
                  </a:schemeClr>
                </a:solidFill>
                <a:latin typeface="Courier New" panose="02070309020205020404" pitchFamily="49" charset="0"/>
                <a:cs typeface="Courier New" panose="02070309020205020404" pitchFamily="49" charset="0"/>
              </a:rPr>
              <a:t> x;    </a:t>
            </a:r>
            <a:r>
              <a:rPr lang="en-US" sz="1600" b="1" dirty="0">
                <a:solidFill>
                  <a:schemeClr val="accent5">
                    <a:lumMod val="75000"/>
                  </a:schemeClr>
                </a:solidFill>
                <a:latin typeface="Courier New" panose="02070309020205020404" pitchFamily="49" charset="0"/>
                <a:cs typeface="Courier New" panose="02070309020205020404" pitchFamily="49" charset="0"/>
              </a:rPr>
              <a:t> //declaration only. Will x be empty?</a:t>
            </a:r>
            <a:endParaRPr lang="en-US" sz="1800" b="1" dirty="0">
              <a:solidFill>
                <a:schemeClr val="accent5">
                  <a:lumMod val="75000"/>
                </a:schemeClr>
              </a:solidFill>
              <a:latin typeface="Courier New" panose="02070309020205020404" pitchFamily="49" charset="0"/>
              <a:cs typeface="Courier New" panose="02070309020205020404" pitchFamily="49" charset="0"/>
            </a:endParaRPr>
          </a:p>
          <a:p>
            <a:pPr marL="457200" lvl="1" indent="0">
              <a:buNone/>
            </a:pPr>
            <a:r>
              <a:rPr lang="en-US" sz="1800" b="1" dirty="0" err="1">
                <a:solidFill>
                  <a:schemeClr val="accent5">
                    <a:lumMod val="75000"/>
                  </a:schemeClr>
                </a:solidFill>
                <a:latin typeface="Courier New" panose="02070309020205020404" pitchFamily="49" charset="0"/>
                <a:cs typeface="Courier New" panose="02070309020205020404" pitchFamily="49" charset="0"/>
              </a:rPr>
              <a:t>int</a:t>
            </a:r>
            <a:r>
              <a:rPr lang="en-US" sz="1800" b="1" dirty="0">
                <a:solidFill>
                  <a:schemeClr val="accent5">
                    <a:lumMod val="75000"/>
                  </a:schemeClr>
                </a:solidFill>
                <a:latin typeface="Courier New" panose="02070309020205020404" pitchFamily="49" charset="0"/>
                <a:cs typeface="Courier New" panose="02070309020205020404" pitchFamily="49" charset="0"/>
              </a:rPr>
              <a:t> </a:t>
            </a:r>
            <a:r>
              <a:rPr lang="en-US" sz="1800" b="1" dirty="0" err="1">
                <a:solidFill>
                  <a:schemeClr val="accent5">
                    <a:lumMod val="75000"/>
                  </a:schemeClr>
                </a:solidFill>
                <a:latin typeface="Courier New" panose="02070309020205020404" pitchFamily="49" charset="0"/>
                <a:cs typeface="Courier New" panose="02070309020205020404" pitchFamily="49" charset="0"/>
              </a:rPr>
              <a:t>num_of_fingers</a:t>
            </a:r>
            <a:r>
              <a:rPr lang="en-US" sz="1800" b="1" dirty="0">
                <a:solidFill>
                  <a:schemeClr val="accent5">
                    <a:lumMod val="75000"/>
                  </a:schemeClr>
                </a:solidFill>
                <a:latin typeface="Courier New" panose="02070309020205020404" pitchFamily="49" charset="0"/>
                <a:cs typeface="Courier New" panose="02070309020205020404" pitchFamily="49" charset="0"/>
              </a:rPr>
              <a:t> = 5; </a:t>
            </a:r>
            <a:r>
              <a:rPr lang="en-US" sz="1600" b="1" dirty="0">
                <a:solidFill>
                  <a:schemeClr val="accent5">
                    <a:lumMod val="75000"/>
                  </a:schemeClr>
                </a:solidFill>
                <a:latin typeface="Courier New" panose="02070309020205020404" pitchFamily="49" charset="0"/>
                <a:cs typeface="Courier New" panose="02070309020205020404" pitchFamily="49" charset="0"/>
              </a:rPr>
              <a:t>//declare and initialize</a:t>
            </a:r>
            <a:endParaRPr lang="en-US" sz="1800" b="1" dirty="0">
              <a:solidFill>
                <a:schemeClr val="accent5">
                  <a:lumMod val="75000"/>
                </a:schemeClr>
              </a:solidFill>
              <a:latin typeface="Courier New" panose="02070309020205020404" pitchFamily="49" charset="0"/>
              <a:cs typeface="Courier New" panose="02070309020205020404" pitchFamily="49" charset="0"/>
            </a:endParaRPr>
          </a:p>
          <a:p>
            <a:pPr marL="457200" lvl="1" indent="0">
              <a:buNone/>
            </a:pPr>
            <a:r>
              <a:rPr lang="en-US" sz="1800" b="1" dirty="0">
                <a:solidFill>
                  <a:schemeClr val="accent5">
                    <a:lumMod val="75000"/>
                  </a:schemeClr>
                </a:solidFill>
                <a:latin typeface="Courier New" panose="02070309020205020404" pitchFamily="49" charset="0"/>
                <a:cs typeface="Courier New" panose="02070309020205020404" pitchFamily="49" charset="0"/>
              </a:rPr>
              <a:t>float radius = 20.231;</a:t>
            </a:r>
          </a:p>
          <a:p>
            <a:pPr marL="400050"/>
            <a:r>
              <a:rPr lang="en-US" sz="2400" dirty="0">
                <a:cs typeface="Courier New" panose="02070309020205020404" pitchFamily="49" charset="0"/>
              </a:rPr>
              <a:t>Several variables can be declared on the same line:</a:t>
            </a:r>
          </a:p>
          <a:p>
            <a:pPr marL="57150" indent="0">
              <a:buNone/>
            </a:pPr>
            <a:r>
              <a:rPr lang="en-US" sz="2000" b="1" dirty="0">
                <a:latin typeface="Courier New" panose="02070309020205020404" pitchFamily="49" charset="0"/>
                <a:cs typeface="Courier New" panose="02070309020205020404" pitchFamily="49" charset="0"/>
              </a:rPr>
              <a:t>  </a:t>
            </a:r>
            <a:r>
              <a:rPr lang="en-US" sz="2000" b="1" dirty="0" err="1">
                <a:solidFill>
                  <a:schemeClr val="accent5">
                    <a:lumMod val="75000"/>
                  </a:schemeClr>
                </a:solidFill>
                <a:latin typeface="Courier New" panose="02070309020205020404" pitchFamily="49" charset="0"/>
                <a:cs typeface="Courier New" panose="02070309020205020404" pitchFamily="49" charset="0"/>
              </a:rPr>
              <a:t>int</a:t>
            </a:r>
            <a:r>
              <a:rPr lang="en-US" sz="2000" b="1" dirty="0">
                <a:solidFill>
                  <a:schemeClr val="accent5">
                    <a:lumMod val="75000"/>
                  </a:schemeClr>
                </a:solidFill>
                <a:latin typeface="Courier New" panose="02070309020205020404" pitchFamily="49" charset="0"/>
                <a:cs typeface="Courier New" panose="02070309020205020404" pitchFamily="49" charset="0"/>
              </a:rPr>
              <a:t> age, count = 0, total = 0, temp;</a:t>
            </a:r>
          </a:p>
          <a:p>
            <a:pPr marL="400050"/>
            <a:r>
              <a:rPr lang="en-US" sz="2400" dirty="0">
                <a:cs typeface="Courier New" panose="02070309020205020404" pitchFamily="49" charset="0"/>
              </a:rPr>
              <a:t>Each variable has a </a:t>
            </a:r>
            <a:r>
              <a:rPr lang="en-US" sz="2400" i="1" dirty="0">
                <a:cs typeface="Courier New" panose="02070309020205020404" pitchFamily="49" charset="0"/>
              </a:rPr>
              <a:t>type</a:t>
            </a:r>
            <a:r>
              <a:rPr lang="en-US" sz="2400" dirty="0">
                <a:cs typeface="Courier New" panose="02070309020205020404" pitchFamily="49" charset="0"/>
              </a:rPr>
              <a:t>, a </a:t>
            </a:r>
            <a:r>
              <a:rPr lang="en-US" sz="2400" i="1" dirty="0">
                <a:cs typeface="Courier New" panose="02070309020205020404" pitchFamily="49" charset="0"/>
              </a:rPr>
              <a:t>name</a:t>
            </a:r>
            <a:r>
              <a:rPr lang="en-US" sz="2400" dirty="0">
                <a:cs typeface="Courier New" panose="02070309020205020404" pitchFamily="49" charset="0"/>
              </a:rPr>
              <a:t>, a </a:t>
            </a:r>
            <a:r>
              <a:rPr lang="en-US" sz="2400" i="1" dirty="0">
                <a:cs typeface="Courier New" panose="02070309020205020404" pitchFamily="49" charset="0"/>
              </a:rPr>
              <a:t>value</a:t>
            </a:r>
            <a:r>
              <a:rPr lang="en-US" sz="2400" dirty="0">
                <a:cs typeface="Courier New" panose="02070309020205020404" pitchFamily="49" charset="0"/>
              </a:rPr>
              <a:t>, and a </a:t>
            </a:r>
            <a:r>
              <a:rPr lang="en-US" sz="2400" i="1" dirty="0">
                <a:cs typeface="Courier New" panose="02070309020205020404" pitchFamily="49" charset="0"/>
              </a:rPr>
              <a:t>memory address</a:t>
            </a:r>
            <a:r>
              <a:rPr lang="en-US" sz="2400" dirty="0">
                <a:cs typeface="Courier New" panose="02070309020205020404" pitchFamily="49" charset="0"/>
              </a:rPr>
              <a:t>.</a:t>
            </a:r>
          </a:p>
          <a:p>
            <a:pPr marL="857250" lvl="1"/>
            <a:r>
              <a:rPr lang="en-US" sz="2000" dirty="0">
                <a:cs typeface="Courier New" panose="02070309020205020404" pitchFamily="49" charset="0"/>
              </a:rPr>
              <a:t>We will rarely use the memory address of a variable in this class </a:t>
            </a:r>
          </a:p>
          <a:p>
            <a:pPr marL="857250" lvl="1"/>
            <a:r>
              <a:rPr lang="en-US" sz="2000" dirty="0">
                <a:cs typeface="Courier New" panose="02070309020205020404" pitchFamily="49" charset="0"/>
              </a:rPr>
              <a:t>Initialize every variable, otherwise it will have a random (junk) value.</a:t>
            </a:r>
            <a:endParaRPr lang="en-US" sz="1600" dirty="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345576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3959" y="106850"/>
            <a:ext cx="7886700" cy="822065"/>
          </a:xfrm>
        </p:spPr>
        <p:txBody>
          <a:bodyPr>
            <a:normAutofit/>
          </a:bodyPr>
          <a:lstStyle/>
          <a:p>
            <a:r>
              <a:rPr lang="en-US" sz="3600" dirty="0"/>
              <a:t>Variable names</a:t>
            </a:r>
          </a:p>
        </p:txBody>
      </p:sp>
      <p:sp>
        <p:nvSpPr>
          <p:cNvPr id="3" name="Content Placeholder 2"/>
          <p:cNvSpPr>
            <a:spLocks noGrp="1"/>
          </p:cNvSpPr>
          <p:nvPr>
            <p:ph idx="1"/>
          </p:nvPr>
        </p:nvSpPr>
        <p:spPr>
          <a:xfrm>
            <a:off x="1654302" y="1030515"/>
            <a:ext cx="9013698" cy="5616865"/>
          </a:xfrm>
        </p:spPr>
        <p:txBody>
          <a:bodyPr vert="horz" lIns="68580" tIns="34290" rIns="68580" bIns="34290" rtlCol="0" anchor="t">
            <a:normAutofit/>
          </a:bodyPr>
          <a:lstStyle/>
          <a:p>
            <a:r>
              <a:rPr lang="en-US" sz="2400" dirty="0">
                <a:ea typeface="+mn-lt"/>
                <a:cs typeface="+mn-lt"/>
              </a:rPr>
              <a:t>Rules for variable names:</a:t>
            </a:r>
            <a:endParaRPr lang="en-US" sz="2400" dirty="0">
              <a:cs typeface="Calibri" panose="020F0502020204030204"/>
            </a:endParaRPr>
          </a:p>
          <a:p>
            <a:pPr lvl="1"/>
            <a:r>
              <a:rPr lang="en-US" sz="2000" dirty="0">
                <a:ea typeface="+mn-lt"/>
                <a:cs typeface="+mn-lt"/>
              </a:rPr>
              <a:t>The name can contain only letters (A-Z, a-z), digits (0-9), and underscore(_). Ok: </a:t>
            </a:r>
            <a:r>
              <a:rPr lang="en-US" sz="2000" dirty="0">
                <a:latin typeface="Courier New"/>
                <a:ea typeface="+mn-lt"/>
                <a:cs typeface="Courier New"/>
              </a:rPr>
              <a:t>temp3, temp_3, in2ft, </a:t>
            </a:r>
            <a:r>
              <a:rPr lang="en-US" sz="2000" dirty="0" err="1">
                <a:latin typeface="Courier New"/>
                <a:ea typeface="+mn-lt"/>
                <a:cs typeface="Courier New"/>
              </a:rPr>
              <a:t>minGrade</a:t>
            </a:r>
            <a:endParaRPr lang="en-US" sz="2000" dirty="0" err="1">
              <a:latin typeface="Courier New" panose="02070309020205020404" pitchFamily="49" charset="0"/>
              <a:cs typeface="Courier New" panose="02070309020205020404" pitchFamily="49" charset="0"/>
            </a:endParaRPr>
          </a:p>
          <a:p>
            <a:pPr lvl="1"/>
            <a:r>
              <a:rPr lang="en-US" sz="2000" dirty="0">
                <a:ea typeface="+mn-lt"/>
                <a:cs typeface="+mn-lt"/>
              </a:rPr>
              <a:t>It cannot start with a digit. Invalid names: </a:t>
            </a:r>
            <a:r>
              <a:rPr lang="en-US" sz="2000" dirty="0">
                <a:latin typeface="Courier New"/>
                <a:ea typeface="+mn-lt"/>
                <a:cs typeface="Courier New"/>
              </a:rPr>
              <a:t>3temp, 001</a:t>
            </a:r>
            <a:endParaRPr lang="en-US" sz="2000" dirty="0">
              <a:latin typeface="Courier New"/>
              <a:cs typeface="Courier New"/>
            </a:endParaRPr>
          </a:p>
          <a:p>
            <a:pPr lvl="1"/>
            <a:r>
              <a:rPr lang="en-US" sz="2000" dirty="0">
                <a:ea typeface="+mn-lt"/>
                <a:cs typeface="+mn-lt"/>
              </a:rPr>
              <a:t>It is NOT recommended to start with _. </a:t>
            </a:r>
          </a:p>
          <a:p>
            <a:pPr lvl="1"/>
            <a:endParaRPr lang="en-US" sz="2000" dirty="0">
              <a:ea typeface="+mn-lt"/>
              <a:cs typeface="+mn-lt"/>
            </a:endParaRPr>
          </a:p>
          <a:p>
            <a:r>
              <a:rPr lang="en-US" sz="2400" dirty="0"/>
              <a:t>The name of a variable should indicate what that variable is used for (what data it holds). E.g. </a:t>
            </a:r>
            <a:r>
              <a:rPr lang="en-US" sz="2400" dirty="0">
                <a:latin typeface="Courier New"/>
                <a:cs typeface="Courier New"/>
              </a:rPr>
              <a:t>count, age, total</a:t>
            </a:r>
          </a:p>
          <a:p>
            <a:endParaRPr lang="en-US" sz="2400" dirty="0">
              <a:latin typeface="Courier New" panose="02070309020205020404" pitchFamily="49" charset="0"/>
              <a:cs typeface="Courier New" panose="02070309020205020404" pitchFamily="49" charset="0"/>
            </a:endParaRPr>
          </a:p>
          <a:p>
            <a:r>
              <a:rPr lang="en-US" sz="2400" dirty="0"/>
              <a:t>Case sensitive!   </a:t>
            </a:r>
            <a:r>
              <a:rPr lang="en-US" sz="2400" dirty="0">
                <a:latin typeface="Courier New" panose="02070309020205020404" pitchFamily="49" charset="0"/>
                <a:cs typeface="Courier New" panose="02070309020205020404" pitchFamily="49" charset="0"/>
              </a:rPr>
              <a:t>age</a:t>
            </a:r>
            <a:r>
              <a:rPr lang="en-US" sz="2400" dirty="0"/>
              <a:t>   vs   </a:t>
            </a:r>
            <a:r>
              <a:rPr lang="en-US" sz="2400" dirty="0">
                <a:latin typeface="Courier New" panose="02070309020205020404" pitchFamily="49" charset="0"/>
                <a:cs typeface="Courier New" panose="02070309020205020404" pitchFamily="49" charset="0"/>
              </a:rPr>
              <a:t>Age</a:t>
            </a:r>
            <a:r>
              <a:rPr lang="en-US" sz="2400" dirty="0"/>
              <a:t>   vs   </a:t>
            </a:r>
            <a:r>
              <a:rPr lang="en-US" sz="2400" dirty="0" err="1">
                <a:latin typeface="Courier New" panose="02070309020205020404" pitchFamily="49" charset="0"/>
                <a:cs typeface="Courier New" panose="02070309020205020404" pitchFamily="49" charset="0"/>
              </a:rPr>
              <a:t>aGe</a:t>
            </a:r>
            <a:r>
              <a:rPr lang="en-US" sz="2400" dirty="0"/>
              <a:t>    </a:t>
            </a:r>
            <a:r>
              <a:rPr lang="en-US" sz="1800" dirty="0"/>
              <a:t>(are all different)</a:t>
            </a:r>
            <a:endParaRPr lang="en-US" sz="2400" dirty="0"/>
          </a:p>
          <a:p>
            <a:endParaRPr lang="en-US" sz="2400" dirty="0"/>
          </a:p>
          <a:p>
            <a:r>
              <a:rPr lang="en-US" sz="2400" dirty="0"/>
              <a:t>Spelling errors - Be sure to check the spelling! Every time you use a variable name the spelling must be identical to the one from declaration. </a:t>
            </a:r>
          </a:p>
          <a:p>
            <a:pPr lvl="1"/>
            <a:r>
              <a:rPr lang="en-US" sz="2000" b="1" dirty="0">
                <a:latin typeface="Courier New"/>
                <a:cs typeface="Courier New"/>
              </a:rPr>
              <a:t>Age</a:t>
            </a:r>
            <a:r>
              <a:rPr lang="en-US" sz="2000" dirty="0"/>
              <a:t> is not the same as </a:t>
            </a:r>
            <a:r>
              <a:rPr lang="en-US" sz="2000" b="1" dirty="0">
                <a:latin typeface="Courier New"/>
                <a:cs typeface="Courier New"/>
              </a:rPr>
              <a:t>age</a:t>
            </a:r>
            <a:r>
              <a:rPr lang="en-US" sz="2000" dirty="0">
                <a:latin typeface="Courier New"/>
                <a:cs typeface="Courier New"/>
              </a:rPr>
              <a:t> </a:t>
            </a:r>
            <a:r>
              <a:rPr lang="en-US" sz="2000" dirty="0">
                <a:cs typeface="Courier New"/>
              </a:rPr>
              <a:t>. These are 2 different variable names for C.</a:t>
            </a:r>
          </a:p>
          <a:p>
            <a:pPr lvl="1"/>
            <a:endParaRPr lang="en-US" sz="2000" dirty="0">
              <a:cs typeface="Calibri"/>
            </a:endParaRPr>
          </a:p>
          <a:p>
            <a:pPr marL="0" indent="0">
              <a:buNone/>
            </a:pPr>
            <a:endParaRPr lang="en-US" sz="2400" dirty="0"/>
          </a:p>
        </p:txBody>
      </p:sp>
      <p:sp>
        <p:nvSpPr>
          <p:cNvPr id="4" name="Slide Number Placeholder 3"/>
          <p:cNvSpPr>
            <a:spLocks noGrp="1"/>
          </p:cNvSpPr>
          <p:nvPr>
            <p:ph type="sldNum" sz="quarter" idx="12"/>
          </p:nvPr>
        </p:nvSpPr>
        <p:spPr/>
        <p:txBody>
          <a:bodyPr/>
          <a:lstStyle/>
          <a:p>
            <a:fld id="{99B0F8F1-6DC0-4281-9C91-3A89391F0241}" type="slidenum">
              <a:rPr lang="en-US" smtClean="0"/>
              <a:t>4</a:t>
            </a:fld>
            <a:endParaRPr lang="en-US" dirty="0"/>
          </a:p>
        </p:txBody>
      </p:sp>
    </p:spTree>
    <p:extLst>
      <p:ext uri="{BB962C8B-B14F-4D97-AF65-F5344CB8AC3E}">
        <p14:creationId xmlns:p14="http://schemas.microsoft.com/office/powerpoint/2010/main" val="422260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7244" y="112512"/>
            <a:ext cx="8603408" cy="484517"/>
          </a:xfrm>
        </p:spPr>
        <p:txBody>
          <a:bodyPr/>
          <a:lstStyle/>
          <a:p>
            <a:r>
              <a:rPr lang="en-US" sz="2800" dirty="0"/>
              <a:t>Declaration/Initialization before Use</a:t>
            </a:r>
          </a:p>
        </p:txBody>
      </p:sp>
      <p:sp>
        <p:nvSpPr>
          <p:cNvPr id="3" name="Content Placeholder 2"/>
          <p:cNvSpPr>
            <a:spLocks noGrp="1"/>
          </p:cNvSpPr>
          <p:nvPr>
            <p:ph idx="1"/>
          </p:nvPr>
        </p:nvSpPr>
        <p:spPr>
          <a:xfrm>
            <a:off x="1810114" y="733277"/>
            <a:ext cx="8610600" cy="2061412"/>
          </a:xfrm>
          <a:ln>
            <a:solidFill>
              <a:schemeClr val="tx1"/>
            </a:solidFill>
          </a:ln>
        </p:spPr>
        <p:txBody>
          <a:bodyPr/>
          <a:lstStyle/>
          <a:p>
            <a:r>
              <a:rPr lang="en-US" sz="2000" dirty="0"/>
              <a:t>Code is executed line-by-line from top to bottom of the given </a:t>
            </a:r>
            <a:r>
              <a:rPr lang="en-US" sz="2000" b="1" dirty="0"/>
              <a:t>block</a:t>
            </a:r>
            <a:r>
              <a:rPr lang="en-US" sz="2000" dirty="0"/>
              <a:t>.</a:t>
            </a:r>
          </a:p>
          <a:p>
            <a:r>
              <a:rPr lang="en-US" sz="2000" b="1" dirty="0">
                <a:solidFill>
                  <a:srgbClr val="0070C0"/>
                </a:solidFill>
              </a:rPr>
              <a:t>A variable must be declared before we try to use it.</a:t>
            </a:r>
          </a:p>
          <a:p>
            <a:r>
              <a:rPr lang="en-US" sz="2000" dirty="0"/>
              <a:t>This code does not compile.  Gives error: "age undeclared …“</a:t>
            </a:r>
          </a:p>
          <a:p>
            <a:pPr marL="0" indent="0">
              <a:spcBef>
                <a:spcPts val="0"/>
              </a:spcBef>
              <a:buNone/>
              <a:defRPr/>
            </a:pPr>
            <a:r>
              <a:rPr lang="en-US" sz="2000" dirty="0">
                <a:cs typeface="Courier New" panose="02070309020205020404" pitchFamily="49" charset="0"/>
              </a:rPr>
              <a:t>// incorrect code:  </a:t>
            </a:r>
            <a:r>
              <a:rPr lang="en-US" sz="2000" dirty="0"/>
              <a:t> </a:t>
            </a:r>
            <a:r>
              <a:rPr lang="en-US" sz="2000" dirty="0">
                <a:solidFill>
                  <a:prstClr val="black"/>
                </a:solidFill>
              </a:rPr>
              <a:t>Variable </a:t>
            </a:r>
            <a:r>
              <a:rPr lang="en-US" sz="2000" b="1" dirty="0">
                <a:solidFill>
                  <a:srgbClr val="FF0000"/>
                </a:solidFill>
              </a:rPr>
              <a:t>age</a:t>
            </a:r>
            <a:r>
              <a:rPr lang="en-US" sz="2000" dirty="0">
                <a:solidFill>
                  <a:srgbClr val="FF0000"/>
                </a:solidFill>
              </a:rPr>
              <a:t> is NOT declared before use</a:t>
            </a:r>
            <a:r>
              <a:rPr lang="en-US" sz="2000" dirty="0">
                <a:solidFill>
                  <a:prstClr val="black"/>
                </a:solidFill>
              </a:rPr>
              <a:t>.</a:t>
            </a:r>
            <a:endParaRPr lang="en-US" sz="2000" b="1" dirty="0">
              <a:solidFill>
                <a:srgbClr val="1F497D"/>
              </a:solidFill>
              <a:latin typeface="Courier New" panose="02070309020205020404" pitchFamily="49" charset="0"/>
              <a:cs typeface="Courier New" panose="02070309020205020404" pitchFamily="49" charset="0"/>
            </a:endParaRPr>
          </a:p>
          <a:p>
            <a:pPr marL="0" indent="0">
              <a:spcBef>
                <a:spcPts val="0"/>
              </a:spcBef>
              <a:buNone/>
              <a:defRPr/>
            </a:pPr>
            <a:r>
              <a:rPr lang="en-US" sz="1800" b="1" dirty="0">
                <a:solidFill>
                  <a:srgbClr val="FF0000"/>
                </a:solidFill>
                <a:latin typeface="Courier New" panose="02070309020205020404" pitchFamily="49" charset="0"/>
                <a:cs typeface="Courier New" panose="02070309020205020404" pitchFamily="49" charset="0"/>
              </a:rPr>
              <a:t>age = 5; </a:t>
            </a:r>
            <a:r>
              <a:rPr lang="en-US" sz="1600" b="1" dirty="0">
                <a:solidFill>
                  <a:srgbClr val="FF0000"/>
                </a:solidFill>
                <a:latin typeface="Courier New" panose="02070309020205020404" pitchFamily="49" charset="0"/>
                <a:cs typeface="Courier New" panose="02070309020205020404" pitchFamily="49" charset="0"/>
              </a:rPr>
              <a:t>  </a:t>
            </a:r>
            <a:r>
              <a:rPr lang="en-US" sz="1600" dirty="0">
                <a:solidFill>
                  <a:srgbClr val="FF0000"/>
                </a:solidFill>
                <a:latin typeface="Courier New" panose="02070309020205020404" pitchFamily="49" charset="0"/>
                <a:cs typeface="Courier New" panose="02070309020205020404" pitchFamily="49" charset="0"/>
              </a:rPr>
              <a:t>// type is missing, so this is not a declaration for ‘a’</a:t>
            </a:r>
            <a:endParaRPr lang="en-US" sz="1800" dirty="0">
              <a:solidFill>
                <a:prstClr val="black"/>
              </a:solidFill>
            </a:endParaRPr>
          </a:p>
          <a:p>
            <a:pPr marL="0" indent="0">
              <a:spcBef>
                <a:spcPts val="0"/>
              </a:spcBef>
              <a:buNone/>
              <a:defRPr/>
            </a:pPr>
            <a:r>
              <a:rPr lang="en-US" sz="1800" b="1" dirty="0" err="1">
                <a:solidFill>
                  <a:srgbClr val="1F497D"/>
                </a:solidFill>
                <a:latin typeface="Courier New" panose="02070309020205020404" pitchFamily="49" charset="0"/>
                <a:cs typeface="Courier New" panose="02070309020205020404" pitchFamily="49" charset="0"/>
              </a:rPr>
              <a:t>printf</a:t>
            </a:r>
            <a:r>
              <a:rPr lang="en-US" sz="1800" b="1" dirty="0">
                <a:solidFill>
                  <a:srgbClr val="1F497D"/>
                </a:solidFill>
                <a:latin typeface="Courier New" panose="02070309020205020404" pitchFamily="49" charset="0"/>
                <a:cs typeface="Courier New" panose="02070309020205020404" pitchFamily="49" charset="0"/>
              </a:rPr>
              <a:t>("age = %d\</a:t>
            </a:r>
            <a:r>
              <a:rPr lang="en-US" sz="1800" b="1" dirty="0" err="1">
                <a:solidFill>
                  <a:srgbClr val="1F497D"/>
                </a:solidFill>
                <a:latin typeface="Courier New" panose="02070309020205020404" pitchFamily="49" charset="0"/>
                <a:cs typeface="Courier New" panose="02070309020205020404" pitchFamily="49" charset="0"/>
              </a:rPr>
              <a:t>n",age</a:t>
            </a:r>
            <a:r>
              <a:rPr lang="en-US" sz="1800" b="1" dirty="0">
                <a:solidFill>
                  <a:srgbClr val="1F497D"/>
                </a:solidFill>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p:txBody>
          <a:bodyPr/>
          <a:lstStyle/>
          <a:p>
            <a:pPr>
              <a:defRPr/>
            </a:pPr>
            <a:fld id="{B6F15528-21DE-4FAA-801E-634DDDAF4B2B}" type="slidenum">
              <a:rPr lang="en-US">
                <a:solidFill>
                  <a:prstClr val="black">
                    <a:tint val="75000"/>
                  </a:prstClr>
                </a:solidFill>
                <a:latin typeface="Calibri"/>
              </a:rPr>
              <a:pPr>
                <a:defRPr/>
              </a:pPr>
              <a:t>5</a:t>
            </a:fld>
            <a:endParaRPr lang="en-US" dirty="0">
              <a:solidFill>
                <a:prstClr val="black">
                  <a:tint val="75000"/>
                </a:prstClr>
              </a:solidFill>
              <a:latin typeface="Calibri"/>
            </a:endParaRPr>
          </a:p>
        </p:txBody>
      </p:sp>
      <p:sp>
        <p:nvSpPr>
          <p:cNvPr id="8" name="Content Placeholder 2"/>
          <p:cNvSpPr txBox="1">
            <a:spLocks/>
          </p:cNvSpPr>
          <p:nvPr/>
        </p:nvSpPr>
        <p:spPr>
          <a:xfrm>
            <a:off x="-309113" y="6157912"/>
            <a:ext cx="8458200" cy="762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sz="2400" b="1" dirty="0">
              <a:solidFill>
                <a:srgbClr val="0070C0"/>
              </a:solidFill>
              <a:latin typeface="Calibri"/>
            </a:endParaRPr>
          </a:p>
        </p:txBody>
      </p:sp>
      <p:sp>
        <p:nvSpPr>
          <p:cNvPr id="10" name="Title 1"/>
          <p:cNvSpPr txBox="1">
            <a:spLocks/>
          </p:cNvSpPr>
          <p:nvPr/>
        </p:nvSpPr>
        <p:spPr>
          <a:xfrm>
            <a:off x="1807244" y="3475736"/>
            <a:ext cx="8603408" cy="4845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t>A variable cannot be </a:t>
            </a:r>
            <a:r>
              <a:rPr lang="en-US" sz="2800" dirty="0" err="1"/>
              <a:t>redeclared</a:t>
            </a:r>
            <a:r>
              <a:rPr lang="en-US" sz="2800" dirty="0"/>
              <a:t> (in the same scope)</a:t>
            </a:r>
          </a:p>
        </p:txBody>
      </p:sp>
      <p:sp>
        <p:nvSpPr>
          <p:cNvPr id="11" name="Content Placeholder 2"/>
          <p:cNvSpPr txBox="1">
            <a:spLocks/>
          </p:cNvSpPr>
          <p:nvPr/>
        </p:nvSpPr>
        <p:spPr>
          <a:xfrm>
            <a:off x="1807244" y="4034311"/>
            <a:ext cx="8610600" cy="2322040"/>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b="1" dirty="0">
                <a:solidFill>
                  <a:srgbClr val="0070C0"/>
                </a:solidFill>
              </a:rPr>
              <a:t>A variable can only be declared once within its scope. You cannot </a:t>
            </a:r>
            <a:r>
              <a:rPr lang="en-US" sz="2000" b="1" dirty="0" err="1">
                <a:solidFill>
                  <a:srgbClr val="0070C0"/>
                </a:solidFill>
              </a:rPr>
              <a:t>redeclare</a:t>
            </a:r>
            <a:r>
              <a:rPr lang="en-US" sz="2000" b="1" dirty="0">
                <a:solidFill>
                  <a:srgbClr val="0070C0"/>
                </a:solidFill>
              </a:rPr>
              <a:t>/redefine it (neither with the same type nor with a different type)</a:t>
            </a:r>
            <a:endParaRPr lang="en-US" sz="1600" b="1" dirty="0">
              <a:solidFill>
                <a:srgbClr val="0070C0"/>
              </a:solidFill>
            </a:endParaRPr>
          </a:p>
          <a:p>
            <a:r>
              <a:rPr lang="en-US" sz="2000" dirty="0"/>
              <a:t>This code does not compile. Gives error: “redefinition of ‘count’ …“</a:t>
            </a:r>
          </a:p>
          <a:p>
            <a:pPr marL="0" indent="0">
              <a:spcBef>
                <a:spcPts val="0"/>
              </a:spcBef>
              <a:buNone/>
              <a:defRPr/>
            </a:pPr>
            <a:r>
              <a:rPr lang="en-US" sz="1800" b="1" dirty="0" err="1">
                <a:solidFill>
                  <a:srgbClr val="FF0000"/>
                </a:solidFill>
                <a:latin typeface="Courier New" panose="02070309020205020404" pitchFamily="49" charset="0"/>
                <a:cs typeface="Courier New" panose="02070309020205020404" pitchFamily="49" charset="0"/>
              </a:rPr>
              <a:t>int</a:t>
            </a:r>
            <a:r>
              <a:rPr lang="en-US" sz="1800" b="1" dirty="0">
                <a:solidFill>
                  <a:srgbClr val="FF0000"/>
                </a:solidFill>
                <a:latin typeface="Courier New" panose="02070309020205020404" pitchFamily="49" charset="0"/>
                <a:cs typeface="Courier New" panose="02070309020205020404" pitchFamily="49" charset="0"/>
              </a:rPr>
              <a:t> count = 5; </a:t>
            </a:r>
            <a:r>
              <a:rPr lang="en-US" sz="1600" b="1" dirty="0">
                <a:solidFill>
                  <a:srgbClr val="FF0000"/>
                </a:solidFill>
                <a:latin typeface="Courier New" panose="02070309020205020404" pitchFamily="49" charset="0"/>
                <a:cs typeface="Courier New" panose="02070309020205020404" pitchFamily="49" charset="0"/>
              </a:rPr>
              <a:t>   </a:t>
            </a:r>
            <a:endParaRPr lang="en-US" sz="1800" b="1" dirty="0">
              <a:solidFill>
                <a:srgbClr val="FF0000"/>
              </a:solidFill>
            </a:endParaRPr>
          </a:p>
          <a:p>
            <a:pPr marL="0" indent="0">
              <a:spcBef>
                <a:spcPts val="0"/>
              </a:spcBef>
              <a:buNone/>
              <a:defRPr/>
            </a:pPr>
            <a:r>
              <a:rPr lang="en-US" sz="1800" b="1" dirty="0" err="1">
                <a:solidFill>
                  <a:srgbClr val="1F497D"/>
                </a:solidFill>
                <a:latin typeface="Courier New" panose="02070309020205020404" pitchFamily="49" charset="0"/>
                <a:cs typeface="Courier New" panose="02070309020205020404" pitchFamily="49" charset="0"/>
              </a:rPr>
              <a:t>printf</a:t>
            </a:r>
            <a:r>
              <a:rPr lang="en-US" sz="1800" b="1" dirty="0">
                <a:solidFill>
                  <a:srgbClr val="1F497D"/>
                </a:solidFill>
                <a:latin typeface="Courier New" panose="02070309020205020404" pitchFamily="49" charset="0"/>
                <a:cs typeface="Courier New" panose="02070309020205020404" pitchFamily="49" charset="0"/>
              </a:rPr>
              <a:t>("count = %d\</a:t>
            </a:r>
            <a:r>
              <a:rPr lang="en-US" sz="1800" b="1" dirty="0" err="1">
                <a:solidFill>
                  <a:srgbClr val="1F497D"/>
                </a:solidFill>
                <a:latin typeface="Courier New" panose="02070309020205020404" pitchFamily="49" charset="0"/>
                <a:cs typeface="Courier New" panose="02070309020205020404" pitchFamily="49" charset="0"/>
              </a:rPr>
              <a:t>n",count</a:t>
            </a:r>
            <a:r>
              <a:rPr lang="en-US" sz="1800" b="1" dirty="0">
                <a:solidFill>
                  <a:srgbClr val="1F497D"/>
                </a:solidFill>
                <a:latin typeface="Courier New" panose="02070309020205020404" pitchFamily="49" charset="0"/>
                <a:cs typeface="Courier New" panose="02070309020205020404" pitchFamily="49" charset="0"/>
              </a:rPr>
              <a:t>);</a:t>
            </a:r>
          </a:p>
          <a:p>
            <a:pPr marL="0" indent="0">
              <a:spcBef>
                <a:spcPts val="0"/>
              </a:spcBef>
              <a:buNone/>
              <a:defRPr/>
            </a:pPr>
            <a:r>
              <a:rPr lang="en-US" sz="1800" b="1" dirty="0" err="1">
                <a:solidFill>
                  <a:srgbClr val="FF0000"/>
                </a:solidFill>
                <a:latin typeface="Courier New" panose="02070309020205020404" pitchFamily="49" charset="0"/>
                <a:cs typeface="Courier New" panose="02070309020205020404" pitchFamily="49" charset="0"/>
              </a:rPr>
              <a:t>int</a:t>
            </a:r>
            <a:r>
              <a:rPr lang="en-US" sz="1800" b="1" dirty="0">
                <a:solidFill>
                  <a:srgbClr val="FF0000"/>
                </a:solidFill>
                <a:latin typeface="Courier New" panose="02070309020205020404" pitchFamily="49" charset="0"/>
                <a:cs typeface="Courier New" panose="02070309020205020404" pitchFamily="49" charset="0"/>
              </a:rPr>
              <a:t> count = 10;     </a:t>
            </a:r>
            <a:r>
              <a:rPr lang="en-US" sz="1800" dirty="0">
                <a:solidFill>
                  <a:srgbClr val="FF0000"/>
                </a:solidFill>
                <a:latin typeface="Courier New" panose="02070309020205020404" pitchFamily="49" charset="0"/>
                <a:cs typeface="Courier New" panose="02070309020205020404" pitchFamily="49" charset="0"/>
              </a:rPr>
              <a:t>// error: count is </a:t>
            </a:r>
            <a:r>
              <a:rPr lang="en-US" sz="1800" dirty="0" err="1">
                <a:solidFill>
                  <a:srgbClr val="FF0000"/>
                </a:solidFill>
                <a:latin typeface="Courier New" panose="02070309020205020404" pitchFamily="49" charset="0"/>
                <a:cs typeface="Courier New" panose="02070309020205020404" pitchFamily="49" charset="0"/>
              </a:rPr>
              <a:t>redeclared</a:t>
            </a:r>
            <a:r>
              <a:rPr lang="en-US" sz="1800" dirty="0">
                <a:solidFill>
                  <a:srgbClr val="FF0000"/>
                </a:solidFill>
                <a:latin typeface="Courier New" panose="02070309020205020404" pitchFamily="49" charset="0"/>
                <a:cs typeface="Courier New" panose="02070309020205020404" pitchFamily="49" charset="0"/>
              </a:rPr>
              <a:t>/redefined</a:t>
            </a:r>
            <a:endParaRPr lang="en-US" sz="1800" b="1" dirty="0">
              <a:solidFill>
                <a:srgbClr val="FF0000"/>
              </a:solidFill>
              <a:latin typeface="Courier New" panose="02070309020205020404" pitchFamily="49" charset="0"/>
              <a:cs typeface="Courier New" panose="02070309020205020404" pitchFamily="49" charset="0"/>
            </a:endParaRPr>
          </a:p>
          <a:p>
            <a:pPr marL="0" indent="0">
              <a:buNone/>
            </a:pPr>
            <a:r>
              <a:rPr lang="en-US" sz="1800" b="1" dirty="0">
                <a:latin typeface="Courier New" panose="02070309020205020404" pitchFamily="49" charset="0"/>
                <a:cs typeface="Courier New" panose="02070309020205020404" pitchFamily="49" charset="0"/>
              </a:rPr>
              <a:t>//float count = 10.6; </a:t>
            </a:r>
            <a:r>
              <a:rPr lang="en-US" sz="1800" dirty="0">
                <a:latin typeface="Courier New" panose="02070309020205020404" pitchFamily="49" charset="0"/>
                <a:cs typeface="Courier New" panose="02070309020205020404" pitchFamily="49" charset="0"/>
              </a:rPr>
              <a:t>// error: count is </a:t>
            </a:r>
            <a:r>
              <a:rPr lang="en-US" sz="1800" dirty="0" err="1">
                <a:latin typeface="Courier New" panose="02070309020205020404" pitchFamily="49" charset="0"/>
                <a:cs typeface="Courier New" panose="02070309020205020404" pitchFamily="49" charset="0"/>
              </a:rPr>
              <a:t>redeclared</a:t>
            </a:r>
            <a:r>
              <a:rPr lang="en-US" sz="1800" dirty="0">
                <a:latin typeface="Courier New" panose="02070309020205020404" pitchFamily="49" charset="0"/>
                <a:cs typeface="Courier New" panose="02070309020205020404" pitchFamily="49" charset="0"/>
              </a:rPr>
              <a:t>/redefined</a:t>
            </a:r>
            <a:endParaRPr lang="en-US" sz="2000" dirty="0"/>
          </a:p>
          <a:p>
            <a:endParaRPr lang="en-US" sz="2000" dirty="0"/>
          </a:p>
        </p:txBody>
      </p:sp>
    </p:spTree>
    <p:extLst>
      <p:ext uri="{BB962C8B-B14F-4D97-AF65-F5344CB8AC3E}">
        <p14:creationId xmlns:p14="http://schemas.microsoft.com/office/powerpoint/2010/main" val="652596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850" y="1"/>
            <a:ext cx="8955268" cy="708931"/>
          </a:xfrm>
        </p:spPr>
        <p:txBody>
          <a:bodyPr>
            <a:normAutofit/>
          </a:bodyPr>
          <a:lstStyle/>
          <a:p>
            <a:r>
              <a:rPr lang="en-US" sz="3600" dirty="0"/>
              <a:t>Variable SCOPE – difficult now, easier later</a:t>
            </a:r>
          </a:p>
        </p:txBody>
      </p:sp>
      <p:sp>
        <p:nvSpPr>
          <p:cNvPr id="3" name="Content Placeholder 2"/>
          <p:cNvSpPr>
            <a:spLocks noGrp="1"/>
          </p:cNvSpPr>
          <p:nvPr>
            <p:ph idx="1"/>
          </p:nvPr>
        </p:nvSpPr>
        <p:spPr>
          <a:xfrm>
            <a:off x="1847850" y="1245054"/>
            <a:ext cx="7886700" cy="5476422"/>
          </a:xfrm>
        </p:spPr>
        <p:txBody>
          <a:bodyPr vert="horz" lIns="91440" tIns="45720" rIns="91440" bIns="45720" rtlCol="0" anchor="t">
            <a:normAutofit fontScale="92500"/>
          </a:bodyPr>
          <a:lstStyle/>
          <a:p>
            <a:r>
              <a:rPr lang="en-US" sz="2400" dirty="0"/>
              <a:t>The variable scope is the part of the program where the variable is visible (where it exists). The scope:</a:t>
            </a:r>
          </a:p>
          <a:p>
            <a:pPr lvl="1"/>
            <a:r>
              <a:rPr lang="en-US" sz="2000" dirty="0"/>
              <a:t>starts - at declaration and </a:t>
            </a:r>
          </a:p>
          <a:p>
            <a:pPr lvl="1"/>
            <a:r>
              <a:rPr lang="en-US" sz="2000" dirty="0"/>
              <a:t>ends  - where the first enclosing block ends (with } ). Here a “block” is group of instructions enclosed by { } .</a:t>
            </a:r>
          </a:p>
          <a:p>
            <a:pPr lvl="1"/>
            <a:endParaRPr lang="en-US" sz="2000" dirty="0"/>
          </a:p>
          <a:p>
            <a:pPr lvl="1"/>
            <a:endParaRPr lang="en-US" sz="2000" dirty="0"/>
          </a:p>
          <a:p>
            <a:pPr lvl="1"/>
            <a:endParaRPr lang="en-US" sz="2000" dirty="0"/>
          </a:p>
          <a:p>
            <a:pPr lvl="1"/>
            <a:endParaRPr lang="en-US" sz="2000" dirty="0"/>
          </a:p>
          <a:p>
            <a:pPr lvl="1"/>
            <a:endParaRPr lang="en-US" sz="2000" dirty="0"/>
          </a:p>
          <a:p>
            <a:pPr lvl="1"/>
            <a:endParaRPr lang="en-US" sz="2000" dirty="0"/>
          </a:p>
          <a:p>
            <a:pPr lvl="1"/>
            <a:endParaRPr lang="en-US" sz="2000" dirty="0"/>
          </a:p>
          <a:p>
            <a:endParaRPr lang="en-US" sz="2400" dirty="0"/>
          </a:p>
          <a:p>
            <a:r>
              <a:rPr lang="en-US" sz="2400" dirty="0"/>
              <a:t>There cannot be 2 variables with the same name in the same block.	</a:t>
            </a:r>
          </a:p>
          <a:p>
            <a:r>
              <a:rPr lang="en-US" sz="2400" dirty="0"/>
              <a:t>If you put all your variables at the top of the function you are safe</a:t>
            </a:r>
          </a:p>
        </p:txBody>
      </p:sp>
      <p:sp>
        <p:nvSpPr>
          <p:cNvPr id="4" name="Slide Number Placeholder 3"/>
          <p:cNvSpPr>
            <a:spLocks noGrp="1"/>
          </p:cNvSpPr>
          <p:nvPr>
            <p:ph type="sldNum" sz="quarter" idx="12"/>
          </p:nvPr>
        </p:nvSpPr>
        <p:spPr/>
        <p:txBody>
          <a:bodyPr/>
          <a:lstStyle/>
          <a:p>
            <a:fld id="{0F5F6FA9-20C2-4A4D-9186-871D2B3DD807}" type="slidenum">
              <a:rPr lang="en-US" smtClean="0"/>
              <a:t>6</a:t>
            </a:fld>
            <a:endParaRPr lang="en-US"/>
          </a:p>
        </p:txBody>
      </p:sp>
      <p:sp>
        <p:nvSpPr>
          <p:cNvPr id="5" name="TextBox 4"/>
          <p:cNvSpPr txBox="1"/>
          <p:nvPr/>
        </p:nvSpPr>
        <p:spPr>
          <a:xfrm>
            <a:off x="1524000" y="2963909"/>
            <a:ext cx="9144000" cy="2339102"/>
          </a:xfrm>
          <a:prstGeom prst="rect">
            <a:avLst/>
          </a:prstGeom>
          <a:noFill/>
          <a:ln>
            <a:solidFill>
              <a:schemeClr val="bg2">
                <a:lumMod val="75000"/>
              </a:schemeClr>
            </a:solidFill>
          </a:ln>
        </p:spPr>
        <p:txBody>
          <a:bodyPr wrap="square" rtlCol="0">
            <a:spAutoFit/>
          </a:bodyPr>
          <a:lstStyle/>
          <a:p>
            <a:r>
              <a:rPr lang="en-US" sz="1600" dirty="0">
                <a:latin typeface="Courier New" panose="02070309020205020404" pitchFamily="49" charset="0"/>
                <a:cs typeface="Courier New" panose="02070309020205020404" pitchFamily="49" charset="0"/>
              </a:rPr>
              <a:t>float price1 = 3.99 ;</a:t>
            </a:r>
          </a:p>
          <a:p>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   float price2 = 19.99</a:t>
            </a:r>
            <a:r>
              <a:rPr lang="en-US" sz="1400" dirty="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//price2 is visible only in this block of {}</a:t>
            </a:r>
          </a:p>
          <a:p>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("price1 = %f, price2 = %f\n", price1,  price2);</a:t>
            </a:r>
          </a:p>
          <a:p>
            <a:r>
              <a:rPr lang="en-US" sz="1600" dirty="0">
                <a:latin typeface="Courier New" panose="02070309020205020404" pitchFamily="49" charset="0"/>
                <a:cs typeface="Courier New" panose="02070309020205020404" pitchFamily="49" charset="0"/>
              </a:rPr>
              <a:t>   // price1 is visible in here.</a:t>
            </a:r>
          </a:p>
          <a:p>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price1 is visible here. </a:t>
            </a:r>
          </a:p>
          <a:p>
            <a:r>
              <a:rPr lang="en-US" sz="1600" dirty="0">
                <a:latin typeface="Courier New" panose="02070309020205020404" pitchFamily="49" charset="0"/>
                <a:cs typeface="Courier New" panose="02070309020205020404" pitchFamily="49" charset="0"/>
              </a:rPr>
              <a:t>// price2 is NOT visible here</a:t>
            </a:r>
          </a:p>
          <a:p>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("price is: %f\n", price1);</a:t>
            </a:r>
          </a:p>
        </p:txBody>
      </p:sp>
    </p:spTree>
    <p:extLst>
      <p:ext uri="{BB962C8B-B14F-4D97-AF65-F5344CB8AC3E}">
        <p14:creationId xmlns:p14="http://schemas.microsoft.com/office/powerpoint/2010/main" val="4276186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4960" y="149725"/>
            <a:ext cx="8350759" cy="634103"/>
          </a:xfrm>
        </p:spPr>
        <p:txBody>
          <a:bodyPr>
            <a:noAutofit/>
          </a:bodyPr>
          <a:lstStyle/>
          <a:p>
            <a:r>
              <a:rPr lang="en-US" sz="2100" b="1" dirty="0">
                <a:solidFill>
                  <a:srgbClr val="C00000"/>
                </a:solidFill>
                <a:latin typeface="Courier New"/>
                <a:cs typeface="Courier New"/>
              </a:rPr>
              <a:t>value vs address (pointer) of a variable </a:t>
            </a:r>
            <a:endParaRPr lang="en-US" sz="2100" dirty="0">
              <a:latin typeface="Courier New"/>
              <a:cs typeface="Courier New"/>
            </a:endParaRPr>
          </a:p>
        </p:txBody>
      </p:sp>
      <p:sp>
        <p:nvSpPr>
          <p:cNvPr id="3" name="Content Placeholder 2"/>
          <p:cNvSpPr>
            <a:spLocks noGrp="1"/>
          </p:cNvSpPr>
          <p:nvPr>
            <p:ph idx="1"/>
          </p:nvPr>
        </p:nvSpPr>
        <p:spPr>
          <a:xfrm>
            <a:off x="896854" y="3728566"/>
            <a:ext cx="5933869" cy="2907904"/>
          </a:xfrm>
          <a:ln>
            <a:solidFill>
              <a:schemeClr val="bg1">
                <a:lumMod val="50000"/>
              </a:schemeClr>
            </a:solidFill>
          </a:ln>
        </p:spPr>
        <p:txBody>
          <a:bodyPr vert="horz" lIns="91440" tIns="45720" rIns="91440" bIns="45720" rtlCol="0" anchor="t">
            <a:noAutofit/>
          </a:bodyPr>
          <a:lstStyle/>
          <a:p>
            <a:r>
              <a:rPr lang="en-US" sz="1600" dirty="0"/>
              <a:t>Address/memory address/pointer – all mean the same thing</a:t>
            </a:r>
            <a:endParaRPr lang="en-US" sz="1600" dirty="0">
              <a:cs typeface="Calibri"/>
            </a:endParaRPr>
          </a:p>
          <a:p>
            <a:r>
              <a:rPr lang="en-US" sz="1600" dirty="0"/>
              <a:t>The address (of the variable) is still a value. It is NOT the name of the variable.</a:t>
            </a:r>
          </a:p>
          <a:p>
            <a:r>
              <a:rPr lang="en-US" sz="1600" dirty="0"/>
              <a:t>When we use the variable name the CONTENT/VALUE is used. </a:t>
            </a:r>
          </a:p>
          <a:p>
            <a:r>
              <a:rPr lang="en-US" sz="1600" dirty="0"/>
              <a:t>When we use </a:t>
            </a:r>
            <a:r>
              <a:rPr lang="en-US" sz="1600" dirty="0">
                <a:latin typeface="Courier New" panose="02070309020205020404" pitchFamily="49" charset="0"/>
                <a:cs typeface="Courier New" panose="02070309020205020404" pitchFamily="49" charset="0"/>
              </a:rPr>
              <a:t>&amp;name</a:t>
            </a:r>
            <a:r>
              <a:rPr lang="en-US" sz="1600" dirty="0"/>
              <a:t> the memory address of that variable is used.</a:t>
            </a:r>
          </a:p>
          <a:p>
            <a:r>
              <a:rPr lang="en-US" sz="1600" dirty="0"/>
              <a:t>Example where the address of a variable is needed: </a:t>
            </a:r>
            <a:r>
              <a:rPr lang="en-US" sz="1600" b="1" dirty="0" err="1">
                <a:solidFill>
                  <a:srgbClr val="C00000"/>
                </a:solidFill>
              </a:rPr>
              <a:t>scanf</a:t>
            </a:r>
            <a:endParaRPr lang="en-US" sz="1600" b="1" dirty="0">
              <a:solidFill>
                <a:srgbClr val="C00000"/>
              </a:solidFill>
            </a:endParaRPr>
          </a:p>
          <a:p>
            <a:pPr lvl="1"/>
            <a:r>
              <a:rPr lang="en-US" sz="1400" dirty="0">
                <a:solidFill>
                  <a:srgbClr val="C00000"/>
                </a:solidFill>
              </a:rPr>
              <a:t>Use &amp; for int, char, float, double</a:t>
            </a:r>
            <a:r>
              <a:rPr lang="en-US" sz="1400" b="1" dirty="0">
                <a:solidFill>
                  <a:srgbClr val="C00000"/>
                </a:solidFill>
              </a:rPr>
              <a:t> </a:t>
            </a:r>
            <a:r>
              <a:rPr lang="en-US" sz="1400" dirty="0"/>
              <a:t>(and other primitive types): </a:t>
            </a:r>
          </a:p>
          <a:p>
            <a:pPr lvl="2"/>
            <a:r>
              <a:rPr lang="en-US" sz="1400" dirty="0"/>
              <a:t>&amp;age – gives the [memory] address of age in </a:t>
            </a:r>
            <a:r>
              <a:rPr lang="en-US" sz="1400" dirty="0" err="1"/>
              <a:t>scanf</a:t>
            </a:r>
            <a:r>
              <a:rPr lang="en-US" sz="1400" dirty="0"/>
              <a:t>("%d", &amp;age);</a:t>
            </a:r>
          </a:p>
          <a:p>
            <a:pPr lvl="1"/>
            <a:r>
              <a:rPr lang="en-US" sz="1400" dirty="0">
                <a:solidFill>
                  <a:srgbClr val="C00000"/>
                </a:solidFill>
              </a:rPr>
              <a:t>No &amp; for strings</a:t>
            </a:r>
            <a:r>
              <a:rPr lang="en-US" sz="1400" dirty="0"/>
              <a:t>, because the “value” of a string variable is its address: e.g. </a:t>
            </a:r>
            <a:r>
              <a:rPr lang="en-US" sz="1400" dirty="0" err="1"/>
              <a:t>scanf</a:t>
            </a:r>
            <a:r>
              <a:rPr lang="en-US" sz="1400" dirty="0"/>
              <a:t>("%s", </a:t>
            </a:r>
            <a:r>
              <a:rPr lang="en-US" sz="1400" dirty="0" err="1"/>
              <a:t>lastName</a:t>
            </a:r>
            <a:r>
              <a:rPr lang="en-US" sz="1400" dirty="0"/>
              <a:t>);</a:t>
            </a:r>
          </a:p>
        </p:txBody>
      </p:sp>
      <p:sp>
        <p:nvSpPr>
          <p:cNvPr id="4" name="Slide Number Placeholder 3"/>
          <p:cNvSpPr>
            <a:spLocks noGrp="1"/>
          </p:cNvSpPr>
          <p:nvPr>
            <p:ph type="sldNum" sz="quarter" idx="12"/>
          </p:nvPr>
        </p:nvSpPr>
        <p:spPr/>
        <p:txBody>
          <a:bodyPr/>
          <a:lstStyle/>
          <a:p>
            <a:fld id="{99B0F8F1-6DC0-4281-9C91-3A89391F0241}" type="slidenum">
              <a:rPr lang="en-US" smtClean="0"/>
              <a:t>7</a:t>
            </a:fld>
            <a:endParaRPr lang="en-US"/>
          </a:p>
        </p:txBody>
      </p:sp>
      <p:sp>
        <p:nvSpPr>
          <p:cNvPr id="6" name="TextBox 5"/>
          <p:cNvSpPr txBox="1"/>
          <p:nvPr/>
        </p:nvSpPr>
        <p:spPr>
          <a:xfrm>
            <a:off x="896855" y="969803"/>
            <a:ext cx="8656397" cy="1908215"/>
          </a:xfrm>
          <a:prstGeom prst="rect">
            <a:avLst/>
          </a:prstGeom>
          <a:noFill/>
          <a:ln>
            <a:solidFill>
              <a:schemeClr val="bg1">
                <a:lumMod val="50000"/>
              </a:schemeClr>
            </a:solidFill>
          </a:ln>
        </p:spPr>
        <p:txBody>
          <a:bodyPr wrap="square" rtlCol="0">
            <a:spAutoFit/>
          </a:bodyPr>
          <a:lstStyle/>
          <a:p>
            <a:r>
              <a:rPr lang="en-US" sz="1200" dirty="0">
                <a:latin typeface="Courier New" panose="02070309020205020404" pitchFamily="49" charset="0"/>
                <a:cs typeface="Courier New" panose="02070309020205020404" pitchFamily="49" charset="0"/>
              </a:rPr>
              <a:t>/* Just like a mailbox, a variable has BOTH a content (or value) and an address.</a:t>
            </a:r>
          </a:p>
          <a:p>
            <a:r>
              <a:rPr lang="en-US" sz="1200" dirty="0">
                <a:latin typeface="Courier New" panose="02070309020205020404" pitchFamily="49" charset="0"/>
                <a:cs typeface="Courier New" panose="02070309020205020404" pitchFamily="49" charset="0"/>
              </a:rPr>
              <a:t>   A variable is stored at a memory location. That is its address.</a:t>
            </a:r>
          </a:p>
          <a:p>
            <a:r>
              <a:rPr lang="en-US" sz="1200" dirty="0">
                <a:latin typeface="Courier New" panose="02070309020205020404" pitchFamily="49" charset="0"/>
                <a:cs typeface="Courier New" panose="02070309020205020404" pitchFamily="49" charset="0"/>
              </a:rPr>
              <a:t>   The content of the variable is what is written (as 0/1 bits) at that address.</a:t>
            </a:r>
          </a:p>
          <a:p>
            <a:r>
              <a:rPr lang="en-US" sz="1200" dirty="0">
                <a:latin typeface="Courier New" panose="02070309020205020404" pitchFamily="49" charset="0"/>
                <a:cs typeface="Courier New" panose="02070309020205020404" pitchFamily="49" charset="0"/>
              </a:rPr>
              <a:t> E.g. mailbox 230 (i.e. at address 230) in the picture may contain value 5.   */</a:t>
            </a:r>
          </a:p>
          <a:p>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int age = 0;</a:t>
            </a:r>
          </a:p>
          <a:p>
            <a:r>
              <a:rPr lang="en-US" sz="1400" dirty="0" err="1">
                <a:latin typeface="Courier New" panose="02070309020205020404" pitchFamily="49" charset="0"/>
                <a:cs typeface="Courier New" panose="02070309020205020404" pitchFamily="49" charset="0"/>
              </a:rPr>
              <a:t>printf</a:t>
            </a:r>
            <a:r>
              <a:rPr lang="en-US" sz="1400" dirty="0">
                <a:latin typeface="Courier New" panose="02070309020205020404" pitchFamily="49" charset="0"/>
                <a:cs typeface="Courier New" panose="02070309020205020404" pitchFamily="49" charset="0"/>
              </a:rPr>
              <a:t>("Enter your age: ");</a:t>
            </a:r>
          </a:p>
          <a:p>
            <a:r>
              <a:rPr lang="en-US" sz="1400" b="1" dirty="0" err="1">
                <a:latin typeface="Courier New" panose="02070309020205020404" pitchFamily="49" charset="0"/>
                <a:cs typeface="Courier New" panose="02070309020205020404" pitchFamily="49" charset="0"/>
              </a:rPr>
              <a:t>scanf</a:t>
            </a:r>
            <a:r>
              <a:rPr lang="en-US" sz="1400" b="1" dirty="0">
                <a:latin typeface="Courier New" panose="02070309020205020404" pitchFamily="49" charset="0"/>
                <a:cs typeface="Courier New" panose="02070309020205020404" pitchFamily="49" charset="0"/>
              </a:rPr>
              <a:t>("%d", </a:t>
            </a:r>
            <a:r>
              <a:rPr lang="en-US" sz="1400" b="1" dirty="0">
                <a:solidFill>
                  <a:srgbClr val="C00000"/>
                </a:solidFill>
                <a:latin typeface="Courier New" panose="02070309020205020404" pitchFamily="49" charset="0"/>
                <a:cs typeface="Courier New" panose="02070309020205020404" pitchFamily="49" charset="0"/>
              </a:rPr>
              <a:t>&amp;</a:t>
            </a:r>
            <a:r>
              <a:rPr lang="en-US" sz="1400" b="1" dirty="0">
                <a:latin typeface="Courier New" panose="02070309020205020404" pitchFamily="49" charset="0"/>
                <a:cs typeface="Courier New" panose="02070309020205020404" pitchFamily="49" charset="0"/>
              </a:rPr>
              <a:t>age); </a:t>
            </a:r>
            <a:r>
              <a:rPr lang="en-US" sz="1400" dirty="0">
                <a:latin typeface="Courier New" panose="02070309020205020404" pitchFamily="49" charset="0"/>
                <a:cs typeface="Courier New" panose="02070309020205020404" pitchFamily="49" charset="0"/>
              </a:rPr>
              <a:t>// assume user enters 10</a:t>
            </a:r>
          </a:p>
          <a:p>
            <a:r>
              <a:rPr lang="en-US" sz="1400" dirty="0" err="1">
                <a:latin typeface="Courier New" panose="02070309020205020404" pitchFamily="49" charset="0"/>
                <a:cs typeface="Courier New" panose="02070309020205020404" pitchFamily="49" charset="0"/>
              </a:rPr>
              <a:t>printf</a:t>
            </a:r>
            <a:r>
              <a:rPr lang="en-US" sz="1400" dirty="0">
                <a:latin typeface="Courier New" panose="02070309020205020404" pitchFamily="49" charset="0"/>
                <a:cs typeface="Courier New" panose="02070309020205020404" pitchFamily="49" charset="0"/>
              </a:rPr>
              <a:t>("\n content of age is %d, address of age is %p", age , &amp;age );</a:t>
            </a:r>
          </a:p>
        </p:txBody>
      </p:sp>
      <p:pic>
        <p:nvPicPr>
          <p:cNvPr id="8" name="Picture 7" descr="How to Start Business in Private Mailboxes - 磊语"/>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37280" y="3793068"/>
            <a:ext cx="2694627" cy="1194102"/>
          </a:xfrm>
          <a:prstGeom prst="rect">
            <a:avLst/>
          </a:prstGeom>
        </p:spPr>
      </p:pic>
    </p:spTree>
    <p:extLst>
      <p:ext uri="{BB962C8B-B14F-4D97-AF65-F5344CB8AC3E}">
        <p14:creationId xmlns:p14="http://schemas.microsoft.com/office/powerpoint/2010/main" val="2831274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5076" y="0"/>
            <a:ext cx="7886700" cy="572405"/>
          </a:xfrm>
        </p:spPr>
        <p:txBody>
          <a:bodyPr>
            <a:normAutofit/>
          </a:bodyPr>
          <a:lstStyle/>
          <a:p>
            <a:r>
              <a:rPr lang="en-US" sz="3200" dirty="0"/>
              <a:t>types: int, float, double, char</a:t>
            </a:r>
          </a:p>
        </p:txBody>
      </p:sp>
      <p:sp>
        <p:nvSpPr>
          <p:cNvPr id="3" name="Content Placeholder 2"/>
          <p:cNvSpPr>
            <a:spLocks noGrp="1"/>
          </p:cNvSpPr>
          <p:nvPr>
            <p:ph idx="1"/>
          </p:nvPr>
        </p:nvSpPr>
        <p:spPr>
          <a:xfrm>
            <a:off x="0" y="435880"/>
            <a:ext cx="8523513" cy="6285595"/>
          </a:xfrm>
        </p:spPr>
        <p:txBody>
          <a:bodyPr vert="horz" lIns="91440" tIns="45720" rIns="91440" bIns="45720" rtlCol="0" anchor="t">
            <a:normAutofit fontScale="55000" lnSpcReduction="20000"/>
          </a:bodyPr>
          <a:lstStyle/>
          <a:p>
            <a:r>
              <a:rPr lang="en-US" dirty="0"/>
              <a:t>int </a:t>
            </a:r>
          </a:p>
          <a:p>
            <a:pPr lvl="1"/>
            <a:r>
              <a:rPr lang="en-US" dirty="0"/>
              <a:t>Stores integer numbers. </a:t>
            </a:r>
          </a:p>
          <a:p>
            <a:pPr lvl="1"/>
            <a:r>
              <a:rPr lang="en-US" dirty="0"/>
              <a:t>E.g.: 6,  9230,  -15, 0</a:t>
            </a:r>
          </a:p>
          <a:p>
            <a:pPr lvl="1"/>
            <a:r>
              <a:rPr lang="en-US" dirty="0">
                <a:solidFill>
                  <a:schemeClr val="accent2">
                    <a:lumMod val="75000"/>
                  </a:schemeClr>
                </a:solidFill>
              </a:rPr>
              <a:t>Beware that division between 2 int values gives just the integer part of the division. E.g. 7/10 gives 0</a:t>
            </a:r>
            <a:r>
              <a:rPr lang="en-US" dirty="0"/>
              <a:t>.</a:t>
            </a:r>
          </a:p>
          <a:p>
            <a:pPr lvl="1"/>
            <a:r>
              <a:rPr lang="en-US" dirty="0">
                <a:latin typeface="Courier New"/>
                <a:cs typeface="Courier New"/>
              </a:rPr>
              <a:t>%d </a:t>
            </a:r>
            <a:r>
              <a:rPr lang="en-US" dirty="0">
                <a:cs typeface="Courier New"/>
              </a:rPr>
              <a:t>        (format specifier)</a:t>
            </a:r>
          </a:p>
          <a:p>
            <a:pPr lvl="1"/>
            <a:endParaRPr lang="en-US" dirty="0"/>
          </a:p>
          <a:p>
            <a:r>
              <a:rPr lang="en-US" dirty="0"/>
              <a:t>float</a:t>
            </a:r>
          </a:p>
          <a:p>
            <a:pPr lvl="1"/>
            <a:r>
              <a:rPr lang="en-US" dirty="0"/>
              <a:t>Stores real numbers (that can have decimals)</a:t>
            </a:r>
          </a:p>
          <a:p>
            <a:pPr lvl="1"/>
            <a:r>
              <a:rPr lang="en-US" dirty="0"/>
              <a:t>E.g.: 13.89, -0.0037, 5892, 17023.34</a:t>
            </a:r>
          </a:p>
          <a:p>
            <a:pPr lvl="1"/>
            <a:r>
              <a:rPr lang="en-US" dirty="0"/>
              <a:t>Division works as expected.</a:t>
            </a:r>
          </a:p>
          <a:p>
            <a:pPr lvl="1"/>
            <a:r>
              <a:rPr lang="en-US" dirty="0"/>
              <a:t>, is not allowed. E.g. wrong: 13,909   Correct: 13909 </a:t>
            </a:r>
          </a:p>
          <a:p>
            <a:pPr lvl="1"/>
            <a:r>
              <a:rPr lang="en-US" dirty="0">
                <a:latin typeface="Courier New"/>
                <a:cs typeface="Courier New"/>
              </a:rPr>
              <a:t>%f</a:t>
            </a:r>
            <a:r>
              <a:rPr lang="en-US" dirty="0">
                <a:cs typeface="Courier New"/>
              </a:rPr>
              <a:t>          (format specifier)</a:t>
            </a:r>
          </a:p>
          <a:p>
            <a:r>
              <a:rPr lang="en-US" dirty="0">
                <a:cs typeface="Courier New"/>
              </a:rPr>
              <a:t>double: </a:t>
            </a:r>
          </a:p>
          <a:p>
            <a:pPr lvl="1"/>
            <a:r>
              <a:rPr lang="en-US" dirty="0">
                <a:cs typeface="Courier New"/>
              </a:rPr>
              <a:t>like float, but use </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lf</a:t>
            </a:r>
            <a:r>
              <a:rPr lang="en-US" dirty="0">
                <a:cs typeface="Courier New"/>
              </a:rPr>
              <a:t> </a:t>
            </a:r>
          </a:p>
          <a:p>
            <a:pPr lvl="1"/>
            <a:r>
              <a:rPr lang="en-US" dirty="0">
                <a:cs typeface="Courier New"/>
              </a:rPr>
              <a:t>Can represent larger numbers and with more precision than float</a:t>
            </a:r>
          </a:p>
          <a:p>
            <a:r>
              <a:rPr lang="en-US" dirty="0"/>
              <a:t>char </a:t>
            </a:r>
          </a:p>
          <a:p>
            <a:pPr lvl="1"/>
            <a:r>
              <a:rPr lang="en-US" dirty="0"/>
              <a:t>Stores a single character/symbol. It can be a letter, a digit or other symbols</a:t>
            </a:r>
            <a:r>
              <a:rPr lang="en-US" dirty="0">
                <a:latin typeface="Courier New"/>
                <a:cs typeface="Courier New"/>
              </a:rPr>
              <a:t>: .,;)*, tab, space, enter</a:t>
            </a:r>
          </a:p>
          <a:p>
            <a:pPr lvl="1"/>
            <a:r>
              <a:rPr lang="en-US" dirty="0">
                <a:cs typeface="Courier New"/>
              </a:rPr>
              <a:t>Hardcoded data of type char must be enclosed in </a:t>
            </a:r>
            <a:r>
              <a:rPr lang="en-US" dirty="0">
                <a:solidFill>
                  <a:srgbClr val="C00000"/>
                </a:solidFill>
                <a:cs typeface="Courier New"/>
              </a:rPr>
              <a:t>single quotes:</a:t>
            </a:r>
          </a:p>
          <a:p>
            <a:pPr lvl="2"/>
            <a:r>
              <a:rPr lang="en-US" dirty="0">
                <a:cs typeface="Courier New"/>
              </a:rPr>
              <a:t>E.g. </a:t>
            </a:r>
            <a:r>
              <a:rPr lang="en-US" dirty="0">
                <a:latin typeface="Courier New"/>
                <a:cs typeface="Courier New"/>
              </a:rPr>
              <a:t>'A', 'k', '+', '3', '!', '?', ' '</a:t>
            </a:r>
            <a:r>
              <a:rPr lang="en-US" dirty="0">
                <a:cs typeface="Courier New"/>
              </a:rPr>
              <a:t>(space)</a:t>
            </a:r>
          </a:p>
          <a:p>
            <a:pPr lvl="1"/>
            <a:r>
              <a:rPr lang="en-US" dirty="0">
                <a:latin typeface="Courier New"/>
                <a:cs typeface="Courier New"/>
              </a:rPr>
              <a:t>%c</a:t>
            </a:r>
            <a:r>
              <a:rPr lang="en-US" dirty="0">
                <a:cs typeface="Courier New"/>
              </a:rPr>
              <a:t>          (format specifier)</a:t>
            </a:r>
          </a:p>
          <a:p>
            <a:pPr lvl="1"/>
            <a:r>
              <a:rPr lang="en-US" dirty="0">
                <a:solidFill>
                  <a:srgbClr val="C00000"/>
                </a:solidFill>
                <a:cs typeface="Courier New"/>
              </a:rPr>
              <a:t>Use </a:t>
            </a:r>
            <a:r>
              <a:rPr lang="en-US" dirty="0">
                <a:solidFill>
                  <a:srgbClr val="C00000"/>
                </a:solidFill>
                <a:latin typeface="Courier New"/>
                <a:cs typeface="Courier New"/>
              </a:rPr>
              <a:t>" %c"</a:t>
            </a:r>
            <a:r>
              <a:rPr lang="en-US" dirty="0">
                <a:solidFill>
                  <a:srgbClr val="C00000"/>
                </a:solidFill>
                <a:cs typeface="Courier New"/>
              </a:rPr>
              <a:t> to skip whitespaces (space, tab, enter) when reading char with </a:t>
            </a:r>
            <a:r>
              <a:rPr lang="en-US" dirty="0" err="1">
                <a:solidFill>
                  <a:srgbClr val="C00000"/>
                </a:solidFill>
                <a:cs typeface="Courier New"/>
              </a:rPr>
              <a:t>scanf</a:t>
            </a:r>
            <a:endParaRPr lang="en-US" dirty="0">
              <a:solidFill>
                <a:srgbClr val="C00000"/>
              </a:solidFill>
              <a:cs typeface="Courier New"/>
            </a:endParaRPr>
          </a:p>
          <a:p>
            <a:pPr lvl="2"/>
            <a:r>
              <a:rPr lang="en-US" dirty="0">
                <a:cs typeface="Courier New"/>
              </a:rPr>
              <a:t>E.g. </a:t>
            </a:r>
            <a:r>
              <a:rPr lang="en-US" dirty="0" err="1">
                <a:latin typeface="Courier New"/>
                <a:cs typeface="Courier New"/>
              </a:rPr>
              <a:t>scanf</a:t>
            </a:r>
            <a:r>
              <a:rPr lang="en-US" dirty="0">
                <a:latin typeface="Courier New"/>
                <a:cs typeface="Courier New"/>
              </a:rPr>
              <a:t>(" %c", &amp;</a:t>
            </a:r>
            <a:r>
              <a:rPr lang="en-US" dirty="0" err="1">
                <a:latin typeface="Courier New"/>
                <a:cs typeface="Courier New"/>
              </a:rPr>
              <a:t>ch</a:t>
            </a:r>
            <a:r>
              <a:rPr lang="en-US" dirty="0">
                <a:latin typeface="Courier New"/>
                <a:cs typeface="Courier New"/>
              </a:rPr>
              <a:t>);</a:t>
            </a:r>
          </a:p>
          <a:p>
            <a:pPr lvl="2"/>
            <a:r>
              <a:rPr lang="en-US" dirty="0">
                <a:cs typeface="Courier New"/>
              </a:rPr>
              <a:t>Exception: when want to detect whitespaces. E.g. in a game, Enter= shoot, tab= duck</a:t>
            </a:r>
          </a:p>
          <a:p>
            <a:pPr lvl="2"/>
            <a:r>
              <a:rPr lang="en-US" dirty="0">
                <a:cs typeface="Courier New" panose="02070309020205020404" pitchFamily="49" charset="0"/>
              </a:rPr>
              <a:t>NOTE: when printing, use </a:t>
            </a:r>
            <a:r>
              <a:rPr lang="en-US" dirty="0">
                <a:latin typeface="Courier New" panose="02070309020205020404" pitchFamily="49" charset="0"/>
                <a:cs typeface="Courier New" panose="02070309020205020404" pitchFamily="49" charset="0"/>
              </a:rPr>
              <a:t>"%c"</a:t>
            </a:r>
            <a:r>
              <a:rPr lang="en-US" dirty="0">
                <a:cs typeface="Courier New" panose="02070309020205020404" pitchFamily="49" charset="0"/>
              </a:rPr>
              <a:t> as normal.</a:t>
            </a:r>
          </a:p>
          <a:p>
            <a:pPr lvl="1"/>
            <a:r>
              <a:rPr lang="en-US" dirty="0">
                <a:cs typeface="Courier New" panose="02070309020205020404" pitchFamily="49" charset="0"/>
              </a:rPr>
              <a:t>ASCII codes - Each symbol (char) has an integer value. - See </a:t>
            </a:r>
            <a:r>
              <a:rPr lang="en-US" b="1" dirty="0">
                <a:cs typeface="Courier New" panose="02070309020205020404" pitchFamily="49" charset="0"/>
                <a:hlinkClick r:id="rId3"/>
              </a:rPr>
              <a:t>ASCII table</a:t>
            </a:r>
            <a:r>
              <a:rPr lang="en-US" b="1" dirty="0">
                <a:cs typeface="Courier New" panose="02070309020205020404" pitchFamily="49" charset="0"/>
              </a:rPr>
              <a:t> </a:t>
            </a:r>
          </a:p>
          <a:p>
            <a:pPr lvl="2"/>
            <a:r>
              <a:rPr lang="en-US" dirty="0">
                <a:cs typeface="Courier New"/>
              </a:rPr>
              <a:t>Try </a:t>
            </a:r>
            <a:r>
              <a:rPr lang="en-US" dirty="0" err="1">
                <a:cs typeface="Courier New"/>
              </a:rPr>
              <a:t>printf</a:t>
            </a:r>
            <a:r>
              <a:rPr lang="en-US" dirty="0">
                <a:cs typeface="Courier New"/>
              </a:rPr>
              <a:t>("value  65 printed as char is: %c\n", 65);  // try other values: 66,67, 64, 48,49,50</a:t>
            </a:r>
          </a:p>
          <a:p>
            <a:pPr lvl="2"/>
            <a:r>
              <a:rPr lang="en-US" dirty="0">
                <a:cs typeface="Courier New"/>
              </a:rPr>
              <a:t>Try </a:t>
            </a:r>
            <a:r>
              <a:rPr lang="en-US" dirty="0" err="1">
                <a:cs typeface="Courier New"/>
              </a:rPr>
              <a:t>printf</a:t>
            </a:r>
            <a:r>
              <a:rPr lang="en-US" dirty="0">
                <a:cs typeface="Courier New"/>
              </a:rPr>
              <a:t>("value 200 printed as char is: %c\n", 200);</a:t>
            </a:r>
          </a:p>
        </p:txBody>
      </p:sp>
      <p:sp>
        <p:nvSpPr>
          <p:cNvPr id="5" name="Slide Number Placeholder 4"/>
          <p:cNvSpPr>
            <a:spLocks noGrp="1"/>
          </p:cNvSpPr>
          <p:nvPr>
            <p:ph type="sldNum" sz="quarter" idx="12"/>
          </p:nvPr>
        </p:nvSpPr>
        <p:spPr/>
        <p:txBody>
          <a:bodyPr/>
          <a:lstStyle/>
          <a:p>
            <a:fld id="{0F5F6FA9-20C2-4A4D-9186-871D2B3DD807}" type="slidenum">
              <a:rPr lang="en-US" smtClean="0"/>
              <a:t>8</a:t>
            </a:fld>
            <a:endParaRPr lang="en-US"/>
          </a:p>
        </p:txBody>
      </p:sp>
      <p:sp>
        <p:nvSpPr>
          <p:cNvPr id="4" name="TextBox 3"/>
          <p:cNvSpPr txBox="1"/>
          <p:nvPr/>
        </p:nvSpPr>
        <p:spPr>
          <a:xfrm>
            <a:off x="8672314" y="860713"/>
            <a:ext cx="3147015" cy="1107996"/>
          </a:xfrm>
          <a:prstGeom prst="rect">
            <a:avLst/>
          </a:prstGeom>
          <a:noFill/>
          <a:ln>
            <a:solidFill>
              <a:schemeClr val="bg1">
                <a:lumMod val="75000"/>
              </a:schemeClr>
            </a:solidFill>
          </a:ln>
        </p:spPr>
        <p:txBody>
          <a:bodyPr wrap="square" lIns="91440" tIns="45720" rIns="91440" bIns="45720" rtlCol="0" anchor="t">
            <a:spAutoFit/>
          </a:bodyPr>
          <a:lstStyle/>
          <a:p>
            <a:r>
              <a:rPr lang="en-US" sz="1600" b="1" dirty="0">
                <a:latin typeface="Courier New"/>
                <a:cs typeface="Courier New"/>
              </a:rPr>
              <a:t>int</a:t>
            </a:r>
            <a:r>
              <a:rPr lang="en-US" sz="1600" dirty="0">
                <a:latin typeface="Courier New"/>
                <a:cs typeface="Courier New"/>
              </a:rPr>
              <a:t> n = </a:t>
            </a:r>
            <a:r>
              <a:rPr lang="en-US" sz="1600" b="1" dirty="0">
                <a:latin typeface="Courier New"/>
                <a:cs typeface="Courier New"/>
              </a:rPr>
              <a:t>9</a:t>
            </a:r>
            <a:r>
              <a:rPr lang="en-US" sz="1600" dirty="0">
                <a:latin typeface="Courier New"/>
                <a:cs typeface="Courier New"/>
              </a:rPr>
              <a:t>;</a:t>
            </a:r>
          </a:p>
          <a:p>
            <a:r>
              <a:rPr lang="en-US" sz="1600" dirty="0" err="1">
                <a:latin typeface="Courier New"/>
                <a:cs typeface="Courier New"/>
              </a:rPr>
              <a:t>printf</a:t>
            </a:r>
            <a:r>
              <a:rPr lang="en-US" sz="1600" dirty="0">
                <a:latin typeface="Courier New"/>
                <a:cs typeface="Courier New"/>
              </a:rPr>
              <a:t>("</a:t>
            </a:r>
            <a:r>
              <a:rPr lang="en-US" sz="1600" b="1" dirty="0">
                <a:latin typeface="Courier New"/>
                <a:cs typeface="Courier New"/>
              </a:rPr>
              <a:t>%d</a:t>
            </a:r>
            <a:r>
              <a:rPr lang="en-US" sz="1600" dirty="0">
                <a:latin typeface="Courier New"/>
                <a:cs typeface="Courier New"/>
              </a:rPr>
              <a:t>", n);</a:t>
            </a:r>
          </a:p>
          <a:p>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nEnter</a:t>
            </a:r>
            <a:r>
              <a:rPr lang="en-US" sz="1600" dirty="0">
                <a:latin typeface="Courier New" panose="02070309020205020404" pitchFamily="49" charset="0"/>
                <a:cs typeface="Courier New" panose="02070309020205020404" pitchFamily="49" charset="0"/>
              </a:rPr>
              <a:t> n: ");</a:t>
            </a:r>
          </a:p>
          <a:p>
            <a:r>
              <a:rPr lang="en-US" sz="1600" dirty="0" err="1">
                <a:latin typeface="Courier New"/>
                <a:cs typeface="Courier New"/>
              </a:rPr>
              <a:t>scanf</a:t>
            </a:r>
            <a:r>
              <a:rPr lang="en-US" sz="1600" dirty="0">
                <a:latin typeface="Courier New"/>
                <a:cs typeface="Courier New"/>
              </a:rPr>
              <a:t>("</a:t>
            </a:r>
            <a:r>
              <a:rPr lang="en-US" sz="1600" b="1" dirty="0">
                <a:latin typeface="Courier New"/>
                <a:cs typeface="Courier New"/>
              </a:rPr>
              <a:t>%d</a:t>
            </a:r>
            <a:r>
              <a:rPr lang="en-US" sz="1600" dirty="0">
                <a:latin typeface="Courier New"/>
                <a:cs typeface="Courier New"/>
              </a:rPr>
              <a:t>", &amp;n);</a:t>
            </a:r>
          </a:p>
        </p:txBody>
      </p:sp>
      <p:sp>
        <p:nvSpPr>
          <p:cNvPr id="6" name="TextBox 5"/>
          <p:cNvSpPr txBox="1"/>
          <p:nvPr/>
        </p:nvSpPr>
        <p:spPr>
          <a:xfrm>
            <a:off x="8672314" y="2257017"/>
            <a:ext cx="3147015" cy="1107996"/>
          </a:xfrm>
          <a:prstGeom prst="rect">
            <a:avLst/>
          </a:prstGeom>
          <a:noFill/>
          <a:ln>
            <a:solidFill>
              <a:schemeClr val="bg1">
                <a:lumMod val="75000"/>
              </a:schemeClr>
            </a:solidFill>
          </a:ln>
        </p:spPr>
        <p:txBody>
          <a:bodyPr wrap="none" lIns="91440" tIns="45720" rIns="91440" bIns="45720" rtlCol="0" anchor="t">
            <a:spAutoFit/>
          </a:bodyPr>
          <a:lstStyle/>
          <a:p>
            <a:r>
              <a:rPr lang="en-US" sz="1600" b="1" dirty="0">
                <a:latin typeface="Courier New"/>
                <a:cs typeface="Courier New"/>
              </a:rPr>
              <a:t>float</a:t>
            </a:r>
            <a:r>
              <a:rPr lang="en-US" sz="1600" dirty="0">
                <a:latin typeface="Courier New"/>
                <a:cs typeface="Courier New"/>
              </a:rPr>
              <a:t> avg = </a:t>
            </a:r>
            <a:r>
              <a:rPr lang="en-US" sz="1600" b="1" dirty="0">
                <a:latin typeface="Courier New"/>
                <a:cs typeface="Courier New"/>
              </a:rPr>
              <a:t>95.7</a:t>
            </a:r>
            <a:r>
              <a:rPr lang="en-US" sz="1600" dirty="0">
                <a:latin typeface="Courier New"/>
                <a:cs typeface="Courier New"/>
              </a:rPr>
              <a:t>;</a:t>
            </a:r>
          </a:p>
          <a:p>
            <a:r>
              <a:rPr lang="en-US" sz="1600" dirty="0" err="1">
                <a:latin typeface="Courier New"/>
                <a:cs typeface="Courier New"/>
              </a:rPr>
              <a:t>printf</a:t>
            </a:r>
            <a:r>
              <a:rPr lang="en-US" sz="1600" dirty="0">
                <a:latin typeface="Courier New"/>
                <a:cs typeface="Courier New"/>
              </a:rPr>
              <a:t>("</a:t>
            </a:r>
            <a:r>
              <a:rPr lang="en-US" sz="1600" b="1" dirty="0">
                <a:latin typeface="Courier New"/>
                <a:cs typeface="Courier New"/>
              </a:rPr>
              <a:t>%f</a:t>
            </a:r>
            <a:r>
              <a:rPr lang="en-US" sz="1600" dirty="0">
                <a:latin typeface="Courier New"/>
                <a:cs typeface="Courier New"/>
              </a:rPr>
              <a:t>", avg);</a:t>
            </a:r>
          </a:p>
          <a:p>
            <a:r>
              <a:rPr lang="en-US" sz="1600" dirty="0" err="1">
                <a:latin typeface="Courier New"/>
                <a:cs typeface="Courier New"/>
              </a:rPr>
              <a:t>printf</a:t>
            </a:r>
            <a:r>
              <a:rPr lang="en-US" sz="1600" dirty="0">
                <a:latin typeface="Courier New"/>
                <a:cs typeface="Courier New"/>
              </a:rPr>
              <a:t>("\</a:t>
            </a:r>
            <a:r>
              <a:rPr lang="en-US" sz="1600" dirty="0" err="1">
                <a:latin typeface="Courier New"/>
                <a:cs typeface="Courier New"/>
              </a:rPr>
              <a:t>nEnter</a:t>
            </a:r>
            <a:r>
              <a:rPr lang="en-US" sz="1600" dirty="0">
                <a:latin typeface="Courier New"/>
                <a:cs typeface="Courier New"/>
              </a:rPr>
              <a:t> avg: ");</a:t>
            </a:r>
          </a:p>
          <a:p>
            <a:r>
              <a:rPr lang="en-US" sz="1600" dirty="0" err="1">
                <a:latin typeface="Courier New"/>
                <a:cs typeface="Courier New"/>
              </a:rPr>
              <a:t>scanf</a:t>
            </a:r>
            <a:r>
              <a:rPr lang="en-US" sz="1600" dirty="0">
                <a:latin typeface="Courier New"/>
                <a:cs typeface="Courier New"/>
              </a:rPr>
              <a:t>("</a:t>
            </a:r>
            <a:r>
              <a:rPr lang="en-US" sz="1600" b="1" dirty="0">
                <a:latin typeface="Courier New"/>
                <a:cs typeface="Courier New"/>
              </a:rPr>
              <a:t>%f</a:t>
            </a:r>
            <a:r>
              <a:rPr lang="en-US" sz="1600" dirty="0">
                <a:latin typeface="Courier New"/>
                <a:cs typeface="Courier New"/>
              </a:rPr>
              <a:t>", &amp;avg);</a:t>
            </a:r>
          </a:p>
        </p:txBody>
      </p:sp>
      <p:sp>
        <p:nvSpPr>
          <p:cNvPr id="7" name="TextBox 6"/>
          <p:cNvSpPr txBox="1"/>
          <p:nvPr/>
        </p:nvSpPr>
        <p:spPr>
          <a:xfrm>
            <a:off x="8672313" y="4817467"/>
            <a:ext cx="3147015" cy="1538883"/>
          </a:xfrm>
          <a:prstGeom prst="rect">
            <a:avLst/>
          </a:prstGeom>
          <a:noFill/>
          <a:ln>
            <a:solidFill>
              <a:schemeClr val="bg1">
                <a:lumMod val="75000"/>
              </a:schemeClr>
            </a:solidFill>
          </a:ln>
        </p:spPr>
        <p:txBody>
          <a:bodyPr wrap="square" lIns="91440" tIns="45720" rIns="91440" bIns="45720" rtlCol="0" anchor="t">
            <a:spAutoFit/>
          </a:bodyPr>
          <a:lstStyle/>
          <a:p>
            <a:r>
              <a:rPr lang="en-US" sz="1600" b="1" dirty="0">
                <a:latin typeface="Courier New"/>
                <a:cs typeface="Courier New"/>
              </a:rPr>
              <a:t>char</a:t>
            </a:r>
            <a:r>
              <a:rPr lang="en-US" sz="1600" dirty="0">
                <a:latin typeface="Courier New"/>
                <a:cs typeface="Courier New"/>
              </a:rPr>
              <a:t> </a:t>
            </a:r>
            <a:r>
              <a:rPr lang="en-US" sz="1600" dirty="0" err="1">
                <a:latin typeface="Courier New"/>
                <a:cs typeface="Courier New"/>
              </a:rPr>
              <a:t>ch</a:t>
            </a:r>
            <a:r>
              <a:rPr lang="en-US" sz="1600" dirty="0">
                <a:latin typeface="Courier New"/>
                <a:cs typeface="Courier New"/>
              </a:rPr>
              <a:t> = </a:t>
            </a:r>
            <a:r>
              <a:rPr lang="en-US" sz="1600" b="1" dirty="0">
                <a:latin typeface="Courier New"/>
                <a:cs typeface="Courier New"/>
              </a:rPr>
              <a:t>'A'</a:t>
            </a:r>
            <a:r>
              <a:rPr lang="en-US" sz="1600" dirty="0">
                <a:latin typeface="Courier New"/>
                <a:cs typeface="Courier New"/>
              </a:rPr>
              <a:t>;</a:t>
            </a:r>
          </a:p>
          <a:p>
            <a:r>
              <a:rPr lang="en-US" sz="1600" dirty="0" err="1">
                <a:latin typeface="Courier New"/>
                <a:cs typeface="Courier New"/>
              </a:rPr>
              <a:t>printf</a:t>
            </a:r>
            <a:r>
              <a:rPr lang="en-US" sz="1600" dirty="0">
                <a:latin typeface="Courier New"/>
                <a:cs typeface="Courier New"/>
              </a:rPr>
              <a:t>("</a:t>
            </a:r>
            <a:r>
              <a:rPr lang="en-US" sz="1600" b="1" dirty="0">
                <a:latin typeface="Courier New"/>
                <a:cs typeface="Courier New"/>
              </a:rPr>
              <a:t>%c</a:t>
            </a:r>
            <a:r>
              <a:rPr lang="en-US" sz="1600" dirty="0">
                <a:latin typeface="Courier New"/>
                <a:cs typeface="Courier New"/>
              </a:rPr>
              <a:t>", </a:t>
            </a:r>
            <a:r>
              <a:rPr lang="en-US" sz="1600" dirty="0" err="1">
                <a:latin typeface="Courier New"/>
                <a:cs typeface="Courier New"/>
              </a:rPr>
              <a:t>ch</a:t>
            </a:r>
            <a:r>
              <a:rPr lang="en-US" sz="1600" dirty="0">
                <a:latin typeface="Courier New"/>
                <a:cs typeface="Courier New"/>
              </a:rPr>
              <a:t>);</a:t>
            </a:r>
          </a:p>
          <a:p>
            <a:r>
              <a:rPr lang="en-US" sz="1600" dirty="0" err="1">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nEnter</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ch</a:t>
            </a:r>
            <a:r>
              <a:rPr lang="en-US" sz="1600" dirty="0">
                <a:latin typeface="Courier New" panose="02070309020205020404" pitchFamily="49" charset="0"/>
                <a:cs typeface="Courier New" panose="02070309020205020404" pitchFamily="49" charset="0"/>
              </a:rPr>
              <a:t>: ");</a:t>
            </a:r>
          </a:p>
          <a:p>
            <a:endParaRPr lang="en-US" sz="16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skips Enter, tab, space</a:t>
            </a:r>
          </a:p>
          <a:p>
            <a:r>
              <a:rPr lang="en-US" sz="1600" dirty="0" err="1">
                <a:latin typeface="Courier New"/>
                <a:cs typeface="Courier New"/>
              </a:rPr>
              <a:t>scanf</a:t>
            </a:r>
            <a:r>
              <a:rPr lang="en-US" sz="1600" dirty="0">
                <a:latin typeface="Courier New"/>
                <a:cs typeface="Courier New"/>
              </a:rPr>
              <a:t>(" </a:t>
            </a:r>
            <a:r>
              <a:rPr lang="en-US" sz="1600" b="1" dirty="0">
                <a:latin typeface="Courier New"/>
                <a:cs typeface="Courier New"/>
              </a:rPr>
              <a:t>%c</a:t>
            </a:r>
            <a:r>
              <a:rPr lang="en-US" sz="1600" dirty="0">
                <a:latin typeface="Courier New"/>
                <a:cs typeface="Courier New"/>
              </a:rPr>
              <a:t>", &amp;</a:t>
            </a:r>
            <a:r>
              <a:rPr lang="en-US" sz="1600" dirty="0" err="1">
                <a:latin typeface="Courier New"/>
                <a:cs typeface="Courier New"/>
              </a:rPr>
              <a:t>ch</a:t>
            </a:r>
            <a:r>
              <a:rPr lang="en-US" sz="1600" dirty="0">
                <a:latin typeface="Courier New"/>
                <a:cs typeface="Courier New"/>
              </a:rPr>
              <a:t>);</a:t>
            </a:r>
          </a:p>
        </p:txBody>
      </p:sp>
      <p:sp>
        <p:nvSpPr>
          <p:cNvPr id="8" name="TextBox 7">
            <a:extLst>
              <a:ext uri="{FF2B5EF4-FFF2-40B4-BE49-F238E27FC236}">
                <a16:creationId xmlns:a16="http://schemas.microsoft.com/office/drawing/2014/main" id="{BB7D484E-E039-46CF-81BE-5E1FFA570C3A}"/>
              </a:ext>
            </a:extLst>
          </p:cNvPr>
          <p:cNvSpPr txBox="1"/>
          <p:nvPr/>
        </p:nvSpPr>
        <p:spPr>
          <a:xfrm>
            <a:off x="8683309" y="3502916"/>
            <a:ext cx="3393878" cy="1077218"/>
          </a:xfrm>
          <a:prstGeom prst="rect">
            <a:avLst/>
          </a:prstGeom>
          <a:noFill/>
          <a:ln>
            <a:solidFill>
              <a:schemeClr val="bg1">
                <a:lumMod val="75000"/>
              </a:schemeClr>
            </a:solidFill>
          </a:ln>
        </p:spPr>
        <p:txBody>
          <a:bodyPr wrap="none" lIns="91440" tIns="45720" rIns="91440" bIns="45720" rtlCol="0" anchor="t">
            <a:spAutoFit/>
          </a:bodyPr>
          <a:lstStyle/>
          <a:p>
            <a:r>
              <a:rPr lang="en-US" sz="1600" b="1" dirty="0">
                <a:latin typeface="Courier New"/>
                <a:cs typeface="Courier New"/>
              </a:rPr>
              <a:t>double </a:t>
            </a:r>
            <a:r>
              <a:rPr lang="en-US" sz="1600" dirty="0" err="1">
                <a:latin typeface="Courier New"/>
                <a:cs typeface="Courier New"/>
              </a:rPr>
              <a:t>tempF</a:t>
            </a:r>
            <a:r>
              <a:rPr lang="en-US" sz="1600" dirty="0">
                <a:latin typeface="Courier New"/>
                <a:cs typeface="Courier New"/>
              </a:rPr>
              <a:t> = 82</a:t>
            </a:r>
            <a:r>
              <a:rPr lang="en-US" sz="1600" b="1" dirty="0">
                <a:latin typeface="Courier New"/>
                <a:cs typeface="Courier New"/>
              </a:rPr>
              <a:t>.5</a:t>
            </a:r>
            <a:r>
              <a:rPr lang="en-US" sz="1600" dirty="0">
                <a:latin typeface="Courier New"/>
                <a:cs typeface="Courier New"/>
              </a:rPr>
              <a:t>;</a:t>
            </a:r>
          </a:p>
          <a:p>
            <a:r>
              <a:rPr lang="en-US" sz="1600" dirty="0" err="1">
                <a:latin typeface="Courier New"/>
                <a:cs typeface="Courier New"/>
              </a:rPr>
              <a:t>printf</a:t>
            </a:r>
            <a:r>
              <a:rPr lang="en-US" sz="1600" dirty="0">
                <a:latin typeface="Courier New"/>
                <a:cs typeface="Courier New"/>
              </a:rPr>
              <a:t>("</a:t>
            </a:r>
            <a:r>
              <a:rPr lang="en-US" sz="1600" b="1" dirty="0">
                <a:latin typeface="Courier New"/>
                <a:cs typeface="Courier New"/>
              </a:rPr>
              <a:t>%</a:t>
            </a:r>
            <a:r>
              <a:rPr lang="en-US" sz="1600" b="1" dirty="0" err="1">
                <a:latin typeface="Courier New"/>
                <a:cs typeface="Courier New"/>
              </a:rPr>
              <a:t>lf</a:t>
            </a:r>
            <a:r>
              <a:rPr lang="en-US" sz="1600" dirty="0">
                <a:latin typeface="Courier New"/>
                <a:cs typeface="Courier New"/>
              </a:rPr>
              <a:t>", </a:t>
            </a:r>
            <a:r>
              <a:rPr lang="en-US" sz="1600" dirty="0" err="1">
                <a:latin typeface="Courier New"/>
                <a:cs typeface="Courier New"/>
              </a:rPr>
              <a:t>tempF</a:t>
            </a:r>
            <a:r>
              <a:rPr lang="en-US" sz="1600" dirty="0">
                <a:latin typeface="Courier New"/>
                <a:cs typeface="Courier New"/>
              </a:rPr>
              <a:t>);</a:t>
            </a:r>
          </a:p>
          <a:p>
            <a:r>
              <a:rPr lang="en-US" sz="1600" dirty="0" err="1">
                <a:latin typeface="Courier New"/>
                <a:cs typeface="Courier New"/>
              </a:rPr>
              <a:t>printf</a:t>
            </a:r>
            <a:r>
              <a:rPr lang="en-US" sz="1600" dirty="0">
                <a:latin typeface="Courier New"/>
                <a:cs typeface="Courier New"/>
              </a:rPr>
              <a:t>("\</a:t>
            </a:r>
            <a:r>
              <a:rPr lang="en-US" sz="1600" dirty="0" err="1">
                <a:latin typeface="Courier New"/>
                <a:cs typeface="Courier New"/>
              </a:rPr>
              <a:t>nEnter</a:t>
            </a:r>
            <a:r>
              <a:rPr lang="en-US" sz="1600" dirty="0">
                <a:latin typeface="Courier New"/>
                <a:cs typeface="Courier New"/>
              </a:rPr>
              <a:t> </a:t>
            </a:r>
            <a:r>
              <a:rPr lang="en-US" sz="1600" dirty="0" err="1">
                <a:latin typeface="Courier New"/>
                <a:cs typeface="Courier New"/>
              </a:rPr>
              <a:t>tempF</a:t>
            </a:r>
            <a:r>
              <a:rPr lang="en-US" sz="1600" dirty="0">
                <a:latin typeface="Courier New"/>
                <a:cs typeface="Courier New"/>
              </a:rPr>
              <a:t>: ");</a:t>
            </a:r>
          </a:p>
          <a:p>
            <a:r>
              <a:rPr lang="en-US" sz="1600" dirty="0" err="1">
                <a:latin typeface="Courier New"/>
                <a:cs typeface="Courier New"/>
              </a:rPr>
              <a:t>scanf</a:t>
            </a:r>
            <a:r>
              <a:rPr lang="en-US" sz="1600" dirty="0">
                <a:latin typeface="Courier New"/>
                <a:cs typeface="Courier New"/>
              </a:rPr>
              <a:t>("</a:t>
            </a:r>
            <a:r>
              <a:rPr lang="en-US" sz="1600" b="1" dirty="0">
                <a:latin typeface="Courier New"/>
                <a:cs typeface="Courier New"/>
              </a:rPr>
              <a:t>%</a:t>
            </a:r>
            <a:r>
              <a:rPr lang="en-US" sz="1600" b="1" dirty="0" err="1">
                <a:latin typeface="Courier New"/>
                <a:cs typeface="Courier New"/>
              </a:rPr>
              <a:t>lf</a:t>
            </a:r>
            <a:r>
              <a:rPr lang="en-US" sz="1600" dirty="0">
                <a:latin typeface="Courier New"/>
                <a:cs typeface="Courier New"/>
              </a:rPr>
              <a:t>", &amp;</a:t>
            </a:r>
            <a:r>
              <a:rPr lang="en-US" sz="1600" dirty="0" err="1">
                <a:latin typeface="Courier New"/>
                <a:cs typeface="Courier New"/>
              </a:rPr>
              <a:t>tempF</a:t>
            </a:r>
            <a:r>
              <a:rPr lang="en-US" sz="1600" dirty="0">
                <a:latin typeface="Courier New"/>
                <a:cs typeface="Courier New"/>
              </a:rPr>
              <a:t>);</a:t>
            </a:r>
          </a:p>
        </p:txBody>
      </p:sp>
    </p:spTree>
    <p:extLst>
      <p:ext uri="{BB962C8B-B14F-4D97-AF65-F5344CB8AC3E}">
        <p14:creationId xmlns:p14="http://schemas.microsoft.com/office/powerpoint/2010/main" val="1731794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5675"/>
          </a:xfrm>
        </p:spPr>
        <p:txBody>
          <a:bodyPr>
            <a:normAutofit/>
          </a:bodyPr>
          <a:lstStyle/>
          <a:p>
            <a:r>
              <a:rPr lang="en-US" sz="3600" dirty="0"/>
              <a:t>See examples of more types and keywords</a:t>
            </a:r>
          </a:p>
        </p:txBody>
      </p:sp>
      <p:sp>
        <p:nvSpPr>
          <p:cNvPr id="3" name="Content Placeholder 2"/>
          <p:cNvSpPr>
            <a:spLocks noGrp="1"/>
          </p:cNvSpPr>
          <p:nvPr>
            <p:ph idx="1"/>
          </p:nvPr>
        </p:nvSpPr>
        <p:spPr/>
        <p:txBody>
          <a:bodyPr>
            <a:normAutofit fontScale="92500" lnSpcReduction="20000"/>
          </a:bodyPr>
          <a:lstStyle/>
          <a:p>
            <a:r>
              <a:rPr lang="en-US" sz="2400" dirty="0"/>
              <a:t>More keywords:</a:t>
            </a:r>
          </a:p>
          <a:p>
            <a:pPr lvl="1"/>
            <a:r>
              <a:rPr lang="en-US" sz="2000" dirty="0"/>
              <a:t>You do NOT need to memorize any new ones from the list. Just be aware of this list and memorize the ones we cover</a:t>
            </a:r>
          </a:p>
          <a:p>
            <a:pPr lvl="1"/>
            <a:r>
              <a:rPr lang="en-US" sz="2000" dirty="0">
                <a:hlinkClick r:id="rId2"/>
              </a:rPr>
              <a:t>https://www.tutorialspoint.com/cprogramming/c_basic_syntax.htm</a:t>
            </a:r>
            <a:endParaRPr lang="en-US" sz="2000" dirty="0"/>
          </a:p>
          <a:p>
            <a:r>
              <a:rPr lang="en-US" sz="2400" dirty="0"/>
              <a:t>More types</a:t>
            </a:r>
          </a:p>
          <a:p>
            <a:pPr lvl="1"/>
            <a:r>
              <a:rPr lang="en-US" sz="2000" dirty="0">
                <a:hlinkClick r:id="rId3"/>
              </a:rPr>
              <a:t>https://www.tutorialspoint.com/cprogramming/c_data_types.htm</a:t>
            </a:r>
            <a:endParaRPr lang="en-US" sz="2000" dirty="0"/>
          </a:p>
          <a:p>
            <a:pPr lvl="1"/>
            <a:r>
              <a:rPr lang="en-US" sz="2000" dirty="0"/>
              <a:t>Each type has a min and max value that it can store</a:t>
            </a:r>
          </a:p>
          <a:p>
            <a:pPr lvl="2"/>
            <a:r>
              <a:rPr lang="en-US" sz="1600" dirty="0"/>
              <a:t>See value ranges (e.g. unsigned char: [0,255] )</a:t>
            </a:r>
          </a:p>
          <a:p>
            <a:pPr lvl="2"/>
            <a:r>
              <a:rPr lang="en-US" sz="1600" dirty="0"/>
              <a:t>Each type has a specific size (number of bytes) and that will affects how many values of that type we can have – this will be revisited later</a:t>
            </a:r>
          </a:p>
          <a:p>
            <a:pPr lvl="1"/>
            <a:r>
              <a:rPr lang="en-US" sz="2000" dirty="0"/>
              <a:t>Integer types: </a:t>
            </a:r>
          </a:p>
          <a:p>
            <a:pPr lvl="2"/>
            <a:r>
              <a:rPr lang="en-US" sz="1600" dirty="0"/>
              <a:t>char, </a:t>
            </a:r>
            <a:r>
              <a:rPr lang="en-US" sz="1600" dirty="0" err="1"/>
              <a:t>int</a:t>
            </a:r>
            <a:r>
              <a:rPr lang="en-US" sz="1600" dirty="0"/>
              <a:t>, short, long </a:t>
            </a:r>
          </a:p>
          <a:p>
            <a:pPr lvl="2"/>
            <a:r>
              <a:rPr lang="en-US" sz="1600" dirty="0"/>
              <a:t>unsigned char, unsigned </a:t>
            </a:r>
            <a:r>
              <a:rPr lang="en-US" sz="1600" dirty="0" err="1"/>
              <a:t>int</a:t>
            </a:r>
            <a:r>
              <a:rPr lang="en-US" sz="1600" dirty="0"/>
              <a:t>, unsigned short, unsigned long</a:t>
            </a:r>
          </a:p>
          <a:p>
            <a:pPr lvl="1"/>
            <a:r>
              <a:rPr lang="en-US" sz="2000" dirty="0"/>
              <a:t>Floating-point types:</a:t>
            </a:r>
          </a:p>
          <a:p>
            <a:pPr lvl="2"/>
            <a:r>
              <a:rPr lang="en-US" sz="1600" dirty="0"/>
              <a:t>float</a:t>
            </a:r>
          </a:p>
          <a:p>
            <a:pPr lvl="2"/>
            <a:r>
              <a:rPr lang="en-US" sz="1600" dirty="0"/>
              <a:t>double</a:t>
            </a:r>
          </a:p>
          <a:p>
            <a:pPr lvl="2"/>
            <a:r>
              <a:rPr lang="en-US" sz="1600" dirty="0"/>
              <a:t>long double</a:t>
            </a:r>
          </a:p>
        </p:txBody>
      </p:sp>
      <p:sp>
        <p:nvSpPr>
          <p:cNvPr id="4" name="Slide Number Placeholder 3"/>
          <p:cNvSpPr>
            <a:spLocks noGrp="1"/>
          </p:cNvSpPr>
          <p:nvPr>
            <p:ph type="sldNum" sz="quarter" idx="12"/>
          </p:nvPr>
        </p:nvSpPr>
        <p:spPr/>
        <p:txBody>
          <a:bodyPr/>
          <a:lstStyle/>
          <a:p>
            <a:fld id="{0F5F6FA9-20C2-4A4D-9186-871D2B3DD807}" type="slidenum">
              <a:rPr lang="en-US" smtClean="0"/>
              <a:t>9</a:t>
            </a:fld>
            <a:endParaRPr lang="en-US"/>
          </a:p>
        </p:txBody>
      </p:sp>
    </p:spTree>
    <p:extLst>
      <p:ext uri="{BB962C8B-B14F-4D97-AF65-F5344CB8AC3E}">
        <p14:creationId xmlns:p14="http://schemas.microsoft.com/office/powerpoint/2010/main" val="345049254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5945</TotalTime>
  <Words>3847</Words>
  <Application>Microsoft Office PowerPoint</Application>
  <PresentationFormat>Widescreen</PresentationFormat>
  <Paragraphs>452</Paragraphs>
  <Slides>19</Slides>
  <Notes>16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Calibri</vt:lpstr>
      <vt:lpstr>Calibri Light</vt:lpstr>
      <vt:lpstr>Cambria Math</vt:lpstr>
      <vt:lpstr>Courier New</vt:lpstr>
      <vt:lpstr>1_Office Theme</vt:lpstr>
      <vt:lpstr>Office Theme</vt:lpstr>
      <vt:lpstr>Variables, Types, Operators</vt:lpstr>
      <vt:lpstr>Summary</vt:lpstr>
      <vt:lpstr>Declaring a Variable</vt:lpstr>
      <vt:lpstr>Variable names</vt:lpstr>
      <vt:lpstr>Declaration/Initialization before Use</vt:lpstr>
      <vt:lpstr>Variable SCOPE – difficult now, easier later</vt:lpstr>
      <vt:lpstr>value vs address (pointer) of a variable </vt:lpstr>
      <vt:lpstr>types: int, float, double, char</vt:lpstr>
      <vt:lpstr>See examples of more types and keywords</vt:lpstr>
      <vt:lpstr>Types, type casting</vt:lpstr>
      <vt:lpstr>types: char[]</vt:lpstr>
      <vt:lpstr>PowerPoint Presentation</vt:lpstr>
      <vt:lpstr>Named Constants: const var and macros </vt:lpstr>
      <vt:lpstr>Named Constants: macros and const variable</vt:lpstr>
      <vt:lpstr>Arithmetical Operators</vt:lpstr>
      <vt:lpstr>% operator – the remainder from division</vt:lpstr>
      <vt:lpstr>Good practice</vt:lpstr>
      <vt:lpstr>Dictionary</vt:lpstr>
      <vt:lpstr>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 types, operators</dc:title>
  <dc:creator>astefanxx</dc:creator>
  <cp:lastModifiedBy>Stefan, Alexandra</cp:lastModifiedBy>
  <cp:revision>163</cp:revision>
  <dcterms:created xsi:type="dcterms:W3CDTF">2020-09-09T17:36:50Z</dcterms:created>
  <dcterms:modified xsi:type="dcterms:W3CDTF">2024-01-22T16:26:49Z</dcterms:modified>
</cp:coreProperties>
</file>