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61" r:id="rId3"/>
    <p:sldId id="262" r:id="rId4"/>
    <p:sldId id="265" r:id="rId5"/>
    <p:sldId id="266" r:id="rId6"/>
    <p:sldId id="267" r:id="rId7"/>
    <p:sldId id="268" r:id="rId8"/>
    <p:sldId id="292" r:id="rId9"/>
    <p:sldId id="263" r:id="rId10"/>
    <p:sldId id="264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73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embeddedFontLst>
    <p:embeddedFont>
      <p:font typeface="Fira Code" pitchFamily="1" charset="0"/>
      <p:regular r:id="rId34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6BDF2"/>
    <a:srgbClr val="49C0F2"/>
    <a:srgbClr val="8DDC7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D7CD-600F-CAD0-19A9-DF6E3ED1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C72F3-89BA-42AF-318E-8F60590C2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FF74-015F-8C9C-DF8E-F10AE4E7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4E37-EE8A-EA3D-E5BA-A2F5249B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820A7-1D3C-571B-AD8C-54ADA6CC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55C7-67F2-0B8B-7037-C6AB1A7D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70457-03C6-C4F0-8C60-D93E3AB6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BB3C-18EE-C85C-D4BE-A13E3AB2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9C4FA-AE14-6985-6381-9F70A597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0EB6-7836-ED1B-23B8-5D0F906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F2D17-2FB8-852D-E6E6-ED9699874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5CAD2-29BC-1656-BE87-CF02E0FE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8D49-C78C-3A74-DD4C-82886BF3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A291-126C-68B0-82D7-2AFEDF12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AA35-C2D7-EBAC-C5FE-ADC6C980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8611-88EF-2A2E-A7DB-4887BCAF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F6CF-FB09-CD2D-0B74-3094D508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82C2-0DD2-5F6D-8F1F-EB8C540B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AAF7-0B57-1FE6-6643-2A414720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91C7-485D-F6D7-561D-0196440D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60D3-4E99-BB8E-5165-BC6AC1C9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6C960-E296-842F-0B82-E98FFF93F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A8FD-5B21-ACCB-68E0-889FF1AF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BAA7-CAF9-3C46-01C6-3E4996AA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F57C-0721-2766-03DB-499A8A76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565C-A4B9-EE17-8D21-FC5E7941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A196-79B9-17D8-5BCE-C64BBE433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F9246-A7FD-A43B-F2E2-D6BD9816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61413-2EF3-41F9-3E31-447DDD82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2FE40-8A14-1CC6-D8D4-406A2635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D28EA-182A-310B-FAA9-961385DF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3AF6-A26E-0239-5F30-9F339742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A57AA-8FE4-8742-EAD7-876F30CAB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32804-BB78-967B-E101-1667C0B0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1A9D4-CCC4-DB64-83C2-4C9C086B2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2AEA5-B394-A5C6-CB9C-C44DA4DB3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11AF-E497-22F2-6200-07AFE355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1B1F-F8B5-16AC-0BBF-5BA1AF8C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70D0C-00CA-E518-6032-787EEA98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9A60-63BE-EF05-8F10-8DD550F4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9C983-F3DF-E44C-0E6D-D32025EA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877A9-9447-D49E-9923-A84012C0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4040-3AFE-A23A-93B5-FA5C2AA5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6A441-6646-0840-A33B-15569A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00DFC-3CE3-36FE-FE84-B79243CE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D7646-6314-4488-AEB3-9C9C6CC4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5E28-6029-CF3D-E32D-2B4C4243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B6F1-A55D-12CE-F990-F3062338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7290-6881-EE1C-9C21-1EB55051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EF9E3-EE49-C6EC-557D-6F1A7516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62784-F286-676A-69DE-2CCF39DA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6021-51F5-3708-F1DE-A548FD32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4BEE-C7FD-92BA-7C58-B4AF79A6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A6788-057C-AA8A-79B5-270512B3D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A120B-D650-0266-7204-4BDAD8948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16337-83A3-EC25-4D35-2D978A12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82EC4-1F16-AE03-8318-D5FC831A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25F8D-9651-7954-7976-703F0F49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432DA-613D-652C-C516-3E08B63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7105-A640-B5DB-4D02-7F86AB826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44F2-9693-5022-7AE8-F5758C5C1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D6F1-39E8-490A-A80D-B3BA6B6EC2F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4E3C-3B5D-47CE-8F09-EC7F29A23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D91A-9C20-0AB5-12D8-303F666CC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8261-43F2-4D3C-BCBE-A00CBF9C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1D7405-E5B1-31E7-5625-76D9C32B1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6000" dirty="0">
                <a:solidFill>
                  <a:srgbClr val="FFFFFF"/>
                </a:solidFill>
              </a:rPr>
              <a:t>Algorithms and Data Structures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A2DB42-6DB7-133A-7457-4A690A029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FFFF"/>
                </a:solidFill>
              </a:rPr>
              <a:t>Binary Heaps</a:t>
            </a:r>
          </a:p>
          <a:p>
            <a:r>
              <a:rPr lang="en-IN" dirty="0">
                <a:solidFill>
                  <a:srgbClr val="FFFFFF"/>
                </a:solidFill>
              </a:rPr>
              <a:t>Aryan Mediratta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4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could be heaps?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62118-0C0A-154E-6D50-ED1F4E2ABCFF}"/>
              </a:ext>
            </a:extLst>
          </p:cNvPr>
          <p:cNvSpPr/>
          <p:nvPr/>
        </p:nvSpPr>
        <p:spPr>
          <a:xfrm>
            <a:off x="2552964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01BCAE-827B-B988-7936-9915F4C413D7}"/>
              </a:ext>
            </a:extLst>
          </p:cNvPr>
          <p:cNvSpPr/>
          <p:nvPr/>
        </p:nvSpPr>
        <p:spPr>
          <a:xfrm>
            <a:off x="1720860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9AEA0E-CCA5-F833-9F3F-EF16943E8D32}"/>
              </a:ext>
            </a:extLst>
          </p:cNvPr>
          <p:cNvSpPr/>
          <p:nvPr/>
        </p:nvSpPr>
        <p:spPr>
          <a:xfrm>
            <a:off x="3328068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53AE6-D5A2-F8D9-9732-C17EE80ECFBD}"/>
              </a:ext>
            </a:extLst>
          </p:cNvPr>
          <p:cNvSpPr/>
          <p:nvPr/>
        </p:nvSpPr>
        <p:spPr>
          <a:xfrm>
            <a:off x="1038111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DE19C-878D-2397-3718-7978F01248F6}"/>
              </a:ext>
            </a:extLst>
          </p:cNvPr>
          <p:cNvSpPr/>
          <p:nvPr/>
        </p:nvSpPr>
        <p:spPr>
          <a:xfrm>
            <a:off x="2259288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9B70AD-3DF2-B909-9264-4D1CF430592B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2014536" y="241572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E7EBF-DF48-540D-E681-CAE3A017E85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054300" y="241572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74D189-57E6-8F87-3B10-28FCBF38EBA1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2222196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A80AD3-3438-E6E3-7641-8633C15A047E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1331787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D6364B-8DB7-85F6-10BC-A7FB26C5770F}"/>
              </a:ext>
            </a:extLst>
          </p:cNvPr>
          <p:cNvSpPr/>
          <p:nvPr/>
        </p:nvSpPr>
        <p:spPr>
          <a:xfrm>
            <a:off x="6771672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FF4345-8210-2C29-92EB-4F0BCDC90A6F}"/>
              </a:ext>
            </a:extLst>
          </p:cNvPr>
          <p:cNvSpPr/>
          <p:nvPr/>
        </p:nvSpPr>
        <p:spPr>
          <a:xfrm>
            <a:off x="5939568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F0B1FF-729D-830F-162B-5C6E9F80731C}"/>
              </a:ext>
            </a:extLst>
          </p:cNvPr>
          <p:cNvSpPr/>
          <p:nvPr/>
        </p:nvSpPr>
        <p:spPr>
          <a:xfrm>
            <a:off x="7546776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7B25AA-4404-3C74-55C5-8DD34EE750A3}"/>
              </a:ext>
            </a:extLst>
          </p:cNvPr>
          <p:cNvSpPr/>
          <p:nvPr/>
        </p:nvSpPr>
        <p:spPr>
          <a:xfrm>
            <a:off x="5256819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AC262A-EA94-095F-454C-0053C8DFEB13}"/>
              </a:ext>
            </a:extLst>
          </p:cNvPr>
          <p:cNvSpPr/>
          <p:nvPr/>
        </p:nvSpPr>
        <p:spPr>
          <a:xfrm>
            <a:off x="6477996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C8D3FE-1F49-14FC-D982-03979EEA13A9}"/>
              </a:ext>
            </a:extLst>
          </p:cNvPr>
          <p:cNvCxnSpPr>
            <a:stCxn id="3" idx="3"/>
            <a:endCxn id="14" idx="0"/>
          </p:cNvCxnSpPr>
          <p:nvPr/>
        </p:nvCxnSpPr>
        <p:spPr>
          <a:xfrm flipH="1">
            <a:off x="6233244" y="241572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A9133-98E7-F426-D065-360D2E175044}"/>
              </a:ext>
            </a:extLst>
          </p:cNvPr>
          <p:cNvCxnSpPr>
            <a:cxnSpLocks/>
            <a:stCxn id="3" idx="5"/>
            <a:endCxn id="15" idx="0"/>
          </p:cNvCxnSpPr>
          <p:nvPr/>
        </p:nvCxnSpPr>
        <p:spPr>
          <a:xfrm>
            <a:off x="7273008" y="241572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EAFB3F-CE32-7421-243C-251CE83DB2B9}"/>
              </a:ext>
            </a:extLst>
          </p:cNvPr>
          <p:cNvCxnSpPr>
            <a:cxnSpLocks/>
            <a:stCxn id="14" idx="5"/>
            <a:endCxn id="17" idx="0"/>
          </p:cNvCxnSpPr>
          <p:nvPr/>
        </p:nvCxnSpPr>
        <p:spPr>
          <a:xfrm>
            <a:off x="6440904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387197-7136-9E58-FAAC-429698054C13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 flipH="1">
            <a:off x="5550495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1CD8CFB-0317-E0D3-0BC5-ABCC47D18E0E}"/>
              </a:ext>
            </a:extLst>
          </p:cNvPr>
          <p:cNvSpPr/>
          <p:nvPr/>
        </p:nvSpPr>
        <p:spPr>
          <a:xfrm>
            <a:off x="6016641" y="427437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E44BD5-2368-E214-3394-10F37BD44747}"/>
              </a:ext>
            </a:extLst>
          </p:cNvPr>
          <p:cNvCxnSpPr>
            <a:cxnSpLocks/>
            <a:stCxn id="17" idx="3"/>
            <a:endCxn id="23" idx="0"/>
          </p:cNvCxnSpPr>
          <p:nvPr/>
        </p:nvCxnSpPr>
        <p:spPr>
          <a:xfrm flipH="1">
            <a:off x="6310317" y="4036228"/>
            <a:ext cx="253695" cy="238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06573B8-E302-E726-A968-0EC54EA3C389}"/>
              </a:ext>
            </a:extLst>
          </p:cNvPr>
          <p:cNvSpPr/>
          <p:nvPr/>
        </p:nvSpPr>
        <p:spPr>
          <a:xfrm>
            <a:off x="3814759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F85D34-0DD4-D82C-EA65-D125052C1893}"/>
              </a:ext>
            </a:extLst>
          </p:cNvPr>
          <p:cNvCxnSpPr>
            <a:cxnSpLocks/>
            <a:stCxn id="6" idx="5"/>
            <a:endCxn id="29" idx="0"/>
          </p:cNvCxnSpPr>
          <p:nvPr/>
        </p:nvCxnSpPr>
        <p:spPr>
          <a:xfrm>
            <a:off x="3829404" y="3140116"/>
            <a:ext cx="279031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uldn't find many PNGs of the Among Us characters, so I made my own. Feel  free to use. : r/AmongUs">
            <a:extLst>
              <a:ext uri="{FF2B5EF4-FFF2-40B4-BE49-F238E27FC236}">
                <a16:creationId xmlns:a16="http://schemas.microsoft.com/office/drawing/2014/main" id="{FB42CD0A-0BBA-FD2C-A281-B555F0C9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059" y="426739"/>
            <a:ext cx="1097566" cy="12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17E87EB-D10A-5800-AD1F-5735E42EF18A}"/>
              </a:ext>
            </a:extLst>
          </p:cNvPr>
          <p:cNvSpPr/>
          <p:nvPr/>
        </p:nvSpPr>
        <p:spPr>
          <a:xfrm>
            <a:off x="10298751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92D8CD-427A-C598-648D-15F0BC335229}"/>
              </a:ext>
            </a:extLst>
          </p:cNvPr>
          <p:cNvSpPr/>
          <p:nvPr/>
        </p:nvSpPr>
        <p:spPr>
          <a:xfrm>
            <a:off x="9392115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54E1DB-B3BE-6400-2C73-D81B5B6A8306}"/>
              </a:ext>
            </a:extLst>
          </p:cNvPr>
          <p:cNvSpPr/>
          <p:nvPr/>
        </p:nvSpPr>
        <p:spPr>
          <a:xfrm>
            <a:off x="11134656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CAA5B5-203C-1EDC-6A63-6AF65D1B3059}"/>
              </a:ext>
            </a:extLst>
          </p:cNvPr>
          <p:cNvSpPr/>
          <p:nvPr/>
        </p:nvSpPr>
        <p:spPr>
          <a:xfrm>
            <a:off x="8709366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026448F-E2DB-46CF-2B0D-641357969B67}"/>
              </a:ext>
            </a:extLst>
          </p:cNvPr>
          <p:cNvSpPr/>
          <p:nvPr/>
        </p:nvSpPr>
        <p:spPr>
          <a:xfrm>
            <a:off x="9930543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140ECA-3708-B464-D340-2C328B82295B}"/>
              </a:ext>
            </a:extLst>
          </p:cNvPr>
          <p:cNvCxnSpPr>
            <a:stCxn id="34" idx="3"/>
            <a:endCxn id="35" idx="0"/>
          </p:cNvCxnSpPr>
          <p:nvPr/>
        </p:nvCxnSpPr>
        <p:spPr>
          <a:xfrm flipH="1">
            <a:off x="9685791" y="2415720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609674-D5D9-A24E-03B5-A1AD8265D8D6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10800087" y="2415720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16441C-F9B2-B590-7328-12AC3CF14AD4}"/>
              </a:ext>
            </a:extLst>
          </p:cNvPr>
          <p:cNvCxnSpPr>
            <a:cxnSpLocks/>
            <a:stCxn id="35" idx="5"/>
            <a:endCxn id="38" idx="0"/>
          </p:cNvCxnSpPr>
          <p:nvPr/>
        </p:nvCxnSpPr>
        <p:spPr>
          <a:xfrm>
            <a:off x="9893451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A5F999-C60E-0BF9-35C2-A9F5643F29BD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9003042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ABF3EE1-730F-8ED8-67EA-6FEC66952E8A}"/>
              </a:ext>
            </a:extLst>
          </p:cNvPr>
          <p:cNvSpPr/>
          <p:nvPr/>
        </p:nvSpPr>
        <p:spPr>
          <a:xfrm>
            <a:off x="10676631" y="356794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833D26-E304-1197-56D9-84A4C92D4A4E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 flipH="1">
            <a:off x="10970307" y="3140116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7312B06-F916-44DD-E1A2-15DAB6EC091D}"/>
              </a:ext>
            </a:extLst>
          </p:cNvPr>
          <p:cNvSpPr txBox="1"/>
          <p:nvPr/>
        </p:nvSpPr>
        <p:spPr>
          <a:xfrm>
            <a:off x="2400825" y="5070336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5050"/>
                </a:solidFill>
              </a:rPr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6D4EC-1ACC-6908-806F-DDFC941F8DBC}"/>
              </a:ext>
            </a:extLst>
          </p:cNvPr>
          <p:cNvSpPr txBox="1"/>
          <p:nvPr/>
        </p:nvSpPr>
        <p:spPr>
          <a:xfrm>
            <a:off x="6460464" y="5070336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5050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8B24A5-2472-58D5-C262-5AF4824CBCCE}"/>
              </a:ext>
            </a:extLst>
          </p:cNvPr>
          <p:cNvSpPr txBox="1"/>
          <p:nvPr/>
        </p:nvSpPr>
        <p:spPr>
          <a:xfrm>
            <a:off x="10149368" y="5070336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6CCB9-ABF9-8499-5C13-966E9F0599F7}"/>
              </a:ext>
            </a:extLst>
          </p:cNvPr>
          <p:cNvSpPr txBox="1"/>
          <p:nvPr/>
        </p:nvSpPr>
        <p:spPr>
          <a:xfrm>
            <a:off x="466900" y="6012133"/>
            <a:ext cx="417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Not nearly complete</a:t>
            </a:r>
          </a:p>
          <a:p>
            <a:r>
              <a:rPr lang="en-IN" dirty="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Not a min heap or a max heap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86333-F277-E2A5-21EE-DC746E8FD9E1}"/>
              </a:ext>
            </a:extLst>
          </p:cNvPr>
          <p:cNvSpPr txBox="1"/>
          <p:nvPr/>
        </p:nvSpPr>
        <p:spPr>
          <a:xfrm>
            <a:off x="4445276" y="6002249"/>
            <a:ext cx="373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Not nearly complete</a:t>
            </a:r>
          </a:p>
          <a:p>
            <a:r>
              <a:rPr lang="en-IN" dirty="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Not a min heap or a max heap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9F3D3-3F91-0A43-E6C1-820F2EB2BD7F}"/>
              </a:ext>
            </a:extLst>
          </p:cNvPr>
          <p:cNvSpPr txBox="1"/>
          <p:nvPr/>
        </p:nvSpPr>
        <p:spPr>
          <a:xfrm>
            <a:off x="8359178" y="6002249"/>
            <a:ext cx="37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Not a min heap or a max heap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809750"/>
            <a:ext cx="73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Get Max Value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: Simply return heap[0];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495409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996745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996745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721141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721141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721141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721141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617253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617253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36EC03E9-7FDA-9446-07BB-3E4B583A23C2}"/>
              </a:ext>
            </a:extLst>
          </p:cNvPr>
          <p:cNvSpPr/>
          <p:nvPr/>
        </p:nvSpPr>
        <p:spPr>
          <a:xfrm>
            <a:off x="2752725" y="2257736"/>
            <a:ext cx="3149776" cy="8382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46B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Montserrat" panose="00000500000000000000" pitchFamily="2" charset="0"/>
              </a:rPr>
              <a:t>Largest element</a:t>
            </a:r>
          </a:p>
        </p:txBody>
      </p:sp>
    </p:spTree>
    <p:extLst>
      <p:ext uri="{BB962C8B-B14F-4D97-AF65-F5344CB8AC3E}">
        <p14:creationId xmlns:p14="http://schemas.microsoft.com/office/powerpoint/2010/main" val="4869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Sink-Down, a.k.a. Max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Heapify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Correct a single violation of the Max-Heap property at index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666478" y="3619609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(1);</a:t>
            </a:r>
          </a:p>
        </p:txBody>
      </p:sp>
    </p:spTree>
    <p:extLst>
      <p:ext uri="{BB962C8B-B14F-4D97-AF65-F5344CB8AC3E}">
        <p14:creationId xmlns:p14="http://schemas.microsoft.com/office/powerpoint/2010/main" val="2252993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Sink-Down, a.k.a. Max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Heapify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Correct a single violation of the Max-Heap property at index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666478" y="3619609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(1);</a:t>
            </a:r>
          </a:p>
        </p:txBody>
      </p:sp>
    </p:spTree>
    <p:extLst>
      <p:ext uri="{BB962C8B-B14F-4D97-AF65-F5344CB8AC3E}">
        <p14:creationId xmlns:p14="http://schemas.microsoft.com/office/powerpoint/2010/main" val="4108580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Sink-Down, a.k.a. Max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Heapify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Correct a single violation of the Max-Heap property at index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057685" y="3401109"/>
            <a:ext cx="38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While property violated: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swap with larger child</a:t>
            </a:r>
          </a:p>
        </p:txBody>
      </p:sp>
    </p:spTree>
    <p:extLst>
      <p:ext uri="{BB962C8B-B14F-4D97-AF65-F5344CB8AC3E}">
        <p14:creationId xmlns:p14="http://schemas.microsoft.com/office/powerpoint/2010/main" val="1915790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1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447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817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513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86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C3A6-0577-3C3D-FD1C-D4AE861C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Binary Heap?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2A7A-8E4E-4760-0B2C-1B49DF18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43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binary heap is an “array 🎞️ visualized as a tree 🎄”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8DC6D1-70C6-34CA-1BCF-D9C208E62365}"/>
              </a:ext>
            </a:extLst>
          </p:cNvPr>
          <p:cNvSpPr txBox="1">
            <a:spLocks/>
          </p:cNvSpPr>
          <p:nvPr/>
        </p:nvSpPr>
        <p:spPr>
          <a:xfrm>
            <a:off x="838200" y="2484945"/>
            <a:ext cx="10515600" cy="52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Stored as an </a:t>
            </a:r>
            <a:r>
              <a:rPr lang="en-US" b="1" dirty="0"/>
              <a:t>array</a:t>
            </a:r>
            <a:r>
              <a:rPr lang="en-US" dirty="0"/>
              <a:t>, seen as a </a:t>
            </a:r>
            <a:r>
              <a:rPr lang="en-US" b="1" u="sng" dirty="0"/>
              <a:t>tree</a:t>
            </a:r>
            <a:r>
              <a:rPr lang="en-US" dirty="0"/>
              <a:t>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C8569854-58E4-880D-E118-253B6235BC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5372" y="2967226"/>
            <a:ext cx="493779" cy="429771"/>
          </a:xfrm>
          <a:prstGeom prst="bentConnector3">
            <a:avLst>
              <a:gd name="adj1" fmla="val 10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FADB5B-9ADD-AFB5-5066-01B1C9FE3164}"/>
              </a:ext>
            </a:extLst>
          </p:cNvPr>
          <p:cNvSpPr txBox="1"/>
          <p:nvPr/>
        </p:nvSpPr>
        <p:spPr>
          <a:xfrm>
            <a:off x="6867147" y="324433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Nearly complete binary tree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177E08-5A64-0858-9369-882E91F50B2F}"/>
              </a:ext>
            </a:extLst>
          </p:cNvPr>
          <p:cNvSpPr/>
          <p:nvPr/>
        </p:nvSpPr>
        <p:spPr>
          <a:xfrm>
            <a:off x="1130808" y="4645036"/>
            <a:ext cx="731520" cy="731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Montserrat" panose="00000500000000000000" pitchFamily="2" charset="0"/>
              </a:rPr>
              <a:t>1</a:t>
            </a:r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B2AC3-7F19-AC39-8BE5-48B7E6964C2A}"/>
              </a:ext>
            </a:extLst>
          </p:cNvPr>
          <p:cNvSpPr/>
          <p:nvPr/>
        </p:nvSpPr>
        <p:spPr>
          <a:xfrm>
            <a:off x="1862328" y="4645036"/>
            <a:ext cx="731520" cy="731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Montserrat" panose="00000500000000000000" pitchFamily="2" charset="0"/>
              </a:rPr>
              <a:t>3</a:t>
            </a:r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881BDC-6404-7817-F591-EDCA5F26AF34}"/>
              </a:ext>
            </a:extLst>
          </p:cNvPr>
          <p:cNvSpPr/>
          <p:nvPr/>
        </p:nvSpPr>
        <p:spPr>
          <a:xfrm>
            <a:off x="2593848" y="4645036"/>
            <a:ext cx="731520" cy="731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D6A62-D1C9-A4EC-ED7D-0A1FF855EEBE}"/>
              </a:ext>
            </a:extLst>
          </p:cNvPr>
          <p:cNvSpPr/>
          <p:nvPr/>
        </p:nvSpPr>
        <p:spPr>
          <a:xfrm>
            <a:off x="3325368" y="4645036"/>
            <a:ext cx="731520" cy="731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99B9F3-4625-F43D-856C-F23AF53C5020}"/>
              </a:ext>
            </a:extLst>
          </p:cNvPr>
          <p:cNvSpPr/>
          <p:nvPr/>
        </p:nvSpPr>
        <p:spPr>
          <a:xfrm>
            <a:off x="4056888" y="4645036"/>
            <a:ext cx="731520" cy="7315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CCF839-BCB6-1284-84C9-6ED49FECD2DE}"/>
              </a:ext>
            </a:extLst>
          </p:cNvPr>
          <p:cNvSpPr/>
          <p:nvPr/>
        </p:nvSpPr>
        <p:spPr>
          <a:xfrm>
            <a:off x="8088324" y="388406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41A88A-472B-7D1B-6B68-9E638B8B4923}"/>
              </a:ext>
            </a:extLst>
          </p:cNvPr>
          <p:cNvSpPr/>
          <p:nvPr/>
        </p:nvSpPr>
        <p:spPr>
          <a:xfrm>
            <a:off x="7256220" y="460846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78E7D7-B075-15F0-0864-F11BAC5557A1}"/>
              </a:ext>
            </a:extLst>
          </p:cNvPr>
          <p:cNvSpPr/>
          <p:nvPr/>
        </p:nvSpPr>
        <p:spPr>
          <a:xfrm>
            <a:off x="8863428" y="460846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4A8B48-FA21-200C-BEEF-7A5FAEDA5560}"/>
              </a:ext>
            </a:extLst>
          </p:cNvPr>
          <p:cNvSpPr/>
          <p:nvPr/>
        </p:nvSpPr>
        <p:spPr>
          <a:xfrm>
            <a:off x="6573471" y="550457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47572F-23BB-F3E4-2339-9B161DEF3A8D}"/>
              </a:ext>
            </a:extLst>
          </p:cNvPr>
          <p:cNvSpPr/>
          <p:nvPr/>
        </p:nvSpPr>
        <p:spPr>
          <a:xfrm>
            <a:off x="7794648" y="550457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19F184-4134-C1B1-1F15-5B6CC2F8EE52}"/>
              </a:ext>
            </a:extLst>
          </p:cNvPr>
          <p:cNvCxnSpPr>
            <a:stCxn id="25" idx="3"/>
            <a:endCxn id="33" idx="0"/>
          </p:cNvCxnSpPr>
          <p:nvPr/>
        </p:nvCxnSpPr>
        <p:spPr>
          <a:xfrm flipH="1">
            <a:off x="7549896" y="438540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C26C9F-FF1C-E878-ABFF-6C552AF01245}"/>
              </a:ext>
            </a:extLst>
          </p:cNvPr>
          <p:cNvCxnSpPr>
            <a:cxnSpLocks/>
            <a:stCxn id="25" idx="5"/>
            <a:endCxn id="34" idx="0"/>
          </p:cNvCxnSpPr>
          <p:nvPr/>
        </p:nvCxnSpPr>
        <p:spPr>
          <a:xfrm>
            <a:off x="8589660" y="438540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1B3DB6-583C-5D6C-0358-31E1F158CA47}"/>
              </a:ext>
            </a:extLst>
          </p:cNvPr>
          <p:cNvCxnSpPr>
            <a:cxnSpLocks/>
            <a:stCxn id="33" idx="5"/>
            <a:endCxn id="37" idx="0"/>
          </p:cNvCxnSpPr>
          <p:nvPr/>
        </p:nvCxnSpPr>
        <p:spPr>
          <a:xfrm>
            <a:off x="7757556" y="510979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B13B4D-64B4-BB86-105B-A948C9411746}"/>
              </a:ext>
            </a:extLst>
          </p:cNvPr>
          <p:cNvCxnSpPr>
            <a:cxnSpLocks/>
            <a:stCxn id="33" idx="3"/>
            <a:endCxn id="36" idx="0"/>
          </p:cNvCxnSpPr>
          <p:nvPr/>
        </p:nvCxnSpPr>
        <p:spPr>
          <a:xfrm flipH="1">
            <a:off x="6867147" y="510979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1566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09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Batch Initialization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Given an array, turn it into a max heap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7872226" y="2683577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from N/2 – 1 to 0: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sink_down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430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Swim-Up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Handle an increase in a key.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057685" y="3401109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While property violated: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swap with parent</a:t>
            </a:r>
          </a:p>
        </p:txBody>
      </p:sp>
    </p:spTree>
    <p:extLst>
      <p:ext uri="{BB962C8B-B14F-4D97-AF65-F5344CB8AC3E}">
        <p14:creationId xmlns:p14="http://schemas.microsoft.com/office/powerpoint/2010/main" val="16812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Swim-Up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Handle an increase in a key.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057685" y="3401109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While property violated: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swap with parent</a:t>
            </a:r>
          </a:p>
        </p:txBody>
      </p:sp>
    </p:spTree>
    <p:extLst>
      <p:ext uri="{BB962C8B-B14F-4D97-AF65-F5344CB8AC3E}">
        <p14:creationId xmlns:p14="http://schemas.microsoft.com/office/powerpoint/2010/main" val="285460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Swim-Up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Handle an increase in a key.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C53FB-4FF4-B501-9D46-88AFE5199F0C}"/>
              </a:ext>
            </a:extLst>
          </p:cNvPr>
          <p:cNvSpPr txBox="1"/>
          <p:nvPr/>
        </p:nvSpPr>
        <p:spPr>
          <a:xfrm>
            <a:off x="8057685" y="3401109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While property violated: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   swap with parent</a:t>
            </a:r>
          </a:p>
        </p:txBody>
      </p:sp>
    </p:spTree>
    <p:extLst>
      <p:ext uri="{BB962C8B-B14F-4D97-AF65-F5344CB8AC3E}">
        <p14:creationId xmlns:p14="http://schemas.microsoft.com/office/powerpoint/2010/main" val="407503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Insert new item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Append to the end and swim up.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515721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Insert 7</a:t>
            </a:r>
          </a:p>
        </p:txBody>
      </p:sp>
    </p:spTree>
    <p:extLst>
      <p:ext uri="{BB962C8B-B14F-4D97-AF65-F5344CB8AC3E}">
        <p14:creationId xmlns:p14="http://schemas.microsoft.com/office/powerpoint/2010/main" val="10280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Insert new item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Append to the end and swim up.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Insert 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2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Insert new item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Append to the end and swim up.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Insert 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1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Pop max element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Swap with last element, mark unused and sink down.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Pop()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[Returns 9]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8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complete? 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62118-0C0A-154E-6D50-ED1F4E2ABCFF}"/>
              </a:ext>
            </a:extLst>
          </p:cNvPr>
          <p:cNvSpPr/>
          <p:nvPr/>
        </p:nvSpPr>
        <p:spPr>
          <a:xfrm>
            <a:off x="3525468" y="200954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01BCAE-827B-B988-7936-9915F4C413D7}"/>
              </a:ext>
            </a:extLst>
          </p:cNvPr>
          <p:cNvSpPr/>
          <p:nvPr/>
        </p:nvSpPr>
        <p:spPr>
          <a:xfrm>
            <a:off x="2693364" y="273394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9AEA0E-CCA5-F833-9F3F-EF16943E8D32}"/>
              </a:ext>
            </a:extLst>
          </p:cNvPr>
          <p:cNvSpPr/>
          <p:nvPr/>
        </p:nvSpPr>
        <p:spPr>
          <a:xfrm>
            <a:off x="4300572" y="273394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Montserrat" panose="00000500000000000000" pitchFamily="2" charset="0"/>
              </a:rPr>
              <a:t>9</a:t>
            </a:r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53AE6-D5A2-F8D9-9732-C17EE80ECFBD}"/>
              </a:ext>
            </a:extLst>
          </p:cNvPr>
          <p:cNvSpPr/>
          <p:nvPr/>
        </p:nvSpPr>
        <p:spPr>
          <a:xfrm>
            <a:off x="2010615" y="363005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DE19C-878D-2397-3718-7978F01248F6}"/>
              </a:ext>
            </a:extLst>
          </p:cNvPr>
          <p:cNvSpPr/>
          <p:nvPr/>
        </p:nvSpPr>
        <p:spPr>
          <a:xfrm>
            <a:off x="3231792" y="363005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9B70AD-3DF2-B909-9264-4D1CF430592B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2987040" y="251088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E7EBF-DF48-540D-E681-CAE3A017E85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4026804" y="251088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74D189-57E6-8F87-3B10-28FCBF38EBA1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3194700" y="323527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A80AD3-3438-E6E3-7641-8633C15A047E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2304291" y="323527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909CE9-6426-CE86-8545-AD2EF08B32ED}"/>
              </a:ext>
            </a:extLst>
          </p:cNvPr>
          <p:cNvSpPr txBox="1"/>
          <p:nvPr/>
        </p:nvSpPr>
        <p:spPr>
          <a:xfrm>
            <a:off x="6896558" y="2288952"/>
            <a:ext cx="4099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Fill elements left-to-right on each level.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Only go to the next level if the current one is full.</a:t>
            </a:r>
          </a:p>
        </p:txBody>
      </p:sp>
    </p:spTree>
    <p:extLst>
      <p:ext uri="{BB962C8B-B14F-4D97-AF65-F5344CB8AC3E}">
        <p14:creationId xmlns:p14="http://schemas.microsoft.com/office/powerpoint/2010/main" val="20550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Pop max element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Swap with last element, mark free and sink down.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Pop()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[Returns 9]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30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Pop max element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Swap with last element, 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mark free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and sink down.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Pop()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[Returns 9]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Montserrat" panose="000005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6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 Operations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655666"/>
            <a:ext cx="738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Pop max element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Swap with last element, 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mark free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and sink down.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39387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1182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01438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014385"/>
            <a:ext cx="587352" cy="58735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895213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895213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619609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619609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619609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04744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619609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4044992" y="4866591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338668" y="4515721"/>
            <a:ext cx="253963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4870132" y="486905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515721"/>
            <a:ext cx="155857" cy="353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A4B-2362-591F-0412-C4B2D91AA355}"/>
              </a:ext>
            </a:extLst>
          </p:cNvPr>
          <p:cNvSpPr/>
          <p:nvPr/>
        </p:nvSpPr>
        <p:spPr>
          <a:xfrm>
            <a:off x="4379984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479A0-62AC-41B2-F205-CC6DDAB5ECD2}"/>
              </a:ext>
            </a:extLst>
          </p:cNvPr>
          <p:cNvSpPr/>
          <p:nvPr/>
        </p:nvSpPr>
        <p:spPr>
          <a:xfrm>
            <a:off x="4917899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08D33-6042-FC7B-84DB-42095610C3E3}"/>
              </a:ext>
            </a:extLst>
          </p:cNvPr>
          <p:cNvSpPr/>
          <p:nvPr/>
        </p:nvSpPr>
        <p:spPr>
          <a:xfrm>
            <a:off x="5455815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71C49-1CE0-88AF-94A4-F19EBAB042C4}"/>
              </a:ext>
            </a:extLst>
          </p:cNvPr>
          <p:cNvSpPr/>
          <p:nvPr/>
        </p:nvSpPr>
        <p:spPr>
          <a:xfrm>
            <a:off x="5993730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06A19-F588-BEB1-45A7-5B7458A6DEFF}"/>
              </a:ext>
            </a:extLst>
          </p:cNvPr>
          <p:cNvSpPr/>
          <p:nvPr/>
        </p:nvSpPr>
        <p:spPr>
          <a:xfrm>
            <a:off x="6531645" y="6172808"/>
            <a:ext cx="537915" cy="53791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9DC6-0F19-0714-D823-482EEF286DD6}"/>
              </a:ext>
            </a:extLst>
          </p:cNvPr>
          <p:cNvSpPr/>
          <p:nvPr/>
        </p:nvSpPr>
        <p:spPr>
          <a:xfrm>
            <a:off x="7063202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D6318-FE7B-A0FD-C4F7-45C1780D0794}"/>
              </a:ext>
            </a:extLst>
          </p:cNvPr>
          <p:cNvSpPr/>
          <p:nvPr/>
        </p:nvSpPr>
        <p:spPr>
          <a:xfrm>
            <a:off x="7607476" y="6172808"/>
            <a:ext cx="537915" cy="53791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36AC-B297-7A54-8992-BE9CBC741ACE}"/>
              </a:ext>
            </a:extLst>
          </p:cNvPr>
          <p:cNvSpPr/>
          <p:nvPr/>
        </p:nvSpPr>
        <p:spPr>
          <a:xfrm>
            <a:off x="438752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33367-8170-62AD-14F7-E894945C3EEB}"/>
              </a:ext>
            </a:extLst>
          </p:cNvPr>
          <p:cNvSpPr/>
          <p:nvPr/>
        </p:nvSpPr>
        <p:spPr>
          <a:xfrm>
            <a:off x="491472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76C89-7979-02EA-1FE0-AF52B2741FF4}"/>
              </a:ext>
            </a:extLst>
          </p:cNvPr>
          <p:cNvSpPr/>
          <p:nvPr/>
        </p:nvSpPr>
        <p:spPr>
          <a:xfrm>
            <a:off x="54462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AF802-39B9-2C8F-87FA-EC9C05036378}"/>
              </a:ext>
            </a:extLst>
          </p:cNvPr>
          <p:cNvSpPr/>
          <p:nvPr/>
        </p:nvSpPr>
        <p:spPr>
          <a:xfrm>
            <a:off x="5988961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4410D-D195-E5C8-DBC6-EE7ABB764DDD}"/>
              </a:ext>
            </a:extLst>
          </p:cNvPr>
          <p:cNvSpPr/>
          <p:nvPr/>
        </p:nvSpPr>
        <p:spPr>
          <a:xfrm>
            <a:off x="652210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94153-E570-D78E-1B51-F320F0D72B56}"/>
              </a:ext>
            </a:extLst>
          </p:cNvPr>
          <p:cNvSpPr/>
          <p:nvPr/>
        </p:nvSpPr>
        <p:spPr>
          <a:xfrm>
            <a:off x="7052480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77A1B1-D672-2B80-07A6-A28A8A2C938C}"/>
              </a:ext>
            </a:extLst>
          </p:cNvPr>
          <p:cNvSpPr/>
          <p:nvPr/>
        </p:nvSpPr>
        <p:spPr>
          <a:xfrm>
            <a:off x="7603269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54DEF-DF23-4D21-D78A-2D544F892C0A}"/>
              </a:ext>
            </a:extLst>
          </p:cNvPr>
          <p:cNvSpPr/>
          <p:nvPr/>
        </p:nvSpPr>
        <p:spPr>
          <a:xfrm>
            <a:off x="8141184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B4C4C7-0246-29F6-8AA2-6BDE5F30B82F}"/>
              </a:ext>
            </a:extLst>
          </p:cNvPr>
          <p:cNvSpPr/>
          <p:nvPr/>
        </p:nvSpPr>
        <p:spPr>
          <a:xfrm>
            <a:off x="8674892" y="6172808"/>
            <a:ext cx="537915" cy="537916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103297-B28D-8804-3DA5-2A99FB8CBD0D}"/>
              </a:ext>
            </a:extLst>
          </p:cNvPr>
          <p:cNvSpPr/>
          <p:nvPr/>
        </p:nvSpPr>
        <p:spPr>
          <a:xfrm>
            <a:off x="8136977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C25340-CE80-73B7-54E3-A39119F8026C}"/>
              </a:ext>
            </a:extLst>
          </p:cNvPr>
          <p:cNvSpPr/>
          <p:nvPr/>
        </p:nvSpPr>
        <p:spPr>
          <a:xfrm>
            <a:off x="8666478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B0B51-645F-22C8-3810-DD1284544715}"/>
              </a:ext>
            </a:extLst>
          </p:cNvPr>
          <p:cNvSpPr txBox="1"/>
          <p:nvPr/>
        </p:nvSpPr>
        <p:spPr>
          <a:xfrm>
            <a:off x="9534525" y="3362325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Pop()</a:t>
            </a:r>
          </a:p>
          <a:p>
            <a:r>
              <a:rPr lang="en-US" dirty="0">
                <a:solidFill>
                  <a:schemeClr val="bg1"/>
                </a:solidFill>
                <a:latin typeface="Fira Code" pitchFamily="1" charset="0"/>
                <a:ea typeface="Fira Code" pitchFamily="1" charset="0"/>
                <a:cs typeface="Fira Code" pitchFamily="1" charset="0"/>
              </a:rPr>
              <a:t> [Returns 9]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EEC3F8-6215-9AFF-39F9-5312387451CF}"/>
              </a:ext>
            </a:extLst>
          </p:cNvPr>
          <p:cNvSpPr/>
          <p:nvPr/>
        </p:nvSpPr>
        <p:spPr>
          <a:xfrm>
            <a:off x="9195979" y="6172808"/>
            <a:ext cx="537915" cy="53791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A28D88-DBC2-4B1A-9548-E8766E3ABDB8}"/>
              </a:ext>
            </a:extLst>
          </p:cNvPr>
          <p:cNvSpPr/>
          <p:nvPr/>
        </p:nvSpPr>
        <p:spPr>
          <a:xfrm>
            <a:off x="9191772" y="5634893"/>
            <a:ext cx="537915" cy="5379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D9D6E2-BD3B-83EF-9927-9C0F521F1006}"/>
              </a:ext>
            </a:extLst>
          </p:cNvPr>
          <p:cNvSpPr/>
          <p:nvPr/>
        </p:nvSpPr>
        <p:spPr>
          <a:xfrm>
            <a:off x="5562408" y="4862479"/>
            <a:ext cx="587352" cy="5873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Montserrat" panose="000005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E222B6-DE2C-D98B-CD6B-30A34527C62D}"/>
              </a:ext>
            </a:extLst>
          </p:cNvPr>
          <p:cNvCxnSpPr>
            <a:cxnSpLocks/>
            <a:stCxn id="24" idx="4"/>
            <a:endCxn id="39" idx="0"/>
          </p:cNvCxnSpPr>
          <p:nvPr/>
        </p:nvCxnSpPr>
        <p:spPr>
          <a:xfrm flipH="1">
            <a:off x="5856084" y="4601737"/>
            <a:ext cx="165384" cy="260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2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write this heap as an array?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7E87EB-D10A-5800-AD1F-5735E42EF18A}"/>
              </a:ext>
            </a:extLst>
          </p:cNvPr>
          <p:cNvSpPr/>
          <p:nvPr/>
        </p:nvSpPr>
        <p:spPr>
          <a:xfrm>
            <a:off x="6096000" y="1699326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92D8CD-427A-C598-648D-15F0BC335229}"/>
              </a:ext>
            </a:extLst>
          </p:cNvPr>
          <p:cNvSpPr/>
          <p:nvPr/>
        </p:nvSpPr>
        <p:spPr>
          <a:xfrm>
            <a:off x="5189364" y="242372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54E1DB-B3BE-6400-2C73-D81B5B6A8306}"/>
              </a:ext>
            </a:extLst>
          </p:cNvPr>
          <p:cNvSpPr/>
          <p:nvPr/>
        </p:nvSpPr>
        <p:spPr>
          <a:xfrm>
            <a:off x="6931905" y="242372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CAA5B5-203C-1EDC-6A63-6AF65D1B3059}"/>
              </a:ext>
            </a:extLst>
          </p:cNvPr>
          <p:cNvSpPr/>
          <p:nvPr/>
        </p:nvSpPr>
        <p:spPr>
          <a:xfrm>
            <a:off x="4506615" y="331983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026448F-E2DB-46CF-2B0D-641357969B67}"/>
              </a:ext>
            </a:extLst>
          </p:cNvPr>
          <p:cNvSpPr/>
          <p:nvPr/>
        </p:nvSpPr>
        <p:spPr>
          <a:xfrm>
            <a:off x="5727792" y="331983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140ECA-3708-B464-D340-2C328B82295B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 flipH="1">
            <a:off x="5483040" y="2200662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609674-D5D9-A24E-03B5-A1AD8265D8D6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6597336" y="2200662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16441C-F9B2-B590-7328-12AC3CF14AD4}"/>
              </a:ext>
            </a:extLst>
          </p:cNvPr>
          <p:cNvCxnSpPr>
            <a:cxnSpLocks/>
            <a:stCxn id="35" idx="5"/>
            <a:endCxn id="38" idx="0"/>
          </p:cNvCxnSpPr>
          <p:nvPr/>
        </p:nvCxnSpPr>
        <p:spPr>
          <a:xfrm>
            <a:off x="5690700" y="2925058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A5F999-C60E-0BF9-35C2-A9F5643F29BD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4800291" y="2925058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ABF3EE1-730F-8ED8-67EA-6FEC66952E8A}"/>
              </a:ext>
            </a:extLst>
          </p:cNvPr>
          <p:cNvSpPr/>
          <p:nvPr/>
        </p:nvSpPr>
        <p:spPr>
          <a:xfrm>
            <a:off x="6473880" y="335289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833D26-E304-1197-56D9-84A4C92D4A4E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 flipH="1">
            <a:off x="6767556" y="2925058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FFFD3ED-F589-110B-0A56-D67E9EABE068}"/>
              </a:ext>
            </a:extLst>
          </p:cNvPr>
          <p:cNvSpPr/>
          <p:nvPr/>
        </p:nvSpPr>
        <p:spPr>
          <a:xfrm>
            <a:off x="7354908" y="335289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BC20AB-72D9-2085-B8A2-FF7BFAFA8240}"/>
              </a:ext>
            </a:extLst>
          </p:cNvPr>
          <p:cNvCxnSpPr>
            <a:cxnSpLocks/>
            <a:stCxn id="36" idx="5"/>
            <a:endCxn id="22" idx="0"/>
          </p:cNvCxnSpPr>
          <p:nvPr/>
        </p:nvCxnSpPr>
        <p:spPr>
          <a:xfrm>
            <a:off x="7433241" y="2925058"/>
            <a:ext cx="215343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8693ADB-1F49-7722-E9E4-59B9B84C03CC}"/>
              </a:ext>
            </a:extLst>
          </p:cNvPr>
          <p:cNvSpPr/>
          <p:nvPr/>
        </p:nvSpPr>
        <p:spPr>
          <a:xfrm>
            <a:off x="3454403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B19B2D-1E27-7E0B-40A5-1EBF688D79D8}"/>
              </a:ext>
            </a:extLst>
          </p:cNvPr>
          <p:cNvSpPr/>
          <p:nvPr/>
        </p:nvSpPr>
        <p:spPr>
          <a:xfrm>
            <a:off x="4209145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30E49D-1E92-3D44-2D39-722F8F50C407}"/>
              </a:ext>
            </a:extLst>
          </p:cNvPr>
          <p:cNvSpPr/>
          <p:nvPr/>
        </p:nvSpPr>
        <p:spPr>
          <a:xfrm>
            <a:off x="4963887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975AD-1BA6-F303-0CAF-E2A822A92158}"/>
              </a:ext>
            </a:extLst>
          </p:cNvPr>
          <p:cNvSpPr/>
          <p:nvPr/>
        </p:nvSpPr>
        <p:spPr>
          <a:xfrm>
            <a:off x="5718629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005F51-EA04-AE1B-E5C6-A996A6555A51}"/>
              </a:ext>
            </a:extLst>
          </p:cNvPr>
          <p:cNvSpPr/>
          <p:nvPr/>
        </p:nvSpPr>
        <p:spPr>
          <a:xfrm>
            <a:off x="6473371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9113C2-956B-62D0-93AE-FB63D820C665}"/>
              </a:ext>
            </a:extLst>
          </p:cNvPr>
          <p:cNvSpPr/>
          <p:nvPr/>
        </p:nvSpPr>
        <p:spPr>
          <a:xfrm>
            <a:off x="7219192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0D5E21-EC02-6547-A4CE-86B277E7B0C1}"/>
              </a:ext>
            </a:extLst>
          </p:cNvPr>
          <p:cNvSpPr/>
          <p:nvPr/>
        </p:nvSpPr>
        <p:spPr>
          <a:xfrm>
            <a:off x="7982855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5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22" grpId="0" animBg="1"/>
      <p:bldP spid="28" grpId="0" animBg="1"/>
      <p:bldP spid="31" grpId="0" animBg="1"/>
      <p:bldP spid="32" grpId="0" animBg="1"/>
      <p:bldP spid="3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indexes 📇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7E87EB-D10A-5800-AD1F-5735E42EF18A}"/>
              </a:ext>
            </a:extLst>
          </p:cNvPr>
          <p:cNvSpPr/>
          <p:nvPr/>
        </p:nvSpPr>
        <p:spPr>
          <a:xfrm>
            <a:off x="6096000" y="1699326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92D8CD-427A-C598-648D-15F0BC335229}"/>
              </a:ext>
            </a:extLst>
          </p:cNvPr>
          <p:cNvSpPr/>
          <p:nvPr/>
        </p:nvSpPr>
        <p:spPr>
          <a:xfrm>
            <a:off x="5189364" y="242372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54E1DB-B3BE-6400-2C73-D81B5B6A8306}"/>
              </a:ext>
            </a:extLst>
          </p:cNvPr>
          <p:cNvSpPr/>
          <p:nvPr/>
        </p:nvSpPr>
        <p:spPr>
          <a:xfrm>
            <a:off x="6931905" y="242372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CAA5B5-203C-1EDC-6A63-6AF65D1B3059}"/>
              </a:ext>
            </a:extLst>
          </p:cNvPr>
          <p:cNvSpPr/>
          <p:nvPr/>
        </p:nvSpPr>
        <p:spPr>
          <a:xfrm>
            <a:off x="4506615" y="331983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026448F-E2DB-46CF-2B0D-641357969B67}"/>
              </a:ext>
            </a:extLst>
          </p:cNvPr>
          <p:cNvSpPr/>
          <p:nvPr/>
        </p:nvSpPr>
        <p:spPr>
          <a:xfrm>
            <a:off x="5727792" y="331983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140ECA-3708-B464-D340-2C328B82295B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 flipH="1">
            <a:off x="5483040" y="2200662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609674-D5D9-A24E-03B5-A1AD8265D8D6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6597336" y="2200662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16441C-F9B2-B590-7328-12AC3CF14AD4}"/>
              </a:ext>
            </a:extLst>
          </p:cNvPr>
          <p:cNvCxnSpPr>
            <a:cxnSpLocks/>
            <a:stCxn id="35" idx="5"/>
            <a:endCxn id="38" idx="0"/>
          </p:cNvCxnSpPr>
          <p:nvPr/>
        </p:nvCxnSpPr>
        <p:spPr>
          <a:xfrm>
            <a:off x="5690700" y="2925058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A5F999-C60E-0BF9-35C2-A9F5643F29BD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4800291" y="2925058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ABF3EE1-730F-8ED8-67EA-6FEC66952E8A}"/>
              </a:ext>
            </a:extLst>
          </p:cNvPr>
          <p:cNvSpPr/>
          <p:nvPr/>
        </p:nvSpPr>
        <p:spPr>
          <a:xfrm>
            <a:off x="6473880" y="335289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833D26-E304-1197-56D9-84A4C92D4A4E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 flipH="1">
            <a:off x="6767556" y="2925058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FFFD3ED-F589-110B-0A56-D67E9EABE068}"/>
              </a:ext>
            </a:extLst>
          </p:cNvPr>
          <p:cNvSpPr/>
          <p:nvPr/>
        </p:nvSpPr>
        <p:spPr>
          <a:xfrm>
            <a:off x="7354908" y="335289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BC20AB-72D9-2085-B8A2-FF7BFAFA8240}"/>
              </a:ext>
            </a:extLst>
          </p:cNvPr>
          <p:cNvCxnSpPr>
            <a:cxnSpLocks/>
            <a:stCxn id="36" idx="5"/>
            <a:endCxn id="22" idx="0"/>
          </p:cNvCxnSpPr>
          <p:nvPr/>
        </p:nvCxnSpPr>
        <p:spPr>
          <a:xfrm>
            <a:off x="7433241" y="2925058"/>
            <a:ext cx="215343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8693ADB-1F49-7722-E9E4-59B9B84C03CC}"/>
              </a:ext>
            </a:extLst>
          </p:cNvPr>
          <p:cNvSpPr/>
          <p:nvPr/>
        </p:nvSpPr>
        <p:spPr>
          <a:xfrm>
            <a:off x="3454403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B19B2D-1E27-7E0B-40A5-1EBF688D79D8}"/>
              </a:ext>
            </a:extLst>
          </p:cNvPr>
          <p:cNvSpPr/>
          <p:nvPr/>
        </p:nvSpPr>
        <p:spPr>
          <a:xfrm>
            <a:off x="4209145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30E49D-1E92-3D44-2D39-722F8F50C407}"/>
              </a:ext>
            </a:extLst>
          </p:cNvPr>
          <p:cNvSpPr/>
          <p:nvPr/>
        </p:nvSpPr>
        <p:spPr>
          <a:xfrm>
            <a:off x="4963887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975AD-1BA6-F303-0CAF-E2A822A92158}"/>
              </a:ext>
            </a:extLst>
          </p:cNvPr>
          <p:cNvSpPr/>
          <p:nvPr/>
        </p:nvSpPr>
        <p:spPr>
          <a:xfrm>
            <a:off x="5718629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005F51-EA04-AE1B-E5C6-A996A6555A51}"/>
              </a:ext>
            </a:extLst>
          </p:cNvPr>
          <p:cNvSpPr/>
          <p:nvPr/>
        </p:nvSpPr>
        <p:spPr>
          <a:xfrm>
            <a:off x="6473371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9113C2-956B-62D0-93AE-FB63D820C665}"/>
              </a:ext>
            </a:extLst>
          </p:cNvPr>
          <p:cNvSpPr/>
          <p:nvPr/>
        </p:nvSpPr>
        <p:spPr>
          <a:xfrm>
            <a:off x="7219192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0D5E21-EC02-6547-A4CE-86B277E7B0C1}"/>
              </a:ext>
            </a:extLst>
          </p:cNvPr>
          <p:cNvSpPr/>
          <p:nvPr/>
        </p:nvSpPr>
        <p:spPr>
          <a:xfrm>
            <a:off x="7982855" y="4934857"/>
            <a:ext cx="754742" cy="75474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2330A-57D9-282B-3BED-BFAD7B0982F9}"/>
              </a:ext>
            </a:extLst>
          </p:cNvPr>
          <p:cNvSpPr/>
          <p:nvPr/>
        </p:nvSpPr>
        <p:spPr>
          <a:xfrm>
            <a:off x="3464988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BE3FA-986A-9AF1-7E7B-4E4203636ABF}"/>
              </a:ext>
            </a:extLst>
          </p:cNvPr>
          <p:cNvSpPr/>
          <p:nvPr/>
        </p:nvSpPr>
        <p:spPr>
          <a:xfrm>
            <a:off x="4204685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A5F4FE-E1F9-D499-871C-A74345CEA495}"/>
              </a:ext>
            </a:extLst>
          </p:cNvPr>
          <p:cNvSpPr/>
          <p:nvPr/>
        </p:nvSpPr>
        <p:spPr>
          <a:xfrm>
            <a:off x="4950506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F1F99-9228-D216-44AC-93351BD26257}"/>
              </a:ext>
            </a:extLst>
          </p:cNvPr>
          <p:cNvSpPr/>
          <p:nvPr/>
        </p:nvSpPr>
        <p:spPr>
          <a:xfrm>
            <a:off x="5711938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ACE65-136D-8D04-8CC9-46A1F3E35A69}"/>
              </a:ext>
            </a:extLst>
          </p:cNvPr>
          <p:cNvSpPr/>
          <p:nvPr/>
        </p:nvSpPr>
        <p:spPr>
          <a:xfrm>
            <a:off x="6459990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CF2F1-D1CF-8FF0-5BA5-BB86CC71310D}"/>
              </a:ext>
            </a:extLst>
          </p:cNvPr>
          <p:cNvSpPr/>
          <p:nvPr/>
        </p:nvSpPr>
        <p:spPr>
          <a:xfrm>
            <a:off x="7204147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8E3C10-7775-BB25-E99B-4611167645A2}"/>
              </a:ext>
            </a:extLst>
          </p:cNvPr>
          <p:cNvSpPr/>
          <p:nvPr/>
        </p:nvSpPr>
        <p:spPr>
          <a:xfrm>
            <a:off x="7976953" y="4180115"/>
            <a:ext cx="754742" cy="7547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0EE0A7-CA9E-226F-CCE0-5B3304496DD2}"/>
              </a:ext>
            </a:extLst>
          </p:cNvPr>
          <p:cNvSpPr/>
          <p:nvPr/>
        </p:nvSpPr>
        <p:spPr>
          <a:xfrm>
            <a:off x="6267902" y="1296438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472212-E9EE-524D-8BAE-6A6552A92F68}"/>
              </a:ext>
            </a:extLst>
          </p:cNvPr>
          <p:cNvSpPr/>
          <p:nvPr/>
        </p:nvSpPr>
        <p:spPr>
          <a:xfrm>
            <a:off x="5361266" y="1967493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24213-85B1-5BE5-BEDD-F2B6119AC418}"/>
              </a:ext>
            </a:extLst>
          </p:cNvPr>
          <p:cNvSpPr/>
          <p:nvPr/>
        </p:nvSpPr>
        <p:spPr>
          <a:xfrm>
            <a:off x="7174539" y="1967493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893DC-F0DB-5451-78E9-AF043C588C5E}"/>
              </a:ext>
            </a:extLst>
          </p:cNvPr>
          <p:cNvSpPr/>
          <p:nvPr/>
        </p:nvSpPr>
        <p:spPr>
          <a:xfrm>
            <a:off x="4639351" y="2925058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E9ED11-559E-E56B-7BD4-57892C90C7C1}"/>
              </a:ext>
            </a:extLst>
          </p:cNvPr>
          <p:cNvSpPr/>
          <p:nvPr/>
        </p:nvSpPr>
        <p:spPr>
          <a:xfrm>
            <a:off x="5950891" y="2925058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4AB592-A432-F93E-769A-03AA7188E525}"/>
              </a:ext>
            </a:extLst>
          </p:cNvPr>
          <p:cNvSpPr/>
          <p:nvPr/>
        </p:nvSpPr>
        <p:spPr>
          <a:xfrm>
            <a:off x="6527237" y="2925058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BD1C2A-26E8-342E-EFEB-3FB1E2046A83}"/>
              </a:ext>
            </a:extLst>
          </p:cNvPr>
          <p:cNvSpPr/>
          <p:nvPr/>
        </p:nvSpPr>
        <p:spPr>
          <a:xfrm>
            <a:off x="7558604" y="2925058"/>
            <a:ext cx="243547" cy="3877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14D9B-0473-4463-3927-9D16F9911CDB}"/>
              </a:ext>
            </a:extLst>
          </p:cNvPr>
          <p:cNvSpPr txBox="1"/>
          <p:nvPr/>
        </p:nvSpPr>
        <p:spPr>
          <a:xfrm>
            <a:off x="8096460" y="1475934"/>
            <a:ext cx="38972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Left_child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) = 2i + 1</a:t>
            </a:r>
          </a:p>
          <a:p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Right_child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) = 2i + 2</a:t>
            </a:r>
          </a:p>
          <a:p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Parent(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) = floor((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 – 1) / 2)</a:t>
            </a:r>
          </a:p>
        </p:txBody>
      </p:sp>
    </p:spTree>
    <p:extLst>
      <p:ext uri="{BB962C8B-B14F-4D97-AF65-F5344CB8AC3E}">
        <p14:creationId xmlns:p14="http://schemas.microsoft.com/office/powerpoint/2010/main" val="14713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Heaps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3019425" y="1809750"/>
            <a:ext cx="64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Each node’s key is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less than or equal to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its children’s.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495409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996745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996745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721141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721141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721141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721141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617253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617253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parkling Water Bubbles GIF">
            <a:extLst>
              <a:ext uri="{FF2B5EF4-FFF2-40B4-BE49-F238E27FC236}">
                <a16:creationId xmlns:a16="http://schemas.microsoft.com/office/drawing/2014/main" id="{FAE6C893-1363-9E3F-6947-9B798D56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308276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id="{36EC03E9-7FDA-9446-07BB-3E4B583A23C2}"/>
              </a:ext>
            </a:extLst>
          </p:cNvPr>
          <p:cNvSpPr/>
          <p:nvPr/>
        </p:nvSpPr>
        <p:spPr>
          <a:xfrm>
            <a:off x="2752725" y="2257736"/>
            <a:ext cx="3149776" cy="8382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46B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Montserrat" panose="00000500000000000000" pitchFamily="2" charset="0"/>
              </a:rPr>
              <a:t>Smallest element</a:t>
            </a:r>
          </a:p>
        </p:txBody>
      </p:sp>
    </p:spTree>
    <p:extLst>
      <p:ext uri="{BB962C8B-B14F-4D97-AF65-F5344CB8AC3E}">
        <p14:creationId xmlns:p14="http://schemas.microsoft.com/office/powerpoint/2010/main" val="33663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Heaps 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0BBDA-1871-FF10-E322-6ADFD367CDCF}"/>
              </a:ext>
            </a:extLst>
          </p:cNvPr>
          <p:cNvSpPr txBox="1"/>
          <p:nvPr/>
        </p:nvSpPr>
        <p:spPr>
          <a:xfrm>
            <a:off x="2571750" y="1809750"/>
            <a:ext cx="73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Each node’s key is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greater than or equal to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its children’s.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0E47BE-1156-0D57-A99D-935FEFAF2DC0}"/>
              </a:ext>
            </a:extLst>
          </p:cNvPr>
          <p:cNvSpPr/>
          <p:nvPr/>
        </p:nvSpPr>
        <p:spPr>
          <a:xfrm>
            <a:off x="6096000" y="2495409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48B50A-DADC-FE9F-BB98-628C89044A5E}"/>
              </a:ext>
            </a:extLst>
          </p:cNvPr>
          <p:cNvSpPr/>
          <p:nvPr/>
        </p:nvSpPr>
        <p:spPr>
          <a:xfrm>
            <a:off x="5189364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3F462A-D23A-6B9E-2E76-F2494A0D6422}"/>
              </a:ext>
            </a:extLst>
          </p:cNvPr>
          <p:cNvSpPr/>
          <p:nvPr/>
        </p:nvSpPr>
        <p:spPr>
          <a:xfrm>
            <a:off x="6931905" y="3219805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EB1F13-2A24-6285-2A95-168936316AD9}"/>
              </a:ext>
            </a:extLst>
          </p:cNvPr>
          <p:cNvSpPr/>
          <p:nvPr/>
        </p:nvSpPr>
        <p:spPr>
          <a:xfrm>
            <a:off x="4506615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A03948-026F-0D23-11D8-1F7158E9B990}"/>
              </a:ext>
            </a:extLst>
          </p:cNvPr>
          <p:cNvSpPr/>
          <p:nvPr/>
        </p:nvSpPr>
        <p:spPr>
          <a:xfrm>
            <a:off x="5727792" y="4115917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15B068-1E92-9FCC-3205-60BD5B2A7577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5483040" y="2996745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ABDAED-F8C3-8DE8-A582-6560E68C2476}"/>
              </a:ext>
            </a:extLst>
          </p:cNvPr>
          <p:cNvCxnSpPr>
            <a:cxnSpLocks/>
            <a:stCxn id="5" idx="5"/>
            <a:endCxn id="21" idx="0"/>
          </p:cNvCxnSpPr>
          <p:nvPr/>
        </p:nvCxnSpPr>
        <p:spPr>
          <a:xfrm>
            <a:off x="6597336" y="2996745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D5E6D2-2939-BB4F-25D1-E5A076C889EA}"/>
              </a:ext>
            </a:extLst>
          </p:cNvPr>
          <p:cNvCxnSpPr>
            <a:cxnSpLocks/>
            <a:stCxn id="20" idx="5"/>
            <a:endCxn id="24" idx="0"/>
          </p:cNvCxnSpPr>
          <p:nvPr/>
        </p:nvCxnSpPr>
        <p:spPr>
          <a:xfrm>
            <a:off x="5690700" y="3721141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2E063-34F3-ADB7-4347-5876CB061BF2}"/>
              </a:ext>
            </a:extLst>
          </p:cNvPr>
          <p:cNvCxnSpPr>
            <a:cxnSpLocks/>
            <a:stCxn id="20" idx="3"/>
            <a:endCxn id="23" idx="0"/>
          </p:cNvCxnSpPr>
          <p:nvPr/>
        </p:nvCxnSpPr>
        <p:spPr>
          <a:xfrm flipH="1">
            <a:off x="4800291" y="3721141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D539FCE-089E-D0AC-91E2-DA65DA05B336}"/>
              </a:ext>
            </a:extLst>
          </p:cNvPr>
          <p:cNvSpPr/>
          <p:nvPr/>
        </p:nvSpPr>
        <p:spPr>
          <a:xfrm>
            <a:off x="6473880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5C02F1-5CAD-7822-AA9B-41A8471EBA89}"/>
              </a:ext>
            </a:extLst>
          </p:cNvPr>
          <p:cNvCxnSpPr>
            <a:cxnSpLocks/>
            <a:stCxn id="21" idx="3"/>
            <a:endCxn id="47" idx="0"/>
          </p:cNvCxnSpPr>
          <p:nvPr/>
        </p:nvCxnSpPr>
        <p:spPr>
          <a:xfrm flipH="1">
            <a:off x="6767556" y="3721141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C3D0260-65B4-8D68-84FE-DD6873EE5703}"/>
              </a:ext>
            </a:extLst>
          </p:cNvPr>
          <p:cNvSpPr/>
          <p:nvPr/>
        </p:nvSpPr>
        <p:spPr>
          <a:xfrm>
            <a:off x="7470333" y="414897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E39539-0550-C9F1-222B-A11C94080559}"/>
              </a:ext>
            </a:extLst>
          </p:cNvPr>
          <p:cNvCxnSpPr>
            <a:cxnSpLocks/>
            <a:stCxn id="21" idx="5"/>
            <a:endCxn id="51" idx="0"/>
          </p:cNvCxnSpPr>
          <p:nvPr/>
        </p:nvCxnSpPr>
        <p:spPr>
          <a:xfrm>
            <a:off x="7433241" y="3721141"/>
            <a:ext cx="330768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722012-BE49-10D1-1F32-A745B8999F1C}"/>
              </a:ext>
            </a:extLst>
          </p:cNvPr>
          <p:cNvSpPr/>
          <p:nvPr/>
        </p:nvSpPr>
        <p:spPr>
          <a:xfrm>
            <a:off x="3889167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E0491-0A2A-FC3D-B57B-C856A4685841}"/>
              </a:ext>
            </a:extLst>
          </p:cNvPr>
          <p:cNvCxnSpPr>
            <a:cxnSpLocks/>
            <a:stCxn id="23" idx="3"/>
            <a:endCxn id="57" idx="0"/>
          </p:cNvCxnSpPr>
          <p:nvPr/>
        </p:nvCxnSpPr>
        <p:spPr>
          <a:xfrm flipH="1">
            <a:off x="4182843" y="4617253"/>
            <a:ext cx="409788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7BC38190-D023-91E7-CECD-FF9AFB18AFBC}"/>
              </a:ext>
            </a:extLst>
          </p:cNvPr>
          <p:cNvSpPr/>
          <p:nvPr/>
        </p:nvSpPr>
        <p:spPr>
          <a:xfrm>
            <a:off x="5031682" y="4968123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D5173E-CB1E-BC12-7175-AC127EB08DBA}"/>
              </a:ext>
            </a:extLst>
          </p:cNvPr>
          <p:cNvCxnSpPr>
            <a:cxnSpLocks/>
            <a:stCxn id="23" idx="5"/>
            <a:endCxn id="63" idx="0"/>
          </p:cNvCxnSpPr>
          <p:nvPr/>
        </p:nvCxnSpPr>
        <p:spPr>
          <a:xfrm>
            <a:off x="5007951" y="4617253"/>
            <a:ext cx="317407" cy="3508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36EC03E9-7FDA-9446-07BB-3E4B583A23C2}"/>
              </a:ext>
            </a:extLst>
          </p:cNvPr>
          <p:cNvSpPr/>
          <p:nvPr/>
        </p:nvSpPr>
        <p:spPr>
          <a:xfrm>
            <a:off x="2752725" y="2257736"/>
            <a:ext cx="3149776" cy="8382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46B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Montserrat" panose="00000500000000000000" pitchFamily="2" charset="0"/>
              </a:rPr>
              <a:t>Largest element</a:t>
            </a:r>
          </a:p>
        </p:txBody>
      </p:sp>
    </p:spTree>
    <p:extLst>
      <p:ext uri="{BB962C8B-B14F-4D97-AF65-F5344CB8AC3E}">
        <p14:creationId xmlns:p14="http://schemas.microsoft.com/office/powerpoint/2010/main" val="23556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CA6C6-E37C-6036-B6D2-C7073477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788" y="2766219"/>
            <a:ext cx="7822424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A heap must satisfy </a:t>
            </a:r>
            <a:r>
              <a:rPr lang="en-IN" b="1" dirty="0"/>
              <a:t>both</a:t>
            </a:r>
            <a:r>
              <a:rPr lang="en-IN" dirty="0"/>
              <a:t> the shape property and a heap property (must be either a min heap or a max heap).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12C-4388-1AA6-6D84-C11095D9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these could be heaps?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262118-0C0A-154E-6D50-ED1F4E2ABCFF}"/>
              </a:ext>
            </a:extLst>
          </p:cNvPr>
          <p:cNvSpPr/>
          <p:nvPr/>
        </p:nvSpPr>
        <p:spPr>
          <a:xfrm>
            <a:off x="2552964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01BCAE-827B-B988-7936-9915F4C413D7}"/>
              </a:ext>
            </a:extLst>
          </p:cNvPr>
          <p:cNvSpPr/>
          <p:nvPr/>
        </p:nvSpPr>
        <p:spPr>
          <a:xfrm>
            <a:off x="1720860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9AEA0E-CCA5-F833-9F3F-EF16943E8D32}"/>
              </a:ext>
            </a:extLst>
          </p:cNvPr>
          <p:cNvSpPr/>
          <p:nvPr/>
        </p:nvSpPr>
        <p:spPr>
          <a:xfrm>
            <a:off x="3328068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53AE6-D5A2-F8D9-9732-C17EE80ECFBD}"/>
              </a:ext>
            </a:extLst>
          </p:cNvPr>
          <p:cNvSpPr/>
          <p:nvPr/>
        </p:nvSpPr>
        <p:spPr>
          <a:xfrm>
            <a:off x="1038111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DE19C-878D-2397-3718-7978F01248F6}"/>
              </a:ext>
            </a:extLst>
          </p:cNvPr>
          <p:cNvSpPr/>
          <p:nvPr/>
        </p:nvSpPr>
        <p:spPr>
          <a:xfrm>
            <a:off x="2259288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9B70AD-3DF2-B909-9264-4D1CF430592B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2014536" y="241572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E7EBF-DF48-540D-E681-CAE3A017E85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054300" y="241572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74D189-57E6-8F87-3B10-28FCBF38EBA1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2222196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A80AD3-3438-E6E3-7641-8633C15A047E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1331787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D6364B-8DB7-85F6-10BC-A7FB26C5770F}"/>
              </a:ext>
            </a:extLst>
          </p:cNvPr>
          <p:cNvSpPr/>
          <p:nvPr/>
        </p:nvSpPr>
        <p:spPr>
          <a:xfrm>
            <a:off x="6771672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FF4345-8210-2C29-92EB-4F0BCDC90A6F}"/>
              </a:ext>
            </a:extLst>
          </p:cNvPr>
          <p:cNvSpPr/>
          <p:nvPr/>
        </p:nvSpPr>
        <p:spPr>
          <a:xfrm>
            <a:off x="5939568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F0B1FF-729D-830F-162B-5C6E9F80731C}"/>
              </a:ext>
            </a:extLst>
          </p:cNvPr>
          <p:cNvSpPr/>
          <p:nvPr/>
        </p:nvSpPr>
        <p:spPr>
          <a:xfrm>
            <a:off x="7546776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7B25AA-4404-3C74-55C5-8DD34EE750A3}"/>
              </a:ext>
            </a:extLst>
          </p:cNvPr>
          <p:cNvSpPr/>
          <p:nvPr/>
        </p:nvSpPr>
        <p:spPr>
          <a:xfrm>
            <a:off x="5256819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AC262A-EA94-095F-454C-0053C8DFEB13}"/>
              </a:ext>
            </a:extLst>
          </p:cNvPr>
          <p:cNvSpPr/>
          <p:nvPr/>
        </p:nvSpPr>
        <p:spPr>
          <a:xfrm>
            <a:off x="6477996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C8D3FE-1F49-14FC-D982-03979EEA13A9}"/>
              </a:ext>
            </a:extLst>
          </p:cNvPr>
          <p:cNvCxnSpPr>
            <a:stCxn id="3" idx="3"/>
            <a:endCxn id="14" idx="0"/>
          </p:cNvCxnSpPr>
          <p:nvPr/>
        </p:nvCxnSpPr>
        <p:spPr>
          <a:xfrm flipH="1">
            <a:off x="6233244" y="2415720"/>
            <a:ext cx="624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A9133-98E7-F426-D065-360D2E175044}"/>
              </a:ext>
            </a:extLst>
          </p:cNvPr>
          <p:cNvCxnSpPr>
            <a:cxnSpLocks/>
            <a:stCxn id="3" idx="5"/>
            <a:endCxn id="15" idx="0"/>
          </p:cNvCxnSpPr>
          <p:nvPr/>
        </p:nvCxnSpPr>
        <p:spPr>
          <a:xfrm>
            <a:off x="7273008" y="2415720"/>
            <a:ext cx="567444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EAFB3F-CE32-7421-243C-251CE83DB2B9}"/>
              </a:ext>
            </a:extLst>
          </p:cNvPr>
          <p:cNvCxnSpPr>
            <a:cxnSpLocks/>
            <a:stCxn id="14" idx="5"/>
            <a:endCxn id="17" idx="0"/>
          </p:cNvCxnSpPr>
          <p:nvPr/>
        </p:nvCxnSpPr>
        <p:spPr>
          <a:xfrm>
            <a:off x="6440904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387197-7136-9E58-FAAC-429698054C13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 flipH="1">
            <a:off x="5550495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1CD8CFB-0317-E0D3-0BC5-ABCC47D18E0E}"/>
              </a:ext>
            </a:extLst>
          </p:cNvPr>
          <p:cNvSpPr/>
          <p:nvPr/>
        </p:nvSpPr>
        <p:spPr>
          <a:xfrm>
            <a:off x="6016641" y="427437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E44BD5-2368-E214-3394-10F37BD44747}"/>
              </a:ext>
            </a:extLst>
          </p:cNvPr>
          <p:cNvCxnSpPr>
            <a:cxnSpLocks/>
            <a:stCxn id="17" idx="3"/>
            <a:endCxn id="23" idx="0"/>
          </p:cNvCxnSpPr>
          <p:nvPr/>
        </p:nvCxnSpPr>
        <p:spPr>
          <a:xfrm flipH="1">
            <a:off x="6310317" y="4036228"/>
            <a:ext cx="253695" cy="238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06573B8-E302-E726-A968-0EC54EA3C389}"/>
              </a:ext>
            </a:extLst>
          </p:cNvPr>
          <p:cNvSpPr/>
          <p:nvPr/>
        </p:nvSpPr>
        <p:spPr>
          <a:xfrm>
            <a:off x="3814759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F85D34-0DD4-D82C-EA65-D125052C1893}"/>
              </a:ext>
            </a:extLst>
          </p:cNvPr>
          <p:cNvCxnSpPr>
            <a:cxnSpLocks/>
            <a:stCxn id="6" idx="5"/>
            <a:endCxn id="29" idx="0"/>
          </p:cNvCxnSpPr>
          <p:nvPr/>
        </p:nvCxnSpPr>
        <p:spPr>
          <a:xfrm>
            <a:off x="3829404" y="3140116"/>
            <a:ext cx="279031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uldn't find many PNGs of the Among Us characters, so I made my own. Feel  free to use. : r/AmongUs">
            <a:extLst>
              <a:ext uri="{FF2B5EF4-FFF2-40B4-BE49-F238E27FC236}">
                <a16:creationId xmlns:a16="http://schemas.microsoft.com/office/drawing/2014/main" id="{FB42CD0A-0BBA-FD2C-A281-B555F0C9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059" y="426739"/>
            <a:ext cx="1097566" cy="12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17E87EB-D10A-5800-AD1F-5735E42EF18A}"/>
              </a:ext>
            </a:extLst>
          </p:cNvPr>
          <p:cNvSpPr/>
          <p:nvPr/>
        </p:nvSpPr>
        <p:spPr>
          <a:xfrm>
            <a:off x="10298751" y="1914384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92D8CD-427A-C598-648D-15F0BC335229}"/>
              </a:ext>
            </a:extLst>
          </p:cNvPr>
          <p:cNvSpPr/>
          <p:nvPr/>
        </p:nvSpPr>
        <p:spPr>
          <a:xfrm>
            <a:off x="9392115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54E1DB-B3BE-6400-2C73-D81B5B6A8306}"/>
              </a:ext>
            </a:extLst>
          </p:cNvPr>
          <p:cNvSpPr/>
          <p:nvPr/>
        </p:nvSpPr>
        <p:spPr>
          <a:xfrm>
            <a:off x="11134656" y="2638780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CAA5B5-203C-1EDC-6A63-6AF65D1B3059}"/>
              </a:ext>
            </a:extLst>
          </p:cNvPr>
          <p:cNvSpPr/>
          <p:nvPr/>
        </p:nvSpPr>
        <p:spPr>
          <a:xfrm>
            <a:off x="8709366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026448F-E2DB-46CF-2B0D-641357969B67}"/>
              </a:ext>
            </a:extLst>
          </p:cNvPr>
          <p:cNvSpPr/>
          <p:nvPr/>
        </p:nvSpPr>
        <p:spPr>
          <a:xfrm>
            <a:off x="9930543" y="3534892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140ECA-3708-B464-D340-2C328B82295B}"/>
              </a:ext>
            </a:extLst>
          </p:cNvPr>
          <p:cNvCxnSpPr>
            <a:stCxn id="34" idx="3"/>
            <a:endCxn id="35" idx="0"/>
          </p:cNvCxnSpPr>
          <p:nvPr/>
        </p:nvCxnSpPr>
        <p:spPr>
          <a:xfrm flipH="1">
            <a:off x="9685791" y="2415720"/>
            <a:ext cx="698976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609674-D5D9-A24E-03B5-A1AD8265D8D6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10800087" y="2415720"/>
            <a:ext cx="628245" cy="2230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16441C-F9B2-B590-7328-12AC3CF14AD4}"/>
              </a:ext>
            </a:extLst>
          </p:cNvPr>
          <p:cNvCxnSpPr>
            <a:cxnSpLocks/>
            <a:stCxn id="35" idx="5"/>
            <a:endCxn id="38" idx="0"/>
          </p:cNvCxnSpPr>
          <p:nvPr/>
        </p:nvCxnSpPr>
        <p:spPr>
          <a:xfrm>
            <a:off x="9893451" y="3140116"/>
            <a:ext cx="330768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A5F999-C60E-0BF9-35C2-A9F5643F29BD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9003042" y="3140116"/>
            <a:ext cx="475089" cy="3947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ABF3EE1-730F-8ED8-67EA-6FEC66952E8A}"/>
              </a:ext>
            </a:extLst>
          </p:cNvPr>
          <p:cNvSpPr/>
          <p:nvPr/>
        </p:nvSpPr>
        <p:spPr>
          <a:xfrm>
            <a:off x="10676631" y="3567948"/>
            <a:ext cx="587352" cy="5873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ontserrat" panose="00000500000000000000" pitchFamily="2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833D26-E304-1197-56D9-84A4C92D4A4E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 flipH="1">
            <a:off x="10970307" y="3140116"/>
            <a:ext cx="250365" cy="427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7312B06-F916-44DD-E1A2-15DAB6EC091D}"/>
              </a:ext>
            </a:extLst>
          </p:cNvPr>
          <p:cNvSpPr txBox="1"/>
          <p:nvPr/>
        </p:nvSpPr>
        <p:spPr>
          <a:xfrm>
            <a:off x="2400825" y="5070336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6D4EC-1ACC-6908-806F-DDFC941F8DBC}"/>
              </a:ext>
            </a:extLst>
          </p:cNvPr>
          <p:cNvSpPr txBox="1"/>
          <p:nvPr/>
        </p:nvSpPr>
        <p:spPr>
          <a:xfrm>
            <a:off x="6460464" y="5070336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8B24A5-2472-58D5-C262-5AF4824CBCCE}"/>
              </a:ext>
            </a:extLst>
          </p:cNvPr>
          <p:cNvSpPr txBox="1"/>
          <p:nvPr/>
        </p:nvSpPr>
        <p:spPr>
          <a:xfrm>
            <a:off x="10149368" y="5070336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877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1521</Words>
  <Application>Microsoft Office PowerPoint</Application>
  <PresentationFormat>Widescreen</PresentationFormat>
  <Paragraphs>842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Fira Code</vt:lpstr>
      <vt:lpstr>Montserrat</vt:lpstr>
      <vt:lpstr>Calibri</vt:lpstr>
      <vt:lpstr>1_Office Theme</vt:lpstr>
      <vt:lpstr>Algorithms and Data Structures</vt:lpstr>
      <vt:lpstr>What’s a Binary Heap? </vt:lpstr>
      <vt:lpstr>Nearly complete? 🤨</vt:lpstr>
      <vt:lpstr>Can you write this heap as an array?</vt:lpstr>
      <vt:lpstr>Let’s look at the indexes 📇</vt:lpstr>
      <vt:lpstr>Min Heaps 📚</vt:lpstr>
      <vt:lpstr>Max Heaps 📚</vt:lpstr>
      <vt:lpstr>A heap must satisfy both the shape property and a heap property (must be either a min heap or a max heap).</vt:lpstr>
      <vt:lpstr>Which of these could be heaps? </vt:lpstr>
      <vt:lpstr>Which of these could be heaps? 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  <vt:lpstr>Max Heap Operations 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and Data Structures</dc:title>
  <dc:creator>Mediratta, Aryan</dc:creator>
  <cp:lastModifiedBy>Mediratta, Aryan</cp:lastModifiedBy>
  <cp:revision>4</cp:revision>
  <dcterms:created xsi:type="dcterms:W3CDTF">2024-03-29T09:58:40Z</dcterms:created>
  <dcterms:modified xsi:type="dcterms:W3CDTF">2024-04-02T00:12:48Z</dcterms:modified>
</cp:coreProperties>
</file>