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95"/>
  </p:notesMasterIdLst>
  <p:sldIdLst>
    <p:sldId id="260" r:id="rId5"/>
    <p:sldId id="291" r:id="rId6"/>
    <p:sldId id="323" r:id="rId7"/>
    <p:sldId id="324" r:id="rId8"/>
    <p:sldId id="326" r:id="rId9"/>
    <p:sldId id="325" r:id="rId10"/>
    <p:sldId id="327" r:id="rId11"/>
    <p:sldId id="328" r:id="rId12"/>
    <p:sldId id="330" r:id="rId13"/>
    <p:sldId id="365" r:id="rId14"/>
    <p:sldId id="366" r:id="rId15"/>
    <p:sldId id="367" r:id="rId16"/>
    <p:sldId id="369" r:id="rId17"/>
    <p:sldId id="370" r:id="rId18"/>
    <p:sldId id="375" r:id="rId19"/>
    <p:sldId id="364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1" r:id="rId40"/>
    <p:sldId id="350" r:id="rId41"/>
    <p:sldId id="352" r:id="rId42"/>
    <p:sldId id="353" r:id="rId43"/>
    <p:sldId id="354" r:id="rId44"/>
    <p:sldId id="355" r:id="rId45"/>
    <p:sldId id="356" r:id="rId46"/>
    <p:sldId id="357" r:id="rId47"/>
    <p:sldId id="358" r:id="rId48"/>
    <p:sldId id="360" r:id="rId49"/>
    <p:sldId id="361" r:id="rId50"/>
    <p:sldId id="362" r:id="rId51"/>
    <p:sldId id="363" r:id="rId52"/>
    <p:sldId id="368" r:id="rId53"/>
    <p:sldId id="371" r:id="rId54"/>
    <p:sldId id="372" r:id="rId55"/>
    <p:sldId id="373" r:id="rId56"/>
    <p:sldId id="374" r:id="rId57"/>
    <p:sldId id="378" r:id="rId58"/>
    <p:sldId id="379" r:id="rId59"/>
    <p:sldId id="380" r:id="rId60"/>
    <p:sldId id="384" r:id="rId61"/>
    <p:sldId id="382" r:id="rId62"/>
    <p:sldId id="383" r:id="rId63"/>
    <p:sldId id="385" r:id="rId64"/>
    <p:sldId id="289" r:id="rId65"/>
    <p:sldId id="290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302" r:id="rId74"/>
    <p:sldId id="303" r:id="rId75"/>
    <p:sldId id="304" r:id="rId76"/>
    <p:sldId id="312" r:id="rId77"/>
    <p:sldId id="313" r:id="rId78"/>
    <p:sldId id="314" r:id="rId79"/>
    <p:sldId id="306" r:id="rId80"/>
    <p:sldId id="307" r:id="rId81"/>
    <p:sldId id="308" r:id="rId82"/>
    <p:sldId id="309" r:id="rId83"/>
    <p:sldId id="310" r:id="rId84"/>
    <p:sldId id="311" r:id="rId85"/>
    <p:sldId id="315" r:id="rId86"/>
    <p:sldId id="317" r:id="rId87"/>
    <p:sldId id="316" r:id="rId88"/>
    <p:sldId id="318" r:id="rId89"/>
    <p:sldId id="301" r:id="rId90"/>
    <p:sldId id="319" r:id="rId91"/>
    <p:sldId id="320" r:id="rId92"/>
    <p:sldId id="321" r:id="rId93"/>
    <p:sldId id="322" r:id="rId94"/>
  </p:sldIdLst>
  <p:sldSz cx="12192000" cy="6858000"/>
  <p:notesSz cx="6858000" cy="9144000"/>
  <p:embeddedFontLst>
    <p:embeddedFont>
      <p:font typeface="Cambria Math" panose="02040503050406030204" pitchFamily="18" charset="0"/>
      <p:regular r:id="rId96"/>
    </p:embeddedFont>
    <p:embeddedFont>
      <p:font typeface="Consolas" panose="020B0609020204030204" pitchFamily="49" charset="0"/>
      <p:regular r:id="rId97"/>
      <p:bold r:id="rId98"/>
      <p:italic r:id="rId99"/>
      <p:boldItalic r:id="rId100"/>
    </p:embeddedFont>
    <p:embeddedFont>
      <p:font typeface="Montserrat" panose="00000500000000000000" pitchFamily="2" charset="0"/>
      <p:regular r:id="rId101"/>
      <p:bold r:id="rId102"/>
      <p:italic r:id="rId103"/>
      <p:boldItalic r:id="rId104"/>
    </p:embeddedFont>
    <p:embeddedFont>
      <p:font typeface="Montserrat Thin" panose="00000300000000000000" pitchFamily="2" charset="0"/>
      <p:regular r:id="rId105"/>
      <p:italic r:id="rId10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  <a:srgbClr val="5B9BD5"/>
    <a:srgbClr val="EE00D2"/>
    <a:srgbClr val="640058"/>
    <a:srgbClr val="FF29E6"/>
    <a:srgbClr val="34ADB1"/>
    <a:srgbClr val="C28547"/>
    <a:srgbClr val="0070C0"/>
    <a:srgbClr val="8FAADC"/>
    <a:srgbClr val="843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7" autoAdjust="0"/>
    <p:restoredTop sz="94108" autoAdjust="0"/>
  </p:normalViewPr>
  <p:slideViewPr>
    <p:cSldViewPr snapToGrid="0">
      <p:cViewPr varScale="1">
        <p:scale>
          <a:sx n="104" d="100"/>
          <a:sy n="104" d="100"/>
        </p:scale>
        <p:origin x="2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presProps" Target="pres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7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8.fntdata"/><Relationship Id="rId108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heme" Target="theme/theme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2.fntdata"/><Relationship Id="rId104" Type="http://schemas.openxmlformats.org/officeDocument/2006/relationships/font" Target="fonts/font9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5.fntdata"/><Relationship Id="rId105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font" Target="fonts/font3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47335-FD5E-4DE8-AD43-BC528F662DA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0AFFC-4D9D-4961-A971-529098CF1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50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36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09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7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94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44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50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75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01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79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9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33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6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33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95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77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348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34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03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50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10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3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6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922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455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440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726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046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843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820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29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41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63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884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32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948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217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355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604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941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087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7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526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6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744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164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325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986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251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724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542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060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715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84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9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29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07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0AFFC-4D9D-4961-A971-529098CF12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9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CD7CD-600F-CAD0-19A9-DF6E3ED1A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8C72F3-89BA-42AF-318E-8F60590C2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0FF74-015F-8C9C-DF8E-F10AE4E75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D6F1-39E8-490A-A80D-B3BA6B6EC2F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A4E37-EE8A-EA3D-E5BA-A2F5249BD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820A7-1D3C-571B-AD8C-54ADA6CC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8261-43F2-4D3C-BCBE-A00CBF9C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1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E55C7-67F2-0B8B-7037-C6AB1A7D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70457-03C6-C4F0-8C60-D93E3AB65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8BB3C-18EE-C85C-D4BE-A13E3AB2C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D6F1-39E8-490A-A80D-B3BA6B6EC2F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9C4FA-AE14-6985-6381-9F70A597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40EB6-7836-ED1B-23B8-5D0F9063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8261-43F2-4D3C-BCBE-A00CBF9C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3F2D17-2FB8-852D-E6E6-ED9699874B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5CAD2-29BC-1656-BE87-CF02E0FE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38D49-C78C-3A74-DD4C-82886BF3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D6F1-39E8-490A-A80D-B3BA6B6EC2F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AA291-126C-68B0-82D7-2AFEDF121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4AA35-C2D7-EBAC-C5FE-ADC6C980F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8261-43F2-4D3C-BCBE-A00CBF9C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62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88611-88EF-2A2E-A7DB-4887BCAF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CF6CF-FB09-CD2D-0B74-3094D508D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E82C2-0DD2-5F6D-8F1F-EB8C540B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D6F1-39E8-490A-A80D-B3BA6B6EC2F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0AAF7-0B57-1FE6-6643-2A4147207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F91C7-485D-F6D7-561D-0196440D0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8261-43F2-4D3C-BCBE-A00CBF9C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09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D60D3-4E99-BB8E-5165-BC6AC1C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6C960-E296-842F-0B82-E98FFF93F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8A8FD-5B21-ACCB-68E0-889FF1AF6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D6F1-39E8-490A-A80D-B3BA6B6EC2F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EBAA7-CAF9-3C46-01C6-3E4996AA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DF57C-0721-2766-03DB-499A8A76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8261-43F2-4D3C-BCBE-A00CBF9C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0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565C-A4B9-EE17-8D21-FC5E7941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2A196-79B9-17D8-5BCE-C64BBE433D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CF9246-A7FD-A43B-F2E2-D6BD9816B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61413-2EF3-41F9-3E31-447DDD82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D6F1-39E8-490A-A80D-B3BA6B6EC2F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2FE40-8A14-1CC6-D8D4-406A2635E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D28EA-182A-310B-FAA9-961385DFD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8261-43F2-4D3C-BCBE-A00CBF9C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46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A3AF6-A26E-0239-5F30-9F339742F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A57AA-8FE4-8742-EAD7-876F30CAB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32804-BB78-967B-E101-1667C0B00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1A9D4-CCC4-DB64-83C2-4C9C086B2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B2AEA5-B394-A5C6-CB9C-C44DA4DB3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B011AF-E497-22F2-6200-07AFE3557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D6F1-39E8-490A-A80D-B3BA6B6EC2F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251B1F-F8B5-16AC-0BBF-5BA1AF8C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70D0C-00CA-E518-6032-787EEA98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8261-43F2-4D3C-BCBE-A00CBF9C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83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A9A60-63BE-EF05-8F10-8DD550F41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9C983-F3DF-E44C-0E6D-D32025EA7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D6F1-39E8-490A-A80D-B3BA6B6EC2F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E877A9-9447-D49E-9923-A84012C0E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74040-3AFE-A23A-93B5-FA5C2AA5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8261-43F2-4D3C-BCBE-A00CBF9C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3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06A441-6646-0840-A33B-15569AF35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D6F1-39E8-490A-A80D-B3BA6B6EC2F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00DFC-3CE3-36FE-FE84-B79243CE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D7646-6314-4488-AEB3-9C9C6CC4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8261-43F2-4D3C-BCBE-A00CBF9C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1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5E28-6029-CF3D-E32D-2B4C4243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1B6F1-A55D-12CE-F990-F30623381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27290-6881-EE1C-9C21-1EB550511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EF9E3-EE49-C6EC-557D-6F1A7516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D6F1-39E8-490A-A80D-B3BA6B6EC2F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62784-F286-676A-69DE-2CCF39DA3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36021-51F5-3708-F1DE-A548FD32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8261-43F2-4D3C-BCBE-A00CBF9C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7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4BEE-C7FD-92BA-7C58-B4AF79A6B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5A6788-057C-AA8A-79B5-270512B3D5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A120B-D650-0266-7204-4BDAD8948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16337-83A3-EC25-4D35-2D978A12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D6F1-39E8-490A-A80D-B3BA6B6EC2F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82EC4-1F16-AE03-8318-D5FC831A0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25F8D-9651-7954-7976-703F0F49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8261-43F2-4D3C-BCBE-A00CBF9C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0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5432DA-613D-652C-C516-3E08B63D8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F7105-A640-B5DB-4D02-7F86AB826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244F2-9693-5022-7AE8-F5758C5C1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CD6F1-39E8-490A-A80D-B3BA6B6EC2F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D4E3C-3B5D-47CE-8F09-EC7F29A23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9D91A-9C20-0AB5-12D8-303F666CC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08261-43F2-4D3C-BCBE-A00CBF9C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7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17/06/relationships/model3d" Target="../media/model3d1.glb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5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80.png"/><Relationship Id="rId3" Type="http://schemas.openxmlformats.org/officeDocument/2006/relationships/image" Target="../media/image810.png"/><Relationship Id="rId7" Type="http://schemas.openxmlformats.org/officeDocument/2006/relationships/image" Target="../media/image124.png"/><Relationship Id="rId12" Type="http://schemas.openxmlformats.org/officeDocument/2006/relationships/image" Target="../media/image170.png"/><Relationship Id="rId2" Type="http://schemas.openxmlformats.org/officeDocument/2006/relationships/image" Target="../media/image710.png"/><Relationship Id="rId16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11" Type="http://schemas.openxmlformats.org/officeDocument/2006/relationships/image" Target="../media/image160.png"/><Relationship Id="rId5" Type="http://schemas.openxmlformats.org/officeDocument/2006/relationships/image" Target="../media/image1010.png"/><Relationship Id="rId15" Type="http://schemas.openxmlformats.org/officeDocument/2006/relationships/image" Target="../media/image200.png"/><Relationship Id="rId10" Type="http://schemas.openxmlformats.org/officeDocument/2006/relationships/image" Target="../media/image150.png"/><Relationship Id="rId4" Type="http://schemas.openxmlformats.org/officeDocument/2006/relationships/image" Target="../media/image910.png"/><Relationship Id="rId9" Type="http://schemas.openxmlformats.org/officeDocument/2006/relationships/image" Target="../media/image140.png"/><Relationship Id="rId14" Type="http://schemas.openxmlformats.org/officeDocument/2006/relationships/image" Target="../media/image1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330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12" Type="http://schemas.openxmlformats.org/officeDocument/2006/relationships/image" Target="../media/image32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311.png"/><Relationship Id="rId5" Type="http://schemas.openxmlformats.org/officeDocument/2006/relationships/image" Target="../media/image250.png"/><Relationship Id="rId15" Type="http://schemas.openxmlformats.org/officeDocument/2006/relationships/image" Target="../media/image350.png"/><Relationship Id="rId10" Type="http://schemas.openxmlformats.org/officeDocument/2006/relationships/image" Target="../media/image300.png"/><Relationship Id="rId4" Type="http://schemas.openxmlformats.org/officeDocument/2006/relationships/image" Target="../media/image240.png"/><Relationship Id="rId9" Type="http://schemas.openxmlformats.org/officeDocument/2006/relationships/image" Target="../media/image290.png"/><Relationship Id="rId14" Type="http://schemas.openxmlformats.org/officeDocument/2006/relationships/image" Target="../media/image34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70.png"/><Relationship Id="rId18" Type="http://schemas.openxmlformats.org/officeDocument/2006/relationships/image" Target="../media/image520.png"/><Relationship Id="rId3" Type="http://schemas.openxmlformats.org/officeDocument/2006/relationships/image" Target="../media/image370.png"/><Relationship Id="rId21" Type="http://schemas.openxmlformats.org/officeDocument/2006/relationships/image" Target="../media/image550.png"/><Relationship Id="rId7" Type="http://schemas.openxmlformats.org/officeDocument/2006/relationships/image" Target="../media/image410.png"/><Relationship Id="rId12" Type="http://schemas.openxmlformats.org/officeDocument/2006/relationships/image" Target="../media/image460.png"/><Relationship Id="rId17" Type="http://schemas.openxmlformats.org/officeDocument/2006/relationships/image" Target="../media/image511.png"/><Relationship Id="rId2" Type="http://schemas.openxmlformats.org/officeDocument/2006/relationships/image" Target="../media/image360.png"/><Relationship Id="rId16" Type="http://schemas.openxmlformats.org/officeDocument/2006/relationships/image" Target="../media/image500.png"/><Relationship Id="rId20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image" Target="../media/image450.png"/><Relationship Id="rId5" Type="http://schemas.openxmlformats.org/officeDocument/2006/relationships/image" Target="../media/image390.png"/><Relationship Id="rId15" Type="http://schemas.openxmlformats.org/officeDocument/2006/relationships/image" Target="../media/image490.png"/><Relationship Id="rId10" Type="http://schemas.openxmlformats.org/officeDocument/2006/relationships/image" Target="../media/image440.png"/><Relationship Id="rId19" Type="http://schemas.openxmlformats.org/officeDocument/2006/relationships/image" Target="../media/image530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Relationship Id="rId14" Type="http://schemas.openxmlformats.org/officeDocument/2006/relationships/image" Target="../media/image48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80.png"/><Relationship Id="rId3" Type="http://schemas.openxmlformats.org/officeDocument/2006/relationships/image" Target="../media/image580.png"/><Relationship Id="rId7" Type="http://schemas.openxmlformats.org/officeDocument/2006/relationships/image" Target="../media/image620.png"/><Relationship Id="rId12" Type="http://schemas.openxmlformats.org/officeDocument/2006/relationships/image" Target="../media/image170.png"/><Relationship Id="rId2" Type="http://schemas.openxmlformats.org/officeDocument/2006/relationships/image" Target="../media/image570.png"/><Relationship Id="rId16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660.png"/><Relationship Id="rId5" Type="http://schemas.openxmlformats.org/officeDocument/2006/relationships/image" Target="../media/image600.png"/><Relationship Id="rId15" Type="http://schemas.openxmlformats.org/officeDocument/2006/relationships/image" Target="../media/image670.png"/><Relationship Id="rId10" Type="http://schemas.openxmlformats.org/officeDocument/2006/relationships/image" Target="../media/image650.png"/><Relationship Id="rId4" Type="http://schemas.openxmlformats.org/officeDocument/2006/relationships/image" Target="../media/image590.png"/><Relationship Id="rId9" Type="http://schemas.openxmlformats.org/officeDocument/2006/relationships/image" Target="../media/image640.png"/><Relationship Id="rId14" Type="http://schemas.openxmlformats.org/officeDocument/2006/relationships/image" Target="../media/image1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7" Type="http://schemas.openxmlformats.org/officeDocument/2006/relationships/image" Target="../media/image77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5" Type="http://schemas.openxmlformats.org/officeDocument/2006/relationships/image" Target="../media/image750.png"/><Relationship Id="rId4" Type="http://schemas.openxmlformats.org/officeDocument/2006/relationships/image" Target="../media/image74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80.png"/><Relationship Id="rId3" Type="http://schemas.openxmlformats.org/officeDocument/2006/relationships/image" Target="../media/image580.png"/><Relationship Id="rId7" Type="http://schemas.openxmlformats.org/officeDocument/2006/relationships/image" Target="../media/image620.png"/><Relationship Id="rId12" Type="http://schemas.openxmlformats.org/officeDocument/2006/relationships/image" Target="../media/image170.png"/><Relationship Id="rId2" Type="http://schemas.openxmlformats.org/officeDocument/2006/relationships/image" Target="../media/image570.png"/><Relationship Id="rId16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660.png"/><Relationship Id="rId5" Type="http://schemas.openxmlformats.org/officeDocument/2006/relationships/image" Target="../media/image600.png"/><Relationship Id="rId15" Type="http://schemas.openxmlformats.org/officeDocument/2006/relationships/image" Target="../media/image670.png"/><Relationship Id="rId10" Type="http://schemas.openxmlformats.org/officeDocument/2006/relationships/image" Target="../media/image650.png"/><Relationship Id="rId4" Type="http://schemas.openxmlformats.org/officeDocument/2006/relationships/image" Target="../media/image590.png"/><Relationship Id="rId9" Type="http://schemas.openxmlformats.org/officeDocument/2006/relationships/image" Target="../media/image640.png"/><Relationship Id="rId14" Type="http://schemas.openxmlformats.org/officeDocument/2006/relationships/image" Target="../media/image19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940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0.png"/><Relationship Id="rId5" Type="http://schemas.openxmlformats.org/officeDocument/2006/relationships/image" Target="../media/image920.png"/><Relationship Id="rId4" Type="http://schemas.openxmlformats.org/officeDocument/2006/relationships/image" Target="../media/image91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1D7405-E5B1-31E7-5625-76D9C32B14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sz="6000" dirty="0">
                <a:solidFill>
                  <a:srgbClr val="FFFFFF"/>
                </a:solidFill>
              </a:rPr>
              <a:t>Algorithms and Data Structures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5A2DB42-6DB7-133A-7457-4A690A0292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>
                <a:solidFill>
                  <a:srgbClr val="FFFFFF"/>
                </a:solidFill>
              </a:rPr>
              <a:t>Discrete Structures and Math Review</a:t>
            </a:r>
          </a:p>
        </p:txBody>
      </p:sp>
    </p:spTree>
    <p:extLst>
      <p:ext uri="{BB962C8B-B14F-4D97-AF65-F5344CB8AC3E}">
        <p14:creationId xmlns:p14="http://schemas.microsoft.com/office/powerpoint/2010/main" val="659148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Graphs</a:t>
            </a:r>
          </a:p>
        </p:txBody>
      </p:sp>
      <p:pic>
        <p:nvPicPr>
          <p:cNvPr id="9" name="Graphic 8" descr="Network outline">
            <a:extLst>
              <a:ext uri="{FF2B5EF4-FFF2-40B4-BE49-F238E27FC236}">
                <a16:creationId xmlns:a16="http://schemas.microsoft.com/office/drawing/2014/main" id="{BA7E6840-2177-8243-B84F-D0601C9DD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9057" y="520426"/>
            <a:ext cx="914400" cy="9144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C5E428D-41EC-C6CC-39D6-88B222A5F395}"/>
              </a:ext>
            </a:extLst>
          </p:cNvPr>
          <p:cNvGrpSpPr/>
          <p:nvPr/>
        </p:nvGrpSpPr>
        <p:grpSpPr>
          <a:xfrm>
            <a:off x="542223" y="1817867"/>
            <a:ext cx="10847672" cy="4371178"/>
            <a:chOff x="542223" y="1817867"/>
            <a:chExt cx="10847672" cy="437117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EDEB486-47AD-EDE1-78B8-ECF14703FD5C}"/>
                </a:ext>
              </a:extLst>
            </p:cNvPr>
            <p:cNvSpPr/>
            <p:nvPr/>
          </p:nvSpPr>
          <p:spPr>
            <a:xfrm>
              <a:off x="5120640" y="4880009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Montserrat" panose="00000500000000000000" pitchFamily="2" charset="0"/>
                </a:rPr>
                <a:t>DFW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864E57-EB2C-C393-EF68-F42E6C2AFA0C}"/>
                </a:ext>
              </a:extLst>
            </p:cNvPr>
            <p:cNvSpPr/>
            <p:nvPr/>
          </p:nvSpPr>
          <p:spPr>
            <a:xfrm>
              <a:off x="10080859" y="1905802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Montserrat" panose="00000500000000000000" pitchFamily="2" charset="0"/>
                </a:rPr>
                <a:t>BOS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AA49D5-FC89-C4D6-6EA5-5B71B09F0337}"/>
                </a:ext>
              </a:extLst>
            </p:cNvPr>
            <p:cNvSpPr/>
            <p:nvPr/>
          </p:nvSpPr>
          <p:spPr>
            <a:xfrm>
              <a:off x="1360371" y="3570101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Montserrat" panose="00000500000000000000" pitchFamily="2" charset="0"/>
                </a:rPr>
                <a:t>LAX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1CB8484-8D04-4367-AA2B-B1F01B35CA25}"/>
                </a:ext>
              </a:extLst>
            </p:cNvPr>
            <p:cNvSpPr/>
            <p:nvPr/>
          </p:nvSpPr>
          <p:spPr>
            <a:xfrm>
              <a:off x="7430704" y="3088837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Montserrat" panose="00000500000000000000" pitchFamily="2" charset="0"/>
                </a:rPr>
                <a:t>JFK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17004B2-03EE-3D8E-B9D0-E8B03E5F9F18}"/>
                </a:ext>
              </a:extLst>
            </p:cNvPr>
            <p:cNvSpPr/>
            <p:nvPr/>
          </p:nvSpPr>
          <p:spPr>
            <a:xfrm>
              <a:off x="542223" y="1817867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Montserrat" panose="00000500000000000000" pitchFamily="2" charset="0"/>
                </a:rPr>
                <a:t>SFO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CF411B-9F80-5E27-7D4C-D616F8028E3D}"/>
                </a:ext>
              </a:extLst>
            </p:cNvPr>
            <p:cNvCxnSpPr/>
            <p:nvPr/>
          </p:nvCxnSpPr>
          <p:spPr>
            <a:xfrm>
              <a:off x="1360371" y="3088837"/>
              <a:ext cx="372176" cy="616889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AD81F1-ECF6-F961-2202-5CF8145B1F7A}"/>
                </a:ext>
              </a:extLst>
            </p:cNvPr>
            <p:cNvCxnSpPr>
              <a:cxnSpLocks/>
            </p:cNvCxnSpPr>
            <p:nvPr/>
          </p:nvCxnSpPr>
          <p:spPr>
            <a:xfrm>
              <a:off x="1822385" y="2646947"/>
              <a:ext cx="3674175" cy="2539733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6F95CC-5944-46BC-0212-682B504C1E1E}"/>
                </a:ext>
              </a:extLst>
            </p:cNvPr>
            <p:cNvCxnSpPr>
              <a:cxnSpLocks/>
              <a:stCxn id="7" idx="6"/>
              <a:endCxn id="5" idx="3"/>
            </p:cNvCxnSpPr>
            <p:nvPr/>
          </p:nvCxnSpPr>
          <p:spPr>
            <a:xfrm flipV="1">
              <a:off x="8739740" y="3023134"/>
              <a:ext cx="1532823" cy="720221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73C344-F685-0138-467E-C431F9C09580}"/>
                </a:ext>
              </a:extLst>
            </p:cNvPr>
            <p:cNvCxnSpPr>
              <a:cxnSpLocks/>
              <a:stCxn id="6" idx="5"/>
              <a:endCxn id="4" idx="2"/>
            </p:cNvCxnSpPr>
            <p:nvPr/>
          </p:nvCxnSpPr>
          <p:spPr>
            <a:xfrm>
              <a:off x="2477703" y="4687433"/>
              <a:ext cx="2642937" cy="847094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C8CDF2-B09F-D429-7AA2-4B910AAE89A2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 flipV="1">
              <a:off x="6283960" y="4206169"/>
              <a:ext cx="1338448" cy="1328358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2808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Graphs - Undirected</a:t>
            </a:r>
          </a:p>
        </p:txBody>
      </p:sp>
      <p:pic>
        <p:nvPicPr>
          <p:cNvPr id="9" name="Graphic 8" descr="Network outline">
            <a:extLst>
              <a:ext uri="{FF2B5EF4-FFF2-40B4-BE49-F238E27FC236}">
                <a16:creationId xmlns:a16="http://schemas.microsoft.com/office/drawing/2014/main" id="{BA7E6840-2177-8243-B84F-D0601C9DD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31790" y="520426"/>
            <a:ext cx="914400" cy="9144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C5E428D-41EC-C6CC-39D6-88B222A5F395}"/>
              </a:ext>
            </a:extLst>
          </p:cNvPr>
          <p:cNvGrpSpPr/>
          <p:nvPr/>
        </p:nvGrpSpPr>
        <p:grpSpPr>
          <a:xfrm>
            <a:off x="3120521" y="1731239"/>
            <a:ext cx="5950958" cy="2397998"/>
            <a:chOff x="542223" y="1817867"/>
            <a:chExt cx="10847672" cy="437117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EDEB486-47AD-EDE1-78B8-ECF14703FD5C}"/>
                </a:ext>
              </a:extLst>
            </p:cNvPr>
            <p:cNvSpPr/>
            <p:nvPr/>
          </p:nvSpPr>
          <p:spPr>
            <a:xfrm>
              <a:off x="5120640" y="4880009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Montserrat" panose="00000500000000000000" pitchFamily="2" charset="0"/>
                </a:rPr>
                <a:t>DFW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864E57-EB2C-C393-EF68-F42E6C2AFA0C}"/>
                </a:ext>
              </a:extLst>
            </p:cNvPr>
            <p:cNvSpPr/>
            <p:nvPr/>
          </p:nvSpPr>
          <p:spPr>
            <a:xfrm>
              <a:off x="10080859" y="1905802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Montserrat" panose="00000500000000000000" pitchFamily="2" charset="0"/>
                </a:rPr>
                <a:t>BOS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AA49D5-FC89-C4D6-6EA5-5B71B09F0337}"/>
                </a:ext>
              </a:extLst>
            </p:cNvPr>
            <p:cNvSpPr/>
            <p:nvPr/>
          </p:nvSpPr>
          <p:spPr>
            <a:xfrm>
              <a:off x="1360371" y="3570101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Montserrat" panose="00000500000000000000" pitchFamily="2" charset="0"/>
                </a:rPr>
                <a:t>LAX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1CB8484-8D04-4367-AA2B-B1F01B35CA25}"/>
                </a:ext>
              </a:extLst>
            </p:cNvPr>
            <p:cNvSpPr/>
            <p:nvPr/>
          </p:nvSpPr>
          <p:spPr>
            <a:xfrm>
              <a:off x="7430704" y="3088837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Montserrat" panose="00000500000000000000" pitchFamily="2" charset="0"/>
                </a:rPr>
                <a:t>JFK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17004B2-03EE-3D8E-B9D0-E8B03E5F9F18}"/>
                </a:ext>
              </a:extLst>
            </p:cNvPr>
            <p:cNvSpPr/>
            <p:nvPr/>
          </p:nvSpPr>
          <p:spPr>
            <a:xfrm>
              <a:off x="542223" y="1817867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Montserrat" panose="00000500000000000000" pitchFamily="2" charset="0"/>
                </a:rPr>
                <a:t>SFO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CF411B-9F80-5E27-7D4C-D616F8028E3D}"/>
                </a:ext>
              </a:extLst>
            </p:cNvPr>
            <p:cNvCxnSpPr/>
            <p:nvPr/>
          </p:nvCxnSpPr>
          <p:spPr>
            <a:xfrm>
              <a:off x="1360371" y="3088837"/>
              <a:ext cx="372176" cy="616889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AD81F1-ECF6-F961-2202-5CF8145B1F7A}"/>
                </a:ext>
              </a:extLst>
            </p:cNvPr>
            <p:cNvCxnSpPr>
              <a:cxnSpLocks/>
            </p:cNvCxnSpPr>
            <p:nvPr/>
          </p:nvCxnSpPr>
          <p:spPr>
            <a:xfrm>
              <a:off x="1822385" y="2646947"/>
              <a:ext cx="3674175" cy="2539733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6F95CC-5944-46BC-0212-682B504C1E1E}"/>
                </a:ext>
              </a:extLst>
            </p:cNvPr>
            <p:cNvCxnSpPr>
              <a:cxnSpLocks/>
              <a:stCxn id="7" idx="6"/>
              <a:endCxn id="5" idx="3"/>
            </p:cNvCxnSpPr>
            <p:nvPr/>
          </p:nvCxnSpPr>
          <p:spPr>
            <a:xfrm flipV="1">
              <a:off x="8739740" y="3023134"/>
              <a:ext cx="1532823" cy="720221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73C344-F685-0138-467E-C431F9C09580}"/>
                </a:ext>
              </a:extLst>
            </p:cNvPr>
            <p:cNvCxnSpPr>
              <a:cxnSpLocks/>
              <a:stCxn id="6" idx="5"/>
              <a:endCxn id="4" idx="2"/>
            </p:cNvCxnSpPr>
            <p:nvPr/>
          </p:nvCxnSpPr>
          <p:spPr>
            <a:xfrm>
              <a:off x="2477703" y="4687433"/>
              <a:ext cx="2642937" cy="847094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C8CDF2-B09F-D429-7AA2-4B910AAE89A2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 flipV="1">
              <a:off x="6283960" y="4206169"/>
              <a:ext cx="1338448" cy="1328358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13C3C24-9D97-F679-6A23-B278C0C7AD8C}"/>
                  </a:ext>
                </a:extLst>
              </p:cNvPr>
              <p:cNvSpPr txBox="1"/>
              <p:nvPr/>
            </p:nvSpPr>
            <p:spPr>
              <a:xfrm>
                <a:off x="4625892" y="4295951"/>
                <a:ext cx="242508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13C3C24-9D97-F679-6A23-B278C0C7A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892" y="4295951"/>
                <a:ext cx="2425087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85204A-9AEA-56CC-E37E-C7C14BEAC009}"/>
                  </a:ext>
                </a:extLst>
              </p:cNvPr>
              <p:cNvSpPr txBox="1"/>
              <p:nvPr/>
            </p:nvSpPr>
            <p:spPr>
              <a:xfrm>
                <a:off x="3928415" y="5077407"/>
                <a:ext cx="43091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𝑆𝐹𝑂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𝐿𝐴𝑋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𝐷𝐹𝑊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𝐽𝐹𝐾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𝐵𝑂𝑆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85204A-9AEA-56CC-E37E-C7C14BEAC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415" y="5077407"/>
                <a:ext cx="4309128" cy="369332"/>
              </a:xfrm>
              <a:prstGeom prst="rect">
                <a:avLst/>
              </a:prstGeom>
              <a:blipFill>
                <a:blip r:embed="rId6"/>
                <a:stretch>
                  <a:fillRect l="-1132" r="-2122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4CD964-45C2-465D-99A0-7AED02E13A4B}"/>
                  </a:ext>
                </a:extLst>
              </p:cNvPr>
              <p:cNvSpPr txBox="1"/>
              <p:nvPr/>
            </p:nvSpPr>
            <p:spPr>
              <a:xfrm>
                <a:off x="1525294" y="5612642"/>
                <a:ext cx="91414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={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𝑆𝐹𝑂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𝐿𝐴𝑋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𝑆𝐹𝑂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𝐷𝐹𝑊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𝐿𝐴𝑋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𝐷𝐹𝑊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𝐷𝐹𝑊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𝐽𝐹𝐾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{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𝐽𝐹𝐾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𝐵𝑂𝑆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}}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4CD964-45C2-465D-99A0-7AED02E13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294" y="5612642"/>
                <a:ext cx="9141413" cy="369332"/>
              </a:xfrm>
              <a:prstGeom prst="rect">
                <a:avLst/>
              </a:prstGeom>
              <a:blipFill>
                <a:blip r:embed="rId7"/>
                <a:stretch>
                  <a:fillRect l="-267" r="-66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223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Graphs - Directed</a:t>
            </a:r>
          </a:p>
        </p:txBody>
      </p:sp>
      <p:pic>
        <p:nvPicPr>
          <p:cNvPr id="9" name="Graphic 8" descr="Network outline">
            <a:extLst>
              <a:ext uri="{FF2B5EF4-FFF2-40B4-BE49-F238E27FC236}">
                <a16:creationId xmlns:a16="http://schemas.microsoft.com/office/drawing/2014/main" id="{BA7E6840-2177-8243-B84F-D0601C9DD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5185" y="520426"/>
            <a:ext cx="914400" cy="9144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DE831C1-ECD9-6F41-507E-04BF990F60F2}"/>
              </a:ext>
            </a:extLst>
          </p:cNvPr>
          <p:cNvGrpSpPr/>
          <p:nvPr/>
        </p:nvGrpSpPr>
        <p:grpSpPr>
          <a:xfrm>
            <a:off x="3120521" y="1731239"/>
            <a:ext cx="5950958" cy="2397998"/>
            <a:chOff x="3120521" y="1731239"/>
            <a:chExt cx="5950958" cy="239799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EDEB486-47AD-EDE1-78B8-ECF14703FD5C}"/>
                </a:ext>
              </a:extLst>
            </p:cNvPr>
            <p:cNvSpPr/>
            <p:nvPr/>
          </p:nvSpPr>
          <p:spPr>
            <a:xfrm>
              <a:off x="5632209" y="3411109"/>
              <a:ext cx="718128" cy="7181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Montserrat" panose="00000500000000000000" pitchFamily="2" charset="0"/>
                </a:rPr>
                <a:t>DFW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864E57-EB2C-C393-EF68-F42E6C2AFA0C}"/>
                </a:ext>
              </a:extLst>
            </p:cNvPr>
            <p:cNvSpPr/>
            <p:nvPr/>
          </p:nvSpPr>
          <p:spPr>
            <a:xfrm>
              <a:off x="8353351" y="1779480"/>
              <a:ext cx="718128" cy="7181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Montserrat" panose="00000500000000000000" pitchFamily="2" charset="0"/>
                </a:rPr>
                <a:t>BOS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AA49D5-FC89-C4D6-6EA5-5B71B09F0337}"/>
                </a:ext>
              </a:extLst>
            </p:cNvPr>
            <p:cNvSpPr/>
            <p:nvPr/>
          </p:nvSpPr>
          <p:spPr>
            <a:xfrm>
              <a:off x="3569351" y="2692502"/>
              <a:ext cx="718128" cy="7181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Montserrat" panose="00000500000000000000" pitchFamily="2" charset="0"/>
                </a:rPr>
                <a:t>LAX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1CB8484-8D04-4367-AA2B-B1F01B35CA25}"/>
                </a:ext>
              </a:extLst>
            </p:cNvPr>
            <p:cNvSpPr/>
            <p:nvPr/>
          </p:nvSpPr>
          <p:spPr>
            <a:xfrm>
              <a:off x="6899494" y="2428484"/>
              <a:ext cx="718128" cy="7181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Montserrat" panose="00000500000000000000" pitchFamily="2" charset="0"/>
                </a:rPr>
                <a:t>JFK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17004B2-03EE-3D8E-B9D0-E8B03E5F9F18}"/>
                </a:ext>
              </a:extLst>
            </p:cNvPr>
            <p:cNvSpPr/>
            <p:nvPr/>
          </p:nvSpPr>
          <p:spPr>
            <a:xfrm>
              <a:off x="3120521" y="1731239"/>
              <a:ext cx="718128" cy="7181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Montserrat" panose="00000500000000000000" pitchFamily="2" charset="0"/>
                </a:rPr>
                <a:t>SFO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CF411B-9F80-5E27-7D4C-D616F8028E3D}"/>
                </a:ext>
              </a:extLst>
            </p:cNvPr>
            <p:cNvCxnSpPr/>
            <p:nvPr/>
          </p:nvCxnSpPr>
          <p:spPr>
            <a:xfrm>
              <a:off x="3569351" y="2428484"/>
              <a:ext cx="204173" cy="338421"/>
            </a:xfrm>
            <a:prstGeom prst="line">
              <a:avLst/>
            </a:prstGeom>
            <a:ln w="57150">
              <a:solidFill>
                <a:srgbClr val="5B9BD5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AD81F1-ECF6-F961-2202-5CF8145B1F7A}"/>
                </a:ext>
              </a:extLst>
            </p:cNvPr>
            <p:cNvCxnSpPr>
              <a:cxnSpLocks/>
            </p:cNvCxnSpPr>
            <p:nvPr/>
          </p:nvCxnSpPr>
          <p:spPr>
            <a:xfrm>
              <a:off x="3822809" y="2186067"/>
              <a:ext cx="2015627" cy="1393280"/>
            </a:xfrm>
            <a:prstGeom prst="line">
              <a:avLst/>
            </a:prstGeom>
            <a:ln w="57150">
              <a:solidFill>
                <a:srgbClr val="5B9BD5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6F95CC-5944-46BC-0212-682B504C1E1E}"/>
                </a:ext>
              </a:extLst>
            </p:cNvPr>
            <p:cNvCxnSpPr>
              <a:cxnSpLocks/>
              <a:stCxn id="7" idx="6"/>
              <a:endCxn id="5" idx="3"/>
            </p:cNvCxnSpPr>
            <p:nvPr/>
          </p:nvCxnSpPr>
          <p:spPr>
            <a:xfrm flipV="1">
              <a:off x="7617622" y="2392440"/>
              <a:ext cx="840896" cy="395108"/>
            </a:xfrm>
            <a:prstGeom prst="line">
              <a:avLst/>
            </a:prstGeom>
            <a:ln w="57150">
              <a:solidFill>
                <a:srgbClr val="5B9B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73C344-F685-0138-467E-C431F9C09580}"/>
                </a:ext>
              </a:extLst>
            </p:cNvPr>
            <p:cNvCxnSpPr>
              <a:cxnSpLocks/>
              <a:stCxn id="6" idx="5"/>
              <a:endCxn id="4" idx="2"/>
            </p:cNvCxnSpPr>
            <p:nvPr/>
          </p:nvCxnSpPr>
          <p:spPr>
            <a:xfrm>
              <a:off x="4182312" y="3305463"/>
              <a:ext cx="1449897" cy="464710"/>
            </a:xfrm>
            <a:prstGeom prst="line">
              <a:avLst/>
            </a:prstGeom>
            <a:ln w="57150">
              <a:solidFill>
                <a:srgbClr val="5B9BD5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C8CDF2-B09F-D429-7AA2-4B910AAE89A2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 flipV="1">
              <a:off x="6350337" y="3041445"/>
              <a:ext cx="654324" cy="609805"/>
            </a:xfrm>
            <a:prstGeom prst="line">
              <a:avLst/>
            </a:prstGeom>
            <a:ln w="57150">
              <a:solidFill>
                <a:srgbClr val="5B9BD5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13C3C24-9D97-F679-6A23-B278C0C7AD8C}"/>
                  </a:ext>
                </a:extLst>
              </p:cNvPr>
              <p:cNvSpPr txBox="1"/>
              <p:nvPr/>
            </p:nvSpPr>
            <p:spPr>
              <a:xfrm>
                <a:off x="4625892" y="4295951"/>
                <a:ext cx="242508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13C3C24-9D97-F679-6A23-B278C0C7A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892" y="4295951"/>
                <a:ext cx="2425087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85204A-9AEA-56CC-E37E-C7C14BEAC009}"/>
                  </a:ext>
                </a:extLst>
              </p:cNvPr>
              <p:cNvSpPr txBox="1"/>
              <p:nvPr/>
            </p:nvSpPr>
            <p:spPr>
              <a:xfrm>
                <a:off x="3928415" y="5077407"/>
                <a:ext cx="43091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𝑆𝐹𝑂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𝐿𝐴𝑋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𝐷𝐹𝑊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𝐽𝐹𝐾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𝐵𝑂𝑆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85204A-9AEA-56CC-E37E-C7C14BEAC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415" y="5077407"/>
                <a:ext cx="4309128" cy="369332"/>
              </a:xfrm>
              <a:prstGeom prst="rect">
                <a:avLst/>
              </a:prstGeom>
              <a:blipFill>
                <a:blip r:embed="rId6"/>
                <a:stretch>
                  <a:fillRect l="-1132" r="-2122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4CD964-45C2-465D-99A0-7AED02E13A4B}"/>
                  </a:ext>
                </a:extLst>
              </p:cNvPr>
              <p:cNvSpPr txBox="1"/>
              <p:nvPr/>
            </p:nvSpPr>
            <p:spPr>
              <a:xfrm>
                <a:off x="1525294" y="5612642"/>
                <a:ext cx="92288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={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𝐷𝐹𝑊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𝐿𝐴𝑋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𝐷𝐹𝑊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𝑆𝐹𝑂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𝐿𝐴𝑋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𝑆𝐹𝑂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𝐽𝐹𝐾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𝐷𝐹𝑊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𝐽𝐹𝐾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𝐵𝑂𝑆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4CD964-45C2-465D-99A0-7AED02E13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294" y="5612642"/>
                <a:ext cx="9228873" cy="369332"/>
              </a:xfrm>
              <a:prstGeom prst="rect">
                <a:avLst/>
              </a:prstGeom>
              <a:blipFill>
                <a:blip r:embed="rId7"/>
                <a:stretch>
                  <a:fillRect l="-264" r="-72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6920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Graphs - Representation</a:t>
            </a:r>
          </a:p>
        </p:txBody>
      </p:sp>
      <p:pic>
        <p:nvPicPr>
          <p:cNvPr id="9" name="Graphic 8" descr="Network outline">
            <a:extLst>
              <a:ext uri="{FF2B5EF4-FFF2-40B4-BE49-F238E27FC236}">
                <a16:creationId xmlns:a16="http://schemas.microsoft.com/office/drawing/2014/main" id="{BA7E6840-2177-8243-B84F-D0601C9DD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5294" y="520426"/>
            <a:ext cx="914400" cy="9144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C5E428D-41EC-C6CC-39D6-88B222A5F395}"/>
              </a:ext>
            </a:extLst>
          </p:cNvPr>
          <p:cNvGrpSpPr/>
          <p:nvPr/>
        </p:nvGrpSpPr>
        <p:grpSpPr>
          <a:xfrm>
            <a:off x="631703" y="1731239"/>
            <a:ext cx="4012751" cy="1616978"/>
            <a:chOff x="542223" y="1817867"/>
            <a:chExt cx="10847672" cy="437117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EDEB486-47AD-EDE1-78B8-ECF14703FD5C}"/>
                </a:ext>
              </a:extLst>
            </p:cNvPr>
            <p:cNvSpPr/>
            <p:nvPr/>
          </p:nvSpPr>
          <p:spPr>
            <a:xfrm>
              <a:off x="5120640" y="4880009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2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864E57-EB2C-C393-EF68-F42E6C2AFA0C}"/>
                </a:ext>
              </a:extLst>
            </p:cNvPr>
            <p:cNvSpPr/>
            <p:nvPr/>
          </p:nvSpPr>
          <p:spPr>
            <a:xfrm>
              <a:off x="10080859" y="1905802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4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AA49D5-FC89-C4D6-6EA5-5B71B09F0337}"/>
                </a:ext>
              </a:extLst>
            </p:cNvPr>
            <p:cNvSpPr/>
            <p:nvPr/>
          </p:nvSpPr>
          <p:spPr>
            <a:xfrm>
              <a:off x="1360371" y="3570101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1CB8484-8D04-4367-AA2B-B1F01B35CA25}"/>
                </a:ext>
              </a:extLst>
            </p:cNvPr>
            <p:cNvSpPr/>
            <p:nvPr/>
          </p:nvSpPr>
          <p:spPr>
            <a:xfrm>
              <a:off x="7430704" y="3088837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3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17004B2-03EE-3D8E-B9D0-E8B03E5F9F18}"/>
                </a:ext>
              </a:extLst>
            </p:cNvPr>
            <p:cNvSpPr/>
            <p:nvPr/>
          </p:nvSpPr>
          <p:spPr>
            <a:xfrm>
              <a:off x="542223" y="1817867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0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CF411B-9F80-5E27-7D4C-D616F8028E3D}"/>
                </a:ext>
              </a:extLst>
            </p:cNvPr>
            <p:cNvCxnSpPr/>
            <p:nvPr/>
          </p:nvCxnSpPr>
          <p:spPr>
            <a:xfrm>
              <a:off x="1360371" y="3088837"/>
              <a:ext cx="372176" cy="616889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AD81F1-ECF6-F961-2202-5CF8145B1F7A}"/>
                </a:ext>
              </a:extLst>
            </p:cNvPr>
            <p:cNvCxnSpPr>
              <a:cxnSpLocks/>
            </p:cNvCxnSpPr>
            <p:nvPr/>
          </p:nvCxnSpPr>
          <p:spPr>
            <a:xfrm>
              <a:off x="1822385" y="2646947"/>
              <a:ext cx="3674175" cy="2539733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6F95CC-5944-46BC-0212-682B504C1E1E}"/>
                </a:ext>
              </a:extLst>
            </p:cNvPr>
            <p:cNvCxnSpPr>
              <a:cxnSpLocks/>
              <a:stCxn id="7" idx="6"/>
              <a:endCxn id="5" idx="3"/>
            </p:cNvCxnSpPr>
            <p:nvPr/>
          </p:nvCxnSpPr>
          <p:spPr>
            <a:xfrm flipV="1">
              <a:off x="8739740" y="3023134"/>
              <a:ext cx="1532823" cy="720221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73C344-F685-0138-467E-C431F9C09580}"/>
                </a:ext>
              </a:extLst>
            </p:cNvPr>
            <p:cNvCxnSpPr>
              <a:cxnSpLocks/>
              <a:stCxn id="6" idx="5"/>
              <a:endCxn id="4" idx="2"/>
            </p:cNvCxnSpPr>
            <p:nvPr/>
          </p:nvCxnSpPr>
          <p:spPr>
            <a:xfrm>
              <a:off x="2477703" y="4687433"/>
              <a:ext cx="2642937" cy="847094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C8CDF2-B09F-D429-7AA2-4B910AAE89A2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 flipV="1">
              <a:off x="6283960" y="4206169"/>
              <a:ext cx="1338448" cy="1328358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0A7CF9A-C990-B32A-E60C-F946E9372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445320"/>
              </p:ext>
            </p:extLst>
          </p:nvPr>
        </p:nvGraphicFramePr>
        <p:xfrm>
          <a:off x="6562381" y="1973357"/>
          <a:ext cx="3767574" cy="32420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7929">
                  <a:extLst>
                    <a:ext uri="{9D8B030D-6E8A-4147-A177-3AD203B41FA5}">
                      <a16:colId xmlns:a16="http://schemas.microsoft.com/office/drawing/2014/main" val="29499954"/>
                    </a:ext>
                  </a:extLst>
                </a:gridCol>
                <a:gridCol w="627929">
                  <a:extLst>
                    <a:ext uri="{9D8B030D-6E8A-4147-A177-3AD203B41FA5}">
                      <a16:colId xmlns:a16="http://schemas.microsoft.com/office/drawing/2014/main" val="3904713481"/>
                    </a:ext>
                  </a:extLst>
                </a:gridCol>
                <a:gridCol w="627929">
                  <a:extLst>
                    <a:ext uri="{9D8B030D-6E8A-4147-A177-3AD203B41FA5}">
                      <a16:colId xmlns:a16="http://schemas.microsoft.com/office/drawing/2014/main" val="2304065012"/>
                    </a:ext>
                  </a:extLst>
                </a:gridCol>
                <a:gridCol w="627929">
                  <a:extLst>
                    <a:ext uri="{9D8B030D-6E8A-4147-A177-3AD203B41FA5}">
                      <a16:colId xmlns:a16="http://schemas.microsoft.com/office/drawing/2014/main" val="4003671017"/>
                    </a:ext>
                  </a:extLst>
                </a:gridCol>
                <a:gridCol w="627929">
                  <a:extLst>
                    <a:ext uri="{9D8B030D-6E8A-4147-A177-3AD203B41FA5}">
                      <a16:colId xmlns:a16="http://schemas.microsoft.com/office/drawing/2014/main" val="761188838"/>
                    </a:ext>
                  </a:extLst>
                </a:gridCol>
                <a:gridCol w="627929">
                  <a:extLst>
                    <a:ext uri="{9D8B030D-6E8A-4147-A177-3AD203B41FA5}">
                      <a16:colId xmlns:a16="http://schemas.microsoft.com/office/drawing/2014/main" val="3036406541"/>
                    </a:ext>
                  </a:extLst>
                </a:gridCol>
              </a:tblGrid>
              <a:tr h="528185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marL="113625" marR="113625" marT="56813" marB="56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 marL="113625" marR="113625" marT="56813" marB="5681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3</a:t>
                      </a:r>
                    </a:p>
                  </a:txBody>
                  <a:tcPr marL="113625" marR="113625" marT="56813" marB="5681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4</a:t>
                      </a:r>
                    </a:p>
                  </a:txBody>
                  <a:tcPr marL="113625" marR="113625" marT="56813" marB="5681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624953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442447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131021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 marL="113625" marR="113625" marT="56813" marB="56813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950782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3</a:t>
                      </a:r>
                    </a:p>
                  </a:txBody>
                  <a:tcPr marL="113625" marR="113625" marT="56813" marB="56813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082366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4</a:t>
                      </a:r>
                    </a:p>
                  </a:txBody>
                  <a:tcPr marL="113625" marR="113625" marT="56813" marB="56813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0141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0FCC62F-3A28-2350-953D-0FDC78FEC935}"/>
              </a:ext>
            </a:extLst>
          </p:cNvPr>
          <p:cNvSpPr txBox="1"/>
          <p:nvPr/>
        </p:nvSpPr>
        <p:spPr>
          <a:xfrm>
            <a:off x="5455476" y="3650725"/>
            <a:ext cx="11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From: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D7657-73E4-4DC3-F360-CA03660A7080}"/>
              </a:ext>
            </a:extLst>
          </p:cNvPr>
          <p:cNvSpPr txBox="1"/>
          <p:nvPr/>
        </p:nvSpPr>
        <p:spPr>
          <a:xfrm>
            <a:off x="8195224" y="1565326"/>
            <a:ext cx="11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To: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FDE6DCC-326C-A284-BF84-549F5459E711}"/>
              </a:ext>
            </a:extLst>
          </p:cNvPr>
          <p:cNvSpPr txBox="1">
            <a:spLocks/>
          </p:cNvSpPr>
          <p:nvPr/>
        </p:nvSpPr>
        <p:spPr>
          <a:xfrm>
            <a:off x="2438400" y="5543490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Montserrat Thin" panose="00000300000000000000" pitchFamily="2" charset="0"/>
              </a:rPr>
              <a:t>Adjacency Matrix</a:t>
            </a:r>
          </a:p>
        </p:txBody>
      </p:sp>
    </p:spTree>
    <p:extLst>
      <p:ext uri="{BB962C8B-B14F-4D97-AF65-F5344CB8AC3E}">
        <p14:creationId xmlns:p14="http://schemas.microsoft.com/office/powerpoint/2010/main" val="1855977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Graphs - Representation</a:t>
            </a:r>
          </a:p>
        </p:txBody>
      </p:sp>
      <p:pic>
        <p:nvPicPr>
          <p:cNvPr id="9" name="Graphic 8" descr="Network outline">
            <a:extLst>
              <a:ext uri="{FF2B5EF4-FFF2-40B4-BE49-F238E27FC236}">
                <a16:creationId xmlns:a16="http://schemas.microsoft.com/office/drawing/2014/main" id="{BA7E6840-2177-8243-B84F-D0601C9DD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5294" y="520426"/>
            <a:ext cx="914400" cy="914400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0A7CF9A-C990-B32A-E60C-F946E9372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658213"/>
              </p:ext>
            </p:extLst>
          </p:nvPr>
        </p:nvGraphicFramePr>
        <p:xfrm>
          <a:off x="6562381" y="1973357"/>
          <a:ext cx="3767574" cy="32420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7929">
                  <a:extLst>
                    <a:ext uri="{9D8B030D-6E8A-4147-A177-3AD203B41FA5}">
                      <a16:colId xmlns:a16="http://schemas.microsoft.com/office/drawing/2014/main" val="29499954"/>
                    </a:ext>
                  </a:extLst>
                </a:gridCol>
                <a:gridCol w="627929">
                  <a:extLst>
                    <a:ext uri="{9D8B030D-6E8A-4147-A177-3AD203B41FA5}">
                      <a16:colId xmlns:a16="http://schemas.microsoft.com/office/drawing/2014/main" val="3904713481"/>
                    </a:ext>
                  </a:extLst>
                </a:gridCol>
                <a:gridCol w="627929">
                  <a:extLst>
                    <a:ext uri="{9D8B030D-6E8A-4147-A177-3AD203B41FA5}">
                      <a16:colId xmlns:a16="http://schemas.microsoft.com/office/drawing/2014/main" val="2304065012"/>
                    </a:ext>
                  </a:extLst>
                </a:gridCol>
                <a:gridCol w="627929">
                  <a:extLst>
                    <a:ext uri="{9D8B030D-6E8A-4147-A177-3AD203B41FA5}">
                      <a16:colId xmlns:a16="http://schemas.microsoft.com/office/drawing/2014/main" val="4003671017"/>
                    </a:ext>
                  </a:extLst>
                </a:gridCol>
                <a:gridCol w="627929">
                  <a:extLst>
                    <a:ext uri="{9D8B030D-6E8A-4147-A177-3AD203B41FA5}">
                      <a16:colId xmlns:a16="http://schemas.microsoft.com/office/drawing/2014/main" val="761188838"/>
                    </a:ext>
                  </a:extLst>
                </a:gridCol>
                <a:gridCol w="627929">
                  <a:extLst>
                    <a:ext uri="{9D8B030D-6E8A-4147-A177-3AD203B41FA5}">
                      <a16:colId xmlns:a16="http://schemas.microsoft.com/office/drawing/2014/main" val="3036406541"/>
                    </a:ext>
                  </a:extLst>
                </a:gridCol>
              </a:tblGrid>
              <a:tr h="528185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marL="113625" marR="113625" marT="56813" marB="568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 marL="113625" marR="113625" marT="56813" marB="5681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3</a:t>
                      </a:r>
                    </a:p>
                  </a:txBody>
                  <a:tcPr marL="113625" marR="113625" marT="56813" marB="5681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4</a:t>
                      </a:r>
                    </a:p>
                  </a:txBody>
                  <a:tcPr marL="113625" marR="113625" marT="56813" marB="5681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624953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442447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131021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 marL="113625" marR="113625" marT="56813" marB="56813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950782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3</a:t>
                      </a:r>
                    </a:p>
                  </a:txBody>
                  <a:tcPr marL="113625" marR="113625" marT="56813" marB="56813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082366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Montserrat" panose="00000500000000000000" pitchFamily="2" charset="0"/>
                        </a:rPr>
                        <a:t>4</a:t>
                      </a:r>
                    </a:p>
                  </a:txBody>
                  <a:tcPr marL="113625" marR="113625" marT="56813" marB="56813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 marL="113625" marR="113625" marT="56813" marB="5681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0141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0FCC62F-3A28-2350-953D-0FDC78FEC935}"/>
              </a:ext>
            </a:extLst>
          </p:cNvPr>
          <p:cNvSpPr txBox="1"/>
          <p:nvPr/>
        </p:nvSpPr>
        <p:spPr>
          <a:xfrm>
            <a:off x="5455476" y="3650725"/>
            <a:ext cx="11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From: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D7657-73E4-4DC3-F360-CA03660A7080}"/>
              </a:ext>
            </a:extLst>
          </p:cNvPr>
          <p:cNvSpPr txBox="1"/>
          <p:nvPr/>
        </p:nvSpPr>
        <p:spPr>
          <a:xfrm>
            <a:off x="8195224" y="1565326"/>
            <a:ext cx="11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To: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FDE6DCC-326C-A284-BF84-549F5459E711}"/>
              </a:ext>
            </a:extLst>
          </p:cNvPr>
          <p:cNvSpPr txBox="1">
            <a:spLocks/>
          </p:cNvSpPr>
          <p:nvPr/>
        </p:nvSpPr>
        <p:spPr>
          <a:xfrm>
            <a:off x="2438400" y="5543490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Montserrat Thin" panose="00000300000000000000" pitchFamily="2" charset="0"/>
              </a:rPr>
              <a:t>Adjacency Matrix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5BF576-CC31-B368-0694-1A6158314F3F}"/>
              </a:ext>
            </a:extLst>
          </p:cNvPr>
          <p:cNvGrpSpPr/>
          <p:nvPr/>
        </p:nvGrpSpPr>
        <p:grpSpPr>
          <a:xfrm>
            <a:off x="581520" y="1780279"/>
            <a:ext cx="3933765" cy="1585150"/>
            <a:chOff x="3120521" y="1731239"/>
            <a:chExt cx="5950958" cy="23979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4FDBDE3-D684-7E55-2097-DFE83E630191}"/>
                </a:ext>
              </a:extLst>
            </p:cNvPr>
            <p:cNvSpPr/>
            <p:nvPr/>
          </p:nvSpPr>
          <p:spPr>
            <a:xfrm>
              <a:off x="5632209" y="3411109"/>
              <a:ext cx="718128" cy="7181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2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49CC2A3-77A8-7C53-673C-2CCE592C4941}"/>
                </a:ext>
              </a:extLst>
            </p:cNvPr>
            <p:cNvSpPr/>
            <p:nvPr/>
          </p:nvSpPr>
          <p:spPr>
            <a:xfrm>
              <a:off x="8353351" y="1779480"/>
              <a:ext cx="718128" cy="7181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4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4888B84-9279-296F-9AFE-73936F617238}"/>
                </a:ext>
              </a:extLst>
            </p:cNvPr>
            <p:cNvSpPr/>
            <p:nvPr/>
          </p:nvSpPr>
          <p:spPr>
            <a:xfrm>
              <a:off x="3569351" y="2692502"/>
              <a:ext cx="718128" cy="7181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1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94C2AA6-2B00-EFD5-8D8D-D3E358F0E1BA}"/>
                </a:ext>
              </a:extLst>
            </p:cNvPr>
            <p:cNvSpPr/>
            <p:nvPr/>
          </p:nvSpPr>
          <p:spPr>
            <a:xfrm>
              <a:off x="6899494" y="2428484"/>
              <a:ext cx="718128" cy="7181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3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46CFB8C-4273-70AD-9224-99DD53B603B0}"/>
                </a:ext>
              </a:extLst>
            </p:cNvPr>
            <p:cNvSpPr/>
            <p:nvPr/>
          </p:nvSpPr>
          <p:spPr>
            <a:xfrm>
              <a:off x="3120521" y="1731239"/>
              <a:ext cx="718128" cy="7181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0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02E5E07-BAEC-0F10-849D-8B6BE2FB12C2}"/>
                </a:ext>
              </a:extLst>
            </p:cNvPr>
            <p:cNvCxnSpPr/>
            <p:nvPr/>
          </p:nvCxnSpPr>
          <p:spPr>
            <a:xfrm>
              <a:off x="3569351" y="2428484"/>
              <a:ext cx="204173" cy="338421"/>
            </a:xfrm>
            <a:prstGeom prst="line">
              <a:avLst/>
            </a:prstGeom>
            <a:ln w="57150">
              <a:solidFill>
                <a:srgbClr val="5B9BD5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D524A4-0A4D-2403-968D-CBC73C536359}"/>
                </a:ext>
              </a:extLst>
            </p:cNvPr>
            <p:cNvCxnSpPr>
              <a:cxnSpLocks/>
            </p:cNvCxnSpPr>
            <p:nvPr/>
          </p:nvCxnSpPr>
          <p:spPr>
            <a:xfrm>
              <a:off x="3822809" y="2186067"/>
              <a:ext cx="2015627" cy="1393280"/>
            </a:xfrm>
            <a:prstGeom prst="line">
              <a:avLst/>
            </a:prstGeom>
            <a:ln w="57150">
              <a:solidFill>
                <a:srgbClr val="5B9BD5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731B210-D2A9-A5DB-228C-9402545FC490}"/>
                </a:ext>
              </a:extLst>
            </p:cNvPr>
            <p:cNvCxnSpPr>
              <a:cxnSpLocks/>
              <a:stCxn id="20" idx="6"/>
              <a:endCxn id="13" idx="3"/>
            </p:cNvCxnSpPr>
            <p:nvPr/>
          </p:nvCxnSpPr>
          <p:spPr>
            <a:xfrm flipV="1">
              <a:off x="7617622" y="2392440"/>
              <a:ext cx="840896" cy="395108"/>
            </a:xfrm>
            <a:prstGeom prst="line">
              <a:avLst/>
            </a:prstGeom>
            <a:ln w="57150">
              <a:solidFill>
                <a:srgbClr val="5B9B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F54769-A40B-CC30-AB1D-DE14C56AB0AE}"/>
                </a:ext>
              </a:extLst>
            </p:cNvPr>
            <p:cNvCxnSpPr>
              <a:cxnSpLocks/>
              <a:stCxn id="18" idx="5"/>
              <a:endCxn id="10" idx="2"/>
            </p:cNvCxnSpPr>
            <p:nvPr/>
          </p:nvCxnSpPr>
          <p:spPr>
            <a:xfrm>
              <a:off x="4182312" y="3305463"/>
              <a:ext cx="1449897" cy="464710"/>
            </a:xfrm>
            <a:prstGeom prst="line">
              <a:avLst/>
            </a:prstGeom>
            <a:ln w="57150">
              <a:solidFill>
                <a:srgbClr val="5B9BD5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0961573-3EBB-7C59-F03E-B96C3D7751B5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 flipV="1">
              <a:off x="6350337" y="3041445"/>
              <a:ext cx="654324" cy="609805"/>
            </a:xfrm>
            <a:prstGeom prst="line">
              <a:avLst/>
            </a:prstGeom>
            <a:ln w="57150">
              <a:solidFill>
                <a:srgbClr val="5B9BD5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7128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Graphs - Representation</a:t>
            </a:r>
          </a:p>
        </p:txBody>
      </p:sp>
      <p:pic>
        <p:nvPicPr>
          <p:cNvPr id="9" name="Graphic 8" descr="Network outline">
            <a:extLst>
              <a:ext uri="{FF2B5EF4-FFF2-40B4-BE49-F238E27FC236}">
                <a16:creationId xmlns:a16="http://schemas.microsoft.com/office/drawing/2014/main" id="{BA7E6840-2177-8243-B84F-D0601C9DD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5294" y="520426"/>
            <a:ext cx="914400" cy="9144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C5E428D-41EC-C6CC-39D6-88B222A5F395}"/>
              </a:ext>
            </a:extLst>
          </p:cNvPr>
          <p:cNvGrpSpPr/>
          <p:nvPr/>
        </p:nvGrpSpPr>
        <p:grpSpPr>
          <a:xfrm>
            <a:off x="631703" y="1731239"/>
            <a:ext cx="4012751" cy="1616978"/>
            <a:chOff x="542223" y="1817867"/>
            <a:chExt cx="10847672" cy="437117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EDEB486-47AD-EDE1-78B8-ECF14703FD5C}"/>
                </a:ext>
              </a:extLst>
            </p:cNvPr>
            <p:cNvSpPr/>
            <p:nvPr/>
          </p:nvSpPr>
          <p:spPr>
            <a:xfrm>
              <a:off x="5120640" y="4880009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2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864E57-EB2C-C393-EF68-F42E6C2AFA0C}"/>
                </a:ext>
              </a:extLst>
            </p:cNvPr>
            <p:cNvSpPr/>
            <p:nvPr/>
          </p:nvSpPr>
          <p:spPr>
            <a:xfrm>
              <a:off x="10080859" y="1905802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4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AA49D5-FC89-C4D6-6EA5-5B71B09F0337}"/>
                </a:ext>
              </a:extLst>
            </p:cNvPr>
            <p:cNvSpPr/>
            <p:nvPr/>
          </p:nvSpPr>
          <p:spPr>
            <a:xfrm>
              <a:off x="1360371" y="3570101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1CB8484-8D04-4367-AA2B-B1F01B35CA25}"/>
                </a:ext>
              </a:extLst>
            </p:cNvPr>
            <p:cNvSpPr/>
            <p:nvPr/>
          </p:nvSpPr>
          <p:spPr>
            <a:xfrm>
              <a:off x="7430704" y="3088837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3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17004B2-03EE-3D8E-B9D0-E8B03E5F9F18}"/>
                </a:ext>
              </a:extLst>
            </p:cNvPr>
            <p:cNvSpPr/>
            <p:nvPr/>
          </p:nvSpPr>
          <p:spPr>
            <a:xfrm>
              <a:off x="542223" y="1817867"/>
              <a:ext cx="1309036" cy="13090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Montserrat" panose="00000500000000000000" pitchFamily="2" charset="0"/>
                </a:rPr>
                <a:t>0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CF411B-9F80-5E27-7D4C-D616F8028E3D}"/>
                </a:ext>
              </a:extLst>
            </p:cNvPr>
            <p:cNvCxnSpPr/>
            <p:nvPr/>
          </p:nvCxnSpPr>
          <p:spPr>
            <a:xfrm>
              <a:off x="1360371" y="3088837"/>
              <a:ext cx="372176" cy="616889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AD81F1-ECF6-F961-2202-5CF8145B1F7A}"/>
                </a:ext>
              </a:extLst>
            </p:cNvPr>
            <p:cNvCxnSpPr>
              <a:cxnSpLocks/>
            </p:cNvCxnSpPr>
            <p:nvPr/>
          </p:nvCxnSpPr>
          <p:spPr>
            <a:xfrm>
              <a:off x="1822385" y="2646947"/>
              <a:ext cx="3674175" cy="2539733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6F95CC-5944-46BC-0212-682B504C1E1E}"/>
                </a:ext>
              </a:extLst>
            </p:cNvPr>
            <p:cNvCxnSpPr>
              <a:cxnSpLocks/>
              <a:stCxn id="7" idx="6"/>
              <a:endCxn id="5" idx="3"/>
            </p:cNvCxnSpPr>
            <p:nvPr/>
          </p:nvCxnSpPr>
          <p:spPr>
            <a:xfrm flipV="1">
              <a:off x="8739740" y="3023134"/>
              <a:ext cx="1532823" cy="720221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73C344-F685-0138-467E-C431F9C09580}"/>
                </a:ext>
              </a:extLst>
            </p:cNvPr>
            <p:cNvCxnSpPr>
              <a:cxnSpLocks/>
              <a:stCxn id="6" idx="5"/>
              <a:endCxn id="4" idx="2"/>
            </p:cNvCxnSpPr>
            <p:nvPr/>
          </p:nvCxnSpPr>
          <p:spPr>
            <a:xfrm>
              <a:off x="2477703" y="4687433"/>
              <a:ext cx="2642937" cy="847094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C8CDF2-B09F-D429-7AA2-4B910AAE89A2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 flipV="1">
              <a:off x="6283960" y="4206169"/>
              <a:ext cx="1338448" cy="1328358"/>
            </a:xfrm>
            <a:prstGeom prst="line">
              <a:avLst/>
            </a:prstGeom>
            <a:ln w="5715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8FDE6DCC-326C-A284-BF84-549F5459E711}"/>
              </a:ext>
            </a:extLst>
          </p:cNvPr>
          <p:cNvSpPr txBox="1">
            <a:spLocks/>
          </p:cNvSpPr>
          <p:nvPr/>
        </p:nvSpPr>
        <p:spPr>
          <a:xfrm>
            <a:off x="2438400" y="5543490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Montserrat Thin" panose="00000300000000000000" pitchFamily="2" charset="0"/>
              </a:rPr>
              <a:t>Adjacency List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8B99F8-B746-00AB-D4C0-4E90A24A9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994093"/>
              </p:ext>
            </p:extLst>
          </p:nvPr>
        </p:nvGraphicFramePr>
        <p:xfrm>
          <a:off x="6089227" y="1731238"/>
          <a:ext cx="1186185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6478">
                  <a:extLst>
                    <a:ext uri="{9D8B030D-6E8A-4147-A177-3AD203B41FA5}">
                      <a16:colId xmlns:a16="http://schemas.microsoft.com/office/drawing/2014/main" val="4217435451"/>
                    </a:ext>
                  </a:extLst>
                </a:gridCol>
                <a:gridCol w="589707">
                  <a:extLst>
                    <a:ext uri="{9D8B030D-6E8A-4147-A177-3AD203B41FA5}">
                      <a16:colId xmlns:a16="http://schemas.microsoft.com/office/drawing/2014/main" val="2232120815"/>
                    </a:ext>
                  </a:extLst>
                </a:gridCol>
              </a:tblGrid>
              <a:tr h="5002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842336"/>
                  </a:ext>
                </a:extLst>
              </a:tr>
              <a:tr h="5002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202930"/>
                  </a:ext>
                </a:extLst>
              </a:tr>
              <a:tr h="5002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694522"/>
                  </a:ext>
                </a:extLst>
              </a:tr>
              <a:tr h="5002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567849"/>
                  </a:ext>
                </a:extLst>
              </a:tr>
              <a:tr h="5002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38981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72F09187-D48D-5C5A-C0A5-B8592BCAEA05}"/>
              </a:ext>
            </a:extLst>
          </p:cNvPr>
          <p:cNvGrpSpPr/>
          <p:nvPr/>
        </p:nvGrpSpPr>
        <p:grpSpPr>
          <a:xfrm>
            <a:off x="6967537" y="1758850"/>
            <a:ext cx="1770365" cy="441526"/>
            <a:chOff x="6967537" y="1758850"/>
            <a:chExt cx="1770365" cy="44152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2745729-FF66-0E28-4718-7C5FF7BDD519}"/>
                </a:ext>
              </a:extLst>
            </p:cNvPr>
            <p:cNvCxnSpPr/>
            <p:nvPr/>
          </p:nvCxnSpPr>
          <p:spPr>
            <a:xfrm>
              <a:off x="6967537" y="1985124"/>
              <a:ext cx="800100" cy="0"/>
            </a:xfrm>
            <a:prstGeom prst="straightConnector1">
              <a:avLst/>
            </a:prstGeom>
            <a:ln w="57150">
              <a:solidFill>
                <a:srgbClr val="A9D1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405A9C-4AEB-48B8-989C-215F86CC5332}"/>
                </a:ext>
              </a:extLst>
            </p:cNvPr>
            <p:cNvSpPr/>
            <p:nvPr/>
          </p:nvSpPr>
          <p:spPr>
            <a:xfrm>
              <a:off x="7854850" y="1758850"/>
              <a:ext cx="441526" cy="44152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Montserrat" panose="00000500000000000000" pitchFamily="2" charset="0"/>
                </a:rPr>
                <a:t>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23251EC-650B-C5D8-DA6E-4AB77C18E95A}"/>
                </a:ext>
              </a:extLst>
            </p:cNvPr>
            <p:cNvSpPr/>
            <p:nvPr/>
          </p:nvSpPr>
          <p:spPr>
            <a:xfrm>
              <a:off x="8296376" y="1758850"/>
              <a:ext cx="441526" cy="4415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F3554A-F83B-A885-82CA-218A20B95C5C}"/>
              </a:ext>
            </a:extLst>
          </p:cNvPr>
          <p:cNvGrpSpPr/>
          <p:nvPr/>
        </p:nvGrpSpPr>
        <p:grpSpPr>
          <a:xfrm>
            <a:off x="8477991" y="1758850"/>
            <a:ext cx="1770365" cy="441526"/>
            <a:chOff x="6967537" y="1758850"/>
            <a:chExt cx="1770365" cy="44152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73A3241-4B72-F2A2-E55B-AD049D8CDFDC}"/>
                </a:ext>
              </a:extLst>
            </p:cNvPr>
            <p:cNvCxnSpPr/>
            <p:nvPr/>
          </p:nvCxnSpPr>
          <p:spPr>
            <a:xfrm>
              <a:off x="6967537" y="1985124"/>
              <a:ext cx="800100" cy="0"/>
            </a:xfrm>
            <a:prstGeom prst="straightConnector1">
              <a:avLst/>
            </a:prstGeom>
            <a:ln w="57150">
              <a:solidFill>
                <a:srgbClr val="A9D1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C31DD51-E2B5-D0ED-F54A-7B3562078007}"/>
                </a:ext>
              </a:extLst>
            </p:cNvPr>
            <p:cNvSpPr/>
            <p:nvPr/>
          </p:nvSpPr>
          <p:spPr>
            <a:xfrm>
              <a:off x="7854850" y="1758850"/>
              <a:ext cx="441526" cy="44152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Montserrat" panose="00000500000000000000" pitchFamily="2" charset="0"/>
                </a:rPr>
                <a:t>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407CDD2-351A-A0E3-6D89-76ACA0B46990}"/>
                </a:ext>
              </a:extLst>
            </p:cNvPr>
            <p:cNvSpPr/>
            <p:nvPr/>
          </p:nvSpPr>
          <p:spPr>
            <a:xfrm>
              <a:off x="8296376" y="1758850"/>
              <a:ext cx="441526" cy="4415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E577215-0AC8-BCD7-8B5C-01C25F0529BF}"/>
              </a:ext>
            </a:extLst>
          </p:cNvPr>
          <p:cNvGrpSpPr/>
          <p:nvPr/>
        </p:nvGrpSpPr>
        <p:grpSpPr>
          <a:xfrm>
            <a:off x="6967537" y="2280820"/>
            <a:ext cx="1770365" cy="441526"/>
            <a:chOff x="6967537" y="1758850"/>
            <a:chExt cx="1770365" cy="441526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750DE2E-E423-63FC-EE26-9A425F23AD90}"/>
                </a:ext>
              </a:extLst>
            </p:cNvPr>
            <p:cNvCxnSpPr/>
            <p:nvPr/>
          </p:nvCxnSpPr>
          <p:spPr>
            <a:xfrm>
              <a:off x="6967537" y="1985124"/>
              <a:ext cx="800100" cy="0"/>
            </a:xfrm>
            <a:prstGeom prst="straightConnector1">
              <a:avLst/>
            </a:prstGeom>
            <a:ln w="57150">
              <a:solidFill>
                <a:srgbClr val="A9D1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A54BF67-CF7A-3474-339E-6BB63FA358AC}"/>
                </a:ext>
              </a:extLst>
            </p:cNvPr>
            <p:cNvSpPr/>
            <p:nvPr/>
          </p:nvSpPr>
          <p:spPr>
            <a:xfrm>
              <a:off x="7854850" y="1758850"/>
              <a:ext cx="441526" cy="44152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Montserrat" panose="00000500000000000000" pitchFamily="2" charset="0"/>
                </a:rPr>
                <a:t>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E6C874E-0A4F-752C-89EA-AC274A147AB7}"/>
                </a:ext>
              </a:extLst>
            </p:cNvPr>
            <p:cNvSpPr/>
            <p:nvPr/>
          </p:nvSpPr>
          <p:spPr>
            <a:xfrm>
              <a:off x="8296376" y="1758850"/>
              <a:ext cx="441526" cy="4415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663FAF9-B407-E0C9-A698-A9283C6A6176}"/>
              </a:ext>
            </a:extLst>
          </p:cNvPr>
          <p:cNvGrpSpPr/>
          <p:nvPr/>
        </p:nvGrpSpPr>
        <p:grpSpPr>
          <a:xfrm>
            <a:off x="8477991" y="2280820"/>
            <a:ext cx="1770365" cy="441526"/>
            <a:chOff x="6967537" y="1758850"/>
            <a:chExt cx="1770365" cy="441526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B18EF1B-6E2A-378F-2069-D4737867E40F}"/>
                </a:ext>
              </a:extLst>
            </p:cNvPr>
            <p:cNvCxnSpPr/>
            <p:nvPr/>
          </p:nvCxnSpPr>
          <p:spPr>
            <a:xfrm>
              <a:off x="6967537" y="1985124"/>
              <a:ext cx="800100" cy="0"/>
            </a:xfrm>
            <a:prstGeom prst="straightConnector1">
              <a:avLst/>
            </a:prstGeom>
            <a:ln w="57150">
              <a:solidFill>
                <a:srgbClr val="A9D1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E1CBC21-C922-D386-BB30-84555A949F0E}"/>
                </a:ext>
              </a:extLst>
            </p:cNvPr>
            <p:cNvSpPr/>
            <p:nvPr/>
          </p:nvSpPr>
          <p:spPr>
            <a:xfrm>
              <a:off x="7854850" y="1758850"/>
              <a:ext cx="441526" cy="44152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Montserrat" panose="00000500000000000000" pitchFamily="2" charset="0"/>
                </a:rPr>
                <a:t>2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5BB7EC-BD38-4F02-B316-4B8303F51A9F}"/>
                </a:ext>
              </a:extLst>
            </p:cNvPr>
            <p:cNvSpPr/>
            <p:nvPr/>
          </p:nvSpPr>
          <p:spPr>
            <a:xfrm>
              <a:off x="8296376" y="1758850"/>
              <a:ext cx="441526" cy="4415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97D3119-251D-394B-1BB6-6A78ECF66B60}"/>
              </a:ext>
            </a:extLst>
          </p:cNvPr>
          <p:cNvGrpSpPr/>
          <p:nvPr/>
        </p:nvGrpSpPr>
        <p:grpSpPr>
          <a:xfrm>
            <a:off x="6967537" y="2805402"/>
            <a:ext cx="1770365" cy="441526"/>
            <a:chOff x="6967537" y="1758850"/>
            <a:chExt cx="1770365" cy="441526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1943363-C13B-3E09-23BF-6E5275E990CF}"/>
                </a:ext>
              </a:extLst>
            </p:cNvPr>
            <p:cNvCxnSpPr/>
            <p:nvPr/>
          </p:nvCxnSpPr>
          <p:spPr>
            <a:xfrm>
              <a:off x="6967537" y="1985124"/>
              <a:ext cx="800100" cy="0"/>
            </a:xfrm>
            <a:prstGeom prst="straightConnector1">
              <a:avLst/>
            </a:prstGeom>
            <a:ln w="57150">
              <a:solidFill>
                <a:srgbClr val="A9D1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4C2FC5A-6C7E-3B02-C81B-9F851D0C35E9}"/>
                </a:ext>
              </a:extLst>
            </p:cNvPr>
            <p:cNvSpPr/>
            <p:nvPr/>
          </p:nvSpPr>
          <p:spPr>
            <a:xfrm>
              <a:off x="7854850" y="1758850"/>
              <a:ext cx="441526" cy="44152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Montserrat" panose="00000500000000000000" pitchFamily="2" charset="0"/>
                </a:rPr>
                <a:t>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7AAA778-FF4C-72F8-F6DD-F8EE31A9A950}"/>
                </a:ext>
              </a:extLst>
            </p:cNvPr>
            <p:cNvSpPr/>
            <p:nvPr/>
          </p:nvSpPr>
          <p:spPr>
            <a:xfrm>
              <a:off x="8296376" y="1758850"/>
              <a:ext cx="441526" cy="4415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4E61E2-EF26-F326-A8D6-4F14FBF1B4B1}"/>
              </a:ext>
            </a:extLst>
          </p:cNvPr>
          <p:cNvGrpSpPr/>
          <p:nvPr/>
        </p:nvGrpSpPr>
        <p:grpSpPr>
          <a:xfrm>
            <a:off x="8480121" y="2810832"/>
            <a:ext cx="1770365" cy="441526"/>
            <a:chOff x="6967537" y="1758850"/>
            <a:chExt cx="1770365" cy="441526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B9B7A5F-103A-63C1-A604-96B8BDB974BA}"/>
                </a:ext>
              </a:extLst>
            </p:cNvPr>
            <p:cNvCxnSpPr/>
            <p:nvPr/>
          </p:nvCxnSpPr>
          <p:spPr>
            <a:xfrm>
              <a:off x="6967537" y="1985124"/>
              <a:ext cx="800100" cy="0"/>
            </a:xfrm>
            <a:prstGeom prst="straightConnector1">
              <a:avLst/>
            </a:prstGeom>
            <a:ln w="57150">
              <a:solidFill>
                <a:srgbClr val="A9D1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3934DAE-B08D-A4B2-4C6E-88B709CD995A}"/>
                </a:ext>
              </a:extLst>
            </p:cNvPr>
            <p:cNvSpPr/>
            <p:nvPr/>
          </p:nvSpPr>
          <p:spPr>
            <a:xfrm>
              <a:off x="7854850" y="1758850"/>
              <a:ext cx="441526" cy="44152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Montserrat" panose="00000500000000000000" pitchFamily="2" charset="0"/>
                </a:rPr>
                <a:t>1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51A49A9-D96F-DD80-15D0-B0D4C956E9AB}"/>
                </a:ext>
              </a:extLst>
            </p:cNvPr>
            <p:cNvSpPr/>
            <p:nvPr/>
          </p:nvSpPr>
          <p:spPr>
            <a:xfrm>
              <a:off x="8296376" y="1758850"/>
              <a:ext cx="441526" cy="4415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E5EAB3-06D2-9642-F68C-B7407F06C0A1}"/>
              </a:ext>
            </a:extLst>
          </p:cNvPr>
          <p:cNvGrpSpPr/>
          <p:nvPr/>
        </p:nvGrpSpPr>
        <p:grpSpPr>
          <a:xfrm>
            <a:off x="10027593" y="2810832"/>
            <a:ext cx="1770365" cy="441526"/>
            <a:chOff x="6967537" y="1758850"/>
            <a:chExt cx="1770365" cy="441526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B53ECA0-1D31-CBC5-390A-1CF5B1806DA6}"/>
                </a:ext>
              </a:extLst>
            </p:cNvPr>
            <p:cNvCxnSpPr/>
            <p:nvPr/>
          </p:nvCxnSpPr>
          <p:spPr>
            <a:xfrm>
              <a:off x="6967537" y="1985124"/>
              <a:ext cx="800100" cy="0"/>
            </a:xfrm>
            <a:prstGeom prst="straightConnector1">
              <a:avLst/>
            </a:prstGeom>
            <a:ln w="57150">
              <a:solidFill>
                <a:srgbClr val="A9D1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FAA6DCA-7195-81AD-4D3C-05150CDE8B8A}"/>
                </a:ext>
              </a:extLst>
            </p:cNvPr>
            <p:cNvSpPr/>
            <p:nvPr/>
          </p:nvSpPr>
          <p:spPr>
            <a:xfrm>
              <a:off x="7854850" y="1758850"/>
              <a:ext cx="441526" cy="44152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Montserrat" panose="00000500000000000000" pitchFamily="2" charset="0"/>
                </a:rPr>
                <a:t>3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A48C5C0-5294-0A0D-EC19-7D1F6BAF5DA7}"/>
                </a:ext>
              </a:extLst>
            </p:cNvPr>
            <p:cNvSpPr/>
            <p:nvPr/>
          </p:nvSpPr>
          <p:spPr>
            <a:xfrm>
              <a:off x="8296376" y="1758850"/>
              <a:ext cx="441526" cy="4415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4AD3A16-24AB-AD9C-6BD1-D3E6673D1AB0}"/>
              </a:ext>
            </a:extLst>
          </p:cNvPr>
          <p:cNvGrpSpPr/>
          <p:nvPr/>
        </p:nvGrpSpPr>
        <p:grpSpPr>
          <a:xfrm>
            <a:off x="6969667" y="3346437"/>
            <a:ext cx="1770365" cy="441526"/>
            <a:chOff x="6967537" y="1758850"/>
            <a:chExt cx="1770365" cy="441526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3831AEF-B37A-2B8D-5709-909C5391AFC9}"/>
                </a:ext>
              </a:extLst>
            </p:cNvPr>
            <p:cNvCxnSpPr/>
            <p:nvPr/>
          </p:nvCxnSpPr>
          <p:spPr>
            <a:xfrm>
              <a:off x="6967537" y="1985124"/>
              <a:ext cx="800100" cy="0"/>
            </a:xfrm>
            <a:prstGeom prst="straightConnector1">
              <a:avLst/>
            </a:prstGeom>
            <a:ln w="57150">
              <a:solidFill>
                <a:srgbClr val="A9D1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5010ECA-35EC-C6DA-949E-11CCD4C22287}"/>
                </a:ext>
              </a:extLst>
            </p:cNvPr>
            <p:cNvSpPr/>
            <p:nvPr/>
          </p:nvSpPr>
          <p:spPr>
            <a:xfrm>
              <a:off x="7854850" y="1758850"/>
              <a:ext cx="441526" cy="44152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Montserrat" panose="00000500000000000000" pitchFamily="2" charset="0"/>
                </a:rPr>
                <a:t>2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CEAE6B7-6C04-49BC-71D7-05034222F015}"/>
                </a:ext>
              </a:extLst>
            </p:cNvPr>
            <p:cNvSpPr/>
            <p:nvPr/>
          </p:nvSpPr>
          <p:spPr>
            <a:xfrm>
              <a:off x="8296376" y="1758850"/>
              <a:ext cx="441526" cy="4415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62C9D59-CC65-EC13-22FB-9C8EEC3D2D73}"/>
              </a:ext>
            </a:extLst>
          </p:cNvPr>
          <p:cNvGrpSpPr/>
          <p:nvPr/>
        </p:nvGrpSpPr>
        <p:grpSpPr>
          <a:xfrm>
            <a:off x="8480121" y="3322782"/>
            <a:ext cx="1770365" cy="441526"/>
            <a:chOff x="6967537" y="1758850"/>
            <a:chExt cx="1770365" cy="441526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D6D5C87-655F-D866-82FE-8A45D24DE61B}"/>
                </a:ext>
              </a:extLst>
            </p:cNvPr>
            <p:cNvCxnSpPr/>
            <p:nvPr/>
          </p:nvCxnSpPr>
          <p:spPr>
            <a:xfrm>
              <a:off x="6967537" y="1985124"/>
              <a:ext cx="800100" cy="0"/>
            </a:xfrm>
            <a:prstGeom prst="straightConnector1">
              <a:avLst/>
            </a:prstGeom>
            <a:ln w="57150">
              <a:solidFill>
                <a:srgbClr val="A9D1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E30C110-CB9F-EA69-2522-286C9960FB56}"/>
                </a:ext>
              </a:extLst>
            </p:cNvPr>
            <p:cNvSpPr/>
            <p:nvPr/>
          </p:nvSpPr>
          <p:spPr>
            <a:xfrm>
              <a:off x="7854850" y="1758850"/>
              <a:ext cx="441526" cy="44152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Montserrat" panose="00000500000000000000" pitchFamily="2" charset="0"/>
                </a:rPr>
                <a:t>4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6ACF061-EFD3-E29E-D157-59E91C123C59}"/>
                </a:ext>
              </a:extLst>
            </p:cNvPr>
            <p:cNvSpPr/>
            <p:nvPr/>
          </p:nvSpPr>
          <p:spPr>
            <a:xfrm>
              <a:off x="8296376" y="1758850"/>
              <a:ext cx="441526" cy="4415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CA774DD-E851-88BA-DE76-2C850F9A356B}"/>
              </a:ext>
            </a:extLst>
          </p:cNvPr>
          <p:cNvGrpSpPr/>
          <p:nvPr/>
        </p:nvGrpSpPr>
        <p:grpSpPr>
          <a:xfrm>
            <a:off x="6969667" y="3868406"/>
            <a:ext cx="1770365" cy="441526"/>
            <a:chOff x="6967537" y="1758850"/>
            <a:chExt cx="1770365" cy="441526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C15DB8A-23CE-F64B-7B36-DAA0C08560B2}"/>
                </a:ext>
              </a:extLst>
            </p:cNvPr>
            <p:cNvCxnSpPr/>
            <p:nvPr/>
          </p:nvCxnSpPr>
          <p:spPr>
            <a:xfrm>
              <a:off x="6967537" y="1985124"/>
              <a:ext cx="800100" cy="0"/>
            </a:xfrm>
            <a:prstGeom prst="straightConnector1">
              <a:avLst/>
            </a:prstGeom>
            <a:ln w="57150">
              <a:solidFill>
                <a:srgbClr val="A9D1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91392B2-0D7F-52D1-2D51-2D3BEB525D90}"/>
                </a:ext>
              </a:extLst>
            </p:cNvPr>
            <p:cNvSpPr/>
            <p:nvPr/>
          </p:nvSpPr>
          <p:spPr>
            <a:xfrm>
              <a:off x="7854850" y="1758850"/>
              <a:ext cx="441526" cy="44152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Montserrat" panose="00000500000000000000" pitchFamily="2" charset="0"/>
                </a:rPr>
                <a:t>3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2414D5A-D44D-3796-74BB-914F139B89E2}"/>
                </a:ext>
              </a:extLst>
            </p:cNvPr>
            <p:cNvSpPr/>
            <p:nvPr/>
          </p:nvSpPr>
          <p:spPr>
            <a:xfrm>
              <a:off x="8296376" y="1758850"/>
              <a:ext cx="441526" cy="4415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05768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7FA253-B356-4EB6-68DE-03075E302416}"/>
              </a:ext>
            </a:extLst>
          </p:cNvPr>
          <p:cNvSpPr/>
          <p:nvPr/>
        </p:nvSpPr>
        <p:spPr>
          <a:xfrm>
            <a:off x="5632450" y="1751013"/>
            <a:ext cx="315629" cy="381000"/>
          </a:xfrm>
          <a:prstGeom prst="rect">
            <a:avLst/>
          </a:prstGeom>
          <a:solidFill>
            <a:srgbClr val="92D05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0" dirty="0"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E82F5-9C54-B320-4237-BF6F9550B2A8}"/>
              </a:ext>
            </a:extLst>
          </p:cNvPr>
          <p:cNvSpPr/>
          <p:nvPr/>
        </p:nvSpPr>
        <p:spPr>
          <a:xfrm>
            <a:off x="5880100" y="3298034"/>
            <a:ext cx="266701" cy="381000"/>
          </a:xfrm>
          <a:prstGeom prst="rect">
            <a:avLst/>
          </a:prstGeom>
          <a:solidFill>
            <a:srgbClr val="00B0F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611DF6-BE6A-41A2-501C-A8ACD9C6B500}"/>
              </a:ext>
            </a:extLst>
          </p:cNvPr>
          <p:cNvSpPr/>
          <p:nvPr/>
        </p:nvSpPr>
        <p:spPr>
          <a:xfrm>
            <a:off x="5435600" y="3276600"/>
            <a:ext cx="196850" cy="381000"/>
          </a:xfrm>
          <a:prstGeom prst="rect">
            <a:avLst/>
          </a:prstGeom>
          <a:solidFill>
            <a:srgbClr val="843C0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DC0C0F-ECE4-C2F9-F087-FBAF5885AF35}"/>
              </a:ext>
            </a:extLst>
          </p:cNvPr>
          <p:cNvSpPr/>
          <p:nvPr/>
        </p:nvSpPr>
        <p:spPr>
          <a:xfrm>
            <a:off x="6573839" y="2655237"/>
            <a:ext cx="196850" cy="349901"/>
          </a:xfrm>
          <a:prstGeom prst="rect">
            <a:avLst/>
          </a:prstGeom>
          <a:solidFill>
            <a:srgbClr val="843C0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/>
              <p:nvPr/>
            </p:nvSpPr>
            <p:spPr>
              <a:xfrm>
                <a:off x="3454059" y="1690131"/>
                <a:ext cx="5283882" cy="2692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4400" b="0" dirty="0">
                  <a:solidFill>
                    <a:schemeClr val="bg1"/>
                  </a:solidFill>
                </a:endParaRPr>
              </a:p>
              <a:p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59" y="1690131"/>
                <a:ext cx="5283882" cy="26922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Summations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146936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454D411-3B7E-295B-BCE2-478CF0345E3B}"/>
                  </a:ext>
                </a:extLst>
              </p:cNvPr>
              <p:cNvSpPr/>
              <p:nvPr/>
            </p:nvSpPr>
            <p:spPr>
              <a:xfrm>
                <a:off x="4715710" y="4081468"/>
                <a:ext cx="2760579" cy="510139"/>
              </a:xfrm>
              <a:prstGeom prst="rect">
                <a:avLst/>
              </a:prstGeom>
              <a:solidFill>
                <a:srgbClr val="843C0C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latin typeface="Montserrat" panose="00000500000000000000" pitchFamily="2" charset="0"/>
                  </a:rPr>
                  <a:t>Index Variable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400" dirty="0"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454D411-3B7E-295B-BCE2-478CF0345E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710" y="4081468"/>
                <a:ext cx="2760579" cy="510139"/>
              </a:xfrm>
              <a:prstGeom prst="rect">
                <a:avLst/>
              </a:prstGeom>
              <a:blipFill>
                <a:blip r:embed="rId4"/>
                <a:stretch>
                  <a:fillRect l="-3540" t="-3614" b="-240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1F4FCB0-998C-C74E-EB7C-7E6195161C3D}"/>
                  </a:ext>
                </a:extLst>
              </p:cNvPr>
              <p:cNvSpPr/>
              <p:nvPr/>
            </p:nvSpPr>
            <p:spPr>
              <a:xfrm>
                <a:off x="4715710" y="4733930"/>
                <a:ext cx="2760579" cy="510139"/>
              </a:xfrm>
              <a:prstGeom prst="rect">
                <a:avLst/>
              </a:prstGeom>
              <a:solidFill>
                <a:srgbClr val="00B0F0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latin typeface="Montserrat" panose="00000500000000000000" pitchFamily="2" charset="0"/>
                  </a:rPr>
                  <a:t>Initial Value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400" dirty="0"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1F4FCB0-998C-C74E-EB7C-7E6195161C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710" y="4733930"/>
                <a:ext cx="2760579" cy="510139"/>
              </a:xfrm>
              <a:prstGeom prst="rect">
                <a:avLst/>
              </a:prstGeom>
              <a:blipFill>
                <a:blip r:embed="rId5"/>
                <a:stretch>
                  <a:fillRect l="-3540" t="-3614" b="-240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EC93C4E-6ED7-EA5E-DC55-9F1F7CA72756}"/>
                  </a:ext>
                </a:extLst>
              </p:cNvPr>
              <p:cNvSpPr/>
              <p:nvPr/>
            </p:nvSpPr>
            <p:spPr>
              <a:xfrm>
                <a:off x="4715710" y="5386392"/>
                <a:ext cx="2760579" cy="510139"/>
              </a:xfrm>
              <a:prstGeom prst="rect">
                <a:avLst/>
              </a:prstGeom>
              <a:solidFill>
                <a:srgbClr val="92D050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latin typeface="Montserrat" panose="00000500000000000000" pitchFamily="2" charset="0"/>
                  </a:rPr>
                  <a:t>Final Value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sz="2400" b="0" dirty="0"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EC93C4E-6ED7-EA5E-DC55-9F1F7CA72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710" y="5386392"/>
                <a:ext cx="2760579" cy="510139"/>
              </a:xfrm>
              <a:prstGeom prst="rect">
                <a:avLst/>
              </a:prstGeom>
              <a:blipFill>
                <a:blip r:embed="rId6"/>
                <a:stretch>
                  <a:fillRect l="-3540" t="-3614" b="-240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24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 animBg="1"/>
      <p:bldP spid="11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/>
              <p:nvPr/>
            </p:nvSpPr>
            <p:spPr>
              <a:xfrm>
                <a:off x="1346200" y="2171794"/>
                <a:ext cx="9499600" cy="2692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4400" b="0" dirty="0">
                  <a:solidFill>
                    <a:schemeClr val="bg1"/>
                  </a:solidFill>
                </a:endParaRPr>
              </a:p>
              <a:p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200" y="2171794"/>
                <a:ext cx="9499600" cy="26922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Summations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146936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📒</a:t>
            </a:r>
          </a:p>
        </p:txBody>
      </p:sp>
    </p:spTree>
    <p:extLst>
      <p:ext uri="{BB962C8B-B14F-4D97-AF65-F5344CB8AC3E}">
        <p14:creationId xmlns:p14="http://schemas.microsoft.com/office/powerpoint/2010/main" val="353478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/>
              <p:nvPr/>
            </p:nvSpPr>
            <p:spPr>
              <a:xfrm>
                <a:off x="1346200" y="2171794"/>
                <a:ext cx="9499600" cy="2692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+⋯+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4400" b="0" dirty="0">
                  <a:solidFill>
                    <a:schemeClr val="bg1"/>
                  </a:solidFill>
                </a:endParaRPr>
              </a:p>
              <a:p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200" y="2171794"/>
                <a:ext cx="9499600" cy="26922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Summations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146936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📒</a:t>
            </a:r>
          </a:p>
        </p:txBody>
      </p:sp>
    </p:spTree>
    <p:extLst>
      <p:ext uri="{BB962C8B-B14F-4D97-AF65-F5344CB8AC3E}">
        <p14:creationId xmlns:p14="http://schemas.microsoft.com/office/powerpoint/2010/main" val="1105915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Summations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146936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/>
              <p:nvPr/>
            </p:nvSpPr>
            <p:spPr>
              <a:xfrm>
                <a:off x="2436440" y="2171794"/>
                <a:ext cx="1869542" cy="2692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</m:oMath>
                  </m:oMathPara>
                </a14:m>
                <a:endParaRPr lang="en-US" sz="4400" b="0" dirty="0">
                  <a:solidFill>
                    <a:schemeClr val="bg1"/>
                  </a:solidFill>
                </a:endParaRPr>
              </a:p>
              <a:p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440" y="2171794"/>
                <a:ext cx="1869542" cy="26922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1CBF25-EB56-7543-3038-01AD70DA22E4}"/>
                  </a:ext>
                </a:extLst>
              </p:cNvPr>
              <p:cNvSpPr txBox="1"/>
              <p:nvPr/>
            </p:nvSpPr>
            <p:spPr>
              <a:xfrm>
                <a:off x="4237176" y="2803896"/>
                <a:ext cx="551838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1+2+3+4+5+6</m:t>
                      </m:r>
                    </m:oMath>
                  </m:oMathPara>
                </a14:m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1CBF25-EB56-7543-3038-01AD70DA2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176" y="2803896"/>
                <a:ext cx="5518385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68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9C39-53FB-ABA0-74C8-201EE6612A94}"/>
              </a:ext>
            </a:extLst>
          </p:cNvPr>
          <p:cNvSpPr txBox="1">
            <a:spLocks/>
          </p:cNvSpPr>
          <p:nvPr/>
        </p:nvSpPr>
        <p:spPr>
          <a:xfrm>
            <a:off x="1348075" y="2630193"/>
            <a:ext cx="9495850" cy="27020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 set is a collection of objects.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Gift Box Large Star Bottom">
                <a:extLst>
                  <a:ext uri="{FF2B5EF4-FFF2-40B4-BE49-F238E27FC236}">
                    <a16:creationId xmlns:a16="http://schemas.microsoft.com/office/drawing/2014/main" id="{FCD028B5-60D5-9237-6B40-AD4DE93B38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1371091"/>
                  </p:ext>
                </p:extLst>
              </p:nvPr>
            </p:nvGraphicFramePr>
            <p:xfrm>
              <a:off x="4870909" y="965200"/>
              <a:ext cx="2450182" cy="239787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450182" cy="2397878"/>
                    </a:xfrm>
                    <a:prstGeom prst="rect">
                      <a:avLst/>
                    </a:prstGeom>
                  </am3d:spPr>
                  <am3d:camera>
                    <am3d:pos x="0" y="0" z="808959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42" d="1000000"/>
                    <am3d:preTrans dx="39530799" dy="-17567466" dz="302759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5460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Gift Box Large Star Bottom">
                <a:extLst>
                  <a:ext uri="{FF2B5EF4-FFF2-40B4-BE49-F238E27FC236}">
                    <a16:creationId xmlns:a16="http://schemas.microsoft.com/office/drawing/2014/main" id="{FCD028B5-60D5-9237-6B40-AD4DE93B38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0909" y="965200"/>
                <a:ext cx="2450182" cy="23978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7876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7D73C26-B848-3E96-BBB3-7A279C7089BF}"/>
              </a:ext>
            </a:extLst>
          </p:cNvPr>
          <p:cNvGrpSpPr/>
          <p:nvPr/>
        </p:nvGrpSpPr>
        <p:grpSpPr>
          <a:xfrm>
            <a:off x="2436440" y="2948786"/>
            <a:ext cx="1147517" cy="1218178"/>
            <a:chOff x="2436440" y="2948786"/>
            <a:chExt cx="1147517" cy="12181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F8C020-2077-0E28-8EC4-9990A53ED408}"/>
                </a:ext>
              </a:extLst>
            </p:cNvPr>
            <p:cNvSpPr/>
            <p:nvPr/>
          </p:nvSpPr>
          <p:spPr>
            <a:xfrm>
              <a:off x="2436440" y="3798749"/>
              <a:ext cx="294571" cy="3682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79C4CE-410E-9306-031B-FBAEB71834F9}"/>
                </a:ext>
              </a:extLst>
            </p:cNvPr>
            <p:cNvSpPr/>
            <p:nvPr/>
          </p:nvSpPr>
          <p:spPr>
            <a:xfrm>
              <a:off x="3295522" y="2948786"/>
              <a:ext cx="288435" cy="48021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Summations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146936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/>
              <p:nvPr/>
            </p:nvSpPr>
            <p:spPr>
              <a:xfrm>
                <a:off x="2436440" y="2171794"/>
                <a:ext cx="1869542" cy="2692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  <m:e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</m:oMath>
                  </m:oMathPara>
                </a14:m>
                <a:endParaRPr lang="en-US" sz="4400" b="0" dirty="0">
                  <a:solidFill>
                    <a:schemeClr val="bg1"/>
                  </a:solidFill>
                </a:endParaRPr>
              </a:p>
              <a:p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440" y="2171794"/>
                <a:ext cx="1869542" cy="2692212"/>
              </a:xfrm>
              <a:prstGeom prst="rect">
                <a:avLst/>
              </a:prstGeom>
              <a:blipFill>
                <a:blip r:embed="rId3"/>
                <a:stretch>
                  <a:fillRect r="-3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1CBF25-EB56-7543-3038-01AD70DA22E4}"/>
                  </a:ext>
                </a:extLst>
              </p:cNvPr>
              <p:cNvSpPr txBox="1"/>
              <p:nvPr/>
            </p:nvSpPr>
            <p:spPr>
              <a:xfrm>
                <a:off x="4537885" y="2810033"/>
                <a:ext cx="709770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1CBF25-EB56-7543-3038-01AD70DA2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885" y="2810033"/>
                <a:ext cx="709770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4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EFBC2F1-C635-8A48-25E9-CCDECF1D10D3}"/>
              </a:ext>
            </a:extLst>
          </p:cNvPr>
          <p:cNvGrpSpPr/>
          <p:nvPr/>
        </p:nvGrpSpPr>
        <p:grpSpPr>
          <a:xfrm>
            <a:off x="2491586" y="2948786"/>
            <a:ext cx="1251931" cy="1224315"/>
            <a:chOff x="2491586" y="2948786"/>
            <a:chExt cx="1251931" cy="12243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A46CD2-C81C-354B-9A49-4E0DBA4200B7}"/>
                </a:ext>
              </a:extLst>
            </p:cNvPr>
            <p:cNvSpPr/>
            <p:nvPr/>
          </p:nvSpPr>
          <p:spPr>
            <a:xfrm>
              <a:off x="2491586" y="3804886"/>
              <a:ext cx="294571" cy="36821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71E80D-8B4E-F44C-1DE3-DF175389DCD8}"/>
                </a:ext>
              </a:extLst>
            </p:cNvPr>
            <p:cNvSpPr/>
            <p:nvPr/>
          </p:nvSpPr>
          <p:spPr>
            <a:xfrm>
              <a:off x="3371211" y="2948786"/>
              <a:ext cx="372306" cy="4802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/>
              <p:nvPr/>
            </p:nvSpPr>
            <p:spPr>
              <a:xfrm>
                <a:off x="2436440" y="2171794"/>
                <a:ext cx="1869542" cy="2692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  <m:e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</m:oMath>
                  </m:oMathPara>
                </a14:m>
                <a:endParaRPr lang="en-US" sz="4400" b="0" dirty="0">
                  <a:solidFill>
                    <a:schemeClr val="bg1"/>
                  </a:solidFill>
                </a:endParaRPr>
              </a:p>
              <a:p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440" y="2171794"/>
                <a:ext cx="1869542" cy="2692212"/>
              </a:xfrm>
              <a:prstGeom prst="rect">
                <a:avLst/>
              </a:prstGeom>
              <a:blipFill>
                <a:blip r:embed="rId3"/>
                <a:stretch>
                  <a:fillRect r="-1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Summations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146936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1CBF25-EB56-7543-3038-01AD70DA22E4}"/>
                  </a:ext>
                </a:extLst>
              </p:cNvPr>
              <p:cNvSpPr txBox="1"/>
              <p:nvPr/>
            </p:nvSpPr>
            <p:spPr>
              <a:xfrm>
                <a:off x="4537885" y="2810033"/>
                <a:ext cx="709770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1CBF25-EB56-7543-3038-01AD70DA2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885" y="2810033"/>
                <a:ext cx="709770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B364A62-126F-66F5-3AD0-32D33F0CB118}"/>
              </a:ext>
            </a:extLst>
          </p:cNvPr>
          <p:cNvSpPr/>
          <p:nvPr/>
        </p:nvSpPr>
        <p:spPr>
          <a:xfrm>
            <a:off x="2450674" y="5074366"/>
            <a:ext cx="7302926" cy="4208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choice of index variable does not change the value of the sum.</a:t>
            </a:r>
          </a:p>
        </p:txBody>
      </p:sp>
    </p:spTree>
    <p:extLst>
      <p:ext uri="{BB962C8B-B14F-4D97-AF65-F5344CB8AC3E}">
        <p14:creationId xmlns:p14="http://schemas.microsoft.com/office/powerpoint/2010/main" val="362804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Exercise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883536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/>
              <p:nvPr/>
            </p:nvSpPr>
            <p:spPr>
              <a:xfrm>
                <a:off x="3171389" y="2056765"/>
                <a:ext cx="2225740" cy="2670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=3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</m:oMath>
                  </m:oMathPara>
                </a14:m>
                <a:endParaRPr lang="en-US" sz="4400" b="0" dirty="0">
                  <a:solidFill>
                    <a:schemeClr val="bg1"/>
                  </a:solidFill>
                </a:endParaRPr>
              </a:p>
              <a:p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4AFE27-D885-F7E7-18D0-1D5374254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389" y="2056765"/>
                <a:ext cx="2225740" cy="26700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08A10D-501E-6D55-933D-576DD51DA443}"/>
                  </a:ext>
                </a:extLst>
              </p:cNvPr>
              <p:cNvSpPr txBox="1"/>
              <p:nvPr/>
            </p:nvSpPr>
            <p:spPr>
              <a:xfrm>
                <a:off x="5397128" y="2710359"/>
                <a:ext cx="362348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08A10D-501E-6D55-933D-576DD51DA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128" y="2710359"/>
                <a:ext cx="3623485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202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Sequences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384772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491AF-5420-20E2-346D-D3B8BC1703C0}"/>
              </a:ext>
            </a:extLst>
          </p:cNvPr>
          <p:cNvSpPr txBox="1"/>
          <p:nvPr/>
        </p:nvSpPr>
        <p:spPr>
          <a:xfrm>
            <a:off x="2355272" y="2437763"/>
            <a:ext cx="74814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Intuitively,</a:t>
            </a:r>
            <a:endParaRPr lang="en-US" sz="2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 </a:t>
            </a:r>
            <a:r>
              <a:rPr lang="en-US" sz="2800" i="1" dirty="0">
                <a:solidFill>
                  <a:schemeClr val="bg1"/>
                </a:solidFill>
                <a:latin typeface="Montserrat" panose="00000500000000000000" pitchFamily="2" charset="0"/>
              </a:rPr>
              <a:t>sequence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 is an 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ordered list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 of objects.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027F8-336D-20B3-2911-07B23A868757}"/>
              </a:ext>
            </a:extLst>
          </p:cNvPr>
          <p:cNvSpPr txBox="1"/>
          <p:nvPr/>
        </p:nvSpPr>
        <p:spPr>
          <a:xfrm>
            <a:off x="2355272" y="3429000"/>
            <a:ext cx="7481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1, 2, 3, 4, 5, 7, …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1, 1, 2, 3, 5, …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a, aa, </a:t>
            </a:r>
            <a:r>
              <a:rPr lang="en-US" sz="2800" dirty="0" err="1">
                <a:solidFill>
                  <a:schemeClr val="bg1"/>
                </a:solidFill>
                <a:latin typeface="Montserrat" panose="00000500000000000000" pitchFamily="2" charset="0"/>
              </a:rPr>
              <a:t>aaa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" panose="00000500000000000000" pitchFamily="2" charset="0"/>
              </a:rPr>
              <a:t>aaaa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" panose="00000500000000000000" pitchFamily="2" charset="0"/>
              </a:rPr>
              <a:t>aaaaa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4447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Sequences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384772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491AF-5420-20E2-346D-D3B8BC1703C0}"/>
              </a:ext>
            </a:extLst>
          </p:cNvPr>
          <p:cNvSpPr txBox="1"/>
          <p:nvPr/>
        </p:nvSpPr>
        <p:spPr>
          <a:xfrm>
            <a:off x="2355272" y="2437763"/>
            <a:ext cx="74814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More formally,</a:t>
            </a:r>
            <a:endParaRPr lang="en-US" sz="2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 </a:t>
            </a:r>
            <a:r>
              <a:rPr lang="en-US" sz="2800" i="1" dirty="0">
                <a:solidFill>
                  <a:schemeClr val="bg1"/>
                </a:solidFill>
                <a:latin typeface="Montserrat" panose="00000500000000000000" pitchFamily="2" charset="0"/>
              </a:rPr>
              <a:t>sequence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 is a function whose domain is the set of natural numbers (ℕ).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723C7-1171-6FD1-9468-560FB66F2A75}"/>
              </a:ext>
            </a:extLst>
          </p:cNvPr>
          <p:cNvSpPr txBox="1"/>
          <p:nvPr/>
        </p:nvSpPr>
        <p:spPr>
          <a:xfrm>
            <a:off x="2355272" y="3891685"/>
            <a:ext cx="748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1, 3, 5, 7, 9,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D0E628-0D04-350E-6AE3-93BD487E8282}"/>
                  </a:ext>
                </a:extLst>
              </p:cNvPr>
              <p:cNvSpPr txBox="1"/>
              <p:nvPr/>
            </p:nvSpPr>
            <p:spPr>
              <a:xfrm>
                <a:off x="3968034" y="4925928"/>
                <a:ext cx="9357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D0E628-0D04-350E-6AE3-93BD487E8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34" y="4925928"/>
                <a:ext cx="935705" cy="276999"/>
              </a:xfrm>
              <a:prstGeom prst="rect">
                <a:avLst/>
              </a:prstGeom>
              <a:blipFill>
                <a:blip r:embed="rId3"/>
                <a:stretch>
                  <a:fillRect l="-8497" t="-2222" r="-588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CA3B4C-07C7-77B0-BF2B-9002646FC299}"/>
                  </a:ext>
                </a:extLst>
              </p:cNvPr>
              <p:cNvSpPr txBox="1"/>
              <p:nvPr/>
            </p:nvSpPr>
            <p:spPr>
              <a:xfrm>
                <a:off x="3968034" y="5381486"/>
                <a:ext cx="9364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CA3B4C-07C7-77B0-BF2B-9002646FC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34" y="5381486"/>
                <a:ext cx="936475" cy="276999"/>
              </a:xfrm>
              <a:prstGeom prst="rect">
                <a:avLst/>
              </a:prstGeom>
              <a:blipFill>
                <a:blip r:embed="rId4"/>
                <a:stretch>
                  <a:fillRect l="-8442" t="-2222" r="-5195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44BC43-EAA9-B31D-3028-25683F5E50F4}"/>
                  </a:ext>
                </a:extLst>
              </p:cNvPr>
              <p:cNvSpPr txBox="1"/>
              <p:nvPr/>
            </p:nvSpPr>
            <p:spPr>
              <a:xfrm>
                <a:off x="7287491" y="4925928"/>
                <a:ext cx="9364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44BC43-EAA9-B31D-3028-25683F5E5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491" y="4925928"/>
                <a:ext cx="936475" cy="276999"/>
              </a:xfrm>
              <a:prstGeom prst="rect">
                <a:avLst/>
              </a:prstGeom>
              <a:blipFill>
                <a:blip r:embed="rId5"/>
                <a:stretch>
                  <a:fillRect l="-8442" t="-2222" r="-584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C292F4-9639-3123-3510-A3A06584667A}"/>
                  </a:ext>
                </a:extLst>
              </p:cNvPr>
              <p:cNvSpPr txBox="1"/>
              <p:nvPr/>
            </p:nvSpPr>
            <p:spPr>
              <a:xfrm>
                <a:off x="7287491" y="5381486"/>
                <a:ext cx="9364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C292F4-9639-3123-3510-A3A065846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491" y="5381486"/>
                <a:ext cx="936475" cy="276999"/>
              </a:xfrm>
              <a:prstGeom prst="rect">
                <a:avLst/>
              </a:prstGeom>
              <a:blipFill>
                <a:blip r:embed="rId6"/>
                <a:stretch>
                  <a:fillRect l="-8442" t="-2222" r="-584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483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Sequences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384772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491AF-5420-20E2-346D-D3B8BC1703C0}"/>
              </a:ext>
            </a:extLst>
          </p:cNvPr>
          <p:cNvSpPr txBox="1"/>
          <p:nvPr/>
        </p:nvSpPr>
        <p:spPr>
          <a:xfrm>
            <a:off x="2355272" y="2437763"/>
            <a:ext cx="74814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More formally,</a:t>
            </a:r>
            <a:endParaRPr lang="en-US" sz="2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 </a:t>
            </a:r>
            <a:r>
              <a:rPr lang="en-US" sz="2800" i="1" dirty="0">
                <a:solidFill>
                  <a:schemeClr val="bg1"/>
                </a:solidFill>
                <a:latin typeface="Montserrat" panose="00000500000000000000" pitchFamily="2" charset="0"/>
              </a:rPr>
              <a:t>sequence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 is a function whose domain is the set of natural numbers (ℕ).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723C7-1171-6FD1-9468-560FB66F2A75}"/>
              </a:ext>
            </a:extLst>
          </p:cNvPr>
          <p:cNvSpPr txBox="1"/>
          <p:nvPr/>
        </p:nvSpPr>
        <p:spPr>
          <a:xfrm>
            <a:off x="2355272" y="3891685"/>
            <a:ext cx="748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1, 3, 5, 7, 9,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D0E628-0D04-350E-6AE3-93BD487E8282}"/>
                  </a:ext>
                </a:extLst>
              </p:cNvPr>
              <p:cNvSpPr txBox="1"/>
              <p:nvPr/>
            </p:nvSpPr>
            <p:spPr>
              <a:xfrm>
                <a:off x="3968034" y="4925928"/>
                <a:ext cx="7127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D0E628-0D04-350E-6AE3-93BD487E8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34" y="4925928"/>
                <a:ext cx="712759" cy="276999"/>
              </a:xfrm>
              <a:prstGeom prst="rect">
                <a:avLst/>
              </a:prstGeom>
              <a:blipFill>
                <a:blip r:embed="rId3"/>
                <a:stretch>
                  <a:fillRect l="-4274" r="-6838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CA3B4C-07C7-77B0-BF2B-9002646FC299}"/>
                  </a:ext>
                </a:extLst>
              </p:cNvPr>
              <p:cNvSpPr txBox="1"/>
              <p:nvPr/>
            </p:nvSpPr>
            <p:spPr>
              <a:xfrm>
                <a:off x="3968034" y="5381486"/>
                <a:ext cx="7180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CA3B4C-07C7-77B0-BF2B-9002646FC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34" y="5381486"/>
                <a:ext cx="718082" cy="276999"/>
              </a:xfrm>
              <a:prstGeom prst="rect">
                <a:avLst/>
              </a:prstGeom>
              <a:blipFill>
                <a:blip r:embed="rId4"/>
                <a:stretch>
                  <a:fillRect l="-4237" r="-6780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44BC43-EAA9-B31D-3028-25683F5E50F4}"/>
                  </a:ext>
                </a:extLst>
              </p:cNvPr>
              <p:cNvSpPr txBox="1"/>
              <p:nvPr/>
            </p:nvSpPr>
            <p:spPr>
              <a:xfrm>
                <a:off x="7287491" y="4925928"/>
                <a:ext cx="7180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44BC43-EAA9-B31D-3028-25683F5E5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491" y="4925928"/>
                <a:ext cx="718082" cy="276999"/>
              </a:xfrm>
              <a:prstGeom prst="rect">
                <a:avLst/>
              </a:prstGeom>
              <a:blipFill>
                <a:blip r:embed="rId5"/>
                <a:stretch>
                  <a:fillRect l="-4237" r="-762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C292F4-9639-3123-3510-A3A06584667A}"/>
                  </a:ext>
                </a:extLst>
              </p:cNvPr>
              <p:cNvSpPr txBox="1"/>
              <p:nvPr/>
            </p:nvSpPr>
            <p:spPr>
              <a:xfrm>
                <a:off x="7287491" y="5381486"/>
                <a:ext cx="7180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C292F4-9639-3123-3510-A3A065846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491" y="5381486"/>
                <a:ext cx="718082" cy="276999"/>
              </a:xfrm>
              <a:prstGeom prst="rect">
                <a:avLst/>
              </a:prstGeom>
              <a:blipFill>
                <a:blip r:embed="rId6"/>
                <a:stretch>
                  <a:fillRect l="-4237" r="-7627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4180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Sequences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384772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491AF-5420-20E2-346D-D3B8BC1703C0}"/>
              </a:ext>
            </a:extLst>
          </p:cNvPr>
          <p:cNvSpPr txBox="1"/>
          <p:nvPr/>
        </p:nvSpPr>
        <p:spPr>
          <a:xfrm>
            <a:off x="2355272" y="1885691"/>
            <a:ext cx="74814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Definition.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An </a:t>
            </a:r>
            <a:r>
              <a:rPr lang="en-US" sz="2800" i="1" dirty="0">
                <a:solidFill>
                  <a:schemeClr val="bg1"/>
                </a:solidFill>
                <a:latin typeface="Montserrat" panose="00000500000000000000" pitchFamily="2" charset="0"/>
              </a:rPr>
              <a:t>arithmetic sequence 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is a sequence where the difference between consecutive terms always remains the same.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18BDD-05A2-17C5-4504-43CF236711B2}"/>
              </a:ext>
            </a:extLst>
          </p:cNvPr>
          <p:cNvSpPr/>
          <p:nvPr/>
        </p:nvSpPr>
        <p:spPr>
          <a:xfrm>
            <a:off x="2438400" y="5180136"/>
            <a:ext cx="109728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7C18E-DACE-1C71-F1E9-426518A0150C}"/>
              </a:ext>
            </a:extLst>
          </p:cNvPr>
          <p:cNvSpPr/>
          <p:nvPr/>
        </p:nvSpPr>
        <p:spPr>
          <a:xfrm>
            <a:off x="4493508" y="5180136"/>
            <a:ext cx="109728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0A5716-92A5-23EF-7412-8A027F6771C9}"/>
              </a:ext>
            </a:extLst>
          </p:cNvPr>
          <p:cNvSpPr/>
          <p:nvPr/>
        </p:nvSpPr>
        <p:spPr>
          <a:xfrm>
            <a:off x="6548616" y="5180136"/>
            <a:ext cx="109728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11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C4758B-332B-1432-42EA-FB46EE168864}"/>
              </a:ext>
            </a:extLst>
          </p:cNvPr>
          <p:cNvSpPr/>
          <p:nvPr/>
        </p:nvSpPr>
        <p:spPr>
          <a:xfrm>
            <a:off x="8603724" y="5180136"/>
            <a:ext cx="109728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15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40E260-F9D6-8B6B-3F1E-05B30D197F49}"/>
              </a:ext>
            </a:extLst>
          </p:cNvPr>
          <p:cNvGrpSpPr/>
          <p:nvPr/>
        </p:nvGrpSpPr>
        <p:grpSpPr>
          <a:xfrm>
            <a:off x="3279996" y="4094416"/>
            <a:ext cx="1458691" cy="991128"/>
            <a:chOff x="3279996" y="4094416"/>
            <a:chExt cx="1458691" cy="991128"/>
          </a:xfrm>
        </p:grpSpPr>
        <p:sp>
          <p:nvSpPr>
            <p:cNvPr id="16" name="Arrow: Curved Down 15">
              <a:extLst>
                <a:ext uri="{FF2B5EF4-FFF2-40B4-BE49-F238E27FC236}">
                  <a16:creationId xmlns:a16="http://schemas.microsoft.com/office/drawing/2014/main" id="{9BD7957A-8B52-A6DB-5ABF-210F12227CE9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31F409-3B85-39D0-9BD2-1AD18209C8D4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+4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6F5CD4-7BEF-DCF3-8EF0-CB0F27274486}"/>
              </a:ext>
            </a:extLst>
          </p:cNvPr>
          <p:cNvGrpSpPr/>
          <p:nvPr/>
        </p:nvGrpSpPr>
        <p:grpSpPr>
          <a:xfrm>
            <a:off x="5366654" y="4094416"/>
            <a:ext cx="1458691" cy="991128"/>
            <a:chOff x="3279996" y="4094416"/>
            <a:chExt cx="1458691" cy="991128"/>
          </a:xfrm>
        </p:grpSpPr>
        <p:sp>
          <p:nvSpPr>
            <p:cNvPr id="25" name="Arrow: Curved Down 24">
              <a:extLst>
                <a:ext uri="{FF2B5EF4-FFF2-40B4-BE49-F238E27FC236}">
                  <a16:creationId xmlns:a16="http://schemas.microsoft.com/office/drawing/2014/main" id="{5E8EE9B4-D4C9-0176-C9B8-6269187A585A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54DAD-6B89-2A9F-F4F3-901DD7166508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+4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28D890-9FAF-38F1-A5EA-A50974929CC5}"/>
              </a:ext>
            </a:extLst>
          </p:cNvPr>
          <p:cNvGrpSpPr/>
          <p:nvPr/>
        </p:nvGrpSpPr>
        <p:grpSpPr>
          <a:xfrm>
            <a:off x="7453315" y="4094416"/>
            <a:ext cx="1458691" cy="991128"/>
            <a:chOff x="3279996" y="4094416"/>
            <a:chExt cx="1458691" cy="991128"/>
          </a:xfrm>
        </p:grpSpPr>
        <p:sp>
          <p:nvSpPr>
            <p:cNvPr id="28" name="Arrow: Curved Down 27">
              <a:extLst>
                <a:ext uri="{FF2B5EF4-FFF2-40B4-BE49-F238E27FC236}">
                  <a16:creationId xmlns:a16="http://schemas.microsoft.com/office/drawing/2014/main" id="{242333BB-8334-E500-5BE1-568B51E66914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6ECEC6-1E68-0679-57C4-C292325B05E9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+4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6F267A-305A-ED49-398B-7E42C6FE5933}"/>
              </a:ext>
            </a:extLst>
          </p:cNvPr>
          <p:cNvGrpSpPr/>
          <p:nvPr/>
        </p:nvGrpSpPr>
        <p:grpSpPr>
          <a:xfrm>
            <a:off x="9358315" y="4094416"/>
            <a:ext cx="1458691" cy="991128"/>
            <a:chOff x="3279996" y="4094416"/>
            <a:chExt cx="1458691" cy="991128"/>
          </a:xfrm>
        </p:grpSpPr>
        <p:sp>
          <p:nvSpPr>
            <p:cNvPr id="31" name="Arrow: Curved Down 30">
              <a:extLst>
                <a:ext uri="{FF2B5EF4-FFF2-40B4-BE49-F238E27FC236}">
                  <a16:creationId xmlns:a16="http://schemas.microsoft.com/office/drawing/2014/main" id="{7D46B5CD-2FFF-F7CC-04FB-BBEC13356EDF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E94977C-1314-EA69-D94D-D63445961069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+4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459EAB6-39DB-CD3E-6510-D46A6B61EECB}"/>
              </a:ext>
            </a:extLst>
          </p:cNvPr>
          <p:cNvSpPr txBox="1"/>
          <p:nvPr/>
        </p:nvSpPr>
        <p:spPr>
          <a:xfrm>
            <a:off x="10292385" y="4940490"/>
            <a:ext cx="7328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Montserrat" panose="00000500000000000000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371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Sequences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384772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491AF-5420-20E2-346D-D3B8BC1703C0}"/>
              </a:ext>
            </a:extLst>
          </p:cNvPr>
          <p:cNvSpPr txBox="1"/>
          <p:nvPr/>
        </p:nvSpPr>
        <p:spPr>
          <a:xfrm>
            <a:off x="2355272" y="1885691"/>
            <a:ext cx="7481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Uniqueness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Any arithmetic sequence can be uniquely characterized by its first term (a) and the common difference (d).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18BDD-05A2-17C5-4504-43CF236711B2}"/>
              </a:ext>
            </a:extLst>
          </p:cNvPr>
          <p:cNvSpPr/>
          <p:nvPr/>
        </p:nvSpPr>
        <p:spPr>
          <a:xfrm>
            <a:off x="2176780" y="51801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7C18E-DACE-1C71-F1E9-426518A0150C}"/>
              </a:ext>
            </a:extLst>
          </p:cNvPr>
          <p:cNvSpPr/>
          <p:nvPr/>
        </p:nvSpPr>
        <p:spPr>
          <a:xfrm>
            <a:off x="4231888" y="51801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Montserrat" panose="00000500000000000000" pitchFamily="2" charset="0"/>
              </a:rPr>
              <a:t>a+d</a:t>
            </a:r>
            <a:endParaRPr lang="en-US" sz="3600" dirty="0">
              <a:latin typeface="Montserrat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0A5716-92A5-23EF-7412-8A027F6771C9}"/>
              </a:ext>
            </a:extLst>
          </p:cNvPr>
          <p:cNvSpPr/>
          <p:nvPr/>
        </p:nvSpPr>
        <p:spPr>
          <a:xfrm>
            <a:off x="6286996" y="51801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a+2d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C4758B-332B-1432-42EA-FB46EE168864}"/>
              </a:ext>
            </a:extLst>
          </p:cNvPr>
          <p:cNvSpPr/>
          <p:nvPr/>
        </p:nvSpPr>
        <p:spPr>
          <a:xfrm>
            <a:off x="8342104" y="51801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a+3d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40E260-F9D6-8B6B-3F1E-05B30D197F49}"/>
              </a:ext>
            </a:extLst>
          </p:cNvPr>
          <p:cNvGrpSpPr/>
          <p:nvPr/>
        </p:nvGrpSpPr>
        <p:grpSpPr>
          <a:xfrm>
            <a:off x="3279996" y="4094416"/>
            <a:ext cx="1458691" cy="991128"/>
            <a:chOff x="3279996" y="4094416"/>
            <a:chExt cx="1458691" cy="991128"/>
          </a:xfrm>
        </p:grpSpPr>
        <p:sp>
          <p:nvSpPr>
            <p:cNvPr id="16" name="Arrow: Curved Down 15">
              <a:extLst>
                <a:ext uri="{FF2B5EF4-FFF2-40B4-BE49-F238E27FC236}">
                  <a16:creationId xmlns:a16="http://schemas.microsoft.com/office/drawing/2014/main" id="{9BD7957A-8B52-A6DB-5ABF-210F12227CE9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31F409-3B85-39D0-9BD2-1AD18209C8D4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+d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6F5CD4-7BEF-DCF3-8EF0-CB0F27274486}"/>
              </a:ext>
            </a:extLst>
          </p:cNvPr>
          <p:cNvGrpSpPr/>
          <p:nvPr/>
        </p:nvGrpSpPr>
        <p:grpSpPr>
          <a:xfrm>
            <a:off x="5366654" y="4094416"/>
            <a:ext cx="1458691" cy="991128"/>
            <a:chOff x="3279996" y="4094416"/>
            <a:chExt cx="1458691" cy="991128"/>
          </a:xfrm>
        </p:grpSpPr>
        <p:sp>
          <p:nvSpPr>
            <p:cNvPr id="25" name="Arrow: Curved Down 24">
              <a:extLst>
                <a:ext uri="{FF2B5EF4-FFF2-40B4-BE49-F238E27FC236}">
                  <a16:creationId xmlns:a16="http://schemas.microsoft.com/office/drawing/2014/main" id="{5E8EE9B4-D4C9-0176-C9B8-6269187A585A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54DAD-6B89-2A9F-F4F3-901DD7166508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+d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28D890-9FAF-38F1-A5EA-A50974929CC5}"/>
              </a:ext>
            </a:extLst>
          </p:cNvPr>
          <p:cNvGrpSpPr/>
          <p:nvPr/>
        </p:nvGrpSpPr>
        <p:grpSpPr>
          <a:xfrm>
            <a:off x="7453315" y="4094416"/>
            <a:ext cx="1458691" cy="991128"/>
            <a:chOff x="3279996" y="4094416"/>
            <a:chExt cx="1458691" cy="991128"/>
          </a:xfrm>
        </p:grpSpPr>
        <p:sp>
          <p:nvSpPr>
            <p:cNvPr id="28" name="Arrow: Curved Down 27">
              <a:extLst>
                <a:ext uri="{FF2B5EF4-FFF2-40B4-BE49-F238E27FC236}">
                  <a16:creationId xmlns:a16="http://schemas.microsoft.com/office/drawing/2014/main" id="{242333BB-8334-E500-5BE1-568B51E66914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6ECEC6-1E68-0679-57C4-C292325B05E9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+d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6F267A-305A-ED49-398B-7E42C6FE5933}"/>
              </a:ext>
            </a:extLst>
          </p:cNvPr>
          <p:cNvGrpSpPr/>
          <p:nvPr/>
        </p:nvGrpSpPr>
        <p:grpSpPr>
          <a:xfrm>
            <a:off x="9358315" y="4094416"/>
            <a:ext cx="1458691" cy="991128"/>
            <a:chOff x="3279996" y="4094416"/>
            <a:chExt cx="1458691" cy="991128"/>
          </a:xfrm>
        </p:grpSpPr>
        <p:sp>
          <p:nvSpPr>
            <p:cNvPr id="31" name="Arrow: Curved Down 30">
              <a:extLst>
                <a:ext uri="{FF2B5EF4-FFF2-40B4-BE49-F238E27FC236}">
                  <a16:creationId xmlns:a16="http://schemas.microsoft.com/office/drawing/2014/main" id="{7D46B5CD-2FFF-F7CC-04FB-BBEC13356EDF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E94977C-1314-EA69-D94D-D63445961069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+d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459EAB6-39DB-CD3E-6510-D46A6B61EECB}"/>
              </a:ext>
            </a:extLst>
          </p:cNvPr>
          <p:cNvSpPr txBox="1"/>
          <p:nvPr/>
        </p:nvSpPr>
        <p:spPr>
          <a:xfrm>
            <a:off x="10292385" y="4940490"/>
            <a:ext cx="7328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Montserrat" panose="00000500000000000000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5082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Sequences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384772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18BDD-05A2-17C5-4504-43CF236711B2}"/>
              </a:ext>
            </a:extLst>
          </p:cNvPr>
          <p:cNvSpPr/>
          <p:nvPr/>
        </p:nvSpPr>
        <p:spPr>
          <a:xfrm>
            <a:off x="2176780" y="26528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7C18E-DACE-1C71-F1E9-426518A0150C}"/>
              </a:ext>
            </a:extLst>
          </p:cNvPr>
          <p:cNvSpPr/>
          <p:nvPr/>
        </p:nvSpPr>
        <p:spPr>
          <a:xfrm>
            <a:off x="4231888" y="26528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Montserrat" panose="00000500000000000000" pitchFamily="2" charset="0"/>
              </a:rPr>
              <a:t>a+d</a:t>
            </a:r>
            <a:endParaRPr lang="en-US" sz="3600" dirty="0">
              <a:latin typeface="Montserrat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0A5716-92A5-23EF-7412-8A027F6771C9}"/>
              </a:ext>
            </a:extLst>
          </p:cNvPr>
          <p:cNvSpPr/>
          <p:nvPr/>
        </p:nvSpPr>
        <p:spPr>
          <a:xfrm>
            <a:off x="6286996" y="26528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a+2d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C4758B-332B-1432-42EA-FB46EE168864}"/>
              </a:ext>
            </a:extLst>
          </p:cNvPr>
          <p:cNvSpPr/>
          <p:nvPr/>
        </p:nvSpPr>
        <p:spPr>
          <a:xfrm>
            <a:off x="8342104" y="26528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a+3d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40E260-F9D6-8B6B-3F1E-05B30D197F49}"/>
              </a:ext>
            </a:extLst>
          </p:cNvPr>
          <p:cNvGrpSpPr/>
          <p:nvPr/>
        </p:nvGrpSpPr>
        <p:grpSpPr>
          <a:xfrm>
            <a:off x="3279996" y="1567116"/>
            <a:ext cx="1458691" cy="991128"/>
            <a:chOff x="3279996" y="4094416"/>
            <a:chExt cx="1458691" cy="991128"/>
          </a:xfrm>
        </p:grpSpPr>
        <p:sp>
          <p:nvSpPr>
            <p:cNvPr id="16" name="Arrow: Curved Down 15">
              <a:extLst>
                <a:ext uri="{FF2B5EF4-FFF2-40B4-BE49-F238E27FC236}">
                  <a16:creationId xmlns:a16="http://schemas.microsoft.com/office/drawing/2014/main" id="{9BD7957A-8B52-A6DB-5ABF-210F12227CE9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31F409-3B85-39D0-9BD2-1AD18209C8D4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+d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6F5CD4-7BEF-DCF3-8EF0-CB0F27274486}"/>
              </a:ext>
            </a:extLst>
          </p:cNvPr>
          <p:cNvGrpSpPr/>
          <p:nvPr/>
        </p:nvGrpSpPr>
        <p:grpSpPr>
          <a:xfrm>
            <a:off x="5366654" y="1567116"/>
            <a:ext cx="1458691" cy="991128"/>
            <a:chOff x="3279996" y="4094416"/>
            <a:chExt cx="1458691" cy="991128"/>
          </a:xfrm>
        </p:grpSpPr>
        <p:sp>
          <p:nvSpPr>
            <p:cNvPr id="25" name="Arrow: Curved Down 24">
              <a:extLst>
                <a:ext uri="{FF2B5EF4-FFF2-40B4-BE49-F238E27FC236}">
                  <a16:creationId xmlns:a16="http://schemas.microsoft.com/office/drawing/2014/main" id="{5E8EE9B4-D4C9-0176-C9B8-6269187A585A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54DAD-6B89-2A9F-F4F3-901DD7166508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+d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28D890-9FAF-38F1-A5EA-A50974929CC5}"/>
              </a:ext>
            </a:extLst>
          </p:cNvPr>
          <p:cNvGrpSpPr/>
          <p:nvPr/>
        </p:nvGrpSpPr>
        <p:grpSpPr>
          <a:xfrm>
            <a:off x="7453315" y="1567116"/>
            <a:ext cx="1458691" cy="991128"/>
            <a:chOff x="3279996" y="4094416"/>
            <a:chExt cx="1458691" cy="991128"/>
          </a:xfrm>
        </p:grpSpPr>
        <p:sp>
          <p:nvSpPr>
            <p:cNvPr id="28" name="Arrow: Curved Down 27">
              <a:extLst>
                <a:ext uri="{FF2B5EF4-FFF2-40B4-BE49-F238E27FC236}">
                  <a16:creationId xmlns:a16="http://schemas.microsoft.com/office/drawing/2014/main" id="{242333BB-8334-E500-5BE1-568B51E66914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6ECEC6-1E68-0679-57C4-C292325B05E9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+d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6F267A-305A-ED49-398B-7E42C6FE5933}"/>
              </a:ext>
            </a:extLst>
          </p:cNvPr>
          <p:cNvGrpSpPr/>
          <p:nvPr/>
        </p:nvGrpSpPr>
        <p:grpSpPr>
          <a:xfrm>
            <a:off x="9358315" y="1567116"/>
            <a:ext cx="1458691" cy="991128"/>
            <a:chOff x="3279996" y="4094416"/>
            <a:chExt cx="1458691" cy="991128"/>
          </a:xfrm>
        </p:grpSpPr>
        <p:sp>
          <p:nvSpPr>
            <p:cNvPr id="31" name="Arrow: Curved Down 30">
              <a:extLst>
                <a:ext uri="{FF2B5EF4-FFF2-40B4-BE49-F238E27FC236}">
                  <a16:creationId xmlns:a16="http://schemas.microsoft.com/office/drawing/2014/main" id="{7D46B5CD-2FFF-F7CC-04FB-BBEC13356EDF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E94977C-1314-EA69-D94D-D63445961069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+d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459EAB6-39DB-CD3E-6510-D46A6B61EECB}"/>
              </a:ext>
            </a:extLst>
          </p:cNvPr>
          <p:cNvSpPr txBox="1"/>
          <p:nvPr/>
        </p:nvSpPr>
        <p:spPr>
          <a:xfrm>
            <a:off x="10292385" y="2413190"/>
            <a:ext cx="7328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Montserrat" panose="00000500000000000000" pitchFamily="2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1AB96F5-9BE3-5E20-1C3A-67C94864CEF9}"/>
                  </a:ext>
                </a:extLst>
              </p:cNvPr>
              <p:cNvSpPr/>
              <p:nvPr/>
            </p:nvSpPr>
            <p:spPr>
              <a:xfrm>
                <a:off x="2176780" y="3750115"/>
                <a:ext cx="1620520" cy="57162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1AB96F5-9BE3-5E20-1C3A-67C94864CE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780" y="3750115"/>
                <a:ext cx="1620520" cy="5716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B226CC1-34A6-6970-79A7-2E42C50B7C7B}"/>
                  </a:ext>
                </a:extLst>
              </p:cNvPr>
              <p:cNvSpPr/>
              <p:nvPr/>
            </p:nvSpPr>
            <p:spPr>
              <a:xfrm>
                <a:off x="4231888" y="3750115"/>
                <a:ext cx="1620520" cy="57162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B226CC1-34A6-6970-79A7-2E42C50B7C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888" y="3750115"/>
                <a:ext cx="1620520" cy="5716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DD2DFD-6446-9579-78BF-1B433E162F07}"/>
                  </a:ext>
                </a:extLst>
              </p:cNvPr>
              <p:cNvSpPr/>
              <p:nvPr/>
            </p:nvSpPr>
            <p:spPr>
              <a:xfrm>
                <a:off x="6282753" y="3750115"/>
                <a:ext cx="1620520" cy="57162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DD2DFD-6446-9579-78BF-1B433E162F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753" y="3750115"/>
                <a:ext cx="1620520" cy="5716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79D61E7-1A03-EE2F-E454-95910E1C999C}"/>
                  </a:ext>
                </a:extLst>
              </p:cNvPr>
              <p:cNvSpPr/>
              <p:nvPr/>
            </p:nvSpPr>
            <p:spPr>
              <a:xfrm>
                <a:off x="8333618" y="3750115"/>
                <a:ext cx="1620520" cy="57162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79D61E7-1A03-EE2F-E454-95910E1C99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618" y="3750115"/>
                <a:ext cx="1620520" cy="5716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CC6743-A795-02E7-9D7C-4E1801D82C5A}"/>
                  </a:ext>
                </a:extLst>
              </p:cNvPr>
              <p:cNvSpPr txBox="1"/>
              <p:nvPr/>
            </p:nvSpPr>
            <p:spPr>
              <a:xfrm>
                <a:off x="3384772" y="5024387"/>
                <a:ext cx="58458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CC6743-A795-02E7-9D7C-4E1801D82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772" y="5024387"/>
                <a:ext cx="584585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816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Arithmetic Sequences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CC6743-A795-02E7-9D7C-4E1801D82C5A}"/>
                  </a:ext>
                </a:extLst>
              </p:cNvPr>
              <p:cNvSpPr txBox="1"/>
              <p:nvPr/>
            </p:nvSpPr>
            <p:spPr>
              <a:xfrm>
                <a:off x="3173073" y="1802508"/>
                <a:ext cx="58458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CC6743-A795-02E7-9D7C-4E1801D82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73" y="1802508"/>
                <a:ext cx="584585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5D17EE-B8C0-01EF-DE26-30B5B74E3A0F}"/>
                  </a:ext>
                </a:extLst>
              </p:cNvPr>
              <p:cNvSpPr txBox="1"/>
              <p:nvPr/>
            </p:nvSpPr>
            <p:spPr>
              <a:xfrm>
                <a:off x="4497480" y="2905780"/>
                <a:ext cx="31970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5D17EE-B8C0-01EF-DE26-30B5B74E3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480" y="2905780"/>
                <a:ext cx="319704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3A0937-6A71-533E-DB5F-2161C93B9D47}"/>
                  </a:ext>
                </a:extLst>
              </p:cNvPr>
              <p:cNvSpPr txBox="1"/>
              <p:nvPr/>
            </p:nvSpPr>
            <p:spPr>
              <a:xfrm>
                <a:off x="4497480" y="3942918"/>
                <a:ext cx="31970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+9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3A0937-6A71-533E-DB5F-2161C93B9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480" y="3942918"/>
                <a:ext cx="319704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672956-476B-9DD5-FA21-6D8A20A1F09E}"/>
                  </a:ext>
                </a:extLst>
              </p:cNvPr>
              <p:cNvSpPr txBox="1"/>
              <p:nvPr/>
            </p:nvSpPr>
            <p:spPr>
              <a:xfrm>
                <a:off x="4497480" y="5041425"/>
                <a:ext cx="31970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+19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672956-476B-9DD5-FA21-6D8A20A1F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480" y="5041425"/>
                <a:ext cx="319704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77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9C39-53FB-ABA0-74C8-201EE6612A94}"/>
              </a:ext>
            </a:extLst>
          </p:cNvPr>
          <p:cNvSpPr txBox="1">
            <a:spLocks/>
          </p:cNvSpPr>
          <p:nvPr/>
        </p:nvSpPr>
        <p:spPr>
          <a:xfrm>
            <a:off x="1710153" y="2630193"/>
            <a:ext cx="8771694" cy="27020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 set is a collection of objects.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Gift Box Large Star Bottom">
                <a:extLst>
                  <a:ext uri="{FF2B5EF4-FFF2-40B4-BE49-F238E27FC236}">
                    <a16:creationId xmlns:a16="http://schemas.microsoft.com/office/drawing/2014/main" id="{FCD028B5-60D5-9237-6B40-AD4DE93B38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1995362"/>
                  </p:ext>
                </p:extLst>
              </p:nvPr>
            </p:nvGraphicFramePr>
            <p:xfrm>
              <a:off x="4605864" y="661463"/>
              <a:ext cx="2980270" cy="300535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980270" cy="3005350"/>
                    </a:xfrm>
                    <a:prstGeom prst="rect">
                      <a:avLst/>
                    </a:prstGeom>
                  </am3d:spPr>
                  <am3d:camera>
                    <am3d:pos x="0" y="0" z="808959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42" d="1000000"/>
                    <am3d:preTrans dx="39530799" dy="-17567466" dz="3027590"/>
                    <am3d:scale>
                      <am3d:sx n="1000000" d="1000000"/>
                      <am3d:sy n="1000000" d="1000000"/>
                      <am3d:sz n="1000000" d="1000000"/>
                    </am3d:scale>
                    <am3d:rot ax="5456658" ay="134942" az="676648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2952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Gift Box Large Star Bottom">
                <a:extLst>
                  <a:ext uri="{FF2B5EF4-FFF2-40B4-BE49-F238E27FC236}">
                    <a16:creationId xmlns:a16="http://schemas.microsoft.com/office/drawing/2014/main" id="{FCD028B5-60D5-9237-6B40-AD4DE93B38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5864" y="661463"/>
                <a:ext cx="2980270" cy="300535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21C8AC9-2101-069B-9960-7F3E1F10469C}"/>
              </a:ext>
            </a:extLst>
          </p:cNvPr>
          <p:cNvSpPr txBox="1"/>
          <p:nvPr/>
        </p:nvSpPr>
        <p:spPr>
          <a:xfrm>
            <a:off x="5219698" y="1687891"/>
            <a:ext cx="2027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✅   5️⃣  </a:t>
            </a:r>
          </a:p>
          <a:p>
            <a:r>
              <a:rPr lang="en-US" sz="2400" dirty="0"/>
              <a:t>      🤝    👻</a:t>
            </a:r>
          </a:p>
          <a:p>
            <a:r>
              <a:rPr lang="en-US" sz="2400" dirty="0"/>
              <a:t>    👀  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E385E5-9B02-17E4-5298-6567B89A73DF}"/>
                  </a:ext>
                </a:extLst>
              </p:cNvPr>
              <p:cNvSpPr txBox="1"/>
              <p:nvPr/>
            </p:nvSpPr>
            <p:spPr>
              <a:xfrm>
                <a:off x="3193167" y="2073031"/>
                <a:ext cx="116608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E385E5-9B02-17E4-5298-6567B89A7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167" y="2073031"/>
                <a:ext cx="1166088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8FC126-323B-188D-139C-49B04A9A289A}"/>
                  </a:ext>
                </a:extLst>
              </p:cNvPr>
              <p:cNvSpPr txBox="1"/>
              <p:nvPr/>
            </p:nvSpPr>
            <p:spPr>
              <a:xfrm>
                <a:off x="2582334" y="4716657"/>
                <a:ext cx="174086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b="0" dirty="0">
                    <a:solidFill>
                      <a:schemeClr val="bg1"/>
                    </a:solidFill>
                  </a:rPr>
                  <a:t>👀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8FC126-323B-188D-139C-49B04A9A2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334" y="4716657"/>
                <a:ext cx="1740861" cy="615553"/>
              </a:xfrm>
              <a:prstGeom prst="rect">
                <a:avLst/>
              </a:prstGeom>
              <a:blipFill>
                <a:blip r:embed="rId6"/>
                <a:stretch>
                  <a:fillRect l="-17895" t="-27723" r="-16842" b="-4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7958E0-F30B-950D-1397-9CB311F62582}"/>
                  </a:ext>
                </a:extLst>
              </p:cNvPr>
              <p:cNvSpPr txBox="1"/>
              <p:nvPr/>
            </p:nvSpPr>
            <p:spPr>
              <a:xfrm>
                <a:off x="5290490" y="4716657"/>
                <a:ext cx="174086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b="0" dirty="0">
                    <a:solidFill>
                      <a:schemeClr val="bg1"/>
                    </a:solidFill>
                  </a:rPr>
                  <a:t>✅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7958E0-F30B-950D-1397-9CB311F62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490" y="4716657"/>
                <a:ext cx="1740861" cy="615553"/>
              </a:xfrm>
              <a:prstGeom prst="rect">
                <a:avLst/>
              </a:prstGeom>
              <a:blipFill>
                <a:blip r:embed="rId7"/>
                <a:stretch>
                  <a:fillRect l="-17895" t="-27723" r="-16842" b="-4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40612-551C-D5A0-E29E-68C4C72F53AC}"/>
                  </a:ext>
                </a:extLst>
              </p:cNvPr>
              <p:cNvSpPr txBox="1"/>
              <p:nvPr/>
            </p:nvSpPr>
            <p:spPr>
              <a:xfrm>
                <a:off x="7868805" y="4716657"/>
                <a:ext cx="162544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b="0" dirty="0">
                    <a:solidFill>
                      <a:schemeClr val="bg1"/>
                    </a:solidFill>
                  </a:rPr>
                  <a:t>👻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40612-551C-D5A0-E29E-68C4C72F5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805" y="4716657"/>
                <a:ext cx="1625445" cy="615553"/>
              </a:xfrm>
              <a:prstGeom prst="rect">
                <a:avLst/>
              </a:prstGeom>
              <a:blipFill>
                <a:blip r:embed="rId8"/>
                <a:stretch>
                  <a:fillRect l="-19173" t="-27723" r="-18045" b="-4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B0C83F-A781-268B-1C25-351FF4E23420}"/>
                  </a:ext>
                </a:extLst>
              </p:cNvPr>
              <p:cNvSpPr txBox="1"/>
              <p:nvPr/>
            </p:nvSpPr>
            <p:spPr>
              <a:xfrm>
                <a:off x="2582334" y="5658960"/>
                <a:ext cx="175047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b="0" dirty="0">
                    <a:solidFill>
                      <a:schemeClr val="bg1"/>
                    </a:solidFill>
                  </a:rPr>
                  <a:t>😴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B0C83F-A781-268B-1C25-351FF4E23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334" y="5658960"/>
                <a:ext cx="1750479" cy="615553"/>
              </a:xfrm>
              <a:prstGeom prst="rect">
                <a:avLst/>
              </a:prstGeom>
              <a:blipFill>
                <a:blip r:embed="rId9"/>
                <a:stretch>
                  <a:fillRect l="-17770" t="-26733" r="-16376" b="-50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E25C4D-F38D-1AB4-EA4C-1F92A11D1CDF}"/>
                  </a:ext>
                </a:extLst>
              </p:cNvPr>
              <p:cNvSpPr txBox="1"/>
              <p:nvPr/>
            </p:nvSpPr>
            <p:spPr>
              <a:xfrm>
                <a:off x="5280872" y="5658960"/>
                <a:ext cx="175047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b="0" dirty="0">
                    <a:solidFill>
                      <a:schemeClr val="bg1"/>
                    </a:solidFill>
                  </a:rPr>
                  <a:t>📆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E25C4D-F38D-1AB4-EA4C-1F92A11D1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872" y="5658960"/>
                <a:ext cx="1750479" cy="615553"/>
              </a:xfrm>
              <a:prstGeom prst="rect">
                <a:avLst/>
              </a:prstGeom>
              <a:blipFill>
                <a:blip r:embed="rId10"/>
                <a:stretch>
                  <a:fillRect l="-17422" t="-26733" r="-16725" b="-50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A15F00-F646-5396-7C14-81E341D43E77}"/>
                  </a:ext>
                </a:extLst>
              </p:cNvPr>
              <p:cNvSpPr txBox="1"/>
              <p:nvPr/>
            </p:nvSpPr>
            <p:spPr>
              <a:xfrm>
                <a:off x="7806287" y="5658960"/>
                <a:ext cx="175047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b="0" dirty="0">
                    <a:solidFill>
                      <a:schemeClr val="bg1"/>
                    </a:solidFill>
                  </a:rPr>
                  <a:t>8️⃣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A15F00-F646-5396-7C14-81E341D43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6287" y="5658960"/>
                <a:ext cx="1750479" cy="615553"/>
              </a:xfrm>
              <a:prstGeom prst="rect">
                <a:avLst/>
              </a:prstGeom>
              <a:blipFill>
                <a:blip r:embed="rId11"/>
                <a:stretch>
                  <a:fillRect l="-17770" t="-26733" r="-16376" b="-50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376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0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Arithmetic Sequences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CC6743-A795-02E7-9D7C-4E1801D82C5A}"/>
                  </a:ext>
                </a:extLst>
              </p:cNvPr>
              <p:cNvSpPr txBox="1"/>
              <p:nvPr/>
            </p:nvSpPr>
            <p:spPr>
              <a:xfrm>
                <a:off x="3173073" y="1802508"/>
                <a:ext cx="58458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CC6743-A795-02E7-9D7C-4E1801D82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73" y="1802508"/>
                <a:ext cx="584585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89E5936-99F0-04DD-E6F0-0E2A3C1CC986}"/>
              </a:ext>
            </a:extLst>
          </p:cNvPr>
          <p:cNvSpPr txBox="1"/>
          <p:nvPr/>
        </p:nvSpPr>
        <p:spPr>
          <a:xfrm>
            <a:off x="1588168" y="2915080"/>
            <a:ext cx="919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Suppose we have an arithmetic sequence. Can we find a formula for its sum to n terms?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7E7AD6-B9D0-A049-EA6D-4680EEC958CC}"/>
                  </a:ext>
                </a:extLst>
              </p:cNvPr>
              <p:cNvSpPr txBox="1"/>
              <p:nvPr/>
            </p:nvSpPr>
            <p:spPr>
              <a:xfrm>
                <a:off x="3475581" y="4477865"/>
                <a:ext cx="5845855" cy="1316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7E7AD6-B9D0-A049-EA6D-4680EEC95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581" y="4477865"/>
                <a:ext cx="5845855" cy="13162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4989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Arithmetic Sequences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9E5936-99F0-04DD-E6F0-0E2A3C1CC986}"/>
              </a:ext>
            </a:extLst>
          </p:cNvPr>
          <p:cNvSpPr txBox="1"/>
          <p:nvPr/>
        </p:nvSpPr>
        <p:spPr>
          <a:xfrm>
            <a:off x="1588168" y="1450665"/>
            <a:ext cx="919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Suppose we have an arithmetic sequence. Can we find a formula for its sum to n terms?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7E7AD6-B9D0-A049-EA6D-4680EEC958CC}"/>
                  </a:ext>
                </a:extLst>
              </p:cNvPr>
              <p:cNvSpPr txBox="1"/>
              <p:nvPr/>
            </p:nvSpPr>
            <p:spPr>
              <a:xfrm>
                <a:off x="3475581" y="3020325"/>
                <a:ext cx="5845855" cy="1316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7E7AD6-B9D0-A049-EA6D-4680EEC95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581" y="3020325"/>
                <a:ext cx="5845855" cy="13162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D45F809-77CA-3077-D70B-CA14B46DE1F0}"/>
              </a:ext>
            </a:extLst>
          </p:cNvPr>
          <p:cNvSpPr txBox="1"/>
          <p:nvPr/>
        </p:nvSpPr>
        <p:spPr>
          <a:xfrm>
            <a:off x="2899038" y="5094514"/>
            <a:ext cx="6393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Story time 😄</a:t>
            </a:r>
          </a:p>
        </p:txBody>
      </p:sp>
    </p:spTree>
    <p:extLst>
      <p:ext uri="{BB962C8B-B14F-4D97-AF65-F5344CB8AC3E}">
        <p14:creationId xmlns:p14="http://schemas.microsoft.com/office/powerpoint/2010/main" val="35728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326950F4-491A-7CE3-3D65-2A9EF78A3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62" y="2121408"/>
            <a:ext cx="2052192" cy="26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411064-AC5B-22E5-22BB-AD84E0CA1E3A}"/>
                  </a:ext>
                </a:extLst>
              </p:cNvPr>
              <p:cNvSpPr txBox="1"/>
              <p:nvPr/>
            </p:nvSpPr>
            <p:spPr>
              <a:xfrm>
                <a:off x="2580903" y="835748"/>
                <a:ext cx="703019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1+2+3+⋯+98+99+100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411064-AC5B-22E5-22BB-AD84E0CA1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903" y="835748"/>
                <a:ext cx="7030194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1970A237-F685-DB25-94F0-C658C15F9552}"/>
              </a:ext>
            </a:extLst>
          </p:cNvPr>
          <p:cNvSpPr/>
          <p:nvPr/>
        </p:nvSpPr>
        <p:spPr>
          <a:xfrm>
            <a:off x="3327591" y="2000680"/>
            <a:ext cx="2660698" cy="996902"/>
          </a:xfrm>
          <a:prstGeom prst="wedgeEllipseCallout">
            <a:avLst>
              <a:gd name="adj1" fmla="val -67861"/>
              <a:gd name="adj2" fmla="val 40431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ontserrat" panose="00000500000000000000" pitchFamily="2" charset="0"/>
              </a:rPr>
              <a:t>It’s 5050.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F7AD98F-7A81-C3F8-34A4-B5795C99E850}"/>
              </a:ext>
            </a:extLst>
          </p:cNvPr>
          <p:cNvSpPr/>
          <p:nvPr/>
        </p:nvSpPr>
        <p:spPr>
          <a:xfrm>
            <a:off x="7349577" y="2358189"/>
            <a:ext cx="4365692" cy="1722458"/>
          </a:xfrm>
          <a:prstGeom prst="wedgeEllipseCallout">
            <a:avLst>
              <a:gd name="adj1" fmla="val 52577"/>
              <a:gd name="adj2" fmla="val 3898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ontserrat" panose="00000500000000000000" pitchFamily="2" charset="0"/>
              </a:rPr>
              <a:t>There’s no way you’re right! Go check your work again.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4556859-327B-B50B-2D03-F105221655C7}"/>
              </a:ext>
            </a:extLst>
          </p:cNvPr>
          <p:cNvSpPr/>
          <p:nvPr/>
        </p:nvSpPr>
        <p:spPr>
          <a:xfrm>
            <a:off x="3327591" y="4080647"/>
            <a:ext cx="2660698" cy="996902"/>
          </a:xfrm>
          <a:prstGeom prst="wedgeEllipseCallout">
            <a:avLst>
              <a:gd name="adj1" fmla="val -65019"/>
              <a:gd name="adj2" fmla="val -90603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ontserrat" panose="00000500000000000000" pitchFamily="2" charset="0"/>
              </a:rPr>
              <a:t>I can prove it.</a:t>
            </a:r>
          </a:p>
        </p:txBody>
      </p:sp>
      <p:pic>
        <p:nvPicPr>
          <p:cNvPr id="1030" name="Picture 6" descr="Sunglasses Meme&quot; Sticker for Sale by LujyStore | Redbubble">
            <a:extLst>
              <a:ext uri="{FF2B5EF4-FFF2-40B4-BE49-F238E27FC236}">
                <a16:creationId xmlns:a16="http://schemas.microsoft.com/office/drawing/2014/main" id="{563CBC08-6076-E275-44B9-A8C7CC9C3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400" r="98400">
                        <a14:foregroundMark x1="2400" y1="46800" x2="2400" y2="46800"/>
                        <a14:foregroundMark x1="92800" y1="45200" x2="92800" y2="45200"/>
                        <a14:foregroundMark x1="95733" y1="47100" x2="95733" y2="47100"/>
                        <a14:foregroundMark x1="98400" y1="49000" x2="98400" y2="4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97" y="2358189"/>
            <a:ext cx="765211" cy="102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39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/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+⋯+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49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52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⋯+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98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99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6C04A34C-9D33-6613-E5B0-1C535FB62307}"/>
              </a:ext>
            </a:extLst>
          </p:cNvPr>
          <p:cNvSpPr/>
          <p:nvPr/>
        </p:nvSpPr>
        <p:spPr>
          <a:xfrm>
            <a:off x="2783316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C37589-5DD7-2DE5-18D2-D1DDAA4B5FF6}"/>
              </a:ext>
            </a:extLst>
          </p:cNvPr>
          <p:cNvSpPr/>
          <p:nvPr/>
        </p:nvSpPr>
        <p:spPr>
          <a:xfrm>
            <a:off x="3917722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614327-8842-2EE0-099D-379954C444D5}"/>
              </a:ext>
            </a:extLst>
          </p:cNvPr>
          <p:cNvSpPr/>
          <p:nvPr/>
        </p:nvSpPr>
        <p:spPr>
          <a:xfrm>
            <a:off x="5052128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1DCDA-6232-BDB8-0D57-0263C32E104C}"/>
              </a:ext>
            </a:extLst>
          </p:cNvPr>
          <p:cNvSpPr/>
          <p:nvPr/>
        </p:nvSpPr>
        <p:spPr>
          <a:xfrm>
            <a:off x="7080308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8F2A7-406C-28D5-7EF6-730D5C8FE26A}"/>
              </a:ext>
            </a:extLst>
          </p:cNvPr>
          <p:cNvSpPr/>
          <p:nvPr/>
        </p:nvSpPr>
        <p:spPr>
          <a:xfrm>
            <a:off x="8242215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67B71A-6415-245D-6620-94F70C7B53E2}"/>
              </a:ext>
            </a:extLst>
          </p:cNvPr>
          <p:cNvSpPr/>
          <p:nvPr/>
        </p:nvSpPr>
        <p:spPr>
          <a:xfrm>
            <a:off x="8242215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C33B9D-FDBB-7144-6DB4-104B7002562D}"/>
              </a:ext>
            </a:extLst>
          </p:cNvPr>
          <p:cNvSpPr/>
          <p:nvPr/>
        </p:nvSpPr>
        <p:spPr>
          <a:xfrm>
            <a:off x="7080308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720488-6F68-DADE-55B3-8CCC8C5B3449}"/>
              </a:ext>
            </a:extLst>
          </p:cNvPr>
          <p:cNvSpPr/>
          <p:nvPr/>
        </p:nvSpPr>
        <p:spPr>
          <a:xfrm>
            <a:off x="5052128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98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AE36BA-41D0-D524-2994-9D3CEE75BA1B}"/>
              </a:ext>
            </a:extLst>
          </p:cNvPr>
          <p:cNvSpPr/>
          <p:nvPr/>
        </p:nvSpPr>
        <p:spPr>
          <a:xfrm>
            <a:off x="3917722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99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4F6486-6E04-702F-7CCF-0C30284C1C0B}"/>
              </a:ext>
            </a:extLst>
          </p:cNvPr>
          <p:cNvSpPr/>
          <p:nvPr/>
        </p:nvSpPr>
        <p:spPr>
          <a:xfrm>
            <a:off x="2783316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F73FF7-BE58-C3FC-D0B3-F2C4A5ECCB5B}"/>
              </a:ext>
            </a:extLst>
          </p:cNvPr>
          <p:cNvSpPr txBox="1"/>
          <p:nvPr/>
        </p:nvSpPr>
        <p:spPr>
          <a:xfrm>
            <a:off x="6251244" y="1998798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8751ED-B750-109C-9D2D-392AFE117966}"/>
              </a:ext>
            </a:extLst>
          </p:cNvPr>
          <p:cNvSpPr txBox="1"/>
          <p:nvPr/>
        </p:nvSpPr>
        <p:spPr>
          <a:xfrm>
            <a:off x="6251244" y="3556195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6197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/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1+2+3+⋯+49+50+51+52⋯+98+99+100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6C04A34C-9D33-6613-E5B0-1C535FB62307}"/>
              </a:ext>
            </a:extLst>
          </p:cNvPr>
          <p:cNvSpPr/>
          <p:nvPr/>
        </p:nvSpPr>
        <p:spPr>
          <a:xfrm>
            <a:off x="2783316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C37589-5DD7-2DE5-18D2-D1DDAA4B5FF6}"/>
              </a:ext>
            </a:extLst>
          </p:cNvPr>
          <p:cNvSpPr/>
          <p:nvPr/>
        </p:nvSpPr>
        <p:spPr>
          <a:xfrm>
            <a:off x="3917722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614327-8842-2EE0-099D-379954C444D5}"/>
              </a:ext>
            </a:extLst>
          </p:cNvPr>
          <p:cNvSpPr/>
          <p:nvPr/>
        </p:nvSpPr>
        <p:spPr>
          <a:xfrm>
            <a:off x="5052128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1DCDA-6232-BDB8-0D57-0263C32E104C}"/>
              </a:ext>
            </a:extLst>
          </p:cNvPr>
          <p:cNvSpPr/>
          <p:nvPr/>
        </p:nvSpPr>
        <p:spPr>
          <a:xfrm>
            <a:off x="7080308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8F2A7-406C-28D5-7EF6-730D5C8FE26A}"/>
              </a:ext>
            </a:extLst>
          </p:cNvPr>
          <p:cNvSpPr/>
          <p:nvPr/>
        </p:nvSpPr>
        <p:spPr>
          <a:xfrm>
            <a:off x="8242215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67B71A-6415-245D-6620-94F70C7B53E2}"/>
              </a:ext>
            </a:extLst>
          </p:cNvPr>
          <p:cNvSpPr/>
          <p:nvPr/>
        </p:nvSpPr>
        <p:spPr>
          <a:xfrm>
            <a:off x="8242215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C33B9D-FDBB-7144-6DB4-104B7002562D}"/>
              </a:ext>
            </a:extLst>
          </p:cNvPr>
          <p:cNvSpPr/>
          <p:nvPr/>
        </p:nvSpPr>
        <p:spPr>
          <a:xfrm>
            <a:off x="7080308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720488-6F68-DADE-55B3-8CCC8C5B3449}"/>
              </a:ext>
            </a:extLst>
          </p:cNvPr>
          <p:cNvSpPr/>
          <p:nvPr/>
        </p:nvSpPr>
        <p:spPr>
          <a:xfrm>
            <a:off x="5052128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98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AE36BA-41D0-D524-2994-9D3CEE75BA1B}"/>
              </a:ext>
            </a:extLst>
          </p:cNvPr>
          <p:cNvSpPr/>
          <p:nvPr/>
        </p:nvSpPr>
        <p:spPr>
          <a:xfrm>
            <a:off x="3917722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99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4F6486-6E04-702F-7CCF-0C30284C1C0B}"/>
              </a:ext>
            </a:extLst>
          </p:cNvPr>
          <p:cNvSpPr/>
          <p:nvPr/>
        </p:nvSpPr>
        <p:spPr>
          <a:xfrm>
            <a:off x="2783316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F73FF7-BE58-C3FC-D0B3-F2C4A5ECCB5B}"/>
              </a:ext>
            </a:extLst>
          </p:cNvPr>
          <p:cNvSpPr txBox="1"/>
          <p:nvPr/>
        </p:nvSpPr>
        <p:spPr>
          <a:xfrm>
            <a:off x="6251244" y="1998798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8751ED-B750-109C-9D2D-392AFE117966}"/>
              </a:ext>
            </a:extLst>
          </p:cNvPr>
          <p:cNvSpPr txBox="1"/>
          <p:nvPr/>
        </p:nvSpPr>
        <p:spPr>
          <a:xfrm>
            <a:off x="6251244" y="3556195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30754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/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1+2+3+⋯+49+50+51+52⋯+98+99+100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6C04A34C-9D33-6613-E5B0-1C535FB62307}"/>
              </a:ext>
            </a:extLst>
          </p:cNvPr>
          <p:cNvSpPr/>
          <p:nvPr/>
        </p:nvSpPr>
        <p:spPr>
          <a:xfrm>
            <a:off x="2783316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C37589-5DD7-2DE5-18D2-D1DDAA4B5FF6}"/>
              </a:ext>
            </a:extLst>
          </p:cNvPr>
          <p:cNvSpPr/>
          <p:nvPr/>
        </p:nvSpPr>
        <p:spPr>
          <a:xfrm>
            <a:off x="3917722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614327-8842-2EE0-099D-379954C444D5}"/>
              </a:ext>
            </a:extLst>
          </p:cNvPr>
          <p:cNvSpPr/>
          <p:nvPr/>
        </p:nvSpPr>
        <p:spPr>
          <a:xfrm>
            <a:off x="5052128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1DCDA-6232-BDB8-0D57-0263C32E104C}"/>
              </a:ext>
            </a:extLst>
          </p:cNvPr>
          <p:cNvSpPr/>
          <p:nvPr/>
        </p:nvSpPr>
        <p:spPr>
          <a:xfrm>
            <a:off x="7080308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8F2A7-406C-28D5-7EF6-730D5C8FE26A}"/>
              </a:ext>
            </a:extLst>
          </p:cNvPr>
          <p:cNvSpPr/>
          <p:nvPr/>
        </p:nvSpPr>
        <p:spPr>
          <a:xfrm>
            <a:off x="8242215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67B71A-6415-245D-6620-94F70C7B53E2}"/>
              </a:ext>
            </a:extLst>
          </p:cNvPr>
          <p:cNvSpPr/>
          <p:nvPr/>
        </p:nvSpPr>
        <p:spPr>
          <a:xfrm>
            <a:off x="8242215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C33B9D-FDBB-7144-6DB4-104B7002562D}"/>
              </a:ext>
            </a:extLst>
          </p:cNvPr>
          <p:cNvSpPr/>
          <p:nvPr/>
        </p:nvSpPr>
        <p:spPr>
          <a:xfrm>
            <a:off x="7080308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720488-6F68-DADE-55B3-8CCC8C5B3449}"/>
              </a:ext>
            </a:extLst>
          </p:cNvPr>
          <p:cNvSpPr/>
          <p:nvPr/>
        </p:nvSpPr>
        <p:spPr>
          <a:xfrm>
            <a:off x="5052128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98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AE36BA-41D0-D524-2994-9D3CEE75BA1B}"/>
              </a:ext>
            </a:extLst>
          </p:cNvPr>
          <p:cNvSpPr/>
          <p:nvPr/>
        </p:nvSpPr>
        <p:spPr>
          <a:xfrm>
            <a:off x="3917722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4F6486-6E04-702F-7CCF-0C30284C1C0B}"/>
              </a:ext>
            </a:extLst>
          </p:cNvPr>
          <p:cNvSpPr/>
          <p:nvPr/>
        </p:nvSpPr>
        <p:spPr>
          <a:xfrm>
            <a:off x="2783316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F73FF7-BE58-C3FC-D0B3-F2C4A5ECCB5B}"/>
              </a:ext>
            </a:extLst>
          </p:cNvPr>
          <p:cNvSpPr txBox="1"/>
          <p:nvPr/>
        </p:nvSpPr>
        <p:spPr>
          <a:xfrm>
            <a:off x="6251244" y="1998798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8751ED-B750-109C-9D2D-392AFE117966}"/>
              </a:ext>
            </a:extLst>
          </p:cNvPr>
          <p:cNvSpPr txBox="1"/>
          <p:nvPr/>
        </p:nvSpPr>
        <p:spPr>
          <a:xfrm>
            <a:off x="6251244" y="3556195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46732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/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1+2+3+⋯+49+50+51+52⋯+98+99+100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6C04A34C-9D33-6613-E5B0-1C535FB62307}"/>
              </a:ext>
            </a:extLst>
          </p:cNvPr>
          <p:cNvSpPr/>
          <p:nvPr/>
        </p:nvSpPr>
        <p:spPr>
          <a:xfrm>
            <a:off x="2783316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C37589-5DD7-2DE5-18D2-D1DDAA4B5FF6}"/>
              </a:ext>
            </a:extLst>
          </p:cNvPr>
          <p:cNvSpPr/>
          <p:nvPr/>
        </p:nvSpPr>
        <p:spPr>
          <a:xfrm>
            <a:off x="3917722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614327-8842-2EE0-099D-379954C444D5}"/>
              </a:ext>
            </a:extLst>
          </p:cNvPr>
          <p:cNvSpPr/>
          <p:nvPr/>
        </p:nvSpPr>
        <p:spPr>
          <a:xfrm>
            <a:off x="5052128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1DCDA-6232-BDB8-0D57-0263C32E104C}"/>
              </a:ext>
            </a:extLst>
          </p:cNvPr>
          <p:cNvSpPr/>
          <p:nvPr/>
        </p:nvSpPr>
        <p:spPr>
          <a:xfrm>
            <a:off x="7080308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8F2A7-406C-28D5-7EF6-730D5C8FE26A}"/>
              </a:ext>
            </a:extLst>
          </p:cNvPr>
          <p:cNvSpPr/>
          <p:nvPr/>
        </p:nvSpPr>
        <p:spPr>
          <a:xfrm>
            <a:off x="8242215" y="2130741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67B71A-6415-245D-6620-94F70C7B53E2}"/>
              </a:ext>
            </a:extLst>
          </p:cNvPr>
          <p:cNvSpPr/>
          <p:nvPr/>
        </p:nvSpPr>
        <p:spPr>
          <a:xfrm>
            <a:off x="8242215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C33B9D-FDBB-7144-6DB4-104B7002562D}"/>
              </a:ext>
            </a:extLst>
          </p:cNvPr>
          <p:cNvSpPr/>
          <p:nvPr/>
        </p:nvSpPr>
        <p:spPr>
          <a:xfrm>
            <a:off x="7080308" y="3721764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720488-6F68-DADE-55B3-8CCC8C5B3449}"/>
              </a:ext>
            </a:extLst>
          </p:cNvPr>
          <p:cNvSpPr/>
          <p:nvPr/>
        </p:nvSpPr>
        <p:spPr>
          <a:xfrm>
            <a:off x="5052128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AE36BA-41D0-D524-2994-9D3CEE75BA1B}"/>
              </a:ext>
            </a:extLst>
          </p:cNvPr>
          <p:cNvSpPr/>
          <p:nvPr/>
        </p:nvSpPr>
        <p:spPr>
          <a:xfrm>
            <a:off x="3917722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4F6486-6E04-702F-7CCF-0C30284C1C0B}"/>
              </a:ext>
            </a:extLst>
          </p:cNvPr>
          <p:cNvSpPr/>
          <p:nvPr/>
        </p:nvSpPr>
        <p:spPr>
          <a:xfrm>
            <a:off x="2783316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F73FF7-BE58-C3FC-D0B3-F2C4A5ECCB5B}"/>
              </a:ext>
            </a:extLst>
          </p:cNvPr>
          <p:cNvSpPr txBox="1"/>
          <p:nvPr/>
        </p:nvSpPr>
        <p:spPr>
          <a:xfrm>
            <a:off x="6251244" y="1998798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8751ED-B750-109C-9D2D-392AFE117966}"/>
              </a:ext>
            </a:extLst>
          </p:cNvPr>
          <p:cNvSpPr txBox="1"/>
          <p:nvPr/>
        </p:nvSpPr>
        <p:spPr>
          <a:xfrm>
            <a:off x="6251244" y="3556195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4772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/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1+2+3+⋯+49+50+51+52⋯+98+99+100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6C04A34C-9D33-6613-E5B0-1C535FB62307}"/>
              </a:ext>
            </a:extLst>
          </p:cNvPr>
          <p:cNvSpPr/>
          <p:nvPr/>
        </p:nvSpPr>
        <p:spPr>
          <a:xfrm>
            <a:off x="2783316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C37589-5DD7-2DE5-18D2-D1DDAA4B5FF6}"/>
              </a:ext>
            </a:extLst>
          </p:cNvPr>
          <p:cNvSpPr/>
          <p:nvPr/>
        </p:nvSpPr>
        <p:spPr>
          <a:xfrm>
            <a:off x="3917722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614327-8842-2EE0-099D-379954C444D5}"/>
              </a:ext>
            </a:extLst>
          </p:cNvPr>
          <p:cNvSpPr/>
          <p:nvPr/>
        </p:nvSpPr>
        <p:spPr>
          <a:xfrm>
            <a:off x="5052128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1DCDA-6232-BDB8-0D57-0263C32E104C}"/>
              </a:ext>
            </a:extLst>
          </p:cNvPr>
          <p:cNvSpPr/>
          <p:nvPr/>
        </p:nvSpPr>
        <p:spPr>
          <a:xfrm>
            <a:off x="7080308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8F2A7-406C-28D5-7EF6-730D5C8FE26A}"/>
              </a:ext>
            </a:extLst>
          </p:cNvPr>
          <p:cNvSpPr/>
          <p:nvPr/>
        </p:nvSpPr>
        <p:spPr>
          <a:xfrm>
            <a:off x="8242215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67B71A-6415-245D-6620-94F70C7B53E2}"/>
              </a:ext>
            </a:extLst>
          </p:cNvPr>
          <p:cNvSpPr/>
          <p:nvPr/>
        </p:nvSpPr>
        <p:spPr>
          <a:xfrm>
            <a:off x="8242215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C33B9D-FDBB-7144-6DB4-104B7002562D}"/>
              </a:ext>
            </a:extLst>
          </p:cNvPr>
          <p:cNvSpPr/>
          <p:nvPr/>
        </p:nvSpPr>
        <p:spPr>
          <a:xfrm>
            <a:off x="7080308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720488-6F68-DADE-55B3-8CCC8C5B3449}"/>
              </a:ext>
            </a:extLst>
          </p:cNvPr>
          <p:cNvSpPr/>
          <p:nvPr/>
        </p:nvSpPr>
        <p:spPr>
          <a:xfrm>
            <a:off x="5052128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AE36BA-41D0-D524-2994-9D3CEE75BA1B}"/>
              </a:ext>
            </a:extLst>
          </p:cNvPr>
          <p:cNvSpPr/>
          <p:nvPr/>
        </p:nvSpPr>
        <p:spPr>
          <a:xfrm>
            <a:off x="3917722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4F6486-6E04-702F-7CCF-0C30284C1C0B}"/>
              </a:ext>
            </a:extLst>
          </p:cNvPr>
          <p:cNvSpPr/>
          <p:nvPr/>
        </p:nvSpPr>
        <p:spPr>
          <a:xfrm>
            <a:off x="2783316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8751ED-B750-109C-9D2D-392AFE117966}"/>
              </a:ext>
            </a:extLst>
          </p:cNvPr>
          <p:cNvSpPr txBox="1"/>
          <p:nvPr/>
        </p:nvSpPr>
        <p:spPr>
          <a:xfrm>
            <a:off x="6251244" y="2798434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BF44C5D-3AE6-5386-471D-9B296F7AD787}"/>
              </a:ext>
            </a:extLst>
          </p:cNvPr>
          <p:cNvSpPr/>
          <p:nvPr/>
        </p:nvSpPr>
        <p:spPr>
          <a:xfrm rot="16200000">
            <a:off x="5623905" y="1158470"/>
            <a:ext cx="797522" cy="6648308"/>
          </a:xfrm>
          <a:prstGeom prst="leftBrace">
            <a:avLst>
              <a:gd name="adj1" fmla="val 44540"/>
              <a:gd name="adj2" fmla="val 4969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58F4CD-3D6F-F891-E3D9-C1AAFF24706C}"/>
              </a:ext>
            </a:extLst>
          </p:cNvPr>
          <p:cNvSpPr txBox="1"/>
          <p:nvPr/>
        </p:nvSpPr>
        <p:spPr>
          <a:xfrm>
            <a:off x="5053264" y="4990196"/>
            <a:ext cx="193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50 times</a:t>
            </a:r>
          </a:p>
        </p:txBody>
      </p:sp>
    </p:spTree>
    <p:extLst>
      <p:ext uri="{BB962C8B-B14F-4D97-AF65-F5344CB8AC3E}">
        <p14:creationId xmlns:p14="http://schemas.microsoft.com/office/powerpoint/2010/main" val="3978806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/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1+2+3+⋯+49+50+51+52⋯+98+99+100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594F6486-6E04-702F-7CCF-0C30284C1C0B}"/>
              </a:ext>
            </a:extLst>
          </p:cNvPr>
          <p:cNvSpPr/>
          <p:nvPr/>
        </p:nvSpPr>
        <p:spPr>
          <a:xfrm>
            <a:off x="5993978" y="2912793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58F4CD-3D6F-F891-E3D9-C1AAFF24706C}"/>
              </a:ext>
            </a:extLst>
          </p:cNvPr>
          <p:cNvSpPr txBox="1"/>
          <p:nvPr/>
        </p:nvSpPr>
        <p:spPr>
          <a:xfrm>
            <a:off x="4956960" y="3105834"/>
            <a:ext cx="193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50 * </a:t>
            </a:r>
          </a:p>
        </p:txBody>
      </p:sp>
    </p:spTree>
    <p:extLst>
      <p:ext uri="{BB962C8B-B14F-4D97-AF65-F5344CB8AC3E}">
        <p14:creationId xmlns:p14="http://schemas.microsoft.com/office/powerpoint/2010/main" val="1008729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/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+⋯+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49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52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⋯+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98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99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553E23-6479-C6C7-B6F6-67C8FCD2A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716" y="842211"/>
                <a:ext cx="980056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594F6486-6E04-702F-7CCF-0C30284C1C0B}"/>
              </a:ext>
            </a:extLst>
          </p:cNvPr>
          <p:cNvSpPr/>
          <p:nvPr/>
        </p:nvSpPr>
        <p:spPr>
          <a:xfrm>
            <a:off x="5322642" y="2912793"/>
            <a:ext cx="1546716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5050</a:t>
            </a: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225475D3-BDE2-FE0C-3E20-BE082989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08" y="4242816"/>
            <a:ext cx="2052192" cy="26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3CE12EE-04A7-FCC6-E494-2630001C6D5D}"/>
              </a:ext>
            </a:extLst>
          </p:cNvPr>
          <p:cNvSpPr/>
          <p:nvPr/>
        </p:nvSpPr>
        <p:spPr>
          <a:xfrm>
            <a:off x="8390965" y="4424082"/>
            <a:ext cx="1862417" cy="699247"/>
          </a:xfrm>
          <a:prstGeom prst="wedgeEllipseCallout">
            <a:avLst>
              <a:gd name="adj1" fmla="val 75557"/>
              <a:gd name="adj2" fmla="val 5576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Told you!</a:t>
            </a:r>
          </a:p>
        </p:txBody>
      </p:sp>
    </p:spTree>
    <p:extLst>
      <p:ext uri="{BB962C8B-B14F-4D97-AF65-F5344CB8AC3E}">
        <p14:creationId xmlns:p14="http://schemas.microsoft.com/office/powerpoint/2010/main" val="354757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9C39-53FB-ABA0-74C8-201EE6612A94}"/>
              </a:ext>
            </a:extLst>
          </p:cNvPr>
          <p:cNvSpPr txBox="1">
            <a:spLocks/>
          </p:cNvSpPr>
          <p:nvPr/>
        </p:nvSpPr>
        <p:spPr>
          <a:xfrm>
            <a:off x="2438400" y="2630193"/>
            <a:ext cx="7315200" cy="27020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Empty Set / Null Set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Gift Box Large Star Bottom">
                <a:extLst>
                  <a:ext uri="{FF2B5EF4-FFF2-40B4-BE49-F238E27FC236}">
                    <a16:creationId xmlns:a16="http://schemas.microsoft.com/office/drawing/2014/main" id="{FCD028B5-60D5-9237-6B40-AD4DE93B38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0296901"/>
                  </p:ext>
                </p:extLst>
              </p:nvPr>
            </p:nvGraphicFramePr>
            <p:xfrm>
              <a:off x="4781126" y="838200"/>
              <a:ext cx="2629746" cy="265187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629746" cy="2651876"/>
                    </a:xfrm>
                    <a:prstGeom prst="rect">
                      <a:avLst/>
                    </a:prstGeom>
                  </am3d:spPr>
                  <am3d:camera>
                    <am3d:pos x="0" y="0" z="808959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42" d="1000000"/>
                    <am3d:preTrans dx="39530799" dy="-17567466" dz="3027590"/>
                    <am3d:scale>
                      <am3d:sx n="1000000" d="1000000"/>
                      <am3d:sy n="1000000" d="1000000"/>
                      <am3d:sz n="1000000" d="1000000"/>
                    </am3d:scale>
                    <am3d:rot ax="5456658" ay="134942" az="676648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9076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Gift Box Large Star Bottom">
                <a:extLst>
                  <a:ext uri="{FF2B5EF4-FFF2-40B4-BE49-F238E27FC236}">
                    <a16:creationId xmlns:a16="http://schemas.microsoft.com/office/drawing/2014/main" id="{FCD028B5-60D5-9237-6B40-AD4DE93B38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1126" y="838200"/>
                <a:ext cx="2629746" cy="2651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E385E5-9B02-17E4-5298-6567B89A73DF}"/>
                  </a:ext>
                </a:extLst>
              </p:cNvPr>
              <p:cNvSpPr txBox="1"/>
              <p:nvPr/>
            </p:nvSpPr>
            <p:spPr>
              <a:xfrm>
                <a:off x="3193167" y="2073031"/>
                <a:ext cx="130234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48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E385E5-9B02-17E4-5298-6567B89A7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167" y="2073031"/>
                <a:ext cx="1302343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581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553E23-6479-C6C7-B6F6-67C8FCD2AE78}"/>
              </a:ext>
            </a:extLst>
          </p:cNvPr>
          <p:cNvSpPr txBox="1"/>
          <p:nvPr/>
        </p:nvSpPr>
        <p:spPr>
          <a:xfrm>
            <a:off x="1733599" y="627058"/>
            <a:ext cx="902490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Generalizing to the First n Natural Numbers,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64496-B4A9-4DC4-402F-81A06D80B9CE}"/>
              </a:ext>
            </a:extLst>
          </p:cNvPr>
          <p:cNvSpPr/>
          <p:nvPr/>
        </p:nvSpPr>
        <p:spPr>
          <a:xfrm>
            <a:off x="4054063" y="2003546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5A764-154A-7505-73AE-B7F02D089A1F}"/>
              </a:ext>
            </a:extLst>
          </p:cNvPr>
          <p:cNvSpPr/>
          <p:nvPr/>
        </p:nvSpPr>
        <p:spPr>
          <a:xfrm>
            <a:off x="5188469" y="2003546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D0650F-2DAC-10A0-41F9-03F7832E5289}"/>
              </a:ext>
            </a:extLst>
          </p:cNvPr>
          <p:cNvSpPr/>
          <p:nvPr/>
        </p:nvSpPr>
        <p:spPr>
          <a:xfrm>
            <a:off x="6322875" y="2003546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B530F7-1A4D-EAC4-52DF-01C85B23A09D}"/>
              </a:ext>
            </a:extLst>
          </p:cNvPr>
          <p:cNvSpPr/>
          <p:nvPr/>
        </p:nvSpPr>
        <p:spPr>
          <a:xfrm>
            <a:off x="6322875" y="3594569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n-2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82C3E1-F9C8-FB67-6715-433F5CA89E32}"/>
              </a:ext>
            </a:extLst>
          </p:cNvPr>
          <p:cNvSpPr/>
          <p:nvPr/>
        </p:nvSpPr>
        <p:spPr>
          <a:xfrm>
            <a:off x="5188469" y="3594569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n-1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4C71B-62D2-55BD-4929-28D859513630}"/>
              </a:ext>
            </a:extLst>
          </p:cNvPr>
          <p:cNvSpPr/>
          <p:nvPr/>
        </p:nvSpPr>
        <p:spPr>
          <a:xfrm>
            <a:off x="4054063" y="3594569"/>
            <a:ext cx="1032414" cy="1032414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86DAE1-01F1-A411-4BAC-12A3FCA4AB4A}"/>
              </a:ext>
            </a:extLst>
          </p:cNvPr>
          <p:cNvSpPr txBox="1"/>
          <p:nvPr/>
        </p:nvSpPr>
        <p:spPr>
          <a:xfrm>
            <a:off x="7521991" y="1871603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23F2B5-1E72-0876-7A53-6519562C645F}"/>
              </a:ext>
            </a:extLst>
          </p:cNvPr>
          <p:cNvSpPr txBox="1"/>
          <p:nvPr/>
        </p:nvSpPr>
        <p:spPr>
          <a:xfrm>
            <a:off x="7521991" y="3429000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8938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553E23-6479-C6C7-B6F6-67C8FCD2AE78}"/>
              </a:ext>
            </a:extLst>
          </p:cNvPr>
          <p:cNvSpPr txBox="1"/>
          <p:nvPr/>
        </p:nvSpPr>
        <p:spPr>
          <a:xfrm>
            <a:off x="1733599" y="627058"/>
            <a:ext cx="910185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Generalizing to the First n Natural Numbers,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CD6006-C109-8923-CA36-726C6FB62ABE}"/>
              </a:ext>
            </a:extLst>
          </p:cNvPr>
          <p:cNvSpPr/>
          <p:nvPr/>
        </p:nvSpPr>
        <p:spPr>
          <a:xfrm>
            <a:off x="2783316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6F249D-44FB-D072-D7CE-A478A7A9DCF4}"/>
              </a:ext>
            </a:extLst>
          </p:cNvPr>
          <p:cNvSpPr/>
          <p:nvPr/>
        </p:nvSpPr>
        <p:spPr>
          <a:xfrm>
            <a:off x="6482107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n+1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1C0C8-3DFC-BE36-1D19-8BC28A1C1226}"/>
              </a:ext>
            </a:extLst>
          </p:cNvPr>
          <p:cNvSpPr/>
          <p:nvPr/>
        </p:nvSpPr>
        <p:spPr>
          <a:xfrm>
            <a:off x="4677481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n+1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DB457E-9307-4CCA-E319-F609D4EB7A56}"/>
              </a:ext>
            </a:extLst>
          </p:cNvPr>
          <p:cNvSpPr/>
          <p:nvPr/>
        </p:nvSpPr>
        <p:spPr>
          <a:xfrm>
            <a:off x="2783316" y="2926252"/>
            <a:ext cx="1032414" cy="1032414"/>
          </a:xfrm>
          <a:prstGeom prst="rect">
            <a:avLst/>
          </a:prstGeom>
          <a:solidFill>
            <a:srgbClr val="FF2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n+1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17DC64-9823-BF8F-C669-4D9C63EF7E3C}"/>
              </a:ext>
            </a:extLst>
          </p:cNvPr>
          <p:cNvSpPr txBox="1"/>
          <p:nvPr/>
        </p:nvSpPr>
        <p:spPr>
          <a:xfrm>
            <a:off x="8187621" y="2853715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2204A0AF-998F-A4DF-C076-2DA273666CC5}"/>
              </a:ext>
            </a:extLst>
          </p:cNvPr>
          <p:cNvSpPr/>
          <p:nvPr/>
        </p:nvSpPr>
        <p:spPr>
          <a:xfrm rot="16200000">
            <a:off x="5361133" y="1528820"/>
            <a:ext cx="797522" cy="6055525"/>
          </a:xfrm>
          <a:prstGeom prst="leftBrace">
            <a:avLst>
              <a:gd name="adj1" fmla="val 44540"/>
              <a:gd name="adj2" fmla="val 4969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FC9231-CAB8-F4ED-C623-05E6EF80963D}"/>
                  </a:ext>
                </a:extLst>
              </p:cNvPr>
              <p:cNvSpPr txBox="1"/>
              <p:nvPr/>
            </p:nvSpPr>
            <p:spPr>
              <a:xfrm>
                <a:off x="4855731" y="5046922"/>
                <a:ext cx="2382960" cy="830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times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FC9231-CAB8-F4ED-C623-05E6EF809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731" y="5046922"/>
                <a:ext cx="2382960" cy="830677"/>
              </a:xfrm>
              <a:prstGeom prst="rect">
                <a:avLst/>
              </a:prstGeom>
              <a:blipFill>
                <a:blip r:embed="rId3"/>
                <a:stretch>
                  <a:fillRect t="-2941" b="-13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Plus Sign 18">
            <a:extLst>
              <a:ext uri="{FF2B5EF4-FFF2-40B4-BE49-F238E27FC236}">
                <a16:creationId xmlns:a16="http://schemas.microsoft.com/office/drawing/2014/main" id="{237803DA-F788-8BAF-4F02-AC446F3EB819}"/>
              </a:ext>
            </a:extLst>
          </p:cNvPr>
          <p:cNvSpPr/>
          <p:nvPr/>
        </p:nvSpPr>
        <p:spPr>
          <a:xfrm>
            <a:off x="3944656" y="3133759"/>
            <a:ext cx="643286" cy="643286"/>
          </a:xfrm>
          <a:prstGeom prst="mathPlus">
            <a:avLst/>
          </a:prstGeom>
          <a:solidFill>
            <a:srgbClr val="EE00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Sign 19">
            <a:extLst>
              <a:ext uri="{FF2B5EF4-FFF2-40B4-BE49-F238E27FC236}">
                <a16:creationId xmlns:a16="http://schemas.microsoft.com/office/drawing/2014/main" id="{AC2E3CE7-261F-0DEF-7C22-0667202F6810}"/>
              </a:ext>
            </a:extLst>
          </p:cNvPr>
          <p:cNvSpPr/>
          <p:nvPr/>
        </p:nvSpPr>
        <p:spPr>
          <a:xfrm>
            <a:off x="5774357" y="3133759"/>
            <a:ext cx="643286" cy="643286"/>
          </a:xfrm>
          <a:prstGeom prst="mathPlus">
            <a:avLst/>
          </a:prstGeom>
          <a:solidFill>
            <a:srgbClr val="EE00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Sign 20">
            <a:extLst>
              <a:ext uri="{FF2B5EF4-FFF2-40B4-BE49-F238E27FC236}">
                <a16:creationId xmlns:a16="http://schemas.microsoft.com/office/drawing/2014/main" id="{1A23C0C7-D2DA-36EF-5CF3-74E5C3C19A77}"/>
              </a:ext>
            </a:extLst>
          </p:cNvPr>
          <p:cNvSpPr/>
          <p:nvPr/>
        </p:nvSpPr>
        <p:spPr>
          <a:xfrm>
            <a:off x="7578985" y="3133759"/>
            <a:ext cx="643286" cy="643286"/>
          </a:xfrm>
          <a:prstGeom prst="mathPlus">
            <a:avLst/>
          </a:prstGeom>
          <a:solidFill>
            <a:srgbClr val="EE00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553E23-6479-C6C7-B6F6-67C8FCD2AE78}"/>
              </a:ext>
            </a:extLst>
          </p:cNvPr>
          <p:cNvSpPr txBox="1"/>
          <p:nvPr/>
        </p:nvSpPr>
        <p:spPr>
          <a:xfrm>
            <a:off x="1733599" y="627058"/>
            <a:ext cx="90457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Generalizing to the First n Natural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148A83-3109-2AD4-1B28-EEEB39B1CA26}"/>
                  </a:ext>
                </a:extLst>
              </p:cNvPr>
              <p:cNvSpPr txBox="1"/>
              <p:nvPr/>
            </p:nvSpPr>
            <p:spPr>
              <a:xfrm>
                <a:off x="1834403" y="2546254"/>
                <a:ext cx="8523194" cy="1604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IN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IN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en-IN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IN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IN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+⋯+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IN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IN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IN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IN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IN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IN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148A83-3109-2AD4-1B28-EEEB39B1C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03" y="2546254"/>
                <a:ext cx="8523194" cy="1604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992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D47331-1ABF-DBAA-E79F-2CB3610A618C}"/>
              </a:ext>
            </a:extLst>
          </p:cNvPr>
          <p:cNvSpPr txBox="1"/>
          <p:nvPr/>
        </p:nvSpPr>
        <p:spPr>
          <a:xfrm>
            <a:off x="3900768" y="1257300"/>
            <a:ext cx="4390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0"/>
              </a:rPr>
              <a:t>Key Insight 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637ACF-C342-8438-BEDE-07BD930F6021}"/>
              </a:ext>
            </a:extLst>
          </p:cNvPr>
          <p:cNvSpPr txBox="1"/>
          <p:nvPr/>
        </p:nvSpPr>
        <p:spPr>
          <a:xfrm>
            <a:off x="1318933" y="2644170"/>
            <a:ext cx="9554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In a finite arithmetic sequence, the sum of the </a:t>
            </a:r>
            <a:r>
              <a:rPr lang="en-US" sz="3200" i="1" dirty="0" err="1">
                <a:solidFill>
                  <a:schemeClr val="bg1"/>
                </a:solidFill>
                <a:latin typeface="Montserrat" panose="00000500000000000000" pitchFamily="2" charset="0"/>
              </a:rPr>
              <a:t>i</a:t>
            </a:r>
            <a:r>
              <a:rPr lang="en-US" sz="3200" baseline="30000" dirty="0" err="1">
                <a:solidFill>
                  <a:schemeClr val="bg1"/>
                </a:solidFill>
                <a:latin typeface="Montserrat" panose="00000500000000000000" pitchFamily="2" charset="0"/>
              </a:rPr>
              <a:t>th</a:t>
            </a:r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 term from the start and the </a:t>
            </a:r>
            <a:r>
              <a:rPr lang="en-US" sz="3200" i="1" dirty="0" err="1">
                <a:solidFill>
                  <a:schemeClr val="bg1"/>
                </a:solidFill>
                <a:latin typeface="Montserrat" panose="00000500000000000000" pitchFamily="2" charset="0"/>
              </a:rPr>
              <a:t>i</a:t>
            </a:r>
            <a:r>
              <a:rPr lang="en-US" sz="3200" baseline="30000" dirty="0" err="1">
                <a:solidFill>
                  <a:schemeClr val="bg1"/>
                </a:solidFill>
                <a:latin typeface="Montserrat" panose="00000500000000000000" pitchFamily="2" charset="0"/>
              </a:rPr>
              <a:t>th</a:t>
            </a:r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 term from the end remains the same, for all </a:t>
            </a:r>
            <a:r>
              <a:rPr lang="en-US" sz="3200" i="1" dirty="0" err="1">
                <a:solidFill>
                  <a:schemeClr val="bg1"/>
                </a:solidFill>
                <a:latin typeface="Montserrat" panose="00000500000000000000" pitchFamily="2" charset="0"/>
              </a:rPr>
              <a:t>i</a:t>
            </a:r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831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D47331-1ABF-DBAA-E79F-2CB3610A618C}"/>
              </a:ext>
            </a:extLst>
          </p:cNvPr>
          <p:cNvSpPr txBox="1"/>
          <p:nvPr/>
        </p:nvSpPr>
        <p:spPr>
          <a:xfrm>
            <a:off x="1360349" y="619061"/>
            <a:ext cx="947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0"/>
              </a:rPr>
              <a:t>Generalizing to Arithmetic Series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/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611F9A-7CFA-21A0-0EA6-60B752B165C0}"/>
                  </a:ext>
                </a:extLst>
              </p:cNvPr>
              <p:cNvSpPr/>
              <p:nvPr/>
            </p:nvSpPr>
            <p:spPr>
              <a:xfrm>
                <a:off x="523226" y="3187939"/>
                <a:ext cx="3237114" cy="1032414"/>
              </a:xfrm>
              <a:prstGeom prst="rect">
                <a:avLst/>
              </a:prstGeom>
              <a:solidFill>
                <a:srgbClr val="34AD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611F9A-7CFA-21A0-0EA6-60B752B165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26" y="3187939"/>
                <a:ext cx="3237114" cy="1032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38D5599-5786-5108-0BBE-CB093C6468B9}"/>
                  </a:ext>
                </a:extLst>
              </p:cNvPr>
              <p:cNvSpPr/>
              <p:nvPr/>
            </p:nvSpPr>
            <p:spPr>
              <a:xfrm>
                <a:off x="3927926" y="3187939"/>
                <a:ext cx="3237114" cy="1032414"/>
              </a:xfrm>
              <a:prstGeom prst="rect">
                <a:avLst/>
              </a:prstGeom>
              <a:solidFill>
                <a:srgbClr val="34AD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38D5599-5786-5108-0BBE-CB093C6468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26" y="3187939"/>
                <a:ext cx="3237114" cy="10324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9A202A0-2D0E-7E01-2AC3-C329A81A803B}"/>
                  </a:ext>
                </a:extLst>
              </p:cNvPr>
              <p:cNvSpPr/>
              <p:nvPr/>
            </p:nvSpPr>
            <p:spPr>
              <a:xfrm>
                <a:off x="7332626" y="3187939"/>
                <a:ext cx="3237114" cy="1032414"/>
              </a:xfrm>
              <a:prstGeom prst="rect">
                <a:avLst/>
              </a:prstGeom>
              <a:solidFill>
                <a:srgbClr val="34AD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9A202A0-2D0E-7E01-2AC3-C329A81A8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626" y="3187939"/>
                <a:ext cx="3237114" cy="1032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01C995-D19F-AD7E-AE60-544A59BEBC9C}"/>
                  </a:ext>
                </a:extLst>
              </p:cNvPr>
              <p:cNvSpPr/>
              <p:nvPr/>
            </p:nvSpPr>
            <p:spPr>
              <a:xfrm>
                <a:off x="7332626" y="4778962"/>
                <a:ext cx="3237114" cy="1032414"/>
              </a:xfrm>
              <a:prstGeom prst="rect">
                <a:avLst/>
              </a:prstGeom>
              <a:solidFill>
                <a:srgbClr val="34AD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01C995-D19F-AD7E-AE60-544A59BEB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626" y="4778962"/>
                <a:ext cx="3237114" cy="10324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5FE1B3D-20BB-22E1-8C28-C574EF76DF23}"/>
                  </a:ext>
                </a:extLst>
              </p:cNvPr>
              <p:cNvSpPr/>
              <p:nvPr/>
            </p:nvSpPr>
            <p:spPr>
              <a:xfrm>
                <a:off x="3927926" y="4778962"/>
                <a:ext cx="3237114" cy="1032414"/>
              </a:xfrm>
              <a:prstGeom prst="rect">
                <a:avLst/>
              </a:prstGeom>
              <a:solidFill>
                <a:srgbClr val="34AD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5FE1B3D-20BB-22E1-8C28-C574EF76D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26" y="4778962"/>
                <a:ext cx="3237114" cy="10324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172377-9ACC-E283-69C0-E04854CDD143}"/>
                  </a:ext>
                </a:extLst>
              </p:cNvPr>
              <p:cNvSpPr/>
              <p:nvPr/>
            </p:nvSpPr>
            <p:spPr>
              <a:xfrm>
                <a:off x="523226" y="4778962"/>
                <a:ext cx="3237114" cy="1032414"/>
              </a:xfrm>
              <a:prstGeom prst="rect">
                <a:avLst/>
              </a:prstGeom>
              <a:solidFill>
                <a:srgbClr val="34AD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172377-9ACC-E283-69C0-E04854CDD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26" y="4778962"/>
                <a:ext cx="3237114" cy="10324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C2A9401-CF25-AFB9-0CE9-8CE47A7D40D9}"/>
              </a:ext>
            </a:extLst>
          </p:cNvPr>
          <p:cNvSpPr txBox="1"/>
          <p:nvPr/>
        </p:nvSpPr>
        <p:spPr>
          <a:xfrm>
            <a:off x="10737326" y="3141913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0120AB-F75A-D99B-35C3-D770F8CB1475}"/>
              </a:ext>
            </a:extLst>
          </p:cNvPr>
          <p:cNvSpPr txBox="1"/>
          <p:nvPr/>
        </p:nvSpPr>
        <p:spPr>
          <a:xfrm>
            <a:off x="10737327" y="4674762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1653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611F9A-7CFA-21A0-0EA6-60B752B165C0}"/>
                  </a:ext>
                </a:extLst>
              </p:cNvPr>
              <p:cNvSpPr/>
              <p:nvPr/>
            </p:nvSpPr>
            <p:spPr>
              <a:xfrm>
                <a:off x="523226" y="398345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611F9A-7CFA-21A0-0EA6-60B752B165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26" y="3983450"/>
                <a:ext cx="3237114" cy="1032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172377-9ACC-E283-69C0-E04854CDD143}"/>
                  </a:ext>
                </a:extLst>
              </p:cNvPr>
              <p:cNvSpPr/>
              <p:nvPr/>
            </p:nvSpPr>
            <p:spPr>
              <a:xfrm>
                <a:off x="523226" y="398345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172377-9ACC-E283-69C0-E04854CDD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26" y="3983450"/>
                <a:ext cx="3237114" cy="1032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7D47331-1ABF-DBAA-E79F-2CB3610A618C}"/>
              </a:ext>
            </a:extLst>
          </p:cNvPr>
          <p:cNvSpPr txBox="1"/>
          <p:nvPr/>
        </p:nvSpPr>
        <p:spPr>
          <a:xfrm>
            <a:off x="1360349" y="619061"/>
            <a:ext cx="947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0"/>
              </a:rPr>
              <a:t>Generalizing to Arithmetic Series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/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38D5599-5786-5108-0BBE-CB093C6468B9}"/>
                  </a:ext>
                </a:extLst>
              </p:cNvPr>
              <p:cNvSpPr/>
              <p:nvPr/>
            </p:nvSpPr>
            <p:spPr>
              <a:xfrm>
                <a:off x="3927926" y="3187939"/>
                <a:ext cx="3237114" cy="1032414"/>
              </a:xfrm>
              <a:prstGeom prst="rect">
                <a:avLst/>
              </a:prstGeom>
              <a:solidFill>
                <a:srgbClr val="34AD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38D5599-5786-5108-0BBE-CB093C6468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26" y="3187939"/>
                <a:ext cx="3237114" cy="1032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9A202A0-2D0E-7E01-2AC3-C329A81A803B}"/>
                  </a:ext>
                </a:extLst>
              </p:cNvPr>
              <p:cNvSpPr/>
              <p:nvPr/>
            </p:nvSpPr>
            <p:spPr>
              <a:xfrm>
                <a:off x="7332626" y="3187939"/>
                <a:ext cx="3237114" cy="1032414"/>
              </a:xfrm>
              <a:prstGeom prst="rect">
                <a:avLst/>
              </a:prstGeom>
              <a:solidFill>
                <a:srgbClr val="34AD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9A202A0-2D0E-7E01-2AC3-C329A81A8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626" y="3187939"/>
                <a:ext cx="3237114" cy="10324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01C995-D19F-AD7E-AE60-544A59BEBC9C}"/>
                  </a:ext>
                </a:extLst>
              </p:cNvPr>
              <p:cNvSpPr/>
              <p:nvPr/>
            </p:nvSpPr>
            <p:spPr>
              <a:xfrm>
                <a:off x="7332626" y="4778962"/>
                <a:ext cx="3237114" cy="1032414"/>
              </a:xfrm>
              <a:prstGeom prst="rect">
                <a:avLst/>
              </a:prstGeom>
              <a:solidFill>
                <a:srgbClr val="34AD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01C995-D19F-AD7E-AE60-544A59BEB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626" y="4778962"/>
                <a:ext cx="3237114" cy="10324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5FE1B3D-20BB-22E1-8C28-C574EF76DF23}"/>
                  </a:ext>
                </a:extLst>
              </p:cNvPr>
              <p:cNvSpPr/>
              <p:nvPr/>
            </p:nvSpPr>
            <p:spPr>
              <a:xfrm>
                <a:off x="3927926" y="4778962"/>
                <a:ext cx="3237114" cy="1032414"/>
              </a:xfrm>
              <a:prstGeom prst="rect">
                <a:avLst/>
              </a:prstGeom>
              <a:solidFill>
                <a:srgbClr val="34AD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5FE1B3D-20BB-22E1-8C28-C574EF76D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26" y="4778962"/>
                <a:ext cx="3237114" cy="10324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C2A9401-CF25-AFB9-0CE9-8CE47A7D40D9}"/>
              </a:ext>
            </a:extLst>
          </p:cNvPr>
          <p:cNvSpPr txBox="1"/>
          <p:nvPr/>
        </p:nvSpPr>
        <p:spPr>
          <a:xfrm>
            <a:off x="10737326" y="3141913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0120AB-F75A-D99B-35C3-D770F8CB1475}"/>
              </a:ext>
            </a:extLst>
          </p:cNvPr>
          <p:cNvSpPr txBox="1"/>
          <p:nvPr/>
        </p:nvSpPr>
        <p:spPr>
          <a:xfrm>
            <a:off x="10737327" y="4674762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06218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611F9A-7CFA-21A0-0EA6-60B752B165C0}"/>
                  </a:ext>
                </a:extLst>
              </p:cNvPr>
              <p:cNvSpPr/>
              <p:nvPr/>
            </p:nvSpPr>
            <p:spPr>
              <a:xfrm>
                <a:off x="523226" y="398345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611F9A-7CFA-21A0-0EA6-60B752B165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26" y="3983450"/>
                <a:ext cx="3237114" cy="1032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172377-9ACC-E283-69C0-E04854CDD143}"/>
                  </a:ext>
                </a:extLst>
              </p:cNvPr>
              <p:cNvSpPr/>
              <p:nvPr/>
            </p:nvSpPr>
            <p:spPr>
              <a:xfrm>
                <a:off x="523226" y="398345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172377-9ACC-E283-69C0-E04854CDD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26" y="3983450"/>
                <a:ext cx="3237114" cy="1032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7D47331-1ABF-DBAA-E79F-2CB3610A618C}"/>
              </a:ext>
            </a:extLst>
          </p:cNvPr>
          <p:cNvSpPr txBox="1"/>
          <p:nvPr/>
        </p:nvSpPr>
        <p:spPr>
          <a:xfrm>
            <a:off x="1360349" y="619061"/>
            <a:ext cx="947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0"/>
              </a:rPr>
              <a:t>Generalizing to Arithmetic Series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/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38D5599-5786-5108-0BBE-CB093C6468B9}"/>
                  </a:ext>
                </a:extLst>
              </p:cNvPr>
              <p:cNvSpPr/>
              <p:nvPr/>
            </p:nvSpPr>
            <p:spPr>
              <a:xfrm>
                <a:off x="3927926" y="398345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38D5599-5786-5108-0BBE-CB093C6468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26" y="3983450"/>
                <a:ext cx="3237114" cy="1032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9A202A0-2D0E-7E01-2AC3-C329A81A803B}"/>
                  </a:ext>
                </a:extLst>
              </p:cNvPr>
              <p:cNvSpPr/>
              <p:nvPr/>
            </p:nvSpPr>
            <p:spPr>
              <a:xfrm>
                <a:off x="7332626" y="3187939"/>
                <a:ext cx="3237114" cy="1032414"/>
              </a:xfrm>
              <a:prstGeom prst="rect">
                <a:avLst/>
              </a:prstGeom>
              <a:solidFill>
                <a:srgbClr val="34AD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9A202A0-2D0E-7E01-2AC3-C329A81A8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626" y="3187939"/>
                <a:ext cx="3237114" cy="10324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01C995-D19F-AD7E-AE60-544A59BEBC9C}"/>
                  </a:ext>
                </a:extLst>
              </p:cNvPr>
              <p:cNvSpPr/>
              <p:nvPr/>
            </p:nvSpPr>
            <p:spPr>
              <a:xfrm>
                <a:off x="7332626" y="4778962"/>
                <a:ext cx="3237114" cy="1032414"/>
              </a:xfrm>
              <a:prstGeom prst="rect">
                <a:avLst/>
              </a:prstGeom>
              <a:solidFill>
                <a:srgbClr val="34AD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01C995-D19F-AD7E-AE60-544A59BEB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626" y="4778962"/>
                <a:ext cx="3237114" cy="10324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5FE1B3D-20BB-22E1-8C28-C574EF76DF23}"/>
                  </a:ext>
                </a:extLst>
              </p:cNvPr>
              <p:cNvSpPr/>
              <p:nvPr/>
            </p:nvSpPr>
            <p:spPr>
              <a:xfrm>
                <a:off x="3927926" y="398345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5FE1B3D-20BB-22E1-8C28-C574EF76D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26" y="3983450"/>
                <a:ext cx="3237114" cy="10324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C2A9401-CF25-AFB9-0CE9-8CE47A7D40D9}"/>
              </a:ext>
            </a:extLst>
          </p:cNvPr>
          <p:cNvSpPr txBox="1"/>
          <p:nvPr/>
        </p:nvSpPr>
        <p:spPr>
          <a:xfrm>
            <a:off x="10737326" y="3141913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0120AB-F75A-D99B-35C3-D770F8CB1475}"/>
              </a:ext>
            </a:extLst>
          </p:cNvPr>
          <p:cNvSpPr txBox="1"/>
          <p:nvPr/>
        </p:nvSpPr>
        <p:spPr>
          <a:xfrm>
            <a:off x="10737327" y="4674762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35560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611F9A-7CFA-21A0-0EA6-60B752B165C0}"/>
                  </a:ext>
                </a:extLst>
              </p:cNvPr>
              <p:cNvSpPr/>
              <p:nvPr/>
            </p:nvSpPr>
            <p:spPr>
              <a:xfrm>
                <a:off x="523226" y="398345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611F9A-7CFA-21A0-0EA6-60B752B165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26" y="3983450"/>
                <a:ext cx="3237114" cy="1032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172377-9ACC-E283-69C0-E04854CDD143}"/>
                  </a:ext>
                </a:extLst>
              </p:cNvPr>
              <p:cNvSpPr/>
              <p:nvPr/>
            </p:nvSpPr>
            <p:spPr>
              <a:xfrm>
                <a:off x="523226" y="398345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172377-9ACC-E283-69C0-E04854CDD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26" y="3983450"/>
                <a:ext cx="3237114" cy="1032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7D47331-1ABF-DBAA-E79F-2CB3610A618C}"/>
              </a:ext>
            </a:extLst>
          </p:cNvPr>
          <p:cNvSpPr txBox="1"/>
          <p:nvPr/>
        </p:nvSpPr>
        <p:spPr>
          <a:xfrm>
            <a:off x="1360349" y="619061"/>
            <a:ext cx="947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0"/>
              </a:rPr>
              <a:t>Generalizing to Arithmetic Series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/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38D5599-5786-5108-0BBE-CB093C6468B9}"/>
                  </a:ext>
                </a:extLst>
              </p:cNvPr>
              <p:cNvSpPr/>
              <p:nvPr/>
            </p:nvSpPr>
            <p:spPr>
              <a:xfrm>
                <a:off x="3927926" y="398345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38D5599-5786-5108-0BBE-CB093C6468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26" y="3983450"/>
                <a:ext cx="3237114" cy="1032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9A202A0-2D0E-7E01-2AC3-C329A81A803B}"/>
                  </a:ext>
                </a:extLst>
              </p:cNvPr>
              <p:cNvSpPr/>
              <p:nvPr/>
            </p:nvSpPr>
            <p:spPr>
              <a:xfrm>
                <a:off x="7332626" y="398345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9A202A0-2D0E-7E01-2AC3-C329A81A8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626" y="3983450"/>
                <a:ext cx="3237114" cy="10324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01C995-D19F-AD7E-AE60-544A59BEBC9C}"/>
                  </a:ext>
                </a:extLst>
              </p:cNvPr>
              <p:cNvSpPr/>
              <p:nvPr/>
            </p:nvSpPr>
            <p:spPr>
              <a:xfrm>
                <a:off x="7332626" y="398345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01C995-D19F-AD7E-AE60-544A59BEB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626" y="3983450"/>
                <a:ext cx="3237114" cy="10324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5FE1B3D-20BB-22E1-8C28-C574EF76DF23}"/>
                  </a:ext>
                </a:extLst>
              </p:cNvPr>
              <p:cNvSpPr/>
              <p:nvPr/>
            </p:nvSpPr>
            <p:spPr>
              <a:xfrm>
                <a:off x="3927926" y="398345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5FE1B3D-20BB-22E1-8C28-C574EF76D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26" y="3983450"/>
                <a:ext cx="3237114" cy="10324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C2A9401-CF25-AFB9-0CE9-8CE47A7D40D9}"/>
              </a:ext>
            </a:extLst>
          </p:cNvPr>
          <p:cNvSpPr txBox="1"/>
          <p:nvPr/>
        </p:nvSpPr>
        <p:spPr>
          <a:xfrm>
            <a:off x="10737326" y="3908337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1027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611F9A-7CFA-21A0-0EA6-60B752B165C0}"/>
                  </a:ext>
                </a:extLst>
              </p:cNvPr>
              <p:cNvSpPr/>
              <p:nvPr/>
            </p:nvSpPr>
            <p:spPr>
              <a:xfrm>
                <a:off x="523226" y="325468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611F9A-7CFA-21A0-0EA6-60B752B165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26" y="3254680"/>
                <a:ext cx="3237114" cy="1032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172377-9ACC-E283-69C0-E04854CDD143}"/>
                  </a:ext>
                </a:extLst>
              </p:cNvPr>
              <p:cNvSpPr/>
              <p:nvPr/>
            </p:nvSpPr>
            <p:spPr>
              <a:xfrm>
                <a:off x="523226" y="325468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172377-9ACC-E283-69C0-E04854CDD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26" y="3254680"/>
                <a:ext cx="3237114" cy="1032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7D47331-1ABF-DBAA-E79F-2CB3610A618C}"/>
              </a:ext>
            </a:extLst>
          </p:cNvPr>
          <p:cNvSpPr txBox="1"/>
          <p:nvPr/>
        </p:nvSpPr>
        <p:spPr>
          <a:xfrm>
            <a:off x="1360349" y="619061"/>
            <a:ext cx="947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0"/>
              </a:rPr>
              <a:t>Generalizing to Arithmetic Series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/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38D5599-5786-5108-0BBE-CB093C6468B9}"/>
                  </a:ext>
                </a:extLst>
              </p:cNvPr>
              <p:cNvSpPr/>
              <p:nvPr/>
            </p:nvSpPr>
            <p:spPr>
              <a:xfrm>
                <a:off x="3927926" y="325468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38D5599-5786-5108-0BBE-CB093C6468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26" y="3254680"/>
                <a:ext cx="3237114" cy="1032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9A202A0-2D0E-7E01-2AC3-C329A81A803B}"/>
                  </a:ext>
                </a:extLst>
              </p:cNvPr>
              <p:cNvSpPr/>
              <p:nvPr/>
            </p:nvSpPr>
            <p:spPr>
              <a:xfrm>
                <a:off x="7332626" y="325468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9A202A0-2D0E-7E01-2AC3-C329A81A8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626" y="3254680"/>
                <a:ext cx="3237114" cy="10324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01C995-D19F-AD7E-AE60-544A59BEBC9C}"/>
                  </a:ext>
                </a:extLst>
              </p:cNvPr>
              <p:cNvSpPr/>
              <p:nvPr/>
            </p:nvSpPr>
            <p:spPr>
              <a:xfrm>
                <a:off x="7332626" y="325468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01C995-D19F-AD7E-AE60-544A59BEB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626" y="3254680"/>
                <a:ext cx="3237114" cy="10324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5FE1B3D-20BB-22E1-8C28-C574EF76DF23}"/>
                  </a:ext>
                </a:extLst>
              </p:cNvPr>
              <p:cNvSpPr/>
              <p:nvPr/>
            </p:nvSpPr>
            <p:spPr>
              <a:xfrm>
                <a:off x="3927926" y="3254680"/>
                <a:ext cx="3237114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5FE1B3D-20BB-22E1-8C28-C574EF76D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26" y="3254680"/>
                <a:ext cx="3237114" cy="10324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C2A9401-CF25-AFB9-0CE9-8CE47A7D40D9}"/>
              </a:ext>
            </a:extLst>
          </p:cNvPr>
          <p:cNvSpPr txBox="1"/>
          <p:nvPr/>
        </p:nvSpPr>
        <p:spPr>
          <a:xfrm>
            <a:off x="10737326" y="3179567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30ADFEC-DB31-B008-7CAA-F93F8CDC7B86}"/>
              </a:ext>
            </a:extLst>
          </p:cNvPr>
          <p:cNvSpPr/>
          <p:nvPr/>
        </p:nvSpPr>
        <p:spPr>
          <a:xfrm rot="16200000">
            <a:off x="5589531" y="-778855"/>
            <a:ext cx="797522" cy="11302811"/>
          </a:xfrm>
          <a:prstGeom prst="leftBrace">
            <a:avLst>
              <a:gd name="adj1" fmla="val 44540"/>
              <a:gd name="adj2" fmla="val 4969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437D64-1D9F-DD4B-6C6B-5F3F5053E809}"/>
                  </a:ext>
                </a:extLst>
              </p:cNvPr>
              <p:cNvSpPr txBox="1"/>
              <p:nvPr/>
            </p:nvSpPr>
            <p:spPr>
              <a:xfrm>
                <a:off x="3708844" y="5466455"/>
                <a:ext cx="4447862" cy="830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times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437D64-1D9F-DD4B-6C6B-5F3F5053E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844" y="5466455"/>
                <a:ext cx="4447862" cy="830677"/>
              </a:xfrm>
              <a:prstGeom prst="rect">
                <a:avLst/>
              </a:prstGeom>
              <a:blipFill>
                <a:blip r:embed="rId10"/>
                <a:stretch>
                  <a:fillRect t="-2941" b="-13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8541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172377-9ACC-E283-69C0-E04854CDD143}"/>
                  </a:ext>
                </a:extLst>
              </p:cNvPr>
              <p:cNvSpPr/>
              <p:nvPr/>
            </p:nvSpPr>
            <p:spPr>
              <a:xfrm>
                <a:off x="4813343" y="3254680"/>
                <a:ext cx="3409382" cy="1032414"/>
              </a:xfrm>
              <a:prstGeom prst="rect">
                <a:avLst/>
              </a:prstGeom>
              <a:solidFill>
                <a:srgbClr val="EE0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172377-9ACC-E283-69C0-E04854CDD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343" y="3254680"/>
                <a:ext cx="3409382" cy="1032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7D47331-1ABF-DBAA-E79F-2CB3610A618C}"/>
              </a:ext>
            </a:extLst>
          </p:cNvPr>
          <p:cNvSpPr txBox="1"/>
          <p:nvPr/>
        </p:nvSpPr>
        <p:spPr>
          <a:xfrm>
            <a:off x="1360349" y="619061"/>
            <a:ext cx="947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0"/>
              </a:rPr>
              <a:t>Generalizing to Arithmetic Series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/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437D64-1D9F-DD4B-6C6B-5F3F5053E809}"/>
                  </a:ext>
                </a:extLst>
              </p:cNvPr>
              <p:cNvSpPr txBox="1"/>
              <p:nvPr/>
            </p:nvSpPr>
            <p:spPr>
              <a:xfrm>
                <a:off x="1948796" y="3249566"/>
                <a:ext cx="4447862" cy="1037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437D64-1D9F-DD4B-6C6B-5F3F5053E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796" y="3249566"/>
                <a:ext cx="4447862" cy="10375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63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9C39-53FB-ABA0-74C8-201EE6612A94}"/>
              </a:ext>
            </a:extLst>
          </p:cNvPr>
          <p:cNvSpPr txBox="1">
            <a:spLocks/>
          </p:cNvSpPr>
          <p:nvPr/>
        </p:nvSpPr>
        <p:spPr>
          <a:xfrm>
            <a:off x="1354212" y="2811695"/>
            <a:ext cx="9483576" cy="27020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Set containing the empty set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Gift Box Large Star Bottom">
                <a:extLst>
                  <a:ext uri="{FF2B5EF4-FFF2-40B4-BE49-F238E27FC236}">
                    <a16:creationId xmlns:a16="http://schemas.microsoft.com/office/drawing/2014/main" id="{FCD028B5-60D5-9237-6B40-AD4DE93B38E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05864" y="661463"/>
              <a:ext cx="2980270" cy="300535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980270" cy="3005350"/>
                    </a:xfrm>
                    <a:prstGeom prst="rect">
                      <a:avLst/>
                    </a:prstGeom>
                  </am3d:spPr>
                  <am3d:camera>
                    <am3d:pos x="0" y="0" z="808959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42" d="1000000"/>
                    <am3d:preTrans dx="39530799" dy="-17567466" dz="3027590"/>
                    <am3d:scale>
                      <am3d:sx n="1000000" d="1000000"/>
                      <am3d:sy n="1000000" d="1000000"/>
                      <am3d:sz n="1000000" d="1000000"/>
                    </am3d:scale>
                    <am3d:rot ax="5456658" ay="134942" az="676648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2952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Gift Box Large Star Bottom">
                <a:extLst>
                  <a:ext uri="{FF2B5EF4-FFF2-40B4-BE49-F238E27FC236}">
                    <a16:creationId xmlns:a16="http://schemas.microsoft.com/office/drawing/2014/main" id="{FCD028B5-60D5-9237-6B40-AD4DE93B38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5864" y="661463"/>
                <a:ext cx="2980270" cy="3005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E385E5-9B02-17E4-5298-6567B89A73DF}"/>
                  </a:ext>
                </a:extLst>
              </p:cNvPr>
              <p:cNvSpPr txBox="1"/>
              <p:nvPr/>
            </p:nvSpPr>
            <p:spPr>
              <a:xfrm>
                <a:off x="3193167" y="2073031"/>
                <a:ext cx="116608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E385E5-9B02-17E4-5298-6567B89A7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167" y="2073031"/>
                <a:ext cx="1166088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Gift Box Large Star Bottom">
                <a:extLst>
                  <a:ext uri="{FF2B5EF4-FFF2-40B4-BE49-F238E27FC236}">
                    <a16:creationId xmlns:a16="http://schemas.microsoft.com/office/drawing/2014/main" id="{852A5E7A-0B41-A2DD-6ED1-8BD4EE1D098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18214" y="1219200"/>
              <a:ext cx="1874104" cy="188987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74104" cy="1889876"/>
                    </a:xfrm>
                    <a:prstGeom prst="rect">
                      <a:avLst/>
                    </a:prstGeom>
                  </am3d:spPr>
                  <am3d:camera>
                    <am3d:pos x="0" y="0" z="808959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42" d="1000000"/>
                    <am3d:preTrans dx="39530799" dy="-17567466" dz="3027590"/>
                    <am3d:scale>
                      <am3d:sx n="1000000" d="1000000"/>
                      <am3d:sy n="1000000" d="1000000"/>
                      <am3d:sz n="1000000" d="1000000"/>
                    </am3d:scale>
                    <am3d:rot ax="5456658" ay="134942" az="676648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0721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Gift Box Large Star Bottom">
                <a:extLst>
                  <a:ext uri="{FF2B5EF4-FFF2-40B4-BE49-F238E27FC236}">
                    <a16:creationId xmlns:a16="http://schemas.microsoft.com/office/drawing/2014/main" id="{852A5E7A-0B41-A2DD-6ED1-8BD4EE1D09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8214" y="1219200"/>
                <a:ext cx="1874104" cy="18898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164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D47331-1ABF-DBAA-E79F-2CB3610A618C}"/>
              </a:ext>
            </a:extLst>
          </p:cNvPr>
          <p:cNvSpPr txBox="1"/>
          <p:nvPr/>
        </p:nvSpPr>
        <p:spPr>
          <a:xfrm>
            <a:off x="1360349" y="619061"/>
            <a:ext cx="947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0"/>
              </a:rPr>
              <a:t>Generalizing to Arithmetic Series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/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351DAF-FAF1-83D7-2EFD-8877958F4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73" y="1562831"/>
                <a:ext cx="5845855" cy="13162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437D64-1D9F-DD4B-6C6B-5F3F5053E809}"/>
                  </a:ext>
                </a:extLst>
              </p:cNvPr>
              <p:cNvSpPr txBox="1"/>
              <p:nvPr/>
            </p:nvSpPr>
            <p:spPr>
              <a:xfrm>
                <a:off x="2591051" y="3429000"/>
                <a:ext cx="7009898" cy="1037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⋅( 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First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Term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Last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Term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437D64-1D9F-DD4B-6C6B-5F3F5053E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051" y="3429000"/>
                <a:ext cx="7009898" cy="10375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1767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Sequences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384772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491AF-5420-20E2-346D-D3B8BC1703C0}"/>
              </a:ext>
            </a:extLst>
          </p:cNvPr>
          <p:cNvSpPr txBox="1"/>
          <p:nvPr/>
        </p:nvSpPr>
        <p:spPr>
          <a:xfrm>
            <a:off x="2355272" y="1885691"/>
            <a:ext cx="7481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Definition.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 </a:t>
            </a:r>
            <a:r>
              <a:rPr lang="en-US" sz="2800" i="1" dirty="0">
                <a:solidFill>
                  <a:schemeClr val="bg1"/>
                </a:solidFill>
                <a:latin typeface="Montserrat" panose="00000500000000000000" pitchFamily="2" charset="0"/>
              </a:rPr>
              <a:t>geometric sequence 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is a sequence where the ratio of consecutive terms always remains the same.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18BDD-05A2-17C5-4504-43CF236711B2}"/>
              </a:ext>
            </a:extLst>
          </p:cNvPr>
          <p:cNvSpPr/>
          <p:nvPr/>
        </p:nvSpPr>
        <p:spPr>
          <a:xfrm>
            <a:off x="2438400" y="5180136"/>
            <a:ext cx="109728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7C18E-DACE-1C71-F1E9-426518A0150C}"/>
              </a:ext>
            </a:extLst>
          </p:cNvPr>
          <p:cNvSpPr/>
          <p:nvPr/>
        </p:nvSpPr>
        <p:spPr>
          <a:xfrm>
            <a:off x="4493508" y="5180136"/>
            <a:ext cx="109728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0A5716-92A5-23EF-7412-8A027F6771C9}"/>
              </a:ext>
            </a:extLst>
          </p:cNvPr>
          <p:cNvSpPr/>
          <p:nvPr/>
        </p:nvSpPr>
        <p:spPr>
          <a:xfrm>
            <a:off x="6548616" y="5180136"/>
            <a:ext cx="109728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12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C4758B-332B-1432-42EA-FB46EE168864}"/>
              </a:ext>
            </a:extLst>
          </p:cNvPr>
          <p:cNvSpPr/>
          <p:nvPr/>
        </p:nvSpPr>
        <p:spPr>
          <a:xfrm>
            <a:off x="8603724" y="5180136"/>
            <a:ext cx="109728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24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40E260-F9D6-8B6B-3F1E-05B30D197F49}"/>
              </a:ext>
            </a:extLst>
          </p:cNvPr>
          <p:cNvGrpSpPr/>
          <p:nvPr/>
        </p:nvGrpSpPr>
        <p:grpSpPr>
          <a:xfrm>
            <a:off x="3279996" y="4094416"/>
            <a:ext cx="1458691" cy="991128"/>
            <a:chOff x="3279996" y="4094416"/>
            <a:chExt cx="1458691" cy="991128"/>
          </a:xfrm>
        </p:grpSpPr>
        <p:sp>
          <p:nvSpPr>
            <p:cNvPr id="16" name="Arrow: Curved Down 15">
              <a:extLst>
                <a:ext uri="{FF2B5EF4-FFF2-40B4-BE49-F238E27FC236}">
                  <a16:creationId xmlns:a16="http://schemas.microsoft.com/office/drawing/2014/main" id="{9BD7957A-8B52-A6DB-5ABF-210F12227CE9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31F409-3B85-39D0-9BD2-1AD18209C8D4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*2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6F5CD4-7BEF-DCF3-8EF0-CB0F27274486}"/>
              </a:ext>
            </a:extLst>
          </p:cNvPr>
          <p:cNvGrpSpPr/>
          <p:nvPr/>
        </p:nvGrpSpPr>
        <p:grpSpPr>
          <a:xfrm>
            <a:off x="5366654" y="4094416"/>
            <a:ext cx="1458691" cy="991128"/>
            <a:chOff x="3279996" y="4094416"/>
            <a:chExt cx="1458691" cy="991128"/>
          </a:xfrm>
        </p:grpSpPr>
        <p:sp>
          <p:nvSpPr>
            <p:cNvPr id="25" name="Arrow: Curved Down 24">
              <a:extLst>
                <a:ext uri="{FF2B5EF4-FFF2-40B4-BE49-F238E27FC236}">
                  <a16:creationId xmlns:a16="http://schemas.microsoft.com/office/drawing/2014/main" id="{5E8EE9B4-D4C9-0176-C9B8-6269187A585A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54DAD-6B89-2A9F-F4F3-901DD7166508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*2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28D890-9FAF-38F1-A5EA-A50974929CC5}"/>
              </a:ext>
            </a:extLst>
          </p:cNvPr>
          <p:cNvGrpSpPr/>
          <p:nvPr/>
        </p:nvGrpSpPr>
        <p:grpSpPr>
          <a:xfrm>
            <a:off x="7453315" y="4094416"/>
            <a:ext cx="1458691" cy="991128"/>
            <a:chOff x="3279996" y="4094416"/>
            <a:chExt cx="1458691" cy="991128"/>
          </a:xfrm>
        </p:grpSpPr>
        <p:sp>
          <p:nvSpPr>
            <p:cNvPr id="28" name="Arrow: Curved Down 27">
              <a:extLst>
                <a:ext uri="{FF2B5EF4-FFF2-40B4-BE49-F238E27FC236}">
                  <a16:creationId xmlns:a16="http://schemas.microsoft.com/office/drawing/2014/main" id="{242333BB-8334-E500-5BE1-568B51E66914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6ECEC6-1E68-0679-57C4-C292325B05E9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*2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6F267A-305A-ED49-398B-7E42C6FE5933}"/>
              </a:ext>
            </a:extLst>
          </p:cNvPr>
          <p:cNvGrpSpPr/>
          <p:nvPr/>
        </p:nvGrpSpPr>
        <p:grpSpPr>
          <a:xfrm>
            <a:off x="9358315" y="4094416"/>
            <a:ext cx="1458691" cy="991128"/>
            <a:chOff x="3279996" y="4094416"/>
            <a:chExt cx="1458691" cy="991128"/>
          </a:xfrm>
        </p:grpSpPr>
        <p:sp>
          <p:nvSpPr>
            <p:cNvPr id="31" name="Arrow: Curved Down 30">
              <a:extLst>
                <a:ext uri="{FF2B5EF4-FFF2-40B4-BE49-F238E27FC236}">
                  <a16:creationId xmlns:a16="http://schemas.microsoft.com/office/drawing/2014/main" id="{7D46B5CD-2FFF-F7CC-04FB-BBEC13356EDF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E94977C-1314-EA69-D94D-D63445961069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*2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459EAB6-39DB-CD3E-6510-D46A6B61EECB}"/>
              </a:ext>
            </a:extLst>
          </p:cNvPr>
          <p:cNvSpPr txBox="1"/>
          <p:nvPr/>
        </p:nvSpPr>
        <p:spPr>
          <a:xfrm>
            <a:off x="10292385" y="4940490"/>
            <a:ext cx="7328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Montserrat" panose="00000500000000000000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9555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3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Sequences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384772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491AF-5420-20E2-346D-D3B8BC1703C0}"/>
              </a:ext>
            </a:extLst>
          </p:cNvPr>
          <p:cNvSpPr txBox="1"/>
          <p:nvPr/>
        </p:nvSpPr>
        <p:spPr>
          <a:xfrm>
            <a:off x="2355272" y="1885691"/>
            <a:ext cx="7481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Uniqueness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Any geometric sequence can be uniquely characterized by its first term (a) and the common ratio (r).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18BDD-05A2-17C5-4504-43CF236711B2}"/>
              </a:ext>
            </a:extLst>
          </p:cNvPr>
          <p:cNvSpPr/>
          <p:nvPr/>
        </p:nvSpPr>
        <p:spPr>
          <a:xfrm>
            <a:off x="2176780" y="51801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7C18E-DACE-1C71-F1E9-426518A0150C}"/>
              </a:ext>
            </a:extLst>
          </p:cNvPr>
          <p:cNvSpPr/>
          <p:nvPr/>
        </p:nvSpPr>
        <p:spPr>
          <a:xfrm>
            <a:off x="4231888" y="51801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Montserrat" panose="00000500000000000000" pitchFamily="2" charset="0"/>
              </a:rPr>
              <a:t>ar</a:t>
            </a:r>
            <a:endParaRPr lang="en-US" sz="3600" dirty="0">
              <a:latin typeface="Montserrat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0A5716-92A5-23EF-7412-8A027F6771C9}"/>
              </a:ext>
            </a:extLst>
          </p:cNvPr>
          <p:cNvSpPr/>
          <p:nvPr/>
        </p:nvSpPr>
        <p:spPr>
          <a:xfrm>
            <a:off x="6286996" y="51801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ar</a:t>
            </a:r>
            <a:r>
              <a:rPr lang="en-US" sz="3600" baseline="30000" dirty="0"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C4758B-332B-1432-42EA-FB46EE168864}"/>
              </a:ext>
            </a:extLst>
          </p:cNvPr>
          <p:cNvSpPr/>
          <p:nvPr/>
        </p:nvSpPr>
        <p:spPr>
          <a:xfrm>
            <a:off x="8342104" y="51801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ar</a:t>
            </a:r>
            <a:r>
              <a:rPr lang="en-US" sz="3600" baseline="30000" dirty="0">
                <a:latin typeface="Montserrat" panose="00000500000000000000" pitchFamily="2" charset="0"/>
              </a:rPr>
              <a:t>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40E260-F9D6-8B6B-3F1E-05B30D197F49}"/>
              </a:ext>
            </a:extLst>
          </p:cNvPr>
          <p:cNvGrpSpPr/>
          <p:nvPr/>
        </p:nvGrpSpPr>
        <p:grpSpPr>
          <a:xfrm>
            <a:off x="3279996" y="4094416"/>
            <a:ext cx="1458691" cy="991128"/>
            <a:chOff x="3279996" y="4094416"/>
            <a:chExt cx="1458691" cy="991128"/>
          </a:xfrm>
        </p:grpSpPr>
        <p:sp>
          <p:nvSpPr>
            <p:cNvPr id="16" name="Arrow: Curved Down 15">
              <a:extLst>
                <a:ext uri="{FF2B5EF4-FFF2-40B4-BE49-F238E27FC236}">
                  <a16:creationId xmlns:a16="http://schemas.microsoft.com/office/drawing/2014/main" id="{9BD7957A-8B52-A6DB-5ABF-210F12227CE9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31F409-3B85-39D0-9BD2-1AD18209C8D4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*r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6F5CD4-7BEF-DCF3-8EF0-CB0F27274486}"/>
              </a:ext>
            </a:extLst>
          </p:cNvPr>
          <p:cNvGrpSpPr/>
          <p:nvPr/>
        </p:nvGrpSpPr>
        <p:grpSpPr>
          <a:xfrm>
            <a:off x="5366654" y="4094416"/>
            <a:ext cx="1458691" cy="991128"/>
            <a:chOff x="3279996" y="4094416"/>
            <a:chExt cx="1458691" cy="991128"/>
          </a:xfrm>
        </p:grpSpPr>
        <p:sp>
          <p:nvSpPr>
            <p:cNvPr id="25" name="Arrow: Curved Down 24">
              <a:extLst>
                <a:ext uri="{FF2B5EF4-FFF2-40B4-BE49-F238E27FC236}">
                  <a16:creationId xmlns:a16="http://schemas.microsoft.com/office/drawing/2014/main" id="{5E8EE9B4-D4C9-0176-C9B8-6269187A585A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54DAD-6B89-2A9F-F4F3-901DD7166508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*r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28D890-9FAF-38F1-A5EA-A50974929CC5}"/>
              </a:ext>
            </a:extLst>
          </p:cNvPr>
          <p:cNvGrpSpPr/>
          <p:nvPr/>
        </p:nvGrpSpPr>
        <p:grpSpPr>
          <a:xfrm>
            <a:off x="7453315" y="4094416"/>
            <a:ext cx="1458691" cy="991128"/>
            <a:chOff x="3279996" y="4094416"/>
            <a:chExt cx="1458691" cy="991128"/>
          </a:xfrm>
        </p:grpSpPr>
        <p:sp>
          <p:nvSpPr>
            <p:cNvPr id="28" name="Arrow: Curved Down 27">
              <a:extLst>
                <a:ext uri="{FF2B5EF4-FFF2-40B4-BE49-F238E27FC236}">
                  <a16:creationId xmlns:a16="http://schemas.microsoft.com/office/drawing/2014/main" id="{242333BB-8334-E500-5BE1-568B51E66914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6ECEC6-1E68-0679-57C4-C292325B05E9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*r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6F267A-305A-ED49-398B-7E42C6FE5933}"/>
              </a:ext>
            </a:extLst>
          </p:cNvPr>
          <p:cNvGrpSpPr/>
          <p:nvPr/>
        </p:nvGrpSpPr>
        <p:grpSpPr>
          <a:xfrm>
            <a:off x="9358315" y="4094416"/>
            <a:ext cx="1458691" cy="991128"/>
            <a:chOff x="3279996" y="4094416"/>
            <a:chExt cx="1458691" cy="991128"/>
          </a:xfrm>
        </p:grpSpPr>
        <p:sp>
          <p:nvSpPr>
            <p:cNvPr id="31" name="Arrow: Curved Down 30">
              <a:extLst>
                <a:ext uri="{FF2B5EF4-FFF2-40B4-BE49-F238E27FC236}">
                  <a16:creationId xmlns:a16="http://schemas.microsoft.com/office/drawing/2014/main" id="{7D46B5CD-2FFF-F7CC-04FB-BBEC13356EDF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E94977C-1314-EA69-D94D-D63445961069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*r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459EAB6-39DB-CD3E-6510-D46A6B61EECB}"/>
              </a:ext>
            </a:extLst>
          </p:cNvPr>
          <p:cNvSpPr txBox="1"/>
          <p:nvPr/>
        </p:nvSpPr>
        <p:spPr>
          <a:xfrm>
            <a:off x="10292385" y="4940490"/>
            <a:ext cx="7328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Montserrat" panose="00000500000000000000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0908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3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Sequences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5A4D-98D1-DAA2-0154-BA3F5C3F0ACA}"/>
              </a:ext>
            </a:extLst>
          </p:cNvPr>
          <p:cNvSpPr txBox="1">
            <a:spLocks/>
          </p:cNvSpPr>
          <p:nvPr/>
        </p:nvSpPr>
        <p:spPr>
          <a:xfrm>
            <a:off x="3384772" y="580584"/>
            <a:ext cx="1108736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18BDD-05A2-17C5-4504-43CF236711B2}"/>
              </a:ext>
            </a:extLst>
          </p:cNvPr>
          <p:cNvSpPr/>
          <p:nvPr/>
        </p:nvSpPr>
        <p:spPr>
          <a:xfrm>
            <a:off x="2176780" y="26528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7C18E-DACE-1C71-F1E9-426518A0150C}"/>
              </a:ext>
            </a:extLst>
          </p:cNvPr>
          <p:cNvSpPr/>
          <p:nvPr/>
        </p:nvSpPr>
        <p:spPr>
          <a:xfrm>
            <a:off x="4231888" y="26528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Montserrat" panose="00000500000000000000" pitchFamily="2" charset="0"/>
              </a:rPr>
              <a:t>ar</a:t>
            </a:r>
            <a:endParaRPr lang="en-US" sz="3600" dirty="0">
              <a:latin typeface="Montserrat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0A5716-92A5-23EF-7412-8A027F6771C9}"/>
              </a:ext>
            </a:extLst>
          </p:cNvPr>
          <p:cNvSpPr/>
          <p:nvPr/>
        </p:nvSpPr>
        <p:spPr>
          <a:xfrm>
            <a:off x="6286996" y="26528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ar</a:t>
            </a:r>
            <a:r>
              <a:rPr lang="en-US" sz="3600" baseline="30000" dirty="0"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C4758B-332B-1432-42EA-FB46EE168864}"/>
              </a:ext>
            </a:extLst>
          </p:cNvPr>
          <p:cNvSpPr/>
          <p:nvPr/>
        </p:nvSpPr>
        <p:spPr>
          <a:xfrm>
            <a:off x="8342104" y="2652836"/>
            <a:ext cx="1620520" cy="1097280"/>
          </a:xfrm>
          <a:prstGeom prst="rect">
            <a:avLst/>
          </a:prstGeom>
          <a:solidFill>
            <a:srgbClr val="34AD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Montserrat" panose="00000500000000000000" pitchFamily="2" charset="0"/>
              </a:rPr>
              <a:t>ar</a:t>
            </a:r>
            <a:r>
              <a:rPr lang="en-US" sz="3600" baseline="30000" dirty="0">
                <a:latin typeface="Montserrat" panose="00000500000000000000" pitchFamily="2" charset="0"/>
              </a:rPr>
              <a:t>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40E260-F9D6-8B6B-3F1E-05B30D197F49}"/>
              </a:ext>
            </a:extLst>
          </p:cNvPr>
          <p:cNvGrpSpPr/>
          <p:nvPr/>
        </p:nvGrpSpPr>
        <p:grpSpPr>
          <a:xfrm>
            <a:off x="3279996" y="1567116"/>
            <a:ext cx="1458691" cy="991128"/>
            <a:chOff x="3279996" y="4094416"/>
            <a:chExt cx="1458691" cy="991128"/>
          </a:xfrm>
        </p:grpSpPr>
        <p:sp>
          <p:nvSpPr>
            <p:cNvPr id="16" name="Arrow: Curved Down 15">
              <a:extLst>
                <a:ext uri="{FF2B5EF4-FFF2-40B4-BE49-F238E27FC236}">
                  <a16:creationId xmlns:a16="http://schemas.microsoft.com/office/drawing/2014/main" id="{9BD7957A-8B52-A6DB-5ABF-210F12227CE9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31F409-3B85-39D0-9BD2-1AD18209C8D4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*r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6F5CD4-7BEF-DCF3-8EF0-CB0F27274486}"/>
              </a:ext>
            </a:extLst>
          </p:cNvPr>
          <p:cNvGrpSpPr/>
          <p:nvPr/>
        </p:nvGrpSpPr>
        <p:grpSpPr>
          <a:xfrm>
            <a:off x="5366654" y="1567116"/>
            <a:ext cx="1458691" cy="991128"/>
            <a:chOff x="3279996" y="4094416"/>
            <a:chExt cx="1458691" cy="991128"/>
          </a:xfrm>
        </p:grpSpPr>
        <p:sp>
          <p:nvSpPr>
            <p:cNvPr id="25" name="Arrow: Curved Down 24">
              <a:extLst>
                <a:ext uri="{FF2B5EF4-FFF2-40B4-BE49-F238E27FC236}">
                  <a16:creationId xmlns:a16="http://schemas.microsoft.com/office/drawing/2014/main" id="{5E8EE9B4-D4C9-0176-C9B8-6269187A585A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54DAD-6B89-2A9F-F4F3-901DD7166508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*r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28D890-9FAF-38F1-A5EA-A50974929CC5}"/>
              </a:ext>
            </a:extLst>
          </p:cNvPr>
          <p:cNvGrpSpPr/>
          <p:nvPr/>
        </p:nvGrpSpPr>
        <p:grpSpPr>
          <a:xfrm>
            <a:off x="7453315" y="1567116"/>
            <a:ext cx="1458691" cy="991128"/>
            <a:chOff x="3279996" y="4094416"/>
            <a:chExt cx="1458691" cy="991128"/>
          </a:xfrm>
        </p:grpSpPr>
        <p:sp>
          <p:nvSpPr>
            <p:cNvPr id="28" name="Arrow: Curved Down 27">
              <a:extLst>
                <a:ext uri="{FF2B5EF4-FFF2-40B4-BE49-F238E27FC236}">
                  <a16:creationId xmlns:a16="http://schemas.microsoft.com/office/drawing/2014/main" id="{242333BB-8334-E500-5BE1-568B51E66914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6ECEC6-1E68-0679-57C4-C292325B05E9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*r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6F267A-305A-ED49-398B-7E42C6FE5933}"/>
              </a:ext>
            </a:extLst>
          </p:cNvPr>
          <p:cNvGrpSpPr/>
          <p:nvPr/>
        </p:nvGrpSpPr>
        <p:grpSpPr>
          <a:xfrm>
            <a:off x="9358315" y="1567116"/>
            <a:ext cx="1458691" cy="991128"/>
            <a:chOff x="3279996" y="4094416"/>
            <a:chExt cx="1458691" cy="991128"/>
          </a:xfrm>
        </p:grpSpPr>
        <p:sp>
          <p:nvSpPr>
            <p:cNvPr id="31" name="Arrow: Curved Down 30">
              <a:extLst>
                <a:ext uri="{FF2B5EF4-FFF2-40B4-BE49-F238E27FC236}">
                  <a16:creationId xmlns:a16="http://schemas.microsoft.com/office/drawing/2014/main" id="{7D46B5CD-2FFF-F7CC-04FB-BBEC13356EDF}"/>
                </a:ext>
              </a:extLst>
            </p:cNvPr>
            <p:cNvSpPr/>
            <p:nvPr/>
          </p:nvSpPr>
          <p:spPr>
            <a:xfrm>
              <a:off x="3279996" y="4617636"/>
              <a:ext cx="1458691" cy="467908"/>
            </a:xfrm>
            <a:prstGeom prst="curvedDownArrow">
              <a:avLst>
                <a:gd name="adj1" fmla="val 72337"/>
                <a:gd name="adj2" fmla="val 147122"/>
                <a:gd name="adj3" fmla="val 3247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E94977C-1314-EA69-D94D-D63445961069}"/>
                </a:ext>
              </a:extLst>
            </p:cNvPr>
            <p:cNvSpPr txBox="1"/>
            <p:nvPr/>
          </p:nvSpPr>
          <p:spPr>
            <a:xfrm>
              <a:off x="3505068" y="4094416"/>
              <a:ext cx="8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*r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459EAB6-39DB-CD3E-6510-D46A6B61EECB}"/>
              </a:ext>
            </a:extLst>
          </p:cNvPr>
          <p:cNvSpPr txBox="1"/>
          <p:nvPr/>
        </p:nvSpPr>
        <p:spPr>
          <a:xfrm>
            <a:off x="10292385" y="2413190"/>
            <a:ext cx="7328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Montserrat" panose="00000500000000000000" pitchFamily="2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1AB96F5-9BE3-5E20-1C3A-67C94864CEF9}"/>
                  </a:ext>
                </a:extLst>
              </p:cNvPr>
              <p:cNvSpPr/>
              <p:nvPr/>
            </p:nvSpPr>
            <p:spPr>
              <a:xfrm>
                <a:off x="2176780" y="3750115"/>
                <a:ext cx="1620520" cy="57162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1AB96F5-9BE3-5E20-1C3A-67C94864CE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780" y="3750115"/>
                <a:ext cx="1620520" cy="5716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B226CC1-34A6-6970-79A7-2E42C50B7C7B}"/>
                  </a:ext>
                </a:extLst>
              </p:cNvPr>
              <p:cNvSpPr/>
              <p:nvPr/>
            </p:nvSpPr>
            <p:spPr>
              <a:xfrm>
                <a:off x="4231888" y="3750115"/>
                <a:ext cx="1620520" cy="57162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B226CC1-34A6-6970-79A7-2E42C50B7C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888" y="3750115"/>
                <a:ext cx="1620520" cy="5716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DD2DFD-6446-9579-78BF-1B433E162F07}"/>
                  </a:ext>
                </a:extLst>
              </p:cNvPr>
              <p:cNvSpPr/>
              <p:nvPr/>
            </p:nvSpPr>
            <p:spPr>
              <a:xfrm>
                <a:off x="6282753" y="3750115"/>
                <a:ext cx="1620520" cy="57162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DD2DFD-6446-9579-78BF-1B433E162F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753" y="3750115"/>
                <a:ext cx="1620520" cy="5716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79D61E7-1A03-EE2F-E454-95910E1C999C}"/>
                  </a:ext>
                </a:extLst>
              </p:cNvPr>
              <p:cNvSpPr/>
              <p:nvPr/>
            </p:nvSpPr>
            <p:spPr>
              <a:xfrm>
                <a:off x="8333618" y="3750115"/>
                <a:ext cx="1620520" cy="57162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79D61E7-1A03-EE2F-E454-95910E1C99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618" y="3750115"/>
                <a:ext cx="1620520" cy="5716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CC6743-A795-02E7-9D7C-4E1801D82C5A}"/>
                  </a:ext>
                </a:extLst>
              </p:cNvPr>
              <p:cNvSpPr txBox="1"/>
              <p:nvPr/>
            </p:nvSpPr>
            <p:spPr>
              <a:xfrm>
                <a:off x="3384772" y="5024387"/>
                <a:ext cx="58458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CC6743-A795-02E7-9D7C-4E1801D82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772" y="5024387"/>
                <a:ext cx="584585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024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1740470" y="580584"/>
            <a:ext cx="871106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 to n terms of a Geometric Sequence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909D33-9256-3B81-2B92-A14DA956C445}"/>
                  </a:ext>
                </a:extLst>
              </p:cNvPr>
              <p:cNvSpPr txBox="1"/>
              <p:nvPr/>
            </p:nvSpPr>
            <p:spPr>
              <a:xfrm>
                <a:off x="897942" y="2482105"/>
                <a:ext cx="936121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𝑎𝑟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+⋯+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ar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909D33-9256-3B81-2B92-A14DA956C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942" y="2482105"/>
                <a:ext cx="9361217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948BEB-6C49-7402-B827-1E12F395AC5A}"/>
                  </a:ext>
                </a:extLst>
              </p:cNvPr>
              <p:cNvSpPr txBox="1"/>
              <p:nvPr/>
            </p:nvSpPr>
            <p:spPr>
              <a:xfrm>
                <a:off x="-526628" y="3429000"/>
                <a:ext cx="1247309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𝑎𝑟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+⋯+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ar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948BEB-6C49-7402-B827-1E12F395A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26628" y="3429000"/>
                <a:ext cx="1247309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19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1740470" y="580584"/>
            <a:ext cx="871106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 to n terms of a Geometric Sequence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909D33-9256-3B81-2B92-A14DA956C445}"/>
                  </a:ext>
                </a:extLst>
              </p:cNvPr>
              <p:cNvSpPr txBox="1"/>
              <p:nvPr/>
            </p:nvSpPr>
            <p:spPr>
              <a:xfrm>
                <a:off x="897942" y="2482105"/>
                <a:ext cx="936121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𝑎𝑟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+⋯+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ar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909D33-9256-3B81-2B92-A14DA956C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942" y="2482105"/>
                <a:ext cx="9361217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948BEB-6C49-7402-B827-1E12F395AC5A}"/>
                  </a:ext>
                </a:extLst>
              </p:cNvPr>
              <p:cNvSpPr txBox="1"/>
              <p:nvPr/>
            </p:nvSpPr>
            <p:spPr>
              <a:xfrm>
                <a:off x="-281093" y="3432340"/>
                <a:ext cx="1247309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      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𝑎𝑟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+⋯+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ar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948BEB-6C49-7402-B827-1E12F395A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1093" y="3432340"/>
                <a:ext cx="1247309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>
            <a:extLst>
              <a:ext uri="{FF2B5EF4-FFF2-40B4-BE49-F238E27FC236}">
                <a16:creationId xmlns:a16="http://schemas.microsoft.com/office/drawing/2014/main" id="{FB0042B4-891C-8FCC-7095-F8CD7F8EAD4B}"/>
              </a:ext>
            </a:extLst>
          </p:cNvPr>
          <p:cNvSpPr/>
          <p:nvPr/>
        </p:nvSpPr>
        <p:spPr>
          <a:xfrm>
            <a:off x="90223" y="3927640"/>
            <a:ext cx="431324" cy="431800"/>
          </a:xfrm>
          <a:prstGeom prst="mathMinus">
            <a:avLst>
              <a:gd name="adj1" fmla="val 166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310881CD-B767-E57B-5D0D-DC9406879334}"/>
              </a:ext>
            </a:extLst>
          </p:cNvPr>
          <p:cNvSpPr/>
          <p:nvPr/>
        </p:nvSpPr>
        <p:spPr>
          <a:xfrm>
            <a:off x="2494756" y="3927640"/>
            <a:ext cx="431324" cy="431800"/>
          </a:xfrm>
          <a:prstGeom prst="mathMinus">
            <a:avLst>
              <a:gd name="adj1" fmla="val 166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12E6500-DFB2-8B51-F1CF-D678254CC616}"/>
              </a:ext>
            </a:extLst>
          </p:cNvPr>
          <p:cNvSpPr/>
          <p:nvPr/>
        </p:nvSpPr>
        <p:spPr>
          <a:xfrm>
            <a:off x="3316023" y="3927640"/>
            <a:ext cx="431324" cy="431800"/>
          </a:xfrm>
          <a:prstGeom prst="mathMinus">
            <a:avLst>
              <a:gd name="adj1" fmla="val 166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5CDA936D-DA2D-890C-BC47-8BC3E03DA5E3}"/>
              </a:ext>
            </a:extLst>
          </p:cNvPr>
          <p:cNvSpPr/>
          <p:nvPr/>
        </p:nvSpPr>
        <p:spPr>
          <a:xfrm>
            <a:off x="4683627" y="3927640"/>
            <a:ext cx="431324" cy="431800"/>
          </a:xfrm>
          <a:prstGeom prst="mathMinus">
            <a:avLst>
              <a:gd name="adj1" fmla="val 166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60DB82AA-B31F-B2DB-070E-07C25203E497}"/>
              </a:ext>
            </a:extLst>
          </p:cNvPr>
          <p:cNvSpPr/>
          <p:nvPr/>
        </p:nvSpPr>
        <p:spPr>
          <a:xfrm>
            <a:off x="5935609" y="3927640"/>
            <a:ext cx="431324" cy="431800"/>
          </a:xfrm>
          <a:prstGeom prst="mathMinus">
            <a:avLst>
              <a:gd name="adj1" fmla="val 166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40F6A4E6-034E-28B8-8277-6B075DE2D075}"/>
              </a:ext>
            </a:extLst>
          </p:cNvPr>
          <p:cNvSpPr/>
          <p:nvPr/>
        </p:nvSpPr>
        <p:spPr>
          <a:xfrm>
            <a:off x="6756267" y="3927640"/>
            <a:ext cx="431324" cy="431800"/>
          </a:xfrm>
          <a:prstGeom prst="mathMinus">
            <a:avLst>
              <a:gd name="adj1" fmla="val 166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BD76DBBC-4B09-2093-DA79-87D8C8D5EFF3}"/>
              </a:ext>
            </a:extLst>
          </p:cNvPr>
          <p:cNvSpPr/>
          <p:nvPr/>
        </p:nvSpPr>
        <p:spPr>
          <a:xfrm>
            <a:off x="8576600" y="3927640"/>
            <a:ext cx="431324" cy="431800"/>
          </a:xfrm>
          <a:prstGeom prst="mathMinus">
            <a:avLst>
              <a:gd name="adj1" fmla="val 166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7B4906EF-EFAE-3F30-A0D4-250EB7107AC8}"/>
              </a:ext>
            </a:extLst>
          </p:cNvPr>
          <p:cNvSpPr/>
          <p:nvPr/>
        </p:nvSpPr>
        <p:spPr>
          <a:xfrm>
            <a:off x="10227401" y="3927640"/>
            <a:ext cx="431324" cy="431800"/>
          </a:xfrm>
          <a:prstGeom prst="mathMinus">
            <a:avLst>
              <a:gd name="adj1" fmla="val 166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50FBF5-3E1B-3C35-8988-60D3F9627C13}"/>
              </a:ext>
            </a:extLst>
          </p:cNvPr>
          <p:cNvCxnSpPr>
            <a:cxnSpLocks/>
          </p:cNvCxnSpPr>
          <p:nvPr/>
        </p:nvCxnSpPr>
        <p:spPr>
          <a:xfrm>
            <a:off x="67733" y="4504267"/>
            <a:ext cx="11633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568FBE-C086-707A-19EE-D514E78AAB21}"/>
              </a:ext>
            </a:extLst>
          </p:cNvPr>
          <p:cNvCxnSpPr/>
          <p:nvPr/>
        </p:nvCxnSpPr>
        <p:spPr>
          <a:xfrm flipH="1">
            <a:off x="2666198" y="2396691"/>
            <a:ext cx="741145" cy="19627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72EA86-9B74-F7EC-0586-E6B903333F29}"/>
              </a:ext>
            </a:extLst>
          </p:cNvPr>
          <p:cNvCxnSpPr/>
          <p:nvPr/>
        </p:nvCxnSpPr>
        <p:spPr>
          <a:xfrm flipH="1">
            <a:off x="3703316" y="2439472"/>
            <a:ext cx="741145" cy="19627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115E42-69FD-A7FE-409C-C8D319545453}"/>
              </a:ext>
            </a:extLst>
          </p:cNvPr>
          <p:cNvCxnSpPr/>
          <p:nvPr/>
        </p:nvCxnSpPr>
        <p:spPr>
          <a:xfrm flipH="1">
            <a:off x="4915678" y="2453377"/>
            <a:ext cx="741145" cy="19627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EFE585-8460-E995-F480-7CFCB64F37AF}"/>
              </a:ext>
            </a:extLst>
          </p:cNvPr>
          <p:cNvCxnSpPr/>
          <p:nvPr/>
        </p:nvCxnSpPr>
        <p:spPr>
          <a:xfrm flipH="1">
            <a:off x="7175426" y="2282553"/>
            <a:ext cx="741145" cy="19627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71B99E-461C-BA49-51AB-218B7A910D5E}"/>
              </a:ext>
            </a:extLst>
          </p:cNvPr>
          <p:cNvCxnSpPr/>
          <p:nvPr/>
        </p:nvCxnSpPr>
        <p:spPr>
          <a:xfrm flipH="1">
            <a:off x="9033416" y="2396691"/>
            <a:ext cx="741145" cy="19627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F3FC4C-42D2-3DDE-B8C5-D97EB5F0094A}"/>
                  </a:ext>
                </a:extLst>
              </p:cNvPr>
              <p:cNvSpPr txBox="1"/>
              <p:nvPr/>
            </p:nvSpPr>
            <p:spPr>
              <a:xfrm>
                <a:off x="-281093" y="4870246"/>
                <a:ext cx="1257701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−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F3FC4C-42D2-3DDE-B8C5-D97EB5F00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1093" y="4870246"/>
                <a:ext cx="12577010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7293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1740470" y="580584"/>
            <a:ext cx="871106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 to n terms of a Geometric Sequence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F3FC4C-42D2-3DDE-B8C5-D97EB5F0094A}"/>
                  </a:ext>
                </a:extLst>
              </p:cNvPr>
              <p:cNvSpPr txBox="1"/>
              <p:nvPr/>
            </p:nvSpPr>
            <p:spPr>
              <a:xfrm>
                <a:off x="2874745" y="3121224"/>
                <a:ext cx="644251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F3FC4C-42D2-3DDE-B8C5-D97EB5F00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745" y="3121224"/>
                <a:ext cx="6442510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0709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1740470" y="580584"/>
            <a:ext cx="871106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 to n terms of a Geometric Sequence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F3FC4C-42D2-3DDE-B8C5-D97EB5F0094A}"/>
                  </a:ext>
                </a:extLst>
              </p:cNvPr>
              <p:cNvSpPr txBox="1"/>
              <p:nvPr/>
            </p:nvSpPr>
            <p:spPr>
              <a:xfrm>
                <a:off x="2874745" y="3121224"/>
                <a:ext cx="6442510" cy="12942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F3FC4C-42D2-3DDE-B8C5-D97EB5F00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745" y="3121224"/>
                <a:ext cx="6442510" cy="12942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5625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1740470" y="580584"/>
            <a:ext cx="871106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 to n terms of a Geometric Sequence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F3FC4C-42D2-3DDE-B8C5-D97EB5F0094A}"/>
                  </a:ext>
                </a:extLst>
              </p:cNvPr>
              <p:cNvSpPr txBox="1"/>
              <p:nvPr/>
            </p:nvSpPr>
            <p:spPr>
              <a:xfrm>
                <a:off x="468429" y="2781868"/>
                <a:ext cx="11255142" cy="12942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𝑎𝑟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+⋯+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F3FC4C-42D2-3DDE-B8C5-D97EB5F00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429" y="2781868"/>
                <a:ext cx="11255142" cy="12942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5661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1740470" y="580584"/>
            <a:ext cx="871106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 to n terms of a Geometric Sequence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F3FC4C-42D2-3DDE-B8C5-D97EB5F0094A}"/>
                  </a:ext>
                </a:extLst>
              </p:cNvPr>
              <p:cNvSpPr txBox="1"/>
              <p:nvPr/>
            </p:nvSpPr>
            <p:spPr>
              <a:xfrm>
                <a:off x="741145" y="2781868"/>
                <a:ext cx="10709710" cy="8946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𝑎𝑟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+⋯+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First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Term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First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excluded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term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F3FC4C-42D2-3DDE-B8C5-D97EB5F00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45" y="2781868"/>
                <a:ext cx="10709710" cy="8946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3777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16FF06-25BD-AF12-0A45-A87294221C23}"/>
                  </a:ext>
                </a:extLst>
              </p:cNvPr>
              <p:cNvSpPr txBox="1"/>
              <p:nvPr/>
            </p:nvSpPr>
            <p:spPr>
              <a:xfrm>
                <a:off x="3048000" y="1381667"/>
                <a:ext cx="60960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{😀,⭐,🥳,🏠,🫎}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16FF06-25BD-AF12-0A45-A87294221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381667"/>
                <a:ext cx="6096000" cy="769441"/>
              </a:xfrm>
              <a:prstGeom prst="rect">
                <a:avLst/>
              </a:prstGeom>
              <a:blipFill>
                <a:blip r:embed="rId3"/>
                <a:stretch>
                  <a:fillRect t="-16667" r="-2100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CA7F7C-6028-8C28-F93E-ABBB8E65BCA9}"/>
                  </a:ext>
                </a:extLst>
              </p:cNvPr>
              <p:cNvSpPr txBox="1"/>
              <p:nvPr/>
            </p:nvSpPr>
            <p:spPr>
              <a:xfrm>
                <a:off x="3048000" y="2440000"/>
                <a:ext cx="60960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{⭐,🥳,🐯,🥇}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CA7F7C-6028-8C28-F93E-ABBB8E65B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440000"/>
                <a:ext cx="6096000" cy="769441"/>
              </a:xfrm>
              <a:prstGeom prst="rect">
                <a:avLst/>
              </a:prstGeom>
              <a:blipFill>
                <a:blip r:embed="rId4"/>
                <a:stretch>
                  <a:fillRect t="-15873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4072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1740470" y="3031958"/>
            <a:ext cx="871106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⏱️ Time Complexity</a:t>
            </a:r>
          </a:p>
        </p:txBody>
      </p:sp>
    </p:spTree>
    <p:extLst>
      <p:ext uri="{BB962C8B-B14F-4D97-AF65-F5344CB8AC3E}">
        <p14:creationId xmlns:p14="http://schemas.microsoft.com/office/powerpoint/2010/main" val="30871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5F3AE-4E2D-2C35-3A4D-3E0BCA623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Measuring Running Time of Code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2B51D-5F45-8FA6-3AEB-BEB43C9EA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58546"/>
          </a:xfrm>
        </p:spPr>
        <p:txBody>
          <a:bodyPr/>
          <a:lstStyle/>
          <a:p>
            <a:r>
              <a:rPr lang="en-IN" dirty="0"/>
              <a:t>It is easy to simply measure how long it takes for a program to execute using a computer’s clock.</a:t>
            </a:r>
          </a:p>
          <a:p>
            <a:endParaRPr lang="en-IN" dirty="0"/>
          </a:p>
          <a:p>
            <a:r>
              <a:rPr lang="en-IN" dirty="0"/>
              <a:t>But is that a good idea?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FB2013-5CC8-DC07-BC10-1BC6DBC62881}"/>
              </a:ext>
            </a:extLst>
          </p:cNvPr>
          <p:cNvSpPr txBox="1"/>
          <p:nvPr/>
        </p:nvSpPr>
        <p:spPr>
          <a:xfrm>
            <a:off x="5211288" y="4314915"/>
            <a:ext cx="176942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500" dirty="0"/>
              <a:t>👎</a:t>
            </a:r>
            <a:endParaRPr lang="en-US" sz="1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EC20D-4985-F67C-410D-3A6FBE1A21CF}"/>
              </a:ext>
            </a:extLst>
          </p:cNvPr>
          <p:cNvSpPr txBox="1"/>
          <p:nvPr/>
        </p:nvSpPr>
        <p:spPr>
          <a:xfrm>
            <a:off x="7329053" y="5061273"/>
            <a:ext cx="3160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Runtime is system-dependent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3A459C-2413-C1A8-D104-EAD645899ABE}"/>
              </a:ext>
            </a:extLst>
          </p:cNvPr>
          <p:cNvSpPr txBox="1"/>
          <p:nvPr/>
        </p:nvSpPr>
        <p:spPr>
          <a:xfrm>
            <a:off x="1702130" y="4922773"/>
            <a:ext cx="3160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Other processes running may affect measured runtime.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9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9C39-53FB-ABA0-74C8-201EE6612A94}"/>
              </a:ext>
            </a:extLst>
          </p:cNvPr>
          <p:cNvSpPr txBox="1">
            <a:spLocks/>
          </p:cNvSpPr>
          <p:nvPr/>
        </p:nvSpPr>
        <p:spPr>
          <a:xfrm>
            <a:off x="2438400" y="2897388"/>
            <a:ext cx="7315200" cy="27020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Instead, let’s count the number of “basic operations” our algorithm performs.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0DB9F3-61EE-D9E5-E70E-BC99FD715C56}"/>
              </a:ext>
            </a:extLst>
          </p:cNvPr>
          <p:cNvSpPr txBox="1">
            <a:spLocks/>
          </p:cNvSpPr>
          <p:nvPr/>
        </p:nvSpPr>
        <p:spPr>
          <a:xfrm>
            <a:off x="5640779" y="1323716"/>
            <a:ext cx="910442" cy="17933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IN" sz="11500" dirty="0"/>
              <a:t>💡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2397589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375677-C435-1118-2BC0-669A01B3816A}"/>
              </a:ext>
            </a:extLst>
          </p:cNvPr>
          <p:cNvSpPr txBox="1">
            <a:spLocks/>
          </p:cNvSpPr>
          <p:nvPr/>
        </p:nvSpPr>
        <p:spPr>
          <a:xfrm>
            <a:off x="1276951" y="269691"/>
            <a:ext cx="9638097" cy="87571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Consider the graphs of the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0E2A48-5162-8876-0072-AA34F5C92558}"/>
                  </a:ext>
                </a:extLst>
              </p:cNvPr>
              <p:cNvSpPr txBox="1"/>
              <p:nvPr/>
            </p:nvSpPr>
            <p:spPr>
              <a:xfrm>
                <a:off x="4435737" y="1667576"/>
                <a:ext cx="3320524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IN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IN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r>
                        <a:rPr lang="en-IN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IN" sz="4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0E2A48-5162-8876-0072-AA34F5C92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5737" y="1667576"/>
                <a:ext cx="3320524" cy="6771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CD93AB-BBE6-C0D0-88CF-418649E0776F}"/>
                  </a:ext>
                </a:extLst>
              </p:cNvPr>
              <p:cNvSpPr txBox="1"/>
              <p:nvPr/>
            </p:nvSpPr>
            <p:spPr>
              <a:xfrm>
                <a:off x="4928243" y="2605301"/>
                <a:ext cx="233551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IN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IN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r>
                        <a:rPr lang="en-IN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IN" sz="4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CD93AB-BBE6-C0D0-88CF-418649E07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243" y="2605301"/>
                <a:ext cx="2335511" cy="6771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A2F23E-8EC9-DA6E-2E8C-B310284E9689}"/>
                  </a:ext>
                </a:extLst>
              </p:cNvPr>
              <p:cNvSpPr txBox="1"/>
              <p:nvPr/>
            </p:nvSpPr>
            <p:spPr>
              <a:xfrm>
                <a:off x="5579158" y="3543026"/>
                <a:ext cx="103368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IN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IN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N" sz="4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A2F23E-8EC9-DA6E-2E8C-B310284E9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158" y="3543026"/>
                <a:ext cx="1033680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15908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mos _ Graphing Calculator - Google Chrome 2023-03-03 04-14-38">
            <a:hlinkClick r:id="" action="ppaction://media"/>
            <a:extLst>
              <a:ext uri="{FF2B5EF4-FFF2-40B4-BE49-F238E27FC236}">
                <a16:creationId xmlns:a16="http://schemas.microsoft.com/office/drawing/2014/main" id="{F8BB4204-21B9-57B2-CD8A-7656B4C40B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286" y="0"/>
            <a:ext cx="1150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5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375677-C435-1118-2BC0-669A01B3816A}"/>
              </a:ext>
            </a:extLst>
          </p:cNvPr>
          <p:cNvSpPr txBox="1">
            <a:spLocks/>
          </p:cNvSpPr>
          <p:nvPr/>
        </p:nvSpPr>
        <p:spPr>
          <a:xfrm>
            <a:off x="1276951" y="269691"/>
            <a:ext cx="9638097" cy="87571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Now compare those with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0E2A48-5162-8876-0072-AA34F5C92558}"/>
                  </a:ext>
                </a:extLst>
              </p:cNvPr>
              <p:cNvSpPr txBox="1"/>
              <p:nvPr/>
            </p:nvSpPr>
            <p:spPr>
              <a:xfrm>
                <a:off x="5186968" y="1744578"/>
                <a:ext cx="1818062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  <m:r>
                        <a:rPr lang="en-IN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IN" sz="4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0E2A48-5162-8876-0072-AA34F5C92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968" y="1744578"/>
                <a:ext cx="1818062" cy="6771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48DBD79-8D67-0B96-D02E-1479B7DF2AC7}"/>
              </a:ext>
            </a:extLst>
          </p:cNvPr>
          <p:cNvSpPr txBox="1">
            <a:spLocks/>
          </p:cNvSpPr>
          <p:nvPr/>
        </p:nvSpPr>
        <p:spPr>
          <a:xfrm>
            <a:off x="1400475" y="3232668"/>
            <a:ext cx="9638097" cy="87571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IN" dirty="0">
                <a:latin typeface="+mj-lt"/>
              </a:rPr>
              <a:t>W</a:t>
            </a:r>
            <a:r>
              <a:rPr lang="en-US" dirty="0">
                <a:latin typeface="+mj-lt"/>
              </a:rPr>
              <a:t>hat happens as x gets really large?</a:t>
            </a:r>
          </a:p>
        </p:txBody>
      </p:sp>
    </p:spTree>
    <p:extLst>
      <p:ext uri="{BB962C8B-B14F-4D97-AF65-F5344CB8AC3E}">
        <p14:creationId xmlns:p14="http://schemas.microsoft.com/office/powerpoint/2010/main" val="12634841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mos _ Graphing Calculator - Google Chrome 2023-03-03 04-30-02">
            <a:hlinkClick r:id="" action="ppaction://media"/>
            <a:extLst>
              <a:ext uri="{FF2B5EF4-FFF2-40B4-BE49-F238E27FC236}">
                <a16:creationId xmlns:a16="http://schemas.microsoft.com/office/drawing/2014/main" id="{9547A723-C933-DB95-9DE7-A58B1C4BD0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" y="0"/>
            <a:ext cx="1150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7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9C39-53FB-ABA0-74C8-201EE6612A94}"/>
              </a:ext>
            </a:extLst>
          </p:cNvPr>
          <p:cNvSpPr txBox="1">
            <a:spLocks/>
          </p:cNvSpPr>
          <p:nvPr/>
        </p:nvSpPr>
        <p:spPr>
          <a:xfrm>
            <a:off x="2438400" y="3351903"/>
            <a:ext cx="7315200" cy="12585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Hmm, interesting.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0DB9F3-61EE-D9E5-E70E-BC99FD715C56}"/>
              </a:ext>
            </a:extLst>
          </p:cNvPr>
          <p:cNvSpPr txBox="1">
            <a:spLocks/>
          </p:cNvSpPr>
          <p:nvPr/>
        </p:nvSpPr>
        <p:spPr>
          <a:xfrm>
            <a:off x="5640779" y="1323716"/>
            <a:ext cx="910442" cy="17933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IN" sz="11500" dirty="0"/>
              <a:t>🧠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4177119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642635-C7FD-8A3A-1420-015C69A62C52}"/>
              </a:ext>
            </a:extLst>
          </p:cNvPr>
          <p:cNvSpPr txBox="1">
            <a:spLocks/>
          </p:cNvSpPr>
          <p:nvPr/>
        </p:nvSpPr>
        <p:spPr>
          <a:xfrm>
            <a:off x="2438400" y="2492321"/>
            <a:ext cx="7315200" cy="18733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j-lt"/>
              </a:rPr>
              <a:t>New idea: </a:t>
            </a:r>
          </a:p>
          <a:p>
            <a:pPr algn="ctr"/>
            <a:endParaRPr lang="en-US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Model the number of “fundamental” operations algorithms perform, as a function of input size.</a:t>
            </a:r>
          </a:p>
        </p:txBody>
      </p:sp>
    </p:spTree>
    <p:extLst>
      <p:ext uri="{BB962C8B-B14F-4D97-AF65-F5344CB8AC3E}">
        <p14:creationId xmlns:p14="http://schemas.microsoft.com/office/powerpoint/2010/main" val="5216860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Consider Insertion Sort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A23BA-49C0-FC74-5E52-09BD57C25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4165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400" b="0" dirty="0">
                <a:solidFill>
                  <a:srgbClr val="5F6167"/>
                </a:solidFill>
                <a:effectLst/>
                <a:latin typeface="Consolas" panose="020B0609020204030204" pitchFamily="49" charset="0"/>
              </a:rPr>
              <a:t>// Source: CLRS</a:t>
            </a:r>
            <a:endParaRPr lang="en-US" sz="1400" b="0" dirty="0">
              <a:solidFill>
                <a:srgbClr val="FFE66D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FFE66D"/>
                </a:solidFill>
                <a:effectLst/>
                <a:latin typeface="Consolas" panose="020B0609020204030204" pitchFamily="49" charset="0"/>
              </a:rPr>
              <a:t>INSERTION_SORT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(A[N]):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to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N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key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–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while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72A8AE-95C2-6D9A-ED85-8D7DCDFE6DFA}"/>
              </a:ext>
            </a:extLst>
          </p:cNvPr>
          <p:cNvSpPr txBox="1">
            <a:spLocks/>
          </p:cNvSpPr>
          <p:nvPr/>
        </p:nvSpPr>
        <p:spPr>
          <a:xfrm>
            <a:off x="6112149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/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blipFill>
                <a:blip r:embed="rId2"/>
                <a:stretch>
                  <a:fillRect l="-14286" r="-714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/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blipFill>
                <a:blip r:embed="rId3"/>
                <a:stretch>
                  <a:fillRect l="-14286" r="-952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/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blipFill>
                <a:blip r:embed="rId4"/>
                <a:stretch>
                  <a:fillRect l="-14286" r="-952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/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blipFill>
                <a:blip r:embed="rId5"/>
                <a:stretch>
                  <a:fillRect l="-14286" r="-952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/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blipFill>
                <a:blip r:embed="rId6"/>
                <a:stretch>
                  <a:fillRect l="-14286" r="-952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/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blipFill>
                <a:blip r:embed="rId7"/>
                <a:stretch>
                  <a:fillRect l="-14286" r="-952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/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blipFill>
                <a:blip r:embed="rId8"/>
                <a:stretch>
                  <a:fillRect l="-14286" r="-952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6D02AD7-F61A-8210-B339-20C0FA262838}"/>
              </a:ext>
            </a:extLst>
          </p:cNvPr>
          <p:cNvSpPr txBox="1"/>
          <p:nvPr/>
        </p:nvSpPr>
        <p:spPr>
          <a:xfrm>
            <a:off x="4071339" y="1968233"/>
            <a:ext cx="1550241" cy="37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764693-5882-5685-FED5-D6CDBA20F162}"/>
              </a:ext>
            </a:extLst>
          </p:cNvPr>
          <p:cNvSpPr txBox="1"/>
          <p:nvPr/>
        </p:nvSpPr>
        <p:spPr>
          <a:xfrm>
            <a:off x="6312742" y="1977784"/>
            <a:ext cx="155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# 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597FF1-343A-30F5-DE52-C5AB6E34529D}"/>
                  </a:ext>
                </a:extLst>
              </p:cNvPr>
              <p:cNvSpPr txBox="1"/>
              <p:nvPr/>
            </p:nvSpPr>
            <p:spPr>
              <a:xfrm>
                <a:off x="6737840" y="2578790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597FF1-343A-30F5-DE52-C5AB6E345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2578790"/>
                <a:ext cx="700044" cy="276999"/>
              </a:xfrm>
              <a:prstGeom prst="rect">
                <a:avLst/>
              </a:prstGeom>
              <a:blipFill>
                <a:blip r:embed="rId9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3D10D2-469C-B3F3-FEE3-9D82E75DF17D}"/>
                  </a:ext>
                </a:extLst>
              </p:cNvPr>
              <p:cNvSpPr txBox="1"/>
              <p:nvPr/>
            </p:nvSpPr>
            <p:spPr>
              <a:xfrm>
                <a:off x="6737840" y="3120239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3D10D2-469C-B3F3-FEE3-9D82E75DF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3120239"/>
                <a:ext cx="700044" cy="276999"/>
              </a:xfrm>
              <a:prstGeom prst="rect">
                <a:avLst/>
              </a:prstGeom>
              <a:blipFill>
                <a:blip r:embed="rId10"/>
                <a:stretch>
                  <a:fillRect l="-6087" r="-695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FEE2F5-6A64-A8BB-5EF0-33095732A880}"/>
                  </a:ext>
                </a:extLst>
              </p:cNvPr>
              <p:cNvSpPr txBox="1"/>
              <p:nvPr/>
            </p:nvSpPr>
            <p:spPr>
              <a:xfrm>
                <a:off x="6737840" y="3724325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FEE2F5-6A64-A8BB-5EF0-33095732A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3724325"/>
                <a:ext cx="700044" cy="276999"/>
              </a:xfrm>
              <a:prstGeom prst="rect">
                <a:avLst/>
              </a:prstGeom>
              <a:blipFill>
                <a:blip r:embed="rId11"/>
                <a:stretch>
                  <a:fillRect l="-6087" r="-695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EBF4EB-DC0E-9D2C-59C6-627794C36B4E}"/>
                  </a:ext>
                </a:extLst>
              </p:cNvPr>
              <p:cNvSpPr txBox="1"/>
              <p:nvPr/>
            </p:nvSpPr>
            <p:spPr>
              <a:xfrm>
                <a:off x="6737840" y="4087571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EBF4EB-DC0E-9D2C-59C6-627794C3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4087571"/>
                <a:ext cx="700044" cy="51834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E73BED-BA57-5C8C-8466-0ED4235D1586}"/>
                  </a:ext>
                </a:extLst>
              </p:cNvPr>
              <p:cNvSpPr txBox="1"/>
              <p:nvPr/>
            </p:nvSpPr>
            <p:spPr>
              <a:xfrm>
                <a:off x="6737840" y="4705855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E73BED-BA57-5C8C-8466-0ED4235D1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4705855"/>
                <a:ext cx="700044" cy="5183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03105E-4767-4F14-E1AC-56F280D7DC63}"/>
                  </a:ext>
                </a:extLst>
              </p:cNvPr>
              <p:cNvSpPr txBox="1"/>
              <p:nvPr/>
            </p:nvSpPr>
            <p:spPr>
              <a:xfrm>
                <a:off x="6737840" y="5325380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03105E-4767-4F14-E1AC-56F280D7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5325380"/>
                <a:ext cx="700044" cy="51834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6E1ABB-733D-C71D-85BF-F217AE963286}"/>
                  </a:ext>
                </a:extLst>
              </p:cNvPr>
              <p:cNvSpPr txBox="1"/>
              <p:nvPr/>
            </p:nvSpPr>
            <p:spPr>
              <a:xfrm>
                <a:off x="6737840" y="5914411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6E1ABB-733D-C71D-85BF-F217AE963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5914411"/>
                <a:ext cx="700044" cy="276999"/>
              </a:xfrm>
              <a:prstGeom prst="rect">
                <a:avLst/>
              </a:prstGeom>
              <a:blipFill>
                <a:blip r:embed="rId15"/>
                <a:stretch>
                  <a:fillRect l="-6087" r="-695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846ADA-DFA7-B8BE-882A-538EF90E631D}"/>
                  </a:ext>
                </a:extLst>
              </p:cNvPr>
              <p:cNvSpPr txBox="1"/>
              <p:nvPr/>
            </p:nvSpPr>
            <p:spPr>
              <a:xfrm>
                <a:off x="7911819" y="4091063"/>
                <a:ext cx="33482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IN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IN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2, 3, 4, … , </m:t>
                    </m:r>
                    <m:r>
                      <a:rPr lang="en-IN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IN" dirty="0">
                    <a:solidFill>
                      <a:schemeClr val="bg1"/>
                    </a:solidFill>
                  </a:rPr>
                  <a:t>, </a:t>
                </a:r>
              </a:p>
              <a:p>
                <a:r>
                  <a:rPr lang="en-IN" dirty="0">
                    <a:solidFill>
                      <a:schemeClr val="bg1"/>
                    </a:solidFill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IN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dirty="0">
                    <a:solidFill>
                      <a:schemeClr val="bg1"/>
                    </a:solidFill>
                  </a:rPr>
                  <a:t> denote the number of times this while loop check is performed.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846ADA-DFA7-B8BE-882A-538EF90E6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819" y="4091063"/>
                <a:ext cx="3348217" cy="1200329"/>
              </a:xfrm>
              <a:prstGeom prst="rect">
                <a:avLst/>
              </a:prstGeom>
              <a:blipFill>
                <a:blip r:embed="rId16"/>
                <a:stretch>
                  <a:fillRect l="-1639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11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16FF06-25BD-AF12-0A45-A87294221C23}"/>
                  </a:ext>
                </a:extLst>
              </p:cNvPr>
              <p:cNvSpPr txBox="1"/>
              <p:nvPr/>
            </p:nvSpPr>
            <p:spPr>
              <a:xfrm>
                <a:off x="3048000" y="1381667"/>
                <a:ext cx="60960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{😀,⭐,🥳,🏠,🫎}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16FF06-25BD-AF12-0A45-A87294221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381667"/>
                <a:ext cx="6096000" cy="769441"/>
              </a:xfrm>
              <a:prstGeom prst="rect">
                <a:avLst/>
              </a:prstGeom>
              <a:blipFill>
                <a:blip r:embed="rId3"/>
                <a:stretch>
                  <a:fillRect t="-16667" r="-2100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CA7F7C-6028-8C28-F93E-ABBB8E65BCA9}"/>
                  </a:ext>
                </a:extLst>
              </p:cNvPr>
              <p:cNvSpPr txBox="1"/>
              <p:nvPr/>
            </p:nvSpPr>
            <p:spPr>
              <a:xfrm>
                <a:off x="3047999" y="2440000"/>
                <a:ext cx="829733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{       ⭐,🥳,               🐯,🥇}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CA7F7C-6028-8C28-F93E-ABBB8E65B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9" y="2440000"/>
                <a:ext cx="8297333" cy="769441"/>
              </a:xfrm>
              <a:prstGeom prst="rect">
                <a:avLst/>
              </a:prstGeom>
              <a:blipFill>
                <a:blip r:embed="rId4"/>
                <a:stretch>
                  <a:fillRect t="-15873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B3DC5B-6DD9-79B9-1A4B-361BECA4EA7F}"/>
                  </a:ext>
                </a:extLst>
              </p:cNvPr>
              <p:cNvSpPr txBox="1"/>
              <p:nvPr/>
            </p:nvSpPr>
            <p:spPr>
              <a:xfrm>
                <a:off x="2920999" y="3922118"/>
                <a:ext cx="829733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{⭐,🥳}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B3DC5B-6DD9-79B9-1A4B-361BECA4E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999" y="3922118"/>
                <a:ext cx="8297333" cy="769441"/>
              </a:xfrm>
              <a:prstGeom prst="rect">
                <a:avLst/>
              </a:prstGeom>
              <a:blipFill>
                <a:blip r:embed="rId5"/>
                <a:stretch>
                  <a:fillRect t="-15748" b="-36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858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Total Cost?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72A8AE-95C2-6D9A-ED85-8D7DCDFE6DFA}"/>
              </a:ext>
            </a:extLst>
          </p:cNvPr>
          <p:cNvSpPr txBox="1">
            <a:spLocks/>
          </p:cNvSpPr>
          <p:nvPr/>
        </p:nvSpPr>
        <p:spPr>
          <a:xfrm>
            <a:off x="6112149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/>
              <p:nvPr/>
            </p:nvSpPr>
            <p:spPr>
              <a:xfrm>
                <a:off x="1143875" y="2578790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875" y="2578790"/>
                <a:ext cx="255070" cy="276999"/>
              </a:xfrm>
              <a:prstGeom prst="rect">
                <a:avLst/>
              </a:prstGeom>
              <a:blipFill>
                <a:blip r:embed="rId2"/>
                <a:stretch>
                  <a:fillRect l="-14634" r="-731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/>
              <p:nvPr/>
            </p:nvSpPr>
            <p:spPr>
              <a:xfrm>
                <a:off x="1143875" y="312270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875" y="3122707"/>
                <a:ext cx="255070" cy="276999"/>
              </a:xfrm>
              <a:prstGeom prst="rect">
                <a:avLst/>
              </a:prstGeom>
              <a:blipFill>
                <a:blip r:embed="rId3"/>
                <a:stretch>
                  <a:fillRect l="-14634" r="-9756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/>
              <p:nvPr/>
            </p:nvSpPr>
            <p:spPr>
              <a:xfrm>
                <a:off x="1143875" y="366662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875" y="3666624"/>
                <a:ext cx="255070" cy="276999"/>
              </a:xfrm>
              <a:prstGeom prst="rect">
                <a:avLst/>
              </a:prstGeom>
              <a:blipFill>
                <a:blip r:embed="rId4"/>
                <a:stretch>
                  <a:fillRect l="-14634" r="-9756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/>
              <p:nvPr/>
            </p:nvSpPr>
            <p:spPr>
              <a:xfrm>
                <a:off x="1143875" y="4162109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875" y="4162109"/>
                <a:ext cx="255070" cy="276999"/>
              </a:xfrm>
              <a:prstGeom prst="rect">
                <a:avLst/>
              </a:prstGeom>
              <a:blipFill>
                <a:blip r:embed="rId5"/>
                <a:stretch>
                  <a:fillRect l="-14634" r="-9756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/>
              <p:nvPr/>
            </p:nvSpPr>
            <p:spPr>
              <a:xfrm>
                <a:off x="1143875" y="473739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875" y="4737394"/>
                <a:ext cx="255070" cy="276999"/>
              </a:xfrm>
              <a:prstGeom prst="rect">
                <a:avLst/>
              </a:prstGeom>
              <a:blipFill>
                <a:blip r:embed="rId6"/>
                <a:stretch>
                  <a:fillRect l="-14634" r="-12195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/>
              <p:nvPr/>
            </p:nvSpPr>
            <p:spPr>
              <a:xfrm>
                <a:off x="1143875" y="524606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875" y="5246067"/>
                <a:ext cx="255070" cy="276999"/>
              </a:xfrm>
              <a:prstGeom prst="rect">
                <a:avLst/>
              </a:prstGeom>
              <a:blipFill>
                <a:blip r:embed="rId7"/>
                <a:stretch>
                  <a:fillRect l="-14634" r="-9756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/>
              <p:nvPr/>
            </p:nvSpPr>
            <p:spPr>
              <a:xfrm>
                <a:off x="1143875" y="5815296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875" y="5815296"/>
                <a:ext cx="255070" cy="276999"/>
              </a:xfrm>
              <a:prstGeom prst="rect">
                <a:avLst/>
              </a:prstGeom>
              <a:blipFill>
                <a:blip r:embed="rId8"/>
                <a:stretch>
                  <a:fillRect l="-14634" r="-9756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6D02AD7-F61A-8210-B339-20C0FA262838}"/>
              </a:ext>
            </a:extLst>
          </p:cNvPr>
          <p:cNvSpPr txBox="1"/>
          <p:nvPr/>
        </p:nvSpPr>
        <p:spPr>
          <a:xfrm>
            <a:off x="496289" y="1968233"/>
            <a:ext cx="1550241" cy="37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764693-5882-5685-FED5-D6CDBA20F162}"/>
              </a:ext>
            </a:extLst>
          </p:cNvPr>
          <p:cNvSpPr txBox="1"/>
          <p:nvPr/>
        </p:nvSpPr>
        <p:spPr>
          <a:xfrm>
            <a:off x="2737692" y="1977784"/>
            <a:ext cx="155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# 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597FF1-343A-30F5-DE52-C5AB6E34529D}"/>
                  </a:ext>
                </a:extLst>
              </p:cNvPr>
              <p:cNvSpPr txBox="1"/>
              <p:nvPr/>
            </p:nvSpPr>
            <p:spPr>
              <a:xfrm>
                <a:off x="3162790" y="2578790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597FF1-343A-30F5-DE52-C5AB6E345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790" y="2578790"/>
                <a:ext cx="700044" cy="276999"/>
              </a:xfrm>
              <a:prstGeom prst="rect">
                <a:avLst/>
              </a:prstGeom>
              <a:blipFill>
                <a:blip r:embed="rId9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3D10D2-469C-B3F3-FEE3-9D82E75DF17D}"/>
                  </a:ext>
                </a:extLst>
              </p:cNvPr>
              <p:cNvSpPr txBox="1"/>
              <p:nvPr/>
            </p:nvSpPr>
            <p:spPr>
              <a:xfrm>
                <a:off x="3162790" y="3120239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3D10D2-469C-B3F3-FEE3-9D82E75DF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790" y="3120239"/>
                <a:ext cx="700044" cy="276999"/>
              </a:xfrm>
              <a:prstGeom prst="rect">
                <a:avLst/>
              </a:prstGeom>
              <a:blipFill>
                <a:blip r:embed="rId10"/>
                <a:stretch>
                  <a:fillRect l="-6957" r="-608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FEE2F5-6A64-A8BB-5EF0-33095732A880}"/>
                  </a:ext>
                </a:extLst>
              </p:cNvPr>
              <p:cNvSpPr txBox="1"/>
              <p:nvPr/>
            </p:nvSpPr>
            <p:spPr>
              <a:xfrm>
                <a:off x="3162790" y="3724325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FEE2F5-6A64-A8BB-5EF0-33095732A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790" y="3724325"/>
                <a:ext cx="700044" cy="276999"/>
              </a:xfrm>
              <a:prstGeom prst="rect">
                <a:avLst/>
              </a:prstGeom>
              <a:blipFill>
                <a:blip r:embed="rId11"/>
                <a:stretch>
                  <a:fillRect l="-6957" r="-608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EBF4EB-DC0E-9D2C-59C6-627794C36B4E}"/>
                  </a:ext>
                </a:extLst>
              </p:cNvPr>
              <p:cNvSpPr txBox="1"/>
              <p:nvPr/>
            </p:nvSpPr>
            <p:spPr>
              <a:xfrm>
                <a:off x="3162790" y="4087571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EBF4EB-DC0E-9D2C-59C6-627794C3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790" y="4087571"/>
                <a:ext cx="700044" cy="51834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E73BED-BA57-5C8C-8466-0ED4235D1586}"/>
                  </a:ext>
                </a:extLst>
              </p:cNvPr>
              <p:cNvSpPr txBox="1"/>
              <p:nvPr/>
            </p:nvSpPr>
            <p:spPr>
              <a:xfrm>
                <a:off x="3162790" y="4705855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E73BED-BA57-5C8C-8466-0ED4235D1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790" y="4705855"/>
                <a:ext cx="700044" cy="5183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03105E-4767-4F14-E1AC-56F280D7DC63}"/>
                  </a:ext>
                </a:extLst>
              </p:cNvPr>
              <p:cNvSpPr txBox="1"/>
              <p:nvPr/>
            </p:nvSpPr>
            <p:spPr>
              <a:xfrm>
                <a:off x="3162790" y="5325380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03105E-4767-4F14-E1AC-56F280D7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790" y="5325380"/>
                <a:ext cx="700044" cy="51834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6E1ABB-733D-C71D-85BF-F217AE963286}"/>
                  </a:ext>
                </a:extLst>
              </p:cNvPr>
              <p:cNvSpPr txBox="1"/>
              <p:nvPr/>
            </p:nvSpPr>
            <p:spPr>
              <a:xfrm>
                <a:off x="3162790" y="5914411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6E1ABB-733D-C71D-85BF-F217AE963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790" y="5914411"/>
                <a:ext cx="700044" cy="276999"/>
              </a:xfrm>
              <a:prstGeom prst="rect">
                <a:avLst/>
              </a:prstGeom>
              <a:blipFill>
                <a:blip r:embed="rId15"/>
                <a:stretch>
                  <a:fillRect l="-6957" r="-608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877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Total Cost?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72A8AE-95C2-6D9A-ED85-8D7DCDFE6DFA}"/>
              </a:ext>
            </a:extLst>
          </p:cNvPr>
          <p:cNvSpPr txBox="1">
            <a:spLocks/>
          </p:cNvSpPr>
          <p:nvPr/>
        </p:nvSpPr>
        <p:spPr>
          <a:xfrm>
            <a:off x="6112149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/>
              <p:nvPr/>
            </p:nvSpPr>
            <p:spPr>
              <a:xfrm>
                <a:off x="1156575" y="1989828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575" y="1989828"/>
                <a:ext cx="255070" cy="276999"/>
              </a:xfrm>
              <a:prstGeom prst="rect">
                <a:avLst/>
              </a:prstGeom>
              <a:blipFill>
                <a:blip r:embed="rId2"/>
                <a:stretch>
                  <a:fillRect l="-14286" r="-47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/>
              <p:nvPr/>
            </p:nvSpPr>
            <p:spPr>
              <a:xfrm>
                <a:off x="1156575" y="2533745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575" y="2533745"/>
                <a:ext cx="255070" cy="276999"/>
              </a:xfrm>
              <a:prstGeom prst="rect">
                <a:avLst/>
              </a:prstGeom>
              <a:blipFill>
                <a:blip r:embed="rId3"/>
                <a:stretch>
                  <a:fillRect l="-14286" r="-7143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/>
              <p:nvPr/>
            </p:nvSpPr>
            <p:spPr>
              <a:xfrm>
                <a:off x="1156575" y="3077662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575" y="3077662"/>
                <a:ext cx="255070" cy="276999"/>
              </a:xfrm>
              <a:prstGeom prst="rect">
                <a:avLst/>
              </a:prstGeom>
              <a:blipFill>
                <a:blip r:embed="rId4"/>
                <a:stretch>
                  <a:fillRect l="-14286" r="-7143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/>
              <p:nvPr/>
            </p:nvSpPr>
            <p:spPr>
              <a:xfrm>
                <a:off x="1156575" y="377471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575" y="3774714"/>
                <a:ext cx="255070" cy="276999"/>
              </a:xfrm>
              <a:prstGeom prst="rect">
                <a:avLst/>
              </a:prstGeom>
              <a:blipFill>
                <a:blip r:embed="rId5"/>
                <a:stretch>
                  <a:fillRect l="-14286" r="-714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/>
              <p:nvPr/>
            </p:nvSpPr>
            <p:spPr>
              <a:xfrm>
                <a:off x="1156575" y="4585182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575" y="4585182"/>
                <a:ext cx="255070" cy="276999"/>
              </a:xfrm>
              <a:prstGeom prst="rect">
                <a:avLst/>
              </a:prstGeom>
              <a:blipFill>
                <a:blip r:embed="rId6"/>
                <a:stretch>
                  <a:fillRect l="-14286" r="-952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/>
              <p:nvPr/>
            </p:nvSpPr>
            <p:spPr>
              <a:xfrm>
                <a:off x="1156575" y="5300940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575" y="5300940"/>
                <a:ext cx="255070" cy="276999"/>
              </a:xfrm>
              <a:prstGeom prst="rect">
                <a:avLst/>
              </a:prstGeom>
              <a:blipFill>
                <a:blip r:embed="rId7"/>
                <a:stretch>
                  <a:fillRect l="-14286" r="-7143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/>
              <p:nvPr/>
            </p:nvSpPr>
            <p:spPr>
              <a:xfrm>
                <a:off x="1156575" y="589996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575" y="5899964"/>
                <a:ext cx="255070" cy="276999"/>
              </a:xfrm>
              <a:prstGeom prst="rect">
                <a:avLst/>
              </a:prstGeom>
              <a:blipFill>
                <a:blip r:embed="rId8"/>
                <a:stretch>
                  <a:fillRect l="-14286" r="-7143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597FF1-343A-30F5-DE52-C5AB6E34529D}"/>
                  </a:ext>
                </a:extLst>
              </p:cNvPr>
              <p:cNvSpPr txBox="1"/>
              <p:nvPr/>
            </p:nvSpPr>
            <p:spPr>
              <a:xfrm>
                <a:off x="1431594" y="2016024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597FF1-343A-30F5-DE52-C5AB6E345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594" y="2016024"/>
                <a:ext cx="700044" cy="276999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3D10D2-469C-B3F3-FEE3-9D82E75DF17D}"/>
                  </a:ext>
                </a:extLst>
              </p:cNvPr>
              <p:cNvSpPr txBox="1"/>
              <p:nvPr/>
            </p:nvSpPr>
            <p:spPr>
              <a:xfrm>
                <a:off x="1666714" y="2531276"/>
                <a:ext cx="9184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−1)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3D10D2-469C-B3F3-FEE3-9D82E75DF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714" y="2531276"/>
                <a:ext cx="918461" cy="276999"/>
              </a:xfrm>
              <a:prstGeom prst="rect">
                <a:avLst/>
              </a:prstGeom>
              <a:blipFill>
                <a:blip r:embed="rId10"/>
                <a:stretch>
                  <a:fillRect l="-5960" t="-2174" r="-662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FEE2F5-6A64-A8BB-5EF0-33095732A880}"/>
                  </a:ext>
                </a:extLst>
              </p:cNvPr>
              <p:cNvSpPr txBox="1"/>
              <p:nvPr/>
            </p:nvSpPr>
            <p:spPr>
              <a:xfrm>
                <a:off x="1666714" y="3077661"/>
                <a:ext cx="86131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−1)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FEE2F5-6A64-A8BB-5EF0-33095732A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714" y="3077661"/>
                <a:ext cx="861311" cy="276999"/>
              </a:xfrm>
              <a:prstGeom prst="rect">
                <a:avLst/>
              </a:prstGeom>
              <a:blipFill>
                <a:blip r:embed="rId11"/>
                <a:stretch>
                  <a:fillRect l="-9859" t="-2222" r="-9859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EBF4EB-DC0E-9D2C-59C6-627794C36B4E}"/>
                  </a:ext>
                </a:extLst>
              </p:cNvPr>
              <p:cNvSpPr txBox="1"/>
              <p:nvPr/>
            </p:nvSpPr>
            <p:spPr>
              <a:xfrm>
                <a:off x="1483051" y="3700174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EBF4EB-DC0E-9D2C-59C6-627794C3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051" y="3700174"/>
                <a:ext cx="700044" cy="51834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E73BED-BA57-5C8C-8466-0ED4235D1586}"/>
                  </a:ext>
                </a:extLst>
              </p:cNvPr>
              <p:cNvSpPr txBox="1"/>
              <p:nvPr/>
            </p:nvSpPr>
            <p:spPr>
              <a:xfrm>
                <a:off x="1666716" y="4464510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E73BED-BA57-5C8C-8466-0ED4235D1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716" y="4464510"/>
                <a:ext cx="700044" cy="5183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03105E-4767-4F14-E1AC-56F280D7DC63}"/>
                  </a:ext>
                </a:extLst>
              </p:cNvPr>
              <p:cNvSpPr txBox="1"/>
              <p:nvPr/>
            </p:nvSpPr>
            <p:spPr>
              <a:xfrm>
                <a:off x="1666716" y="5175119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03105E-4767-4F14-E1AC-56F280D7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716" y="5175119"/>
                <a:ext cx="700044" cy="51834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6E1ABB-733D-C71D-85BF-F217AE963286}"/>
                  </a:ext>
                </a:extLst>
              </p:cNvPr>
              <p:cNvSpPr txBox="1"/>
              <p:nvPr/>
            </p:nvSpPr>
            <p:spPr>
              <a:xfrm>
                <a:off x="1615257" y="5899964"/>
                <a:ext cx="10327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−1)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6E1ABB-733D-C71D-85BF-F217AE963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257" y="5899964"/>
                <a:ext cx="1032761" cy="276999"/>
              </a:xfrm>
              <a:prstGeom prst="rect">
                <a:avLst/>
              </a:prstGeom>
              <a:blipFill>
                <a:blip r:embed="rId15"/>
                <a:stretch>
                  <a:fillRect t="-2222" r="-59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BC10063-9759-C876-237C-3AF32578F7BC}"/>
                  </a:ext>
                </a:extLst>
              </p:cNvPr>
              <p:cNvSpPr txBox="1"/>
              <p:nvPr/>
            </p:nvSpPr>
            <p:spPr>
              <a:xfrm>
                <a:off x="1411646" y="2019388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IN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BC10063-9759-C876-237C-3AF32578F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646" y="2019388"/>
                <a:ext cx="255070" cy="276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11D3F8-634C-F217-885B-14A1AB7A333E}"/>
                  </a:ext>
                </a:extLst>
              </p:cNvPr>
              <p:cNvSpPr txBox="1"/>
              <p:nvPr/>
            </p:nvSpPr>
            <p:spPr>
              <a:xfrm>
                <a:off x="1411645" y="2531276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IN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11D3F8-634C-F217-885B-14A1AB7A3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645" y="2531276"/>
                <a:ext cx="255070" cy="2769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22559C-59FF-D7B0-8FCA-C8F4E9D2700F}"/>
                  </a:ext>
                </a:extLst>
              </p:cNvPr>
              <p:cNvSpPr txBox="1"/>
              <p:nvPr/>
            </p:nvSpPr>
            <p:spPr>
              <a:xfrm>
                <a:off x="1411645" y="3077662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IN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22559C-59FF-D7B0-8FCA-C8F4E9D27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645" y="3077662"/>
                <a:ext cx="255070" cy="276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D75C5C-C21B-D0F0-D66E-A91975BA6EF1}"/>
                  </a:ext>
                </a:extLst>
              </p:cNvPr>
              <p:cNvSpPr txBox="1"/>
              <p:nvPr/>
            </p:nvSpPr>
            <p:spPr>
              <a:xfrm>
                <a:off x="1411645" y="382084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IN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D75C5C-C21B-D0F0-D66E-A91975BA6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645" y="3820847"/>
                <a:ext cx="255070" cy="2769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3EE205D-E87C-5842-8C37-4D36F9C2CBBC}"/>
                  </a:ext>
                </a:extLst>
              </p:cNvPr>
              <p:cNvSpPr txBox="1"/>
              <p:nvPr/>
            </p:nvSpPr>
            <p:spPr>
              <a:xfrm>
                <a:off x="1411646" y="4581675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IN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3EE205D-E87C-5842-8C37-4D36F9C2C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646" y="4581675"/>
                <a:ext cx="255070" cy="27699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9235A4-E4EC-D8DC-62F3-4C5D766AD93C}"/>
                  </a:ext>
                </a:extLst>
              </p:cNvPr>
              <p:cNvSpPr txBox="1"/>
              <p:nvPr/>
            </p:nvSpPr>
            <p:spPr>
              <a:xfrm>
                <a:off x="1411646" y="5300940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IN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9235A4-E4EC-D8DC-62F3-4C5D766AD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646" y="5300940"/>
                <a:ext cx="255070" cy="27699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2E9B28E-708E-B11C-59B1-A7DCC81F1940}"/>
                  </a:ext>
                </a:extLst>
              </p:cNvPr>
              <p:cNvSpPr txBox="1"/>
              <p:nvPr/>
            </p:nvSpPr>
            <p:spPr>
              <a:xfrm>
                <a:off x="1411646" y="589996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IN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2E9B28E-708E-B11C-59B1-A7DCC81F1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646" y="5899964"/>
                <a:ext cx="255070" cy="27699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84D8E01-12FB-4854-E0D4-0F613B8BA1B8}"/>
              </a:ext>
            </a:extLst>
          </p:cNvPr>
          <p:cNvSpPr txBox="1"/>
          <p:nvPr/>
        </p:nvSpPr>
        <p:spPr>
          <a:xfrm>
            <a:off x="660400" y="2438942"/>
            <a:ext cx="35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+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11F4ED-249C-05CC-2147-085E491FA5D0}"/>
              </a:ext>
            </a:extLst>
          </p:cNvPr>
          <p:cNvSpPr txBox="1"/>
          <p:nvPr/>
        </p:nvSpPr>
        <p:spPr>
          <a:xfrm>
            <a:off x="660400" y="2985327"/>
            <a:ext cx="35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+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63CB2C-5C57-D7C0-706E-6CA0B042CFD0}"/>
              </a:ext>
            </a:extLst>
          </p:cNvPr>
          <p:cNvSpPr txBox="1"/>
          <p:nvPr/>
        </p:nvSpPr>
        <p:spPr>
          <a:xfrm>
            <a:off x="660400" y="3682380"/>
            <a:ext cx="35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+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7C8DFC-2F69-F418-5359-B8A93F62BEA3}"/>
              </a:ext>
            </a:extLst>
          </p:cNvPr>
          <p:cNvSpPr txBox="1"/>
          <p:nvPr/>
        </p:nvSpPr>
        <p:spPr>
          <a:xfrm>
            <a:off x="660400" y="4489341"/>
            <a:ext cx="35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+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90CF43-D582-44A0-6027-BD9DF81C6B41}"/>
              </a:ext>
            </a:extLst>
          </p:cNvPr>
          <p:cNvSpPr txBox="1"/>
          <p:nvPr/>
        </p:nvSpPr>
        <p:spPr>
          <a:xfrm>
            <a:off x="660400" y="5203459"/>
            <a:ext cx="35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+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6A9485-71B2-F83F-BA8B-CC117D777520}"/>
              </a:ext>
            </a:extLst>
          </p:cNvPr>
          <p:cNvSpPr txBox="1"/>
          <p:nvPr/>
        </p:nvSpPr>
        <p:spPr>
          <a:xfrm>
            <a:off x="660400" y="5807630"/>
            <a:ext cx="35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+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86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Total Cost?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8C7BFF-34FF-60AE-B47E-CD3A1FC17CF6}"/>
                  </a:ext>
                </a:extLst>
              </p:cNvPr>
              <p:cNvSpPr txBox="1"/>
              <p:nvPr/>
            </p:nvSpPr>
            <p:spPr>
              <a:xfrm>
                <a:off x="822051" y="2870200"/>
                <a:ext cx="9447907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I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I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I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I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I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8C7BFF-34FF-60AE-B47E-CD3A1FC17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51" y="2870200"/>
                <a:ext cx="9447907" cy="7789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490FC45-0F1D-79CC-6B42-51BD86E17375}"/>
              </a:ext>
            </a:extLst>
          </p:cNvPr>
          <p:cNvSpPr txBox="1"/>
          <p:nvPr/>
        </p:nvSpPr>
        <p:spPr>
          <a:xfrm>
            <a:off x="822051" y="4757410"/>
            <a:ext cx="7499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</a:rPr>
              <a:t>Too complicated? 🤯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6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Best Case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A23BA-49C0-FC74-5E52-09BD57C25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4165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400" b="0" dirty="0">
                <a:solidFill>
                  <a:srgbClr val="5F6167"/>
                </a:solidFill>
                <a:effectLst/>
                <a:latin typeface="Consolas" panose="020B0609020204030204" pitchFamily="49" charset="0"/>
              </a:rPr>
              <a:t>// Source: CLRS</a:t>
            </a:r>
            <a:endParaRPr lang="en-US" sz="1400" b="0" dirty="0">
              <a:solidFill>
                <a:srgbClr val="FFE66D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FFE66D"/>
                </a:solidFill>
                <a:effectLst/>
                <a:latin typeface="Consolas" panose="020B0609020204030204" pitchFamily="49" charset="0"/>
              </a:rPr>
              <a:t>INSERTION_SORT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(A[N]):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to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N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key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–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while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72A8AE-95C2-6D9A-ED85-8D7DCDFE6DFA}"/>
              </a:ext>
            </a:extLst>
          </p:cNvPr>
          <p:cNvSpPr txBox="1">
            <a:spLocks/>
          </p:cNvSpPr>
          <p:nvPr/>
        </p:nvSpPr>
        <p:spPr>
          <a:xfrm>
            <a:off x="6112149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/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blipFill>
                <a:blip r:embed="rId2"/>
                <a:stretch>
                  <a:fillRect l="-14286" r="-714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/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blipFill>
                <a:blip r:embed="rId3"/>
                <a:stretch>
                  <a:fillRect l="-14286" r="-952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/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blipFill>
                <a:blip r:embed="rId4"/>
                <a:stretch>
                  <a:fillRect l="-14286" r="-952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/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blipFill>
                <a:blip r:embed="rId5"/>
                <a:stretch>
                  <a:fillRect l="-14286" r="-952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/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blipFill>
                <a:blip r:embed="rId6"/>
                <a:stretch>
                  <a:fillRect l="-14286" r="-952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/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blipFill>
                <a:blip r:embed="rId7"/>
                <a:stretch>
                  <a:fillRect l="-14286" r="-952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/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blipFill>
                <a:blip r:embed="rId8"/>
                <a:stretch>
                  <a:fillRect l="-14286" r="-952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6D02AD7-F61A-8210-B339-20C0FA262838}"/>
              </a:ext>
            </a:extLst>
          </p:cNvPr>
          <p:cNvSpPr txBox="1"/>
          <p:nvPr/>
        </p:nvSpPr>
        <p:spPr>
          <a:xfrm>
            <a:off x="4071339" y="1968233"/>
            <a:ext cx="1550241" cy="37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764693-5882-5685-FED5-D6CDBA20F162}"/>
              </a:ext>
            </a:extLst>
          </p:cNvPr>
          <p:cNvSpPr txBox="1"/>
          <p:nvPr/>
        </p:nvSpPr>
        <p:spPr>
          <a:xfrm>
            <a:off x="6312742" y="1977784"/>
            <a:ext cx="155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# 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597FF1-343A-30F5-DE52-C5AB6E34529D}"/>
                  </a:ext>
                </a:extLst>
              </p:cNvPr>
              <p:cNvSpPr txBox="1"/>
              <p:nvPr/>
            </p:nvSpPr>
            <p:spPr>
              <a:xfrm>
                <a:off x="6737840" y="2578790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597FF1-343A-30F5-DE52-C5AB6E345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2578790"/>
                <a:ext cx="700044" cy="276999"/>
              </a:xfrm>
              <a:prstGeom prst="rect">
                <a:avLst/>
              </a:prstGeom>
              <a:blipFill>
                <a:blip r:embed="rId9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3D10D2-469C-B3F3-FEE3-9D82E75DF17D}"/>
                  </a:ext>
                </a:extLst>
              </p:cNvPr>
              <p:cNvSpPr txBox="1"/>
              <p:nvPr/>
            </p:nvSpPr>
            <p:spPr>
              <a:xfrm>
                <a:off x="6737840" y="3120239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3D10D2-469C-B3F3-FEE3-9D82E75DF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3120239"/>
                <a:ext cx="700044" cy="276999"/>
              </a:xfrm>
              <a:prstGeom prst="rect">
                <a:avLst/>
              </a:prstGeom>
              <a:blipFill>
                <a:blip r:embed="rId10"/>
                <a:stretch>
                  <a:fillRect l="-6087" r="-695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FEE2F5-6A64-A8BB-5EF0-33095732A880}"/>
                  </a:ext>
                </a:extLst>
              </p:cNvPr>
              <p:cNvSpPr txBox="1"/>
              <p:nvPr/>
            </p:nvSpPr>
            <p:spPr>
              <a:xfrm>
                <a:off x="6737840" y="3724325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FEE2F5-6A64-A8BB-5EF0-33095732A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3724325"/>
                <a:ext cx="700044" cy="276999"/>
              </a:xfrm>
              <a:prstGeom prst="rect">
                <a:avLst/>
              </a:prstGeom>
              <a:blipFill>
                <a:blip r:embed="rId11"/>
                <a:stretch>
                  <a:fillRect l="-6087" r="-695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EBF4EB-DC0E-9D2C-59C6-627794C36B4E}"/>
                  </a:ext>
                </a:extLst>
              </p:cNvPr>
              <p:cNvSpPr txBox="1"/>
              <p:nvPr/>
            </p:nvSpPr>
            <p:spPr>
              <a:xfrm>
                <a:off x="6737840" y="4087571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EBF4EB-DC0E-9D2C-59C6-627794C3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4087571"/>
                <a:ext cx="700044" cy="51834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E73BED-BA57-5C8C-8466-0ED4235D1586}"/>
                  </a:ext>
                </a:extLst>
              </p:cNvPr>
              <p:cNvSpPr txBox="1"/>
              <p:nvPr/>
            </p:nvSpPr>
            <p:spPr>
              <a:xfrm>
                <a:off x="6737840" y="4705855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E73BED-BA57-5C8C-8466-0ED4235D1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4705855"/>
                <a:ext cx="700044" cy="5183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03105E-4767-4F14-E1AC-56F280D7DC63}"/>
                  </a:ext>
                </a:extLst>
              </p:cNvPr>
              <p:cNvSpPr txBox="1"/>
              <p:nvPr/>
            </p:nvSpPr>
            <p:spPr>
              <a:xfrm>
                <a:off x="6737840" y="5325380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03105E-4767-4F14-E1AC-56F280D7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5325380"/>
                <a:ext cx="700044" cy="51834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6E1ABB-733D-C71D-85BF-F217AE963286}"/>
                  </a:ext>
                </a:extLst>
              </p:cNvPr>
              <p:cNvSpPr txBox="1"/>
              <p:nvPr/>
            </p:nvSpPr>
            <p:spPr>
              <a:xfrm>
                <a:off x="6737840" y="5914411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6E1ABB-733D-C71D-85BF-F217AE963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5914411"/>
                <a:ext cx="700044" cy="276999"/>
              </a:xfrm>
              <a:prstGeom prst="rect">
                <a:avLst/>
              </a:prstGeom>
              <a:blipFill>
                <a:blip r:embed="rId15"/>
                <a:stretch>
                  <a:fillRect l="-6087" r="-695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846ADA-DFA7-B8BE-882A-538EF90E631D}"/>
                  </a:ext>
                </a:extLst>
              </p:cNvPr>
              <p:cNvSpPr txBox="1"/>
              <p:nvPr/>
            </p:nvSpPr>
            <p:spPr>
              <a:xfrm>
                <a:off x="8021732" y="4103591"/>
                <a:ext cx="334821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Best case: when each item is already sorted, the while loop is never entered, and the check is performed only once in each iteration of the for loop.</a:t>
                </a:r>
              </a:p>
              <a:p>
                <a:endParaRPr lang="en-IN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N" b="0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846ADA-DFA7-B8BE-882A-538EF90E6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732" y="4103591"/>
                <a:ext cx="3348217" cy="2308324"/>
              </a:xfrm>
              <a:prstGeom prst="rect">
                <a:avLst/>
              </a:prstGeom>
              <a:blipFill>
                <a:blip r:embed="rId16"/>
                <a:stretch>
                  <a:fillRect l="-1639" t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80740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Best Case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8C7BFF-34FF-60AE-B47E-CD3A1FC17CF6}"/>
                  </a:ext>
                </a:extLst>
              </p:cNvPr>
              <p:cNvSpPr txBox="1"/>
              <p:nvPr/>
            </p:nvSpPr>
            <p:spPr>
              <a:xfrm>
                <a:off x="1372047" y="2082800"/>
                <a:ext cx="9447907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I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I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I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I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I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8C7BFF-34FF-60AE-B47E-CD3A1FC17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047" y="2082800"/>
                <a:ext cx="9447907" cy="7789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E60AEE-D33C-C8CC-53AE-F380BDF261A6}"/>
                  </a:ext>
                </a:extLst>
              </p:cNvPr>
              <p:cNvSpPr txBox="1"/>
              <p:nvPr/>
            </p:nvSpPr>
            <p:spPr>
              <a:xfrm>
                <a:off x="1422638" y="4133850"/>
                <a:ext cx="9346725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E60AEE-D33C-C8CC-53AE-F380BDF26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638" y="4133850"/>
                <a:ext cx="9346725" cy="778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CDB98C-B91F-79F3-EB95-9E9C4B1EFE81}"/>
                  </a:ext>
                </a:extLst>
              </p:cNvPr>
              <p:cNvSpPr txBox="1"/>
              <p:nvPr/>
            </p:nvSpPr>
            <p:spPr>
              <a:xfrm>
                <a:off x="3048000" y="3429000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CDB98C-B91F-79F3-EB95-9E9C4B1EF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3429000"/>
                <a:ext cx="60960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1E3420-2A9B-7F83-AC07-E075C19AD95F}"/>
              </a:ext>
            </a:extLst>
          </p:cNvPr>
          <p:cNvCxnSpPr/>
          <p:nvPr/>
        </p:nvCxnSpPr>
        <p:spPr>
          <a:xfrm flipH="1">
            <a:off x="7115819" y="4193865"/>
            <a:ext cx="983152" cy="7189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DAFD07-708B-5DC2-56FF-1398A36AE8F5}"/>
              </a:ext>
            </a:extLst>
          </p:cNvPr>
          <p:cNvCxnSpPr/>
          <p:nvPr/>
        </p:nvCxnSpPr>
        <p:spPr>
          <a:xfrm flipH="1">
            <a:off x="8160848" y="4193865"/>
            <a:ext cx="983152" cy="7189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1800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Best Case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E60AEE-D33C-C8CC-53AE-F380BDF261A6}"/>
                  </a:ext>
                </a:extLst>
              </p:cNvPr>
              <p:cNvSpPr txBox="1"/>
              <p:nvPr/>
            </p:nvSpPr>
            <p:spPr>
              <a:xfrm>
                <a:off x="1422638" y="1690688"/>
                <a:ext cx="9346725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E60AEE-D33C-C8CC-53AE-F380BDF26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638" y="1690688"/>
                <a:ext cx="9346725" cy="7789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1E3420-2A9B-7F83-AC07-E075C19AD95F}"/>
              </a:ext>
            </a:extLst>
          </p:cNvPr>
          <p:cNvCxnSpPr/>
          <p:nvPr/>
        </p:nvCxnSpPr>
        <p:spPr>
          <a:xfrm flipH="1">
            <a:off x="7074569" y="1750703"/>
            <a:ext cx="983152" cy="7189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DAFD07-708B-5DC2-56FF-1398A36AE8F5}"/>
              </a:ext>
            </a:extLst>
          </p:cNvPr>
          <p:cNvCxnSpPr/>
          <p:nvPr/>
        </p:nvCxnSpPr>
        <p:spPr>
          <a:xfrm flipH="1">
            <a:off x="8312102" y="1750703"/>
            <a:ext cx="983152" cy="7189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602FA2-A793-A6AF-82D7-599E765D2F58}"/>
                  </a:ext>
                </a:extLst>
              </p:cNvPr>
              <p:cNvSpPr txBox="1"/>
              <p:nvPr/>
            </p:nvSpPr>
            <p:spPr>
              <a:xfrm>
                <a:off x="2334778" y="3141353"/>
                <a:ext cx="75224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∙(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602FA2-A793-A6AF-82D7-599E765D2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778" y="3141353"/>
                <a:ext cx="7522444" cy="276999"/>
              </a:xfrm>
              <a:prstGeom prst="rect">
                <a:avLst/>
              </a:prstGeom>
              <a:blipFill>
                <a:blip r:embed="rId3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F5078D-EEC2-5237-DF8D-EE60355CF3D4}"/>
                  </a:ext>
                </a:extLst>
              </p:cNvPr>
              <p:cNvSpPr txBox="1"/>
              <p:nvPr/>
            </p:nvSpPr>
            <p:spPr>
              <a:xfrm>
                <a:off x="838200" y="3863101"/>
                <a:ext cx="59620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Linear in N 💡</a:t>
                </a:r>
              </a:p>
              <a:p>
                <a:r>
                  <a:rPr lang="en-IN" dirty="0">
                    <a:solidFill>
                      <a:schemeClr val="bg1"/>
                    </a:solidFill>
                  </a:rPr>
                  <a:t>Must be of the form </a:t>
                </a:r>
                <a14:m>
                  <m:oMath xmlns:m="http://schemas.openxmlformats.org/officeDocument/2006/math">
                    <m:r>
                      <a:rPr lang="en-IN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I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IN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for constant coefficients p and q.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F5078D-EEC2-5237-DF8D-EE60355CF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863101"/>
                <a:ext cx="5962081" cy="646331"/>
              </a:xfrm>
              <a:prstGeom prst="rect">
                <a:avLst/>
              </a:prstGeom>
              <a:blipFill>
                <a:blip r:embed="rId4"/>
                <a:stretch>
                  <a:fillRect l="-920" t="-660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D38CA3-80B4-365A-C219-A3680521F239}"/>
                  </a:ext>
                </a:extLst>
              </p:cNvPr>
              <p:cNvSpPr txBox="1"/>
              <p:nvPr/>
            </p:nvSpPr>
            <p:spPr>
              <a:xfrm>
                <a:off x="2334778" y="5087031"/>
                <a:ext cx="5466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IN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IN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D38CA3-80B4-365A-C219-A3680521F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778" y="5087031"/>
                <a:ext cx="5466240" cy="276999"/>
              </a:xfrm>
              <a:prstGeom prst="rect">
                <a:avLst/>
              </a:prstGeom>
              <a:blipFill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4F8D24B3-AA88-FADC-1436-DB060C25B39B}"/>
              </a:ext>
            </a:extLst>
          </p:cNvPr>
          <p:cNvSpPr/>
          <p:nvPr/>
        </p:nvSpPr>
        <p:spPr>
          <a:xfrm rot="16200000">
            <a:off x="6573521" y="4690117"/>
            <a:ext cx="300828" cy="1801296"/>
          </a:xfrm>
          <a:prstGeom prst="leftBrac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1CB7AA-68B1-C670-E7E4-6716CA8B0533}"/>
                  </a:ext>
                </a:extLst>
              </p:cNvPr>
              <p:cNvSpPr txBox="1"/>
              <p:nvPr/>
            </p:nvSpPr>
            <p:spPr>
              <a:xfrm>
                <a:off x="6583853" y="5741179"/>
                <a:ext cx="2801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1CB7AA-68B1-C670-E7E4-6716CA8B0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853" y="5741179"/>
                <a:ext cx="280164" cy="369332"/>
              </a:xfrm>
              <a:prstGeom prst="rect">
                <a:avLst/>
              </a:prstGeom>
              <a:blipFill>
                <a:blip r:embed="rId6"/>
                <a:stretch>
                  <a:fillRect r="-652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 Brace 12">
            <a:extLst>
              <a:ext uri="{FF2B5EF4-FFF2-40B4-BE49-F238E27FC236}">
                <a16:creationId xmlns:a16="http://schemas.microsoft.com/office/drawing/2014/main" id="{3F11836F-7FCD-92A0-365D-B3695CA416D8}"/>
              </a:ext>
            </a:extLst>
          </p:cNvPr>
          <p:cNvSpPr/>
          <p:nvPr/>
        </p:nvSpPr>
        <p:spPr>
          <a:xfrm rot="16200000">
            <a:off x="4237249" y="4464527"/>
            <a:ext cx="300828" cy="2252476"/>
          </a:xfrm>
          <a:prstGeom prst="lef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0320BF-B557-5757-B5E0-A545C8A00CD7}"/>
                  </a:ext>
                </a:extLst>
              </p:cNvPr>
              <p:cNvSpPr txBox="1"/>
              <p:nvPr/>
            </p:nvSpPr>
            <p:spPr>
              <a:xfrm>
                <a:off x="4247581" y="5741179"/>
                <a:ext cx="2801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0320BF-B557-5757-B5E0-A545C8A00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581" y="5741179"/>
                <a:ext cx="280164" cy="369332"/>
              </a:xfrm>
              <a:prstGeom prst="rect">
                <a:avLst/>
              </a:prstGeom>
              <a:blipFill>
                <a:blip r:embed="rId7"/>
                <a:stretch>
                  <a:fillRect r="-869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3664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 animBg="1"/>
      <p:bldP spid="12" grpId="0"/>
      <p:bldP spid="13" grpId="0" animBg="1"/>
      <p:bldP spid="1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Worst Case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A23BA-49C0-FC74-5E52-09BD57C25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4165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400" b="0" dirty="0">
                <a:solidFill>
                  <a:srgbClr val="5F6167"/>
                </a:solidFill>
                <a:effectLst/>
                <a:latin typeface="Consolas" panose="020B0609020204030204" pitchFamily="49" charset="0"/>
              </a:rPr>
              <a:t>// Source: CLRS</a:t>
            </a:r>
            <a:endParaRPr lang="en-US" sz="1400" b="0" dirty="0">
              <a:solidFill>
                <a:srgbClr val="FFE66D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FFE66D"/>
                </a:solidFill>
                <a:effectLst/>
                <a:latin typeface="Consolas" panose="020B0609020204030204" pitchFamily="49" charset="0"/>
              </a:rPr>
              <a:t>INSERTION_SORT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(A[N]):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to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N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key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–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while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72A8AE-95C2-6D9A-ED85-8D7DCDFE6DFA}"/>
              </a:ext>
            </a:extLst>
          </p:cNvPr>
          <p:cNvSpPr txBox="1">
            <a:spLocks/>
          </p:cNvSpPr>
          <p:nvPr/>
        </p:nvSpPr>
        <p:spPr>
          <a:xfrm>
            <a:off x="6112149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/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blipFill>
                <a:blip r:embed="rId2"/>
                <a:stretch>
                  <a:fillRect l="-14286" r="-714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/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blipFill>
                <a:blip r:embed="rId3"/>
                <a:stretch>
                  <a:fillRect l="-14286" r="-952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/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blipFill>
                <a:blip r:embed="rId4"/>
                <a:stretch>
                  <a:fillRect l="-14286" r="-952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/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blipFill>
                <a:blip r:embed="rId5"/>
                <a:stretch>
                  <a:fillRect l="-14286" r="-952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/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blipFill>
                <a:blip r:embed="rId6"/>
                <a:stretch>
                  <a:fillRect l="-14286" r="-952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/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blipFill>
                <a:blip r:embed="rId7"/>
                <a:stretch>
                  <a:fillRect l="-14286" r="-952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/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blipFill>
                <a:blip r:embed="rId8"/>
                <a:stretch>
                  <a:fillRect l="-14286" r="-952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6D02AD7-F61A-8210-B339-20C0FA262838}"/>
              </a:ext>
            </a:extLst>
          </p:cNvPr>
          <p:cNvSpPr txBox="1"/>
          <p:nvPr/>
        </p:nvSpPr>
        <p:spPr>
          <a:xfrm>
            <a:off x="4071339" y="1968233"/>
            <a:ext cx="1550241" cy="37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764693-5882-5685-FED5-D6CDBA20F162}"/>
              </a:ext>
            </a:extLst>
          </p:cNvPr>
          <p:cNvSpPr txBox="1"/>
          <p:nvPr/>
        </p:nvSpPr>
        <p:spPr>
          <a:xfrm>
            <a:off x="6312742" y="1977784"/>
            <a:ext cx="155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# 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597FF1-343A-30F5-DE52-C5AB6E34529D}"/>
                  </a:ext>
                </a:extLst>
              </p:cNvPr>
              <p:cNvSpPr txBox="1"/>
              <p:nvPr/>
            </p:nvSpPr>
            <p:spPr>
              <a:xfrm>
                <a:off x="6737840" y="2578790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597FF1-343A-30F5-DE52-C5AB6E345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2578790"/>
                <a:ext cx="700044" cy="276999"/>
              </a:xfrm>
              <a:prstGeom prst="rect">
                <a:avLst/>
              </a:prstGeom>
              <a:blipFill>
                <a:blip r:embed="rId9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3D10D2-469C-B3F3-FEE3-9D82E75DF17D}"/>
                  </a:ext>
                </a:extLst>
              </p:cNvPr>
              <p:cNvSpPr txBox="1"/>
              <p:nvPr/>
            </p:nvSpPr>
            <p:spPr>
              <a:xfrm>
                <a:off x="6737840" y="3120239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3D10D2-469C-B3F3-FEE3-9D82E75DF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3120239"/>
                <a:ext cx="700044" cy="276999"/>
              </a:xfrm>
              <a:prstGeom prst="rect">
                <a:avLst/>
              </a:prstGeom>
              <a:blipFill>
                <a:blip r:embed="rId10"/>
                <a:stretch>
                  <a:fillRect l="-6087" r="-695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FEE2F5-6A64-A8BB-5EF0-33095732A880}"/>
                  </a:ext>
                </a:extLst>
              </p:cNvPr>
              <p:cNvSpPr txBox="1"/>
              <p:nvPr/>
            </p:nvSpPr>
            <p:spPr>
              <a:xfrm>
                <a:off x="6737840" y="3724325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FEE2F5-6A64-A8BB-5EF0-33095732A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3724325"/>
                <a:ext cx="700044" cy="276999"/>
              </a:xfrm>
              <a:prstGeom prst="rect">
                <a:avLst/>
              </a:prstGeom>
              <a:blipFill>
                <a:blip r:embed="rId11"/>
                <a:stretch>
                  <a:fillRect l="-6087" r="-695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EBF4EB-DC0E-9D2C-59C6-627794C36B4E}"/>
                  </a:ext>
                </a:extLst>
              </p:cNvPr>
              <p:cNvSpPr txBox="1"/>
              <p:nvPr/>
            </p:nvSpPr>
            <p:spPr>
              <a:xfrm>
                <a:off x="6737840" y="4087571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EBF4EB-DC0E-9D2C-59C6-627794C3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4087571"/>
                <a:ext cx="700044" cy="51834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E73BED-BA57-5C8C-8466-0ED4235D1586}"/>
                  </a:ext>
                </a:extLst>
              </p:cNvPr>
              <p:cNvSpPr txBox="1"/>
              <p:nvPr/>
            </p:nvSpPr>
            <p:spPr>
              <a:xfrm>
                <a:off x="6737840" y="4705855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E73BED-BA57-5C8C-8466-0ED4235D1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4705855"/>
                <a:ext cx="700044" cy="5183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03105E-4767-4F14-E1AC-56F280D7DC63}"/>
                  </a:ext>
                </a:extLst>
              </p:cNvPr>
              <p:cNvSpPr txBox="1"/>
              <p:nvPr/>
            </p:nvSpPr>
            <p:spPr>
              <a:xfrm>
                <a:off x="6737840" y="5325380"/>
                <a:ext cx="700044" cy="518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</m:nary>
                    </m:oMath>
                  </m:oMathPara>
                </a14:m>
                <a:endParaRPr lang="en-US" sz="12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03105E-4767-4F14-E1AC-56F280D7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5325380"/>
                <a:ext cx="700044" cy="51834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6E1ABB-733D-C71D-85BF-F217AE963286}"/>
                  </a:ext>
                </a:extLst>
              </p:cNvPr>
              <p:cNvSpPr txBox="1"/>
              <p:nvPr/>
            </p:nvSpPr>
            <p:spPr>
              <a:xfrm>
                <a:off x="6737840" y="5914411"/>
                <a:ext cx="7000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6E1ABB-733D-C71D-85BF-F217AE963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840" y="5914411"/>
                <a:ext cx="700044" cy="276999"/>
              </a:xfrm>
              <a:prstGeom prst="rect">
                <a:avLst/>
              </a:prstGeom>
              <a:blipFill>
                <a:blip r:embed="rId15"/>
                <a:stretch>
                  <a:fillRect l="-6087" r="-695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846ADA-DFA7-B8BE-882A-538EF90E631D}"/>
                  </a:ext>
                </a:extLst>
              </p:cNvPr>
              <p:cNvSpPr txBox="1"/>
              <p:nvPr/>
            </p:nvSpPr>
            <p:spPr>
              <a:xfrm>
                <a:off x="8021732" y="4103591"/>
                <a:ext cx="334821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Worst case: when we have to move all the items to the left every time in the while loop.</a:t>
                </a:r>
              </a:p>
              <a:p>
                <a:endParaRPr lang="en-IN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IN" b="0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846ADA-DFA7-B8BE-882A-538EF90E6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732" y="4103591"/>
                <a:ext cx="3348217" cy="1754326"/>
              </a:xfrm>
              <a:prstGeom prst="rect">
                <a:avLst/>
              </a:prstGeom>
              <a:blipFill>
                <a:blip r:embed="rId16"/>
                <a:stretch>
                  <a:fillRect l="-1639" t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60747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Worst Case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8C7BFF-34FF-60AE-B47E-CD3A1FC17CF6}"/>
                  </a:ext>
                </a:extLst>
              </p:cNvPr>
              <p:cNvSpPr txBox="1"/>
              <p:nvPr/>
            </p:nvSpPr>
            <p:spPr>
              <a:xfrm>
                <a:off x="822051" y="2082800"/>
                <a:ext cx="9447907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I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I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I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I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I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8C7BFF-34FF-60AE-B47E-CD3A1FC17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51" y="2082800"/>
                <a:ext cx="9447907" cy="7789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E60AEE-D33C-C8CC-53AE-F380BDF261A6}"/>
                  </a:ext>
                </a:extLst>
              </p:cNvPr>
              <p:cNvSpPr txBox="1"/>
              <p:nvPr/>
            </p:nvSpPr>
            <p:spPr>
              <a:xfrm>
                <a:off x="539473" y="4133850"/>
                <a:ext cx="10013062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I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I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E60AEE-D33C-C8CC-53AE-F380BDF26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73" y="4133850"/>
                <a:ext cx="10013062" cy="778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CDB98C-B91F-79F3-EB95-9E9C4B1EFE81}"/>
                  </a:ext>
                </a:extLst>
              </p:cNvPr>
              <p:cNvSpPr txBox="1"/>
              <p:nvPr/>
            </p:nvSpPr>
            <p:spPr>
              <a:xfrm>
                <a:off x="2498004" y="3429000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CDB98C-B91F-79F3-EB95-9E9C4B1EF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004" y="3429000"/>
                <a:ext cx="60960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6805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Worst Case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7348F8-44F5-60A9-D66C-A0823E6A52A8}"/>
                  </a:ext>
                </a:extLst>
              </p:cNvPr>
              <p:cNvSpPr txBox="1"/>
              <p:nvPr/>
            </p:nvSpPr>
            <p:spPr>
              <a:xfrm>
                <a:off x="3048000" y="2364718"/>
                <a:ext cx="6096000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r>
                        <a:rPr lang="en-IN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2+3+⋯+</m:t>
                      </m:r>
                      <m:r>
                        <a:rPr lang="en-IN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7348F8-44F5-60A9-D66C-A0823E6A5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364718"/>
                <a:ext cx="6096000" cy="8712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5975E89-EE21-F68C-09FC-4233497D691D}"/>
                  </a:ext>
                </a:extLst>
              </p:cNvPr>
              <p:cNvSpPr txBox="1"/>
              <p:nvPr/>
            </p:nvSpPr>
            <p:spPr>
              <a:xfrm>
                <a:off x="3048000" y="4231618"/>
                <a:ext cx="6096000" cy="784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IN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IN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en-IN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1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2+3+4+⋯+</m:t>
                      </m:r>
                      <m:r>
                        <a:rPr lang="en-IN" sz="1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5975E89-EE21-F68C-09FC-4233497D6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231618"/>
                <a:ext cx="6096000" cy="7846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678EC0C-C615-1DD0-F67E-28CC0685E06D}"/>
              </a:ext>
            </a:extLst>
          </p:cNvPr>
          <p:cNvSpPr txBox="1"/>
          <p:nvPr/>
        </p:nvSpPr>
        <p:spPr>
          <a:xfrm>
            <a:off x="2794000" y="36449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Therefore,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073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Worst Case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3FB949-7EFD-CE4E-B838-66C9F0001C78}"/>
                  </a:ext>
                </a:extLst>
              </p:cNvPr>
              <p:cNvSpPr txBox="1"/>
              <p:nvPr/>
            </p:nvSpPr>
            <p:spPr>
              <a:xfrm>
                <a:off x="2628900" y="4423150"/>
                <a:ext cx="6934200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=1+2+3+⋯+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I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3FB949-7EFD-CE4E-B838-66C9F0001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0" y="4423150"/>
                <a:ext cx="6934200" cy="8712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C529D24-66A6-1889-EEA4-A56EAAC8194F}"/>
                  </a:ext>
                </a:extLst>
              </p:cNvPr>
              <p:cNvSpPr txBox="1"/>
              <p:nvPr/>
            </p:nvSpPr>
            <p:spPr>
              <a:xfrm>
                <a:off x="3048000" y="2364718"/>
                <a:ext cx="6096000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=1+2+3+⋯+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C529D24-66A6-1889-EEA4-A56EAAC81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364718"/>
                <a:ext cx="6096000" cy="871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19EA5DA-9455-CBB8-BF39-D2F34975A8FE}"/>
              </a:ext>
            </a:extLst>
          </p:cNvPr>
          <p:cNvSpPr txBox="1"/>
          <p:nvPr/>
        </p:nvSpPr>
        <p:spPr>
          <a:xfrm>
            <a:off x="2794000" y="36449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Therefore,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87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16FF06-25BD-AF12-0A45-A87294221C23}"/>
                  </a:ext>
                </a:extLst>
              </p:cNvPr>
              <p:cNvSpPr txBox="1"/>
              <p:nvPr/>
            </p:nvSpPr>
            <p:spPr>
              <a:xfrm>
                <a:off x="3048000" y="1381667"/>
                <a:ext cx="60960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{😀,⭐,🥳,🏠,🫎}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16FF06-25BD-AF12-0A45-A87294221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381667"/>
                <a:ext cx="6096000" cy="769441"/>
              </a:xfrm>
              <a:prstGeom prst="rect">
                <a:avLst/>
              </a:prstGeom>
              <a:blipFill>
                <a:blip r:embed="rId3"/>
                <a:stretch>
                  <a:fillRect t="-16667" r="-2100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CA7F7C-6028-8C28-F93E-ABBB8E65BCA9}"/>
                  </a:ext>
                </a:extLst>
              </p:cNvPr>
              <p:cNvSpPr txBox="1"/>
              <p:nvPr/>
            </p:nvSpPr>
            <p:spPr>
              <a:xfrm>
                <a:off x="3047999" y="2440000"/>
                <a:ext cx="829733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{       ⭐,🥳,               🐯,🥇}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CA7F7C-6028-8C28-F93E-ABBB8E65B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9" y="2440000"/>
                <a:ext cx="8297333" cy="769441"/>
              </a:xfrm>
              <a:prstGeom prst="rect">
                <a:avLst/>
              </a:prstGeom>
              <a:blipFill>
                <a:blip r:embed="rId4"/>
                <a:stretch>
                  <a:fillRect t="-15873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B3DC5B-6DD9-79B9-1A4B-361BECA4EA7F}"/>
                  </a:ext>
                </a:extLst>
              </p:cNvPr>
              <p:cNvSpPr txBox="1"/>
              <p:nvPr/>
            </p:nvSpPr>
            <p:spPr>
              <a:xfrm>
                <a:off x="1992429" y="3922118"/>
                <a:ext cx="922590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{😀,⭐,🥳,🏠,🫎, 🐯,🥇}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B3DC5B-6DD9-79B9-1A4B-361BECA4E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429" y="3922118"/>
                <a:ext cx="9225903" cy="769441"/>
              </a:xfrm>
              <a:prstGeom prst="rect">
                <a:avLst/>
              </a:prstGeom>
              <a:blipFill>
                <a:blip r:embed="rId5"/>
                <a:stretch>
                  <a:fillRect t="-15748" b="-36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4021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Worst Case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E60AEE-D33C-C8CC-53AE-F380BDF261A6}"/>
                  </a:ext>
                </a:extLst>
              </p:cNvPr>
              <p:cNvSpPr txBox="1"/>
              <p:nvPr/>
            </p:nvSpPr>
            <p:spPr>
              <a:xfrm>
                <a:off x="539473" y="1835150"/>
                <a:ext cx="10013062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IN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IN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IN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IN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IN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−1)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E60AEE-D33C-C8CC-53AE-F380BDF26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73" y="1835150"/>
                <a:ext cx="10013062" cy="7789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2EDEAC-A270-3EBA-A2F2-E12780B16979}"/>
                  </a:ext>
                </a:extLst>
              </p:cNvPr>
              <p:cNvSpPr txBox="1"/>
              <p:nvPr/>
            </p:nvSpPr>
            <p:spPr>
              <a:xfrm>
                <a:off x="2978150" y="3133068"/>
                <a:ext cx="6096000" cy="784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IN" sz="16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sz="1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IN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IN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en-IN" sz="1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=2+3+4+⋯+</m:t>
                      </m:r>
                      <m:r>
                        <a:rPr lang="en-IN" sz="1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IN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IN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2EDEAC-A270-3EBA-A2F2-E12780B16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150" y="3133068"/>
                <a:ext cx="6096000" cy="7846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6416BD-A3AE-8B57-BF9D-A40B25A9104C}"/>
                  </a:ext>
                </a:extLst>
              </p:cNvPr>
              <p:cNvSpPr txBox="1"/>
              <p:nvPr/>
            </p:nvSpPr>
            <p:spPr>
              <a:xfrm>
                <a:off x="3048000" y="4001061"/>
                <a:ext cx="6096000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IN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IN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nary>
                      <m:r>
                        <a:rPr lang="en-IN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=1+2+3+⋯+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IN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IN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IN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r>
                            <a:rPr lang="en-IN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6416BD-A3AE-8B57-BF9D-A40B25A91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001061"/>
                <a:ext cx="6096000" cy="8712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00765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Worst Case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177BC4-9827-C031-B496-0DB9EA2E9AB5}"/>
                  </a:ext>
                </a:extLst>
              </p:cNvPr>
              <p:cNvSpPr txBox="1"/>
              <p:nvPr/>
            </p:nvSpPr>
            <p:spPr>
              <a:xfrm>
                <a:off x="2737709" y="1690688"/>
                <a:ext cx="6716582" cy="12447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−1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N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IN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IN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IN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IN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 −1</m:t>
                          </m:r>
                        </m:e>
                      </m:d>
                    </m:oMath>
                  </m:oMathPara>
                </a14:m>
                <a:endParaRPr lang="en-IN" b="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N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IN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IN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IN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N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IN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IN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IN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−1)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177BC4-9827-C031-B496-0DB9EA2E9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709" y="1690688"/>
                <a:ext cx="6716582" cy="12447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08C3E0-A1D4-ABD5-F507-0E67E987C040}"/>
                  </a:ext>
                </a:extLst>
              </p:cNvPr>
              <p:cNvSpPr txBox="1"/>
              <p:nvPr/>
            </p:nvSpPr>
            <p:spPr>
              <a:xfrm>
                <a:off x="1289050" y="3244334"/>
                <a:ext cx="67773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Quadratic in N 💡</a:t>
                </a:r>
              </a:p>
              <a:p>
                <a:r>
                  <a:rPr lang="en-IN" dirty="0">
                    <a:solidFill>
                      <a:schemeClr val="bg1"/>
                    </a:solidFill>
                  </a:rPr>
                  <a:t>Must be of the form </a:t>
                </a:r>
                <a14:m>
                  <m:oMath xmlns:m="http://schemas.openxmlformats.org/officeDocument/2006/math">
                    <m:r>
                      <a:rPr lang="en-IN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I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IN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I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I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IN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for constant coefficients a, b and c.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08C3E0-A1D4-ABD5-F507-0E67E987C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050" y="3244334"/>
                <a:ext cx="6777305" cy="646331"/>
              </a:xfrm>
              <a:prstGeom prst="rect">
                <a:avLst/>
              </a:prstGeom>
              <a:blipFill>
                <a:blip r:embed="rId3"/>
                <a:stretch>
                  <a:fillRect l="-719" t="-5660" r="-719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5EA245-DF26-394D-16F4-9D24D1BCF0B0}"/>
                  </a:ext>
                </a:extLst>
              </p:cNvPr>
              <p:cNvSpPr txBox="1"/>
              <p:nvPr/>
            </p:nvSpPr>
            <p:spPr>
              <a:xfrm>
                <a:off x="2244817" y="4646612"/>
                <a:ext cx="8367740" cy="4898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N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IN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IN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IN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IN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IN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IN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IN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IN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IN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IN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I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IN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IN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IN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I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e>
                      </m:d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IN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I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I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5EA245-DF26-394D-16F4-9D24D1BCF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817" y="4646612"/>
                <a:ext cx="8367740" cy="4898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A3D3D9F3-1C43-8768-C086-C18DEBF4134D}"/>
              </a:ext>
            </a:extLst>
          </p:cNvPr>
          <p:cNvSpPr/>
          <p:nvPr/>
        </p:nvSpPr>
        <p:spPr>
          <a:xfrm rot="16200000">
            <a:off x="3618311" y="4833539"/>
            <a:ext cx="300828" cy="1301750"/>
          </a:xfrm>
          <a:prstGeom prst="leftBrac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179DE81B-F0A4-227D-A0CE-FB8FB737B371}"/>
              </a:ext>
            </a:extLst>
          </p:cNvPr>
          <p:cNvSpPr/>
          <p:nvPr/>
        </p:nvSpPr>
        <p:spPr>
          <a:xfrm rot="16200000">
            <a:off x="6610404" y="3850532"/>
            <a:ext cx="300828" cy="3267763"/>
          </a:xfrm>
          <a:prstGeom prst="leftBrac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43039989-1394-396A-53CD-204CCF28B2D4}"/>
              </a:ext>
            </a:extLst>
          </p:cNvPr>
          <p:cNvSpPr/>
          <p:nvPr/>
        </p:nvSpPr>
        <p:spPr>
          <a:xfrm rot="16200000">
            <a:off x="9458382" y="4622057"/>
            <a:ext cx="300828" cy="1724716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2634EF-3682-B775-22AF-5020FA246F50}"/>
                  </a:ext>
                </a:extLst>
              </p:cNvPr>
              <p:cNvSpPr txBox="1"/>
              <p:nvPr/>
            </p:nvSpPr>
            <p:spPr>
              <a:xfrm>
                <a:off x="3545509" y="5647735"/>
                <a:ext cx="4464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2634EF-3682-B775-22AF-5020FA246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509" y="5647735"/>
                <a:ext cx="44643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E04535D-04A9-5CEE-31EC-BE7FE182A729}"/>
                  </a:ext>
                </a:extLst>
              </p:cNvPr>
              <p:cNvSpPr txBox="1"/>
              <p:nvPr/>
            </p:nvSpPr>
            <p:spPr>
              <a:xfrm>
                <a:off x="6544918" y="5706646"/>
                <a:ext cx="4318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E04535D-04A9-5CEE-31EC-BE7FE182A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918" y="5706646"/>
                <a:ext cx="4318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9D517FC-D598-5D63-2023-C8F230F1BC5A}"/>
                  </a:ext>
                </a:extLst>
              </p:cNvPr>
              <p:cNvSpPr txBox="1"/>
              <p:nvPr/>
            </p:nvSpPr>
            <p:spPr>
              <a:xfrm>
                <a:off x="9360041" y="5706646"/>
                <a:ext cx="4975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9D517FC-D598-5D63-2023-C8F230F1B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041" y="5706646"/>
                <a:ext cx="49750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461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  <p:bldP spid="16" grpId="0"/>
      <p:bldP spid="18" grpId="0"/>
      <p:bldP spid="2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Insertion Sort - Analysis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1EA2D0-A25B-AA20-932E-3B02C0E3BDAB}"/>
              </a:ext>
            </a:extLst>
          </p:cNvPr>
          <p:cNvGrpSpPr/>
          <p:nvPr/>
        </p:nvGrpSpPr>
        <p:grpSpPr>
          <a:xfrm>
            <a:off x="846929" y="4725774"/>
            <a:ext cx="10080452" cy="1429366"/>
            <a:chOff x="1912130" y="4714791"/>
            <a:chExt cx="10080452" cy="1429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95EA245-DF26-394D-16F4-9D24D1BCF0B0}"/>
                    </a:ext>
                  </a:extLst>
                </p:cNvPr>
                <p:cNvSpPr txBox="1"/>
                <p:nvPr/>
              </p:nvSpPr>
              <p:spPr>
                <a:xfrm>
                  <a:off x="1912130" y="4714791"/>
                  <a:ext cx="10080452" cy="4898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IN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IN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IN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IN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IN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IN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IN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IN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IN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</m:e>
                        </m:d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IN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IN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95EA245-DF26-394D-16F4-9D24D1BCF0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2130" y="4714791"/>
                  <a:ext cx="10080452" cy="48981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A3D3D9F3-1C43-8768-C086-C18DEBF4134D}"/>
                </a:ext>
              </a:extLst>
            </p:cNvPr>
            <p:cNvSpPr/>
            <p:nvPr/>
          </p:nvSpPr>
          <p:spPr>
            <a:xfrm rot="16200000">
              <a:off x="3285624" y="4901718"/>
              <a:ext cx="300828" cy="1301750"/>
            </a:xfrm>
            <a:prstGeom prst="leftBrace">
              <a:avLst/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179DE81B-F0A4-227D-A0CE-FB8FB737B371}"/>
                </a:ext>
              </a:extLst>
            </p:cNvPr>
            <p:cNvSpPr/>
            <p:nvPr/>
          </p:nvSpPr>
          <p:spPr>
            <a:xfrm rot="16200000">
              <a:off x="6277717" y="3918711"/>
              <a:ext cx="300828" cy="3267763"/>
            </a:xfrm>
            <a:prstGeom prst="leftBrac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43039989-1394-396A-53CD-204CCF28B2D4}"/>
                </a:ext>
              </a:extLst>
            </p:cNvPr>
            <p:cNvSpPr/>
            <p:nvPr/>
          </p:nvSpPr>
          <p:spPr>
            <a:xfrm rot="16200000">
              <a:off x="9125695" y="4690236"/>
              <a:ext cx="300828" cy="1724716"/>
            </a:xfrm>
            <a:prstGeom prst="leftBrac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32634EF-3682-B775-22AF-5020FA246F50}"/>
                    </a:ext>
                  </a:extLst>
                </p:cNvPr>
                <p:cNvSpPr txBox="1"/>
                <p:nvPr/>
              </p:nvSpPr>
              <p:spPr>
                <a:xfrm>
                  <a:off x="3212822" y="5715914"/>
                  <a:ext cx="44643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32634EF-3682-B775-22AF-5020FA246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2822" y="5715914"/>
                  <a:ext cx="446432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E04535D-04A9-5CEE-31EC-BE7FE182A729}"/>
                    </a:ext>
                  </a:extLst>
                </p:cNvPr>
                <p:cNvSpPr txBox="1"/>
                <p:nvPr/>
              </p:nvSpPr>
              <p:spPr>
                <a:xfrm>
                  <a:off x="6212231" y="5774825"/>
                  <a:ext cx="431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E04535D-04A9-5CEE-31EC-BE7FE182A7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231" y="5774825"/>
                  <a:ext cx="43180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9D517FC-D598-5D63-2023-C8F230F1BC5A}"/>
                    </a:ext>
                  </a:extLst>
                </p:cNvPr>
                <p:cNvSpPr txBox="1"/>
                <p:nvPr/>
              </p:nvSpPr>
              <p:spPr>
                <a:xfrm>
                  <a:off x="9027354" y="5774825"/>
                  <a:ext cx="49750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9D517FC-D598-5D63-2023-C8F230F1BC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7354" y="5774825"/>
                  <a:ext cx="49750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046242-6892-9616-9EE0-EC02D89516A3}"/>
              </a:ext>
            </a:extLst>
          </p:cNvPr>
          <p:cNvGrpSpPr/>
          <p:nvPr/>
        </p:nvGrpSpPr>
        <p:grpSpPr>
          <a:xfrm>
            <a:off x="846929" y="2364981"/>
            <a:ext cx="6358728" cy="1023480"/>
            <a:chOff x="1912130" y="2175865"/>
            <a:chExt cx="6358728" cy="10234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DE1E4D8-B6AC-EF0B-6254-400916386D06}"/>
                    </a:ext>
                  </a:extLst>
                </p:cNvPr>
                <p:cNvSpPr txBox="1"/>
                <p:nvPr/>
              </p:nvSpPr>
              <p:spPr>
                <a:xfrm>
                  <a:off x="1912130" y="2175865"/>
                  <a:ext cx="635872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I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</m:e>
                        </m:d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=</m:t>
                        </m:r>
                        <m:r>
                          <a:rPr lang="en-IN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DE1E4D8-B6AC-EF0B-6254-400916386D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2130" y="2175865"/>
                  <a:ext cx="635872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79" r="-288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0B4E2517-FFB2-212A-28B7-7B44BF0D9B9E}"/>
                </a:ext>
              </a:extLst>
            </p:cNvPr>
            <p:cNvSpPr/>
            <p:nvPr/>
          </p:nvSpPr>
          <p:spPr>
            <a:xfrm rot="16200000">
              <a:off x="6150873" y="1778951"/>
              <a:ext cx="300828" cy="1801296"/>
            </a:xfrm>
            <a:prstGeom prst="leftBrac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649270C-E097-D77A-8E74-4C0259938C18}"/>
                    </a:ext>
                  </a:extLst>
                </p:cNvPr>
                <p:cNvSpPr txBox="1"/>
                <p:nvPr/>
              </p:nvSpPr>
              <p:spPr>
                <a:xfrm>
                  <a:off x="6161205" y="2830013"/>
                  <a:ext cx="28016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649270C-E097-D77A-8E74-4C0259938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1205" y="2830013"/>
                  <a:ext cx="280164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6522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507B990D-2A07-3F55-1D51-1A63C2A65354}"/>
                </a:ext>
              </a:extLst>
            </p:cNvPr>
            <p:cNvSpPr/>
            <p:nvPr/>
          </p:nvSpPr>
          <p:spPr>
            <a:xfrm rot="16200000">
              <a:off x="3781629" y="1586333"/>
              <a:ext cx="300828" cy="2186532"/>
            </a:xfrm>
            <a:prstGeom prst="leftBrac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5BAB2F2-C3C2-9490-0285-9344F0DDD9F1}"/>
                    </a:ext>
                  </a:extLst>
                </p:cNvPr>
                <p:cNvSpPr txBox="1"/>
                <p:nvPr/>
              </p:nvSpPr>
              <p:spPr>
                <a:xfrm>
                  <a:off x="3824933" y="2830013"/>
                  <a:ext cx="28016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5BAB2F2-C3C2-9490-0285-9344F0DDD9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4933" y="2830013"/>
                  <a:ext cx="280164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8696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E9E294-168F-CA54-EE25-8D7184F7D288}"/>
              </a:ext>
            </a:extLst>
          </p:cNvPr>
          <p:cNvSpPr txBox="1"/>
          <p:nvPr/>
        </p:nvSpPr>
        <p:spPr>
          <a:xfrm>
            <a:off x="838200" y="1551158"/>
            <a:ext cx="569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+mj-lt"/>
              </a:rPr>
              <a:t>Best case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AD3F49-A629-94A2-29E7-9FB2D7492A9C}"/>
              </a:ext>
            </a:extLst>
          </p:cNvPr>
          <p:cNvSpPr txBox="1"/>
          <p:nvPr/>
        </p:nvSpPr>
        <p:spPr>
          <a:xfrm>
            <a:off x="838200" y="3979293"/>
            <a:ext cx="569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+mj-lt"/>
              </a:rPr>
              <a:t>Worst case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25511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Insertion Sort - Analysis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7D897-E782-3F8E-5C48-99A09E3286D6}"/>
              </a:ext>
            </a:extLst>
          </p:cNvPr>
          <p:cNvSpPr txBox="1"/>
          <p:nvPr/>
        </p:nvSpPr>
        <p:spPr>
          <a:xfrm>
            <a:off x="838199" y="2411378"/>
            <a:ext cx="10127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bg1"/>
                </a:solidFill>
                <a:latin typeface="+mj-lt"/>
              </a:rPr>
              <a:t>As inputs grow larger, the lower order terms and the constant coefficients lose significance.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32110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Insertion Sort - Analysis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1EA2D0-A25B-AA20-932E-3B02C0E3BDAB}"/>
              </a:ext>
            </a:extLst>
          </p:cNvPr>
          <p:cNvGrpSpPr/>
          <p:nvPr/>
        </p:nvGrpSpPr>
        <p:grpSpPr>
          <a:xfrm>
            <a:off x="846929" y="4725774"/>
            <a:ext cx="10080452" cy="1429366"/>
            <a:chOff x="1912130" y="4714791"/>
            <a:chExt cx="10080452" cy="1429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95EA245-DF26-394D-16F4-9D24D1BCF0B0}"/>
                    </a:ext>
                  </a:extLst>
                </p:cNvPr>
                <p:cNvSpPr txBox="1"/>
                <p:nvPr/>
              </p:nvSpPr>
              <p:spPr>
                <a:xfrm>
                  <a:off x="1912130" y="4714791"/>
                  <a:ext cx="10080452" cy="4898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IN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IN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IN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IN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IN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IN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IN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IN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IN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I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</m:e>
                        </m:d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IN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IN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95EA245-DF26-394D-16F4-9D24D1BCF0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2130" y="4714791"/>
                  <a:ext cx="10080452" cy="48981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A3D3D9F3-1C43-8768-C086-C18DEBF4134D}"/>
                </a:ext>
              </a:extLst>
            </p:cNvPr>
            <p:cNvSpPr/>
            <p:nvPr/>
          </p:nvSpPr>
          <p:spPr>
            <a:xfrm rot="16200000">
              <a:off x="3285624" y="4901718"/>
              <a:ext cx="300828" cy="1301750"/>
            </a:xfrm>
            <a:prstGeom prst="leftBrace">
              <a:avLst/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179DE81B-F0A4-227D-A0CE-FB8FB737B371}"/>
                </a:ext>
              </a:extLst>
            </p:cNvPr>
            <p:cNvSpPr/>
            <p:nvPr/>
          </p:nvSpPr>
          <p:spPr>
            <a:xfrm rot="16200000">
              <a:off x="6277717" y="3918711"/>
              <a:ext cx="300828" cy="3267763"/>
            </a:xfrm>
            <a:prstGeom prst="leftBrac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43039989-1394-396A-53CD-204CCF28B2D4}"/>
                </a:ext>
              </a:extLst>
            </p:cNvPr>
            <p:cNvSpPr/>
            <p:nvPr/>
          </p:nvSpPr>
          <p:spPr>
            <a:xfrm rot="16200000">
              <a:off x="9125695" y="4690236"/>
              <a:ext cx="300828" cy="1724716"/>
            </a:xfrm>
            <a:prstGeom prst="leftBrac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32634EF-3682-B775-22AF-5020FA246F50}"/>
                    </a:ext>
                  </a:extLst>
                </p:cNvPr>
                <p:cNvSpPr txBox="1"/>
                <p:nvPr/>
              </p:nvSpPr>
              <p:spPr>
                <a:xfrm>
                  <a:off x="3212822" y="5715914"/>
                  <a:ext cx="44643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32634EF-3682-B775-22AF-5020FA246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2822" y="5715914"/>
                  <a:ext cx="446432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E04535D-04A9-5CEE-31EC-BE7FE182A729}"/>
                    </a:ext>
                  </a:extLst>
                </p:cNvPr>
                <p:cNvSpPr txBox="1"/>
                <p:nvPr/>
              </p:nvSpPr>
              <p:spPr>
                <a:xfrm>
                  <a:off x="6212231" y="5774825"/>
                  <a:ext cx="431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E04535D-04A9-5CEE-31EC-BE7FE182A7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231" y="5774825"/>
                  <a:ext cx="43180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9D517FC-D598-5D63-2023-C8F230F1BC5A}"/>
                    </a:ext>
                  </a:extLst>
                </p:cNvPr>
                <p:cNvSpPr txBox="1"/>
                <p:nvPr/>
              </p:nvSpPr>
              <p:spPr>
                <a:xfrm>
                  <a:off x="9027354" y="5774825"/>
                  <a:ext cx="49750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9D517FC-D598-5D63-2023-C8F230F1BC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7354" y="5774825"/>
                  <a:ext cx="49750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046242-6892-9616-9EE0-EC02D89516A3}"/>
              </a:ext>
            </a:extLst>
          </p:cNvPr>
          <p:cNvGrpSpPr/>
          <p:nvPr/>
        </p:nvGrpSpPr>
        <p:grpSpPr>
          <a:xfrm>
            <a:off x="846929" y="2364981"/>
            <a:ext cx="6358728" cy="1023480"/>
            <a:chOff x="1912130" y="2175865"/>
            <a:chExt cx="6358728" cy="10234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DE1E4D8-B6AC-EF0B-6254-400916386D06}"/>
                    </a:ext>
                  </a:extLst>
                </p:cNvPr>
                <p:cNvSpPr txBox="1"/>
                <p:nvPr/>
              </p:nvSpPr>
              <p:spPr>
                <a:xfrm>
                  <a:off x="1912130" y="2175865"/>
                  <a:ext cx="635872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I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I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</m:e>
                        </m:d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=</m:t>
                        </m:r>
                        <m:r>
                          <a:rPr lang="en-IN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I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DE1E4D8-B6AC-EF0B-6254-400916386D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2130" y="2175865"/>
                  <a:ext cx="635872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79" r="-288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0B4E2517-FFB2-212A-28B7-7B44BF0D9B9E}"/>
                </a:ext>
              </a:extLst>
            </p:cNvPr>
            <p:cNvSpPr/>
            <p:nvPr/>
          </p:nvSpPr>
          <p:spPr>
            <a:xfrm rot="16200000">
              <a:off x="6150873" y="1778951"/>
              <a:ext cx="300828" cy="1801296"/>
            </a:xfrm>
            <a:prstGeom prst="leftBrac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649270C-E097-D77A-8E74-4C0259938C18}"/>
                    </a:ext>
                  </a:extLst>
                </p:cNvPr>
                <p:cNvSpPr txBox="1"/>
                <p:nvPr/>
              </p:nvSpPr>
              <p:spPr>
                <a:xfrm>
                  <a:off x="6161205" y="2830013"/>
                  <a:ext cx="28016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649270C-E097-D77A-8E74-4C0259938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1205" y="2830013"/>
                  <a:ext cx="280164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6522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507B990D-2A07-3F55-1D51-1A63C2A65354}"/>
                </a:ext>
              </a:extLst>
            </p:cNvPr>
            <p:cNvSpPr/>
            <p:nvPr/>
          </p:nvSpPr>
          <p:spPr>
            <a:xfrm rot="16200000">
              <a:off x="3781629" y="1586333"/>
              <a:ext cx="300828" cy="2186532"/>
            </a:xfrm>
            <a:prstGeom prst="leftBrac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5BAB2F2-C3C2-9490-0285-9344F0DDD9F1}"/>
                    </a:ext>
                  </a:extLst>
                </p:cNvPr>
                <p:cNvSpPr txBox="1"/>
                <p:nvPr/>
              </p:nvSpPr>
              <p:spPr>
                <a:xfrm>
                  <a:off x="3824933" y="2830013"/>
                  <a:ext cx="28016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N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5BAB2F2-C3C2-9490-0285-9344F0DDD9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4933" y="2830013"/>
                  <a:ext cx="280164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8696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E9E294-168F-CA54-EE25-8D7184F7D288}"/>
              </a:ext>
            </a:extLst>
          </p:cNvPr>
          <p:cNvSpPr txBox="1"/>
          <p:nvPr/>
        </p:nvSpPr>
        <p:spPr>
          <a:xfrm>
            <a:off x="838200" y="1551158"/>
            <a:ext cx="569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+mj-lt"/>
              </a:rPr>
              <a:t>Best case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AD3F49-A629-94A2-29E7-9FB2D7492A9C}"/>
              </a:ext>
            </a:extLst>
          </p:cNvPr>
          <p:cNvSpPr txBox="1"/>
          <p:nvPr/>
        </p:nvSpPr>
        <p:spPr>
          <a:xfrm>
            <a:off x="838200" y="3979293"/>
            <a:ext cx="569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+mj-lt"/>
              </a:rPr>
              <a:t>Worst case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C7852A-0D96-CDB0-6C51-6E699A6FF92E}"/>
                  </a:ext>
                </a:extLst>
              </p:cNvPr>
              <p:cNvSpPr txBox="1"/>
              <p:nvPr/>
            </p:nvSpPr>
            <p:spPr>
              <a:xfrm>
                <a:off x="2809423" y="3963904"/>
                <a:ext cx="136851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IN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IN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IN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C7852A-0D96-CDB0-6C51-6E699A6FF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423" y="3963904"/>
                <a:ext cx="1368516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3BB8D2-6D03-A186-7333-114506EDD611}"/>
                  </a:ext>
                </a:extLst>
              </p:cNvPr>
              <p:cNvSpPr txBox="1"/>
              <p:nvPr/>
            </p:nvSpPr>
            <p:spPr>
              <a:xfrm>
                <a:off x="2548166" y="1556357"/>
                <a:ext cx="113979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IN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3BB8D2-6D03-A186-7333-114506EDD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166" y="1556357"/>
                <a:ext cx="1139799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9342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6A6FB-C8FE-DEB0-D90F-BAC9E339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Theta, Big-O and Omega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C7457-B550-16FB-2EB9-BF4729F7F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01346"/>
          </a:xfrm>
        </p:spPr>
        <p:txBody>
          <a:bodyPr>
            <a:normAutofit fontScale="92500"/>
          </a:bodyPr>
          <a:lstStyle/>
          <a:p>
            <a:r>
              <a:rPr lang="en-IN" dirty="0"/>
              <a:t>Theta ~ “Grows like ”					Tight bound</a:t>
            </a:r>
          </a:p>
          <a:p>
            <a:r>
              <a:rPr lang="en-IN" dirty="0"/>
              <a:t>Big-O ~ “Grows at most as fast as”		Upper bound</a:t>
            </a:r>
          </a:p>
          <a:p>
            <a:r>
              <a:rPr lang="en-IN" dirty="0"/>
              <a:t>Omega ~ “Grows at least as fast as”		Lower bound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58D801-8C26-A073-63A0-8F685AAEE780}"/>
                  </a:ext>
                </a:extLst>
              </p:cNvPr>
              <p:cNvSpPr txBox="1"/>
              <p:nvPr/>
            </p:nvSpPr>
            <p:spPr>
              <a:xfrm>
                <a:off x="838200" y="3643850"/>
                <a:ext cx="53695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=30</m:t>
                      </m:r>
                      <m:sSup>
                        <m:sSup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+20</m:t>
                      </m:r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IN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58D801-8C26-A073-63A0-8F685AAEE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43850"/>
                <a:ext cx="5369522" cy="400110"/>
              </a:xfrm>
              <a:prstGeom prst="rect">
                <a:avLst/>
              </a:prstGeom>
              <a:blipFill>
                <a:blip r:embed="rId2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C31920-F8B6-CCDE-424D-907616E1A78D}"/>
                  </a:ext>
                </a:extLst>
              </p:cNvPr>
              <p:cNvSpPr txBox="1"/>
              <p:nvPr/>
            </p:nvSpPr>
            <p:spPr>
              <a:xfrm>
                <a:off x="838200" y="4400121"/>
                <a:ext cx="2076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N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C31920-F8B6-CCDE-424D-907616E1A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400121"/>
                <a:ext cx="2076880" cy="400110"/>
              </a:xfrm>
              <a:prstGeom prst="rect">
                <a:avLst/>
              </a:prstGeom>
              <a:blipFill>
                <a:blip r:embed="rId3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60A1F1-BED5-5C6B-6A8F-F86879654A54}"/>
                  </a:ext>
                </a:extLst>
              </p:cNvPr>
              <p:cNvSpPr txBox="1"/>
              <p:nvPr/>
            </p:nvSpPr>
            <p:spPr>
              <a:xfrm>
                <a:off x="838200" y="5156392"/>
                <a:ext cx="2076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N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60A1F1-BED5-5C6B-6A8F-F86879654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156392"/>
                <a:ext cx="2076880" cy="400110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0E9421-AA8B-C43D-FEE1-6898DE4E7875}"/>
                  </a:ext>
                </a:extLst>
              </p:cNvPr>
              <p:cNvSpPr txBox="1"/>
              <p:nvPr/>
            </p:nvSpPr>
            <p:spPr>
              <a:xfrm>
                <a:off x="3093261" y="5156392"/>
                <a:ext cx="2076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N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0E9421-AA8B-C43D-FEE1-6898DE4E7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261" y="5156392"/>
                <a:ext cx="2076880" cy="400110"/>
              </a:xfrm>
              <a:prstGeom prst="rect">
                <a:avLst/>
              </a:prstGeom>
              <a:blipFill>
                <a:blip r:embed="rId5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74A8C9-C3ED-3B2B-3D36-D5DBF68CA138}"/>
                  </a:ext>
                </a:extLst>
              </p:cNvPr>
              <p:cNvSpPr txBox="1"/>
              <p:nvPr/>
            </p:nvSpPr>
            <p:spPr>
              <a:xfrm>
                <a:off x="5348322" y="5156392"/>
                <a:ext cx="2076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N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sup>
                      </m:sSup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74A8C9-C3ED-3B2B-3D36-D5DBF68CA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322" y="5156392"/>
                <a:ext cx="2076880" cy="400110"/>
              </a:xfrm>
              <a:prstGeom prst="rect">
                <a:avLst/>
              </a:prstGeom>
              <a:blipFill>
                <a:blip r:embed="rId6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DD6536-9D30-EFE9-FBDE-98972D9A4BEB}"/>
                  </a:ext>
                </a:extLst>
              </p:cNvPr>
              <p:cNvSpPr txBox="1"/>
              <p:nvPr/>
            </p:nvSpPr>
            <p:spPr>
              <a:xfrm>
                <a:off x="7603383" y="5156392"/>
                <a:ext cx="2076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N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DD6536-9D30-EFE9-FBDE-98972D9A4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383" y="5156392"/>
                <a:ext cx="2076880" cy="400110"/>
              </a:xfrm>
              <a:prstGeom prst="rect">
                <a:avLst/>
              </a:prstGeom>
              <a:blipFill>
                <a:blip r:embed="rId7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23C62C-A93C-BF7E-ABBD-C4E7B98663E9}"/>
                  </a:ext>
                </a:extLst>
              </p:cNvPr>
              <p:cNvSpPr txBox="1"/>
              <p:nvPr/>
            </p:nvSpPr>
            <p:spPr>
              <a:xfrm>
                <a:off x="838200" y="5912663"/>
                <a:ext cx="2076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N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23C62C-A93C-BF7E-ABBD-C4E7B9866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912663"/>
                <a:ext cx="2076880" cy="400110"/>
              </a:xfrm>
              <a:prstGeom prst="rect">
                <a:avLst/>
              </a:prstGeom>
              <a:blipFill>
                <a:blip r:embed="rId8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657AB4-D4BC-71D3-92C9-80F8BD8D707E}"/>
                  </a:ext>
                </a:extLst>
              </p:cNvPr>
              <p:cNvSpPr txBox="1"/>
              <p:nvPr/>
            </p:nvSpPr>
            <p:spPr>
              <a:xfrm>
                <a:off x="3093261" y="5912663"/>
                <a:ext cx="2076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N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657AB4-D4BC-71D3-92C9-80F8BD8D7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261" y="5912663"/>
                <a:ext cx="2076880" cy="400110"/>
              </a:xfrm>
              <a:prstGeom prst="rect">
                <a:avLst/>
              </a:prstGeom>
              <a:blipFill>
                <a:blip r:embed="rId9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D8D115-FBAA-4C04-8BEB-DCD1548921FD}"/>
                  </a:ext>
                </a:extLst>
              </p:cNvPr>
              <p:cNvSpPr txBox="1"/>
              <p:nvPr/>
            </p:nvSpPr>
            <p:spPr>
              <a:xfrm>
                <a:off x="5348322" y="5912663"/>
                <a:ext cx="2076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N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IN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D8D115-FBAA-4C04-8BEB-DCD154892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322" y="5912663"/>
                <a:ext cx="2076880" cy="400110"/>
              </a:xfrm>
              <a:prstGeom prst="rect">
                <a:avLst/>
              </a:prstGeom>
              <a:blipFill>
                <a:blip r:embed="rId10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1CB68C-CD66-9639-FB52-05663EEF07CE}"/>
                  </a:ext>
                </a:extLst>
              </p:cNvPr>
              <p:cNvSpPr txBox="1"/>
              <p:nvPr/>
            </p:nvSpPr>
            <p:spPr>
              <a:xfrm>
                <a:off x="7603383" y="5912663"/>
                <a:ext cx="2076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N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I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1CB68C-CD66-9639-FB52-05663EEF0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383" y="5912663"/>
                <a:ext cx="2076880" cy="400110"/>
              </a:xfrm>
              <a:prstGeom prst="rect">
                <a:avLst/>
              </a:prstGeom>
              <a:blipFill>
                <a:blip r:embed="rId11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60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6A6FB-C8FE-DEB0-D90F-BAC9E339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Definitions of Big-O, Omega, Theta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5100377-5739-3682-0A46-7AC0170E4E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22210"/>
            <a:ext cx="10515600" cy="34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AF3D44-05D4-FE73-A99D-69C348E34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652" y="2901043"/>
            <a:ext cx="3604696" cy="34397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E1DC47-2838-AF1E-713E-078F929CEADB}"/>
              </a:ext>
            </a:extLst>
          </p:cNvPr>
          <p:cNvSpPr txBox="1"/>
          <p:nvPr/>
        </p:nvSpPr>
        <p:spPr>
          <a:xfrm>
            <a:off x="5353368" y="5287010"/>
            <a:ext cx="58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28547"/>
                </a:solidFill>
              </a:rPr>
              <a:t>g(x)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EA73F-4064-CBEF-F7AB-0B57243327B5}"/>
              </a:ext>
            </a:extLst>
          </p:cNvPr>
          <p:cNvSpPr txBox="1"/>
          <p:nvPr/>
        </p:nvSpPr>
        <p:spPr>
          <a:xfrm>
            <a:off x="4589781" y="4721860"/>
            <a:ext cx="58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4ADB1"/>
                </a:solidFill>
              </a:rPr>
              <a:t>f(x)</a:t>
            </a:r>
          </a:p>
        </p:txBody>
      </p:sp>
    </p:spTree>
    <p:extLst>
      <p:ext uri="{BB962C8B-B14F-4D97-AF65-F5344CB8AC3E}">
        <p14:creationId xmlns:p14="http://schemas.microsoft.com/office/powerpoint/2010/main" val="19427216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Easier Analysis – Worst Case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A23BA-49C0-FC74-5E52-09BD57C25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4165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400" b="0" dirty="0">
                <a:solidFill>
                  <a:srgbClr val="5F6167"/>
                </a:solidFill>
                <a:effectLst/>
                <a:latin typeface="Consolas" panose="020B0609020204030204" pitchFamily="49" charset="0"/>
              </a:rPr>
              <a:t>// Source: CLRS</a:t>
            </a:r>
            <a:endParaRPr lang="en-US" sz="1400" b="0" dirty="0">
              <a:solidFill>
                <a:srgbClr val="FFE66D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FFE66D"/>
                </a:solidFill>
                <a:effectLst/>
                <a:latin typeface="Consolas" panose="020B0609020204030204" pitchFamily="49" charset="0"/>
              </a:rPr>
              <a:t>INSERTION_SORT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(A[N]):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to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N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key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–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while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72A8AE-95C2-6D9A-ED85-8D7DCDFE6DFA}"/>
              </a:ext>
            </a:extLst>
          </p:cNvPr>
          <p:cNvSpPr txBox="1">
            <a:spLocks/>
          </p:cNvSpPr>
          <p:nvPr/>
        </p:nvSpPr>
        <p:spPr>
          <a:xfrm>
            <a:off x="6112149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/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blipFill>
                <a:blip r:embed="rId2"/>
                <a:stretch>
                  <a:fillRect l="-30952" t="-2222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/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blipFill>
                <a:blip r:embed="rId3"/>
                <a:stretch>
                  <a:fillRect l="-30952" t="-2174" r="-13095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/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blipFill>
                <a:blip r:embed="rId4"/>
                <a:stretch>
                  <a:fillRect l="-30952" t="-2174" r="-13095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/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blipFill>
                <a:blip r:embed="rId5"/>
                <a:stretch>
                  <a:fillRect l="-30952" t="-2222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/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blipFill>
                <a:blip r:embed="rId6"/>
                <a:stretch>
                  <a:fillRect l="-30952" t="-2174" r="-13095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/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blipFill>
                <a:blip r:embed="rId7"/>
                <a:stretch>
                  <a:fillRect l="-30952" t="-4444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/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blipFill>
                <a:blip r:embed="rId8"/>
                <a:stretch>
                  <a:fillRect l="-30952" t="-2222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6D02AD7-F61A-8210-B339-20C0FA262838}"/>
              </a:ext>
            </a:extLst>
          </p:cNvPr>
          <p:cNvSpPr txBox="1"/>
          <p:nvPr/>
        </p:nvSpPr>
        <p:spPr>
          <a:xfrm>
            <a:off x="4071339" y="1968233"/>
            <a:ext cx="1550241" cy="37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Cost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D066B6-5925-8889-3770-4BDAA923C484}"/>
              </a:ext>
            </a:extLst>
          </p:cNvPr>
          <p:cNvSpPr/>
          <p:nvPr/>
        </p:nvSpPr>
        <p:spPr>
          <a:xfrm>
            <a:off x="1536700" y="4061620"/>
            <a:ext cx="4575449" cy="1574800"/>
          </a:xfrm>
          <a:prstGeom prst="rect">
            <a:avLst/>
          </a:prstGeom>
          <a:solidFill>
            <a:schemeClr val="bg1">
              <a:lumMod val="5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AA2B0F-AF03-44DA-3A0A-A6FDD2C0E66C}"/>
              </a:ext>
            </a:extLst>
          </p:cNvPr>
          <p:cNvSpPr txBox="1"/>
          <p:nvPr/>
        </p:nvSpPr>
        <p:spPr>
          <a:xfrm>
            <a:off x="6553200" y="4061620"/>
            <a:ext cx="3994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Repeat </a:t>
            </a:r>
            <a:r>
              <a:rPr lang="en-IN" dirty="0" err="1">
                <a:solidFill>
                  <a:schemeClr val="bg1"/>
                </a:solidFill>
              </a:rPr>
              <a:t>upto</a:t>
            </a:r>
            <a:r>
              <a:rPr lang="en-IN" dirty="0">
                <a:solidFill>
                  <a:schemeClr val="bg1"/>
                </a:solidFill>
              </a:rPr>
              <a:t> O(</a:t>
            </a:r>
            <a:r>
              <a:rPr lang="en-IN" dirty="0" err="1">
                <a:solidFill>
                  <a:schemeClr val="bg1"/>
                </a:solidFill>
              </a:rPr>
              <a:t>i</a:t>
            </a:r>
            <a:r>
              <a:rPr lang="en-IN" dirty="0">
                <a:solidFill>
                  <a:schemeClr val="bg1"/>
                </a:solidFill>
              </a:rPr>
              <a:t>) times:</a:t>
            </a:r>
          </a:p>
          <a:p>
            <a:r>
              <a:rPr lang="en-IN" dirty="0">
                <a:solidFill>
                  <a:schemeClr val="bg1"/>
                </a:solidFill>
              </a:rPr>
              <a:t>	O(1) operation every time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r>
              <a:rPr lang="en-IN" dirty="0">
                <a:solidFill>
                  <a:schemeClr val="bg1"/>
                </a:solidFill>
              </a:rPr>
              <a:t>O(1) + O(1) + O(1) + … + O(1)</a:t>
            </a:r>
          </a:p>
          <a:p>
            <a:r>
              <a:rPr lang="en-IN" dirty="0">
                <a:solidFill>
                  <a:schemeClr val="bg1"/>
                </a:solidFill>
              </a:rPr>
              <a:t>(</a:t>
            </a:r>
            <a:r>
              <a:rPr lang="en-IN" dirty="0" err="1">
                <a:solidFill>
                  <a:schemeClr val="bg1"/>
                </a:solidFill>
              </a:rPr>
              <a:t>i</a:t>
            </a:r>
            <a:r>
              <a:rPr lang="en-IN" dirty="0">
                <a:solidFill>
                  <a:schemeClr val="bg1"/>
                </a:solidFill>
              </a:rPr>
              <a:t> times)</a:t>
            </a:r>
          </a:p>
          <a:p>
            <a:r>
              <a:rPr lang="en-IN" dirty="0">
                <a:solidFill>
                  <a:schemeClr val="bg1"/>
                </a:solidFill>
              </a:rPr>
              <a:t>= O(</a:t>
            </a:r>
            <a:r>
              <a:rPr lang="en-IN" dirty="0" err="1">
                <a:solidFill>
                  <a:schemeClr val="bg1"/>
                </a:solidFill>
              </a:rPr>
              <a:t>i</a:t>
            </a:r>
            <a:r>
              <a:rPr lang="en-IN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1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24" grpId="0" animBg="1"/>
      <p:bldP spid="2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Easier Analysis – Worst Case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A23BA-49C0-FC74-5E52-09BD57C25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4165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400" b="0" dirty="0">
                <a:solidFill>
                  <a:srgbClr val="5F6167"/>
                </a:solidFill>
                <a:effectLst/>
                <a:latin typeface="Consolas" panose="020B0609020204030204" pitchFamily="49" charset="0"/>
              </a:rPr>
              <a:t>// Source: CLRS</a:t>
            </a:r>
            <a:endParaRPr lang="en-US" sz="1400" b="0" dirty="0">
              <a:solidFill>
                <a:srgbClr val="FFE66D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FFE66D"/>
                </a:solidFill>
                <a:effectLst/>
                <a:latin typeface="Consolas" panose="020B0609020204030204" pitchFamily="49" charset="0"/>
              </a:rPr>
              <a:t>INSERTION_SORT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(A[N]):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to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N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key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–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while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72A8AE-95C2-6D9A-ED85-8D7DCDFE6DFA}"/>
              </a:ext>
            </a:extLst>
          </p:cNvPr>
          <p:cNvSpPr txBox="1">
            <a:spLocks/>
          </p:cNvSpPr>
          <p:nvPr/>
        </p:nvSpPr>
        <p:spPr>
          <a:xfrm>
            <a:off x="6112149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/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blipFill>
                <a:blip r:embed="rId2"/>
                <a:stretch>
                  <a:fillRect l="-30952" t="-2222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/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blipFill>
                <a:blip r:embed="rId3"/>
                <a:stretch>
                  <a:fillRect l="-30952" t="-2174" r="-13095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/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blipFill>
                <a:blip r:embed="rId4"/>
                <a:stretch>
                  <a:fillRect l="-30952" t="-2174" r="-13095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/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blipFill>
                <a:blip r:embed="rId5"/>
                <a:stretch>
                  <a:fillRect l="-30952" t="-2222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/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blipFill>
                <a:blip r:embed="rId6"/>
                <a:stretch>
                  <a:fillRect l="-30952" t="-2174" r="-13095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/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blipFill>
                <a:blip r:embed="rId7"/>
                <a:stretch>
                  <a:fillRect l="-30952" t="-4444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/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blipFill>
                <a:blip r:embed="rId8"/>
                <a:stretch>
                  <a:fillRect l="-30952" t="-2222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6D02AD7-F61A-8210-B339-20C0FA262838}"/>
              </a:ext>
            </a:extLst>
          </p:cNvPr>
          <p:cNvSpPr txBox="1"/>
          <p:nvPr/>
        </p:nvSpPr>
        <p:spPr>
          <a:xfrm>
            <a:off x="4071339" y="1968233"/>
            <a:ext cx="1550241" cy="37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Cost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D066B6-5925-8889-3770-4BDAA923C484}"/>
              </a:ext>
            </a:extLst>
          </p:cNvPr>
          <p:cNvSpPr/>
          <p:nvPr/>
        </p:nvSpPr>
        <p:spPr>
          <a:xfrm>
            <a:off x="1536700" y="4061620"/>
            <a:ext cx="4575449" cy="1574800"/>
          </a:xfrm>
          <a:prstGeom prst="rect">
            <a:avLst/>
          </a:prstGeom>
          <a:solidFill>
            <a:schemeClr val="bg1">
              <a:lumMod val="5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9F665A-A154-3306-CD54-194CE5391907}"/>
              </a:ext>
            </a:extLst>
          </p:cNvPr>
          <p:cNvSpPr/>
          <p:nvPr/>
        </p:nvSpPr>
        <p:spPr>
          <a:xfrm>
            <a:off x="4470400" y="4061620"/>
            <a:ext cx="1641749" cy="16025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O(</a:t>
            </a:r>
            <a:r>
              <a:rPr lang="en-IN" dirty="0" err="1"/>
              <a:t>i</a:t>
            </a:r>
            <a:r>
              <a:rPr lang="en-IN" dirty="0"/>
              <a:t>) worst case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532B-D138-5BDD-BD79-F29058BB74A2}"/>
              </a:ext>
            </a:extLst>
          </p:cNvPr>
          <p:cNvSpPr txBox="1"/>
          <p:nvPr/>
        </p:nvSpPr>
        <p:spPr>
          <a:xfrm>
            <a:off x="6553200" y="4061620"/>
            <a:ext cx="3994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Repeat </a:t>
            </a:r>
            <a:r>
              <a:rPr lang="en-IN" dirty="0" err="1">
                <a:solidFill>
                  <a:schemeClr val="bg1"/>
                </a:solidFill>
              </a:rPr>
              <a:t>upto</a:t>
            </a:r>
            <a:r>
              <a:rPr lang="en-IN" dirty="0">
                <a:solidFill>
                  <a:schemeClr val="bg1"/>
                </a:solidFill>
              </a:rPr>
              <a:t> O(</a:t>
            </a:r>
            <a:r>
              <a:rPr lang="en-IN" dirty="0" err="1">
                <a:solidFill>
                  <a:schemeClr val="bg1"/>
                </a:solidFill>
              </a:rPr>
              <a:t>i</a:t>
            </a:r>
            <a:r>
              <a:rPr lang="en-IN" dirty="0">
                <a:solidFill>
                  <a:schemeClr val="bg1"/>
                </a:solidFill>
              </a:rPr>
              <a:t>) times:</a:t>
            </a:r>
          </a:p>
          <a:p>
            <a:r>
              <a:rPr lang="en-IN" dirty="0">
                <a:solidFill>
                  <a:schemeClr val="bg1"/>
                </a:solidFill>
              </a:rPr>
              <a:t>	O(1) operation every time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r>
              <a:rPr lang="en-IN" dirty="0">
                <a:solidFill>
                  <a:schemeClr val="bg1"/>
                </a:solidFill>
              </a:rPr>
              <a:t>O(1) + O(1) + O(1) + … + O(1)</a:t>
            </a:r>
          </a:p>
          <a:p>
            <a:r>
              <a:rPr lang="en-IN" dirty="0">
                <a:solidFill>
                  <a:schemeClr val="bg1"/>
                </a:solidFill>
              </a:rPr>
              <a:t>(</a:t>
            </a:r>
            <a:r>
              <a:rPr lang="en-IN" dirty="0" err="1">
                <a:solidFill>
                  <a:schemeClr val="bg1"/>
                </a:solidFill>
              </a:rPr>
              <a:t>i</a:t>
            </a:r>
            <a:r>
              <a:rPr lang="en-IN" dirty="0">
                <a:solidFill>
                  <a:schemeClr val="bg1"/>
                </a:solidFill>
              </a:rPr>
              <a:t> times)</a:t>
            </a:r>
          </a:p>
          <a:p>
            <a:r>
              <a:rPr lang="en-IN" dirty="0">
                <a:solidFill>
                  <a:schemeClr val="bg1"/>
                </a:solidFill>
              </a:rPr>
              <a:t>= O(</a:t>
            </a:r>
            <a:r>
              <a:rPr lang="en-IN" dirty="0" err="1">
                <a:solidFill>
                  <a:schemeClr val="bg1"/>
                </a:solidFill>
              </a:rPr>
              <a:t>i</a:t>
            </a:r>
            <a:r>
              <a:rPr lang="en-IN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41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Easier Analysis – Worst Case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A23BA-49C0-FC74-5E52-09BD57C25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4165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400" b="0" dirty="0">
                <a:solidFill>
                  <a:srgbClr val="5F6167"/>
                </a:solidFill>
                <a:effectLst/>
                <a:latin typeface="Consolas" panose="020B0609020204030204" pitchFamily="49" charset="0"/>
              </a:rPr>
              <a:t>// Source: CLRS</a:t>
            </a:r>
            <a:endParaRPr lang="en-US" sz="1400" b="0" dirty="0">
              <a:solidFill>
                <a:srgbClr val="FFE66D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FFE66D"/>
                </a:solidFill>
                <a:effectLst/>
                <a:latin typeface="Consolas" panose="020B0609020204030204" pitchFamily="49" charset="0"/>
              </a:rPr>
              <a:t>INSERTION_SORT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(A[N]):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to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N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key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–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while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72A8AE-95C2-6D9A-ED85-8D7DCDFE6DFA}"/>
              </a:ext>
            </a:extLst>
          </p:cNvPr>
          <p:cNvSpPr txBox="1">
            <a:spLocks/>
          </p:cNvSpPr>
          <p:nvPr/>
        </p:nvSpPr>
        <p:spPr>
          <a:xfrm>
            <a:off x="6112149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/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blipFill>
                <a:blip r:embed="rId2"/>
                <a:stretch>
                  <a:fillRect l="-30952" t="-2222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/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blipFill>
                <a:blip r:embed="rId3"/>
                <a:stretch>
                  <a:fillRect l="-30952" t="-2174" r="-13095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/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blipFill>
                <a:blip r:embed="rId4"/>
                <a:stretch>
                  <a:fillRect l="-30952" t="-2174" r="-13095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/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blipFill>
                <a:blip r:embed="rId5"/>
                <a:stretch>
                  <a:fillRect l="-30952" t="-2222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/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blipFill>
                <a:blip r:embed="rId6"/>
                <a:stretch>
                  <a:fillRect l="-30952" t="-2174" r="-13095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/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blipFill>
                <a:blip r:embed="rId7"/>
                <a:stretch>
                  <a:fillRect l="-30952" t="-4444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/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blipFill>
                <a:blip r:embed="rId8"/>
                <a:stretch>
                  <a:fillRect l="-30952" t="-2222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6D02AD7-F61A-8210-B339-20C0FA262838}"/>
              </a:ext>
            </a:extLst>
          </p:cNvPr>
          <p:cNvSpPr txBox="1"/>
          <p:nvPr/>
        </p:nvSpPr>
        <p:spPr>
          <a:xfrm>
            <a:off x="4071339" y="1968233"/>
            <a:ext cx="1550241" cy="37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Cost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D066B6-5925-8889-3770-4BDAA923C484}"/>
              </a:ext>
            </a:extLst>
          </p:cNvPr>
          <p:cNvSpPr/>
          <p:nvPr/>
        </p:nvSpPr>
        <p:spPr>
          <a:xfrm>
            <a:off x="1536700" y="3122707"/>
            <a:ext cx="4575449" cy="3054256"/>
          </a:xfrm>
          <a:prstGeom prst="rect">
            <a:avLst/>
          </a:prstGeom>
          <a:solidFill>
            <a:schemeClr val="bg1">
              <a:lumMod val="5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9F665A-A154-3306-CD54-194CE5391907}"/>
              </a:ext>
            </a:extLst>
          </p:cNvPr>
          <p:cNvSpPr/>
          <p:nvPr/>
        </p:nvSpPr>
        <p:spPr>
          <a:xfrm>
            <a:off x="4470400" y="3122707"/>
            <a:ext cx="1641749" cy="30542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O(</a:t>
            </a:r>
            <a:r>
              <a:rPr lang="en-IN" dirty="0" err="1"/>
              <a:t>i</a:t>
            </a:r>
            <a:r>
              <a:rPr lang="en-IN" dirty="0"/>
              <a:t>) worst case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EDBBAD-F367-2104-0366-1B45F3296254}"/>
              </a:ext>
            </a:extLst>
          </p:cNvPr>
          <p:cNvSpPr txBox="1"/>
          <p:nvPr/>
        </p:nvSpPr>
        <p:spPr>
          <a:xfrm>
            <a:off x="6521450" y="2641600"/>
            <a:ext cx="406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Repeat as </a:t>
            </a:r>
            <a:r>
              <a:rPr lang="en-IN" dirty="0" err="1">
                <a:solidFill>
                  <a:schemeClr val="bg1"/>
                </a:solidFill>
              </a:rPr>
              <a:t>i</a:t>
            </a:r>
            <a:r>
              <a:rPr lang="en-IN" dirty="0">
                <a:solidFill>
                  <a:schemeClr val="bg1"/>
                </a:solidFill>
              </a:rPr>
              <a:t> runs from 2 to N: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r>
              <a:rPr lang="en-IN" dirty="0">
                <a:solidFill>
                  <a:schemeClr val="bg1"/>
                </a:solidFill>
              </a:rPr>
              <a:t>	O(</a:t>
            </a:r>
            <a:r>
              <a:rPr lang="en-IN" dirty="0" err="1">
                <a:solidFill>
                  <a:schemeClr val="bg1"/>
                </a:solidFill>
              </a:rPr>
              <a:t>i</a:t>
            </a:r>
            <a:r>
              <a:rPr lang="en-IN" dirty="0">
                <a:solidFill>
                  <a:schemeClr val="bg1"/>
                </a:solidFill>
              </a:rPr>
              <a:t>) operation every time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r>
              <a:rPr lang="en-IN" dirty="0">
                <a:solidFill>
                  <a:schemeClr val="bg1"/>
                </a:solidFill>
              </a:rPr>
              <a:t>Cost</a:t>
            </a:r>
          </a:p>
          <a:p>
            <a:r>
              <a:rPr lang="en-IN" dirty="0">
                <a:solidFill>
                  <a:schemeClr val="bg1"/>
                </a:solidFill>
              </a:rPr>
              <a:t>= 2 + 3 + 4 + … + N</a:t>
            </a:r>
          </a:p>
          <a:p>
            <a:r>
              <a:rPr lang="en-IN" dirty="0">
                <a:solidFill>
                  <a:schemeClr val="bg1"/>
                </a:solidFill>
              </a:rPr>
              <a:t>= O(N</a:t>
            </a:r>
            <a:r>
              <a:rPr lang="en-IN" baseline="30000" dirty="0">
                <a:solidFill>
                  <a:schemeClr val="bg1"/>
                </a:solidFill>
              </a:rPr>
              <a:t>2</a:t>
            </a:r>
            <a:r>
              <a:rPr lang="en-IN" dirty="0">
                <a:solidFill>
                  <a:schemeClr val="bg1"/>
                </a:solidFill>
              </a:rPr>
              <a:t>)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9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184919-0A22-196E-0D1E-43C480CD1EFE}"/>
              </a:ext>
            </a:extLst>
          </p:cNvPr>
          <p:cNvSpPr txBox="1">
            <a:spLocks/>
          </p:cNvSpPr>
          <p:nvPr/>
        </p:nvSpPr>
        <p:spPr>
          <a:xfrm>
            <a:off x="2438400" y="580584"/>
            <a:ext cx="7315200" cy="7940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Graphs</a:t>
            </a:r>
          </a:p>
        </p:txBody>
      </p:sp>
      <p:pic>
        <p:nvPicPr>
          <p:cNvPr id="9" name="Graphic 8" descr="Network outline">
            <a:extLst>
              <a:ext uri="{FF2B5EF4-FFF2-40B4-BE49-F238E27FC236}">
                <a16:creationId xmlns:a16="http://schemas.microsoft.com/office/drawing/2014/main" id="{BA7E6840-2177-8243-B84F-D0601C9DD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9057" y="520426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383509-A8D7-3EC9-57E8-E5BEBCDCA1FC}"/>
                  </a:ext>
                </a:extLst>
              </p:cNvPr>
              <p:cNvSpPr txBox="1"/>
              <p:nvPr/>
            </p:nvSpPr>
            <p:spPr>
              <a:xfrm>
                <a:off x="4883457" y="2727387"/>
                <a:ext cx="242508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383509-A8D7-3EC9-57E8-E5BEBCDCA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457" y="2727387"/>
                <a:ext cx="2425087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F2A68FA-BDC5-9834-2BD8-63C730B5FF80}"/>
              </a:ext>
            </a:extLst>
          </p:cNvPr>
          <p:cNvSpPr txBox="1"/>
          <p:nvPr/>
        </p:nvSpPr>
        <p:spPr>
          <a:xfrm>
            <a:off x="1196741" y="2022372"/>
            <a:ext cx="3493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Montserrat" panose="00000500000000000000" pitchFamily="2" charset="0"/>
              </a:rPr>
              <a:t>Formal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D1FBAF-950A-8B17-B6C3-3A37DAE30C56}"/>
                  </a:ext>
                </a:extLst>
              </p:cNvPr>
              <p:cNvSpPr txBox="1"/>
              <p:nvPr/>
            </p:nvSpPr>
            <p:spPr>
              <a:xfrm>
                <a:off x="1196741" y="3789189"/>
                <a:ext cx="34939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: Set of vertices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D1FBAF-950A-8B17-B6C3-3A37DAE30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741" y="3789189"/>
                <a:ext cx="3493971" cy="523220"/>
              </a:xfrm>
              <a:prstGeom prst="rect">
                <a:avLst/>
              </a:prstGeom>
              <a:blipFill>
                <a:blip r:embed="rId6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C3EA1D-8D5D-7FAD-6564-5158405A89F7}"/>
                  </a:ext>
                </a:extLst>
              </p:cNvPr>
              <p:cNvSpPr txBox="1"/>
              <p:nvPr/>
            </p:nvSpPr>
            <p:spPr>
              <a:xfrm>
                <a:off x="1196741" y="4312409"/>
                <a:ext cx="34939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: Set of edges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C3EA1D-8D5D-7FAD-6564-5158405A8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741" y="4312409"/>
                <a:ext cx="3493971" cy="523220"/>
              </a:xfrm>
              <a:prstGeom prst="rect">
                <a:avLst/>
              </a:prstGeom>
              <a:blipFill>
                <a:blip r:embed="rId7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45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EBA3-88B8-B664-8321-7435ECC5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Easier Analysis – Worst Case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A23BA-49C0-FC74-5E52-09BD57C25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4165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400" b="0" dirty="0">
                <a:solidFill>
                  <a:srgbClr val="5F6167"/>
                </a:solidFill>
                <a:effectLst/>
                <a:latin typeface="Consolas" panose="020B0609020204030204" pitchFamily="49" charset="0"/>
              </a:rPr>
              <a:t>// Source: CLRS</a:t>
            </a:r>
            <a:endParaRPr lang="en-US" sz="1400" b="0" dirty="0">
              <a:solidFill>
                <a:srgbClr val="FFE66D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FFE66D"/>
                </a:solidFill>
                <a:effectLst/>
                <a:latin typeface="Consolas" panose="020B0609020204030204" pitchFamily="49" charset="0"/>
              </a:rPr>
              <a:t>INSERTION_SORT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(A[N]):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to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N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key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 err="1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–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C74DED"/>
                </a:solidFill>
                <a:effectLst/>
                <a:latin typeface="Consolas" panose="020B0609020204030204" pitchFamily="49" charset="0"/>
              </a:rPr>
              <a:t>while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1400" b="0" dirty="0">
              <a:solidFill>
                <a:srgbClr val="D5CED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400" b="0" dirty="0">
                <a:solidFill>
                  <a:srgbClr val="00E8C6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400" dirty="0">
                <a:solidFill>
                  <a:srgbClr val="D5CED9"/>
                </a:solidFill>
                <a:latin typeface="Consolas" panose="020B0609020204030204" pitchFamily="49" charset="0"/>
              </a:rPr>
              <a:t>j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0" dirty="0">
                <a:solidFill>
                  <a:srgbClr val="F39C1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sz="1400" b="0" dirty="0">
                <a:solidFill>
                  <a:srgbClr val="EE5D43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400" b="0" dirty="0">
                <a:solidFill>
                  <a:srgbClr val="D5CED9"/>
                </a:solidFill>
                <a:effectLst/>
                <a:latin typeface="Consolas" panose="020B0609020204030204" pitchFamily="49" charset="0"/>
              </a:rPr>
              <a:t> key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72A8AE-95C2-6D9A-ED85-8D7DCDFE6DFA}"/>
              </a:ext>
            </a:extLst>
          </p:cNvPr>
          <p:cNvSpPr txBox="1">
            <a:spLocks/>
          </p:cNvSpPr>
          <p:nvPr/>
        </p:nvSpPr>
        <p:spPr>
          <a:xfrm>
            <a:off x="6112149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D5CED9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/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C1440-02DC-048B-1C4B-6D4E7FDF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2578790"/>
                <a:ext cx="255070" cy="276999"/>
              </a:xfrm>
              <a:prstGeom prst="rect">
                <a:avLst/>
              </a:prstGeom>
              <a:blipFill>
                <a:blip r:embed="rId2"/>
                <a:stretch>
                  <a:fillRect l="-30952" t="-2222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/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02BD93-A2AC-A2D4-1E14-8CC2F3216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122707"/>
                <a:ext cx="255070" cy="276999"/>
              </a:xfrm>
              <a:prstGeom prst="rect">
                <a:avLst/>
              </a:prstGeom>
              <a:blipFill>
                <a:blip r:embed="rId3"/>
                <a:stretch>
                  <a:fillRect l="-30952" t="-2174" r="-13095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/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60FF38-2F0F-699A-28C7-F0245B48E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3666624"/>
                <a:ext cx="255070" cy="276999"/>
              </a:xfrm>
              <a:prstGeom prst="rect">
                <a:avLst/>
              </a:prstGeom>
              <a:blipFill>
                <a:blip r:embed="rId4"/>
                <a:stretch>
                  <a:fillRect l="-30952" t="-2174" r="-13095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/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E6CEB3-A90F-B74F-15D7-8F39B7B79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162109"/>
                <a:ext cx="255070" cy="276999"/>
              </a:xfrm>
              <a:prstGeom prst="rect">
                <a:avLst/>
              </a:prstGeom>
              <a:blipFill>
                <a:blip r:embed="rId5"/>
                <a:stretch>
                  <a:fillRect l="-30952" t="-2222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/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097B3-E43C-8CED-A4F0-E95628378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4737394"/>
                <a:ext cx="255070" cy="276999"/>
              </a:xfrm>
              <a:prstGeom prst="rect">
                <a:avLst/>
              </a:prstGeom>
              <a:blipFill>
                <a:blip r:embed="rId6"/>
                <a:stretch>
                  <a:fillRect l="-30952" t="-2174" r="-13095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/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8B091-D0FE-B5EA-1AF4-B6463A122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246067"/>
                <a:ext cx="255070" cy="276999"/>
              </a:xfrm>
              <a:prstGeom prst="rect">
                <a:avLst/>
              </a:prstGeom>
              <a:blipFill>
                <a:blip r:embed="rId7"/>
                <a:stretch>
                  <a:fillRect l="-30952" t="-4444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/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I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DFC28-51A8-FE98-E802-956D7EFD2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25" y="5815296"/>
                <a:ext cx="255070" cy="276999"/>
              </a:xfrm>
              <a:prstGeom prst="rect">
                <a:avLst/>
              </a:prstGeom>
              <a:blipFill>
                <a:blip r:embed="rId8"/>
                <a:stretch>
                  <a:fillRect l="-30952" t="-2222" r="-1309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6D02AD7-F61A-8210-B339-20C0FA262838}"/>
              </a:ext>
            </a:extLst>
          </p:cNvPr>
          <p:cNvSpPr txBox="1"/>
          <p:nvPr/>
        </p:nvSpPr>
        <p:spPr>
          <a:xfrm>
            <a:off x="4071339" y="1968233"/>
            <a:ext cx="1550241" cy="37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Cost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D066B6-5925-8889-3770-4BDAA923C484}"/>
              </a:ext>
            </a:extLst>
          </p:cNvPr>
          <p:cNvSpPr/>
          <p:nvPr/>
        </p:nvSpPr>
        <p:spPr>
          <a:xfrm>
            <a:off x="870498" y="2347116"/>
            <a:ext cx="5241652" cy="3829847"/>
          </a:xfrm>
          <a:prstGeom prst="rect">
            <a:avLst/>
          </a:prstGeom>
          <a:solidFill>
            <a:schemeClr val="bg1">
              <a:lumMod val="5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9F665A-A154-3306-CD54-194CE5391907}"/>
              </a:ext>
            </a:extLst>
          </p:cNvPr>
          <p:cNvSpPr/>
          <p:nvPr/>
        </p:nvSpPr>
        <p:spPr>
          <a:xfrm>
            <a:off x="4470400" y="2347116"/>
            <a:ext cx="1641749" cy="38298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O(N</a:t>
            </a:r>
            <a:r>
              <a:rPr lang="en-IN" baseline="30000" dirty="0"/>
              <a:t>2</a:t>
            </a:r>
            <a:r>
              <a:rPr lang="en-IN" dirty="0"/>
              <a:t>) worst case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EDBBAD-F367-2104-0366-1B45F3296254}"/>
              </a:ext>
            </a:extLst>
          </p:cNvPr>
          <p:cNvSpPr txBox="1"/>
          <p:nvPr/>
        </p:nvSpPr>
        <p:spPr>
          <a:xfrm>
            <a:off x="6521450" y="2641600"/>
            <a:ext cx="406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Repeat as </a:t>
            </a:r>
            <a:r>
              <a:rPr lang="en-IN" dirty="0" err="1">
                <a:solidFill>
                  <a:schemeClr val="bg1"/>
                </a:solidFill>
              </a:rPr>
              <a:t>i</a:t>
            </a:r>
            <a:r>
              <a:rPr lang="en-IN" dirty="0">
                <a:solidFill>
                  <a:schemeClr val="bg1"/>
                </a:solidFill>
              </a:rPr>
              <a:t> runs from 2 to N: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r>
              <a:rPr lang="en-IN" dirty="0">
                <a:solidFill>
                  <a:schemeClr val="bg1"/>
                </a:solidFill>
              </a:rPr>
              <a:t>	O(</a:t>
            </a:r>
            <a:r>
              <a:rPr lang="en-IN" dirty="0" err="1">
                <a:solidFill>
                  <a:schemeClr val="bg1"/>
                </a:solidFill>
              </a:rPr>
              <a:t>i</a:t>
            </a:r>
            <a:r>
              <a:rPr lang="en-IN" dirty="0">
                <a:solidFill>
                  <a:schemeClr val="bg1"/>
                </a:solidFill>
              </a:rPr>
              <a:t>) operation every time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r>
              <a:rPr lang="en-IN" dirty="0">
                <a:solidFill>
                  <a:schemeClr val="bg1"/>
                </a:solidFill>
              </a:rPr>
              <a:t>Cost</a:t>
            </a:r>
          </a:p>
          <a:p>
            <a:r>
              <a:rPr lang="en-IN" dirty="0">
                <a:solidFill>
                  <a:schemeClr val="bg1"/>
                </a:solidFill>
              </a:rPr>
              <a:t>= 2 + 3 + 4 + … + N</a:t>
            </a:r>
          </a:p>
          <a:p>
            <a:r>
              <a:rPr lang="en-IN" dirty="0">
                <a:solidFill>
                  <a:schemeClr val="bg1"/>
                </a:solidFill>
              </a:rPr>
              <a:t>= O(N</a:t>
            </a:r>
            <a:r>
              <a:rPr lang="en-IN" baseline="30000" dirty="0">
                <a:solidFill>
                  <a:schemeClr val="bg1"/>
                </a:solidFill>
              </a:rPr>
              <a:t>2</a:t>
            </a:r>
            <a:r>
              <a:rPr lang="en-IN" dirty="0">
                <a:solidFill>
                  <a:schemeClr val="bg1"/>
                </a:solidFill>
              </a:rPr>
              <a:t>)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50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3eacd7b-8a0f-4111-841f-fc814e82437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DA623093300A47ADFA956324515D0A" ma:contentTypeVersion="16" ma:contentTypeDescription="Create a new document." ma:contentTypeScope="" ma:versionID="94e5e2fe5fe7f4c77c966effe040f6d9">
  <xsd:schema xmlns:xsd="http://www.w3.org/2001/XMLSchema" xmlns:xs="http://www.w3.org/2001/XMLSchema" xmlns:p="http://schemas.microsoft.com/office/2006/metadata/properties" xmlns:ns3="33eacd7b-8a0f-4111-841f-fc814e82437a" xmlns:ns4="e59cf8fe-7907-458f-afb1-1339067fe994" targetNamespace="http://schemas.microsoft.com/office/2006/metadata/properties" ma:root="true" ma:fieldsID="e049931b5c48707891d552b3a482feec" ns3:_="" ns4:_="">
    <xsd:import namespace="33eacd7b-8a0f-4111-841f-fc814e82437a"/>
    <xsd:import namespace="e59cf8fe-7907-458f-afb1-1339067fe99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acd7b-8a0f-4111-841f-fc814e8243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9cf8fe-7907-458f-afb1-1339067fe99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62209F-7544-450E-A9C4-2B0E0ECF20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B06E5B-3481-4E3A-91EA-E842383F6287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e59cf8fe-7907-458f-afb1-1339067fe994"/>
    <ds:schemaRef ds:uri="33eacd7b-8a0f-4111-841f-fc814e82437a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05A3F81-F623-4ED5-B4FE-890D4F1B85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eacd7b-8a0f-4111-841f-fc814e82437a"/>
    <ds:schemaRef ds:uri="e59cf8fe-7907-458f-afb1-1339067fe9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4137</TotalTime>
  <Words>3435</Words>
  <Application>Microsoft Office PowerPoint</Application>
  <PresentationFormat>Widescreen</PresentationFormat>
  <Paragraphs>924</Paragraphs>
  <Slides>90</Slides>
  <Notes>58</Notes>
  <HiddenSlides>28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7" baseType="lpstr">
      <vt:lpstr>Consolas</vt:lpstr>
      <vt:lpstr>Arial</vt:lpstr>
      <vt:lpstr>Montserrat</vt:lpstr>
      <vt:lpstr>Montserrat Thin</vt:lpstr>
      <vt:lpstr>Calibri</vt:lpstr>
      <vt:lpstr>Cambria Math</vt:lpstr>
      <vt:lpstr>Office Theme</vt:lpstr>
      <vt:lpstr>Algorithms and Data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Running Time of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Consider Insertion Sort</vt:lpstr>
      <vt:lpstr>Total Cost?</vt:lpstr>
      <vt:lpstr>Total Cost?</vt:lpstr>
      <vt:lpstr>Total Cost?</vt:lpstr>
      <vt:lpstr>Best Case Analysis</vt:lpstr>
      <vt:lpstr>Best Case</vt:lpstr>
      <vt:lpstr>Best Case</vt:lpstr>
      <vt:lpstr>Worst Case Analysis</vt:lpstr>
      <vt:lpstr>Worst Case</vt:lpstr>
      <vt:lpstr>Worst Case</vt:lpstr>
      <vt:lpstr>Worst Case</vt:lpstr>
      <vt:lpstr>Worst Case</vt:lpstr>
      <vt:lpstr>Worst Case</vt:lpstr>
      <vt:lpstr>Insertion Sort - Analysis</vt:lpstr>
      <vt:lpstr>Insertion Sort - Analysis</vt:lpstr>
      <vt:lpstr>Insertion Sort - Analysis</vt:lpstr>
      <vt:lpstr>Theta, Big-O and Omega</vt:lpstr>
      <vt:lpstr>Formal Definitions of Big-O, Omega, Theta</vt:lpstr>
      <vt:lpstr>Easier Analysis – Worst Case</vt:lpstr>
      <vt:lpstr>Easier Analysis – Worst Case</vt:lpstr>
      <vt:lpstr>Easier Analysis – Worst Case</vt:lpstr>
      <vt:lpstr>Easier Analysis – Worst Case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Mediratta, Aryan</dc:creator>
  <cp:lastModifiedBy>Mediratta, Aryan</cp:lastModifiedBy>
  <cp:revision>18</cp:revision>
  <cp:lastPrinted>2024-01-23T20:19:02Z</cp:lastPrinted>
  <dcterms:created xsi:type="dcterms:W3CDTF">2023-01-26T15:41:53Z</dcterms:created>
  <dcterms:modified xsi:type="dcterms:W3CDTF">2024-01-24T18:38:42Z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0x01010092DA623093300A47ADFA956324515D0A</vt:lpwstr>
  </property>
</Properties>
</file>