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61" r:id="rId3"/>
    <p:sldId id="315" r:id="rId4"/>
    <p:sldId id="343" r:id="rId5"/>
    <p:sldId id="289" r:id="rId6"/>
    <p:sldId id="267" r:id="rId7"/>
    <p:sldId id="290" r:id="rId8"/>
    <p:sldId id="291" r:id="rId9"/>
    <p:sldId id="292" r:id="rId10"/>
    <p:sldId id="294" r:id="rId11"/>
    <p:sldId id="295" r:id="rId12"/>
    <p:sldId id="296" r:id="rId13"/>
    <p:sldId id="297" r:id="rId14"/>
    <p:sldId id="298" r:id="rId15"/>
    <p:sldId id="299" r:id="rId16"/>
    <p:sldId id="300" r:id="rId17"/>
    <p:sldId id="301" r:id="rId18"/>
    <p:sldId id="302" r:id="rId19"/>
    <p:sldId id="303" r:id="rId20"/>
    <p:sldId id="304" r:id="rId21"/>
    <p:sldId id="317" r:id="rId22"/>
    <p:sldId id="321" r:id="rId23"/>
    <p:sldId id="320" r:id="rId24"/>
    <p:sldId id="319" r:id="rId25"/>
    <p:sldId id="318" r:id="rId26"/>
    <p:sldId id="316" r:id="rId27"/>
    <p:sldId id="305" r:id="rId28"/>
    <p:sldId id="307" r:id="rId29"/>
    <p:sldId id="308" r:id="rId30"/>
    <p:sldId id="309" r:id="rId31"/>
    <p:sldId id="323" r:id="rId32"/>
    <p:sldId id="325" r:id="rId33"/>
    <p:sldId id="324" r:id="rId34"/>
    <p:sldId id="310" r:id="rId35"/>
    <p:sldId id="306" r:id="rId36"/>
    <p:sldId id="311" r:id="rId37"/>
    <p:sldId id="312" r:id="rId38"/>
    <p:sldId id="313" r:id="rId39"/>
    <p:sldId id="314" r:id="rId40"/>
    <p:sldId id="326" r:id="rId41"/>
    <p:sldId id="328" r:id="rId42"/>
    <p:sldId id="327" r:id="rId43"/>
    <p:sldId id="329" r:id="rId44"/>
    <p:sldId id="330" r:id="rId45"/>
    <p:sldId id="331" r:id="rId46"/>
    <p:sldId id="332" r:id="rId47"/>
    <p:sldId id="333" r:id="rId48"/>
    <p:sldId id="335" r:id="rId49"/>
    <p:sldId id="336" r:id="rId50"/>
    <p:sldId id="337" r:id="rId51"/>
    <p:sldId id="338" r:id="rId52"/>
    <p:sldId id="339" r:id="rId53"/>
    <p:sldId id="340" r:id="rId54"/>
    <p:sldId id="341" r:id="rId55"/>
    <p:sldId id="342" r:id="rId56"/>
    <p:sldId id="344" r:id="rId57"/>
    <p:sldId id="345" r:id="rId58"/>
    <p:sldId id="346" r:id="rId59"/>
    <p:sldId id="347" r:id="rId60"/>
    <p:sldId id="348" r:id="rId61"/>
    <p:sldId id="349" r:id="rId62"/>
    <p:sldId id="350" r:id="rId63"/>
    <p:sldId id="351" r:id="rId64"/>
  </p:sldIdLst>
  <p:sldSz cx="12192000" cy="6858000"/>
  <p:notesSz cx="6858000" cy="9144000"/>
  <p:embeddedFontLst>
    <p:embeddedFont>
      <p:font typeface="Cambria Math" panose="02040503050406030204" pitchFamily="18" charset="0"/>
      <p:regular r:id="rId65"/>
    </p:embeddedFont>
    <p:embeddedFont>
      <p:font typeface="Consolas" panose="020B0609020204030204" pitchFamily="49" charset="0"/>
      <p:regular r:id="rId66"/>
      <p:bold r:id="rId67"/>
      <p:italic r:id="rId68"/>
      <p:boldItalic r:id="rId69"/>
    </p:embeddedFont>
    <p:embeddedFont>
      <p:font typeface="Fira Code" pitchFamily="1" charset="0"/>
      <p:regular r:id="rId70"/>
      <p:bold r:id="rId71"/>
    </p:embeddedFont>
    <p:embeddedFont>
      <p:font typeface="Montserrat" panose="00000500000000000000" pitchFamily="2"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E6"/>
    <a:srgbClr val="07C4AB"/>
    <a:srgbClr val="C28547"/>
    <a:srgbClr val="B0009B"/>
    <a:srgbClr val="00B050"/>
    <a:srgbClr val="FF5050"/>
    <a:srgbClr val="34ADB1"/>
    <a:srgbClr val="262A3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7" d="100"/>
          <a:sy n="107" d="100"/>
        </p:scale>
        <p:origin x="8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D7CD-600F-CAD0-19A9-DF6E3ED1ABE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88C72F3-89BA-42AF-318E-8F60590C2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0FF74-015F-8C9C-DF8E-F10AE4E7589D}"/>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B58A4E37-EE8A-EA3D-E5BA-A2F5249BD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820A7-1D3C-571B-AD8C-54ADA6CC624C}"/>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175241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55C7-67F2-0B8B-7037-C6AB1A7D18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70457-03C6-C4F0-8C60-D93E3AB654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8BB3C-18EE-C85C-D4BE-A13E3AB2C6A4}"/>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AEA9C4FA-AE14-6985-6381-9F70A5974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40EB6-7836-ED1B-23B8-5D0F9063AF74}"/>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25171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3F2D17-2FB8-852D-E6E6-ED9699874B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5CAD2-29BC-1656-BE87-CF02E0FE16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38D49-C78C-3A74-DD4C-82886BF3E78C}"/>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D89AA291-126C-68B0-82D7-2AFEDF121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4AA35-C2D7-EBAC-C5FE-ADC6C980FFE0}"/>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303266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88611-88EF-2A2E-A7DB-4887BCAFF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CF6CF-FB09-CD2D-0B74-3094D508D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E82C2-0DD2-5F6D-8F1F-EB8C540BE93D}"/>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1C50AAF7-0B57-1FE6-6643-2A414720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F91C7-485D-F6D7-561D-0196440D0D93}"/>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12975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60D3-4E99-BB8E-5165-BC6AC1C983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16C960-E296-842F-0B82-E98FFF93FB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8A8FD-5B21-ACCB-68E0-889FF1AF6B0B}"/>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885EBAA7-CAF9-3C46-01C6-3E4996AAD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DF57C-0721-2766-03DB-499A8A76D212}"/>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68380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565C-A4B9-EE17-8D21-FC5E794172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2A196-79B9-17D8-5BCE-C64BBE433D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CF9246-A7FD-A43B-F2E2-D6BD9816B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61413-2EF3-41F9-3E31-447DDD82C99A}"/>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6" name="Footer Placeholder 5">
            <a:extLst>
              <a:ext uri="{FF2B5EF4-FFF2-40B4-BE49-F238E27FC236}">
                <a16:creationId xmlns:a16="http://schemas.microsoft.com/office/drawing/2014/main" id="{B312FE40-8A14-1CC6-D8D4-406A2635E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D28EA-182A-310B-FAA9-961385DFDF90}"/>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344684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3AF6-A26E-0239-5F30-9F339742F3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A57AA-8FE4-8742-EAD7-876F30CAB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32804-BB78-967B-E101-1667C0B00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1A9D4-CCC4-DB64-83C2-4C9C086B2B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2AEA5-B394-A5C6-CB9C-C44DA4DB3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11AF-E497-22F2-6200-07AFE3557971}"/>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8" name="Footer Placeholder 7">
            <a:extLst>
              <a:ext uri="{FF2B5EF4-FFF2-40B4-BE49-F238E27FC236}">
                <a16:creationId xmlns:a16="http://schemas.microsoft.com/office/drawing/2014/main" id="{AE251B1F-F8B5-16AC-0BBF-5BA1AF8C2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70D0C-00CA-E518-6032-787EEA9821E7}"/>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183578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9A60-63BE-EF05-8F10-8DD550F410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B9C983-F3DF-E44C-0E6D-D32025EA7FCF}"/>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4" name="Footer Placeholder 3">
            <a:extLst>
              <a:ext uri="{FF2B5EF4-FFF2-40B4-BE49-F238E27FC236}">
                <a16:creationId xmlns:a16="http://schemas.microsoft.com/office/drawing/2014/main" id="{EAE877A9-9447-D49E-9923-A84012C0E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F74040-3AFE-A23A-93B5-FA5C2AA55E2F}"/>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298663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6A441-6646-0840-A33B-15569AF35FAB}"/>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3" name="Footer Placeholder 2">
            <a:extLst>
              <a:ext uri="{FF2B5EF4-FFF2-40B4-BE49-F238E27FC236}">
                <a16:creationId xmlns:a16="http://schemas.microsoft.com/office/drawing/2014/main" id="{CF800DFC-3CE3-36FE-FE84-B79243CE7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7D7646-6314-4488-AEB3-9C9C6CC4E6F0}"/>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389731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5E28-6029-CF3D-E32D-2B4C4243A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1B6F1-A55D-12CE-F990-F30623381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27290-6881-EE1C-9C21-1EB550511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EF9E3-EE49-C6EC-557D-6F1A7516659C}"/>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6" name="Footer Placeholder 5">
            <a:extLst>
              <a:ext uri="{FF2B5EF4-FFF2-40B4-BE49-F238E27FC236}">
                <a16:creationId xmlns:a16="http://schemas.microsoft.com/office/drawing/2014/main" id="{11E62784-F286-676A-69DE-2CCF39DA3F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36021-51F5-3708-F1DE-A548FD32E282}"/>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282977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4BEE-C7FD-92BA-7C58-B4AF79A6B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5A6788-057C-AA8A-79B5-270512B3D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FA120B-D650-0266-7204-4BDAD8948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16337-83A3-EC25-4D35-2D978A12C754}"/>
              </a:ext>
            </a:extLst>
          </p:cNvPr>
          <p:cNvSpPr>
            <a:spLocks noGrp="1"/>
          </p:cNvSpPr>
          <p:nvPr>
            <p:ph type="dt" sz="half" idx="10"/>
          </p:nvPr>
        </p:nvSpPr>
        <p:spPr/>
        <p:txBody>
          <a:bodyPr/>
          <a:lstStyle/>
          <a:p>
            <a:fld id="{9A2CD6F1-39E8-490A-A80D-B3BA6B6EC2F4}" type="datetimeFigureOut">
              <a:rPr lang="en-US" smtClean="0"/>
              <a:t>4/1/2024</a:t>
            </a:fld>
            <a:endParaRPr lang="en-US"/>
          </a:p>
        </p:txBody>
      </p:sp>
      <p:sp>
        <p:nvSpPr>
          <p:cNvPr id="6" name="Footer Placeholder 5">
            <a:extLst>
              <a:ext uri="{FF2B5EF4-FFF2-40B4-BE49-F238E27FC236}">
                <a16:creationId xmlns:a16="http://schemas.microsoft.com/office/drawing/2014/main" id="{53482EC4-1F16-AE03-8318-D5FC831A0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25F8D-9651-7954-7976-703F0F4906BE}"/>
              </a:ext>
            </a:extLst>
          </p:cNvPr>
          <p:cNvSpPr>
            <a:spLocks noGrp="1"/>
          </p:cNvSpPr>
          <p:nvPr>
            <p:ph type="sldNum" sz="quarter" idx="12"/>
          </p:nvPr>
        </p:nvSpPr>
        <p:spPr/>
        <p:txBody>
          <a:bodyPr/>
          <a:lstStyle/>
          <a:p>
            <a:fld id="{5E408261-43F2-4D3C-BCBE-A00CBF9CAA12}" type="slidenum">
              <a:rPr lang="en-US" smtClean="0"/>
              <a:t>‹#›</a:t>
            </a:fld>
            <a:endParaRPr lang="en-US"/>
          </a:p>
        </p:txBody>
      </p:sp>
    </p:spTree>
    <p:extLst>
      <p:ext uri="{BB962C8B-B14F-4D97-AF65-F5344CB8AC3E}">
        <p14:creationId xmlns:p14="http://schemas.microsoft.com/office/powerpoint/2010/main" val="62740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A3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432DA-613D-652C-C516-3E08B63D8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AF7105-A640-B5DB-4D02-7F86AB826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C244F2-9693-5022-7AE8-F5758C5C1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CD6F1-39E8-490A-A80D-B3BA6B6EC2F4}" type="datetimeFigureOut">
              <a:rPr lang="en-US" smtClean="0"/>
              <a:t>4/1/2024</a:t>
            </a:fld>
            <a:endParaRPr lang="en-US"/>
          </a:p>
        </p:txBody>
      </p:sp>
      <p:sp>
        <p:nvSpPr>
          <p:cNvPr id="5" name="Footer Placeholder 4">
            <a:extLst>
              <a:ext uri="{FF2B5EF4-FFF2-40B4-BE49-F238E27FC236}">
                <a16:creationId xmlns:a16="http://schemas.microsoft.com/office/drawing/2014/main" id="{5EED4E3C-3B5D-47CE-8F09-EC7F29A23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9D91A-9C20-0AB5-12D8-303F666CC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08261-43F2-4D3C-BCBE-A00CBF9CAA12}" type="slidenum">
              <a:rPr lang="en-US" smtClean="0"/>
              <a:t>‹#›</a:t>
            </a:fld>
            <a:endParaRPr lang="en-US"/>
          </a:p>
        </p:txBody>
      </p:sp>
    </p:spTree>
    <p:extLst>
      <p:ext uri="{BB962C8B-B14F-4D97-AF65-F5344CB8AC3E}">
        <p14:creationId xmlns:p14="http://schemas.microsoft.com/office/powerpoint/2010/main" val="90477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Charles_Erwin_Wils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harles_Erwin_Wils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xkcd.com/231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D7405-E5B1-31E7-5625-76D9C32B14C4}"/>
              </a:ext>
            </a:extLst>
          </p:cNvPr>
          <p:cNvSpPr>
            <a:spLocks noGrp="1"/>
          </p:cNvSpPr>
          <p:nvPr>
            <p:ph type="ctrTitle"/>
          </p:nvPr>
        </p:nvSpPr>
        <p:spPr/>
        <p:txBody>
          <a:bodyPr/>
          <a:lstStyle/>
          <a:p>
            <a:r>
              <a:rPr lang="en-IN" sz="6000" dirty="0">
                <a:solidFill>
                  <a:srgbClr val="FFFFFF"/>
                </a:solidFill>
              </a:rPr>
              <a:t>Algorithms and Data Structures</a:t>
            </a:r>
            <a:endParaRPr lang="en-US" dirty="0"/>
          </a:p>
        </p:txBody>
      </p:sp>
      <p:sp>
        <p:nvSpPr>
          <p:cNvPr id="5" name="Subtitle 4">
            <a:extLst>
              <a:ext uri="{FF2B5EF4-FFF2-40B4-BE49-F238E27FC236}">
                <a16:creationId xmlns:a16="http://schemas.microsoft.com/office/drawing/2014/main" id="{05A2DB42-6DB7-133A-7457-4A690A0292B5}"/>
              </a:ext>
            </a:extLst>
          </p:cNvPr>
          <p:cNvSpPr>
            <a:spLocks noGrp="1"/>
          </p:cNvSpPr>
          <p:nvPr>
            <p:ph type="subTitle" idx="1"/>
          </p:nvPr>
        </p:nvSpPr>
        <p:spPr/>
        <p:txBody>
          <a:bodyPr/>
          <a:lstStyle/>
          <a:p>
            <a:r>
              <a:rPr lang="en-IN" dirty="0">
                <a:solidFill>
                  <a:srgbClr val="FFFFFF"/>
                </a:solidFill>
              </a:rPr>
              <a:t>Recitation – Dynamic Programming</a:t>
            </a:r>
          </a:p>
          <a:p>
            <a:r>
              <a:rPr lang="en-IN" dirty="0">
                <a:solidFill>
                  <a:srgbClr val="FFFFFF"/>
                </a:solidFill>
              </a:rPr>
              <a:t>Aryan Mediratta</a:t>
            </a:r>
            <a:endParaRPr lang="en-US" dirty="0">
              <a:solidFill>
                <a:srgbClr val="FFFFFF"/>
              </a:solidFill>
            </a:endParaRPr>
          </a:p>
        </p:txBody>
      </p:sp>
    </p:spTree>
    <p:extLst>
      <p:ext uri="{BB962C8B-B14F-4D97-AF65-F5344CB8AC3E}">
        <p14:creationId xmlns:p14="http://schemas.microsoft.com/office/powerpoint/2010/main" val="65914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3CDFD8-C52C-91F1-90A0-2EFC26195A40}"/>
              </a:ext>
            </a:extLst>
          </p:cNvPr>
          <p:cNvSpPr txBox="1"/>
          <p:nvPr/>
        </p:nvSpPr>
        <p:spPr>
          <a:xfrm>
            <a:off x="1612168" y="5853579"/>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14" name="TextBox 13">
            <a:extLst>
              <a:ext uri="{FF2B5EF4-FFF2-40B4-BE49-F238E27FC236}">
                <a16:creationId xmlns:a16="http://schemas.microsoft.com/office/drawing/2014/main" id="{0D01782B-7C9D-13D7-5356-2B20BCF928BB}"/>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1355227189"/>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3CDFD8-C52C-91F1-90A0-2EFC26195A40}"/>
              </a:ext>
            </a:extLst>
          </p:cNvPr>
          <p:cNvSpPr txBox="1"/>
          <p:nvPr/>
        </p:nvSpPr>
        <p:spPr>
          <a:xfrm>
            <a:off x="2390498" y="4751790"/>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6" name="TextBox 5">
            <a:extLst>
              <a:ext uri="{FF2B5EF4-FFF2-40B4-BE49-F238E27FC236}">
                <a16:creationId xmlns:a16="http://schemas.microsoft.com/office/drawing/2014/main" id="{7ECE7C90-C5A7-E8D4-4002-E779C12C8D3F}"/>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3233123831"/>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454EF9-AD67-F160-4B6D-7FE003B0F2E0}"/>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920522488"/>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07609B-9537-B050-9E7D-B168A18FB3A4}"/>
              </a:ext>
            </a:extLst>
          </p:cNvPr>
          <p:cNvSpPr txBox="1"/>
          <p:nvPr/>
        </p:nvSpPr>
        <p:spPr>
          <a:xfrm>
            <a:off x="5465859" y="4801190"/>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6" name="TextBox 5">
            <a:extLst>
              <a:ext uri="{FF2B5EF4-FFF2-40B4-BE49-F238E27FC236}">
                <a16:creationId xmlns:a16="http://schemas.microsoft.com/office/drawing/2014/main" id="{4664C089-D58C-C727-FCD9-CEA3AC7616F9}"/>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255432341"/>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07609B-9537-B050-9E7D-B168A18FB3A4}"/>
              </a:ext>
            </a:extLst>
          </p:cNvPr>
          <p:cNvSpPr txBox="1"/>
          <p:nvPr/>
        </p:nvSpPr>
        <p:spPr>
          <a:xfrm>
            <a:off x="3865886" y="3683011"/>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9" name="TextBox 8">
            <a:extLst>
              <a:ext uri="{FF2B5EF4-FFF2-40B4-BE49-F238E27FC236}">
                <a16:creationId xmlns:a16="http://schemas.microsoft.com/office/drawing/2014/main" id="{9948D020-EDFC-49BB-85C1-4D2A5262A422}"/>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024334925"/>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3</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14AAB9-3B74-603C-94A3-CF33A7E66DEF}"/>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1786999451"/>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3</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972173-CCA1-8B96-8334-BFFB98121EEC}"/>
              </a:ext>
            </a:extLst>
          </p:cNvPr>
          <p:cNvSpPr txBox="1"/>
          <p:nvPr/>
        </p:nvSpPr>
        <p:spPr>
          <a:xfrm>
            <a:off x="8753186" y="4858668"/>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6" name="TextBox 5">
            <a:extLst>
              <a:ext uri="{FF2B5EF4-FFF2-40B4-BE49-F238E27FC236}">
                <a16:creationId xmlns:a16="http://schemas.microsoft.com/office/drawing/2014/main" id="{C42493B8-B34C-8965-C292-A1374A7D5233}"/>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709304951"/>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3</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972173-CCA1-8B96-8334-BFFB98121EEC}"/>
              </a:ext>
            </a:extLst>
          </p:cNvPr>
          <p:cNvSpPr txBox="1"/>
          <p:nvPr/>
        </p:nvSpPr>
        <p:spPr>
          <a:xfrm>
            <a:off x="9540475" y="3789889"/>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6" name="TextBox 5">
            <a:extLst>
              <a:ext uri="{FF2B5EF4-FFF2-40B4-BE49-F238E27FC236}">
                <a16:creationId xmlns:a16="http://schemas.microsoft.com/office/drawing/2014/main" id="{C42493B8-B34C-8965-C292-A1374A7D5233}"/>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1278738284"/>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3</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972173-CCA1-8B96-8334-BFFB98121EEC}"/>
              </a:ext>
            </a:extLst>
          </p:cNvPr>
          <p:cNvSpPr txBox="1"/>
          <p:nvPr/>
        </p:nvSpPr>
        <p:spPr>
          <a:xfrm>
            <a:off x="6469796" y="2802227"/>
            <a:ext cx="336550" cy="523220"/>
          </a:xfrm>
          <a:prstGeom prst="rect">
            <a:avLst/>
          </a:prstGeom>
          <a:noFill/>
        </p:spPr>
        <p:txBody>
          <a:bodyPr wrap="square" rtlCol="0">
            <a:spAutoFit/>
          </a:bodyPr>
          <a:lstStyle/>
          <a:p>
            <a:r>
              <a:rPr lang="en-IN" sz="2800" dirty="0">
                <a:solidFill>
                  <a:schemeClr val="bg1"/>
                </a:solidFill>
              </a:rPr>
              <a:t>➕</a:t>
            </a:r>
            <a:endParaRPr lang="en-US" sz="2800" dirty="0">
              <a:solidFill>
                <a:schemeClr val="bg1"/>
              </a:solidFill>
            </a:endParaRPr>
          </a:p>
        </p:txBody>
      </p:sp>
      <p:sp>
        <p:nvSpPr>
          <p:cNvPr id="6" name="TextBox 5">
            <a:extLst>
              <a:ext uri="{FF2B5EF4-FFF2-40B4-BE49-F238E27FC236}">
                <a16:creationId xmlns:a16="http://schemas.microsoft.com/office/drawing/2014/main" id="{C42493B8-B34C-8965-C292-A1374A7D5233}"/>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645764970"/>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3</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2</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0</a:t>
            </a: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2493B8-B34C-8965-C292-A1374A7D5233}"/>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330722432"/>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3AE-4E2D-2C35-3A4D-3E0BCA623AC1}"/>
              </a:ext>
            </a:extLst>
          </p:cNvPr>
          <p:cNvSpPr>
            <a:spLocks noGrp="1"/>
          </p:cNvSpPr>
          <p:nvPr>
            <p:ph type="title"/>
          </p:nvPr>
        </p:nvSpPr>
        <p:spPr/>
        <p:txBody>
          <a:bodyPr/>
          <a:lstStyle/>
          <a:p>
            <a:r>
              <a:rPr lang="en-IN" dirty="0"/>
              <a:t>Dynamic Programming you say?</a:t>
            </a:r>
            <a:endParaRPr lang="en-US" dirty="0"/>
          </a:p>
        </p:txBody>
      </p:sp>
      <p:sp>
        <p:nvSpPr>
          <p:cNvPr id="3" name="Content Placeholder 2">
            <a:extLst>
              <a:ext uri="{FF2B5EF4-FFF2-40B4-BE49-F238E27FC236}">
                <a16:creationId xmlns:a16="http://schemas.microsoft.com/office/drawing/2014/main" id="{3EB2B51D-5F45-8FA6-3AEB-BEB43C9EA90F}"/>
              </a:ext>
            </a:extLst>
          </p:cNvPr>
          <p:cNvSpPr>
            <a:spLocks noGrp="1"/>
          </p:cNvSpPr>
          <p:nvPr>
            <p:ph idx="1"/>
          </p:nvPr>
        </p:nvSpPr>
        <p:spPr>
          <a:xfrm>
            <a:off x="838200" y="1825625"/>
            <a:ext cx="10515600" cy="608817"/>
          </a:xfrm>
        </p:spPr>
        <p:txBody>
          <a:bodyPr/>
          <a:lstStyle/>
          <a:p>
            <a:pPr marL="0" indent="0">
              <a:buNone/>
            </a:pPr>
            <a:r>
              <a:rPr lang="en-IN" dirty="0"/>
              <a:t>What’s the dynamic part? </a:t>
            </a:r>
          </a:p>
          <a:p>
            <a:pPr marL="0" indent="0">
              <a:buNone/>
            </a:pPr>
            <a:endParaRPr lang="en-IN" dirty="0"/>
          </a:p>
          <a:p>
            <a:pPr marL="0" indent="0">
              <a:buNone/>
            </a:pPr>
            <a:endParaRPr lang="en-IN" dirty="0"/>
          </a:p>
        </p:txBody>
      </p:sp>
      <p:sp>
        <p:nvSpPr>
          <p:cNvPr id="5" name="TextBox 4">
            <a:extLst>
              <a:ext uri="{FF2B5EF4-FFF2-40B4-BE49-F238E27FC236}">
                <a16:creationId xmlns:a16="http://schemas.microsoft.com/office/drawing/2014/main" id="{BDA3E5FC-C9FF-182B-AA60-79B76EA1EF05}"/>
              </a:ext>
            </a:extLst>
          </p:cNvPr>
          <p:cNvSpPr txBox="1"/>
          <p:nvPr/>
        </p:nvSpPr>
        <p:spPr>
          <a:xfrm>
            <a:off x="838200" y="2569379"/>
            <a:ext cx="10223665" cy="3539430"/>
          </a:xfrm>
          <a:prstGeom prst="rect">
            <a:avLst/>
          </a:prstGeom>
          <a:noFill/>
        </p:spPr>
        <p:txBody>
          <a:bodyPr wrap="square">
            <a:spAutoFit/>
          </a:bodyPr>
          <a:lstStyle/>
          <a:p>
            <a:r>
              <a:rPr lang="en-US" sz="1400" b="0" i="0" dirty="0">
                <a:solidFill>
                  <a:schemeClr val="bg1"/>
                </a:solidFill>
                <a:effectLst/>
                <a:latin typeface="Consolas" panose="020B0609020204030204" pitchFamily="49" charset="0"/>
              </a:rPr>
              <a:t>The 1950s were not good years for mathematical research. We had a very interesting gentleman in Washington named </a:t>
            </a:r>
            <a:r>
              <a:rPr lang="en-US" sz="1400" b="0" i="0" u="none" strike="noStrike" dirty="0">
                <a:solidFill>
                  <a:schemeClr val="bg1"/>
                </a:solidFill>
                <a:effectLst/>
                <a:latin typeface="Consolas" panose="020B0609020204030204" pitchFamily="49" charset="0"/>
                <a:hlinkClick r:id="rId2" tooltip="Charles Erwin Wilson">
                  <a:extLst>
                    <a:ext uri="{A12FA001-AC4F-418D-AE19-62706E023703}">
                      <ahyp:hlinkClr xmlns:ahyp="http://schemas.microsoft.com/office/drawing/2018/hyperlinkcolor" val="tx"/>
                    </a:ext>
                  </a:extLst>
                </a:hlinkClick>
              </a:rPr>
              <a:t>Wilson</a:t>
            </a:r>
            <a:r>
              <a:rPr lang="en-US" sz="1400" b="0" i="0" dirty="0">
                <a:solidFill>
                  <a:schemeClr val="bg1"/>
                </a:solidFill>
                <a:effectLst/>
                <a:latin typeface="Consolas" panose="020B0609020204030204" pitchFamily="49"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a:t>
            </a:r>
            <a:r>
              <a:rPr lang="en-US" sz="1400" i="0" dirty="0">
                <a:solidFill>
                  <a:schemeClr val="bg1"/>
                </a:solidFill>
                <a:effectLst/>
                <a:latin typeface="Consolas" panose="020B0609020204030204" pitchFamily="49" charset="0"/>
              </a:rPr>
              <a:t>Let's take a word that has an absolutely precise meaning, namely dynamic, in the classical physical sense. It also has a very interesting property as an adjective, and that is it's impossible to use the word dynamic in a pejorative sense.</a:t>
            </a:r>
            <a:r>
              <a:rPr lang="en-US" sz="1400" b="0" i="0" dirty="0">
                <a:solidFill>
                  <a:schemeClr val="bg1"/>
                </a:solidFill>
                <a:effectLst/>
                <a:latin typeface="Consolas" panose="020B0609020204030204" pitchFamily="49" charset="0"/>
              </a:rPr>
              <a:t> Try thinking of some combination that will possibly give it a pejorative meaning. It's impossible. Thus, I thought dynamic programming was a good name. It was something not even a Congressman could object to. So I used it as an umbrella for my activities.</a:t>
            </a:r>
            <a:endParaRPr lang="en-US" sz="1400" dirty="0">
              <a:solidFill>
                <a:schemeClr val="bg1"/>
              </a:solidFill>
              <a:latin typeface="Consolas" panose="020B0609020204030204" pitchFamily="49" charset="0"/>
            </a:endParaRPr>
          </a:p>
        </p:txBody>
      </p:sp>
      <p:sp>
        <p:nvSpPr>
          <p:cNvPr id="10" name="TextBox 9">
            <a:extLst>
              <a:ext uri="{FF2B5EF4-FFF2-40B4-BE49-F238E27FC236}">
                <a16:creationId xmlns:a16="http://schemas.microsoft.com/office/drawing/2014/main" id="{7BD1B162-5901-33FF-B285-B40DF23F6FDA}"/>
              </a:ext>
            </a:extLst>
          </p:cNvPr>
          <p:cNvSpPr txBox="1"/>
          <p:nvPr/>
        </p:nvSpPr>
        <p:spPr>
          <a:xfrm>
            <a:off x="838200" y="6154321"/>
            <a:ext cx="6094562" cy="338554"/>
          </a:xfrm>
          <a:prstGeom prst="rect">
            <a:avLst/>
          </a:prstGeom>
          <a:noFill/>
        </p:spPr>
        <p:txBody>
          <a:bodyPr wrap="square">
            <a:spAutoFit/>
          </a:bodyPr>
          <a:lstStyle/>
          <a:p>
            <a:r>
              <a:rPr kumimoji="0" lang="en-IN"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Richard Bellman</a:t>
            </a:r>
            <a:endParaRPr lang="en-US" dirty="0"/>
          </a:p>
        </p:txBody>
      </p:sp>
    </p:spTree>
    <p:extLst>
      <p:ext uri="{BB962C8B-B14F-4D97-AF65-F5344CB8AC3E}">
        <p14:creationId xmlns:p14="http://schemas.microsoft.com/office/powerpoint/2010/main" val="39185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p:sp>
        <p:nvSpPr>
          <p:cNvPr id="3" name="Oval 2">
            <a:extLst>
              <a:ext uri="{FF2B5EF4-FFF2-40B4-BE49-F238E27FC236}">
                <a16:creationId xmlns:a16="http://schemas.microsoft.com/office/drawing/2014/main" id="{240C0BA9-12A3-0D6F-6686-2EA720D2D29A}"/>
              </a:ext>
            </a:extLst>
          </p:cNvPr>
          <p:cNvSpPr/>
          <p:nvPr/>
        </p:nvSpPr>
        <p:spPr>
          <a:xfrm>
            <a:off x="8614599" y="2067254"/>
            <a:ext cx="997306" cy="997306"/>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Fira Code" pitchFamily="1" charset="0"/>
                <a:ea typeface="Fira Code" pitchFamily="1" charset="0"/>
                <a:cs typeface="Fira Code" pitchFamily="1" charset="0"/>
              </a:rPr>
              <a:t>f(N)</a:t>
            </a:r>
            <a:endParaRPr lang="en-US" sz="1100" dirty="0">
              <a:latin typeface="Fira Code" pitchFamily="1" charset="0"/>
              <a:ea typeface="Fira Code" pitchFamily="1" charset="0"/>
              <a:cs typeface="Fira Code" pitchFamily="1" charset="0"/>
            </a:endParaRPr>
          </a:p>
        </p:txBody>
      </p:sp>
      <p:sp>
        <p:nvSpPr>
          <p:cNvPr id="4" name="Oval 3">
            <a:extLst>
              <a:ext uri="{FF2B5EF4-FFF2-40B4-BE49-F238E27FC236}">
                <a16:creationId xmlns:a16="http://schemas.microsoft.com/office/drawing/2014/main" id="{042405BA-6BAB-CD52-4C15-59A0B2798DB2}"/>
              </a:ext>
            </a:extLst>
          </p:cNvPr>
          <p:cNvSpPr/>
          <p:nvPr/>
        </p:nvSpPr>
        <p:spPr>
          <a:xfrm>
            <a:off x="7734257" y="3347789"/>
            <a:ext cx="997306" cy="997306"/>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Fira Code" pitchFamily="1" charset="0"/>
                <a:ea typeface="Fira Code" pitchFamily="1" charset="0"/>
                <a:cs typeface="Fira Code" pitchFamily="1" charset="0"/>
              </a:rPr>
              <a:t>f(N-1)</a:t>
            </a:r>
            <a:endParaRPr lang="en-US" sz="1100" dirty="0">
              <a:latin typeface="Fira Code" pitchFamily="1" charset="0"/>
              <a:ea typeface="Fira Code" pitchFamily="1" charset="0"/>
              <a:cs typeface="Fira Code" pitchFamily="1" charset="0"/>
            </a:endParaRPr>
          </a:p>
        </p:txBody>
      </p:sp>
      <p:sp>
        <p:nvSpPr>
          <p:cNvPr id="5" name="Oval 4">
            <a:extLst>
              <a:ext uri="{FF2B5EF4-FFF2-40B4-BE49-F238E27FC236}">
                <a16:creationId xmlns:a16="http://schemas.microsoft.com/office/drawing/2014/main" id="{793582A0-DD99-68EE-2845-9544605B9E5D}"/>
              </a:ext>
            </a:extLst>
          </p:cNvPr>
          <p:cNvSpPr/>
          <p:nvPr/>
        </p:nvSpPr>
        <p:spPr>
          <a:xfrm>
            <a:off x="9545760" y="3347788"/>
            <a:ext cx="997306" cy="997306"/>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Fira Code" pitchFamily="1" charset="0"/>
                <a:ea typeface="Fira Code" pitchFamily="1" charset="0"/>
                <a:cs typeface="Fira Code" pitchFamily="1" charset="0"/>
              </a:rPr>
              <a:t>f(N-2)</a:t>
            </a:r>
            <a:endParaRPr lang="en-US" sz="1100" dirty="0">
              <a:latin typeface="Fira Code" pitchFamily="1" charset="0"/>
              <a:ea typeface="Fira Code" pitchFamily="1" charset="0"/>
              <a:cs typeface="Fira Code" pitchFamily="1" charset="0"/>
            </a:endParaRPr>
          </a:p>
        </p:txBody>
      </p:sp>
      <p:cxnSp>
        <p:nvCxnSpPr>
          <p:cNvPr id="7" name="Straight Arrow Connector 6">
            <a:extLst>
              <a:ext uri="{FF2B5EF4-FFF2-40B4-BE49-F238E27FC236}">
                <a16:creationId xmlns:a16="http://schemas.microsoft.com/office/drawing/2014/main" id="{69BEAC3F-E2DD-5545-0116-1383D5AF3879}"/>
              </a:ext>
            </a:extLst>
          </p:cNvPr>
          <p:cNvCxnSpPr>
            <a:cxnSpLocks/>
            <a:stCxn id="3" idx="3"/>
            <a:endCxn id="4" idx="0"/>
          </p:cNvCxnSpPr>
          <p:nvPr/>
        </p:nvCxnSpPr>
        <p:spPr>
          <a:xfrm flipH="1">
            <a:off x="8232910" y="2918508"/>
            <a:ext cx="527741" cy="429281"/>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7036AE6-DDC3-50D6-448B-36EFA41538DB}"/>
              </a:ext>
            </a:extLst>
          </p:cNvPr>
          <p:cNvCxnSpPr>
            <a:cxnSpLocks/>
            <a:stCxn id="3" idx="5"/>
            <a:endCxn id="5" idx="0"/>
          </p:cNvCxnSpPr>
          <p:nvPr/>
        </p:nvCxnSpPr>
        <p:spPr>
          <a:xfrm>
            <a:off x="9465853" y="2918508"/>
            <a:ext cx="578560" cy="42928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072515" y="4721661"/>
                <a:ext cx="6861478" cy="11931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d>
                        <m:dPr>
                          <m:begChr m:val="{"/>
                          <m:endChr m:val=""/>
                          <m:ctrlPr>
                            <a:rPr lang="en-US" sz="2400" b="0" i="1" smtClean="0">
                              <a:solidFill>
                                <a:schemeClr val="bg1"/>
                              </a:solidFill>
                              <a:latin typeface="Cambria Math" panose="02040503050406030204" pitchFamily="18" charset="0"/>
                            </a:rPr>
                          </m:ctrlPr>
                        </m:dPr>
                        <m:e>
                          <m:eqArr>
                            <m:eqArrPr>
                              <m:ctrlPr>
                                <a:rPr lang="en-US" sz="2400" b="0" i="1" smtClean="0">
                                  <a:solidFill>
                                    <a:schemeClr val="bg1"/>
                                  </a:solidFill>
                                  <a:latin typeface="Cambria Math" panose="02040503050406030204" pitchFamily="18" charset="0"/>
                                </a:rPr>
                              </m:ctrlPr>
                            </m:eqArrPr>
                            <m:e>
                              <m:r>
                                <a:rPr lang="en-US" sz="2400" b="0" i="1" smtClean="0">
                                  <a:solidFill>
                                    <a:schemeClr val="bg1"/>
                                  </a:solidFill>
                                  <a:latin typeface="Cambria Math" panose="02040503050406030204" pitchFamily="18" charset="0"/>
                                </a:rPr>
                                <m:t>𝑂</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1</m:t>
                                  </m:r>
                                </m:e>
                              </m:d>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𝑖𝑓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e>
                              <m:r>
                                <a:rPr lang="en-US" sz="2400" b="0" i="1" smtClean="0">
                                  <a:solidFill>
                                    <a:schemeClr val="bg1"/>
                                  </a:solidFill>
                                  <a:latin typeface="Cambria Math" panose="02040503050406030204" pitchFamily="18" charset="0"/>
                                </a:rPr>
                                <m:t>&amp;</m:t>
                              </m:r>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𝑇</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−2),  </m:t>
                              </m:r>
                              <m:r>
                                <a:rPr lang="en-US" sz="2400" b="0" i="1" smtClean="0">
                                  <a:solidFill>
                                    <a:schemeClr val="bg1"/>
                                  </a:solidFill>
                                  <a:latin typeface="Cambria Math" panose="02040503050406030204" pitchFamily="18" charset="0"/>
                                </a:rPr>
                                <m:t>𝑖𝑓</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&gt;1</m:t>
                              </m:r>
                            </m:e>
                          </m:eqArr>
                        </m:e>
                      </m:d>
                    </m:oMath>
                  </m:oMathPara>
                </a14:m>
                <a:endParaRPr lang="en-US" sz="2400" b="0" dirty="0">
                  <a:solidFill>
                    <a:schemeClr val="bg1"/>
                  </a:solidFill>
                </a:endParaRPr>
              </a:p>
              <a:p>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072515" y="4721661"/>
                <a:ext cx="6861478" cy="11931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256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438275" y="1814831"/>
                <a:ext cx="686147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438275" y="1814831"/>
                <a:ext cx="6861478" cy="369332"/>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6640AD-799F-C1C7-B44D-4A290761E4A0}"/>
                  </a:ext>
                </a:extLst>
              </p:cNvPr>
              <p:cNvSpPr txBox="1"/>
              <p:nvPr/>
            </p:nvSpPr>
            <p:spPr>
              <a:xfrm>
                <a:off x="6882150" y="3689190"/>
                <a:ext cx="4764297" cy="36939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oMath>
                  </m:oMathPara>
                </a14:m>
                <a:br>
                  <a:rPr lang="en-US" sz="2400" b="0" dirty="0">
                    <a:solidFill>
                      <a:schemeClr val="bg1"/>
                    </a:solidFill>
                  </a:rPr>
                </a:br>
                <a:endParaRPr lang="en-US" sz="2400" b="0" dirty="0">
                  <a:solidFill>
                    <a:schemeClr val="bg1"/>
                  </a:solidFill>
                </a:endParaRPr>
              </a:p>
            </p:txBody>
          </p:sp>
        </mc:Choice>
        <mc:Fallback xmlns="">
          <p:sp>
            <p:nvSpPr>
              <p:cNvPr id="11" name="TextBox 10">
                <a:extLst>
                  <a:ext uri="{FF2B5EF4-FFF2-40B4-BE49-F238E27FC236}">
                    <a16:creationId xmlns:a16="http://schemas.microsoft.com/office/drawing/2014/main" id="{B46640AD-799F-C1C7-B44D-4A290761E4A0}"/>
                  </a:ext>
                </a:extLst>
              </p:cNvPr>
              <p:cNvSpPr txBox="1">
                <a:spLocks noRot="1" noChangeAspect="1" noMove="1" noResize="1" noEditPoints="1" noAdjustHandles="1" noChangeArrowheads="1" noChangeShapeType="1" noTextEdit="1"/>
              </p:cNvSpPr>
              <p:nvPr/>
            </p:nvSpPr>
            <p:spPr>
              <a:xfrm>
                <a:off x="6882150" y="3689190"/>
                <a:ext cx="4764297" cy="369397"/>
              </a:xfrm>
              <a:prstGeom prst="rect">
                <a:avLst/>
              </a:prstGeom>
              <a:blipFill>
                <a:blip r:embed="rId3"/>
                <a:stretch>
                  <a:fillRect l="-2302"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721771-4CE9-F6AA-988E-540A45BFBCBD}"/>
                  </a:ext>
                </a:extLst>
              </p:cNvPr>
              <p:cNvSpPr txBox="1"/>
              <p:nvPr/>
            </p:nvSpPr>
            <p:spPr>
              <a:xfrm>
                <a:off x="4976262" y="2407334"/>
                <a:ext cx="6861478" cy="369332"/>
              </a:xfrm>
              <a:prstGeom prst="rect">
                <a:avLst/>
              </a:prstGeom>
              <a:noFill/>
            </p:spPr>
            <p:txBody>
              <a:bodyPr wrap="square" lIns="0" tIns="0" rIns="0" bIns="0" rtlCol="0">
                <a:spAutoFit/>
              </a:bodyPr>
              <a:lstStyle/>
              <a:p>
                <a:r>
                  <a:rPr lang="en-US" sz="2400" b="0" dirty="0">
                    <a:solidFill>
                      <a:schemeClr val="bg1"/>
                    </a:solidFill>
                  </a:rPr>
                  <a:t>Compare with:  </a:t>
                </a:r>
                <a14:m>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oMath>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68721771-4CE9-F6AA-988E-540A45BFBCBD}"/>
                  </a:ext>
                </a:extLst>
              </p:cNvPr>
              <p:cNvSpPr txBox="1">
                <a:spLocks noRot="1" noChangeAspect="1" noMove="1" noResize="1" noEditPoints="1" noAdjustHandles="1" noChangeArrowheads="1" noChangeShapeType="1" noTextEdit="1"/>
              </p:cNvSpPr>
              <p:nvPr/>
            </p:nvSpPr>
            <p:spPr>
              <a:xfrm>
                <a:off x="4976262" y="2407334"/>
                <a:ext cx="6861478" cy="369332"/>
              </a:xfrm>
              <a:prstGeom prst="rect">
                <a:avLst/>
              </a:prstGeom>
              <a:blipFill>
                <a:blip r:embed="rId4"/>
                <a:stretch>
                  <a:fillRect l="-2664"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67F442-81C1-3A6B-4397-3A95D9D9596C}"/>
                  </a:ext>
                </a:extLst>
              </p:cNvPr>
              <p:cNvSpPr txBox="1"/>
              <p:nvPr/>
            </p:nvSpPr>
            <p:spPr>
              <a:xfrm>
                <a:off x="4976262" y="3099062"/>
                <a:ext cx="6861478" cy="369332"/>
              </a:xfrm>
              <a:prstGeom prst="rect">
                <a:avLst/>
              </a:prstGeom>
              <a:noFill/>
            </p:spPr>
            <p:txBody>
              <a:bodyPr wrap="square" lIns="0" tIns="0" rIns="0" bIns="0" rtlCol="0">
                <a:spAutoFit/>
              </a:bodyPr>
              <a:lstStyle/>
              <a:p>
                <a:pPr algn="ctr"/>
                <a:r>
                  <a:rPr lang="en-US" sz="2400" b="0" dirty="0">
                    <a:solidFill>
                      <a:schemeClr val="bg1"/>
                    </a:solidFill>
                  </a:rPr>
                  <a:t> </a:t>
                </a:r>
                <a14:m>
                  <m:oMath xmlns:m="http://schemas.openxmlformats.org/officeDocument/2006/math">
                    <m:r>
                      <m:rPr>
                        <m:sty m:val="p"/>
                      </m:rPr>
                      <a:rPr lang="en-US" sz="2400" b="0" i="0" smtClean="0">
                        <a:solidFill>
                          <a:schemeClr val="bg1"/>
                        </a:solidFill>
                        <a:latin typeface="Cambria Math" panose="02040503050406030204" pitchFamily="18" charset="0"/>
                      </a:rPr>
                      <m:t>T</m:t>
                    </m:r>
                    <m:d>
                      <m:dPr>
                        <m:ctrlPr>
                          <a:rPr lang="en-US" sz="2400" b="0" i="1" smtClean="0">
                            <a:solidFill>
                              <a:schemeClr val="bg1"/>
                            </a:solidFill>
                            <a:latin typeface="Cambria Math" panose="02040503050406030204" pitchFamily="18" charset="0"/>
                          </a:rPr>
                        </m:ctrlPr>
                      </m:dPr>
                      <m:e>
                        <m:r>
                          <m:rPr>
                            <m:sty m:val="p"/>
                          </m:rPr>
                          <a:rPr lang="en-US" sz="2400" b="0" i="0" smtClean="0">
                            <a:solidFill>
                              <a:schemeClr val="bg1"/>
                            </a:solidFill>
                            <a:latin typeface="Cambria Math" panose="02040503050406030204" pitchFamily="18" charset="0"/>
                          </a:rPr>
                          <m:t>N</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9A67F442-81C1-3A6B-4397-3A95D9D9596C}"/>
                  </a:ext>
                </a:extLst>
              </p:cNvPr>
              <p:cNvSpPr txBox="1">
                <a:spLocks noRot="1" noChangeAspect="1" noMove="1" noResize="1" noEditPoints="1" noAdjustHandles="1" noChangeArrowheads="1" noChangeShapeType="1" noTextEdit="1"/>
              </p:cNvSpPr>
              <p:nvPr/>
            </p:nvSpPr>
            <p:spPr>
              <a:xfrm>
                <a:off x="4976262" y="3099062"/>
                <a:ext cx="6861478" cy="369332"/>
              </a:xfrm>
              <a:prstGeom prst="rect">
                <a:avLst/>
              </a:prstGeom>
              <a:blipFill>
                <a:blip r:embed="rId5"/>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2119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build="p"/>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438275" y="1814831"/>
                <a:ext cx="686147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438275" y="1814831"/>
                <a:ext cx="6861478" cy="369332"/>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6640AD-799F-C1C7-B44D-4A290761E4A0}"/>
                  </a:ext>
                </a:extLst>
              </p:cNvPr>
              <p:cNvSpPr txBox="1"/>
              <p:nvPr/>
            </p:nvSpPr>
            <p:spPr>
              <a:xfrm>
                <a:off x="6882150" y="3689190"/>
                <a:ext cx="4764297" cy="73872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−2</m:t>
                          </m:r>
                        </m:e>
                      </m:d>
                    </m:oMath>
                  </m:oMathPara>
                </a14:m>
                <a:br>
                  <a:rPr lang="en-US" sz="2400" b="0" dirty="0">
                    <a:solidFill>
                      <a:schemeClr val="bg1"/>
                    </a:solidFill>
                  </a:rPr>
                </a:br>
                <a:endParaRPr lang="en-US" sz="2400" b="0" dirty="0">
                  <a:solidFill>
                    <a:schemeClr val="bg1"/>
                  </a:solidFill>
                </a:endParaRPr>
              </a:p>
            </p:txBody>
          </p:sp>
        </mc:Choice>
        <mc:Fallback xmlns="">
          <p:sp>
            <p:nvSpPr>
              <p:cNvPr id="11" name="TextBox 10">
                <a:extLst>
                  <a:ext uri="{FF2B5EF4-FFF2-40B4-BE49-F238E27FC236}">
                    <a16:creationId xmlns:a16="http://schemas.microsoft.com/office/drawing/2014/main" id="{B46640AD-799F-C1C7-B44D-4A290761E4A0}"/>
                  </a:ext>
                </a:extLst>
              </p:cNvPr>
              <p:cNvSpPr txBox="1">
                <a:spLocks noRot="1" noChangeAspect="1" noMove="1" noResize="1" noEditPoints="1" noAdjustHandles="1" noChangeArrowheads="1" noChangeShapeType="1" noTextEdit="1"/>
              </p:cNvSpPr>
              <p:nvPr/>
            </p:nvSpPr>
            <p:spPr>
              <a:xfrm>
                <a:off x="6882150" y="3689190"/>
                <a:ext cx="4764297" cy="738728"/>
              </a:xfrm>
              <a:prstGeom prst="rect">
                <a:avLst/>
              </a:prstGeom>
              <a:blipFill>
                <a:blip r:embed="rId3"/>
                <a:stretch>
                  <a:fillRect l="-2302" b="-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721771-4CE9-F6AA-988E-540A45BFBCBD}"/>
                  </a:ext>
                </a:extLst>
              </p:cNvPr>
              <p:cNvSpPr txBox="1"/>
              <p:nvPr/>
            </p:nvSpPr>
            <p:spPr>
              <a:xfrm>
                <a:off x="4976262" y="2407334"/>
                <a:ext cx="6861478" cy="369332"/>
              </a:xfrm>
              <a:prstGeom prst="rect">
                <a:avLst/>
              </a:prstGeom>
              <a:noFill/>
            </p:spPr>
            <p:txBody>
              <a:bodyPr wrap="square" lIns="0" tIns="0" rIns="0" bIns="0" rtlCol="0">
                <a:spAutoFit/>
              </a:bodyPr>
              <a:lstStyle/>
              <a:p>
                <a:r>
                  <a:rPr lang="en-US" sz="2400" b="0" dirty="0">
                    <a:solidFill>
                      <a:schemeClr val="bg1"/>
                    </a:solidFill>
                  </a:rPr>
                  <a:t>Compare with:  </a:t>
                </a:r>
                <a14:m>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oMath>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68721771-4CE9-F6AA-988E-540A45BFBCBD}"/>
                  </a:ext>
                </a:extLst>
              </p:cNvPr>
              <p:cNvSpPr txBox="1">
                <a:spLocks noRot="1" noChangeAspect="1" noMove="1" noResize="1" noEditPoints="1" noAdjustHandles="1" noChangeArrowheads="1" noChangeShapeType="1" noTextEdit="1"/>
              </p:cNvSpPr>
              <p:nvPr/>
            </p:nvSpPr>
            <p:spPr>
              <a:xfrm>
                <a:off x="4976262" y="2407334"/>
                <a:ext cx="6861478" cy="369332"/>
              </a:xfrm>
              <a:prstGeom prst="rect">
                <a:avLst/>
              </a:prstGeom>
              <a:blipFill>
                <a:blip r:embed="rId4"/>
                <a:stretch>
                  <a:fillRect l="-2664"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67F442-81C1-3A6B-4397-3A95D9D9596C}"/>
                  </a:ext>
                </a:extLst>
              </p:cNvPr>
              <p:cNvSpPr txBox="1"/>
              <p:nvPr/>
            </p:nvSpPr>
            <p:spPr>
              <a:xfrm>
                <a:off x="4976262" y="3099062"/>
                <a:ext cx="6861478" cy="369332"/>
              </a:xfrm>
              <a:prstGeom prst="rect">
                <a:avLst/>
              </a:prstGeom>
              <a:noFill/>
            </p:spPr>
            <p:txBody>
              <a:bodyPr wrap="square" lIns="0" tIns="0" rIns="0" bIns="0" rtlCol="0">
                <a:spAutoFit/>
              </a:bodyPr>
              <a:lstStyle/>
              <a:p>
                <a:pPr algn="ctr"/>
                <a:r>
                  <a:rPr lang="en-US" sz="2400" b="0" dirty="0">
                    <a:solidFill>
                      <a:schemeClr val="bg1"/>
                    </a:solidFill>
                  </a:rPr>
                  <a:t> </a:t>
                </a:r>
                <a14:m>
                  <m:oMath xmlns:m="http://schemas.openxmlformats.org/officeDocument/2006/math">
                    <m:r>
                      <m:rPr>
                        <m:sty m:val="p"/>
                      </m:rPr>
                      <a:rPr lang="en-US" sz="2400" b="0" i="0" smtClean="0">
                        <a:solidFill>
                          <a:schemeClr val="bg1"/>
                        </a:solidFill>
                        <a:latin typeface="Cambria Math" panose="02040503050406030204" pitchFamily="18" charset="0"/>
                      </a:rPr>
                      <m:t>T</m:t>
                    </m:r>
                    <m:d>
                      <m:dPr>
                        <m:ctrlPr>
                          <a:rPr lang="en-US" sz="2400" b="0" i="1" smtClean="0">
                            <a:solidFill>
                              <a:schemeClr val="bg1"/>
                            </a:solidFill>
                            <a:latin typeface="Cambria Math" panose="02040503050406030204" pitchFamily="18" charset="0"/>
                          </a:rPr>
                        </m:ctrlPr>
                      </m:dPr>
                      <m:e>
                        <m:r>
                          <m:rPr>
                            <m:sty m:val="p"/>
                          </m:rPr>
                          <a:rPr lang="en-US" sz="2400" b="0" i="0" smtClean="0">
                            <a:solidFill>
                              <a:schemeClr val="bg1"/>
                            </a:solidFill>
                            <a:latin typeface="Cambria Math" panose="02040503050406030204" pitchFamily="18" charset="0"/>
                          </a:rPr>
                          <m:t>N</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9A67F442-81C1-3A6B-4397-3A95D9D9596C}"/>
                  </a:ext>
                </a:extLst>
              </p:cNvPr>
              <p:cNvSpPr txBox="1">
                <a:spLocks noRot="1" noChangeAspect="1" noMove="1" noResize="1" noEditPoints="1" noAdjustHandles="1" noChangeArrowheads="1" noChangeShapeType="1" noTextEdit="1"/>
              </p:cNvSpPr>
              <p:nvPr/>
            </p:nvSpPr>
            <p:spPr>
              <a:xfrm>
                <a:off x="4976262" y="3099062"/>
                <a:ext cx="6861478" cy="369332"/>
              </a:xfrm>
              <a:prstGeom prst="rect">
                <a:avLst/>
              </a:prstGeom>
              <a:blipFill>
                <a:blip r:embed="rId5"/>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157662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438275" y="1814831"/>
                <a:ext cx="686147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438275" y="1814831"/>
                <a:ext cx="6861478" cy="369332"/>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6640AD-799F-C1C7-B44D-4A290761E4A0}"/>
                  </a:ext>
                </a:extLst>
              </p:cNvPr>
              <p:cNvSpPr txBox="1"/>
              <p:nvPr/>
            </p:nvSpPr>
            <p:spPr>
              <a:xfrm>
                <a:off x="6882150" y="3689190"/>
                <a:ext cx="4764297" cy="110806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−2</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−3</m:t>
                          </m:r>
                        </m:e>
                      </m:d>
                    </m:oMath>
                  </m:oMathPara>
                </a14:m>
                <a:br>
                  <a:rPr lang="en-US" sz="2400" b="0" dirty="0">
                    <a:solidFill>
                      <a:schemeClr val="bg1"/>
                    </a:solidFill>
                  </a:rPr>
                </a:br>
                <a:endParaRPr lang="en-US" sz="2400" b="0" dirty="0">
                  <a:solidFill>
                    <a:schemeClr val="bg1"/>
                  </a:solidFill>
                </a:endParaRPr>
              </a:p>
            </p:txBody>
          </p:sp>
        </mc:Choice>
        <mc:Fallback xmlns="">
          <p:sp>
            <p:nvSpPr>
              <p:cNvPr id="11" name="TextBox 10">
                <a:extLst>
                  <a:ext uri="{FF2B5EF4-FFF2-40B4-BE49-F238E27FC236}">
                    <a16:creationId xmlns:a16="http://schemas.microsoft.com/office/drawing/2014/main" id="{B46640AD-799F-C1C7-B44D-4A290761E4A0}"/>
                  </a:ext>
                </a:extLst>
              </p:cNvPr>
              <p:cNvSpPr txBox="1">
                <a:spLocks noRot="1" noChangeAspect="1" noMove="1" noResize="1" noEditPoints="1" noAdjustHandles="1" noChangeArrowheads="1" noChangeShapeType="1" noTextEdit="1"/>
              </p:cNvSpPr>
              <p:nvPr/>
            </p:nvSpPr>
            <p:spPr>
              <a:xfrm>
                <a:off x="6882150" y="3689190"/>
                <a:ext cx="4764297" cy="1108060"/>
              </a:xfrm>
              <a:prstGeom prst="rect">
                <a:avLst/>
              </a:prstGeom>
              <a:blipFill>
                <a:blip r:embed="rId3"/>
                <a:stretch>
                  <a:fillRect l="-2302" b="-1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721771-4CE9-F6AA-988E-540A45BFBCBD}"/>
                  </a:ext>
                </a:extLst>
              </p:cNvPr>
              <p:cNvSpPr txBox="1"/>
              <p:nvPr/>
            </p:nvSpPr>
            <p:spPr>
              <a:xfrm>
                <a:off x="4976262" y="2407334"/>
                <a:ext cx="6861478" cy="369332"/>
              </a:xfrm>
              <a:prstGeom prst="rect">
                <a:avLst/>
              </a:prstGeom>
              <a:noFill/>
            </p:spPr>
            <p:txBody>
              <a:bodyPr wrap="square" lIns="0" tIns="0" rIns="0" bIns="0" rtlCol="0">
                <a:spAutoFit/>
              </a:bodyPr>
              <a:lstStyle/>
              <a:p>
                <a:r>
                  <a:rPr lang="en-US" sz="2400" b="0" dirty="0">
                    <a:solidFill>
                      <a:schemeClr val="bg1"/>
                    </a:solidFill>
                  </a:rPr>
                  <a:t>Compare with:  </a:t>
                </a:r>
                <a14:m>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oMath>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68721771-4CE9-F6AA-988E-540A45BFBCBD}"/>
                  </a:ext>
                </a:extLst>
              </p:cNvPr>
              <p:cNvSpPr txBox="1">
                <a:spLocks noRot="1" noChangeAspect="1" noMove="1" noResize="1" noEditPoints="1" noAdjustHandles="1" noChangeArrowheads="1" noChangeShapeType="1" noTextEdit="1"/>
              </p:cNvSpPr>
              <p:nvPr/>
            </p:nvSpPr>
            <p:spPr>
              <a:xfrm>
                <a:off x="4976262" y="2407334"/>
                <a:ext cx="6861478" cy="369332"/>
              </a:xfrm>
              <a:prstGeom prst="rect">
                <a:avLst/>
              </a:prstGeom>
              <a:blipFill>
                <a:blip r:embed="rId4"/>
                <a:stretch>
                  <a:fillRect l="-2664"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67F442-81C1-3A6B-4397-3A95D9D9596C}"/>
                  </a:ext>
                </a:extLst>
              </p:cNvPr>
              <p:cNvSpPr txBox="1"/>
              <p:nvPr/>
            </p:nvSpPr>
            <p:spPr>
              <a:xfrm>
                <a:off x="4976262" y="3099062"/>
                <a:ext cx="6861478" cy="369332"/>
              </a:xfrm>
              <a:prstGeom prst="rect">
                <a:avLst/>
              </a:prstGeom>
              <a:noFill/>
            </p:spPr>
            <p:txBody>
              <a:bodyPr wrap="square" lIns="0" tIns="0" rIns="0" bIns="0" rtlCol="0">
                <a:spAutoFit/>
              </a:bodyPr>
              <a:lstStyle/>
              <a:p>
                <a:pPr algn="ctr"/>
                <a:r>
                  <a:rPr lang="en-US" sz="2400" b="0" dirty="0">
                    <a:solidFill>
                      <a:schemeClr val="bg1"/>
                    </a:solidFill>
                  </a:rPr>
                  <a:t> </a:t>
                </a:r>
                <a14:m>
                  <m:oMath xmlns:m="http://schemas.openxmlformats.org/officeDocument/2006/math">
                    <m:r>
                      <m:rPr>
                        <m:sty m:val="p"/>
                      </m:rPr>
                      <a:rPr lang="en-US" sz="2400" b="0" i="0" smtClean="0">
                        <a:solidFill>
                          <a:schemeClr val="bg1"/>
                        </a:solidFill>
                        <a:latin typeface="Cambria Math" panose="02040503050406030204" pitchFamily="18" charset="0"/>
                      </a:rPr>
                      <m:t>T</m:t>
                    </m:r>
                    <m:d>
                      <m:dPr>
                        <m:ctrlPr>
                          <a:rPr lang="en-US" sz="2400" b="0" i="1" smtClean="0">
                            <a:solidFill>
                              <a:schemeClr val="bg1"/>
                            </a:solidFill>
                            <a:latin typeface="Cambria Math" panose="02040503050406030204" pitchFamily="18" charset="0"/>
                          </a:rPr>
                        </m:ctrlPr>
                      </m:dPr>
                      <m:e>
                        <m:r>
                          <m:rPr>
                            <m:sty m:val="p"/>
                          </m:rPr>
                          <a:rPr lang="en-US" sz="2400" b="0" i="0" smtClean="0">
                            <a:solidFill>
                              <a:schemeClr val="bg1"/>
                            </a:solidFill>
                            <a:latin typeface="Cambria Math" panose="02040503050406030204" pitchFamily="18" charset="0"/>
                          </a:rPr>
                          <m:t>N</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9A67F442-81C1-3A6B-4397-3A95D9D9596C}"/>
                  </a:ext>
                </a:extLst>
              </p:cNvPr>
              <p:cNvSpPr txBox="1">
                <a:spLocks noRot="1" noChangeAspect="1" noMove="1" noResize="1" noEditPoints="1" noAdjustHandles="1" noChangeArrowheads="1" noChangeShapeType="1" noTextEdit="1"/>
              </p:cNvSpPr>
              <p:nvPr/>
            </p:nvSpPr>
            <p:spPr>
              <a:xfrm>
                <a:off x="4976262" y="3099062"/>
                <a:ext cx="6861478" cy="369332"/>
              </a:xfrm>
              <a:prstGeom prst="rect">
                <a:avLst/>
              </a:prstGeom>
              <a:blipFill>
                <a:blip r:embed="rId5"/>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43342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438275" y="1814831"/>
                <a:ext cx="686147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438275" y="1814831"/>
                <a:ext cx="6861478" cy="369332"/>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6640AD-799F-C1C7-B44D-4A290761E4A0}"/>
                  </a:ext>
                </a:extLst>
              </p:cNvPr>
              <p:cNvSpPr txBox="1"/>
              <p:nvPr/>
            </p:nvSpPr>
            <p:spPr>
              <a:xfrm>
                <a:off x="6882150" y="3689190"/>
                <a:ext cx="4764297" cy="147739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−2</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−3</m:t>
                          </m:r>
                        </m:e>
                      </m:d>
                    </m:oMath>
                    <m:oMath xmlns:m="http://schemas.openxmlformats.org/officeDocument/2006/math">
                      <m:r>
                        <m:rPr>
                          <m:aln/>
                        </m:rPr>
                        <a:rPr lang="en-US" sz="2400" b="0" i="0" smtClean="0">
                          <a:solidFill>
                            <a:schemeClr val="bg1"/>
                          </a:solidFill>
                          <a:latin typeface="Cambria Math" panose="02040503050406030204" pitchFamily="18" charset="0"/>
                        </a:rPr>
                        <m:t>=</m:t>
                      </m:r>
                      <m:r>
                        <a:rPr lang="en-US" sz="2400" b="0" i="0"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⋅2⋅2⋅2⋅⋯⋅2⋅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2</m:t>
                          </m:r>
                        </m:e>
                      </m:d>
                    </m:oMath>
                  </m:oMathPara>
                </a14:m>
                <a:br>
                  <a:rPr lang="en-US" sz="2400" b="0" dirty="0">
                    <a:solidFill>
                      <a:schemeClr val="bg1"/>
                    </a:solidFill>
                  </a:rPr>
                </a:br>
                <a:endParaRPr lang="en-US" sz="2400" b="0" dirty="0">
                  <a:solidFill>
                    <a:schemeClr val="bg1"/>
                  </a:solidFill>
                </a:endParaRPr>
              </a:p>
            </p:txBody>
          </p:sp>
        </mc:Choice>
        <mc:Fallback xmlns="">
          <p:sp>
            <p:nvSpPr>
              <p:cNvPr id="11" name="TextBox 10">
                <a:extLst>
                  <a:ext uri="{FF2B5EF4-FFF2-40B4-BE49-F238E27FC236}">
                    <a16:creationId xmlns:a16="http://schemas.microsoft.com/office/drawing/2014/main" id="{B46640AD-799F-C1C7-B44D-4A290761E4A0}"/>
                  </a:ext>
                </a:extLst>
              </p:cNvPr>
              <p:cNvSpPr txBox="1">
                <a:spLocks noRot="1" noChangeAspect="1" noMove="1" noResize="1" noEditPoints="1" noAdjustHandles="1" noChangeArrowheads="1" noChangeShapeType="1" noTextEdit="1"/>
              </p:cNvSpPr>
              <p:nvPr/>
            </p:nvSpPr>
            <p:spPr>
              <a:xfrm>
                <a:off x="6882150" y="3689190"/>
                <a:ext cx="4764297" cy="1477392"/>
              </a:xfrm>
              <a:prstGeom prst="rect">
                <a:avLst/>
              </a:prstGeom>
              <a:blipFill>
                <a:blip r:embed="rId3"/>
                <a:stretch>
                  <a:fillRect l="-2302" b="-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721771-4CE9-F6AA-988E-540A45BFBCBD}"/>
                  </a:ext>
                </a:extLst>
              </p:cNvPr>
              <p:cNvSpPr txBox="1"/>
              <p:nvPr/>
            </p:nvSpPr>
            <p:spPr>
              <a:xfrm>
                <a:off x="4976262" y="2407334"/>
                <a:ext cx="6861478" cy="369332"/>
              </a:xfrm>
              <a:prstGeom prst="rect">
                <a:avLst/>
              </a:prstGeom>
              <a:noFill/>
            </p:spPr>
            <p:txBody>
              <a:bodyPr wrap="square" lIns="0" tIns="0" rIns="0" bIns="0" rtlCol="0">
                <a:spAutoFit/>
              </a:bodyPr>
              <a:lstStyle/>
              <a:p>
                <a:r>
                  <a:rPr lang="en-US" sz="2400" b="0" dirty="0">
                    <a:solidFill>
                      <a:schemeClr val="bg1"/>
                    </a:solidFill>
                  </a:rPr>
                  <a:t>Compare with:  </a:t>
                </a:r>
                <a14:m>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oMath>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68721771-4CE9-F6AA-988E-540A45BFBCBD}"/>
                  </a:ext>
                </a:extLst>
              </p:cNvPr>
              <p:cNvSpPr txBox="1">
                <a:spLocks noRot="1" noChangeAspect="1" noMove="1" noResize="1" noEditPoints="1" noAdjustHandles="1" noChangeArrowheads="1" noChangeShapeType="1" noTextEdit="1"/>
              </p:cNvSpPr>
              <p:nvPr/>
            </p:nvSpPr>
            <p:spPr>
              <a:xfrm>
                <a:off x="4976262" y="2407334"/>
                <a:ext cx="6861478" cy="369332"/>
              </a:xfrm>
              <a:prstGeom prst="rect">
                <a:avLst/>
              </a:prstGeom>
              <a:blipFill>
                <a:blip r:embed="rId4"/>
                <a:stretch>
                  <a:fillRect l="-2664"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67F442-81C1-3A6B-4397-3A95D9D9596C}"/>
                  </a:ext>
                </a:extLst>
              </p:cNvPr>
              <p:cNvSpPr txBox="1"/>
              <p:nvPr/>
            </p:nvSpPr>
            <p:spPr>
              <a:xfrm>
                <a:off x="4976262" y="3099062"/>
                <a:ext cx="6861478" cy="369332"/>
              </a:xfrm>
              <a:prstGeom prst="rect">
                <a:avLst/>
              </a:prstGeom>
              <a:noFill/>
            </p:spPr>
            <p:txBody>
              <a:bodyPr wrap="square" lIns="0" tIns="0" rIns="0" bIns="0" rtlCol="0">
                <a:spAutoFit/>
              </a:bodyPr>
              <a:lstStyle/>
              <a:p>
                <a:pPr algn="ctr"/>
                <a:r>
                  <a:rPr lang="en-US" sz="2400" b="0" dirty="0">
                    <a:solidFill>
                      <a:schemeClr val="bg1"/>
                    </a:solidFill>
                  </a:rPr>
                  <a:t> </a:t>
                </a:r>
                <a14:m>
                  <m:oMath xmlns:m="http://schemas.openxmlformats.org/officeDocument/2006/math">
                    <m:r>
                      <m:rPr>
                        <m:sty m:val="p"/>
                      </m:rPr>
                      <a:rPr lang="en-US" sz="2400" b="0" i="0" smtClean="0">
                        <a:solidFill>
                          <a:schemeClr val="bg1"/>
                        </a:solidFill>
                        <a:latin typeface="Cambria Math" panose="02040503050406030204" pitchFamily="18" charset="0"/>
                      </a:rPr>
                      <m:t>T</m:t>
                    </m:r>
                    <m:d>
                      <m:dPr>
                        <m:ctrlPr>
                          <a:rPr lang="en-US" sz="2400" b="0" i="1" smtClean="0">
                            <a:solidFill>
                              <a:schemeClr val="bg1"/>
                            </a:solidFill>
                            <a:latin typeface="Cambria Math" panose="02040503050406030204" pitchFamily="18" charset="0"/>
                          </a:rPr>
                        </m:ctrlPr>
                      </m:dPr>
                      <m:e>
                        <m:r>
                          <m:rPr>
                            <m:sty m:val="p"/>
                          </m:rPr>
                          <a:rPr lang="en-US" sz="2400" b="0" i="0" smtClean="0">
                            <a:solidFill>
                              <a:schemeClr val="bg1"/>
                            </a:solidFill>
                            <a:latin typeface="Cambria Math" panose="02040503050406030204" pitchFamily="18" charset="0"/>
                          </a:rPr>
                          <m:t>N</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9A67F442-81C1-3A6B-4397-3A95D9D9596C}"/>
                  </a:ext>
                </a:extLst>
              </p:cNvPr>
              <p:cNvSpPr txBox="1">
                <a:spLocks noRot="1" noChangeAspect="1" noMove="1" noResize="1" noEditPoints="1" noAdjustHandles="1" noChangeArrowheads="1" noChangeShapeType="1" noTextEdit="1"/>
              </p:cNvSpPr>
              <p:nvPr/>
            </p:nvSpPr>
            <p:spPr>
              <a:xfrm>
                <a:off x="4976262" y="3099062"/>
                <a:ext cx="6861478" cy="369332"/>
              </a:xfrm>
              <a:prstGeom prst="rect">
                <a:avLst/>
              </a:prstGeom>
              <a:blipFill>
                <a:blip r:embed="rId5"/>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343143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4F0682-63EE-0187-F072-ADEA466EE5D1}"/>
                  </a:ext>
                </a:extLst>
              </p:cNvPr>
              <p:cNvSpPr txBox="1"/>
              <p:nvPr/>
            </p:nvSpPr>
            <p:spPr>
              <a:xfrm>
                <a:off x="5438275" y="1814831"/>
                <a:ext cx="686147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𝑇</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𝑇</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−2)</m:t>
                      </m:r>
                    </m:oMath>
                  </m:oMathPara>
                </a14:m>
                <a:endParaRPr lang="en-US" sz="2400" dirty="0">
                  <a:solidFill>
                    <a:schemeClr val="bg1"/>
                  </a:solidFill>
                </a:endParaRPr>
              </a:p>
            </p:txBody>
          </p:sp>
        </mc:Choice>
        <mc:Fallback xmlns="">
          <p:sp>
            <p:nvSpPr>
              <p:cNvPr id="16" name="TextBox 15">
                <a:extLst>
                  <a:ext uri="{FF2B5EF4-FFF2-40B4-BE49-F238E27FC236}">
                    <a16:creationId xmlns:a16="http://schemas.microsoft.com/office/drawing/2014/main" id="{584F0682-63EE-0187-F072-ADEA466EE5D1}"/>
                  </a:ext>
                </a:extLst>
              </p:cNvPr>
              <p:cNvSpPr txBox="1">
                <a:spLocks noRot="1" noChangeAspect="1" noMove="1" noResize="1" noEditPoints="1" noAdjustHandles="1" noChangeArrowheads="1" noChangeShapeType="1" noTextEdit="1"/>
              </p:cNvSpPr>
              <p:nvPr/>
            </p:nvSpPr>
            <p:spPr>
              <a:xfrm>
                <a:off x="5438275" y="1814831"/>
                <a:ext cx="6861478" cy="369332"/>
              </a:xfrm>
              <a:prstGeom prst="rect">
                <a:avLst/>
              </a:prstGeom>
              <a:blipFill>
                <a:blip r:embed="rId2"/>
                <a:stretch>
                  <a:fillRect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6640AD-799F-C1C7-B44D-4A290761E4A0}"/>
                  </a:ext>
                </a:extLst>
              </p:cNvPr>
              <p:cNvSpPr txBox="1"/>
              <p:nvPr/>
            </p:nvSpPr>
            <p:spPr>
              <a:xfrm>
                <a:off x="6882150" y="3689190"/>
                <a:ext cx="4764297" cy="258532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−1</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−2</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−3</m:t>
                          </m:r>
                        </m:e>
                      </m:d>
                    </m:oMath>
                    <m:oMath xmlns:m="http://schemas.openxmlformats.org/officeDocument/2006/math">
                      <m:r>
                        <m:rPr>
                          <m:aln/>
                        </m:rPr>
                        <a:rPr lang="en-US" sz="2400" b="0" i="0" smtClean="0">
                          <a:solidFill>
                            <a:schemeClr val="bg1"/>
                          </a:solidFill>
                          <a:latin typeface="Cambria Math" panose="02040503050406030204" pitchFamily="18" charset="0"/>
                        </a:rPr>
                        <m:t>=</m:t>
                      </m:r>
                      <m:r>
                        <a:rPr lang="en-US" sz="2400" b="0" i="0" smtClean="0">
                          <a:solidFill>
                            <a:schemeClr val="bg1"/>
                          </a:solidFill>
                          <a:latin typeface="Cambria Math" panose="02040503050406030204" pitchFamily="18" charset="0"/>
                        </a:rPr>
                        <m:t>2</m:t>
                      </m:r>
                      <m:r>
                        <a:rPr lang="en-US" sz="2400" b="0" i="1" smtClean="0">
                          <a:solidFill>
                            <a:schemeClr val="bg1"/>
                          </a:solidFill>
                          <a:latin typeface="Cambria Math" panose="02040503050406030204" pitchFamily="18" charset="0"/>
                        </a:rPr>
                        <m:t>⋅2⋅2⋅2⋅⋯⋅2⋅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2</m:t>
                          </m:r>
                        </m:e>
                      </m:d>
                    </m:oMath>
                    <m:oMath xmlns:m="http://schemas.openxmlformats.org/officeDocument/2006/math">
                      <m:r>
                        <m:rPr>
                          <m:aln/>
                        </m:rP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2⋅2⋅2⋅2⋅⋯⋅2⋅2⋅</m:t>
                      </m:r>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1</m:t>
                          </m:r>
                        </m:e>
                      </m:d>
                    </m:oMath>
                    <m:oMath xmlns:m="http://schemas.openxmlformats.org/officeDocument/2006/math">
                      <m:r>
                        <m:rPr>
                          <m:aln/>
                        </m:rPr>
                        <a:rPr lang="en-US" sz="2400" b="0" i="0" smtClean="0">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2⋅2⋅2⋅2⋅⋯⋅2⋅2⋅</m:t>
                      </m:r>
                      <m:r>
                        <a:rPr lang="en-US" sz="2400" b="0" i="1" smtClean="0">
                          <a:solidFill>
                            <a:schemeClr val="bg1"/>
                          </a:solidFill>
                          <a:latin typeface="Cambria Math" panose="02040503050406030204" pitchFamily="18" charset="0"/>
                        </a:rPr>
                        <m:t>𝑂</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1</m:t>
                          </m:r>
                        </m:e>
                      </m:d>
                    </m:oMath>
                    <m:oMath xmlns:m="http://schemas.openxmlformats.org/officeDocument/2006/math">
                      <m:r>
                        <m:rPr>
                          <m:aln/>
                        </m:rPr>
                        <a:rPr lang="en-US" sz="2400" b="0" i="1" smtClean="0">
                          <a:solidFill>
                            <a:schemeClr val="bg1"/>
                          </a:solidFill>
                          <a:latin typeface="Cambria Math" panose="02040503050406030204" pitchFamily="18" charset="0"/>
                        </a:rPr>
                        <m:t>=</m:t>
                      </m:r>
                      <m:sSup>
                        <m:sSupPr>
                          <m:ctrlPr>
                            <a:rPr lang="en-US" sz="2400" b="0" i="1" smtClean="0">
                              <a:solidFill>
                                <a:schemeClr val="bg1"/>
                              </a:solidFill>
                              <a:latin typeface="Cambria Math" panose="02040503050406030204" pitchFamily="18" charset="0"/>
                            </a:rPr>
                          </m:ctrlPr>
                        </m:sSupPr>
                        <m:e>
                          <m:r>
                            <a:rPr lang="en-US" sz="2400" b="0" i="1" smtClean="0">
                              <a:solidFill>
                                <a:schemeClr val="bg1"/>
                              </a:solidFill>
                              <a:latin typeface="Cambria Math" panose="02040503050406030204" pitchFamily="18" charset="0"/>
                            </a:rPr>
                            <m:t>2</m:t>
                          </m:r>
                        </m:e>
                        <m:sup>
                          <m:r>
                            <a:rPr lang="en-US" sz="2400" b="0" i="1" smtClean="0">
                              <a:solidFill>
                                <a:schemeClr val="bg1"/>
                              </a:solidFill>
                              <a:latin typeface="Cambria Math" panose="02040503050406030204" pitchFamily="18" charset="0"/>
                            </a:rPr>
                            <m:t>𝑁</m:t>
                          </m:r>
                        </m:sup>
                      </m:sSup>
                    </m:oMath>
                  </m:oMathPara>
                </a14:m>
                <a:endParaRPr lang="en-US" sz="2400" b="0" dirty="0">
                  <a:solidFill>
                    <a:schemeClr val="bg1"/>
                  </a:solidFill>
                </a:endParaRPr>
              </a:p>
            </p:txBody>
          </p:sp>
        </mc:Choice>
        <mc:Fallback xmlns="">
          <p:sp>
            <p:nvSpPr>
              <p:cNvPr id="11" name="TextBox 10">
                <a:extLst>
                  <a:ext uri="{FF2B5EF4-FFF2-40B4-BE49-F238E27FC236}">
                    <a16:creationId xmlns:a16="http://schemas.microsoft.com/office/drawing/2014/main" id="{B46640AD-799F-C1C7-B44D-4A290761E4A0}"/>
                  </a:ext>
                </a:extLst>
              </p:cNvPr>
              <p:cNvSpPr txBox="1">
                <a:spLocks noRot="1" noChangeAspect="1" noMove="1" noResize="1" noEditPoints="1" noAdjustHandles="1" noChangeArrowheads="1" noChangeShapeType="1" noTextEdit="1"/>
              </p:cNvSpPr>
              <p:nvPr/>
            </p:nvSpPr>
            <p:spPr>
              <a:xfrm>
                <a:off x="6882150" y="3689190"/>
                <a:ext cx="4764297" cy="2585323"/>
              </a:xfrm>
              <a:prstGeom prst="rect">
                <a:avLst/>
              </a:prstGeom>
              <a:blipFill>
                <a:blip r:embed="rId3"/>
                <a:stretch>
                  <a:fillRect l="-2302" b="-2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721771-4CE9-F6AA-988E-540A45BFBCBD}"/>
                  </a:ext>
                </a:extLst>
              </p:cNvPr>
              <p:cNvSpPr txBox="1"/>
              <p:nvPr/>
            </p:nvSpPr>
            <p:spPr>
              <a:xfrm>
                <a:off x="4976262" y="2407334"/>
                <a:ext cx="6861478" cy="369332"/>
              </a:xfrm>
              <a:prstGeom prst="rect">
                <a:avLst/>
              </a:prstGeom>
              <a:noFill/>
            </p:spPr>
            <p:txBody>
              <a:bodyPr wrap="square" lIns="0" tIns="0" rIns="0" bIns="0" rtlCol="0">
                <a:spAutoFit/>
              </a:bodyPr>
              <a:lstStyle/>
              <a:p>
                <a:r>
                  <a:rPr lang="en-US" sz="2400" b="0" dirty="0">
                    <a:solidFill>
                      <a:schemeClr val="bg1"/>
                    </a:solidFill>
                  </a:rPr>
                  <a:t>Compare with:  </a:t>
                </a:r>
                <a14:m>
                  <m:oMath xmlns:m="http://schemas.openxmlformats.org/officeDocument/2006/math">
                    <m:r>
                      <a:rPr lang="en-US" sz="2400" b="0" i="1" smtClean="0">
                        <a:solidFill>
                          <a:schemeClr val="bg1"/>
                        </a:solidFill>
                        <a:latin typeface="Cambria Math" panose="02040503050406030204" pitchFamily="18" charset="0"/>
                      </a:rPr>
                      <m:t>𝑈</m:t>
                    </m:r>
                    <m:d>
                      <m:dPr>
                        <m:ctrlPr>
                          <a:rPr lang="en-US" sz="2400" b="0" i="1" smtClean="0">
                            <a:solidFill>
                              <a:schemeClr val="bg1"/>
                            </a:solidFill>
                            <a:latin typeface="Cambria Math" panose="02040503050406030204" pitchFamily="18" charset="0"/>
                          </a:rPr>
                        </m:ctrlPr>
                      </m:dPr>
                      <m:e>
                        <m:r>
                          <a:rPr lang="en-US" sz="2400" b="0" i="1" smtClean="0">
                            <a:solidFill>
                              <a:schemeClr val="bg1"/>
                            </a:solidFill>
                            <a:latin typeface="Cambria Math" panose="02040503050406030204" pitchFamily="18" charset="0"/>
                          </a:rPr>
                          <m:t>𝑁</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d>
                      <m:dPr>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e>
                    </m:d>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𝑁</m:t>
                    </m:r>
                    <m:r>
                      <a:rPr lang="en-US" sz="2400" i="1">
                        <a:solidFill>
                          <a:schemeClr val="bg1"/>
                        </a:solidFill>
                        <a:latin typeface="Cambria Math" panose="02040503050406030204" pitchFamily="18" charset="0"/>
                      </a:rPr>
                      <m:t>−1)</m:t>
                    </m:r>
                  </m:oMath>
                </a14:m>
                <a:endParaRPr lang="en-US" sz="2400" dirty="0">
                  <a:solidFill>
                    <a:schemeClr val="bg1"/>
                  </a:solidFill>
                </a:endParaRPr>
              </a:p>
            </p:txBody>
          </p:sp>
        </mc:Choice>
        <mc:Fallback xmlns="">
          <p:sp>
            <p:nvSpPr>
              <p:cNvPr id="13" name="TextBox 12">
                <a:extLst>
                  <a:ext uri="{FF2B5EF4-FFF2-40B4-BE49-F238E27FC236}">
                    <a16:creationId xmlns:a16="http://schemas.microsoft.com/office/drawing/2014/main" id="{68721771-4CE9-F6AA-988E-540A45BFBCBD}"/>
                  </a:ext>
                </a:extLst>
              </p:cNvPr>
              <p:cNvSpPr txBox="1">
                <a:spLocks noRot="1" noChangeAspect="1" noMove="1" noResize="1" noEditPoints="1" noAdjustHandles="1" noChangeArrowheads="1" noChangeShapeType="1" noTextEdit="1"/>
              </p:cNvSpPr>
              <p:nvPr/>
            </p:nvSpPr>
            <p:spPr>
              <a:xfrm>
                <a:off x="4976262" y="2407334"/>
                <a:ext cx="6861478" cy="369332"/>
              </a:xfrm>
              <a:prstGeom prst="rect">
                <a:avLst/>
              </a:prstGeom>
              <a:blipFill>
                <a:blip r:embed="rId4"/>
                <a:stretch>
                  <a:fillRect l="-2664" t="-2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67F442-81C1-3A6B-4397-3A95D9D9596C}"/>
                  </a:ext>
                </a:extLst>
              </p:cNvPr>
              <p:cNvSpPr txBox="1"/>
              <p:nvPr/>
            </p:nvSpPr>
            <p:spPr>
              <a:xfrm>
                <a:off x="4976262" y="3099062"/>
                <a:ext cx="6861478" cy="369332"/>
              </a:xfrm>
              <a:prstGeom prst="rect">
                <a:avLst/>
              </a:prstGeom>
              <a:noFill/>
            </p:spPr>
            <p:txBody>
              <a:bodyPr wrap="square" lIns="0" tIns="0" rIns="0" bIns="0" rtlCol="0">
                <a:spAutoFit/>
              </a:bodyPr>
              <a:lstStyle/>
              <a:p>
                <a:pPr algn="ctr"/>
                <a:r>
                  <a:rPr lang="en-US" sz="2400" b="0" dirty="0">
                    <a:solidFill>
                      <a:schemeClr val="bg1"/>
                    </a:solidFill>
                  </a:rPr>
                  <a:t> </a:t>
                </a:r>
                <a14:m>
                  <m:oMath xmlns:m="http://schemas.openxmlformats.org/officeDocument/2006/math">
                    <m:r>
                      <m:rPr>
                        <m:sty m:val="p"/>
                      </m:rPr>
                      <a:rPr lang="en-US" sz="2400" b="0" i="0" smtClean="0">
                        <a:solidFill>
                          <a:schemeClr val="bg1"/>
                        </a:solidFill>
                        <a:latin typeface="Cambria Math" panose="02040503050406030204" pitchFamily="18" charset="0"/>
                      </a:rPr>
                      <m:t>T</m:t>
                    </m:r>
                    <m:d>
                      <m:dPr>
                        <m:ctrlPr>
                          <a:rPr lang="en-US" sz="2400" b="0" i="1" smtClean="0">
                            <a:solidFill>
                              <a:schemeClr val="bg1"/>
                            </a:solidFill>
                            <a:latin typeface="Cambria Math" panose="02040503050406030204" pitchFamily="18" charset="0"/>
                          </a:rPr>
                        </m:ctrlPr>
                      </m:dPr>
                      <m:e>
                        <m:r>
                          <m:rPr>
                            <m:sty m:val="p"/>
                          </m:rPr>
                          <a:rPr lang="en-US" sz="2400" b="0" i="0" smtClean="0">
                            <a:solidFill>
                              <a:schemeClr val="bg1"/>
                            </a:solidFill>
                            <a:latin typeface="Cambria Math" panose="02040503050406030204" pitchFamily="18" charset="0"/>
                          </a:rPr>
                          <m:t>N</m:t>
                        </m:r>
                      </m:e>
                    </m:d>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𝑈</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9A67F442-81C1-3A6B-4397-3A95D9D9596C}"/>
                  </a:ext>
                </a:extLst>
              </p:cNvPr>
              <p:cNvSpPr txBox="1">
                <a:spLocks noRot="1" noChangeAspect="1" noMove="1" noResize="1" noEditPoints="1" noAdjustHandles="1" noChangeArrowheads="1" noChangeShapeType="1" noTextEdit="1"/>
              </p:cNvSpPr>
              <p:nvPr/>
            </p:nvSpPr>
            <p:spPr>
              <a:xfrm>
                <a:off x="4976262" y="3099062"/>
                <a:ext cx="6861478" cy="369332"/>
              </a:xfrm>
              <a:prstGeom prst="rect">
                <a:avLst/>
              </a:prstGeom>
              <a:blipFill>
                <a:blip r:embed="rId5"/>
                <a:stretch>
                  <a:fillRect b="-34426"/>
                </a:stretch>
              </a:blipFill>
            </p:spPr>
            <p:txBody>
              <a:bodyPr/>
              <a:lstStyle/>
              <a:p>
                <a:r>
                  <a:rPr lang="en-US">
                    <a:noFill/>
                  </a:rPr>
                  <a:t> </a:t>
                </a:r>
              </a:p>
            </p:txBody>
          </p:sp>
        </mc:Fallback>
      </mc:AlternateContent>
    </p:spTree>
    <p:extLst>
      <p:ext uri="{BB962C8B-B14F-4D97-AF65-F5344CB8AC3E}">
        <p14:creationId xmlns:p14="http://schemas.microsoft.com/office/powerpoint/2010/main" val="133184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 would be the TC of that?💭</a:t>
            </a:r>
            <a:endParaRPr lang="en-US" dirty="0"/>
          </a:p>
        </p:txBody>
      </p:sp>
      <p:sp>
        <p:nvSpPr>
          <p:cNvPr id="6" name="TextBox 5">
            <a:extLst>
              <a:ext uri="{FF2B5EF4-FFF2-40B4-BE49-F238E27FC236}">
                <a16:creationId xmlns:a16="http://schemas.microsoft.com/office/drawing/2014/main" id="{C42493B8-B34C-8965-C292-A1374A7D5233}"/>
              </a:ext>
            </a:extLst>
          </p:cNvPr>
          <p:cNvSpPr txBox="1"/>
          <p:nvPr/>
        </p:nvSpPr>
        <p:spPr>
          <a:xfrm>
            <a:off x="838200" y="2136338"/>
            <a:ext cx="5852657" cy="2585323"/>
          </a:xfrm>
          <a:prstGeom prst="rect">
            <a:avLst/>
          </a:prstGeom>
          <a:noFill/>
          <a:ln>
            <a:noFill/>
          </a:ln>
        </p:spPr>
        <p:txBody>
          <a:bodyPr wrap="square">
            <a:spAutoFit/>
          </a:bodyPr>
          <a:lstStyle/>
          <a:p>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b="0" dirty="0">
                <a:solidFill>
                  <a:srgbClr val="00E8C6"/>
                </a:solidFill>
                <a:effectLst/>
                <a:latin typeface="Fira Code" pitchFamily="1" charset="0"/>
              </a:rPr>
              <a:t>f</a:t>
            </a:r>
            <a:r>
              <a:rPr lang="en-US" b="0" dirty="0">
                <a:solidFill>
                  <a:srgbClr val="D5CED9"/>
                </a:solidFill>
                <a:effectLst/>
                <a:latin typeface="Fira Code" pitchFamily="1" charset="0"/>
              </a:rPr>
              <a:t>(</a:t>
            </a:r>
            <a:r>
              <a:rPr lang="en-US" b="0" dirty="0">
                <a:solidFill>
                  <a:srgbClr val="C74DED"/>
                </a:solidFill>
                <a:effectLst/>
                <a:latin typeface="Fira Code" pitchFamily="1" charset="0"/>
              </a:rPr>
              <a:t>int</a:t>
            </a:r>
            <a:r>
              <a:rPr lang="en-US" b="0" dirty="0">
                <a:solidFill>
                  <a:srgbClr val="D5CED9"/>
                </a:solidFill>
                <a:effectLst/>
                <a:latin typeface="Fira Code" pitchFamily="1" charset="0"/>
              </a:rPr>
              <a:t> </a:t>
            </a:r>
            <a:r>
              <a:rPr lang="en-US" dirty="0">
                <a:solidFill>
                  <a:srgbClr val="00E8C6"/>
                </a:solidFill>
                <a:latin typeface="Fira Code" pitchFamily="1" charset="0"/>
              </a:rPr>
              <a:t>N</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0</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r>
              <a:rPr lang="en-US" b="0" dirty="0">
                <a:solidFill>
                  <a:srgbClr val="D5CED9"/>
                </a:solidFill>
                <a:effectLst/>
                <a:latin typeface="Fira Code" pitchFamily="1" charset="0"/>
              </a:rPr>
              <a:t> </a:t>
            </a:r>
            <a:r>
              <a:rPr lang="en-US" b="0" dirty="0">
                <a:solidFill>
                  <a:srgbClr val="C74DED"/>
                </a:solidFill>
                <a:effectLst/>
                <a:latin typeface="Fira Code" pitchFamily="1" charset="0"/>
              </a:rPr>
              <a:t>if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else</a:t>
            </a:r>
            <a:endParaRPr lang="en-US" b="0" dirty="0">
              <a:solidFill>
                <a:srgbClr val="D5CED9"/>
              </a:solidFill>
              <a:effectLst/>
              <a:latin typeface="Fira Code" pitchFamily="1" charset="0"/>
            </a:endParaRPr>
          </a:p>
          <a:p>
            <a:pPr marL="0" indent="0">
              <a:buNone/>
            </a:pPr>
            <a:r>
              <a:rPr lang="en-US" b="0" dirty="0">
                <a:solidFill>
                  <a:srgbClr val="D5CED9"/>
                </a:solidFill>
                <a:effectLst/>
                <a:latin typeface="Fira Code" pitchFamily="1" charset="0"/>
              </a:rPr>
              <a:t>        </a:t>
            </a:r>
            <a:r>
              <a:rPr lang="en-US" b="0" dirty="0">
                <a:solidFill>
                  <a:srgbClr val="C74DED"/>
                </a:solidFill>
                <a:effectLst/>
                <a:latin typeface="Fira Code" pitchFamily="1" charset="0"/>
              </a:rPr>
              <a:t>return</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1</a:t>
            </a:r>
            <a:r>
              <a:rPr lang="en-US" b="0" dirty="0">
                <a:solidFill>
                  <a:srgbClr val="D5CED9"/>
                </a:solidFill>
                <a:effectLst/>
                <a:latin typeface="Fira Code" pitchFamily="1" charset="0"/>
              </a:rPr>
              <a:t>)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FE66D"/>
                </a:solidFill>
                <a:effectLst/>
                <a:latin typeface="Fira Code" pitchFamily="1" charset="0"/>
              </a:rPr>
              <a:t>f</a:t>
            </a:r>
            <a:r>
              <a:rPr lang="en-US" b="0" dirty="0">
                <a:solidFill>
                  <a:srgbClr val="D5CED9"/>
                </a:solidFill>
                <a:effectLst/>
                <a:latin typeface="Fira Code" pitchFamily="1" charset="0"/>
              </a:rPr>
              <a:t>(N </a:t>
            </a:r>
            <a:r>
              <a:rPr lang="en-US" b="0" dirty="0">
                <a:solidFill>
                  <a:srgbClr val="EE5D43"/>
                </a:solidFill>
                <a:effectLst/>
                <a:latin typeface="Fira Code" pitchFamily="1" charset="0"/>
              </a:rPr>
              <a:t>-</a:t>
            </a:r>
            <a:r>
              <a:rPr lang="en-US" b="0" dirty="0">
                <a:solidFill>
                  <a:srgbClr val="D5CED9"/>
                </a:solidFill>
                <a:effectLst/>
                <a:latin typeface="Fira Code" pitchFamily="1" charset="0"/>
              </a:rPr>
              <a:t> </a:t>
            </a:r>
            <a:r>
              <a:rPr lang="en-US" b="0" dirty="0">
                <a:solidFill>
                  <a:srgbClr val="F39C12"/>
                </a:solidFill>
                <a:effectLst/>
                <a:latin typeface="Fira Code" pitchFamily="1" charset="0"/>
              </a:rPr>
              <a:t>2</a:t>
            </a:r>
            <a:r>
              <a:rPr lang="en-US" b="0" dirty="0">
                <a:solidFill>
                  <a:srgbClr val="D5CED9"/>
                </a:solidFill>
                <a:effectLst/>
                <a:latin typeface="Fira Code" pitchFamily="1" charset="0"/>
              </a:rPr>
              <a:t>);</a:t>
            </a:r>
          </a:p>
          <a:p>
            <a:pPr marL="0" indent="0">
              <a:buNone/>
            </a:pPr>
            <a:r>
              <a:rPr lang="en-US" b="0" dirty="0">
                <a:solidFill>
                  <a:srgbClr val="D5CED9"/>
                </a:solidFill>
                <a:effectLst/>
                <a:latin typeface="Fira Code" pitchFamily="1" charset="0"/>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A9CD44-511A-9140-C6E3-D7A8A63E67A7}"/>
                  </a:ext>
                </a:extLst>
              </p:cNvPr>
              <p:cNvSpPr txBox="1"/>
              <p:nvPr/>
            </p:nvSpPr>
            <p:spPr>
              <a:xfrm>
                <a:off x="8102601" y="2598002"/>
                <a:ext cx="2198422" cy="1661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5400" b="0" i="1" smtClean="0">
                          <a:solidFill>
                            <a:schemeClr val="bg1"/>
                          </a:solidFill>
                          <a:latin typeface="Cambria Math" panose="02040503050406030204" pitchFamily="18" charset="0"/>
                        </a:rPr>
                        <m:t>𝑂</m:t>
                      </m:r>
                      <m:r>
                        <a:rPr lang="en-IN" sz="5400" b="0" i="1" smtClean="0">
                          <a:solidFill>
                            <a:schemeClr val="bg1"/>
                          </a:solidFill>
                          <a:latin typeface="Cambria Math" panose="02040503050406030204" pitchFamily="18" charset="0"/>
                        </a:rPr>
                        <m:t>(</m:t>
                      </m:r>
                      <m:sSup>
                        <m:sSupPr>
                          <m:ctrlPr>
                            <a:rPr lang="en-IN" sz="5400" b="0" i="1" smtClean="0">
                              <a:solidFill>
                                <a:schemeClr val="bg1"/>
                              </a:solidFill>
                              <a:latin typeface="Cambria Math" panose="02040503050406030204" pitchFamily="18" charset="0"/>
                            </a:rPr>
                          </m:ctrlPr>
                        </m:sSupPr>
                        <m:e>
                          <m:r>
                            <a:rPr lang="en-IN" sz="5400" b="0" i="1" smtClean="0">
                              <a:solidFill>
                                <a:schemeClr val="bg1"/>
                              </a:solidFill>
                              <a:latin typeface="Cambria Math" panose="02040503050406030204" pitchFamily="18" charset="0"/>
                            </a:rPr>
                            <m:t>2</m:t>
                          </m:r>
                        </m:e>
                        <m:sup>
                          <m:r>
                            <a:rPr lang="en-IN" sz="5400" b="0" i="1" smtClean="0">
                              <a:solidFill>
                                <a:schemeClr val="bg1"/>
                              </a:solidFill>
                              <a:latin typeface="Cambria Math" panose="02040503050406030204" pitchFamily="18" charset="0"/>
                            </a:rPr>
                            <m:t>𝑁</m:t>
                          </m:r>
                        </m:sup>
                      </m:sSup>
                      <m:r>
                        <a:rPr lang="en-IN" sz="5400" b="0" i="1" smtClean="0">
                          <a:solidFill>
                            <a:schemeClr val="bg1"/>
                          </a:solidFill>
                          <a:latin typeface="Cambria Math" panose="02040503050406030204" pitchFamily="18" charset="0"/>
                        </a:rPr>
                        <m:t>)</m:t>
                      </m:r>
                    </m:oMath>
                  </m:oMathPara>
                </a14:m>
                <a:endParaRPr lang="en-IN" b="0" dirty="0"/>
              </a:p>
              <a:p>
                <a:endParaRPr lang="en-IN" dirty="0"/>
              </a:p>
              <a:p>
                <a:pPr algn="ctr"/>
                <a:r>
                  <a:rPr lang="en-IN" sz="3600" b="0" dirty="0"/>
                  <a:t>😱😨</a:t>
                </a:r>
              </a:p>
            </p:txBody>
          </p:sp>
        </mc:Choice>
        <mc:Fallback xmlns="">
          <p:sp>
            <p:nvSpPr>
              <p:cNvPr id="13" name="TextBox 12">
                <a:extLst>
                  <a:ext uri="{FF2B5EF4-FFF2-40B4-BE49-F238E27FC236}">
                    <a16:creationId xmlns:a16="http://schemas.microsoft.com/office/drawing/2014/main" id="{62A9CD44-511A-9140-C6E3-D7A8A63E67A7}"/>
                  </a:ext>
                </a:extLst>
              </p:cNvPr>
              <p:cNvSpPr txBox="1">
                <a:spLocks noRot="1" noChangeAspect="1" noMove="1" noResize="1" noEditPoints="1" noAdjustHandles="1" noChangeArrowheads="1" noChangeShapeType="1" noTextEdit="1"/>
              </p:cNvSpPr>
              <p:nvPr/>
            </p:nvSpPr>
            <p:spPr>
              <a:xfrm>
                <a:off x="8102601" y="2598002"/>
                <a:ext cx="2198422" cy="1661993"/>
              </a:xfrm>
              <a:prstGeom prst="rect">
                <a:avLst/>
              </a:prstGeom>
              <a:blipFill>
                <a:blip r:embed="rId2"/>
                <a:stretch>
                  <a:fillRect b="-15018"/>
                </a:stretch>
              </a:blipFill>
            </p:spPr>
            <p:txBody>
              <a:bodyPr/>
              <a:lstStyle/>
              <a:p>
                <a:r>
                  <a:rPr lang="en-US">
                    <a:noFill/>
                  </a:rPr>
                  <a:t> </a:t>
                </a:r>
              </a:p>
            </p:txBody>
          </p:sp>
        </mc:Fallback>
      </mc:AlternateContent>
    </p:spTree>
    <p:extLst>
      <p:ext uri="{BB962C8B-B14F-4D97-AF65-F5344CB8AC3E}">
        <p14:creationId xmlns:p14="http://schemas.microsoft.com/office/powerpoint/2010/main" val="16059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FA25D26-F927-FF29-E7D5-3088B05417D8}"/>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3112014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FA25D26-F927-FF29-E7D5-3088B05417D8}"/>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642445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FA25D26-F927-FF29-E7D5-3088B05417D8}"/>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800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3AE-4E2D-2C35-3A4D-3E0BCA623AC1}"/>
              </a:ext>
            </a:extLst>
          </p:cNvPr>
          <p:cNvSpPr>
            <a:spLocks noGrp="1"/>
          </p:cNvSpPr>
          <p:nvPr>
            <p:ph type="title"/>
          </p:nvPr>
        </p:nvSpPr>
        <p:spPr/>
        <p:txBody>
          <a:bodyPr/>
          <a:lstStyle/>
          <a:p>
            <a:r>
              <a:rPr lang="en-IN" dirty="0"/>
              <a:t>Dynamic Programming you say?</a:t>
            </a:r>
            <a:endParaRPr lang="en-US" dirty="0"/>
          </a:p>
        </p:txBody>
      </p:sp>
      <p:sp>
        <p:nvSpPr>
          <p:cNvPr id="3" name="Content Placeholder 2">
            <a:extLst>
              <a:ext uri="{FF2B5EF4-FFF2-40B4-BE49-F238E27FC236}">
                <a16:creationId xmlns:a16="http://schemas.microsoft.com/office/drawing/2014/main" id="{3EB2B51D-5F45-8FA6-3AEB-BEB43C9EA90F}"/>
              </a:ext>
            </a:extLst>
          </p:cNvPr>
          <p:cNvSpPr>
            <a:spLocks noGrp="1"/>
          </p:cNvSpPr>
          <p:nvPr>
            <p:ph idx="1"/>
          </p:nvPr>
        </p:nvSpPr>
        <p:spPr>
          <a:xfrm>
            <a:off x="838200" y="1825625"/>
            <a:ext cx="10515600" cy="608817"/>
          </a:xfrm>
        </p:spPr>
        <p:txBody>
          <a:bodyPr/>
          <a:lstStyle/>
          <a:p>
            <a:pPr marL="0" indent="0">
              <a:buNone/>
            </a:pPr>
            <a:r>
              <a:rPr lang="en-IN" dirty="0"/>
              <a:t>What’s the dynamic part?</a:t>
            </a:r>
          </a:p>
          <a:p>
            <a:pPr marL="0" indent="0">
              <a:buNone/>
            </a:pPr>
            <a:endParaRPr lang="en-IN" dirty="0"/>
          </a:p>
          <a:p>
            <a:pPr marL="0" indent="0">
              <a:buNone/>
            </a:pPr>
            <a:endParaRPr lang="en-IN" dirty="0"/>
          </a:p>
        </p:txBody>
      </p:sp>
      <p:sp>
        <p:nvSpPr>
          <p:cNvPr id="5" name="TextBox 4">
            <a:extLst>
              <a:ext uri="{FF2B5EF4-FFF2-40B4-BE49-F238E27FC236}">
                <a16:creationId xmlns:a16="http://schemas.microsoft.com/office/drawing/2014/main" id="{BDA3E5FC-C9FF-182B-AA60-79B76EA1EF05}"/>
              </a:ext>
            </a:extLst>
          </p:cNvPr>
          <p:cNvSpPr txBox="1"/>
          <p:nvPr/>
        </p:nvSpPr>
        <p:spPr>
          <a:xfrm>
            <a:off x="838200" y="2569379"/>
            <a:ext cx="10223665" cy="3539430"/>
          </a:xfrm>
          <a:prstGeom prst="rect">
            <a:avLst/>
          </a:prstGeom>
          <a:noFill/>
        </p:spPr>
        <p:txBody>
          <a:bodyPr wrap="square">
            <a:spAutoFit/>
          </a:bodyPr>
          <a:lstStyle/>
          <a:p>
            <a:r>
              <a:rPr lang="en-US" sz="1400" b="0" i="0" dirty="0">
                <a:solidFill>
                  <a:schemeClr val="bg1"/>
                </a:solidFill>
                <a:effectLst/>
                <a:latin typeface="Consolas" panose="020B0609020204030204" pitchFamily="49" charset="0"/>
              </a:rPr>
              <a:t>The 1950s were not good years for mathematical research. We had a very interesting gentleman in Washington named </a:t>
            </a:r>
            <a:r>
              <a:rPr lang="en-US" sz="1400" b="0" i="0" u="none" strike="noStrike" dirty="0">
                <a:solidFill>
                  <a:schemeClr val="bg1"/>
                </a:solidFill>
                <a:effectLst/>
                <a:latin typeface="Consolas" panose="020B0609020204030204" pitchFamily="49" charset="0"/>
                <a:hlinkClick r:id="rId2" tooltip="Charles Erwin Wilson">
                  <a:extLst>
                    <a:ext uri="{A12FA001-AC4F-418D-AE19-62706E023703}">
                      <ahyp:hlinkClr xmlns:ahyp="http://schemas.microsoft.com/office/drawing/2018/hyperlinkcolor" val="tx"/>
                    </a:ext>
                  </a:extLst>
                </a:hlinkClick>
              </a:rPr>
              <a:t>Wilson</a:t>
            </a:r>
            <a:r>
              <a:rPr lang="en-US" sz="1400" b="0" i="0" dirty="0">
                <a:solidFill>
                  <a:schemeClr val="bg1"/>
                </a:solidFill>
                <a:effectLst/>
                <a:latin typeface="Consolas" panose="020B0609020204030204" pitchFamily="49" charset="0"/>
              </a:rPr>
              <a:t>.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a:t>
            </a:r>
            <a:r>
              <a:rPr lang="en-US" sz="1400" b="1" i="0" dirty="0">
                <a:solidFill>
                  <a:schemeClr val="bg1"/>
                </a:solidFill>
                <a:effectLst/>
                <a:highlight>
                  <a:srgbClr val="34ADB1"/>
                </a:highlight>
                <a:latin typeface="Consolas" panose="020B0609020204030204" pitchFamily="49" charset="0"/>
              </a:rPr>
              <a:t>Let's take a word that has an absolutely precise meaning, namely dynamic</a:t>
            </a:r>
            <a:r>
              <a:rPr lang="en-US" sz="1400" i="0" dirty="0">
                <a:solidFill>
                  <a:schemeClr val="bg1"/>
                </a:solidFill>
                <a:effectLst/>
                <a:highlight>
                  <a:srgbClr val="34ADB1"/>
                </a:highlight>
                <a:latin typeface="Consolas" panose="020B0609020204030204" pitchFamily="49" charset="0"/>
              </a:rPr>
              <a:t>, </a:t>
            </a:r>
            <a:r>
              <a:rPr lang="en-US" sz="1400" i="0" dirty="0">
                <a:solidFill>
                  <a:schemeClr val="bg1"/>
                </a:solidFill>
                <a:effectLst/>
                <a:latin typeface="Consolas" panose="020B0609020204030204" pitchFamily="49" charset="0"/>
              </a:rPr>
              <a:t>in the classical physical sense. It also has a </a:t>
            </a:r>
            <a:r>
              <a:rPr lang="en-US" sz="1400" b="1" i="0" dirty="0">
                <a:solidFill>
                  <a:schemeClr val="bg1"/>
                </a:solidFill>
                <a:effectLst/>
                <a:highlight>
                  <a:srgbClr val="34ADB1"/>
                </a:highlight>
                <a:latin typeface="Consolas" panose="020B0609020204030204" pitchFamily="49" charset="0"/>
              </a:rPr>
              <a:t>very interesting property as an adjective</a:t>
            </a:r>
            <a:r>
              <a:rPr lang="en-US" sz="1400" i="0" dirty="0">
                <a:solidFill>
                  <a:schemeClr val="bg1"/>
                </a:solidFill>
                <a:effectLst/>
                <a:highlight>
                  <a:srgbClr val="34ADB1"/>
                </a:highlight>
                <a:latin typeface="Consolas" panose="020B0609020204030204" pitchFamily="49" charset="0"/>
              </a:rPr>
              <a:t>,</a:t>
            </a:r>
            <a:r>
              <a:rPr lang="en-US" sz="1400" i="0" dirty="0">
                <a:solidFill>
                  <a:schemeClr val="bg1"/>
                </a:solidFill>
                <a:effectLst/>
                <a:latin typeface="Consolas" panose="020B0609020204030204" pitchFamily="49" charset="0"/>
              </a:rPr>
              <a:t> and that is it's impossible to use the word dynamic in a pejorative sense.</a:t>
            </a:r>
            <a:r>
              <a:rPr lang="en-US" sz="1400" b="0" i="0" dirty="0">
                <a:solidFill>
                  <a:schemeClr val="bg1"/>
                </a:solidFill>
                <a:effectLst/>
                <a:latin typeface="Consolas" panose="020B0609020204030204" pitchFamily="49" charset="0"/>
              </a:rPr>
              <a:t> Try thinking of some combination that will possibly give it a pejorative meaning. It's impossible. Thus, I thought dynamic programming was a good name. It was </a:t>
            </a:r>
            <a:r>
              <a:rPr lang="en-US" sz="1400" b="1" i="0" dirty="0">
                <a:solidFill>
                  <a:schemeClr val="bg1"/>
                </a:solidFill>
                <a:effectLst/>
                <a:highlight>
                  <a:srgbClr val="34ADB1"/>
                </a:highlight>
                <a:latin typeface="Consolas" panose="020B0609020204030204" pitchFamily="49" charset="0"/>
              </a:rPr>
              <a:t>something not even a Congressman could object to</a:t>
            </a:r>
            <a:r>
              <a:rPr lang="en-US" sz="1400" b="0" i="0" dirty="0">
                <a:solidFill>
                  <a:schemeClr val="bg1"/>
                </a:solidFill>
                <a:effectLst/>
                <a:latin typeface="Consolas" panose="020B0609020204030204" pitchFamily="49" charset="0"/>
              </a:rPr>
              <a:t>. So I used it as an umbrella for my activities.</a:t>
            </a:r>
            <a:endParaRPr lang="en-US" sz="1400" dirty="0">
              <a:solidFill>
                <a:schemeClr val="bg1"/>
              </a:solidFill>
              <a:latin typeface="Consolas" panose="020B0609020204030204" pitchFamily="49" charset="0"/>
            </a:endParaRPr>
          </a:p>
        </p:txBody>
      </p:sp>
      <p:sp>
        <p:nvSpPr>
          <p:cNvPr id="4" name="TextBox 3">
            <a:extLst>
              <a:ext uri="{FF2B5EF4-FFF2-40B4-BE49-F238E27FC236}">
                <a16:creationId xmlns:a16="http://schemas.microsoft.com/office/drawing/2014/main" id="{8CD19B06-227C-6B98-DF96-15A062E8D450}"/>
              </a:ext>
            </a:extLst>
          </p:cNvPr>
          <p:cNvSpPr txBox="1"/>
          <p:nvPr/>
        </p:nvSpPr>
        <p:spPr>
          <a:xfrm>
            <a:off x="838200" y="6154321"/>
            <a:ext cx="6094562" cy="338554"/>
          </a:xfrm>
          <a:prstGeom prst="rect">
            <a:avLst/>
          </a:prstGeom>
          <a:noFill/>
        </p:spPr>
        <p:txBody>
          <a:bodyPr wrap="square">
            <a:spAutoFit/>
          </a:bodyPr>
          <a:lstStyle/>
          <a:p>
            <a:r>
              <a:rPr kumimoji="0" lang="en-IN"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Richard Bellman</a:t>
            </a:r>
            <a:endParaRPr lang="en-US" dirty="0"/>
          </a:p>
        </p:txBody>
      </p:sp>
    </p:spTree>
    <p:extLst>
      <p:ext uri="{BB962C8B-B14F-4D97-AF65-F5344CB8AC3E}">
        <p14:creationId xmlns:p14="http://schemas.microsoft.com/office/powerpoint/2010/main" val="398390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FA25D26-F927-FF29-E7D5-3088B05417D8}"/>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87993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4090221" y="308693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f(5)</a:t>
            </a:r>
            <a:endParaRPr lang="en-US" sz="1000" dirty="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2322727" y="380201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6123551" y="387351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2588563" y="3352771"/>
            <a:ext cx="1501658" cy="44923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4621893" y="3352771"/>
            <a:ext cx="1767494" cy="520747"/>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1334872" y="4329111"/>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3392466" y="4329111"/>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1600708" y="4067846"/>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2854399" y="4067846"/>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5591878" y="4394264"/>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6661618" y="4394264"/>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5857715"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p:cNvCxnSpPr>
          <p:nvPr/>
        </p:nvCxnSpPr>
        <p:spPr>
          <a:xfrm>
            <a:off x="6655223"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5060206"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6123551"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5326042"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6045689"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2866155"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3929499"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3131991"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3851638"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814124" y="50441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1877469" y="50441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079960"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1799607"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282452"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1345796"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548288"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1267935"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114FCD-7844-420E-2C71-3305270E7CE5}"/>
              </a:ext>
            </a:extLst>
          </p:cNvPr>
          <p:cNvSpPr/>
          <p:nvPr/>
        </p:nvSpPr>
        <p:spPr>
          <a:xfrm>
            <a:off x="6788141" y="159130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f(6)</a:t>
            </a:r>
            <a:endParaRPr lang="en-US" sz="1000" dirty="0">
              <a:ea typeface="Fira Code" pitchFamily="1" charset="0"/>
              <a:cs typeface="Fira Code" pitchFamily="1" charset="0"/>
            </a:endParaRPr>
          </a:p>
        </p:txBody>
      </p:sp>
      <p:grpSp>
        <p:nvGrpSpPr>
          <p:cNvPr id="6" name="Group 5">
            <a:extLst>
              <a:ext uri="{FF2B5EF4-FFF2-40B4-BE49-F238E27FC236}">
                <a16:creationId xmlns:a16="http://schemas.microsoft.com/office/drawing/2014/main" id="{832CE170-CDBD-F252-8FF7-4C50A25A3337}"/>
              </a:ext>
            </a:extLst>
          </p:cNvPr>
          <p:cNvGrpSpPr/>
          <p:nvPr/>
        </p:nvGrpSpPr>
        <p:grpSpPr>
          <a:xfrm>
            <a:off x="7678031" y="3084649"/>
            <a:ext cx="4205503" cy="2503549"/>
            <a:chOff x="8307764" y="231386"/>
            <a:chExt cx="4205503" cy="2503549"/>
          </a:xfrm>
        </p:grpSpPr>
        <p:sp>
          <p:nvSpPr>
            <p:cNvPr id="15" name="Oval 14">
              <a:extLst>
                <a:ext uri="{FF2B5EF4-FFF2-40B4-BE49-F238E27FC236}">
                  <a16:creationId xmlns:a16="http://schemas.microsoft.com/office/drawing/2014/main" id="{0003893F-957B-F4FF-BB22-C4A312EE9E70}"/>
                </a:ext>
              </a:extLst>
            </p:cNvPr>
            <p:cNvSpPr/>
            <p:nvPr/>
          </p:nvSpPr>
          <p:spPr>
            <a:xfrm>
              <a:off x="10374823" y="2313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16" name="Oval 15">
              <a:extLst>
                <a:ext uri="{FF2B5EF4-FFF2-40B4-BE49-F238E27FC236}">
                  <a16:creationId xmlns:a16="http://schemas.microsoft.com/office/drawing/2014/main" id="{95564F9E-D974-4C4F-770F-C0EE7DE7FB57}"/>
                </a:ext>
              </a:extLst>
            </p:cNvPr>
            <p:cNvSpPr/>
            <p:nvPr/>
          </p:nvSpPr>
          <p:spPr>
            <a:xfrm>
              <a:off x="9386968" y="758487"/>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17" name="Oval 16">
              <a:extLst>
                <a:ext uri="{FF2B5EF4-FFF2-40B4-BE49-F238E27FC236}">
                  <a16:creationId xmlns:a16="http://schemas.microsoft.com/office/drawing/2014/main" id="{B248CFBD-053D-B802-E525-204A9F623322}"/>
                </a:ext>
              </a:extLst>
            </p:cNvPr>
            <p:cNvSpPr/>
            <p:nvPr/>
          </p:nvSpPr>
          <p:spPr>
            <a:xfrm>
              <a:off x="11444562" y="758487"/>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18" name="Straight Arrow Connector 17">
              <a:extLst>
                <a:ext uri="{FF2B5EF4-FFF2-40B4-BE49-F238E27FC236}">
                  <a16:creationId xmlns:a16="http://schemas.microsoft.com/office/drawing/2014/main" id="{1193A595-45D6-F7BF-1849-B1D3C5E6BE3A}"/>
                </a:ext>
              </a:extLst>
            </p:cNvPr>
            <p:cNvCxnSpPr>
              <a:cxnSpLocks/>
              <a:stCxn id="15" idx="2"/>
              <a:endCxn id="16" idx="0"/>
            </p:cNvCxnSpPr>
            <p:nvPr/>
          </p:nvCxnSpPr>
          <p:spPr>
            <a:xfrm flipH="1">
              <a:off x="9652804" y="497222"/>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01D325-9E14-E319-D3EE-0CFB4CB12494}"/>
                </a:ext>
              </a:extLst>
            </p:cNvPr>
            <p:cNvCxnSpPr>
              <a:cxnSpLocks/>
              <a:stCxn id="15" idx="6"/>
              <a:endCxn id="17" idx="0"/>
            </p:cNvCxnSpPr>
            <p:nvPr/>
          </p:nvCxnSpPr>
          <p:spPr>
            <a:xfrm>
              <a:off x="10906495" y="497222"/>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63B39EE-BBE7-5E87-3D4C-2DD59829005F}"/>
                </a:ext>
              </a:extLst>
            </p:cNvPr>
            <p:cNvSpPr/>
            <p:nvPr/>
          </p:nvSpPr>
          <p:spPr>
            <a:xfrm>
              <a:off x="10918251" y="148361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21" name="Oval 20">
              <a:extLst>
                <a:ext uri="{FF2B5EF4-FFF2-40B4-BE49-F238E27FC236}">
                  <a16:creationId xmlns:a16="http://schemas.microsoft.com/office/drawing/2014/main" id="{3D118D7C-22B4-898B-C9EE-8D3349CA69C1}"/>
                </a:ext>
              </a:extLst>
            </p:cNvPr>
            <p:cNvSpPr/>
            <p:nvPr/>
          </p:nvSpPr>
          <p:spPr>
            <a:xfrm>
              <a:off x="11981595" y="148361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22" name="Straight Arrow Connector 21">
              <a:extLst>
                <a:ext uri="{FF2B5EF4-FFF2-40B4-BE49-F238E27FC236}">
                  <a16:creationId xmlns:a16="http://schemas.microsoft.com/office/drawing/2014/main" id="{3EB89E07-AE7E-280A-8BA6-4BB47E331000}"/>
                </a:ext>
              </a:extLst>
            </p:cNvPr>
            <p:cNvCxnSpPr>
              <a:endCxn id="20" idx="0"/>
            </p:cNvCxnSpPr>
            <p:nvPr/>
          </p:nvCxnSpPr>
          <p:spPr>
            <a:xfrm flipH="1">
              <a:off x="11184087" y="1222352"/>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D0EF1D-9570-216C-A1C7-4EDD037D736C}"/>
                </a:ext>
              </a:extLst>
            </p:cNvPr>
            <p:cNvCxnSpPr>
              <a:cxnSpLocks/>
              <a:endCxn id="21" idx="0"/>
            </p:cNvCxnSpPr>
            <p:nvPr/>
          </p:nvCxnSpPr>
          <p:spPr>
            <a:xfrm>
              <a:off x="11903734" y="1222352"/>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399BBCD-AD96-95E2-A098-CEEB647E4969}"/>
                </a:ext>
              </a:extLst>
            </p:cNvPr>
            <p:cNvSpPr/>
            <p:nvPr/>
          </p:nvSpPr>
          <p:spPr>
            <a:xfrm>
              <a:off x="8866220" y="1473562"/>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25" name="Oval 24">
              <a:extLst>
                <a:ext uri="{FF2B5EF4-FFF2-40B4-BE49-F238E27FC236}">
                  <a16:creationId xmlns:a16="http://schemas.microsoft.com/office/drawing/2014/main" id="{0B7F924E-9021-7B06-D0E4-82F720B0F219}"/>
                </a:ext>
              </a:extLst>
            </p:cNvPr>
            <p:cNvSpPr/>
            <p:nvPr/>
          </p:nvSpPr>
          <p:spPr>
            <a:xfrm>
              <a:off x="9929565" y="1473562"/>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4" name="Straight Arrow Connector 33">
              <a:extLst>
                <a:ext uri="{FF2B5EF4-FFF2-40B4-BE49-F238E27FC236}">
                  <a16:creationId xmlns:a16="http://schemas.microsoft.com/office/drawing/2014/main" id="{AE596D8B-CEEB-9892-6C23-3B81DA37D145}"/>
                </a:ext>
              </a:extLst>
            </p:cNvPr>
            <p:cNvCxnSpPr>
              <a:endCxn id="24" idx="0"/>
            </p:cNvCxnSpPr>
            <p:nvPr/>
          </p:nvCxnSpPr>
          <p:spPr>
            <a:xfrm flipH="1">
              <a:off x="9132056" y="121229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4BD67C-A681-396C-D112-10A85E4CE61D}"/>
                </a:ext>
              </a:extLst>
            </p:cNvPr>
            <p:cNvCxnSpPr>
              <a:cxnSpLocks/>
              <a:endCxn id="25" idx="0"/>
            </p:cNvCxnSpPr>
            <p:nvPr/>
          </p:nvCxnSpPr>
          <p:spPr>
            <a:xfrm>
              <a:off x="9851703" y="121229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F99B08F-EC99-A270-A225-F2EF2C62ED56}"/>
                </a:ext>
              </a:extLst>
            </p:cNvPr>
            <p:cNvSpPr/>
            <p:nvPr/>
          </p:nvSpPr>
          <p:spPr>
            <a:xfrm>
              <a:off x="8307764" y="220326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7" name="Oval 36">
              <a:extLst>
                <a:ext uri="{FF2B5EF4-FFF2-40B4-BE49-F238E27FC236}">
                  <a16:creationId xmlns:a16="http://schemas.microsoft.com/office/drawing/2014/main" id="{43150F2A-6C4C-F70E-84F8-730C37CE311C}"/>
                </a:ext>
              </a:extLst>
            </p:cNvPr>
            <p:cNvSpPr/>
            <p:nvPr/>
          </p:nvSpPr>
          <p:spPr>
            <a:xfrm>
              <a:off x="9397892" y="219320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2" name="Straight Arrow Connector 41">
              <a:extLst>
                <a:ext uri="{FF2B5EF4-FFF2-40B4-BE49-F238E27FC236}">
                  <a16:creationId xmlns:a16="http://schemas.microsoft.com/office/drawing/2014/main" id="{14B7EF00-F9C2-F847-7D8E-4D383887902E}"/>
                </a:ext>
              </a:extLst>
            </p:cNvPr>
            <p:cNvCxnSpPr>
              <a:cxnSpLocks/>
            </p:cNvCxnSpPr>
            <p:nvPr/>
          </p:nvCxnSpPr>
          <p:spPr>
            <a:xfrm flipH="1">
              <a:off x="8600384" y="1931944"/>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CA666B-E177-EA8A-06EA-E9EA8BC2AE0E}"/>
                </a:ext>
              </a:extLst>
            </p:cNvPr>
            <p:cNvCxnSpPr>
              <a:cxnSpLocks/>
              <a:endCxn id="37" idx="0"/>
            </p:cNvCxnSpPr>
            <p:nvPr/>
          </p:nvCxnSpPr>
          <p:spPr>
            <a:xfrm>
              <a:off x="9320031" y="1931944"/>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a:extLst>
              <a:ext uri="{FF2B5EF4-FFF2-40B4-BE49-F238E27FC236}">
                <a16:creationId xmlns:a16="http://schemas.microsoft.com/office/drawing/2014/main" id="{303C1588-4777-9DC4-09BB-F40341581E72}"/>
              </a:ext>
            </a:extLst>
          </p:cNvPr>
          <p:cNvCxnSpPr>
            <a:cxnSpLocks/>
            <a:stCxn id="13" idx="5"/>
            <a:endCxn id="15" idx="0"/>
          </p:cNvCxnSpPr>
          <p:nvPr/>
        </p:nvCxnSpPr>
        <p:spPr>
          <a:xfrm>
            <a:off x="7241951" y="2045113"/>
            <a:ext cx="2768975" cy="103953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9CE1DED-759B-F666-AEA0-3C87384DCE7B}"/>
              </a:ext>
            </a:extLst>
          </p:cNvPr>
          <p:cNvCxnSpPr>
            <a:cxnSpLocks/>
            <a:stCxn id="13" idx="3"/>
            <a:endCxn id="4" idx="0"/>
          </p:cNvCxnSpPr>
          <p:nvPr/>
        </p:nvCxnSpPr>
        <p:spPr>
          <a:xfrm flipH="1">
            <a:off x="4356057" y="2045113"/>
            <a:ext cx="2509946" cy="1041822"/>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0081D6-3AA4-3642-01CA-4BA4F0C6908C}"/>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886866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4090221" y="308693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f(5)</a:t>
            </a:r>
            <a:endParaRPr lang="en-US" sz="1000" dirty="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2322727" y="380201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6123551" y="3873518"/>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2588563" y="3352771"/>
            <a:ext cx="1501658" cy="44923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4621893" y="3352771"/>
            <a:ext cx="1767494" cy="520747"/>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1334872" y="4329111"/>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3392466" y="4329111"/>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1600708" y="4067846"/>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2854399" y="4067846"/>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5591878" y="4394264"/>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6661618" y="4394264"/>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5857715"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p:cNvCxnSpPr>
          <p:nvPr/>
        </p:nvCxnSpPr>
        <p:spPr>
          <a:xfrm>
            <a:off x="6655223"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5060206"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6123551"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5326042"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6045689"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2866155"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3929499"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3131991"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3851638"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814124" y="50441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1877469" y="50441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079960"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1799607"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282452"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1345796"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548288"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1267935"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114FCD-7844-420E-2C71-3305270E7CE5}"/>
              </a:ext>
            </a:extLst>
          </p:cNvPr>
          <p:cNvSpPr/>
          <p:nvPr/>
        </p:nvSpPr>
        <p:spPr>
          <a:xfrm>
            <a:off x="6788141" y="159130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f(6)</a:t>
            </a:r>
            <a:endParaRPr lang="en-US" sz="1000" dirty="0">
              <a:ea typeface="Fira Code" pitchFamily="1" charset="0"/>
              <a:cs typeface="Fira Code" pitchFamily="1" charset="0"/>
            </a:endParaRPr>
          </a:p>
        </p:txBody>
      </p:sp>
      <p:sp>
        <p:nvSpPr>
          <p:cNvPr id="15" name="Oval 14">
            <a:extLst>
              <a:ext uri="{FF2B5EF4-FFF2-40B4-BE49-F238E27FC236}">
                <a16:creationId xmlns:a16="http://schemas.microsoft.com/office/drawing/2014/main" id="{0003893F-957B-F4FF-BB22-C4A312EE9E70}"/>
              </a:ext>
            </a:extLst>
          </p:cNvPr>
          <p:cNvSpPr/>
          <p:nvPr/>
        </p:nvSpPr>
        <p:spPr>
          <a:xfrm>
            <a:off x="9745090" y="308464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16" name="Oval 15">
            <a:extLst>
              <a:ext uri="{FF2B5EF4-FFF2-40B4-BE49-F238E27FC236}">
                <a16:creationId xmlns:a16="http://schemas.microsoft.com/office/drawing/2014/main" id="{95564F9E-D974-4C4F-770F-C0EE7DE7FB57}"/>
              </a:ext>
            </a:extLst>
          </p:cNvPr>
          <p:cNvSpPr/>
          <p:nvPr/>
        </p:nvSpPr>
        <p:spPr>
          <a:xfrm>
            <a:off x="8757235" y="3611750"/>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17" name="Oval 16">
            <a:extLst>
              <a:ext uri="{FF2B5EF4-FFF2-40B4-BE49-F238E27FC236}">
                <a16:creationId xmlns:a16="http://schemas.microsoft.com/office/drawing/2014/main" id="{B248CFBD-053D-B802-E525-204A9F623322}"/>
              </a:ext>
            </a:extLst>
          </p:cNvPr>
          <p:cNvSpPr/>
          <p:nvPr/>
        </p:nvSpPr>
        <p:spPr>
          <a:xfrm>
            <a:off x="10814829" y="361175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18" name="Straight Arrow Connector 17">
            <a:extLst>
              <a:ext uri="{FF2B5EF4-FFF2-40B4-BE49-F238E27FC236}">
                <a16:creationId xmlns:a16="http://schemas.microsoft.com/office/drawing/2014/main" id="{1193A595-45D6-F7BF-1849-B1D3C5E6BE3A}"/>
              </a:ext>
            </a:extLst>
          </p:cNvPr>
          <p:cNvCxnSpPr>
            <a:cxnSpLocks/>
            <a:stCxn id="15" idx="2"/>
            <a:endCxn id="16" idx="0"/>
          </p:cNvCxnSpPr>
          <p:nvPr/>
        </p:nvCxnSpPr>
        <p:spPr>
          <a:xfrm flipH="1">
            <a:off x="9023071" y="3350485"/>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01D325-9E14-E319-D3EE-0CFB4CB12494}"/>
              </a:ext>
            </a:extLst>
          </p:cNvPr>
          <p:cNvCxnSpPr>
            <a:cxnSpLocks/>
            <a:stCxn id="15" idx="6"/>
            <a:endCxn id="17" idx="0"/>
          </p:cNvCxnSpPr>
          <p:nvPr/>
        </p:nvCxnSpPr>
        <p:spPr>
          <a:xfrm>
            <a:off x="10276762" y="3350485"/>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63B39EE-BBE7-5E87-3D4C-2DD59829005F}"/>
              </a:ext>
            </a:extLst>
          </p:cNvPr>
          <p:cNvSpPr/>
          <p:nvPr/>
        </p:nvSpPr>
        <p:spPr>
          <a:xfrm>
            <a:off x="10288518" y="433687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21" name="Oval 20">
            <a:extLst>
              <a:ext uri="{FF2B5EF4-FFF2-40B4-BE49-F238E27FC236}">
                <a16:creationId xmlns:a16="http://schemas.microsoft.com/office/drawing/2014/main" id="{3D118D7C-22B4-898B-C9EE-8D3349CA69C1}"/>
              </a:ext>
            </a:extLst>
          </p:cNvPr>
          <p:cNvSpPr/>
          <p:nvPr/>
        </p:nvSpPr>
        <p:spPr>
          <a:xfrm>
            <a:off x="11351862" y="433687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22" name="Straight Arrow Connector 21">
            <a:extLst>
              <a:ext uri="{FF2B5EF4-FFF2-40B4-BE49-F238E27FC236}">
                <a16:creationId xmlns:a16="http://schemas.microsoft.com/office/drawing/2014/main" id="{3EB89E07-AE7E-280A-8BA6-4BB47E331000}"/>
              </a:ext>
            </a:extLst>
          </p:cNvPr>
          <p:cNvCxnSpPr>
            <a:endCxn id="20" idx="0"/>
          </p:cNvCxnSpPr>
          <p:nvPr/>
        </p:nvCxnSpPr>
        <p:spPr>
          <a:xfrm flipH="1">
            <a:off x="10554354" y="4075615"/>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D0EF1D-9570-216C-A1C7-4EDD037D736C}"/>
              </a:ext>
            </a:extLst>
          </p:cNvPr>
          <p:cNvCxnSpPr>
            <a:cxnSpLocks/>
            <a:endCxn id="21" idx="0"/>
          </p:cNvCxnSpPr>
          <p:nvPr/>
        </p:nvCxnSpPr>
        <p:spPr>
          <a:xfrm>
            <a:off x="11274001" y="4075615"/>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399BBCD-AD96-95E2-A098-CEEB647E4969}"/>
              </a:ext>
            </a:extLst>
          </p:cNvPr>
          <p:cNvSpPr/>
          <p:nvPr/>
        </p:nvSpPr>
        <p:spPr>
          <a:xfrm>
            <a:off x="8236487" y="432682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25" name="Oval 24">
            <a:extLst>
              <a:ext uri="{FF2B5EF4-FFF2-40B4-BE49-F238E27FC236}">
                <a16:creationId xmlns:a16="http://schemas.microsoft.com/office/drawing/2014/main" id="{0B7F924E-9021-7B06-D0E4-82F720B0F219}"/>
              </a:ext>
            </a:extLst>
          </p:cNvPr>
          <p:cNvSpPr/>
          <p:nvPr/>
        </p:nvSpPr>
        <p:spPr>
          <a:xfrm>
            <a:off x="9299832" y="432682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4" name="Straight Arrow Connector 33">
            <a:extLst>
              <a:ext uri="{FF2B5EF4-FFF2-40B4-BE49-F238E27FC236}">
                <a16:creationId xmlns:a16="http://schemas.microsoft.com/office/drawing/2014/main" id="{AE596D8B-CEEB-9892-6C23-3B81DA37D145}"/>
              </a:ext>
            </a:extLst>
          </p:cNvPr>
          <p:cNvCxnSpPr>
            <a:endCxn id="24" idx="0"/>
          </p:cNvCxnSpPr>
          <p:nvPr/>
        </p:nvCxnSpPr>
        <p:spPr>
          <a:xfrm flipH="1">
            <a:off x="8502323" y="4065560"/>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4BD67C-A681-396C-D112-10A85E4CE61D}"/>
              </a:ext>
            </a:extLst>
          </p:cNvPr>
          <p:cNvCxnSpPr>
            <a:cxnSpLocks/>
            <a:endCxn id="25" idx="0"/>
          </p:cNvCxnSpPr>
          <p:nvPr/>
        </p:nvCxnSpPr>
        <p:spPr>
          <a:xfrm>
            <a:off x="9221970" y="4065560"/>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F99B08F-EC99-A270-A225-F2EF2C62ED56}"/>
              </a:ext>
            </a:extLst>
          </p:cNvPr>
          <p:cNvSpPr/>
          <p:nvPr/>
        </p:nvSpPr>
        <p:spPr>
          <a:xfrm>
            <a:off x="7678031" y="505652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7" name="Oval 36">
            <a:extLst>
              <a:ext uri="{FF2B5EF4-FFF2-40B4-BE49-F238E27FC236}">
                <a16:creationId xmlns:a16="http://schemas.microsoft.com/office/drawing/2014/main" id="{43150F2A-6C4C-F70E-84F8-730C37CE311C}"/>
              </a:ext>
            </a:extLst>
          </p:cNvPr>
          <p:cNvSpPr/>
          <p:nvPr/>
        </p:nvSpPr>
        <p:spPr>
          <a:xfrm>
            <a:off x="8768159" y="5046472"/>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2" name="Straight Arrow Connector 41">
            <a:extLst>
              <a:ext uri="{FF2B5EF4-FFF2-40B4-BE49-F238E27FC236}">
                <a16:creationId xmlns:a16="http://schemas.microsoft.com/office/drawing/2014/main" id="{14B7EF00-F9C2-F847-7D8E-4D383887902E}"/>
              </a:ext>
            </a:extLst>
          </p:cNvPr>
          <p:cNvCxnSpPr>
            <a:cxnSpLocks/>
          </p:cNvCxnSpPr>
          <p:nvPr/>
        </p:nvCxnSpPr>
        <p:spPr>
          <a:xfrm flipH="1">
            <a:off x="7970651" y="478520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CA666B-E177-EA8A-06EA-E9EA8BC2AE0E}"/>
              </a:ext>
            </a:extLst>
          </p:cNvPr>
          <p:cNvCxnSpPr>
            <a:cxnSpLocks/>
            <a:endCxn id="37" idx="0"/>
          </p:cNvCxnSpPr>
          <p:nvPr/>
        </p:nvCxnSpPr>
        <p:spPr>
          <a:xfrm>
            <a:off x="8690298" y="478520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3C1588-4777-9DC4-09BB-F40341581E72}"/>
              </a:ext>
            </a:extLst>
          </p:cNvPr>
          <p:cNvCxnSpPr>
            <a:cxnSpLocks/>
            <a:stCxn id="13" idx="5"/>
            <a:endCxn id="15" idx="0"/>
          </p:cNvCxnSpPr>
          <p:nvPr/>
        </p:nvCxnSpPr>
        <p:spPr>
          <a:xfrm>
            <a:off x="7241951" y="2045113"/>
            <a:ext cx="2768975" cy="103953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9CE1DED-759B-F666-AEA0-3C87384DCE7B}"/>
              </a:ext>
            </a:extLst>
          </p:cNvPr>
          <p:cNvCxnSpPr>
            <a:cxnSpLocks/>
            <a:stCxn id="13" idx="3"/>
            <a:endCxn id="4" idx="0"/>
          </p:cNvCxnSpPr>
          <p:nvPr/>
        </p:nvCxnSpPr>
        <p:spPr>
          <a:xfrm flipH="1">
            <a:off x="4356057" y="2045113"/>
            <a:ext cx="2509946" cy="1041822"/>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0081D6-3AA4-3642-01CA-4BA4F0C6908C}"/>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324674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The recursion tree </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4090221" y="308693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f(5)</a:t>
            </a:r>
            <a:endParaRPr lang="en-US" sz="1000" dirty="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2322727" y="380201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6123551" y="387351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2588563" y="3352771"/>
            <a:ext cx="1501658" cy="44923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4621893" y="3352771"/>
            <a:ext cx="1767494" cy="520747"/>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1334872" y="4329111"/>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3392466" y="4329111"/>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1600708" y="4067846"/>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2854399" y="4067846"/>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5591878" y="4394264"/>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6661618" y="4394264"/>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5857715"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p:cNvCxnSpPr>
          <p:nvPr/>
        </p:nvCxnSpPr>
        <p:spPr>
          <a:xfrm>
            <a:off x="6655223" y="4139354"/>
            <a:ext cx="265836" cy="25491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5060206"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6123551" y="5122048"/>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5326042"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6045689" y="4860783"/>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2866155"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3929499" y="505424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3131991"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3851638" y="4792976"/>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814124" y="5044186"/>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1877469" y="504418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079960"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1799607" y="4782921"/>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282452"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1345796" y="576383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548288"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1267935" y="5502568"/>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A114FCD-7844-420E-2C71-3305270E7CE5}"/>
              </a:ext>
            </a:extLst>
          </p:cNvPr>
          <p:cNvSpPr/>
          <p:nvPr/>
        </p:nvSpPr>
        <p:spPr>
          <a:xfrm>
            <a:off x="6788141" y="1591303"/>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f(6)</a:t>
            </a:r>
            <a:endParaRPr lang="en-US" sz="1000" dirty="0">
              <a:ea typeface="Fira Code" pitchFamily="1" charset="0"/>
              <a:cs typeface="Fira Code" pitchFamily="1" charset="0"/>
            </a:endParaRPr>
          </a:p>
        </p:txBody>
      </p:sp>
      <p:sp>
        <p:nvSpPr>
          <p:cNvPr id="15" name="Oval 14">
            <a:extLst>
              <a:ext uri="{FF2B5EF4-FFF2-40B4-BE49-F238E27FC236}">
                <a16:creationId xmlns:a16="http://schemas.microsoft.com/office/drawing/2014/main" id="{0003893F-957B-F4FF-BB22-C4A312EE9E70}"/>
              </a:ext>
            </a:extLst>
          </p:cNvPr>
          <p:cNvSpPr/>
          <p:nvPr/>
        </p:nvSpPr>
        <p:spPr>
          <a:xfrm>
            <a:off x="9745090" y="308464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f(4)</a:t>
            </a:r>
            <a:endParaRPr lang="en-US" sz="1000" dirty="0">
              <a:ea typeface="Fira Code" pitchFamily="1" charset="0"/>
              <a:cs typeface="Fira Code" pitchFamily="1" charset="0"/>
            </a:endParaRPr>
          </a:p>
        </p:txBody>
      </p:sp>
      <p:sp>
        <p:nvSpPr>
          <p:cNvPr id="16" name="Oval 15">
            <a:extLst>
              <a:ext uri="{FF2B5EF4-FFF2-40B4-BE49-F238E27FC236}">
                <a16:creationId xmlns:a16="http://schemas.microsoft.com/office/drawing/2014/main" id="{95564F9E-D974-4C4F-770F-C0EE7DE7FB57}"/>
              </a:ext>
            </a:extLst>
          </p:cNvPr>
          <p:cNvSpPr/>
          <p:nvPr/>
        </p:nvSpPr>
        <p:spPr>
          <a:xfrm>
            <a:off x="8757235" y="3611750"/>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f(3)</a:t>
            </a:r>
            <a:endParaRPr lang="en-US" sz="1000" dirty="0">
              <a:ea typeface="Fira Code" pitchFamily="1" charset="0"/>
              <a:cs typeface="Fira Code" pitchFamily="1" charset="0"/>
            </a:endParaRPr>
          </a:p>
        </p:txBody>
      </p:sp>
      <p:sp>
        <p:nvSpPr>
          <p:cNvPr id="17" name="Oval 16">
            <a:extLst>
              <a:ext uri="{FF2B5EF4-FFF2-40B4-BE49-F238E27FC236}">
                <a16:creationId xmlns:a16="http://schemas.microsoft.com/office/drawing/2014/main" id="{B248CFBD-053D-B802-E525-204A9F623322}"/>
              </a:ext>
            </a:extLst>
          </p:cNvPr>
          <p:cNvSpPr/>
          <p:nvPr/>
        </p:nvSpPr>
        <p:spPr>
          <a:xfrm>
            <a:off x="10814829" y="3611750"/>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cxnSp>
        <p:nvCxnSpPr>
          <p:cNvPr id="18" name="Straight Arrow Connector 17">
            <a:extLst>
              <a:ext uri="{FF2B5EF4-FFF2-40B4-BE49-F238E27FC236}">
                <a16:creationId xmlns:a16="http://schemas.microsoft.com/office/drawing/2014/main" id="{1193A595-45D6-F7BF-1849-B1D3C5E6BE3A}"/>
              </a:ext>
            </a:extLst>
          </p:cNvPr>
          <p:cNvCxnSpPr>
            <a:cxnSpLocks/>
            <a:stCxn id="15" idx="2"/>
            <a:endCxn id="16" idx="0"/>
          </p:cNvCxnSpPr>
          <p:nvPr/>
        </p:nvCxnSpPr>
        <p:spPr>
          <a:xfrm flipH="1">
            <a:off x="9023071" y="3350485"/>
            <a:ext cx="722019"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01D325-9E14-E319-D3EE-0CFB4CB12494}"/>
              </a:ext>
            </a:extLst>
          </p:cNvPr>
          <p:cNvCxnSpPr>
            <a:cxnSpLocks/>
            <a:stCxn id="15" idx="6"/>
            <a:endCxn id="17" idx="0"/>
          </p:cNvCxnSpPr>
          <p:nvPr/>
        </p:nvCxnSpPr>
        <p:spPr>
          <a:xfrm>
            <a:off x="10276762" y="3350485"/>
            <a:ext cx="803903"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63B39EE-BBE7-5E87-3D4C-2DD59829005F}"/>
              </a:ext>
            </a:extLst>
          </p:cNvPr>
          <p:cNvSpPr/>
          <p:nvPr/>
        </p:nvSpPr>
        <p:spPr>
          <a:xfrm>
            <a:off x="10288518" y="433687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21" name="Oval 20">
            <a:extLst>
              <a:ext uri="{FF2B5EF4-FFF2-40B4-BE49-F238E27FC236}">
                <a16:creationId xmlns:a16="http://schemas.microsoft.com/office/drawing/2014/main" id="{3D118D7C-22B4-898B-C9EE-8D3349CA69C1}"/>
              </a:ext>
            </a:extLst>
          </p:cNvPr>
          <p:cNvSpPr/>
          <p:nvPr/>
        </p:nvSpPr>
        <p:spPr>
          <a:xfrm>
            <a:off x="11351862" y="4336879"/>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22" name="Straight Arrow Connector 21">
            <a:extLst>
              <a:ext uri="{FF2B5EF4-FFF2-40B4-BE49-F238E27FC236}">
                <a16:creationId xmlns:a16="http://schemas.microsoft.com/office/drawing/2014/main" id="{3EB89E07-AE7E-280A-8BA6-4BB47E331000}"/>
              </a:ext>
            </a:extLst>
          </p:cNvPr>
          <p:cNvCxnSpPr>
            <a:endCxn id="20" idx="0"/>
          </p:cNvCxnSpPr>
          <p:nvPr/>
        </p:nvCxnSpPr>
        <p:spPr>
          <a:xfrm flipH="1">
            <a:off x="10554354" y="4075615"/>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D0EF1D-9570-216C-A1C7-4EDD037D736C}"/>
              </a:ext>
            </a:extLst>
          </p:cNvPr>
          <p:cNvCxnSpPr>
            <a:cxnSpLocks/>
            <a:endCxn id="21" idx="0"/>
          </p:cNvCxnSpPr>
          <p:nvPr/>
        </p:nvCxnSpPr>
        <p:spPr>
          <a:xfrm>
            <a:off x="11274001" y="4075615"/>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399BBCD-AD96-95E2-A098-CEEB647E4969}"/>
              </a:ext>
            </a:extLst>
          </p:cNvPr>
          <p:cNvSpPr/>
          <p:nvPr/>
        </p:nvSpPr>
        <p:spPr>
          <a:xfrm>
            <a:off x="8236487" y="4326825"/>
            <a:ext cx="531672" cy="531672"/>
          </a:xfrm>
          <a:prstGeom prst="ellipse">
            <a:avLst/>
          </a:prstGeom>
          <a:solidFill>
            <a:srgbClr val="B0009B"/>
          </a:solid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f(2)</a:t>
            </a:r>
            <a:endParaRPr lang="en-US" sz="1000" dirty="0">
              <a:ea typeface="Fira Code" pitchFamily="1" charset="0"/>
              <a:cs typeface="Fira Code" pitchFamily="1" charset="0"/>
            </a:endParaRPr>
          </a:p>
        </p:txBody>
      </p:sp>
      <p:sp>
        <p:nvSpPr>
          <p:cNvPr id="25" name="Oval 24">
            <a:extLst>
              <a:ext uri="{FF2B5EF4-FFF2-40B4-BE49-F238E27FC236}">
                <a16:creationId xmlns:a16="http://schemas.microsoft.com/office/drawing/2014/main" id="{0B7F924E-9021-7B06-D0E4-82F720B0F219}"/>
              </a:ext>
            </a:extLst>
          </p:cNvPr>
          <p:cNvSpPr/>
          <p:nvPr/>
        </p:nvSpPr>
        <p:spPr>
          <a:xfrm>
            <a:off x="9299832" y="4326825"/>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cxnSp>
        <p:nvCxnSpPr>
          <p:cNvPr id="34" name="Straight Arrow Connector 33">
            <a:extLst>
              <a:ext uri="{FF2B5EF4-FFF2-40B4-BE49-F238E27FC236}">
                <a16:creationId xmlns:a16="http://schemas.microsoft.com/office/drawing/2014/main" id="{AE596D8B-CEEB-9892-6C23-3B81DA37D145}"/>
              </a:ext>
            </a:extLst>
          </p:cNvPr>
          <p:cNvCxnSpPr>
            <a:endCxn id="24" idx="0"/>
          </p:cNvCxnSpPr>
          <p:nvPr/>
        </p:nvCxnSpPr>
        <p:spPr>
          <a:xfrm flipH="1">
            <a:off x="8502323" y="4065560"/>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4BD67C-A681-396C-D112-10A85E4CE61D}"/>
              </a:ext>
            </a:extLst>
          </p:cNvPr>
          <p:cNvCxnSpPr>
            <a:cxnSpLocks/>
            <a:endCxn id="25" idx="0"/>
          </p:cNvCxnSpPr>
          <p:nvPr/>
        </p:nvCxnSpPr>
        <p:spPr>
          <a:xfrm>
            <a:off x="9221970" y="4065560"/>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F99B08F-EC99-A270-A225-F2EF2C62ED56}"/>
              </a:ext>
            </a:extLst>
          </p:cNvPr>
          <p:cNvSpPr/>
          <p:nvPr/>
        </p:nvSpPr>
        <p:spPr>
          <a:xfrm>
            <a:off x="7678031" y="5056526"/>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f(1)</a:t>
            </a:r>
            <a:endParaRPr lang="en-US" sz="1000" dirty="0">
              <a:ea typeface="Fira Code" pitchFamily="1" charset="0"/>
              <a:cs typeface="Fira Code" pitchFamily="1" charset="0"/>
            </a:endParaRPr>
          </a:p>
        </p:txBody>
      </p:sp>
      <p:sp>
        <p:nvSpPr>
          <p:cNvPr id="37" name="Oval 36">
            <a:extLst>
              <a:ext uri="{FF2B5EF4-FFF2-40B4-BE49-F238E27FC236}">
                <a16:creationId xmlns:a16="http://schemas.microsoft.com/office/drawing/2014/main" id="{43150F2A-6C4C-F70E-84F8-730C37CE311C}"/>
              </a:ext>
            </a:extLst>
          </p:cNvPr>
          <p:cNvSpPr/>
          <p:nvPr/>
        </p:nvSpPr>
        <p:spPr>
          <a:xfrm>
            <a:off x="8768159" y="5046472"/>
            <a:ext cx="531672" cy="531672"/>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ea typeface="Fira Code" pitchFamily="1" charset="0"/>
                <a:cs typeface="Fira Code" pitchFamily="1" charset="0"/>
              </a:rPr>
              <a:t>f(0)</a:t>
            </a:r>
            <a:endParaRPr lang="en-US" sz="1000" dirty="0">
              <a:ea typeface="Fira Code" pitchFamily="1" charset="0"/>
              <a:cs typeface="Fira Code" pitchFamily="1" charset="0"/>
            </a:endParaRPr>
          </a:p>
        </p:txBody>
      </p:sp>
      <p:cxnSp>
        <p:nvCxnSpPr>
          <p:cNvPr id="42" name="Straight Arrow Connector 41">
            <a:extLst>
              <a:ext uri="{FF2B5EF4-FFF2-40B4-BE49-F238E27FC236}">
                <a16:creationId xmlns:a16="http://schemas.microsoft.com/office/drawing/2014/main" id="{14B7EF00-F9C2-F847-7D8E-4D383887902E}"/>
              </a:ext>
            </a:extLst>
          </p:cNvPr>
          <p:cNvCxnSpPr>
            <a:cxnSpLocks/>
          </p:cNvCxnSpPr>
          <p:nvPr/>
        </p:nvCxnSpPr>
        <p:spPr>
          <a:xfrm flipH="1">
            <a:off x="7970651" y="478520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CA666B-E177-EA8A-06EA-E9EA8BC2AE0E}"/>
              </a:ext>
            </a:extLst>
          </p:cNvPr>
          <p:cNvCxnSpPr>
            <a:cxnSpLocks/>
            <a:endCxn id="37" idx="0"/>
          </p:cNvCxnSpPr>
          <p:nvPr/>
        </p:nvCxnSpPr>
        <p:spPr>
          <a:xfrm>
            <a:off x="8690298" y="4785207"/>
            <a:ext cx="343698" cy="261264"/>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3C1588-4777-9DC4-09BB-F40341581E72}"/>
              </a:ext>
            </a:extLst>
          </p:cNvPr>
          <p:cNvCxnSpPr>
            <a:cxnSpLocks/>
            <a:stCxn id="13" idx="5"/>
            <a:endCxn id="15" idx="0"/>
          </p:cNvCxnSpPr>
          <p:nvPr/>
        </p:nvCxnSpPr>
        <p:spPr>
          <a:xfrm>
            <a:off x="7241951" y="2045113"/>
            <a:ext cx="2768975" cy="103953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9CE1DED-759B-F666-AEA0-3C87384DCE7B}"/>
              </a:ext>
            </a:extLst>
          </p:cNvPr>
          <p:cNvCxnSpPr>
            <a:cxnSpLocks/>
            <a:stCxn id="13" idx="3"/>
            <a:endCxn id="4" idx="0"/>
          </p:cNvCxnSpPr>
          <p:nvPr/>
        </p:nvCxnSpPr>
        <p:spPr>
          <a:xfrm flipH="1">
            <a:off x="4356057" y="2045113"/>
            <a:ext cx="2509946" cy="1041822"/>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0081D6-3AA4-3642-01CA-4BA4F0C6908C}"/>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268470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AA0CD6-B099-A446-56C8-44BA7D8A7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60"/>
          <a:stretch/>
        </p:blipFill>
        <p:spPr bwMode="auto">
          <a:xfrm>
            <a:off x="2595563" y="1047750"/>
            <a:ext cx="7000875" cy="46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9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7AA8-41AB-803A-A0EF-5F589D994E5D}"/>
              </a:ext>
            </a:extLst>
          </p:cNvPr>
          <p:cNvSpPr>
            <a:spLocks noGrp="1"/>
          </p:cNvSpPr>
          <p:nvPr>
            <p:ph type="title"/>
          </p:nvPr>
        </p:nvSpPr>
        <p:spPr/>
        <p:txBody>
          <a:bodyPr/>
          <a:lstStyle/>
          <a:p>
            <a:r>
              <a:rPr lang="en-IN" dirty="0"/>
              <a:t>Wasteful Computation</a:t>
            </a:r>
            <a:endParaRPr lang="en-US" dirty="0"/>
          </a:p>
        </p:txBody>
      </p:sp>
      <p:sp>
        <p:nvSpPr>
          <p:cNvPr id="3" name="Content Placeholder 2">
            <a:extLst>
              <a:ext uri="{FF2B5EF4-FFF2-40B4-BE49-F238E27FC236}">
                <a16:creationId xmlns:a16="http://schemas.microsoft.com/office/drawing/2014/main" id="{E5B4570C-59E1-84CF-41CA-CD921A144D7B}"/>
              </a:ext>
            </a:extLst>
          </p:cNvPr>
          <p:cNvSpPr>
            <a:spLocks noGrp="1"/>
          </p:cNvSpPr>
          <p:nvPr>
            <p:ph idx="1"/>
          </p:nvPr>
        </p:nvSpPr>
        <p:spPr/>
        <p:txBody>
          <a:bodyPr/>
          <a:lstStyle/>
          <a:p>
            <a:r>
              <a:rPr lang="en-IN" dirty="0"/>
              <a:t>What if we avoided recomputing so many values?</a:t>
            </a:r>
          </a:p>
          <a:p>
            <a:r>
              <a:rPr lang="en-IN" dirty="0"/>
              <a:t>That’s the key idea of DP.</a:t>
            </a:r>
          </a:p>
          <a:p>
            <a:endParaRPr lang="en-IN" dirty="0"/>
          </a:p>
          <a:p>
            <a:r>
              <a:rPr lang="en-US" dirty="0"/>
              <a:t>How about a look-up table or </a:t>
            </a:r>
            <a:r>
              <a:rPr lang="en-US" i="1" dirty="0"/>
              <a:t>memo</a:t>
            </a:r>
            <a:r>
              <a:rPr lang="en-US" dirty="0"/>
              <a:t> that stores all the previously computed values?</a:t>
            </a:r>
          </a:p>
        </p:txBody>
      </p:sp>
    </p:spTree>
    <p:extLst>
      <p:ext uri="{BB962C8B-B14F-4D97-AF65-F5344CB8AC3E}">
        <p14:creationId xmlns:p14="http://schemas.microsoft.com/office/powerpoint/2010/main" val="344488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2B0B0-8A2D-7FED-4698-B70E9C596873}"/>
              </a:ext>
            </a:extLst>
          </p:cNvPr>
          <p:cNvPicPr>
            <a:picLocks noChangeAspect="1"/>
          </p:cNvPicPr>
          <p:nvPr/>
        </p:nvPicPr>
        <p:blipFill>
          <a:blip r:embed="rId2"/>
          <a:stretch>
            <a:fillRect/>
          </a:stretch>
        </p:blipFill>
        <p:spPr>
          <a:xfrm>
            <a:off x="2315308" y="0"/>
            <a:ext cx="7561384" cy="6858000"/>
          </a:xfrm>
          <a:prstGeom prst="rect">
            <a:avLst/>
          </a:prstGeom>
        </p:spPr>
      </p:pic>
    </p:spTree>
    <p:extLst>
      <p:ext uri="{BB962C8B-B14F-4D97-AF65-F5344CB8AC3E}">
        <p14:creationId xmlns:p14="http://schemas.microsoft.com/office/powerpoint/2010/main" val="61638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5573B-4FBF-E0FC-32A7-181953B789B5}"/>
              </a:ext>
            </a:extLst>
          </p:cNvPr>
          <p:cNvPicPr>
            <a:picLocks noChangeAspect="1"/>
          </p:cNvPicPr>
          <p:nvPr/>
        </p:nvPicPr>
        <p:blipFill>
          <a:blip r:embed="rId2"/>
          <a:stretch>
            <a:fillRect/>
          </a:stretch>
        </p:blipFill>
        <p:spPr>
          <a:xfrm>
            <a:off x="3055856" y="0"/>
            <a:ext cx="6080288" cy="6858000"/>
          </a:xfrm>
          <a:prstGeom prst="rect">
            <a:avLst/>
          </a:prstGeom>
        </p:spPr>
      </p:pic>
    </p:spTree>
    <p:extLst>
      <p:ext uri="{BB962C8B-B14F-4D97-AF65-F5344CB8AC3E}">
        <p14:creationId xmlns:p14="http://schemas.microsoft.com/office/powerpoint/2010/main" val="2067939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With </a:t>
            </a:r>
            <a:r>
              <a:rPr lang="en-IN" dirty="0" err="1"/>
              <a:t>Memoization</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D411BB6-8ECB-19A3-1CF0-7E6E3618E572}"/>
                  </a:ext>
                </a:extLst>
              </p:cNvPr>
              <p:cNvSpPr txBox="1"/>
              <p:nvPr/>
            </p:nvSpPr>
            <p:spPr>
              <a:xfrm>
                <a:off x="6096000" y="4616071"/>
                <a:ext cx="609456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5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𝑂</m:t>
                      </m:r>
                      <m:r>
                        <a:rPr kumimoji="0" lang="en-IN" sz="5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IN" sz="5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𝑁</m:t>
                      </m:r>
                      <m:r>
                        <a:rPr kumimoji="0" lang="en-IN" sz="5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2" name="TextBox 11">
                <a:extLst>
                  <a:ext uri="{FF2B5EF4-FFF2-40B4-BE49-F238E27FC236}">
                    <a16:creationId xmlns:a16="http://schemas.microsoft.com/office/drawing/2014/main" id="{8D411BB6-8ECB-19A3-1CF0-7E6E3618E572}"/>
                  </a:ext>
                </a:extLst>
              </p:cNvPr>
              <p:cNvSpPr txBox="1">
                <a:spLocks noRot="1" noChangeAspect="1" noMove="1" noResize="1" noEditPoints="1" noAdjustHandles="1" noChangeArrowheads="1" noChangeShapeType="1" noTextEdit="1"/>
              </p:cNvSpPr>
              <p:nvPr/>
            </p:nvSpPr>
            <p:spPr>
              <a:xfrm>
                <a:off x="6096000" y="4616071"/>
                <a:ext cx="6094562" cy="1754326"/>
              </a:xfrm>
              <a:prstGeom prst="rect">
                <a:avLst/>
              </a:prstGeom>
              <a:blipFill>
                <a:blip r:embed="rId2"/>
                <a:stretch>
                  <a:fillRect b="-11458"/>
                </a:stretch>
              </a:blipFill>
            </p:spPr>
            <p:txBody>
              <a:bodyPr/>
              <a:lstStyle/>
              <a:p>
                <a:r>
                  <a:rPr lang="en-US">
                    <a:noFill/>
                  </a:rPr>
                  <a:t> </a:t>
                </a:r>
              </a:p>
            </p:txBody>
          </p:sp>
        </mc:Fallback>
      </mc:AlternateContent>
    </p:spTree>
    <p:extLst>
      <p:ext uri="{BB962C8B-B14F-4D97-AF65-F5344CB8AC3E}">
        <p14:creationId xmlns:p14="http://schemas.microsoft.com/office/powerpoint/2010/main" val="3103811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Top-Down or Bottom-Up?</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EF79D06C-5158-C936-87DC-AB42F09EC133}"/>
              </a:ext>
            </a:extLst>
          </p:cNvPr>
          <p:cNvSpPr/>
          <p:nvPr/>
        </p:nvSpPr>
        <p:spPr>
          <a:xfrm rot="10800000">
            <a:off x="11037939" y="1915064"/>
            <a:ext cx="439947" cy="4074688"/>
          </a:xfrm>
          <a:prstGeom prst="downArrow">
            <a:avLst/>
          </a:prstGeom>
          <a:solidFill>
            <a:srgbClr val="FF2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DCEC9C2F-22C8-689F-496A-5F8CD8FF149D}"/>
              </a:ext>
            </a:extLst>
          </p:cNvPr>
          <p:cNvSpPr/>
          <p:nvPr/>
        </p:nvSpPr>
        <p:spPr>
          <a:xfrm>
            <a:off x="228419" y="1915064"/>
            <a:ext cx="439947" cy="4074688"/>
          </a:xfrm>
          <a:prstGeom prst="downArrow">
            <a:avLst/>
          </a:prstGeom>
          <a:solidFill>
            <a:srgbClr val="FF2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8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3AE-4E2D-2C35-3A4D-3E0BCA623AC1}"/>
              </a:ext>
            </a:extLst>
          </p:cNvPr>
          <p:cNvSpPr>
            <a:spLocks noGrp="1"/>
          </p:cNvSpPr>
          <p:nvPr>
            <p:ph type="title"/>
          </p:nvPr>
        </p:nvSpPr>
        <p:spPr/>
        <p:txBody>
          <a:bodyPr/>
          <a:lstStyle/>
          <a:p>
            <a:r>
              <a:rPr lang="en-IN" dirty="0"/>
              <a:t>Dynamic Programming you say?</a:t>
            </a:r>
            <a:endParaRPr lang="en-US" dirty="0"/>
          </a:p>
        </p:txBody>
      </p:sp>
      <p:pic>
        <p:nvPicPr>
          <p:cNvPr id="1026" name="Picture 2">
            <a:extLst>
              <a:ext uri="{FF2B5EF4-FFF2-40B4-BE49-F238E27FC236}">
                <a16:creationId xmlns:a16="http://schemas.microsoft.com/office/drawing/2014/main" id="{E8BBA8E0-8B1E-A910-C59D-B9469183E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501" y="1690688"/>
            <a:ext cx="6018998" cy="42893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50A25F-07AD-FB1A-374C-050F1AB7DC41}"/>
              </a:ext>
            </a:extLst>
          </p:cNvPr>
          <p:cNvSpPr txBox="1"/>
          <p:nvPr/>
        </p:nvSpPr>
        <p:spPr>
          <a:xfrm>
            <a:off x="3047198" y="6123543"/>
            <a:ext cx="6097604" cy="369332"/>
          </a:xfrm>
          <a:prstGeom prst="rect">
            <a:avLst/>
          </a:prstGeom>
          <a:noFill/>
        </p:spPr>
        <p:txBody>
          <a:bodyPr wrap="square">
            <a:spAutoFit/>
          </a:bodyPr>
          <a:lstStyle/>
          <a:p>
            <a:r>
              <a:rPr lang="en-US" dirty="0">
                <a:solidFill>
                  <a:schemeClr val="bg1"/>
                </a:solidFill>
              </a:rPr>
              <a:t>Source: </a:t>
            </a:r>
            <a:r>
              <a:rPr lang="en-US" dirty="0">
                <a:solidFill>
                  <a:schemeClr val="bg1"/>
                </a:solidFill>
                <a:hlinkClick r:id="rId3">
                  <a:extLst>
                    <a:ext uri="{A12FA001-AC4F-418D-AE19-62706E023703}">
                      <ahyp:hlinkClr xmlns:ahyp="http://schemas.microsoft.com/office/drawing/2018/hyperlinkcolor" val="tx"/>
                    </a:ext>
                  </a:extLst>
                </a:hlinkClick>
              </a:rPr>
              <a:t>https://xkcd.com/2318/</a:t>
            </a:r>
            <a:r>
              <a:rPr lang="en-US" dirty="0">
                <a:solidFill>
                  <a:schemeClr val="bg1"/>
                </a:solidFill>
              </a:rPr>
              <a:t> </a:t>
            </a:r>
          </a:p>
        </p:txBody>
      </p:sp>
    </p:spTree>
    <p:extLst>
      <p:ext uri="{BB962C8B-B14F-4D97-AF65-F5344CB8AC3E}">
        <p14:creationId xmlns:p14="http://schemas.microsoft.com/office/powerpoint/2010/main" val="2069544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3D89F-4157-F046-F360-F4AFD9E72CAA}"/>
              </a:ext>
            </a:extLst>
          </p:cNvPr>
          <p:cNvPicPr>
            <a:picLocks noChangeAspect="1"/>
          </p:cNvPicPr>
          <p:nvPr/>
        </p:nvPicPr>
        <p:blipFill>
          <a:blip r:embed="rId2"/>
          <a:stretch>
            <a:fillRect/>
          </a:stretch>
        </p:blipFill>
        <p:spPr>
          <a:xfrm>
            <a:off x="2161234" y="0"/>
            <a:ext cx="7869532" cy="6858000"/>
          </a:xfrm>
          <a:prstGeom prst="rect">
            <a:avLst/>
          </a:prstGeom>
        </p:spPr>
      </p:pic>
    </p:spTree>
    <p:extLst>
      <p:ext uri="{BB962C8B-B14F-4D97-AF65-F5344CB8AC3E}">
        <p14:creationId xmlns:p14="http://schemas.microsoft.com/office/powerpoint/2010/main" val="1483098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04A182-AA5A-268C-F77C-BAE0686DEFC0}"/>
              </a:ext>
            </a:extLst>
          </p:cNvPr>
          <p:cNvPicPr>
            <a:picLocks noChangeAspect="1"/>
          </p:cNvPicPr>
          <p:nvPr/>
        </p:nvPicPr>
        <p:blipFill>
          <a:blip r:embed="rId2"/>
          <a:stretch>
            <a:fillRect/>
          </a:stretch>
        </p:blipFill>
        <p:spPr>
          <a:xfrm>
            <a:off x="2056836" y="1380839"/>
            <a:ext cx="8078327" cy="4096322"/>
          </a:xfrm>
          <a:prstGeom prst="rect">
            <a:avLst/>
          </a:prstGeom>
        </p:spPr>
      </p:pic>
    </p:spTree>
    <p:extLst>
      <p:ext uri="{BB962C8B-B14F-4D97-AF65-F5344CB8AC3E}">
        <p14:creationId xmlns:p14="http://schemas.microsoft.com/office/powerpoint/2010/main" val="1242143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B824-B723-FDBD-E58B-37580CE7753D}"/>
              </a:ext>
            </a:extLst>
          </p:cNvPr>
          <p:cNvSpPr>
            <a:spLocks noGrp="1"/>
          </p:cNvSpPr>
          <p:nvPr>
            <p:ph type="title"/>
          </p:nvPr>
        </p:nvSpPr>
        <p:spPr/>
        <p:txBody>
          <a:bodyPr/>
          <a:lstStyle/>
          <a:p>
            <a:r>
              <a:rPr lang="en-US" dirty="0"/>
              <a:t>When to use DP?</a:t>
            </a:r>
          </a:p>
        </p:txBody>
      </p:sp>
      <p:sp>
        <p:nvSpPr>
          <p:cNvPr id="3" name="Content Placeholder 2">
            <a:extLst>
              <a:ext uri="{FF2B5EF4-FFF2-40B4-BE49-F238E27FC236}">
                <a16:creationId xmlns:a16="http://schemas.microsoft.com/office/drawing/2014/main" id="{1CC5CE4A-8F2B-770E-23C1-7ACF497BC625}"/>
              </a:ext>
            </a:extLst>
          </p:cNvPr>
          <p:cNvSpPr>
            <a:spLocks noGrp="1"/>
          </p:cNvSpPr>
          <p:nvPr>
            <p:ph idx="1"/>
          </p:nvPr>
        </p:nvSpPr>
        <p:spPr/>
        <p:txBody>
          <a:bodyPr/>
          <a:lstStyle/>
          <a:p>
            <a:pPr marL="0" indent="0">
              <a:buNone/>
            </a:pPr>
            <a:r>
              <a:rPr lang="en-US" dirty="0"/>
              <a:t>Counting Problems 🔢</a:t>
            </a:r>
          </a:p>
          <a:p>
            <a:pPr marL="0" indent="0">
              <a:buNone/>
            </a:pPr>
            <a:endParaRPr lang="en-US" dirty="0"/>
          </a:p>
          <a:p>
            <a:pPr marL="0" indent="0">
              <a:buNone/>
            </a:pPr>
            <a:endParaRPr lang="en-US" dirty="0"/>
          </a:p>
          <a:p>
            <a:pPr marL="0" indent="0">
              <a:buNone/>
            </a:pPr>
            <a:r>
              <a:rPr lang="en-US" dirty="0"/>
              <a:t>Decision/Optimization Problems 📈</a:t>
            </a:r>
          </a:p>
        </p:txBody>
      </p:sp>
    </p:spTree>
    <p:extLst>
      <p:ext uri="{BB962C8B-B14F-4D97-AF65-F5344CB8AC3E}">
        <p14:creationId xmlns:p14="http://schemas.microsoft.com/office/powerpoint/2010/main" val="1877143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B824-B723-FDBD-E58B-37580CE7753D}"/>
              </a:ext>
            </a:extLst>
          </p:cNvPr>
          <p:cNvSpPr>
            <a:spLocks noGrp="1"/>
          </p:cNvSpPr>
          <p:nvPr>
            <p:ph type="title"/>
          </p:nvPr>
        </p:nvSpPr>
        <p:spPr/>
        <p:txBody>
          <a:bodyPr/>
          <a:lstStyle/>
          <a:p>
            <a:r>
              <a:rPr lang="en-US" dirty="0"/>
              <a:t>Counting Problems 🔢</a:t>
            </a:r>
          </a:p>
        </p:txBody>
      </p:sp>
      <p:sp>
        <p:nvSpPr>
          <p:cNvPr id="5" name="Content Placeholder 4">
            <a:extLst>
              <a:ext uri="{FF2B5EF4-FFF2-40B4-BE49-F238E27FC236}">
                <a16:creationId xmlns:a16="http://schemas.microsoft.com/office/drawing/2014/main" id="{40066F2E-73D8-45CB-3F4F-5D84851E752D}"/>
              </a:ext>
            </a:extLst>
          </p:cNvPr>
          <p:cNvSpPr>
            <a:spLocks noGrp="1"/>
          </p:cNvSpPr>
          <p:nvPr>
            <p:ph idx="1"/>
          </p:nvPr>
        </p:nvSpPr>
        <p:spPr/>
        <p:txBody>
          <a:bodyPr/>
          <a:lstStyle/>
          <a:p>
            <a:pPr marL="0" indent="0">
              <a:buNone/>
            </a:pPr>
            <a:r>
              <a:rPr lang="en-US" dirty="0"/>
              <a:t>Find the number of binary strings of length N with no consecutive 0s.</a:t>
            </a:r>
          </a:p>
          <a:p>
            <a:pPr marL="0" indent="0">
              <a:buNone/>
            </a:pPr>
            <a:endParaRPr lang="en-US" dirty="0"/>
          </a:p>
          <a:p>
            <a:pPr marL="0" indent="0">
              <a:buNone/>
            </a:pPr>
            <a:r>
              <a:rPr lang="en-US" dirty="0"/>
              <a:t>Input: N (integer)</a:t>
            </a:r>
          </a:p>
          <a:p>
            <a:pPr marL="0" indent="0">
              <a:buNone/>
            </a:pPr>
            <a:r>
              <a:rPr lang="en-US" dirty="0"/>
              <a:t>Output: #binary strings of length N</a:t>
            </a:r>
          </a:p>
        </p:txBody>
      </p:sp>
    </p:spTree>
    <p:extLst>
      <p:ext uri="{BB962C8B-B14F-4D97-AF65-F5344CB8AC3E}">
        <p14:creationId xmlns:p14="http://schemas.microsoft.com/office/powerpoint/2010/main" val="4226502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B824-B723-FDBD-E58B-37580CE7753D}"/>
              </a:ext>
            </a:extLst>
          </p:cNvPr>
          <p:cNvSpPr>
            <a:spLocks noGrp="1"/>
          </p:cNvSpPr>
          <p:nvPr>
            <p:ph type="title"/>
          </p:nvPr>
        </p:nvSpPr>
        <p:spPr/>
        <p:txBody>
          <a:bodyPr/>
          <a:lstStyle/>
          <a:p>
            <a:r>
              <a:rPr lang="en-US" dirty="0"/>
              <a:t>Just Binary Strings – No Problem</a:t>
            </a:r>
          </a:p>
        </p:txBody>
      </p:sp>
      <p:sp>
        <p:nvSpPr>
          <p:cNvPr id="6" name="Rectangle 5">
            <a:extLst>
              <a:ext uri="{FF2B5EF4-FFF2-40B4-BE49-F238E27FC236}">
                <a16:creationId xmlns:a16="http://schemas.microsoft.com/office/drawing/2014/main" id="{A51551DB-1415-C1AC-151F-5BDFB89C954F}"/>
              </a:ext>
            </a:extLst>
          </p:cNvPr>
          <p:cNvSpPr/>
          <p:nvPr/>
        </p:nvSpPr>
        <p:spPr>
          <a:xfrm>
            <a:off x="2782737" y="2950234"/>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47EC2-9931-A647-07CB-B13F69C04570}"/>
              </a:ext>
            </a:extLst>
          </p:cNvPr>
          <p:cNvSpPr/>
          <p:nvPr/>
        </p:nvSpPr>
        <p:spPr>
          <a:xfrm>
            <a:off x="278273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199125-2D76-C37D-6611-154D714A6FF2}"/>
              </a:ext>
            </a:extLst>
          </p:cNvPr>
          <p:cNvSpPr/>
          <p:nvPr/>
        </p:nvSpPr>
        <p:spPr>
          <a:xfrm>
            <a:off x="374026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AB8712-7B59-C44A-1E75-B071E9D644FD}"/>
              </a:ext>
            </a:extLst>
          </p:cNvPr>
          <p:cNvSpPr/>
          <p:nvPr/>
        </p:nvSpPr>
        <p:spPr>
          <a:xfrm>
            <a:off x="470282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2D4447-1975-BDFA-A2CC-02C397E91E4C}"/>
              </a:ext>
            </a:extLst>
          </p:cNvPr>
          <p:cNvSpPr/>
          <p:nvPr/>
        </p:nvSpPr>
        <p:spPr>
          <a:xfrm>
            <a:off x="566538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2D24BD-281B-D4BD-6E92-A991B37ED1B3}"/>
              </a:ext>
            </a:extLst>
          </p:cNvPr>
          <p:cNvSpPr/>
          <p:nvPr/>
        </p:nvSpPr>
        <p:spPr>
          <a:xfrm>
            <a:off x="662937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B19CEF-9263-A45F-DD51-FF203EE8584B}"/>
              </a:ext>
            </a:extLst>
          </p:cNvPr>
          <p:cNvSpPr/>
          <p:nvPr/>
        </p:nvSpPr>
        <p:spPr>
          <a:xfrm>
            <a:off x="759765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0A709F-5DC5-C7AF-37FF-6C7E34258979}"/>
              </a:ext>
            </a:extLst>
          </p:cNvPr>
          <p:cNvSpPr/>
          <p:nvPr/>
        </p:nvSpPr>
        <p:spPr>
          <a:xfrm>
            <a:off x="855509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6CA62C-5EE5-C75C-02EE-3A92B00D5CB3}"/>
              </a:ext>
            </a:extLst>
          </p:cNvPr>
          <p:cNvSpPr/>
          <p:nvPr/>
        </p:nvSpPr>
        <p:spPr>
          <a:xfrm>
            <a:off x="951894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ACA377-C6B9-D774-A833-F7B210E67868}"/>
              </a:ext>
            </a:extLst>
          </p:cNvPr>
          <p:cNvSpPr txBox="1"/>
          <p:nvPr/>
        </p:nvSpPr>
        <p:spPr>
          <a:xfrm>
            <a:off x="2782737"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8" name="TextBox 17">
            <a:extLst>
              <a:ext uri="{FF2B5EF4-FFF2-40B4-BE49-F238E27FC236}">
                <a16:creationId xmlns:a16="http://schemas.microsoft.com/office/drawing/2014/main" id="{E53FCC8C-F005-8BEA-F6BB-ACE2E3D8DD41}"/>
              </a:ext>
            </a:extLst>
          </p:cNvPr>
          <p:cNvSpPr txBox="1"/>
          <p:nvPr/>
        </p:nvSpPr>
        <p:spPr>
          <a:xfrm>
            <a:off x="374658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9" name="TextBox 18">
            <a:extLst>
              <a:ext uri="{FF2B5EF4-FFF2-40B4-BE49-F238E27FC236}">
                <a16:creationId xmlns:a16="http://schemas.microsoft.com/office/drawing/2014/main" id="{69D7791D-5520-F225-3B4F-C1126774FFE0}"/>
              </a:ext>
            </a:extLst>
          </p:cNvPr>
          <p:cNvSpPr txBox="1"/>
          <p:nvPr/>
        </p:nvSpPr>
        <p:spPr>
          <a:xfrm>
            <a:off x="4711387"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0" name="TextBox 19">
            <a:extLst>
              <a:ext uri="{FF2B5EF4-FFF2-40B4-BE49-F238E27FC236}">
                <a16:creationId xmlns:a16="http://schemas.microsoft.com/office/drawing/2014/main" id="{1D9185CE-2302-EF6C-411B-9FF56A6582E5}"/>
              </a:ext>
            </a:extLst>
          </p:cNvPr>
          <p:cNvSpPr txBox="1"/>
          <p:nvPr/>
        </p:nvSpPr>
        <p:spPr>
          <a:xfrm>
            <a:off x="5675757"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1" name="TextBox 20">
            <a:extLst>
              <a:ext uri="{FF2B5EF4-FFF2-40B4-BE49-F238E27FC236}">
                <a16:creationId xmlns:a16="http://schemas.microsoft.com/office/drawing/2014/main" id="{CB974246-C003-5FEC-CE84-D215E9B95F07}"/>
              </a:ext>
            </a:extLst>
          </p:cNvPr>
          <p:cNvSpPr txBox="1"/>
          <p:nvPr/>
        </p:nvSpPr>
        <p:spPr>
          <a:xfrm>
            <a:off x="663960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2" name="TextBox 21">
            <a:extLst>
              <a:ext uri="{FF2B5EF4-FFF2-40B4-BE49-F238E27FC236}">
                <a16:creationId xmlns:a16="http://schemas.microsoft.com/office/drawing/2014/main" id="{24CD021F-5286-5A95-6D2F-3C9CEB447900}"/>
              </a:ext>
            </a:extLst>
          </p:cNvPr>
          <p:cNvSpPr txBox="1"/>
          <p:nvPr/>
        </p:nvSpPr>
        <p:spPr>
          <a:xfrm>
            <a:off x="7603978"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3" name="TextBox 22">
            <a:extLst>
              <a:ext uri="{FF2B5EF4-FFF2-40B4-BE49-F238E27FC236}">
                <a16:creationId xmlns:a16="http://schemas.microsoft.com/office/drawing/2014/main" id="{ADE327ED-8A2E-0000-211B-E7DB3F00861C}"/>
              </a:ext>
            </a:extLst>
          </p:cNvPr>
          <p:cNvSpPr txBox="1"/>
          <p:nvPr/>
        </p:nvSpPr>
        <p:spPr>
          <a:xfrm>
            <a:off x="8561463"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4" name="TextBox 23">
            <a:extLst>
              <a:ext uri="{FF2B5EF4-FFF2-40B4-BE49-F238E27FC236}">
                <a16:creationId xmlns:a16="http://schemas.microsoft.com/office/drawing/2014/main" id="{F1C13482-745D-4425-8200-72673EDE901B}"/>
              </a:ext>
            </a:extLst>
          </p:cNvPr>
          <p:cNvSpPr txBox="1"/>
          <p:nvPr/>
        </p:nvSpPr>
        <p:spPr>
          <a:xfrm>
            <a:off x="9512583"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Tree>
    <p:extLst>
      <p:ext uri="{BB962C8B-B14F-4D97-AF65-F5344CB8AC3E}">
        <p14:creationId xmlns:p14="http://schemas.microsoft.com/office/powerpoint/2010/main" val="2841118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B824-B723-FDBD-E58B-37580CE7753D}"/>
              </a:ext>
            </a:extLst>
          </p:cNvPr>
          <p:cNvSpPr>
            <a:spLocks noGrp="1"/>
          </p:cNvSpPr>
          <p:nvPr>
            <p:ph type="title"/>
          </p:nvPr>
        </p:nvSpPr>
        <p:spPr/>
        <p:txBody>
          <a:bodyPr/>
          <a:lstStyle/>
          <a:p>
            <a:r>
              <a:rPr lang="en-US" dirty="0"/>
              <a:t>Just Binary Strings – No Problem</a:t>
            </a:r>
          </a:p>
        </p:txBody>
      </p:sp>
      <p:sp>
        <p:nvSpPr>
          <p:cNvPr id="6" name="Rectangle 5">
            <a:extLst>
              <a:ext uri="{FF2B5EF4-FFF2-40B4-BE49-F238E27FC236}">
                <a16:creationId xmlns:a16="http://schemas.microsoft.com/office/drawing/2014/main" id="{A51551DB-1415-C1AC-151F-5BDFB89C954F}"/>
              </a:ext>
            </a:extLst>
          </p:cNvPr>
          <p:cNvSpPr/>
          <p:nvPr/>
        </p:nvSpPr>
        <p:spPr>
          <a:xfrm>
            <a:off x="2782737" y="2950234"/>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47EC2-9931-A647-07CB-B13F69C04570}"/>
              </a:ext>
            </a:extLst>
          </p:cNvPr>
          <p:cNvSpPr/>
          <p:nvPr/>
        </p:nvSpPr>
        <p:spPr>
          <a:xfrm>
            <a:off x="278273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199125-2D76-C37D-6611-154D714A6FF2}"/>
              </a:ext>
            </a:extLst>
          </p:cNvPr>
          <p:cNvSpPr/>
          <p:nvPr/>
        </p:nvSpPr>
        <p:spPr>
          <a:xfrm>
            <a:off x="374026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AB8712-7B59-C44A-1E75-B071E9D644FD}"/>
              </a:ext>
            </a:extLst>
          </p:cNvPr>
          <p:cNvSpPr/>
          <p:nvPr/>
        </p:nvSpPr>
        <p:spPr>
          <a:xfrm>
            <a:off x="470282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2D4447-1975-BDFA-A2CC-02C397E91E4C}"/>
              </a:ext>
            </a:extLst>
          </p:cNvPr>
          <p:cNvSpPr/>
          <p:nvPr/>
        </p:nvSpPr>
        <p:spPr>
          <a:xfrm>
            <a:off x="566538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2D24BD-281B-D4BD-6E92-A991B37ED1B3}"/>
              </a:ext>
            </a:extLst>
          </p:cNvPr>
          <p:cNvSpPr/>
          <p:nvPr/>
        </p:nvSpPr>
        <p:spPr>
          <a:xfrm>
            <a:off x="662937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B19CEF-9263-A45F-DD51-FF203EE8584B}"/>
              </a:ext>
            </a:extLst>
          </p:cNvPr>
          <p:cNvSpPr/>
          <p:nvPr/>
        </p:nvSpPr>
        <p:spPr>
          <a:xfrm>
            <a:off x="759765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0A709F-5DC5-C7AF-37FF-6C7E34258979}"/>
              </a:ext>
            </a:extLst>
          </p:cNvPr>
          <p:cNvSpPr/>
          <p:nvPr/>
        </p:nvSpPr>
        <p:spPr>
          <a:xfrm>
            <a:off x="855509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6CA62C-5EE5-C75C-02EE-3A92B00D5CB3}"/>
              </a:ext>
            </a:extLst>
          </p:cNvPr>
          <p:cNvSpPr/>
          <p:nvPr/>
        </p:nvSpPr>
        <p:spPr>
          <a:xfrm>
            <a:off x="951894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ACA377-C6B9-D774-A833-F7B210E67868}"/>
              </a:ext>
            </a:extLst>
          </p:cNvPr>
          <p:cNvSpPr txBox="1"/>
          <p:nvPr/>
        </p:nvSpPr>
        <p:spPr>
          <a:xfrm>
            <a:off x="2782737" y="196877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8" name="TextBox 17">
            <a:extLst>
              <a:ext uri="{FF2B5EF4-FFF2-40B4-BE49-F238E27FC236}">
                <a16:creationId xmlns:a16="http://schemas.microsoft.com/office/drawing/2014/main" id="{E53FCC8C-F005-8BEA-F6BB-ACE2E3D8DD41}"/>
              </a:ext>
            </a:extLst>
          </p:cNvPr>
          <p:cNvSpPr txBox="1"/>
          <p:nvPr/>
        </p:nvSpPr>
        <p:spPr>
          <a:xfrm>
            <a:off x="374658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9" name="TextBox 18">
            <a:extLst>
              <a:ext uri="{FF2B5EF4-FFF2-40B4-BE49-F238E27FC236}">
                <a16:creationId xmlns:a16="http://schemas.microsoft.com/office/drawing/2014/main" id="{69D7791D-5520-F225-3B4F-C1126774FFE0}"/>
              </a:ext>
            </a:extLst>
          </p:cNvPr>
          <p:cNvSpPr txBox="1"/>
          <p:nvPr/>
        </p:nvSpPr>
        <p:spPr>
          <a:xfrm>
            <a:off x="4711387"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0" name="TextBox 19">
            <a:extLst>
              <a:ext uri="{FF2B5EF4-FFF2-40B4-BE49-F238E27FC236}">
                <a16:creationId xmlns:a16="http://schemas.microsoft.com/office/drawing/2014/main" id="{1D9185CE-2302-EF6C-411B-9FF56A6582E5}"/>
              </a:ext>
            </a:extLst>
          </p:cNvPr>
          <p:cNvSpPr txBox="1"/>
          <p:nvPr/>
        </p:nvSpPr>
        <p:spPr>
          <a:xfrm>
            <a:off x="5675757" y="1980737"/>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1" name="TextBox 20">
            <a:extLst>
              <a:ext uri="{FF2B5EF4-FFF2-40B4-BE49-F238E27FC236}">
                <a16:creationId xmlns:a16="http://schemas.microsoft.com/office/drawing/2014/main" id="{CB974246-C003-5FEC-CE84-D215E9B95F07}"/>
              </a:ext>
            </a:extLst>
          </p:cNvPr>
          <p:cNvSpPr txBox="1"/>
          <p:nvPr/>
        </p:nvSpPr>
        <p:spPr>
          <a:xfrm>
            <a:off x="663960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2" name="TextBox 21">
            <a:extLst>
              <a:ext uri="{FF2B5EF4-FFF2-40B4-BE49-F238E27FC236}">
                <a16:creationId xmlns:a16="http://schemas.microsoft.com/office/drawing/2014/main" id="{24CD021F-5286-5A95-6D2F-3C9CEB447900}"/>
              </a:ext>
            </a:extLst>
          </p:cNvPr>
          <p:cNvSpPr txBox="1"/>
          <p:nvPr/>
        </p:nvSpPr>
        <p:spPr>
          <a:xfrm>
            <a:off x="7603978"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3" name="TextBox 22">
            <a:extLst>
              <a:ext uri="{FF2B5EF4-FFF2-40B4-BE49-F238E27FC236}">
                <a16:creationId xmlns:a16="http://schemas.microsoft.com/office/drawing/2014/main" id="{ADE327ED-8A2E-0000-211B-E7DB3F00861C}"/>
              </a:ext>
            </a:extLst>
          </p:cNvPr>
          <p:cNvSpPr txBox="1"/>
          <p:nvPr/>
        </p:nvSpPr>
        <p:spPr>
          <a:xfrm>
            <a:off x="8561463"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4" name="TextBox 23">
            <a:extLst>
              <a:ext uri="{FF2B5EF4-FFF2-40B4-BE49-F238E27FC236}">
                <a16:creationId xmlns:a16="http://schemas.microsoft.com/office/drawing/2014/main" id="{F1C13482-745D-4425-8200-72673EDE901B}"/>
              </a:ext>
            </a:extLst>
          </p:cNvPr>
          <p:cNvSpPr txBox="1"/>
          <p:nvPr/>
        </p:nvSpPr>
        <p:spPr>
          <a:xfrm>
            <a:off x="9512583" y="196877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Tree>
    <p:extLst>
      <p:ext uri="{BB962C8B-B14F-4D97-AF65-F5344CB8AC3E}">
        <p14:creationId xmlns:p14="http://schemas.microsoft.com/office/powerpoint/2010/main" val="3073713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B824-B723-FDBD-E58B-37580CE7753D}"/>
              </a:ext>
            </a:extLst>
          </p:cNvPr>
          <p:cNvSpPr>
            <a:spLocks noGrp="1"/>
          </p:cNvSpPr>
          <p:nvPr>
            <p:ph type="title"/>
          </p:nvPr>
        </p:nvSpPr>
        <p:spPr/>
        <p:txBody>
          <a:bodyPr/>
          <a:lstStyle/>
          <a:p>
            <a:r>
              <a:rPr lang="en-US" dirty="0"/>
              <a:t>Just Binary Strings – No Problem</a:t>
            </a:r>
          </a:p>
        </p:txBody>
      </p:sp>
      <p:sp>
        <p:nvSpPr>
          <p:cNvPr id="6" name="Rectangle 5">
            <a:extLst>
              <a:ext uri="{FF2B5EF4-FFF2-40B4-BE49-F238E27FC236}">
                <a16:creationId xmlns:a16="http://schemas.microsoft.com/office/drawing/2014/main" id="{A51551DB-1415-C1AC-151F-5BDFB89C954F}"/>
              </a:ext>
            </a:extLst>
          </p:cNvPr>
          <p:cNvSpPr/>
          <p:nvPr/>
        </p:nvSpPr>
        <p:spPr>
          <a:xfrm>
            <a:off x="2782737" y="2950234"/>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47EC2-9931-A647-07CB-B13F69C04570}"/>
              </a:ext>
            </a:extLst>
          </p:cNvPr>
          <p:cNvSpPr/>
          <p:nvPr/>
        </p:nvSpPr>
        <p:spPr>
          <a:xfrm>
            <a:off x="278273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199125-2D76-C37D-6611-154D714A6FF2}"/>
              </a:ext>
            </a:extLst>
          </p:cNvPr>
          <p:cNvSpPr/>
          <p:nvPr/>
        </p:nvSpPr>
        <p:spPr>
          <a:xfrm>
            <a:off x="374026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AB8712-7B59-C44A-1E75-B071E9D644FD}"/>
              </a:ext>
            </a:extLst>
          </p:cNvPr>
          <p:cNvSpPr/>
          <p:nvPr/>
        </p:nvSpPr>
        <p:spPr>
          <a:xfrm>
            <a:off x="470282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2D4447-1975-BDFA-A2CC-02C397E91E4C}"/>
              </a:ext>
            </a:extLst>
          </p:cNvPr>
          <p:cNvSpPr/>
          <p:nvPr/>
        </p:nvSpPr>
        <p:spPr>
          <a:xfrm>
            <a:off x="566538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2D24BD-281B-D4BD-6E92-A991B37ED1B3}"/>
              </a:ext>
            </a:extLst>
          </p:cNvPr>
          <p:cNvSpPr/>
          <p:nvPr/>
        </p:nvSpPr>
        <p:spPr>
          <a:xfrm>
            <a:off x="662937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B19CEF-9263-A45F-DD51-FF203EE8584B}"/>
              </a:ext>
            </a:extLst>
          </p:cNvPr>
          <p:cNvSpPr/>
          <p:nvPr/>
        </p:nvSpPr>
        <p:spPr>
          <a:xfrm>
            <a:off x="7597658"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0A709F-5DC5-C7AF-37FF-6C7E34258979}"/>
              </a:ext>
            </a:extLst>
          </p:cNvPr>
          <p:cNvSpPr/>
          <p:nvPr/>
        </p:nvSpPr>
        <p:spPr>
          <a:xfrm>
            <a:off x="855509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6CA62C-5EE5-C75C-02EE-3A92B00D5CB3}"/>
              </a:ext>
            </a:extLst>
          </p:cNvPr>
          <p:cNvSpPr/>
          <p:nvPr/>
        </p:nvSpPr>
        <p:spPr>
          <a:xfrm>
            <a:off x="9518947" y="2950234"/>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ACA377-C6B9-D774-A833-F7B210E67868}"/>
              </a:ext>
            </a:extLst>
          </p:cNvPr>
          <p:cNvSpPr txBox="1"/>
          <p:nvPr/>
        </p:nvSpPr>
        <p:spPr>
          <a:xfrm>
            <a:off x="2782737"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8" name="TextBox 17">
            <a:extLst>
              <a:ext uri="{FF2B5EF4-FFF2-40B4-BE49-F238E27FC236}">
                <a16:creationId xmlns:a16="http://schemas.microsoft.com/office/drawing/2014/main" id="{E53FCC8C-F005-8BEA-F6BB-ACE2E3D8DD41}"/>
              </a:ext>
            </a:extLst>
          </p:cNvPr>
          <p:cNvSpPr txBox="1"/>
          <p:nvPr/>
        </p:nvSpPr>
        <p:spPr>
          <a:xfrm>
            <a:off x="374658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19" name="TextBox 18">
            <a:extLst>
              <a:ext uri="{FF2B5EF4-FFF2-40B4-BE49-F238E27FC236}">
                <a16:creationId xmlns:a16="http://schemas.microsoft.com/office/drawing/2014/main" id="{69D7791D-5520-F225-3B4F-C1126774FFE0}"/>
              </a:ext>
            </a:extLst>
          </p:cNvPr>
          <p:cNvSpPr txBox="1"/>
          <p:nvPr/>
        </p:nvSpPr>
        <p:spPr>
          <a:xfrm>
            <a:off x="4711387" y="1980737"/>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0" name="TextBox 19">
            <a:extLst>
              <a:ext uri="{FF2B5EF4-FFF2-40B4-BE49-F238E27FC236}">
                <a16:creationId xmlns:a16="http://schemas.microsoft.com/office/drawing/2014/main" id="{1D9185CE-2302-EF6C-411B-9FF56A6582E5}"/>
              </a:ext>
            </a:extLst>
          </p:cNvPr>
          <p:cNvSpPr txBox="1"/>
          <p:nvPr/>
        </p:nvSpPr>
        <p:spPr>
          <a:xfrm>
            <a:off x="5675757" y="1980737"/>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1" name="TextBox 20">
            <a:extLst>
              <a:ext uri="{FF2B5EF4-FFF2-40B4-BE49-F238E27FC236}">
                <a16:creationId xmlns:a16="http://schemas.microsoft.com/office/drawing/2014/main" id="{CB974246-C003-5FEC-CE84-D215E9B95F07}"/>
              </a:ext>
            </a:extLst>
          </p:cNvPr>
          <p:cNvSpPr txBox="1"/>
          <p:nvPr/>
        </p:nvSpPr>
        <p:spPr>
          <a:xfrm>
            <a:off x="6639606"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2" name="TextBox 21">
            <a:extLst>
              <a:ext uri="{FF2B5EF4-FFF2-40B4-BE49-F238E27FC236}">
                <a16:creationId xmlns:a16="http://schemas.microsoft.com/office/drawing/2014/main" id="{24CD021F-5286-5A95-6D2F-3C9CEB447900}"/>
              </a:ext>
            </a:extLst>
          </p:cNvPr>
          <p:cNvSpPr txBox="1"/>
          <p:nvPr/>
        </p:nvSpPr>
        <p:spPr>
          <a:xfrm>
            <a:off x="7603978" y="196877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3" name="TextBox 22">
            <a:extLst>
              <a:ext uri="{FF2B5EF4-FFF2-40B4-BE49-F238E27FC236}">
                <a16:creationId xmlns:a16="http://schemas.microsoft.com/office/drawing/2014/main" id="{ADE327ED-8A2E-0000-211B-E7DB3F00861C}"/>
              </a:ext>
            </a:extLst>
          </p:cNvPr>
          <p:cNvSpPr txBox="1"/>
          <p:nvPr/>
        </p:nvSpPr>
        <p:spPr>
          <a:xfrm>
            <a:off x="8561463" y="295023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24" name="TextBox 23">
            <a:extLst>
              <a:ext uri="{FF2B5EF4-FFF2-40B4-BE49-F238E27FC236}">
                <a16:creationId xmlns:a16="http://schemas.microsoft.com/office/drawing/2014/main" id="{F1C13482-745D-4425-8200-72673EDE901B}"/>
              </a:ext>
            </a:extLst>
          </p:cNvPr>
          <p:cNvSpPr txBox="1"/>
          <p:nvPr/>
        </p:nvSpPr>
        <p:spPr>
          <a:xfrm>
            <a:off x="9512583" y="1968773"/>
            <a:ext cx="957530" cy="1938992"/>
          </a:xfrm>
          <a:prstGeom prst="rect">
            <a:avLst/>
          </a:prstGeom>
          <a:noFill/>
        </p:spPr>
        <p:txBody>
          <a:bodyPr wrap="square" rtlCol="0">
            <a:spAutoFit/>
          </a:bodyPr>
          <a:lstStyle/>
          <a:p>
            <a:pPr algn="ctr"/>
            <a:r>
              <a:rPr lang="en-US" sz="6000" dirty="0">
                <a:solidFill>
                  <a:schemeClr val="bg1"/>
                </a:solidFill>
              </a:rPr>
              <a:t>0</a:t>
            </a:r>
          </a:p>
          <a:p>
            <a:pPr algn="ctr"/>
            <a:r>
              <a:rPr lang="en-US" sz="6000" dirty="0">
                <a:solidFill>
                  <a:schemeClr val="bg1"/>
                </a:solidFill>
              </a:rPr>
              <a:t>1</a:t>
            </a:r>
          </a:p>
        </p:txBody>
      </p:sp>
      <p:sp>
        <p:nvSpPr>
          <p:cNvPr id="3" name="TextBox 2">
            <a:extLst>
              <a:ext uri="{FF2B5EF4-FFF2-40B4-BE49-F238E27FC236}">
                <a16:creationId xmlns:a16="http://schemas.microsoft.com/office/drawing/2014/main" id="{6A1EB070-39BC-FEFB-468E-DE67DA499D82}"/>
              </a:ext>
            </a:extLst>
          </p:cNvPr>
          <p:cNvSpPr txBox="1"/>
          <p:nvPr/>
        </p:nvSpPr>
        <p:spPr>
          <a:xfrm>
            <a:off x="3054099" y="5133108"/>
            <a:ext cx="7137640" cy="1015663"/>
          </a:xfrm>
          <a:prstGeom prst="rect">
            <a:avLst/>
          </a:prstGeom>
          <a:noFill/>
        </p:spPr>
        <p:txBody>
          <a:bodyPr wrap="square" rtlCol="0">
            <a:spAutoFit/>
          </a:bodyPr>
          <a:lstStyle/>
          <a:p>
            <a:pPr algn="ctr"/>
            <a:r>
              <a:rPr lang="en-US" sz="6000" dirty="0">
                <a:solidFill>
                  <a:schemeClr val="bg1"/>
                </a:solidFill>
              </a:rPr>
              <a:t>2 * 2 * 2 * … * 2 = 2</a:t>
            </a:r>
            <a:r>
              <a:rPr lang="en-US" sz="6000" baseline="30000" dirty="0">
                <a:solidFill>
                  <a:schemeClr val="bg1"/>
                </a:solidFill>
              </a:rPr>
              <a:t>N</a:t>
            </a:r>
          </a:p>
        </p:txBody>
      </p:sp>
    </p:spTree>
    <p:extLst>
      <p:ext uri="{BB962C8B-B14F-4D97-AF65-F5344CB8AC3E}">
        <p14:creationId xmlns:p14="http://schemas.microsoft.com/office/powerpoint/2010/main" val="22286245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Not that simple now!</a:t>
            </a:r>
          </a:p>
        </p:txBody>
      </p:sp>
      <p:sp>
        <p:nvSpPr>
          <p:cNvPr id="4" name="TextBox 3">
            <a:extLst>
              <a:ext uri="{FF2B5EF4-FFF2-40B4-BE49-F238E27FC236}">
                <a16:creationId xmlns:a16="http://schemas.microsoft.com/office/drawing/2014/main" id="{6ECA2610-AD5C-A463-4CEE-AB9C193FFD93}"/>
              </a:ext>
            </a:extLst>
          </p:cNvPr>
          <p:cNvSpPr txBox="1"/>
          <p:nvPr/>
        </p:nvSpPr>
        <p:spPr>
          <a:xfrm>
            <a:off x="3663351" y="2743200"/>
            <a:ext cx="4865298" cy="1569660"/>
          </a:xfrm>
          <a:prstGeom prst="rect">
            <a:avLst/>
          </a:prstGeom>
          <a:noFill/>
        </p:spPr>
        <p:txBody>
          <a:bodyPr wrap="square" rtlCol="0">
            <a:spAutoFit/>
          </a:bodyPr>
          <a:lstStyle/>
          <a:p>
            <a:pPr algn="ctr"/>
            <a:r>
              <a:rPr lang="en-US" sz="3200" dirty="0">
                <a:solidFill>
                  <a:schemeClr val="bg1"/>
                </a:solidFill>
                <a:latin typeface="Fira Code" pitchFamily="1" charset="0"/>
                <a:ea typeface="Fira Code" pitchFamily="1" charset="0"/>
                <a:cs typeface="Fira Code" pitchFamily="1" charset="0"/>
              </a:rPr>
              <a:t>01101111 ✅</a:t>
            </a:r>
          </a:p>
          <a:p>
            <a:pPr algn="ctr"/>
            <a:r>
              <a:rPr lang="en-US" sz="3200" dirty="0">
                <a:solidFill>
                  <a:schemeClr val="bg1"/>
                </a:solidFill>
                <a:latin typeface="Fira Code" pitchFamily="1" charset="0"/>
                <a:ea typeface="Fira Code" pitchFamily="1" charset="0"/>
                <a:cs typeface="Fira Code" pitchFamily="1" charset="0"/>
              </a:rPr>
              <a:t>01010101 ✅</a:t>
            </a:r>
          </a:p>
          <a:p>
            <a:pPr algn="ctr"/>
            <a:r>
              <a:rPr lang="en-US" sz="3200" dirty="0">
                <a:solidFill>
                  <a:schemeClr val="bg1"/>
                </a:solidFill>
                <a:latin typeface="Fira Code" pitchFamily="1" charset="0"/>
                <a:ea typeface="Fira Code" pitchFamily="1" charset="0"/>
                <a:cs typeface="Fira Code" pitchFamily="1" charset="0"/>
              </a:rPr>
              <a:t>1101</a:t>
            </a:r>
            <a:r>
              <a:rPr lang="en-US" sz="3200" dirty="0">
                <a:solidFill>
                  <a:srgbClr val="FF5050"/>
                </a:solidFill>
                <a:latin typeface="Fira Code" pitchFamily="1" charset="0"/>
                <a:ea typeface="Fira Code" pitchFamily="1" charset="0"/>
                <a:cs typeface="Fira Code" pitchFamily="1" charset="0"/>
              </a:rPr>
              <a:t>00</a:t>
            </a:r>
            <a:r>
              <a:rPr lang="en-US" sz="3200" dirty="0">
                <a:solidFill>
                  <a:schemeClr val="bg1"/>
                </a:solidFill>
                <a:latin typeface="Fira Code" pitchFamily="1" charset="0"/>
                <a:ea typeface="Fira Code" pitchFamily="1" charset="0"/>
                <a:cs typeface="Fira Code" pitchFamily="1" charset="0"/>
              </a:rPr>
              <a:t>11 ❌</a:t>
            </a:r>
          </a:p>
        </p:txBody>
      </p:sp>
    </p:spTree>
    <p:extLst>
      <p:ext uri="{BB962C8B-B14F-4D97-AF65-F5344CB8AC3E}">
        <p14:creationId xmlns:p14="http://schemas.microsoft.com/office/powerpoint/2010/main" val="253836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sp>
        <p:nvSpPr>
          <p:cNvPr id="16" name="TextBox 15">
            <a:extLst>
              <a:ext uri="{FF2B5EF4-FFF2-40B4-BE49-F238E27FC236}">
                <a16:creationId xmlns:a16="http://schemas.microsoft.com/office/drawing/2014/main" id="{5B972C6C-E221-D534-914A-47E30E3AEC71}"/>
              </a:ext>
            </a:extLst>
          </p:cNvPr>
          <p:cNvSpPr txBox="1"/>
          <p:nvPr/>
        </p:nvSpPr>
        <p:spPr>
          <a:xfrm>
            <a:off x="1627469" y="2497258"/>
            <a:ext cx="8937062" cy="369332"/>
          </a:xfrm>
          <a:prstGeom prst="rect">
            <a:avLst/>
          </a:prstGeom>
          <a:noFill/>
        </p:spPr>
        <p:txBody>
          <a:bodyPr wrap="none" rtlCol="0">
            <a:spAutoFit/>
          </a:bodyPr>
          <a:lstStyle/>
          <a:p>
            <a:r>
              <a:rPr lang="en-US" dirty="0">
                <a:solidFill>
                  <a:schemeClr val="bg1"/>
                </a:solidFill>
                <a:latin typeface="Montserrat" panose="00000500000000000000" pitchFamily="2" charset="0"/>
                <a:cs typeface="Mongolian Baiti" panose="03000500000000000000" pitchFamily="66" charset="0"/>
              </a:rPr>
              <a:t>Let P(N) be the number of binary strings of length N with no consecutive 0s.</a:t>
            </a:r>
          </a:p>
        </p:txBody>
      </p:sp>
      <p:sp>
        <p:nvSpPr>
          <p:cNvPr id="10" name="Left Brace 9">
            <a:extLst>
              <a:ext uri="{FF2B5EF4-FFF2-40B4-BE49-F238E27FC236}">
                <a16:creationId xmlns:a16="http://schemas.microsoft.com/office/drawing/2014/main" id="{2F8A7BD5-E6F8-C72A-0DB1-437A10284498}"/>
              </a:ext>
            </a:extLst>
          </p:cNvPr>
          <p:cNvSpPr/>
          <p:nvPr/>
        </p:nvSpPr>
        <p:spPr>
          <a:xfrm rot="16200000">
            <a:off x="5932097" y="931022"/>
            <a:ext cx="258792" cy="7693741"/>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EAFAB631-3E35-C17D-0133-3C80B561737C}"/>
              </a:ext>
            </a:extLst>
          </p:cNvPr>
          <p:cNvSpPr txBox="1"/>
          <p:nvPr/>
        </p:nvSpPr>
        <p:spPr>
          <a:xfrm>
            <a:off x="5497919" y="5119524"/>
            <a:ext cx="1196161"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rPr>
              <a:t>N blanks</a:t>
            </a:r>
          </a:p>
        </p:txBody>
      </p:sp>
    </p:spTree>
    <p:extLst>
      <p:ext uri="{BB962C8B-B14F-4D97-AF65-F5344CB8AC3E}">
        <p14:creationId xmlns:p14="http://schemas.microsoft.com/office/powerpoint/2010/main" val="7820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5" grpId="0"/>
      <p:bldP spid="16" grpId="0"/>
      <p:bldP spid="10" grpId="0" animBg="1"/>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sp>
        <p:nvSpPr>
          <p:cNvPr id="16" name="TextBox 15">
            <a:extLst>
              <a:ext uri="{FF2B5EF4-FFF2-40B4-BE49-F238E27FC236}">
                <a16:creationId xmlns:a16="http://schemas.microsoft.com/office/drawing/2014/main" id="{5B972C6C-E221-D534-914A-47E30E3AEC71}"/>
              </a:ext>
            </a:extLst>
          </p:cNvPr>
          <p:cNvSpPr txBox="1"/>
          <p:nvPr/>
        </p:nvSpPr>
        <p:spPr>
          <a:xfrm>
            <a:off x="1627469" y="2497258"/>
            <a:ext cx="8937062" cy="369332"/>
          </a:xfrm>
          <a:prstGeom prst="rect">
            <a:avLst/>
          </a:prstGeom>
          <a:noFill/>
        </p:spPr>
        <p:txBody>
          <a:bodyPr wrap="none" rtlCol="0">
            <a:spAutoFit/>
          </a:bodyPr>
          <a:lstStyle/>
          <a:p>
            <a:r>
              <a:rPr lang="en-US" dirty="0">
                <a:solidFill>
                  <a:schemeClr val="bg1"/>
                </a:solidFill>
                <a:latin typeface="Montserrat" panose="00000500000000000000" pitchFamily="2" charset="0"/>
                <a:cs typeface="Mongolian Baiti" panose="03000500000000000000" pitchFamily="66" charset="0"/>
              </a:rPr>
              <a:t>Let P(N) be the number of binary strings of length N with no consecutive 0s.</a:t>
            </a:r>
          </a:p>
        </p:txBody>
      </p:sp>
      <p:sp>
        <p:nvSpPr>
          <p:cNvPr id="9" name="TextBox 8">
            <a:extLst>
              <a:ext uri="{FF2B5EF4-FFF2-40B4-BE49-F238E27FC236}">
                <a16:creationId xmlns:a16="http://schemas.microsoft.com/office/drawing/2014/main" id="{898411CD-7524-A937-E69B-DCEE353A7A38}"/>
              </a:ext>
            </a:extLst>
          </p:cNvPr>
          <p:cNvSpPr txBox="1"/>
          <p:nvPr/>
        </p:nvSpPr>
        <p:spPr>
          <a:xfrm>
            <a:off x="2220943" y="3251104"/>
            <a:ext cx="957530" cy="1015663"/>
          </a:xfrm>
          <a:prstGeom prst="rect">
            <a:avLst/>
          </a:prstGeom>
          <a:noFill/>
        </p:spPr>
        <p:txBody>
          <a:bodyPr wrap="square" rtlCol="0">
            <a:spAutoFit/>
          </a:bodyPr>
          <a:lstStyle/>
          <a:p>
            <a:pPr algn="ctr"/>
            <a:r>
              <a:rPr lang="en-US" sz="6000" dirty="0">
                <a:solidFill>
                  <a:schemeClr val="bg1"/>
                </a:solidFill>
              </a:rPr>
              <a:t>1</a:t>
            </a:r>
          </a:p>
        </p:txBody>
      </p:sp>
      <p:sp>
        <p:nvSpPr>
          <p:cNvPr id="10" name="Left Brace 9">
            <a:extLst>
              <a:ext uri="{FF2B5EF4-FFF2-40B4-BE49-F238E27FC236}">
                <a16:creationId xmlns:a16="http://schemas.microsoft.com/office/drawing/2014/main" id="{FEE20D85-6C80-998E-B710-4F0657626079}"/>
              </a:ext>
            </a:extLst>
          </p:cNvPr>
          <p:cNvSpPr/>
          <p:nvPr/>
        </p:nvSpPr>
        <p:spPr>
          <a:xfrm rot="16200000">
            <a:off x="6410864" y="1409789"/>
            <a:ext cx="258792" cy="6736208"/>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0DAEB03D-76BF-00CE-BE57-A22875A8BE1F}"/>
              </a:ext>
            </a:extLst>
          </p:cNvPr>
          <p:cNvSpPr txBox="1"/>
          <p:nvPr/>
        </p:nvSpPr>
        <p:spPr>
          <a:xfrm>
            <a:off x="5781078" y="5119524"/>
            <a:ext cx="1518365"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rPr>
              <a:t>(N-1) blanks</a:t>
            </a:r>
          </a:p>
        </p:txBody>
      </p:sp>
      <p:sp>
        <p:nvSpPr>
          <p:cNvPr id="18" name="TextBox 17">
            <a:extLst>
              <a:ext uri="{FF2B5EF4-FFF2-40B4-BE49-F238E27FC236}">
                <a16:creationId xmlns:a16="http://schemas.microsoft.com/office/drawing/2014/main" id="{5CBFE8D4-4C90-E8DD-7C8D-9B300494D121}"/>
              </a:ext>
            </a:extLst>
          </p:cNvPr>
          <p:cNvSpPr txBox="1"/>
          <p:nvPr/>
        </p:nvSpPr>
        <p:spPr>
          <a:xfrm>
            <a:off x="931378" y="5701091"/>
            <a:ext cx="10329244" cy="369332"/>
          </a:xfrm>
          <a:prstGeom prst="rect">
            <a:avLst/>
          </a:prstGeom>
          <a:noFill/>
        </p:spPr>
        <p:txBody>
          <a:bodyPr wrap="square">
            <a:spAutoFit/>
          </a:bodyPr>
          <a:lstStyle/>
          <a:p>
            <a:r>
              <a:rPr lang="en-US" dirty="0">
                <a:solidFill>
                  <a:schemeClr val="bg1"/>
                </a:solidFill>
                <a:latin typeface="Montserrat" panose="00000500000000000000" pitchFamily="2" charset="0"/>
                <a:cs typeface="Mongolian Baiti" panose="03000500000000000000" pitchFamily="66" charset="0"/>
              </a:rPr>
              <a:t>Number of binary strings of length N with no consecutive 0s that start with 1 = </a:t>
            </a:r>
            <a:r>
              <a:rPr lang="en-US" b="1" dirty="0">
                <a:solidFill>
                  <a:schemeClr val="bg1"/>
                </a:solidFill>
                <a:latin typeface="Montserrat" panose="00000500000000000000" pitchFamily="2" charset="0"/>
                <a:cs typeface="Mongolian Baiti" panose="03000500000000000000" pitchFamily="66" charset="0"/>
              </a:rPr>
              <a:t>P(N – 1)</a:t>
            </a:r>
            <a:endParaRPr lang="en-US" b="1" dirty="0"/>
          </a:p>
        </p:txBody>
      </p:sp>
    </p:spTree>
    <p:extLst>
      <p:ext uri="{BB962C8B-B14F-4D97-AF65-F5344CB8AC3E}">
        <p14:creationId xmlns:p14="http://schemas.microsoft.com/office/powerpoint/2010/main" val="16959360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F3AE-4E2D-2C35-3A4D-3E0BCA623AC1}"/>
              </a:ext>
            </a:extLst>
          </p:cNvPr>
          <p:cNvSpPr>
            <a:spLocks noGrp="1"/>
          </p:cNvSpPr>
          <p:nvPr>
            <p:ph type="title"/>
          </p:nvPr>
        </p:nvSpPr>
        <p:spPr/>
        <p:txBody>
          <a:bodyPr/>
          <a:lstStyle/>
          <a:p>
            <a:r>
              <a:rPr lang="en-IN" dirty="0"/>
              <a:t>But what is it really?</a:t>
            </a:r>
            <a:endParaRPr lang="en-US" dirty="0"/>
          </a:p>
        </p:txBody>
      </p:sp>
      <p:sp>
        <p:nvSpPr>
          <p:cNvPr id="3" name="Content Placeholder 2">
            <a:extLst>
              <a:ext uri="{FF2B5EF4-FFF2-40B4-BE49-F238E27FC236}">
                <a16:creationId xmlns:a16="http://schemas.microsoft.com/office/drawing/2014/main" id="{3EB2B51D-5F45-8FA6-3AEB-BEB43C9EA90F}"/>
              </a:ext>
            </a:extLst>
          </p:cNvPr>
          <p:cNvSpPr>
            <a:spLocks noGrp="1"/>
          </p:cNvSpPr>
          <p:nvPr>
            <p:ph idx="1"/>
          </p:nvPr>
        </p:nvSpPr>
        <p:spPr>
          <a:xfrm>
            <a:off x="838200" y="1825625"/>
            <a:ext cx="10515600" cy="2158546"/>
          </a:xfrm>
        </p:spPr>
        <p:txBody>
          <a:bodyPr/>
          <a:lstStyle/>
          <a:p>
            <a:r>
              <a:rPr lang="en-IN" dirty="0"/>
              <a:t>“Smart recursion.”</a:t>
            </a:r>
          </a:p>
          <a:p>
            <a:r>
              <a:rPr lang="en-IN" dirty="0"/>
              <a:t>Avoiding duplicate computation by keeping a lookup table.</a:t>
            </a:r>
          </a:p>
          <a:p>
            <a:endParaRPr lang="en-IN" dirty="0"/>
          </a:p>
        </p:txBody>
      </p:sp>
    </p:spTree>
    <p:extLst>
      <p:ext uri="{BB962C8B-B14F-4D97-AF65-F5344CB8AC3E}">
        <p14:creationId xmlns:p14="http://schemas.microsoft.com/office/powerpoint/2010/main" val="1992593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sp>
        <p:nvSpPr>
          <p:cNvPr id="16" name="TextBox 15">
            <a:extLst>
              <a:ext uri="{FF2B5EF4-FFF2-40B4-BE49-F238E27FC236}">
                <a16:creationId xmlns:a16="http://schemas.microsoft.com/office/drawing/2014/main" id="{5B972C6C-E221-D534-914A-47E30E3AEC71}"/>
              </a:ext>
            </a:extLst>
          </p:cNvPr>
          <p:cNvSpPr txBox="1"/>
          <p:nvPr/>
        </p:nvSpPr>
        <p:spPr>
          <a:xfrm>
            <a:off x="1627469" y="2497258"/>
            <a:ext cx="9092554" cy="369332"/>
          </a:xfrm>
          <a:prstGeom prst="rect">
            <a:avLst/>
          </a:prstGeom>
          <a:noFill/>
        </p:spPr>
        <p:txBody>
          <a:bodyPr wrap="none" rtlCol="0">
            <a:spAutoFit/>
          </a:bodyPr>
          <a:lstStyle/>
          <a:p>
            <a:r>
              <a:rPr lang="en-US" dirty="0">
                <a:solidFill>
                  <a:schemeClr val="bg1"/>
                </a:solidFill>
                <a:latin typeface="Montserrat" panose="00000500000000000000" pitchFamily="2" charset="0"/>
                <a:cs typeface="Mongolian Baiti" panose="03000500000000000000" pitchFamily="66" charset="0"/>
              </a:rPr>
              <a:t>Let P(N) be the number of binary strings of length N with </a:t>
            </a:r>
            <a:r>
              <a:rPr lang="en-US" b="1" dirty="0">
                <a:solidFill>
                  <a:schemeClr val="bg1"/>
                </a:solidFill>
                <a:latin typeface="Montserrat" panose="00000500000000000000" pitchFamily="2" charset="0"/>
                <a:cs typeface="Mongolian Baiti" panose="03000500000000000000" pitchFamily="66" charset="0"/>
              </a:rPr>
              <a:t>no consecutive 0s.</a:t>
            </a:r>
          </a:p>
        </p:txBody>
      </p:sp>
      <p:sp>
        <p:nvSpPr>
          <p:cNvPr id="9" name="TextBox 8">
            <a:extLst>
              <a:ext uri="{FF2B5EF4-FFF2-40B4-BE49-F238E27FC236}">
                <a16:creationId xmlns:a16="http://schemas.microsoft.com/office/drawing/2014/main" id="{898411CD-7524-A937-E69B-DCEE353A7A38}"/>
              </a:ext>
            </a:extLst>
          </p:cNvPr>
          <p:cNvSpPr txBox="1"/>
          <p:nvPr/>
        </p:nvSpPr>
        <p:spPr>
          <a:xfrm>
            <a:off x="2220943" y="3251104"/>
            <a:ext cx="957530" cy="1015663"/>
          </a:xfrm>
          <a:prstGeom prst="rect">
            <a:avLst/>
          </a:prstGeom>
          <a:noFill/>
        </p:spPr>
        <p:txBody>
          <a:bodyPr wrap="square" rtlCol="0">
            <a:spAutoFit/>
          </a:bodyPr>
          <a:lstStyle/>
          <a:p>
            <a:pPr algn="ctr"/>
            <a:r>
              <a:rPr lang="en-US" sz="6000" dirty="0">
                <a:solidFill>
                  <a:schemeClr val="bg1"/>
                </a:solidFill>
              </a:rPr>
              <a:t>0</a:t>
            </a:r>
          </a:p>
        </p:txBody>
      </p:sp>
      <p:sp>
        <p:nvSpPr>
          <p:cNvPr id="10" name="Left Brace 9">
            <a:extLst>
              <a:ext uri="{FF2B5EF4-FFF2-40B4-BE49-F238E27FC236}">
                <a16:creationId xmlns:a16="http://schemas.microsoft.com/office/drawing/2014/main" id="{FEE20D85-6C80-998E-B710-4F0657626079}"/>
              </a:ext>
            </a:extLst>
          </p:cNvPr>
          <p:cNvSpPr/>
          <p:nvPr/>
        </p:nvSpPr>
        <p:spPr>
          <a:xfrm rot="16200000">
            <a:off x="6410864" y="1409789"/>
            <a:ext cx="258792" cy="6736208"/>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0DAEB03D-76BF-00CE-BE57-A22875A8BE1F}"/>
              </a:ext>
            </a:extLst>
          </p:cNvPr>
          <p:cNvSpPr txBox="1"/>
          <p:nvPr/>
        </p:nvSpPr>
        <p:spPr>
          <a:xfrm>
            <a:off x="5781078" y="5119524"/>
            <a:ext cx="1518365"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rPr>
              <a:t>(N-1) blanks</a:t>
            </a:r>
          </a:p>
        </p:txBody>
      </p:sp>
      <p:sp>
        <p:nvSpPr>
          <p:cNvPr id="4" name="TextBox 3">
            <a:extLst>
              <a:ext uri="{FF2B5EF4-FFF2-40B4-BE49-F238E27FC236}">
                <a16:creationId xmlns:a16="http://schemas.microsoft.com/office/drawing/2014/main" id="{60C0AC5C-D62C-BBF8-1B51-4C563B67D47B}"/>
              </a:ext>
            </a:extLst>
          </p:cNvPr>
          <p:cNvSpPr txBox="1"/>
          <p:nvPr/>
        </p:nvSpPr>
        <p:spPr>
          <a:xfrm>
            <a:off x="3173458" y="3251104"/>
            <a:ext cx="957530" cy="1015663"/>
          </a:xfrm>
          <a:prstGeom prst="rect">
            <a:avLst/>
          </a:prstGeom>
          <a:noFill/>
        </p:spPr>
        <p:txBody>
          <a:bodyPr wrap="square" rtlCol="0">
            <a:spAutoFit/>
          </a:bodyPr>
          <a:lstStyle/>
          <a:p>
            <a:pPr algn="ctr"/>
            <a:r>
              <a:rPr lang="en-US" sz="6000" dirty="0">
                <a:solidFill>
                  <a:schemeClr val="bg1"/>
                </a:solidFill>
              </a:rPr>
              <a:t>1</a:t>
            </a:r>
          </a:p>
        </p:txBody>
      </p:sp>
    </p:spTree>
    <p:extLst>
      <p:ext uri="{BB962C8B-B14F-4D97-AF65-F5344CB8AC3E}">
        <p14:creationId xmlns:p14="http://schemas.microsoft.com/office/powerpoint/2010/main" val="314821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sp>
        <p:nvSpPr>
          <p:cNvPr id="16" name="TextBox 15">
            <a:extLst>
              <a:ext uri="{FF2B5EF4-FFF2-40B4-BE49-F238E27FC236}">
                <a16:creationId xmlns:a16="http://schemas.microsoft.com/office/drawing/2014/main" id="{5B972C6C-E221-D534-914A-47E30E3AEC71}"/>
              </a:ext>
            </a:extLst>
          </p:cNvPr>
          <p:cNvSpPr txBox="1"/>
          <p:nvPr/>
        </p:nvSpPr>
        <p:spPr>
          <a:xfrm>
            <a:off x="1627469" y="2497258"/>
            <a:ext cx="9092554" cy="369332"/>
          </a:xfrm>
          <a:prstGeom prst="rect">
            <a:avLst/>
          </a:prstGeom>
          <a:noFill/>
        </p:spPr>
        <p:txBody>
          <a:bodyPr wrap="none" rtlCol="0">
            <a:spAutoFit/>
          </a:bodyPr>
          <a:lstStyle/>
          <a:p>
            <a:r>
              <a:rPr lang="en-US" dirty="0">
                <a:solidFill>
                  <a:schemeClr val="bg1"/>
                </a:solidFill>
                <a:latin typeface="Montserrat" panose="00000500000000000000" pitchFamily="2" charset="0"/>
                <a:cs typeface="Mongolian Baiti" panose="03000500000000000000" pitchFamily="66" charset="0"/>
              </a:rPr>
              <a:t>Let P(N) be the number of binary strings of length N with </a:t>
            </a:r>
            <a:r>
              <a:rPr lang="en-US" b="1" dirty="0">
                <a:solidFill>
                  <a:schemeClr val="bg1"/>
                </a:solidFill>
                <a:latin typeface="Montserrat" panose="00000500000000000000" pitchFamily="2" charset="0"/>
                <a:cs typeface="Mongolian Baiti" panose="03000500000000000000" pitchFamily="66" charset="0"/>
              </a:rPr>
              <a:t>no consecutive 0s.</a:t>
            </a:r>
          </a:p>
        </p:txBody>
      </p:sp>
      <p:sp>
        <p:nvSpPr>
          <p:cNvPr id="9" name="TextBox 8">
            <a:extLst>
              <a:ext uri="{FF2B5EF4-FFF2-40B4-BE49-F238E27FC236}">
                <a16:creationId xmlns:a16="http://schemas.microsoft.com/office/drawing/2014/main" id="{898411CD-7524-A937-E69B-DCEE353A7A38}"/>
              </a:ext>
            </a:extLst>
          </p:cNvPr>
          <p:cNvSpPr txBox="1"/>
          <p:nvPr/>
        </p:nvSpPr>
        <p:spPr>
          <a:xfrm>
            <a:off x="2220943" y="3251104"/>
            <a:ext cx="957530" cy="1015663"/>
          </a:xfrm>
          <a:prstGeom prst="rect">
            <a:avLst/>
          </a:prstGeom>
          <a:noFill/>
        </p:spPr>
        <p:txBody>
          <a:bodyPr wrap="square" rtlCol="0">
            <a:spAutoFit/>
          </a:bodyPr>
          <a:lstStyle/>
          <a:p>
            <a:pPr algn="ctr"/>
            <a:r>
              <a:rPr lang="en-US" sz="6000" dirty="0">
                <a:solidFill>
                  <a:schemeClr val="bg1"/>
                </a:solidFill>
              </a:rPr>
              <a:t>0</a:t>
            </a:r>
          </a:p>
        </p:txBody>
      </p:sp>
      <p:sp>
        <p:nvSpPr>
          <p:cNvPr id="10" name="Left Brace 9">
            <a:extLst>
              <a:ext uri="{FF2B5EF4-FFF2-40B4-BE49-F238E27FC236}">
                <a16:creationId xmlns:a16="http://schemas.microsoft.com/office/drawing/2014/main" id="{FEE20D85-6C80-998E-B710-4F0657626079}"/>
              </a:ext>
            </a:extLst>
          </p:cNvPr>
          <p:cNvSpPr/>
          <p:nvPr/>
        </p:nvSpPr>
        <p:spPr>
          <a:xfrm rot="16200000">
            <a:off x="6889628" y="1888553"/>
            <a:ext cx="258792" cy="5778679"/>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0DAEB03D-76BF-00CE-BE57-A22875A8BE1F}"/>
              </a:ext>
            </a:extLst>
          </p:cNvPr>
          <p:cNvSpPr txBox="1"/>
          <p:nvPr/>
        </p:nvSpPr>
        <p:spPr>
          <a:xfrm>
            <a:off x="6243710" y="5119524"/>
            <a:ext cx="1566455"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rPr>
              <a:t>(N-2) blanks</a:t>
            </a:r>
          </a:p>
        </p:txBody>
      </p:sp>
      <p:sp>
        <p:nvSpPr>
          <p:cNvPr id="4" name="TextBox 3">
            <a:extLst>
              <a:ext uri="{FF2B5EF4-FFF2-40B4-BE49-F238E27FC236}">
                <a16:creationId xmlns:a16="http://schemas.microsoft.com/office/drawing/2014/main" id="{60C0AC5C-D62C-BBF8-1B51-4C563B67D47B}"/>
              </a:ext>
            </a:extLst>
          </p:cNvPr>
          <p:cNvSpPr txBox="1"/>
          <p:nvPr/>
        </p:nvSpPr>
        <p:spPr>
          <a:xfrm>
            <a:off x="3173458" y="3251104"/>
            <a:ext cx="957530" cy="1015663"/>
          </a:xfrm>
          <a:prstGeom prst="rect">
            <a:avLst/>
          </a:prstGeom>
          <a:noFill/>
        </p:spPr>
        <p:txBody>
          <a:bodyPr wrap="square" rtlCol="0">
            <a:spAutoFit/>
          </a:bodyPr>
          <a:lstStyle/>
          <a:p>
            <a:pPr algn="ctr"/>
            <a:r>
              <a:rPr lang="en-US" sz="6000" dirty="0">
                <a:solidFill>
                  <a:schemeClr val="bg1"/>
                </a:solidFill>
              </a:rPr>
              <a:t>1</a:t>
            </a:r>
          </a:p>
        </p:txBody>
      </p:sp>
      <p:sp>
        <p:nvSpPr>
          <p:cNvPr id="17" name="TextBox 16">
            <a:extLst>
              <a:ext uri="{FF2B5EF4-FFF2-40B4-BE49-F238E27FC236}">
                <a16:creationId xmlns:a16="http://schemas.microsoft.com/office/drawing/2014/main" id="{93E6DFB5-C1A7-7825-D757-23A0BAD63B80}"/>
              </a:ext>
            </a:extLst>
          </p:cNvPr>
          <p:cNvSpPr txBox="1"/>
          <p:nvPr/>
        </p:nvSpPr>
        <p:spPr>
          <a:xfrm>
            <a:off x="931378" y="5701091"/>
            <a:ext cx="10329244" cy="369332"/>
          </a:xfrm>
          <a:prstGeom prst="rect">
            <a:avLst/>
          </a:prstGeom>
          <a:noFill/>
        </p:spPr>
        <p:txBody>
          <a:bodyPr wrap="square">
            <a:spAutoFit/>
          </a:bodyPr>
          <a:lstStyle/>
          <a:p>
            <a:r>
              <a:rPr lang="en-US" dirty="0">
                <a:solidFill>
                  <a:schemeClr val="bg1"/>
                </a:solidFill>
                <a:latin typeface="Montserrat" panose="00000500000000000000" pitchFamily="2" charset="0"/>
                <a:cs typeface="Mongolian Baiti" panose="03000500000000000000" pitchFamily="66" charset="0"/>
              </a:rPr>
              <a:t>Number of binary strings of length N with no consecutive 0s that start with 0 = </a:t>
            </a:r>
            <a:r>
              <a:rPr lang="en-US" b="1" dirty="0">
                <a:solidFill>
                  <a:schemeClr val="bg1"/>
                </a:solidFill>
                <a:latin typeface="Montserrat" panose="00000500000000000000" pitchFamily="2" charset="0"/>
                <a:cs typeface="Mongolian Baiti" panose="03000500000000000000" pitchFamily="66" charset="0"/>
              </a:rPr>
              <a:t>P(N – 2)</a:t>
            </a:r>
            <a:endParaRPr lang="en-US" b="1" dirty="0"/>
          </a:p>
        </p:txBody>
      </p:sp>
    </p:spTree>
    <p:extLst>
      <p:ext uri="{BB962C8B-B14F-4D97-AF65-F5344CB8AC3E}">
        <p14:creationId xmlns:p14="http://schemas.microsoft.com/office/powerpoint/2010/main" val="27797054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grpSp>
        <p:nvGrpSpPr>
          <p:cNvPr id="18" name="Group 17">
            <a:extLst>
              <a:ext uri="{FF2B5EF4-FFF2-40B4-BE49-F238E27FC236}">
                <a16:creationId xmlns:a16="http://schemas.microsoft.com/office/drawing/2014/main" id="{9DD996E3-8B60-A32F-44A7-BC2AF495B45A}"/>
              </a:ext>
            </a:extLst>
          </p:cNvPr>
          <p:cNvGrpSpPr/>
          <p:nvPr/>
        </p:nvGrpSpPr>
        <p:grpSpPr>
          <a:xfrm>
            <a:off x="2220943" y="3251104"/>
            <a:ext cx="1910045" cy="2016153"/>
            <a:chOff x="2220943" y="3251104"/>
            <a:chExt cx="1910045" cy="2016153"/>
          </a:xfrm>
        </p:grpSpPr>
        <p:sp>
          <p:nvSpPr>
            <p:cNvPr id="4" name="TextBox 3">
              <a:extLst>
                <a:ext uri="{FF2B5EF4-FFF2-40B4-BE49-F238E27FC236}">
                  <a16:creationId xmlns:a16="http://schemas.microsoft.com/office/drawing/2014/main" id="{80D5CFA8-6860-5116-0E91-E71F8201BCA9}"/>
                </a:ext>
              </a:extLst>
            </p:cNvPr>
            <p:cNvSpPr txBox="1"/>
            <p:nvPr/>
          </p:nvSpPr>
          <p:spPr>
            <a:xfrm>
              <a:off x="2220943" y="3251104"/>
              <a:ext cx="957530" cy="1015663"/>
            </a:xfrm>
            <a:prstGeom prst="rect">
              <a:avLst/>
            </a:prstGeom>
            <a:noFill/>
          </p:spPr>
          <p:txBody>
            <a:bodyPr wrap="square" rtlCol="0">
              <a:spAutoFit/>
            </a:bodyPr>
            <a:lstStyle/>
            <a:p>
              <a:pPr algn="ctr"/>
              <a:r>
                <a:rPr lang="en-US" sz="6000" dirty="0">
                  <a:solidFill>
                    <a:schemeClr val="bg1"/>
                  </a:solidFill>
                </a:rPr>
                <a:t>1</a:t>
              </a:r>
            </a:p>
          </p:txBody>
        </p:sp>
        <p:sp>
          <p:nvSpPr>
            <p:cNvPr id="9" name="TextBox 8">
              <a:extLst>
                <a:ext uri="{FF2B5EF4-FFF2-40B4-BE49-F238E27FC236}">
                  <a16:creationId xmlns:a16="http://schemas.microsoft.com/office/drawing/2014/main" id="{AF562E74-A386-69A6-9763-328A7A1E33AF}"/>
                </a:ext>
              </a:extLst>
            </p:cNvPr>
            <p:cNvSpPr txBox="1"/>
            <p:nvPr/>
          </p:nvSpPr>
          <p:spPr>
            <a:xfrm>
              <a:off x="2220943" y="4251594"/>
              <a:ext cx="957530" cy="1015663"/>
            </a:xfrm>
            <a:prstGeom prst="rect">
              <a:avLst/>
            </a:prstGeom>
            <a:noFill/>
          </p:spPr>
          <p:txBody>
            <a:bodyPr wrap="square" rtlCol="0">
              <a:spAutoFit/>
            </a:bodyPr>
            <a:lstStyle/>
            <a:p>
              <a:pPr algn="ctr"/>
              <a:r>
                <a:rPr lang="en-US" sz="6000" dirty="0">
                  <a:solidFill>
                    <a:schemeClr val="bg1"/>
                  </a:solidFill>
                </a:rPr>
                <a:t>0</a:t>
              </a:r>
            </a:p>
          </p:txBody>
        </p:sp>
        <p:sp>
          <p:nvSpPr>
            <p:cNvPr id="17" name="TextBox 16">
              <a:extLst>
                <a:ext uri="{FF2B5EF4-FFF2-40B4-BE49-F238E27FC236}">
                  <a16:creationId xmlns:a16="http://schemas.microsoft.com/office/drawing/2014/main" id="{B3E361C0-2888-00C8-EA67-4F75FCC33B5A}"/>
                </a:ext>
              </a:extLst>
            </p:cNvPr>
            <p:cNvSpPr txBox="1"/>
            <p:nvPr/>
          </p:nvSpPr>
          <p:spPr>
            <a:xfrm>
              <a:off x="3173458" y="4251594"/>
              <a:ext cx="957530" cy="1015663"/>
            </a:xfrm>
            <a:prstGeom prst="rect">
              <a:avLst/>
            </a:prstGeom>
            <a:noFill/>
          </p:spPr>
          <p:txBody>
            <a:bodyPr wrap="square" rtlCol="0">
              <a:spAutoFit/>
            </a:bodyPr>
            <a:lstStyle/>
            <a:p>
              <a:pPr algn="ctr"/>
              <a:r>
                <a:rPr lang="en-US" sz="6000" dirty="0">
                  <a:solidFill>
                    <a:schemeClr val="bg1"/>
                  </a:solidFill>
                </a:rPr>
                <a:t>1</a:t>
              </a:r>
            </a:p>
          </p:txBody>
        </p:sp>
      </p:grpSp>
      <p:sp>
        <p:nvSpPr>
          <p:cNvPr id="19" name="TextBox 18">
            <a:extLst>
              <a:ext uri="{FF2B5EF4-FFF2-40B4-BE49-F238E27FC236}">
                <a16:creationId xmlns:a16="http://schemas.microsoft.com/office/drawing/2014/main" id="{A71DDE94-B116-AD68-2A06-E0F39D704C19}"/>
              </a:ext>
            </a:extLst>
          </p:cNvPr>
          <p:cNvSpPr txBox="1"/>
          <p:nvPr/>
        </p:nvSpPr>
        <p:spPr>
          <a:xfrm>
            <a:off x="4943896" y="5557349"/>
            <a:ext cx="2252311" cy="584775"/>
          </a:xfrm>
          <a:prstGeom prst="rect">
            <a:avLst/>
          </a:prstGeom>
          <a:noFill/>
        </p:spPr>
        <p:txBody>
          <a:bodyPr wrap="square" rtlCol="0">
            <a:spAutoFit/>
          </a:bodyPr>
          <a:lstStyle/>
          <a:p>
            <a:pPr algn="ctr"/>
            <a:r>
              <a:rPr lang="en-US" sz="3200" dirty="0">
                <a:solidFill>
                  <a:schemeClr val="bg1"/>
                </a:solidFill>
              </a:rPr>
              <a:t>P(N – 1)</a:t>
            </a:r>
          </a:p>
        </p:txBody>
      </p:sp>
    </p:spTree>
    <p:extLst>
      <p:ext uri="{BB962C8B-B14F-4D97-AF65-F5344CB8AC3E}">
        <p14:creationId xmlns:p14="http://schemas.microsoft.com/office/powerpoint/2010/main" val="631409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But no consecutive 0s?</a:t>
            </a:r>
          </a:p>
        </p:txBody>
      </p:sp>
      <p:sp>
        <p:nvSpPr>
          <p:cNvPr id="3" name="Content Placeholder 2">
            <a:extLst>
              <a:ext uri="{FF2B5EF4-FFF2-40B4-BE49-F238E27FC236}">
                <a16:creationId xmlns:a16="http://schemas.microsoft.com/office/drawing/2014/main" id="{80984A3F-1592-4B96-30F4-00B5635ABF7B}"/>
              </a:ext>
            </a:extLst>
          </p:cNvPr>
          <p:cNvSpPr>
            <a:spLocks noGrp="1"/>
          </p:cNvSpPr>
          <p:nvPr>
            <p:ph idx="1"/>
          </p:nvPr>
        </p:nvSpPr>
        <p:spPr>
          <a:xfrm>
            <a:off x="838200" y="1825625"/>
            <a:ext cx="10515600" cy="796805"/>
          </a:xfrm>
        </p:spPr>
        <p:txBody>
          <a:bodyPr/>
          <a:lstStyle/>
          <a:p>
            <a:pPr marL="0" indent="0">
              <a:buNone/>
            </a:pPr>
            <a:r>
              <a:rPr lang="en-US" dirty="0"/>
              <a:t>Name and conquer! 🏰</a:t>
            </a:r>
          </a:p>
        </p:txBody>
      </p:sp>
      <p:sp>
        <p:nvSpPr>
          <p:cNvPr id="5" name="Rectangle 4">
            <a:extLst>
              <a:ext uri="{FF2B5EF4-FFF2-40B4-BE49-F238E27FC236}">
                <a16:creationId xmlns:a16="http://schemas.microsoft.com/office/drawing/2014/main" id="{7EEC6E13-E77B-90E0-E821-D2F45AF9CF13}"/>
              </a:ext>
            </a:extLst>
          </p:cNvPr>
          <p:cNvSpPr/>
          <p:nvPr/>
        </p:nvSpPr>
        <p:spPr>
          <a:xfrm>
            <a:off x="2214623" y="3294063"/>
            <a:ext cx="7693741" cy="95753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41655CF-6185-1B8E-3A4B-A3EC11BD4EC9}"/>
              </a:ext>
            </a:extLst>
          </p:cNvPr>
          <p:cNvSpPr/>
          <p:nvPr/>
        </p:nvSpPr>
        <p:spPr>
          <a:xfrm>
            <a:off x="221462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754FB7-345B-34BA-D97E-FD1191D5A4E2}"/>
              </a:ext>
            </a:extLst>
          </p:cNvPr>
          <p:cNvSpPr/>
          <p:nvPr/>
        </p:nvSpPr>
        <p:spPr>
          <a:xfrm>
            <a:off x="317215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644244-655B-A1EB-5009-9356FB1B28FB}"/>
              </a:ext>
            </a:extLst>
          </p:cNvPr>
          <p:cNvSpPr/>
          <p:nvPr/>
        </p:nvSpPr>
        <p:spPr>
          <a:xfrm>
            <a:off x="413471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413E66-D377-A067-E009-502EE1411EC5}"/>
              </a:ext>
            </a:extLst>
          </p:cNvPr>
          <p:cNvSpPr/>
          <p:nvPr/>
        </p:nvSpPr>
        <p:spPr>
          <a:xfrm>
            <a:off x="7029544"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2C1573-50B9-2F8D-6FF4-74831527EB72}"/>
              </a:ext>
            </a:extLst>
          </p:cNvPr>
          <p:cNvSpPr/>
          <p:nvPr/>
        </p:nvSpPr>
        <p:spPr>
          <a:xfrm>
            <a:off x="798698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A5DDCF-BB94-1510-A438-4C6D12767236}"/>
              </a:ext>
            </a:extLst>
          </p:cNvPr>
          <p:cNvSpPr/>
          <p:nvPr/>
        </p:nvSpPr>
        <p:spPr>
          <a:xfrm>
            <a:off x="8950833" y="3294063"/>
            <a:ext cx="957531" cy="957531"/>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96380-E7D0-7151-F944-8A5C987A1848}"/>
              </a:ext>
            </a:extLst>
          </p:cNvPr>
          <p:cNvSpPr txBox="1"/>
          <p:nvPr/>
        </p:nvSpPr>
        <p:spPr>
          <a:xfrm>
            <a:off x="5113166" y="2897161"/>
            <a:ext cx="1913772" cy="1323439"/>
          </a:xfrm>
          <a:prstGeom prst="rect">
            <a:avLst/>
          </a:prstGeom>
          <a:noFill/>
        </p:spPr>
        <p:txBody>
          <a:bodyPr wrap="square" rtlCol="0">
            <a:spAutoFit/>
          </a:bodyPr>
          <a:lstStyle/>
          <a:p>
            <a:pPr algn="ctr"/>
            <a:r>
              <a:rPr lang="en-US" sz="8000" dirty="0">
                <a:solidFill>
                  <a:schemeClr val="bg1"/>
                </a:solidFill>
              </a:rPr>
              <a:t>…</a:t>
            </a:r>
          </a:p>
        </p:txBody>
      </p:sp>
      <p:grpSp>
        <p:nvGrpSpPr>
          <p:cNvPr id="18" name="Group 17">
            <a:extLst>
              <a:ext uri="{FF2B5EF4-FFF2-40B4-BE49-F238E27FC236}">
                <a16:creationId xmlns:a16="http://schemas.microsoft.com/office/drawing/2014/main" id="{9DD996E3-8B60-A32F-44A7-BC2AF495B45A}"/>
              </a:ext>
            </a:extLst>
          </p:cNvPr>
          <p:cNvGrpSpPr/>
          <p:nvPr/>
        </p:nvGrpSpPr>
        <p:grpSpPr>
          <a:xfrm>
            <a:off x="2220943" y="2235441"/>
            <a:ext cx="1910045" cy="2016153"/>
            <a:chOff x="2220943" y="3251104"/>
            <a:chExt cx="1910045" cy="2016153"/>
          </a:xfrm>
        </p:grpSpPr>
        <p:sp>
          <p:nvSpPr>
            <p:cNvPr id="4" name="TextBox 3">
              <a:extLst>
                <a:ext uri="{FF2B5EF4-FFF2-40B4-BE49-F238E27FC236}">
                  <a16:creationId xmlns:a16="http://schemas.microsoft.com/office/drawing/2014/main" id="{80D5CFA8-6860-5116-0E91-E71F8201BCA9}"/>
                </a:ext>
              </a:extLst>
            </p:cNvPr>
            <p:cNvSpPr txBox="1"/>
            <p:nvPr/>
          </p:nvSpPr>
          <p:spPr>
            <a:xfrm>
              <a:off x="2220943" y="3251104"/>
              <a:ext cx="957530" cy="1015663"/>
            </a:xfrm>
            <a:prstGeom prst="rect">
              <a:avLst/>
            </a:prstGeom>
            <a:noFill/>
          </p:spPr>
          <p:txBody>
            <a:bodyPr wrap="square" rtlCol="0">
              <a:spAutoFit/>
            </a:bodyPr>
            <a:lstStyle/>
            <a:p>
              <a:pPr algn="ctr"/>
              <a:r>
                <a:rPr lang="en-US" sz="6000" dirty="0">
                  <a:solidFill>
                    <a:schemeClr val="bg1"/>
                  </a:solidFill>
                </a:rPr>
                <a:t>1</a:t>
              </a:r>
            </a:p>
          </p:txBody>
        </p:sp>
        <p:sp>
          <p:nvSpPr>
            <p:cNvPr id="9" name="TextBox 8">
              <a:extLst>
                <a:ext uri="{FF2B5EF4-FFF2-40B4-BE49-F238E27FC236}">
                  <a16:creationId xmlns:a16="http://schemas.microsoft.com/office/drawing/2014/main" id="{AF562E74-A386-69A6-9763-328A7A1E33AF}"/>
                </a:ext>
              </a:extLst>
            </p:cNvPr>
            <p:cNvSpPr txBox="1"/>
            <p:nvPr/>
          </p:nvSpPr>
          <p:spPr>
            <a:xfrm>
              <a:off x="2220943" y="4251594"/>
              <a:ext cx="957530" cy="1015663"/>
            </a:xfrm>
            <a:prstGeom prst="rect">
              <a:avLst/>
            </a:prstGeom>
            <a:noFill/>
          </p:spPr>
          <p:txBody>
            <a:bodyPr wrap="square" rtlCol="0">
              <a:spAutoFit/>
            </a:bodyPr>
            <a:lstStyle/>
            <a:p>
              <a:pPr algn="ctr"/>
              <a:r>
                <a:rPr lang="en-US" sz="6000" dirty="0">
                  <a:solidFill>
                    <a:schemeClr val="bg1"/>
                  </a:solidFill>
                </a:rPr>
                <a:t>0</a:t>
              </a:r>
            </a:p>
          </p:txBody>
        </p:sp>
        <p:sp>
          <p:nvSpPr>
            <p:cNvPr id="17" name="TextBox 16">
              <a:extLst>
                <a:ext uri="{FF2B5EF4-FFF2-40B4-BE49-F238E27FC236}">
                  <a16:creationId xmlns:a16="http://schemas.microsoft.com/office/drawing/2014/main" id="{B3E361C0-2888-00C8-EA67-4F75FCC33B5A}"/>
                </a:ext>
              </a:extLst>
            </p:cNvPr>
            <p:cNvSpPr txBox="1"/>
            <p:nvPr/>
          </p:nvSpPr>
          <p:spPr>
            <a:xfrm>
              <a:off x="3173458" y="4251594"/>
              <a:ext cx="957530" cy="1015663"/>
            </a:xfrm>
            <a:prstGeom prst="rect">
              <a:avLst/>
            </a:prstGeom>
            <a:noFill/>
          </p:spPr>
          <p:txBody>
            <a:bodyPr wrap="square" rtlCol="0">
              <a:spAutoFit/>
            </a:bodyPr>
            <a:lstStyle/>
            <a:p>
              <a:pPr algn="ctr"/>
              <a:r>
                <a:rPr lang="en-US" sz="6000" dirty="0">
                  <a:solidFill>
                    <a:schemeClr val="bg1"/>
                  </a:solidFill>
                </a:rPr>
                <a:t>1</a:t>
              </a:r>
            </a:p>
          </p:txBody>
        </p:sp>
      </p:grpSp>
      <p:sp>
        <p:nvSpPr>
          <p:cNvPr id="19" name="TextBox 18">
            <a:extLst>
              <a:ext uri="{FF2B5EF4-FFF2-40B4-BE49-F238E27FC236}">
                <a16:creationId xmlns:a16="http://schemas.microsoft.com/office/drawing/2014/main" id="{A71DDE94-B116-AD68-2A06-E0F39D704C19}"/>
              </a:ext>
            </a:extLst>
          </p:cNvPr>
          <p:cNvSpPr txBox="1"/>
          <p:nvPr/>
        </p:nvSpPr>
        <p:spPr>
          <a:xfrm>
            <a:off x="4943896" y="5557349"/>
            <a:ext cx="2252311" cy="584775"/>
          </a:xfrm>
          <a:prstGeom prst="rect">
            <a:avLst/>
          </a:prstGeom>
          <a:noFill/>
        </p:spPr>
        <p:txBody>
          <a:bodyPr wrap="square" rtlCol="0">
            <a:spAutoFit/>
          </a:bodyPr>
          <a:lstStyle/>
          <a:p>
            <a:pPr algn="ctr"/>
            <a:r>
              <a:rPr lang="en-US" sz="3200" dirty="0">
                <a:solidFill>
                  <a:schemeClr val="bg1"/>
                </a:solidFill>
              </a:rPr>
              <a:t>P(N – 2)</a:t>
            </a:r>
          </a:p>
        </p:txBody>
      </p:sp>
    </p:spTree>
    <p:extLst>
      <p:ext uri="{BB962C8B-B14F-4D97-AF65-F5344CB8AC3E}">
        <p14:creationId xmlns:p14="http://schemas.microsoft.com/office/powerpoint/2010/main" val="3635913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A146-58ED-3EA8-468D-EC00399F2B34}"/>
              </a:ext>
            </a:extLst>
          </p:cNvPr>
          <p:cNvSpPr>
            <a:spLocks noGrp="1"/>
          </p:cNvSpPr>
          <p:nvPr>
            <p:ph type="title"/>
          </p:nvPr>
        </p:nvSpPr>
        <p:spPr/>
        <p:txBody>
          <a:bodyPr/>
          <a:lstStyle/>
          <a:p>
            <a:r>
              <a:rPr lang="en-US" dirty="0"/>
              <a:t>We Got our Recurrence!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F48567-2DF7-6575-4401-2139007D0B58}"/>
                  </a:ext>
                </a:extLst>
              </p:cNvPr>
              <p:cNvSpPr txBox="1"/>
              <p:nvPr/>
            </p:nvSpPr>
            <p:spPr>
              <a:xfrm>
                <a:off x="653080" y="1994835"/>
                <a:ext cx="538756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𝑁</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𝑁</m:t>
                          </m:r>
                          <m:r>
                            <a:rPr lang="en-US" sz="3200" b="0" i="1" smtClean="0">
                              <a:solidFill>
                                <a:schemeClr val="bg1"/>
                              </a:solidFill>
                              <a:latin typeface="Cambria Math" panose="02040503050406030204" pitchFamily="18" charset="0"/>
                            </a:rPr>
                            <m:t>−1</m:t>
                          </m:r>
                        </m:e>
                      </m:d>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𝑃</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𝑁</m:t>
                      </m:r>
                      <m:r>
                        <a:rPr lang="en-US" sz="3200" b="0" i="1" smtClean="0">
                          <a:solidFill>
                            <a:schemeClr val="bg1"/>
                          </a:solidFill>
                          <a:latin typeface="Cambria Math" panose="02040503050406030204" pitchFamily="18" charset="0"/>
                        </a:rPr>
                        <m:t> −2)</m:t>
                      </m:r>
                    </m:oMath>
                  </m:oMathPara>
                </a14:m>
                <a:endParaRPr lang="en-US" sz="3200" dirty="0">
                  <a:solidFill>
                    <a:schemeClr val="bg1"/>
                  </a:solidFill>
                </a:endParaRPr>
              </a:p>
            </p:txBody>
          </p:sp>
        </mc:Choice>
        <mc:Fallback xmlns="">
          <p:sp>
            <p:nvSpPr>
              <p:cNvPr id="16" name="TextBox 15">
                <a:extLst>
                  <a:ext uri="{FF2B5EF4-FFF2-40B4-BE49-F238E27FC236}">
                    <a16:creationId xmlns:a16="http://schemas.microsoft.com/office/drawing/2014/main" id="{7BF48567-2DF7-6575-4401-2139007D0B58}"/>
                  </a:ext>
                </a:extLst>
              </p:cNvPr>
              <p:cNvSpPr txBox="1">
                <a:spLocks noRot="1" noChangeAspect="1" noMove="1" noResize="1" noEditPoints="1" noAdjustHandles="1" noChangeArrowheads="1" noChangeShapeType="1" noTextEdit="1"/>
              </p:cNvSpPr>
              <p:nvPr/>
            </p:nvSpPr>
            <p:spPr>
              <a:xfrm>
                <a:off x="653080" y="1994835"/>
                <a:ext cx="5387565" cy="4924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7E4B0BB-F081-7288-01BC-DD809E05939D}"/>
                  </a:ext>
                </a:extLst>
              </p:cNvPr>
              <p:cNvSpPr txBox="1"/>
              <p:nvPr/>
            </p:nvSpPr>
            <p:spPr>
              <a:xfrm>
                <a:off x="2502913" y="2791425"/>
                <a:ext cx="16878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1</m:t>
                          </m:r>
                        </m:e>
                      </m:d>
                      <m:r>
                        <a:rPr lang="en-US" sz="3200" b="0" i="1" smtClean="0">
                          <a:solidFill>
                            <a:schemeClr val="bg1"/>
                          </a:solidFill>
                          <a:latin typeface="Cambria Math" panose="02040503050406030204" pitchFamily="18" charset="0"/>
                        </a:rPr>
                        <m:t>=2</m:t>
                      </m:r>
                    </m:oMath>
                  </m:oMathPara>
                </a14:m>
                <a:endParaRPr lang="en-US" sz="3200" dirty="0">
                  <a:solidFill>
                    <a:schemeClr val="bg1"/>
                  </a:solidFill>
                </a:endParaRPr>
              </a:p>
            </p:txBody>
          </p:sp>
        </mc:Choice>
        <mc:Fallback xmlns="">
          <p:sp>
            <p:nvSpPr>
              <p:cNvPr id="20" name="TextBox 19">
                <a:extLst>
                  <a:ext uri="{FF2B5EF4-FFF2-40B4-BE49-F238E27FC236}">
                    <a16:creationId xmlns:a16="http://schemas.microsoft.com/office/drawing/2014/main" id="{C7E4B0BB-F081-7288-01BC-DD809E05939D}"/>
                  </a:ext>
                </a:extLst>
              </p:cNvPr>
              <p:cNvSpPr txBox="1">
                <a:spLocks noRot="1" noChangeAspect="1" noMove="1" noResize="1" noEditPoints="1" noAdjustHandles="1" noChangeArrowheads="1" noChangeShapeType="1" noTextEdit="1"/>
              </p:cNvSpPr>
              <p:nvPr/>
            </p:nvSpPr>
            <p:spPr>
              <a:xfrm>
                <a:off x="2502913" y="2791425"/>
                <a:ext cx="1687898"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30C0B7-2F3F-D838-C1AD-0C6F060A30FC}"/>
                  </a:ext>
                </a:extLst>
              </p:cNvPr>
              <p:cNvSpPr txBox="1"/>
              <p:nvPr/>
            </p:nvSpPr>
            <p:spPr>
              <a:xfrm>
                <a:off x="2502913" y="3574133"/>
                <a:ext cx="168789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𝑃</m:t>
                      </m:r>
                      <m:d>
                        <m:dPr>
                          <m:ctrlPr>
                            <a:rPr lang="en-US" sz="3200" b="0" i="1" smtClean="0">
                              <a:solidFill>
                                <a:schemeClr val="bg1"/>
                              </a:solidFill>
                              <a:latin typeface="Cambria Math" panose="02040503050406030204" pitchFamily="18" charset="0"/>
                            </a:rPr>
                          </m:ctrlPr>
                        </m:dPr>
                        <m:e>
                          <m:r>
                            <a:rPr lang="en-US" sz="3200" b="0" i="1" smtClean="0">
                              <a:solidFill>
                                <a:schemeClr val="bg1"/>
                              </a:solidFill>
                              <a:latin typeface="Cambria Math" panose="02040503050406030204" pitchFamily="18" charset="0"/>
                            </a:rPr>
                            <m:t>2</m:t>
                          </m:r>
                        </m:e>
                      </m:d>
                      <m:r>
                        <a:rPr lang="en-US" sz="3200" b="0" i="1" smtClean="0">
                          <a:solidFill>
                            <a:schemeClr val="bg1"/>
                          </a:solidFill>
                          <a:latin typeface="Cambria Math" panose="02040503050406030204" pitchFamily="18" charset="0"/>
                        </a:rPr>
                        <m:t>=3</m:t>
                      </m:r>
                    </m:oMath>
                  </m:oMathPara>
                </a14:m>
                <a:endParaRPr lang="en-US" sz="3200" dirty="0">
                  <a:solidFill>
                    <a:schemeClr val="bg1"/>
                  </a:solidFill>
                </a:endParaRPr>
              </a:p>
            </p:txBody>
          </p:sp>
        </mc:Choice>
        <mc:Fallback xmlns="">
          <p:sp>
            <p:nvSpPr>
              <p:cNvPr id="21" name="TextBox 20">
                <a:extLst>
                  <a:ext uri="{FF2B5EF4-FFF2-40B4-BE49-F238E27FC236}">
                    <a16:creationId xmlns:a16="http://schemas.microsoft.com/office/drawing/2014/main" id="{5430C0B7-2F3F-D838-C1AD-0C6F060A30FC}"/>
                  </a:ext>
                </a:extLst>
              </p:cNvPr>
              <p:cNvSpPr txBox="1">
                <a:spLocks noRot="1" noChangeAspect="1" noMove="1" noResize="1" noEditPoints="1" noAdjustHandles="1" noChangeArrowheads="1" noChangeShapeType="1" noTextEdit="1"/>
              </p:cNvSpPr>
              <p:nvPr/>
            </p:nvSpPr>
            <p:spPr>
              <a:xfrm>
                <a:off x="2502913" y="3574133"/>
                <a:ext cx="1687898" cy="492443"/>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3897E6F-3A1B-09D9-DB5D-82608A573E7D}"/>
              </a:ext>
            </a:extLst>
          </p:cNvPr>
          <p:cNvSpPr txBox="1"/>
          <p:nvPr/>
        </p:nvSpPr>
        <p:spPr>
          <a:xfrm>
            <a:off x="7025739" y="1994835"/>
            <a:ext cx="6095010" cy="2862322"/>
          </a:xfrm>
          <a:prstGeom prst="rect">
            <a:avLst/>
          </a:prstGeom>
          <a:noFill/>
        </p:spPr>
        <p:txBody>
          <a:bodyPr wrap="square">
            <a:spAutoFit/>
          </a:bodyPr>
          <a:lstStyle/>
          <a:p>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a:t>
            </a:r>
            <a:r>
              <a:rPr lang="nn-NO" b="0" dirty="0">
                <a:solidFill>
                  <a:srgbClr val="F39C12"/>
                </a:solidFill>
                <a:effectLst/>
                <a:latin typeface="Consolas" panose="020B0609020204030204" pitchFamily="49" charset="0"/>
              </a:rPr>
              <a:t>1</a:t>
            </a:r>
            <a:r>
              <a:rPr lang="nn-NO" b="0" dirty="0">
                <a:solidFill>
                  <a:srgbClr val="D5CED9"/>
                </a:solidFill>
                <a:effectLst/>
                <a:latin typeface="Consolas" panose="020B0609020204030204" pitchFamily="49" charset="0"/>
              </a:rPr>
              <a:t>]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F39C12"/>
                </a:solidFill>
                <a:effectLst/>
                <a:latin typeface="Consolas" panose="020B0609020204030204" pitchFamily="49" charset="0"/>
              </a:rPr>
              <a:t>2</a:t>
            </a:r>
            <a:r>
              <a:rPr lang="nn-NO" b="0" dirty="0">
                <a:solidFill>
                  <a:srgbClr val="D5CED9"/>
                </a:solidFill>
                <a:effectLst/>
                <a:latin typeface="Consolas" panose="020B0609020204030204" pitchFamily="49" charset="0"/>
              </a:rPr>
              <a:t>;</a:t>
            </a:r>
          </a:p>
          <a:p>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a:t>
            </a:r>
            <a:r>
              <a:rPr lang="nn-NO" b="0" dirty="0">
                <a:solidFill>
                  <a:srgbClr val="F39C12"/>
                </a:solidFill>
                <a:effectLst/>
                <a:latin typeface="Consolas" panose="020B0609020204030204" pitchFamily="49" charset="0"/>
              </a:rPr>
              <a:t>2</a:t>
            </a:r>
            <a:r>
              <a:rPr lang="nn-NO" b="0" dirty="0">
                <a:solidFill>
                  <a:srgbClr val="D5CED9"/>
                </a:solidFill>
                <a:effectLst/>
                <a:latin typeface="Consolas" panose="020B0609020204030204" pitchFamily="49" charset="0"/>
              </a:rPr>
              <a:t>]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F39C12"/>
                </a:solidFill>
                <a:effectLst/>
                <a:latin typeface="Consolas" panose="020B0609020204030204" pitchFamily="49" charset="0"/>
              </a:rPr>
              <a:t>3</a:t>
            </a:r>
            <a:r>
              <a:rPr lang="nn-NO" b="0" dirty="0">
                <a:solidFill>
                  <a:srgbClr val="D5CED9"/>
                </a:solidFill>
                <a:effectLst/>
                <a:latin typeface="Consolas" panose="020B0609020204030204" pitchFamily="49" charset="0"/>
              </a:rPr>
              <a:t>;</a:t>
            </a:r>
          </a:p>
          <a:p>
            <a:br>
              <a:rPr lang="nn-NO" b="0" dirty="0">
                <a:solidFill>
                  <a:srgbClr val="D5CED9"/>
                </a:solidFill>
                <a:effectLst/>
                <a:latin typeface="Consolas" panose="020B0609020204030204" pitchFamily="49" charset="0"/>
              </a:rPr>
            </a:br>
            <a:r>
              <a:rPr lang="nn-NO" b="0" dirty="0">
                <a:solidFill>
                  <a:srgbClr val="C74DED"/>
                </a:solidFill>
                <a:effectLst/>
                <a:latin typeface="Consolas" panose="020B0609020204030204" pitchFamily="49" charset="0"/>
              </a:rPr>
              <a:t>for</a:t>
            </a:r>
            <a:r>
              <a:rPr lang="nn-NO" b="0" dirty="0">
                <a:solidFill>
                  <a:srgbClr val="D5CED9"/>
                </a:solidFill>
                <a:effectLst/>
                <a:latin typeface="Consolas" panose="020B0609020204030204" pitchFamily="49" charset="0"/>
              </a:rPr>
              <a:t>(</a:t>
            </a:r>
            <a:r>
              <a:rPr lang="nn-NO" b="0" dirty="0">
                <a:solidFill>
                  <a:srgbClr val="C74DED"/>
                </a:solidFill>
                <a:effectLst/>
                <a:latin typeface="Consolas" panose="020B0609020204030204" pitchFamily="49" charset="0"/>
              </a:rPr>
              <a:t>int</a:t>
            </a:r>
            <a:r>
              <a:rPr lang="nn-NO" b="0" dirty="0">
                <a:solidFill>
                  <a:srgbClr val="D5CED9"/>
                </a:solidFill>
                <a:effectLst/>
                <a:latin typeface="Consolas" panose="020B0609020204030204" pitchFamily="49" charset="0"/>
              </a:rPr>
              <a:t> i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F39C12"/>
                </a:solidFill>
                <a:effectLst/>
                <a:latin typeface="Consolas" panose="020B0609020204030204" pitchFamily="49" charset="0"/>
              </a:rPr>
              <a:t>3</a:t>
            </a:r>
            <a:r>
              <a:rPr lang="nn-NO" b="0" dirty="0">
                <a:solidFill>
                  <a:srgbClr val="D5CED9"/>
                </a:solidFill>
                <a:effectLst/>
                <a:latin typeface="Consolas" panose="020B0609020204030204" pitchFamily="49" charset="0"/>
              </a:rPr>
              <a:t>; i </a:t>
            </a:r>
            <a:r>
              <a:rPr lang="nn-NO" b="0" dirty="0">
                <a:solidFill>
                  <a:srgbClr val="EE5D43"/>
                </a:solidFill>
                <a:effectLst/>
                <a:latin typeface="Consolas" panose="020B0609020204030204" pitchFamily="49" charset="0"/>
              </a:rPr>
              <a:t>&lt;=</a:t>
            </a:r>
            <a:r>
              <a:rPr lang="nn-NO" b="0" dirty="0">
                <a:solidFill>
                  <a:srgbClr val="D5CED9"/>
                </a:solidFill>
                <a:effectLst/>
                <a:latin typeface="Consolas" panose="020B0609020204030204" pitchFamily="49" charset="0"/>
              </a:rPr>
              <a:t> N; i</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a:t>
            </a:r>
          </a:p>
          <a:p>
            <a:r>
              <a:rPr lang="nn-NO" b="0" dirty="0">
                <a:solidFill>
                  <a:srgbClr val="D5CED9"/>
                </a:solidFill>
                <a:effectLst/>
                <a:latin typeface="Consolas" panose="020B0609020204030204" pitchFamily="49" charset="0"/>
              </a:rPr>
              <a:t>{</a:t>
            </a:r>
          </a:p>
          <a:p>
            <a:r>
              <a:rPr lang="nn-NO" b="0" dirty="0">
                <a:solidFill>
                  <a:srgbClr val="D5CED9"/>
                </a:solidFill>
                <a:effectLst/>
                <a:latin typeface="Consolas" panose="020B0609020204030204" pitchFamily="49" charset="0"/>
              </a:rPr>
              <a:t>    </a:t>
            </a:r>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[i]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[i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F39C12"/>
                </a:solidFill>
                <a:effectLst/>
                <a:latin typeface="Consolas" panose="020B0609020204030204" pitchFamily="49" charset="0"/>
              </a:rPr>
              <a:t>1</a:t>
            </a:r>
            <a:r>
              <a:rPr lang="nn-NO" b="0" dirty="0">
                <a:solidFill>
                  <a:srgbClr val="D5CED9"/>
                </a:solidFill>
                <a:effectLst/>
                <a:latin typeface="Consolas" panose="020B0609020204030204" pitchFamily="49" charset="0"/>
              </a:rPr>
              <a:t>]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[i </a:t>
            </a:r>
            <a:r>
              <a:rPr lang="nn-NO" b="0" dirty="0">
                <a:solidFill>
                  <a:srgbClr val="EE5D43"/>
                </a:solidFill>
                <a:effectLst/>
                <a:latin typeface="Consolas" panose="020B0609020204030204" pitchFamily="49" charset="0"/>
              </a:rPr>
              <a:t>-</a:t>
            </a:r>
            <a:r>
              <a:rPr lang="nn-NO" b="0" dirty="0">
                <a:solidFill>
                  <a:srgbClr val="D5CED9"/>
                </a:solidFill>
                <a:effectLst/>
                <a:latin typeface="Consolas" panose="020B0609020204030204" pitchFamily="49" charset="0"/>
              </a:rPr>
              <a:t> </a:t>
            </a:r>
            <a:r>
              <a:rPr lang="nn-NO" b="0" dirty="0">
                <a:solidFill>
                  <a:srgbClr val="F39C12"/>
                </a:solidFill>
                <a:effectLst/>
                <a:latin typeface="Consolas" panose="020B0609020204030204" pitchFamily="49" charset="0"/>
              </a:rPr>
              <a:t>2</a:t>
            </a:r>
            <a:r>
              <a:rPr lang="nn-NO" b="0" dirty="0">
                <a:solidFill>
                  <a:srgbClr val="D5CED9"/>
                </a:solidFill>
                <a:effectLst/>
                <a:latin typeface="Consolas" panose="020B0609020204030204" pitchFamily="49" charset="0"/>
              </a:rPr>
              <a:t>];</a:t>
            </a:r>
          </a:p>
          <a:p>
            <a:r>
              <a:rPr lang="nn-NO" b="0" dirty="0">
                <a:solidFill>
                  <a:srgbClr val="D5CED9"/>
                </a:solidFill>
                <a:effectLst/>
                <a:latin typeface="Consolas" panose="020B0609020204030204" pitchFamily="49" charset="0"/>
              </a:rPr>
              <a:t>}</a:t>
            </a:r>
          </a:p>
          <a:p>
            <a:br>
              <a:rPr lang="nn-NO" b="0" dirty="0">
                <a:solidFill>
                  <a:srgbClr val="D5CED9"/>
                </a:solidFill>
                <a:effectLst/>
                <a:latin typeface="Consolas" panose="020B0609020204030204" pitchFamily="49" charset="0"/>
              </a:rPr>
            </a:br>
            <a:r>
              <a:rPr lang="nn-NO" b="0" dirty="0">
                <a:solidFill>
                  <a:srgbClr val="C74DED"/>
                </a:solidFill>
                <a:effectLst/>
                <a:latin typeface="Consolas" panose="020B0609020204030204" pitchFamily="49" charset="0"/>
              </a:rPr>
              <a:t>return</a:t>
            </a:r>
            <a:r>
              <a:rPr lang="nn-NO" b="0" dirty="0">
                <a:solidFill>
                  <a:srgbClr val="D5CED9"/>
                </a:solidFill>
                <a:effectLst/>
                <a:latin typeface="Consolas" panose="020B0609020204030204" pitchFamily="49" charset="0"/>
              </a:rPr>
              <a:t> </a:t>
            </a:r>
            <a:r>
              <a:rPr lang="nn-NO" b="0" dirty="0">
                <a:solidFill>
                  <a:srgbClr val="00E8C6"/>
                </a:solidFill>
                <a:effectLst/>
                <a:latin typeface="Consolas" panose="020B0609020204030204" pitchFamily="49" charset="0"/>
              </a:rPr>
              <a:t>dp</a:t>
            </a:r>
            <a:r>
              <a:rPr lang="nn-NO" b="0" dirty="0">
                <a:solidFill>
                  <a:srgbClr val="D5CED9"/>
                </a:solidFill>
                <a:effectLst/>
                <a:latin typeface="Consolas" panose="020B0609020204030204" pitchFamily="49" charset="0"/>
              </a:rPr>
              <a:t>[N];</a:t>
            </a:r>
          </a:p>
          <a:p>
            <a:endParaRPr lang="nn-NO" b="0" dirty="0">
              <a:solidFill>
                <a:srgbClr val="D5CED9"/>
              </a:solidFill>
              <a:effectLst/>
              <a:latin typeface="Consolas" panose="020B0609020204030204" pitchFamily="49" charset="0"/>
            </a:endParaRPr>
          </a:p>
        </p:txBody>
      </p:sp>
    </p:spTree>
    <p:extLst>
      <p:ext uri="{BB962C8B-B14F-4D97-AF65-F5344CB8AC3E}">
        <p14:creationId xmlns:p14="http://schemas.microsoft.com/office/powerpoint/2010/main" val="21165494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1825625"/>
            <a:ext cx="10515600" cy="512133"/>
          </a:xfrm>
        </p:spPr>
        <p:txBody>
          <a:bodyPr/>
          <a:lstStyle/>
          <a:p>
            <a:pPr marL="0" indent="0">
              <a:buNone/>
            </a:pPr>
            <a:r>
              <a:rPr lang="en-US" dirty="0"/>
              <a:t>The Binary Knapsack Problem</a:t>
            </a:r>
          </a:p>
        </p:txBody>
      </p:sp>
      <p:sp>
        <p:nvSpPr>
          <p:cNvPr id="5" name="TextBox 4">
            <a:extLst>
              <a:ext uri="{FF2B5EF4-FFF2-40B4-BE49-F238E27FC236}">
                <a16:creationId xmlns:a16="http://schemas.microsoft.com/office/drawing/2014/main" id="{B0233D2D-8998-FCF7-62BF-52EF83A78A73}"/>
              </a:ext>
            </a:extLst>
          </p:cNvPr>
          <p:cNvSpPr txBox="1"/>
          <p:nvPr/>
        </p:nvSpPr>
        <p:spPr>
          <a:xfrm>
            <a:off x="2315157" y="2472695"/>
            <a:ext cx="7561686" cy="369332"/>
          </a:xfrm>
          <a:prstGeom prst="rect">
            <a:avLst/>
          </a:prstGeom>
          <a:noFill/>
        </p:spPr>
        <p:txBody>
          <a:bodyPr wrap="none" rtlCol="0">
            <a:spAutoFit/>
          </a:bodyPr>
          <a:lstStyle/>
          <a:p>
            <a:pPr algn="ctr"/>
            <a:r>
              <a:rPr lang="en-US" dirty="0">
                <a:solidFill>
                  <a:schemeClr val="bg1"/>
                </a:solidFill>
                <a:latin typeface="Fira Code" pitchFamily="1" charset="0"/>
                <a:ea typeface="Fira Code" pitchFamily="1" charset="0"/>
                <a:cs typeface="Fira Code" pitchFamily="1" charset="0"/>
              </a:rPr>
              <a:t>N</a:t>
            </a:r>
            <a:r>
              <a:rPr lang="en-US" dirty="0">
                <a:solidFill>
                  <a:schemeClr val="bg1"/>
                </a:solidFill>
              </a:rPr>
              <a:t> </a:t>
            </a:r>
            <a:r>
              <a:rPr lang="en-US" dirty="0">
                <a:solidFill>
                  <a:schemeClr val="bg1"/>
                </a:solidFill>
                <a:latin typeface="Montserrat" panose="00000500000000000000" pitchFamily="2" charset="0"/>
              </a:rPr>
              <a:t>items, each with a </a:t>
            </a:r>
            <a:r>
              <a:rPr lang="en-US" dirty="0">
                <a:solidFill>
                  <a:srgbClr val="FFC000"/>
                </a:solidFill>
                <a:latin typeface="Montserrat" panose="00000500000000000000" pitchFamily="2" charset="0"/>
              </a:rPr>
              <a:t>weight </a:t>
            </a:r>
            <a:r>
              <a:rPr lang="en-US" dirty="0">
                <a:solidFill>
                  <a:srgbClr val="FFC000"/>
                </a:solidFill>
                <a:latin typeface="Fira Code" pitchFamily="1" charset="0"/>
                <a:ea typeface="Fira Code" pitchFamily="1" charset="0"/>
                <a:cs typeface="Fira Code" pitchFamily="1" charset="0"/>
              </a:rPr>
              <a:t>weights[</a:t>
            </a:r>
            <a:r>
              <a:rPr lang="en-US" dirty="0" err="1">
                <a:solidFill>
                  <a:srgbClr val="FFC000"/>
                </a:solidFill>
                <a:latin typeface="Fira Code" pitchFamily="1" charset="0"/>
                <a:ea typeface="Fira Code" pitchFamily="1" charset="0"/>
                <a:cs typeface="Fira Code" pitchFamily="1" charset="0"/>
              </a:rPr>
              <a:t>i</a:t>
            </a:r>
            <a:r>
              <a:rPr lang="en-US" dirty="0">
                <a:solidFill>
                  <a:srgbClr val="FFC000"/>
                </a:solidFill>
                <a:latin typeface="Fira Code" pitchFamily="1" charset="0"/>
                <a:ea typeface="Fira Code" pitchFamily="1" charset="0"/>
                <a:cs typeface="Fira Code" pitchFamily="1" charset="0"/>
              </a:rPr>
              <a:t>]</a:t>
            </a:r>
            <a:r>
              <a:rPr lang="en-US" dirty="0">
                <a:solidFill>
                  <a:srgbClr val="FFC000"/>
                </a:solidFill>
              </a:rPr>
              <a:t> </a:t>
            </a:r>
            <a:r>
              <a:rPr lang="en-US" dirty="0">
                <a:solidFill>
                  <a:schemeClr val="bg1"/>
                </a:solidFill>
                <a:latin typeface="Montserrat" panose="00000500000000000000" pitchFamily="2" charset="0"/>
              </a:rPr>
              <a:t>and a </a:t>
            </a:r>
            <a:r>
              <a:rPr lang="en-US" dirty="0">
                <a:solidFill>
                  <a:srgbClr val="FF29E6"/>
                </a:solidFill>
                <a:latin typeface="Montserrat" panose="00000500000000000000" pitchFamily="2" charset="0"/>
              </a:rPr>
              <a:t>value </a:t>
            </a:r>
            <a:r>
              <a:rPr lang="en-US" dirty="0">
                <a:solidFill>
                  <a:srgbClr val="FF29E6"/>
                </a:solidFill>
                <a:latin typeface="Fira Code" pitchFamily="1" charset="0"/>
                <a:ea typeface="Fira Code" pitchFamily="1" charset="0"/>
                <a:cs typeface="Fira Code" pitchFamily="1" charset="0"/>
              </a:rPr>
              <a:t>values[</a:t>
            </a:r>
            <a:r>
              <a:rPr lang="en-US" dirty="0" err="1">
                <a:solidFill>
                  <a:srgbClr val="FF29E6"/>
                </a:solidFill>
                <a:latin typeface="Fira Code" pitchFamily="1" charset="0"/>
                <a:ea typeface="Fira Code" pitchFamily="1" charset="0"/>
                <a:cs typeface="Fira Code" pitchFamily="1" charset="0"/>
              </a:rPr>
              <a:t>i</a:t>
            </a:r>
            <a:r>
              <a:rPr lang="en-US" dirty="0">
                <a:solidFill>
                  <a:srgbClr val="FF29E6"/>
                </a:solidFill>
                <a:latin typeface="Fira Code" pitchFamily="1" charset="0"/>
                <a:ea typeface="Fira Code" pitchFamily="1" charset="0"/>
                <a:cs typeface="Fira Code" pitchFamily="1" charset="0"/>
              </a:rPr>
              <a:t>]</a:t>
            </a:r>
          </a:p>
        </p:txBody>
      </p:sp>
      <p:sp>
        <p:nvSpPr>
          <p:cNvPr id="6" name="TextBox 5">
            <a:extLst>
              <a:ext uri="{FF2B5EF4-FFF2-40B4-BE49-F238E27FC236}">
                <a16:creationId xmlns:a16="http://schemas.microsoft.com/office/drawing/2014/main" id="{F0C1169D-B542-64E9-5EE9-A9C7021AC63C}"/>
              </a:ext>
            </a:extLst>
          </p:cNvPr>
          <p:cNvSpPr txBox="1"/>
          <p:nvPr/>
        </p:nvSpPr>
        <p:spPr>
          <a:xfrm>
            <a:off x="1356562" y="2976964"/>
            <a:ext cx="9478878"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ea typeface="Fira Code" pitchFamily="1" charset="0"/>
                <a:cs typeface="Fira Code" pitchFamily="1" charset="0"/>
              </a:rPr>
              <a:t>Fill a backpack with items, maximizing value, but total weight not exceeding W. </a:t>
            </a:r>
            <a:endParaRPr lang="en-US" dirty="0">
              <a:solidFill>
                <a:srgbClr val="FF29E6"/>
              </a:solidFill>
              <a:latin typeface="Montserrat" panose="00000500000000000000" pitchFamily="2" charset="0"/>
              <a:ea typeface="Fira Code" pitchFamily="1" charset="0"/>
              <a:cs typeface="Fira Code" pitchFamily="1" charset="0"/>
            </a:endParaRPr>
          </a:p>
        </p:txBody>
      </p:sp>
      <p:sp>
        <p:nvSpPr>
          <p:cNvPr id="8" name="TextBox 7">
            <a:extLst>
              <a:ext uri="{FF2B5EF4-FFF2-40B4-BE49-F238E27FC236}">
                <a16:creationId xmlns:a16="http://schemas.microsoft.com/office/drawing/2014/main" id="{EFF5CEBE-5D7C-20A8-09A0-4F7BD2FE96F6}"/>
              </a:ext>
            </a:extLst>
          </p:cNvPr>
          <p:cNvSpPr txBox="1"/>
          <p:nvPr/>
        </p:nvSpPr>
        <p:spPr>
          <a:xfrm>
            <a:off x="1830956" y="4624921"/>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10" name="TextBox 9">
            <a:extLst>
              <a:ext uri="{FF2B5EF4-FFF2-40B4-BE49-F238E27FC236}">
                <a16:creationId xmlns:a16="http://schemas.microsoft.com/office/drawing/2014/main" id="{B7E2B9B8-40B6-FDAA-7861-788061A0C6DE}"/>
              </a:ext>
            </a:extLst>
          </p:cNvPr>
          <p:cNvSpPr txBox="1"/>
          <p:nvPr/>
        </p:nvSpPr>
        <p:spPr>
          <a:xfrm>
            <a:off x="1830956" y="5087325"/>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11" name="Table 10">
            <a:extLst>
              <a:ext uri="{FF2B5EF4-FFF2-40B4-BE49-F238E27FC236}">
                <a16:creationId xmlns:a16="http://schemas.microsoft.com/office/drawing/2014/main" id="{10BC2C79-A6E7-C65B-225F-40759C32CF2A}"/>
              </a:ext>
            </a:extLst>
          </p:cNvPr>
          <p:cNvGraphicFramePr>
            <a:graphicFrameLocks noGrp="1"/>
          </p:cNvGraphicFramePr>
          <p:nvPr>
            <p:extLst>
              <p:ext uri="{D42A27DB-BD31-4B8C-83A1-F6EECF244321}">
                <p14:modId xmlns:p14="http://schemas.microsoft.com/office/powerpoint/2010/main" val="1729833669"/>
              </p:ext>
            </p:extLst>
          </p:nvPr>
        </p:nvGraphicFramePr>
        <p:xfrm>
          <a:off x="3300083" y="4155094"/>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9141818"/>
                  </a:ext>
                </a:extLst>
              </a:tr>
            </a:tbl>
          </a:graphicData>
        </a:graphic>
      </p:graphicFrame>
      <p:sp>
        <p:nvSpPr>
          <p:cNvPr id="12" name="TextBox 11">
            <a:extLst>
              <a:ext uri="{FF2B5EF4-FFF2-40B4-BE49-F238E27FC236}">
                <a16:creationId xmlns:a16="http://schemas.microsoft.com/office/drawing/2014/main" id="{4CC4D0CE-68D7-DE41-7E3D-CBEB57A6A88F}"/>
              </a:ext>
            </a:extLst>
          </p:cNvPr>
          <p:cNvSpPr txBox="1"/>
          <p:nvPr/>
        </p:nvSpPr>
        <p:spPr>
          <a:xfrm>
            <a:off x="601562" y="3485072"/>
            <a:ext cx="10988907" cy="369332"/>
          </a:xfrm>
          <a:prstGeom prst="rect">
            <a:avLst/>
          </a:prstGeom>
          <a:noFill/>
        </p:spPr>
        <p:txBody>
          <a:bodyPr wrap="none" rtlCol="0">
            <a:spAutoFit/>
          </a:bodyPr>
          <a:lstStyle/>
          <a:p>
            <a:pPr algn="ctr"/>
            <a:r>
              <a:rPr lang="en-US" dirty="0">
                <a:solidFill>
                  <a:schemeClr val="bg1"/>
                </a:solidFill>
                <a:latin typeface="Montserrat" panose="00000500000000000000" pitchFamily="2" charset="0"/>
                <a:ea typeface="Fira Code" pitchFamily="1" charset="0"/>
                <a:cs typeface="Fira Code" pitchFamily="1" charset="0"/>
              </a:rPr>
              <a:t>What’s the maximum total value we can put into the backpack without exceeding weight W?</a:t>
            </a:r>
            <a:endParaRPr lang="en-US" dirty="0">
              <a:solidFill>
                <a:srgbClr val="FF29E6"/>
              </a:solidFill>
              <a:latin typeface="Montserrat" panose="00000500000000000000" pitchFamily="2" charset="0"/>
              <a:ea typeface="Fira Code" pitchFamily="1" charset="0"/>
              <a:cs typeface="Fira Code" pitchFamily="1" charset="0"/>
            </a:endParaRPr>
          </a:p>
        </p:txBody>
      </p:sp>
      <p:sp>
        <p:nvSpPr>
          <p:cNvPr id="13" name="TextBox 12">
            <a:extLst>
              <a:ext uri="{FF2B5EF4-FFF2-40B4-BE49-F238E27FC236}">
                <a16:creationId xmlns:a16="http://schemas.microsoft.com/office/drawing/2014/main" id="{99C5C935-140F-A0FC-0850-6024272EF988}"/>
              </a:ext>
            </a:extLst>
          </p:cNvPr>
          <p:cNvSpPr txBox="1"/>
          <p:nvPr/>
        </p:nvSpPr>
        <p:spPr>
          <a:xfrm>
            <a:off x="2472546" y="5764770"/>
            <a:ext cx="7756803" cy="369332"/>
          </a:xfrm>
          <a:prstGeom prst="rect">
            <a:avLst/>
          </a:prstGeom>
          <a:noFill/>
        </p:spPr>
        <p:txBody>
          <a:bodyPr wrap="none" rtlCol="0">
            <a:spAutoFit/>
          </a:bodyPr>
          <a:lstStyle/>
          <a:p>
            <a:r>
              <a:rPr lang="en-US" dirty="0">
                <a:solidFill>
                  <a:schemeClr val="bg1"/>
                </a:solidFill>
              </a:rPr>
              <a:t>For each item, we can choose to either put it in the backpack or not put it there..</a:t>
            </a:r>
          </a:p>
        </p:txBody>
      </p:sp>
    </p:spTree>
    <p:extLst>
      <p:ext uri="{BB962C8B-B14F-4D97-AF65-F5344CB8AC3E}">
        <p14:creationId xmlns:p14="http://schemas.microsoft.com/office/powerpoint/2010/main" val="709174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1825625"/>
            <a:ext cx="10515600" cy="512133"/>
          </a:xfrm>
        </p:spPr>
        <p:txBody>
          <a:bodyPr/>
          <a:lstStyle/>
          <a:p>
            <a:pPr marL="0" indent="0">
              <a:buNone/>
            </a:pPr>
            <a:r>
              <a:rPr lang="en-US" dirty="0"/>
              <a:t>Our key insight:</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2479717"/>
            <a:ext cx="8143336" cy="369332"/>
          </a:xfrm>
          <a:prstGeom prst="rect">
            <a:avLst/>
          </a:prstGeom>
          <a:noFill/>
        </p:spPr>
        <p:txBody>
          <a:bodyPr wrap="square" rtlCol="0">
            <a:spAutoFit/>
          </a:bodyPr>
          <a:lstStyle/>
          <a:p>
            <a:pPr algn="ctr"/>
            <a:r>
              <a:rPr lang="en-US" dirty="0">
                <a:solidFill>
                  <a:schemeClr val="bg1"/>
                </a:solidFill>
                <a:latin typeface="Montserrat" panose="00000500000000000000" pitchFamily="2" charset="0"/>
              </a:rPr>
              <a:t>“Don’t know which path to take? Try them all using recursion!”</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3" y="3244334"/>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6" name="TextBox 5">
            <a:extLst>
              <a:ext uri="{FF2B5EF4-FFF2-40B4-BE49-F238E27FC236}">
                <a16:creationId xmlns:a16="http://schemas.microsoft.com/office/drawing/2014/main" id="{EA8D6E79-198D-605F-B936-055333FBFC89}"/>
              </a:ext>
            </a:extLst>
          </p:cNvPr>
          <p:cNvSpPr txBox="1"/>
          <p:nvPr/>
        </p:nvSpPr>
        <p:spPr>
          <a:xfrm>
            <a:off x="1871932" y="4361231"/>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7" name="TextBox 6">
            <a:extLst>
              <a:ext uri="{FF2B5EF4-FFF2-40B4-BE49-F238E27FC236}">
                <a16:creationId xmlns:a16="http://schemas.microsoft.com/office/drawing/2014/main" id="{77F26ECA-1B9F-72C3-2884-B86DCFB94A1F}"/>
              </a:ext>
            </a:extLst>
          </p:cNvPr>
          <p:cNvSpPr txBox="1"/>
          <p:nvPr/>
        </p:nvSpPr>
        <p:spPr>
          <a:xfrm>
            <a:off x="1871932" y="4823635"/>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8" name="Table 7">
            <a:extLst>
              <a:ext uri="{FF2B5EF4-FFF2-40B4-BE49-F238E27FC236}">
                <a16:creationId xmlns:a16="http://schemas.microsoft.com/office/drawing/2014/main" id="{8050B17A-846F-9313-F35A-A42909E0768A}"/>
              </a:ext>
            </a:extLst>
          </p:cNvPr>
          <p:cNvGraphicFramePr>
            <a:graphicFrameLocks noGrp="1"/>
          </p:cNvGraphicFramePr>
          <p:nvPr>
            <p:extLst>
              <p:ext uri="{D42A27DB-BD31-4B8C-83A1-F6EECF244321}">
                <p14:modId xmlns:p14="http://schemas.microsoft.com/office/powerpoint/2010/main" val="1374527682"/>
              </p:ext>
            </p:extLst>
          </p:nvPr>
        </p:nvGraphicFramePr>
        <p:xfrm>
          <a:off x="3341059" y="3891404"/>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9141818"/>
                  </a:ext>
                </a:extLst>
              </a:tr>
            </a:tbl>
          </a:graphicData>
        </a:graphic>
      </p:graphicFrame>
      <p:sp>
        <p:nvSpPr>
          <p:cNvPr id="10" name="TextBox 9">
            <a:extLst>
              <a:ext uri="{FF2B5EF4-FFF2-40B4-BE49-F238E27FC236}">
                <a16:creationId xmlns:a16="http://schemas.microsoft.com/office/drawing/2014/main" id="{282A6C8A-7639-BA44-CD7D-317F5E4BE29C}"/>
              </a:ext>
            </a:extLst>
          </p:cNvPr>
          <p:cNvSpPr txBox="1"/>
          <p:nvPr/>
        </p:nvSpPr>
        <p:spPr>
          <a:xfrm>
            <a:off x="1011445" y="5763290"/>
            <a:ext cx="9712625" cy="646331"/>
          </a:xfrm>
          <a:prstGeom prst="rect">
            <a:avLst/>
          </a:prstGeom>
          <a:noFill/>
        </p:spPr>
        <p:txBody>
          <a:bodyPr wrap="square">
            <a:spAutoFit/>
          </a:bodyPr>
          <a:lstStyle/>
          <a:p>
            <a:r>
              <a:rPr lang="en-US" dirty="0">
                <a:solidFill>
                  <a:schemeClr val="bg1"/>
                </a:solidFill>
                <a:latin typeface="Montserrat" panose="00000500000000000000" pitchFamily="2" charset="0"/>
              </a:rPr>
              <a:t>Example: </a:t>
            </a:r>
            <a:r>
              <a:rPr lang="en-US" b="1" dirty="0">
                <a:solidFill>
                  <a:srgbClr val="00B050"/>
                </a:solidFill>
                <a:latin typeface="Montserrat" panose="00000500000000000000" pitchFamily="2" charset="0"/>
              </a:rPr>
              <a:t>sol(4, 3)</a:t>
            </a:r>
            <a:r>
              <a:rPr lang="en-US" b="1" dirty="0">
                <a:solidFill>
                  <a:schemeClr val="bg1"/>
                </a:solidFill>
                <a:latin typeface="Montserrat" panose="00000500000000000000" pitchFamily="2" charset="0"/>
              </a:rPr>
              <a:t> </a:t>
            </a:r>
            <a:r>
              <a:rPr lang="en-US" dirty="0">
                <a:solidFill>
                  <a:schemeClr val="bg1"/>
                </a:solidFill>
                <a:latin typeface="Montserrat" panose="00000500000000000000" pitchFamily="2" charset="0"/>
              </a:rPr>
              <a:t>is the maximum value you can get considering only the first 4 items, not exceeding a weight of 3. In this case, </a:t>
            </a:r>
            <a:r>
              <a:rPr lang="en-US" b="1" dirty="0">
                <a:solidFill>
                  <a:srgbClr val="00B050"/>
                </a:solidFill>
                <a:latin typeface="Montserrat" panose="00000500000000000000" pitchFamily="2" charset="0"/>
              </a:rPr>
              <a:t>sol(4, 3) = 4</a:t>
            </a:r>
            <a:r>
              <a:rPr lang="en-US" dirty="0">
                <a:solidFill>
                  <a:schemeClr val="bg1"/>
                </a:solidFill>
                <a:latin typeface="Montserrat" panose="00000500000000000000" pitchFamily="2" charset="0"/>
              </a:rPr>
              <a:t>. </a:t>
            </a:r>
            <a:endParaRPr lang="en-US" dirty="0"/>
          </a:p>
        </p:txBody>
      </p:sp>
    </p:spTree>
    <p:extLst>
      <p:ext uri="{BB962C8B-B14F-4D97-AF65-F5344CB8AC3E}">
        <p14:creationId xmlns:p14="http://schemas.microsoft.com/office/powerpoint/2010/main" val="20264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1825625"/>
            <a:ext cx="10515600" cy="512133"/>
          </a:xfrm>
        </p:spPr>
        <p:txBody>
          <a:bodyPr/>
          <a:lstStyle/>
          <a:p>
            <a:pPr marL="0" indent="0">
              <a:buNone/>
            </a:pPr>
            <a:r>
              <a:rPr lang="en-US" dirty="0"/>
              <a:t>Our key insight:</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2479717"/>
            <a:ext cx="8143336" cy="369332"/>
          </a:xfrm>
          <a:prstGeom prst="rect">
            <a:avLst/>
          </a:prstGeom>
          <a:noFill/>
        </p:spPr>
        <p:txBody>
          <a:bodyPr wrap="square" rtlCol="0">
            <a:spAutoFit/>
          </a:bodyPr>
          <a:lstStyle/>
          <a:p>
            <a:pPr algn="ctr"/>
            <a:r>
              <a:rPr lang="en-US" dirty="0">
                <a:solidFill>
                  <a:schemeClr val="bg1"/>
                </a:solidFill>
                <a:latin typeface="Montserrat" panose="00000500000000000000" pitchFamily="2" charset="0"/>
              </a:rPr>
              <a:t>Don’t know which path to take? Try them all using recursion!</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3" y="3244334"/>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6" name="TextBox 5">
            <a:extLst>
              <a:ext uri="{FF2B5EF4-FFF2-40B4-BE49-F238E27FC236}">
                <a16:creationId xmlns:a16="http://schemas.microsoft.com/office/drawing/2014/main" id="{EA8D6E79-198D-605F-B936-055333FBFC89}"/>
              </a:ext>
            </a:extLst>
          </p:cNvPr>
          <p:cNvSpPr txBox="1"/>
          <p:nvPr/>
        </p:nvSpPr>
        <p:spPr>
          <a:xfrm>
            <a:off x="1871932" y="4361231"/>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7" name="TextBox 6">
            <a:extLst>
              <a:ext uri="{FF2B5EF4-FFF2-40B4-BE49-F238E27FC236}">
                <a16:creationId xmlns:a16="http://schemas.microsoft.com/office/drawing/2014/main" id="{77F26ECA-1B9F-72C3-2884-B86DCFB94A1F}"/>
              </a:ext>
            </a:extLst>
          </p:cNvPr>
          <p:cNvSpPr txBox="1"/>
          <p:nvPr/>
        </p:nvSpPr>
        <p:spPr>
          <a:xfrm>
            <a:off x="1871932" y="4823635"/>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8" name="Table 7">
            <a:extLst>
              <a:ext uri="{FF2B5EF4-FFF2-40B4-BE49-F238E27FC236}">
                <a16:creationId xmlns:a16="http://schemas.microsoft.com/office/drawing/2014/main" id="{8050B17A-846F-9313-F35A-A42909E0768A}"/>
              </a:ext>
            </a:extLst>
          </p:cNvPr>
          <p:cNvGraphicFramePr>
            <a:graphicFrameLocks noGrp="1"/>
          </p:cNvGraphicFramePr>
          <p:nvPr>
            <p:extLst>
              <p:ext uri="{D42A27DB-BD31-4B8C-83A1-F6EECF244321}">
                <p14:modId xmlns:p14="http://schemas.microsoft.com/office/powerpoint/2010/main" val="647768631"/>
              </p:ext>
            </p:extLst>
          </p:nvPr>
        </p:nvGraphicFramePr>
        <p:xfrm>
          <a:off x="3341059" y="3891404"/>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89141818"/>
                  </a:ext>
                </a:extLst>
              </a:tr>
            </a:tbl>
          </a:graphicData>
        </a:graphic>
      </p:graphicFrame>
      <p:sp>
        <p:nvSpPr>
          <p:cNvPr id="10" name="TextBox 9">
            <a:extLst>
              <a:ext uri="{FF2B5EF4-FFF2-40B4-BE49-F238E27FC236}">
                <a16:creationId xmlns:a16="http://schemas.microsoft.com/office/drawing/2014/main" id="{282A6C8A-7639-BA44-CD7D-317F5E4BE29C}"/>
              </a:ext>
            </a:extLst>
          </p:cNvPr>
          <p:cNvSpPr txBox="1"/>
          <p:nvPr/>
        </p:nvSpPr>
        <p:spPr>
          <a:xfrm>
            <a:off x="1239688" y="5763290"/>
            <a:ext cx="9712625" cy="369332"/>
          </a:xfrm>
          <a:prstGeom prst="rect">
            <a:avLst/>
          </a:prstGeom>
          <a:noFill/>
        </p:spPr>
        <p:txBody>
          <a:bodyPr wrap="square">
            <a:spAutoFit/>
          </a:bodyPr>
          <a:lstStyle/>
          <a:p>
            <a:pPr algn="ctr"/>
            <a:r>
              <a:rPr lang="en-US" dirty="0">
                <a:solidFill>
                  <a:schemeClr val="bg1"/>
                </a:solidFill>
                <a:latin typeface="Montserrat" panose="00000500000000000000" pitchFamily="2" charset="0"/>
              </a:rPr>
              <a:t>So our final answer will be </a:t>
            </a:r>
            <a:r>
              <a:rPr lang="en-US" b="1" dirty="0">
                <a:solidFill>
                  <a:schemeClr val="bg1"/>
                </a:solidFill>
                <a:latin typeface="Montserrat" panose="00000500000000000000" pitchFamily="2" charset="0"/>
              </a:rPr>
              <a:t>sol(N, W).</a:t>
            </a:r>
            <a:endParaRPr lang="en-US" dirty="0"/>
          </a:p>
        </p:txBody>
      </p:sp>
    </p:spTree>
    <p:extLst>
      <p:ext uri="{BB962C8B-B14F-4D97-AF65-F5344CB8AC3E}">
        <p14:creationId xmlns:p14="http://schemas.microsoft.com/office/powerpoint/2010/main" val="27299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2522423"/>
            <a:ext cx="10515600" cy="512133"/>
          </a:xfrm>
        </p:spPr>
        <p:txBody>
          <a:bodyPr/>
          <a:lstStyle/>
          <a:p>
            <a:pPr marL="0" indent="0">
              <a:buNone/>
            </a:pPr>
            <a:r>
              <a:rPr lang="en-US" dirty="0"/>
              <a:t>Base Case:</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3092966"/>
            <a:ext cx="8143336" cy="646331"/>
          </a:xfrm>
          <a:prstGeom prst="rect">
            <a:avLst/>
          </a:prstGeom>
          <a:noFill/>
        </p:spPr>
        <p:txBody>
          <a:bodyPr wrap="square" rtlCol="0">
            <a:spAutoFit/>
          </a:bodyPr>
          <a:lstStyle/>
          <a:p>
            <a:pPr algn="ctr"/>
            <a:r>
              <a:rPr lang="en-US" dirty="0">
                <a:solidFill>
                  <a:schemeClr val="bg1"/>
                </a:solidFill>
                <a:latin typeface="Montserrat" panose="00000500000000000000" pitchFamily="2" charset="0"/>
              </a:rPr>
              <a:t>If k = 0, then sol(</a:t>
            </a:r>
            <a:r>
              <a:rPr lang="en-US" dirty="0" err="1">
                <a:solidFill>
                  <a:schemeClr val="bg1"/>
                </a:solidFill>
                <a:latin typeface="Montserrat" panose="00000500000000000000" pitchFamily="2" charset="0"/>
              </a:rPr>
              <a:t>i,k</a:t>
            </a:r>
            <a:r>
              <a:rPr lang="en-US" dirty="0">
                <a:solidFill>
                  <a:schemeClr val="bg1"/>
                </a:solidFill>
                <a:latin typeface="Montserrat" panose="00000500000000000000" pitchFamily="2" charset="0"/>
              </a:rPr>
              <a:t>) = 0.</a:t>
            </a:r>
          </a:p>
          <a:p>
            <a:pPr algn="ctr"/>
            <a:r>
              <a:rPr lang="en-US" dirty="0">
                <a:solidFill>
                  <a:schemeClr val="bg1"/>
                </a:solidFill>
                <a:latin typeface="Montserrat" panose="00000500000000000000" pitchFamily="2" charset="0"/>
              </a:rPr>
              <a:t>If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 0, then sol(</a:t>
            </a:r>
            <a:r>
              <a:rPr lang="en-US" dirty="0" err="1">
                <a:solidFill>
                  <a:schemeClr val="bg1"/>
                </a:solidFill>
                <a:latin typeface="Montserrat" panose="00000500000000000000" pitchFamily="2" charset="0"/>
              </a:rPr>
              <a:t>i,k</a:t>
            </a:r>
            <a:r>
              <a:rPr lang="en-US" dirty="0">
                <a:solidFill>
                  <a:schemeClr val="bg1"/>
                </a:solidFill>
                <a:latin typeface="Montserrat" panose="00000500000000000000" pitchFamily="2" charset="0"/>
              </a:rPr>
              <a:t>) = 0.</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2" y="1792488"/>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6" name="TextBox 5">
            <a:extLst>
              <a:ext uri="{FF2B5EF4-FFF2-40B4-BE49-F238E27FC236}">
                <a16:creationId xmlns:a16="http://schemas.microsoft.com/office/drawing/2014/main" id="{EA8D6E79-198D-605F-B936-055333FBFC89}"/>
              </a:ext>
            </a:extLst>
          </p:cNvPr>
          <p:cNvSpPr txBox="1"/>
          <p:nvPr/>
        </p:nvSpPr>
        <p:spPr>
          <a:xfrm>
            <a:off x="1871931" y="5452474"/>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7" name="TextBox 6">
            <a:extLst>
              <a:ext uri="{FF2B5EF4-FFF2-40B4-BE49-F238E27FC236}">
                <a16:creationId xmlns:a16="http://schemas.microsoft.com/office/drawing/2014/main" id="{77F26ECA-1B9F-72C3-2884-B86DCFB94A1F}"/>
              </a:ext>
            </a:extLst>
          </p:cNvPr>
          <p:cNvSpPr txBox="1"/>
          <p:nvPr/>
        </p:nvSpPr>
        <p:spPr>
          <a:xfrm>
            <a:off x="1871931" y="5914878"/>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8" name="Table 7">
            <a:extLst>
              <a:ext uri="{FF2B5EF4-FFF2-40B4-BE49-F238E27FC236}">
                <a16:creationId xmlns:a16="http://schemas.microsoft.com/office/drawing/2014/main" id="{8050B17A-846F-9313-F35A-A42909E0768A}"/>
              </a:ext>
            </a:extLst>
          </p:cNvPr>
          <p:cNvGraphicFramePr>
            <a:graphicFrameLocks noGrp="1"/>
          </p:cNvGraphicFramePr>
          <p:nvPr>
            <p:extLst>
              <p:ext uri="{D42A27DB-BD31-4B8C-83A1-F6EECF244321}">
                <p14:modId xmlns:p14="http://schemas.microsoft.com/office/powerpoint/2010/main" val="953732442"/>
              </p:ext>
            </p:extLst>
          </p:nvPr>
        </p:nvGraphicFramePr>
        <p:xfrm>
          <a:off x="3341058" y="4982647"/>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141818"/>
                  </a:ext>
                </a:extLst>
              </a:tr>
            </a:tbl>
          </a:graphicData>
        </a:graphic>
      </p:graphicFrame>
    </p:spTree>
    <p:extLst>
      <p:ext uri="{BB962C8B-B14F-4D97-AF65-F5344CB8AC3E}">
        <p14:creationId xmlns:p14="http://schemas.microsoft.com/office/powerpoint/2010/main" val="2868886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2522423"/>
            <a:ext cx="10515600" cy="512133"/>
          </a:xfrm>
        </p:spPr>
        <p:txBody>
          <a:bodyPr/>
          <a:lstStyle/>
          <a:p>
            <a:pPr marL="0" indent="0">
              <a:buNone/>
            </a:pPr>
            <a:r>
              <a:rPr lang="en-US" dirty="0"/>
              <a:t>Recursive Step:</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3092966"/>
            <a:ext cx="8143336" cy="369332"/>
          </a:xfrm>
          <a:prstGeom prst="rect">
            <a:avLst/>
          </a:prstGeom>
          <a:noFill/>
        </p:spPr>
        <p:txBody>
          <a:bodyPr wrap="square" rtlCol="0">
            <a:spAutoFit/>
          </a:bodyPr>
          <a:lstStyle/>
          <a:p>
            <a:pPr algn="ctr"/>
            <a:r>
              <a:rPr lang="en-US" dirty="0">
                <a:solidFill>
                  <a:schemeClr val="bg1"/>
                </a:solidFill>
                <a:latin typeface="Montserrat" panose="00000500000000000000" pitchFamily="2" charset="0"/>
              </a:rPr>
              <a:t>If item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is picked, then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 </a:t>
            </a:r>
            <a:r>
              <a:rPr lang="en-US" b="1" dirty="0">
                <a:solidFill>
                  <a:srgbClr val="FF29E6"/>
                </a:solidFill>
                <a:latin typeface="Montserrat" panose="00000500000000000000" pitchFamily="2" charset="0"/>
              </a:rPr>
              <a:t>value[</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a:t>
            </a:r>
            <a:r>
              <a:rPr lang="en-US" b="1" dirty="0">
                <a:solidFill>
                  <a:schemeClr val="bg1"/>
                </a:solidFill>
                <a:latin typeface="Montserrat" panose="00000500000000000000" pitchFamily="2" charset="0"/>
              </a:rPr>
              <a:t> + 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 1, k – </a:t>
            </a:r>
            <a:r>
              <a:rPr lang="en-US" b="1" dirty="0">
                <a:solidFill>
                  <a:srgbClr val="07C4AB"/>
                </a:solidFill>
                <a:latin typeface="Montserrat" panose="00000500000000000000" pitchFamily="2" charset="0"/>
              </a:rPr>
              <a:t>weights[</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a:t>
            </a:r>
            <a:r>
              <a:rPr lang="en-US" b="1" dirty="0">
                <a:solidFill>
                  <a:schemeClr val="bg1"/>
                </a:solidFill>
                <a:latin typeface="Montserrat" panose="00000500000000000000" pitchFamily="2" charset="0"/>
              </a:rPr>
              <a:t>)</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2" y="1792488"/>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6" name="TextBox 5">
            <a:extLst>
              <a:ext uri="{FF2B5EF4-FFF2-40B4-BE49-F238E27FC236}">
                <a16:creationId xmlns:a16="http://schemas.microsoft.com/office/drawing/2014/main" id="{EA8D6E79-198D-605F-B936-055333FBFC89}"/>
              </a:ext>
            </a:extLst>
          </p:cNvPr>
          <p:cNvSpPr txBox="1"/>
          <p:nvPr/>
        </p:nvSpPr>
        <p:spPr>
          <a:xfrm>
            <a:off x="2024332" y="4432196"/>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7" name="TextBox 6">
            <a:extLst>
              <a:ext uri="{FF2B5EF4-FFF2-40B4-BE49-F238E27FC236}">
                <a16:creationId xmlns:a16="http://schemas.microsoft.com/office/drawing/2014/main" id="{77F26ECA-1B9F-72C3-2884-B86DCFB94A1F}"/>
              </a:ext>
            </a:extLst>
          </p:cNvPr>
          <p:cNvSpPr txBox="1"/>
          <p:nvPr/>
        </p:nvSpPr>
        <p:spPr>
          <a:xfrm>
            <a:off x="2024332" y="4894600"/>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8" name="Table 7">
            <a:extLst>
              <a:ext uri="{FF2B5EF4-FFF2-40B4-BE49-F238E27FC236}">
                <a16:creationId xmlns:a16="http://schemas.microsoft.com/office/drawing/2014/main" id="{8050B17A-846F-9313-F35A-A42909E0768A}"/>
              </a:ext>
            </a:extLst>
          </p:cNvPr>
          <p:cNvGraphicFramePr>
            <a:graphicFrameLocks noGrp="1"/>
          </p:cNvGraphicFramePr>
          <p:nvPr>
            <p:extLst>
              <p:ext uri="{D42A27DB-BD31-4B8C-83A1-F6EECF244321}">
                <p14:modId xmlns:p14="http://schemas.microsoft.com/office/powerpoint/2010/main" val="335798703"/>
              </p:ext>
            </p:extLst>
          </p:nvPr>
        </p:nvGraphicFramePr>
        <p:xfrm>
          <a:off x="3493459" y="3962369"/>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7C4AB"/>
                    </a:solid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29E6"/>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141818"/>
                  </a:ext>
                </a:extLst>
              </a:tr>
            </a:tbl>
          </a:graphicData>
        </a:graphic>
      </p:graphicFrame>
      <p:sp>
        <p:nvSpPr>
          <p:cNvPr id="10" name="TextBox 9">
            <a:extLst>
              <a:ext uri="{FF2B5EF4-FFF2-40B4-BE49-F238E27FC236}">
                <a16:creationId xmlns:a16="http://schemas.microsoft.com/office/drawing/2014/main" id="{E730E0AC-DDFF-2A19-F083-9701EE6DFA92}"/>
              </a:ext>
            </a:extLst>
          </p:cNvPr>
          <p:cNvSpPr txBox="1"/>
          <p:nvPr/>
        </p:nvSpPr>
        <p:spPr>
          <a:xfrm>
            <a:off x="5577036" y="5343684"/>
            <a:ext cx="1070811" cy="307777"/>
          </a:xfrm>
          <a:prstGeom prst="rect">
            <a:avLst/>
          </a:prstGeom>
          <a:noFill/>
        </p:spPr>
        <p:txBody>
          <a:bodyPr wrap="square">
            <a:spAutoFit/>
          </a:bodyPr>
          <a:lstStyle/>
          <a:p>
            <a:r>
              <a:rPr lang="en-US" sz="1400" b="1" dirty="0">
                <a:solidFill>
                  <a:srgbClr val="FF29E6"/>
                </a:solidFill>
                <a:latin typeface="Montserrat" panose="00000500000000000000" pitchFamily="2" charset="0"/>
              </a:rPr>
              <a:t>value[</a:t>
            </a:r>
            <a:r>
              <a:rPr lang="en-US" sz="1400" b="1" dirty="0" err="1">
                <a:solidFill>
                  <a:srgbClr val="FF29E6"/>
                </a:solidFill>
                <a:latin typeface="Montserrat" panose="00000500000000000000" pitchFamily="2" charset="0"/>
              </a:rPr>
              <a:t>i</a:t>
            </a:r>
            <a:r>
              <a:rPr lang="en-US" sz="1400" b="1" dirty="0">
                <a:solidFill>
                  <a:srgbClr val="FF29E6"/>
                </a:solidFill>
                <a:latin typeface="Montserrat" panose="00000500000000000000" pitchFamily="2" charset="0"/>
              </a:rPr>
              <a:t>]</a:t>
            </a:r>
            <a:endParaRPr lang="en-US" sz="1400" dirty="0"/>
          </a:p>
        </p:txBody>
      </p:sp>
      <p:sp>
        <p:nvSpPr>
          <p:cNvPr id="12" name="TextBox 11">
            <a:extLst>
              <a:ext uri="{FF2B5EF4-FFF2-40B4-BE49-F238E27FC236}">
                <a16:creationId xmlns:a16="http://schemas.microsoft.com/office/drawing/2014/main" id="{F8283684-3465-228D-58A4-7A9102F44CF2}"/>
              </a:ext>
            </a:extLst>
          </p:cNvPr>
          <p:cNvSpPr txBox="1"/>
          <p:nvPr/>
        </p:nvSpPr>
        <p:spPr>
          <a:xfrm>
            <a:off x="3391449" y="5771426"/>
            <a:ext cx="2254718" cy="307777"/>
          </a:xfrm>
          <a:prstGeom prst="rect">
            <a:avLst/>
          </a:prstGeom>
          <a:noFill/>
        </p:spPr>
        <p:txBody>
          <a:bodyPr wrap="square">
            <a:spAutoFit/>
          </a:bodyPr>
          <a:lstStyle/>
          <a:p>
            <a:r>
              <a:rPr lang="en-US" sz="1400" b="1" dirty="0">
                <a:solidFill>
                  <a:schemeClr val="bg1"/>
                </a:solidFill>
                <a:latin typeface="Montserrat" panose="00000500000000000000" pitchFamily="2" charset="0"/>
              </a:rPr>
              <a:t>sol(</a:t>
            </a:r>
            <a:r>
              <a:rPr lang="en-US" sz="1400" b="1" dirty="0" err="1">
                <a:solidFill>
                  <a:schemeClr val="bg1"/>
                </a:solidFill>
                <a:latin typeface="Montserrat" panose="00000500000000000000" pitchFamily="2" charset="0"/>
              </a:rPr>
              <a:t>i</a:t>
            </a:r>
            <a:r>
              <a:rPr lang="en-US" sz="1400" b="1" dirty="0">
                <a:solidFill>
                  <a:schemeClr val="bg1"/>
                </a:solidFill>
                <a:latin typeface="Montserrat" panose="00000500000000000000" pitchFamily="2" charset="0"/>
              </a:rPr>
              <a:t> – 1, k – </a:t>
            </a:r>
            <a:r>
              <a:rPr lang="en-US" sz="1400" b="1" dirty="0">
                <a:solidFill>
                  <a:srgbClr val="07C4AB"/>
                </a:solidFill>
                <a:latin typeface="Montserrat" panose="00000500000000000000" pitchFamily="2" charset="0"/>
              </a:rPr>
              <a:t>weights[</a:t>
            </a:r>
            <a:r>
              <a:rPr lang="en-US" sz="1400" b="1" dirty="0" err="1">
                <a:solidFill>
                  <a:srgbClr val="07C4AB"/>
                </a:solidFill>
                <a:latin typeface="Montserrat" panose="00000500000000000000" pitchFamily="2" charset="0"/>
              </a:rPr>
              <a:t>i</a:t>
            </a:r>
            <a:r>
              <a:rPr lang="en-US" sz="1400" b="1" dirty="0">
                <a:solidFill>
                  <a:srgbClr val="07C4AB"/>
                </a:solidFill>
                <a:latin typeface="Montserrat" panose="00000500000000000000" pitchFamily="2" charset="0"/>
              </a:rPr>
              <a:t>]</a:t>
            </a:r>
            <a:r>
              <a:rPr lang="en-US" sz="1400" b="1" dirty="0">
                <a:solidFill>
                  <a:schemeClr val="bg1"/>
                </a:solidFill>
                <a:latin typeface="Montserrat" panose="00000500000000000000" pitchFamily="2" charset="0"/>
              </a:rPr>
              <a:t>)</a:t>
            </a:r>
            <a:endParaRPr lang="en-US" sz="1400" dirty="0"/>
          </a:p>
        </p:txBody>
      </p:sp>
      <p:sp>
        <p:nvSpPr>
          <p:cNvPr id="13" name="Left Brace 12">
            <a:extLst>
              <a:ext uri="{FF2B5EF4-FFF2-40B4-BE49-F238E27FC236}">
                <a16:creationId xmlns:a16="http://schemas.microsoft.com/office/drawing/2014/main" id="{C469EF49-B263-6431-FAED-24902B5FA4F4}"/>
              </a:ext>
            </a:extLst>
          </p:cNvPr>
          <p:cNvSpPr/>
          <p:nvPr/>
        </p:nvSpPr>
        <p:spPr>
          <a:xfrm rot="16200000">
            <a:off x="4389412" y="4542692"/>
            <a:ext cx="258792" cy="2050693"/>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1447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7A1B-90AF-9121-7008-5B65D9569933}"/>
              </a:ext>
            </a:extLst>
          </p:cNvPr>
          <p:cNvSpPr>
            <a:spLocks noGrp="1"/>
          </p:cNvSpPr>
          <p:nvPr>
            <p:ph type="title"/>
          </p:nvPr>
        </p:nvSpPr>
        <p:spPr/>
        <p:txBody>
          <a:bodyPr/>
          <a:lstStyle/>
          <a:p>
            <a:r>
              <a:rPr lang="en-IN" dirty="0"/>
              <a:t>Remember Recursion? 🤔</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F570EE-8C67-9396-3EA9-ADC184B95A0A}"/>
                  </a:ext>
                </a:extLst>
              </p:cNvPr>
              <p:cNvSpPr>
                <a:spLocks noGrp="1"/>
              </p:cNvSpPr>
              <p:nvPr>
                <p:ph idx="1"/>
              </p:nvPr>
            </p:nvSpPr>
            <p:spPr/>
            <p:txBody>
              <a:bodyPr/>
              <a:lstStyle/>
              <a:p>
                <a:pPr marL="0" indent="0">
                  <a:buNone/>
                </a:pPr>
                <a:r>
                  <a:rPr lang="en-IN" dirty="0"/>
                  <a:t>Revisiting the Fibonacci Sequence</a:t>
                </a:r>
              </a:p>
              <a:p>
                <a:pPr marL="0" indent="0">
                  <a:buNone/>
                </a:pPr>
                <a:endParaRPr lang="en-IN" dirty="0"/>
              </a:p>
              <a:p>
                <a:pPr marL="0" indent="0" algn="ctr">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𝑛</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𝑛</m:t>
                          </m:r>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𝑛</m:t>
                          </m:r>
                          <m:r>
                            <a:rPr lang="en-IN" b="0" i="1" smtClean="0">
                              <a:latin typeface="Cambria Math" panose="02040503050406030204" pitchFamily="18" charset="0"/>
                            </a:rPr>
                            <m:t>−2</m:t>
                          </m:r>
                        </m:sub>
                      </m:sSub>
                    </m:oMath>
                  </m:oMathPara>
                </a14:m>
                <a:endParaRPr lang="en-US" b="0" dirty="0"/>
              </a:p>
              <a:p>
                <a:pPr marL="0" indent="0" algn="ctr">
                  <a:buNone/>
                </a:pPr>
                <a:endParaRPr lang="en-IN" b="0" dirty="0"/>
              </a:p>
              <a:p>
                <a:pPr marL="0" indent="0" algn="ctr">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0</m:t>
                          </m:r>
                        </m:sub>
                      </m:sSub>
                      <m:r>
                        <a:rPr lang="en-IN" b="0" i="1" smtClean="0">
                          <a:latin typeface="Cambria Math" panose="02040503050406030204" pitchFamily="18" charset="0"/>
                        </a:rPr>
                        <m:t>=0</m:t>
                      </m:r>
                    </m:oMath>
                  </m:oMathPara>
                </a14:m>
                <a:endParaRPr lang="en-IN"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=1</m:t>
                      </m:r>
                    </m:oMath>
                  </m:oMathPara>
                </a14:m>
                <a:endParaRPr lang="en-IN" b="0" dirty="0"/>
              </a:p>
              <a:p>
                <a:pPr marL="0" indent="0" algn="ctr">
                  <a:buNone/>
                </a:pPr>
                <a:endParaRPr lang="en-IN" dirty="0"/>
              </a:p>
              <a:p>
                <a:pPr marL="0" indent="0" algn="ctr">
                  <a:buNone/>
                </a:pPr>
                <a:r>
                  <a:rPr lang="en-IN" dirty="0"/>
                  <a:t>0, 1, 1, 2, 3, 5, 8, 13, …</a:t>
                </a:r>
                <a:endParaRPr lang="en-IN" b="0" dirty="0"/>
              </a:p>
            </p:txBody>
          </p:sp>
        </mc:Choice>
        <mc:Fallback xmlns="">
          <p:sp>
            <p:nvSpPr>
              <p:cNvPr id="3" name="Content Placeholder 2">
                <a:extLst>
                  <a:ext uri="{FF2B5EF4-FFF2-40B4-BE49-F238E27FC236}">
                    <a16:creationId xmlns:a16="http://schemas.microsoft.com/office/drawing/2014/main" id="{01F570EE-8C67-9396-3EA9-ADC184B95A0A}"/>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803845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2522423"/>
            <a:ext cx="10515600" cy="512133"/>
          </a:xfrm>
        </p:spPr>
        <p:txBody>
          <a:bodyPr/>
          <a:lstStyle/>
          <a:p>
            <a:pPr marL="0" indent="0">
              <a:buNone/>
            </a:pPr>
            <a:r>
              <a:rPr lang="en-US" dirty="0"/>
              <a:t>Recursive Step:</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3092966"/>
            <a:ext cx="8143336" cy="369332"/>
          </a:xfrm>
          <a:prstGeom prst="rect">
            <a:avLst/>
          </a:prstGeom>
          <a:noFill/>
        </p:spPr>
        <p:txBody>
          <a:bodyPr wrap="square" rtlCol="0">
            <a:spAutoFit/>
          </a:bodyPr>
          <a:lstStyle/>
          <a:p>
            <a:pPr algn="ctr"/>
            <a:r>
              <a:rPr lang="en-US" dirty="0">
                <a:solidFill>
                  <a:schemeClr val="bg1">
                    <a:lumMod val="65000"/>
                  </a:schemeClr>
                </a:solidFill>
                <a:latin typeface="Montserrat" panose="00000500000000000000" pitchFamily="2" charset="0"/>
              </a:rPr>
              <a:t>If item </a:t>
            </a:r>
            <a:r>
              <a:rPr lang="en-US" dirty="0" err="1">
                <a:solidFill>
                  <a:schemeClr val="bg1">
                    <a:lumMod val="65000"/>
                  </a:schemeClr>
                </a:solidFill>
                <a:latin typeface="Montserrat" panose="00000500000000000000" pitchFamily="2" charset="0"/>
              </a:rPr>
              <a:t>i</a:t>
            </a:r>
            <a:r>
              <a:rPr lang="en-US" dirty="0">
                <a:solidFill>
                  <a:schemeClr val="bg1">
                    <a:lumMod val="65000"/>
                  </a:schemeClr>
                </a:solidFill>
                <a:latin typeface="Montserrat" panose="00000500000000000000" pitchFamily="2" charset="0"/>
              </a:rPr>
              <a:t> is picked, then </a:t>
            </a:r>
            <a:r>
              <a:rPr lang="en-US" b="1" dirty="0">
                <a:solidFill>
                  <a:schemeClr val="bg1">
                    <a:lumMod val="65000"/>
                  </a:schemeClr>
                </a:solidFill>
                <a:latin typeface="Montserrat" panose="00000500000000000000" pitchFamily="2" charset="0"/>
              </a:rPr>
              <a:t>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k) = value[</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 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 1, k – weights[</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2" y="1792488"/>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6" name="TextBox 5">
            <a:extLst>
              <a:ext uri="{FF2B5EF4-FFF2-40B4-BE49-F238E27FC236}">
                <a16:creationId xmlns:a16="http://schemas.microsoft.com/office/drawing/2014/main" id="{EA8D6E79-198D-605F-B936-055333FBFC89}"/>
              </a:ext>
            </a:extLst>
          </p:cNvPr>
          <p:cNvSpPr txBox="1"/>
          <p:nvPr/>
        </p:nvSpPr>
        <p:spPr>
          <a:xfrm>
            <a:off x="2024332" y="4432196"/>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7" name="TextBox 6">
            <a:extLst>
              <a:ext uri="{FF2B5EF4-FFF2-40B4-BE49-F238E27FC236}">
                <a16:creationId xmlns:a16="http://schemas.microsoft.com/office/drawing/2014/main" id="{77F26ECA-1B9F-72C3-2884-B86DCFB94A1F}"/>
              </a:ext>
            </a:extLst>
          </p:cNvPr>
          <p:cNvSpPr txBox="1"/>
          <p:nvPr/>
        </p:nvSpPr>
        <p:spPr>
          <a:xfrm>
            <a:off x="2024332" y="4894600"/>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8" name="Table 7">
            <a:extLst>
              <a:ext uri="{FF2B5EF4-FFF2-40B4-BE49-F238E27FC236}">
                <a16:creationId xmlns:a16="http://schemas.microsoft.com/office/drawing/2014/main" id="{8050B17A-846F-9313-F35A-A42909E0768A}"/>
              </a:ext>
            </a:extLst>
          </p:cNvPr>
          <p:cNvGraphicFramePr>
            <a:graphicFrameLocks noGrp="1"/>
          </p:cNvGraphicFramePr>
          <p:nvPr/>
        </p:nvGraphicFramePr>
        <p:xfrm>
          <a:off x="3493459" y="3962369"/>
          <a:ext cx="622348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gridCol w="691498">
                  <a:extLst>
                    <a:ext uri="{9D8B030D-6E8A-4147-A177-3AD203B41FA5}">
                      <a16:colId xmlns:a16="http://schemas.microsoft.com/office/drawing/2014/main" val="3842051900"/>
                    </a:ext>
                  </a:extLst>
                </a:gridCol>
                <a:gridCol w="691498">
                  <a:extLst>
                    <a:ext uri="{9D8B030D-6E8A-4147-A177-3AD203B41FA5}">
                      <a16:colId xmlns:a16="http://schemas.microsoft.com/office/drawing/2014/main" val="534431757"/>
                    </a:ext>
                  </a:extLst>
                </a:gridCol>
                <a:gridCol w="691498">
                  <a:extLst>
                    <a:ext uri="{9D8B030D-6E8A-4147-A177-3AD203B41FA5}">
                      <a16:colId xmlns:a16="http://schemas.microsoft.com/office/drawing/2014/main" val="1994432505"/>
                    </a:ext>
                  </a:extLst>
                </a:gridCol>
                <a:gridCol w="691498">
                  <a:extLst>
                    <a:ext uri="{9D8B030D-6E8A-4147-A177-3AD203B41FA5}">
                      <a16:colId xmlns:a16="http://schemas.microsoft.com/office/drawing/2014/main" val="963388107"/>
                    </a:ext>
                  </a:extLst>
                </a:gridCol>
                <a:gridCol w="691498">
                  <a:extLst>
                    <a:ext uri="{9D8B030D-6E8A-4147-A177-3AD203B41FA5}">
                      <a16:colId xmlns:a16="http://schemas.microsoft.com/office/drawing/2014/main" val="99665793"/>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7C4AB"/>
                    </a:solid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29E6"/>
                    </a:solid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141818"/>
                  </a:ext>
                </a:extLst>
              </a:tr>
            </a:tbl>
          </a:graphicData>
        </a:graphic>
      </p:graphicFrame>
      <p:sp>
        <p:nvSpPr>
          <p:cNvPr id="12" name="TextBox 11">
            <a:extLst>
              <a:ext uri="{FF2B5EF4-FFF2-40B4-BE49-F238E27FC236}">
                <a16:creationId xmlns:a16="http://schemas.microsoft.com/office/drawing/2014/main" id="{F8283684-3465-228D-58A4-7A9102F44CF2}"/>
              </a:ext>
            </a:extLst>
          </p:cNvPr>
          <p:cNvSpPr txBox="1"/>
          <p:nvPr/>
        </p:nvSpPr>
        <p:spPr>
          <a:xfrm>
            <a:off x="3391449" y="5771426"/>
            <a:ext cx="2254718" cy="307777"/>
          </a:xfrm>
          <a:prstGeom prst="rect">
            <a:avLst/>
          </a:prstGeom>
          <a:noFill/>
        </p:spPr>
        <p:txBody>
          <a:bodyPr wrap="square">
            <a:spAutoFit/>
          </a:bodyPr>
          <a:lstStyle/>
          <a:p>
            <a:pPr algn="ctr"/>
            <a:r>
              <a:rPr lang="en-US" sz="1400" b="1" dirty="0">
                <a:solidFill>
                  <a:schemeClr val="bg1"/>
                </a:solidFill>
                <a:latin typeface="Montserrat" panose="00000500000000000000" pitchFamily="2" charset="0"/>
              </a:rPr>
              <a:t>sol(</a:t>
            </a:r>
            <a:r>
              <a:rPr lang="en-US" sz="1400" b="1" dirty="0" err="1">
                <a:solidFill>
                  <a:schemeClr val="bg1"/>
                </a:solidFill>
                <a:latin typeface="Montserrat" panose="00000500000000000000" pitchFamily="2" charset="0"/>
              </a:rPr>
              <a:t>i</a:t>
            </a:r>
            <a:r>
              <a:rPr lang="en-US" sz="1400" b="1" dirty="0">
                <a:solidFill>
                  <a:schemeClr val="bg1"/>
                </a:solidFill>
                <a:latin typeface="Montserrat" panose="00000500000000000000" pitchFamily="2" charset="0"/>
              </a:rPr>
              <a:t> – 1, k)</a:t>
            </a:r>
            <a:endParaRPr lang="en-US" sz="1400" dirty="0"/>
          </a:p>
        </p:txBody>
      </p:sp>
      <p:sp>
        <p:nvSpPr>
          <p:cNvPr id="13" name="Left Brace 12">
            <a:extLst>
              <a:ext uri="{FF2B5EF4-FFF2-40B4-BE49-F238E27FC236}">
                <a16:creationId xmlns:a16="http://schemas.microsoft.com/office/drawing/2014/main" id="{C469EF49-B263-6431-FAED-24902B5FA4F4}"/>
              </a:ext>
            </a:extLst>
          </p:cNvPr>
          <p:cNvSpPr/>
          <p:nvPr/>
        </p:nvSpPr>
        <p:spPr>
          <a:xfrm rot="16200000">
            <a:off x="4389412" y="4542692"/>
            <a:ext cx="258792" cy="2050693"/>
          </a:xfrm>
          <a:prstGeom prst="leftBrace">
            <a:avLst>
              <a:gd name="adj1" fmla="val 78333"/>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57FCA037-DEAB-5017-78CE-EB66FF8CB194}"/>
              </a:ext>
            </a:extLst>
          </p:cNvPr>
          <p:cNvSpPr txBox="1"/>
          <p:nvPr/>
        </p:nvSpPr>
        <p:spPr>
          <a:xfrm>
            <a:off x="2024332" y="3555370"/>
            <a:ext cx="8143336" cy="369332"/>
          </a:xfrm>
          <a:prstGeom prst="rect">
            <a:avLst/>
          </a:prstGeom>
          <a:noFill/>
        </p:spPr>
        <p:txBody>
          <a:bodyPr wrap="square" rtlCol="0">
            <a:spAutoFit/>
          </a:bodyPr>
          <a:lstStyle/>
          <a:p>
            <a:pPr algn="ctr"/>
            <a:r>
              <a:rPr lang="en-US" dirty="0">
                <a:solidFill>
                  <a:schemeClr val="bg1"/>
                </a:solidFill>
                <a:latin typeface="Montserrat" panose="00000500000000000000" pitchFamily="2" charset="0"/>
              </a:rPr>
              <a:t>If item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is not picked, then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 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 1, k)</a:t>
            </a:r>
          </a:p>
        </p:txBody>
      </p:sp>
    </p:spTree>
    <p:extLst>
      <p:ext uri="{BB962C8B-B14F-4D97-AF65-F5344CB8AC3E}">
        <p14:creationId xmlns:p14="http://schemas.microsoft.com/office/powerpoint/2010/main" val="2601312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2522423"/>
            <a:ext cx="10515600" cy="512133"/>
          </a:xfrm>
        </p:spPr>
        <p:txBody>
          <a:bodyPr/>
          <a:lstStyle/>
          <a:p>
            <a:pPr marL="0" indent="0">
              <a:buNone/>
            </a:pPr>
            <a:r>
              <a:rPr lang="en-US" dirty="0"/>
              <a:t>Recursive Step:</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3092966"/>
            <a:ext cx="8143336" cy="369332"/>
          </a:xfrm>
          <a:prstGeom prst="rect">
            <a:avLst/>
          </a:prstGeom>
          <a:noFill/>
        </p:spPr>
        <p:txBody>
          <a:bodyPr wrap="square" rtlCol="0">
            <a:spAutoFit/>
          </a:bodyPr>
          <a:lstStyle/>
          <a:p>
            <a:pPr algn="ctr"/>
            <a:r>
              <a:rPr lang="en-US" dirty="0">
                <a:solidFill>
                  <a:schemeClr val="bg1">
                    <a:lumMod val="65000"/>
                  </a:schemeClr>
                </a:solidFill>
                <a:latin typeface="Montserrat" panose="00000500000000000000" pitchFamily="2" charset="0"/>
              </a:rPr>
              <a:t>If item </a:t>
            </a:r>
            <a:r>
              <a:rPr lang="en-US" dirty="0" err="1">
                <a:solidFill>
                  <a:schemeClr val="bg1">
                    <a:lumMod val="65000"/>
                  </a:schemeClr>
                </a:solidFill>
                <a:latin typeface="Montserrat" panose="00000500000000000000" pitchFamily="2" charset="0"/>
              </a:rPr>
              <a:t>i</a:t>
            </a:r>
            <a:r>
              <a:rPr lang="en-US" dirty="0">
                <a:solidFill>
                  <a:schemeClr val="bg1">
                    <a:lumMod val="65000"/>
                  </a:schemeClr>
                </a:solidFill>
                <a:latin typeface="Montserrat" panose="00000500000000000000" pitchFamily="2" charset="0"/>
              </a:rPr>
              <a:t> is picked, then </a:t>
            </a:r>
            <a:r>
              <a:rPr lang="en-US" b="1" dirty="0">
                <a:solidFill>
                  <a:schemeClr val="bg1">
                    <a:lumMod val="65000"/>
                  </a:schemeClr>
                </a:solidFill>
                <a:latin typeface="Montserrat" panose="00000500000000000000" pitchFamily="2" charset="0"/>
              </a:rPr>
              <a:t>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k) = value[</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 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 1, k – weights[</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2" y="1792488"/>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14" name="TextBox 13">
            <a:extLst>
              <a:ext uri="{FF2B5EF4-FFF2-40B4-BE49-F238E27FC236}">
                <a16:creationId xmlns:a16="http://schemas.microsoft.com/office/drawing/2014/main" id="{58929E30-2E86-13E4-4382-9FF904D6DD1A}"/>
              </a:ext>
            </a:extLst>
          </p:cNvPr>
          <p:cNvSpPr txBox="1"/>
          <p:nvPr/>
        </p:nvSpPr>
        <p:spPr>
          <a:xfrm>
            <a:off x="2024332" y="3555370"/>
            <a:ext cx="8143336" cy="369332"/>
          </a:xfrm>
          <a:prstGeom prst="rect">
            <a:avLst/>
          </a:prstGeom>
          <a:noFill/>
        </p:spPr>
        <p:txBody>
          <a:bodyPr wrap="square" rtlCol="0">
            <a:spAutoFit/>
          </a:bodyPr>
          <a:lstStyle/>
          <a:p>
            <a:pPr algn="ctr"/>
            <a:r>
              <a:rPr lang="en-US" dirty="0">
                <a:solidFill>
                  <a:schemeClr val="bg1">
                    <a:lumMod val="65000"/>
                  </a:schemeClr>
                </a:solidFill>
                <a:latin typeface="Montserrat" panose="00000500000000000000" pitchFamily="2" charset="0"/>
              </a:rPr>
              <a:t>If item </a:t>
            </a:r>
            <a:r>
              <a:rPr lang="en-US" dirty="0" err="1">
                <a:solidFill>
                  <a:schemeClr val="bg1">
                    <a:lumMod val="65000"/>
                  </a:schemeClr>
                </a:solidFill>
                <a:latin typeface="Montserrat" panose="00000500000000000000" pitchFamily="2" charset="0"/>
              </a:rPr>
              <a:t>i</a:t>
            </a:r>
            <a:r>
              <a:rPr lang="en-US" dirty="0">
                <a:solidFill>
                  <a:schemeClr val="bg1">
                    <a:lumMod val="65000"/>
                  </a:schemeClr>
                </a:solidFill>
                <a:latin typeface="Montserrat" panose="00000500000000000000" pitchFamily="2" charset="0"/>
              </a:rPr>
              <a:t> is not picked, then </a:t>
            </a:r>
            <a:r>
              <a:rPr lang="en-US" b="1" dirty="0">
                <a:solidFill>
                  <a:schemeClr val="bg1">
                    <a:lumMod val="65000"/>
                  </a:schemeClr>
                </a:solidFill>
                <a:latin typeface="Montserrat" panose="00000500000000000000" pitchFamily="2" charset="0"/>
              </a:rPr>
              <a:t>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k) = sol(</a:t>
            </a:r>
            <a:r>
              <a:rPr lang="en-US" b="1" dirty="0" err="1">
                <a:solidFill>
                  <a:schemeClr val="bg1">
                    <a:lumMod val="65000"/>
                  </a:schemeClr>
                </a:solidFill>
                <a:latin typeface="Montserrat" panose="00000500000000000000" pitchFamily="2" charset="0"/>
              </a:rPr>
              <a:t>i</a:t>
            </a:r>
            <a:r>
              <a:rPr lang="en-US" b="1" dirty="0">
                <a:solidFill>
                  <a:schemeClr val="bg1">
                    <a:lumMod val="65000"/>
                  </a:schemeClr>
                </a:solidFill>
                <a:latin typeface="Montserrat" panose="00000500000000000000" pitchFamily="2" charset="0"/>
              </a:rPr>
              <a:t> – 1, k)</a:t>
            </a:r>
          </a:p>
        </p:txBody>
      </p:sp>
      <p:sp>
        <p:nvSpPr>
          <p:cNvPr id="15" name="TextBox 14">
            <a:extLst>
              <a:ext uri="{FF2B5EF4-FFF2-40B4-BE49-F238E27FC236}">
                <a16:creationId xmlns:a16="http://schemas.microsoft.com/office/drawing/2014/main" id="{E640A206-1989-96B2-D98C-05719DDCF7B7}"/>
              </a:ext>
            </a:extLst>
          </p:cNvPr>
          <p:cNvSpPr txBox="1"/>
          <p:nvPr/>
        </p:nvSpPr>
        <p:spPr>
          <a:xfrm>
            <a:off x="4126358" y="4283241"/>
            <a:ext cx="4779257" cy="461665"/>
          </a:xfrm>
          <a:prstGeom prst="rect">
            <a:avLst/>
          </a:prstGeom>
          <a:noFill/>
        </p:spPr>
        <p:txBody>
          <a:bodyPr wrap="none" rtlCol="0">
            <a:spAutoFit/>
          </a:bodyPr>
          <a:lstStyle/>
          <a:p>
            <a:pPr algn="ctr"/>
            <a:r>
              <a:rPr lang="en-US" sz="2400" dirty="0">
                <a:solidFill>
                  <a:schemeClr val="bg1"/>
                </a:solidFill>
              </a:rPr>
              <a:t>But </a:t>
            </a:r>
            <a:r>
              <a:rPr lang="en-US" sz="2400" u="sng" dirty="0">
                <a:solidFill>
                  <a:schemeClr val="bg1"/>
                </a:solidFill>
              </a:rPr>
              <a:t>should we</a:t>
            </a:r>
            <a:r>
              <a:rPr lang="en-US" sz="2400" dirty="0">
                <a:solidFill>
                  <a:schemeClr val="bg1"/>
                </a:solidFill>
              </a:rPr>
              <a:t> pick item </a:t>
            </a:r>
            <a:r>
              <a:rPr lang="en-US" sz="2400" dirty="0" err="1">
                <a:solidFill>
                  <a:schemeClr val="bg1"/>
                </a:solidFill>
              </a:rPr>
              <a:t>i</a:t>
            </a:r>
            <a:r>
              <a:rPr lang="en-US" sz="2400" dirty="0">
                <a:solidFill>
                  <a:schemeClr val="bg1"/>
                </a:solidFill>
              </a:rPr>
              <a:t> or not? 💭</a:t>
            </a:r>
          </a:p>
        </p:txBody>
      </p:sp>
      <p:sp>
        <p:nvSpPr>
          <p:cNvPr id="17" name="TextBox 16">
            <a:extLst>
              <a:ext uri="{FF2B5EF4-FFF2-40B4-BE49-F238E27FC236}">
                <a16:creationId xmlns:a16="http://schemas.microsoft.com/office/drawing/2014/main" id="{E36D4A4C-A030-28B4-79E0-C2E76911F48F}"/>
              </a:ext>
            </a:extLst>
          </p:cNvPr>
          <p:cNvSpPr txBox="1"/>
          <p:nvPr/>
        </p:nvSpPr>
        <p:spPr>
          <a:xfrm>
            <a:off x="2178201" y="4918779"/>
            <a:ext cx="7835598" cy="1200329"/>
          </a:xfrm>
          <a:prstGeom prst="rect">
            <a:avLst/>
          </a:prstGeom>
          <a:noFill/>
        </p:spPr>
        <p:txBody>
          <a:bodyPr wrap="square">
            <a:spAutoFit/>
          </a:bodyPr>
          <a:lstStyle/>
          <a:p>
            <a:pPr algn="ctr"/>
            <a:r>
              <a:rPr lang="en-US" dirty="0">
                <a:solidFill>
                  <a:schemeClr val="bg1"/>
                </a:solidFill>
                <a:latin typeface="Montserrat" panose="00000500000000000000" pitchFamily="2" charset="0"/>
              </a:rPr>
              <a:t>“Don’t know which path to take? Try them all using recursion!”</a:t>
            </a:r>
          </a:p>
          <a:p>
            <a:pPr algn="ctr"/>
            <a:endParaRPr lang="en-US" dirty="0">
              <a:solidFill>
                <a:schemeClr val="bg1"/>
              </a:solidFill>
              <a:latin typeface="Montserrat" panose="00000500000000000000" pitchFamily="2" charset="0"/>
            </a:endParaRPr>
          </a:p>
          <a:p>
            <a:pPr algn="ctr"/>
            <a:r>
              <a:rPr lang="en-US" dirty="0">
                <a:solidFill>
                  <a:schemeClr val="bg1"/>
                </a:solidFill>
                <a:latin typeface="Montserrat" panose="00000500000000000000" pitchFamily="2" charset="0"/>
              </a:rPr>
              <a:t>See what you get if you pick it and if you don’t pick it, and take the larger answer.</a:t>
            </a:r>
          </a:p>
        </p:txBody>
      </p:sp>
    </p:spTree>
    <p:extLst>
      <p:ext uri="{BB962C8B-B14F-4D97-AF65-F5344CB8AC3E}">
        <p14:creationId xmlns:p14="http://schemas.microsoft.com/office/powerpoint/2010/main" val="2779584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38F2-7A21-FF2E-7F48-B0F4A1107902}"/>
              </a:ext>
            </a:extLst>
          </p:cNvPr>
          <p:cNvSpPr>
            <a:spLocks noGrp="1"/>
          </p:cNvSpPr>
          <p:nvPr>
            <p:ph type="title"/>
          </p:nvPr>
        </p:nvSpPr>
        <p:spPr/>
        <p:txBody>
          <a:bodyPr/>
          <a:lstStyle/>
          <a:p>
            <a:r>
              <a:rPr lang="en-US" dirty="0"/>
              <a:t>Decision/Optimization Problems 📈</a:t>
            </a:r>
          </a:p>
        </p:txBody>
      </p:sp>
      <p:sp>
        <p:nvSpPr>
          <p:cNvPr id="3" name="Content Placeholder 2">
            <a:extLst>
              <a:ext uri="{FF2B5EF4-FFF2-40B4-BE49-F238E27FC236}">
                <a16:creationId xmlns:a16="http://schemas.microsoft.com/office/drawing/2014/main" id="{14D59F50-EB01-256C-BC26-DC0B9E47D369}"/>
              </a:ext>
            </a:extLst>
          </p:cNvPr>
          <p:cNvSpPr>
            <a:spLocks noGrp="1"/>
          </p:cNvSpPr>
          <p:nvPr>
            <p:ph idx="1"/>
          </p:nvPr>
        </p:nvSpPr>
        <p:spPr>
          <a:xfrm>
            <a:off x="838200" y="2522423"/>
            <a:ext cx="10515600" cy="512133"/>
          </a:xfrm>
        </p:spPr>
        <p:txBody>
          <a:bodyPr/>
          <a:lstStyle/>
          <a:p>
            <a:pPr marL="0" indent="0">
              <a:buNone/>
            </a:pPr>
            <a:r>
              <a:rPr lang="en-US" dirty="0"/>
              <a:t>Recursive Step:</a:t>
            </a:r>
          </a:p>
        </p:txBody>
      </p:sp>
      <p:sp>
        <p:nvSpPr>
          <p:cNvPr id="4" name="TextBox 3">
            <a:extLst>
              <a:ext uri="{FF2B5EF4-FFF2-40B4-BE49-F238E27FC236}">
                <a16:creationId xmlns:a16="http://schemas.microsoft.com/office/drawing/2014/main" id="{A5F4C312-D796-E4A0-068E-5A4749447F0D}"/>
              </a:ext>
            </a:extLst>
          </p:cNvPr>
          <p:cNvSpPr txBox="1"/>
          <p:nvPr/>
        </p:nvSpPr>
        <p:spPr>
          <a:xfrm>
            <a:off x="2024332" y="3092966"/>
            <a:ext cx="8143336" cy="369332"/>
          </a:xfrm>
          <a:prstGeom prst="rect">
            <a:avLst/>
          </a:prstGeom>
          <a:noFill/>
        </p:spPr>
        <p:txBody>
          <a:bodyPr wrap="square" rtlCol="0">
            <a:spAutoFit/>
          </a:bodyPr>
          <a:lstStyle/>
          <a:p>
            <a:pPr algn="ctr"/>
            <a:r>
              <a:rPr lang="en-US" dirty="0">
                <a:solidFill>
                  <a:srgbClr val="07C4AB"/>
                </a:solidFill>
                <a:latin typeface="Montserrat" panose="00000500000000000000" pitchFamily="2" charset="0"/>
              </a:rPr>
              <a:t>If item </a:t>
            </a:r>
            <a:r>
              <a:rPr lang="en-US" dirty="0" err="1">
                <a:solidFill>
                  <a:srgbClr val="07C4AB"/>
                </a:solidFill>
                <a:latin typeface="Montserrat" panose="00000500000000000000" pitchFamily="2" charset="0"/>
              </a:rPr>
              <a:t>i</a:t>
            </a:r>
            <a:r>
              <a:rPr lang="en-US" dirty="0">
                <a:solidFill>
                  <a:srgbClr val="07C4AB"/>
                </a:solidFill>
                <a:latin typeface="Montserrat" panose="00000500000000000000" pitchFamily="2" charset="0"/>
              </a:rPr>
              <a:t> is picked, then </a:t>
            </a:r>
            <a:r>
              <a:rPr lang="en-US" b="1" dirty="0">
                <a:solidFill>
                  <a:srgbClr val="07C4AB"/>
                </a:solidFill>
                <a:latin typeface="Montserrat" panose="00000500000000000000" pitchFamily="2" charset="0"/>
              </a:rPr>
              <a:t>sol(</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k) = value[</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sol(</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1, k – weights[</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a:t>
            </a:r>
          </a:p>
        </p:txBody>
      </p:sp>
      <p:sp>
        <p:nvSpPr>
          <p:cNvPr id="5" name="TextBox 4">
            <a:extLst>
              <a:ext uri="{FF2B5EF4-FFF2-40B4-BE49-F238E27FC236}">
                <a16:creationId xmlns:a16="http://schemas.microsoft.com/office/drawing/2014/main" id="{DACAB984-163A-73E0-D5AC-C9950B19360F}"/>
              </a:ext>
            </a:extLst>
          </p:cNvPr>
          <p:cNvSpPr txBox="1"/>
          <p:nvPr/>
        </p:nvSpPr>
        <p:spPr>
          <a:xfrm>
            <a:off x="567082" y="1792488"/>
            <a:ext cx="11057835" cy="369332"/>
          </a:xfrm>
          <a:prstGeom prst="rect">
            <a:avLst/>
          </a:prstGeom>
          <a:noFill/>
        </p:spPr>
        <p:txBody>
          <a:bodyPr wrap="none" rtlCol="0">
            <a:spAutoFit/>
          </a:bodyPr>
          <a:lstStyle/>
          <a:p>
            <a:r>
              <a:rPr lang="en-US" dirty="0">
                <a:solidFill>
                  <a:schemeClr val="bg1"/>
                </a:solidFill>
                <a:latin typeface="Montserrat" panose="00000500000000000000" pitchFamily="2" charset="0"/>
              </a:rPr>
              <a:t>Let </a:t>
            </a: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a:t>
            </a:r>
            <a:r>
              <a:rPr lang="en-US" dirty="0">
                <a:solidFill>
                  <a:schemeClr val="bg1"/>
                </a:solidFill>
                <a:latin typeface="Montserrat" panose="00000500000000000000" pitchFamily="2" charset="0"/>
              </a:rPr>
              <a:t>be the maximum value you can get out of the first </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items, not exceeding weight k.</a:t>
            </a:r>
          </a:p>
        </p:txBody>
      </p:sp>
      <p:sp>
        <p:nvSpPr>
          <p:cNvPr id="14" name="TextBox 13">
            <a:extLst>
              <a:ext uri="{FF2B5EF4-FFF2-40B4-BE49-F238E27FC236}">
                <a16:creationId xmlns:a16="http://schemas.microsoft.com/office/drawing/2014/main" id="{58929E30-2E86-13E4-4382-9FF904D6DD1A}"/>
              </a:ext>
            </a:extLst>
          </p:cNvPr>
          <p:cNvSpPr txBox="1"/>
          <p:nvPr/>
        </p:nvSpPr>
        <p:spPr>
          <a:xfrm>
            <a:off x="2024332" y="3555370"/>
            <a:ext cx="8143336" cy="369332"/>
          </a:xfrm>
          <a:prstGeom prst="rect">
            <a:avLst/>
          </a:prstGeom>
          <a:noFill/>
        </p:spPr>
        <p:txBody>
          <a:bodyPr wrap="square" rtlCol="0">
            <a:spAutoFit/>
          </a:bodyPr>
          <a:lstStyle/>
          <a:p>
            <a:pPr algn="ctr"/>
            <a:r>
              <a:rPr lang="en-US" dirty="0">
                <a:solidFill>
                  <a:srgbClr val="FF29E6"/>
                </a:solidFill>
                <a:latin typeface="Montserrat" panose="00000500000000000000" pitchFamily="2" charset="0"/>
              </a:rPr>
              <a:t>If item </a:t>
            </a:r>
            <a:r>
              <a:rPr lang="en-US" dirty="0" err="1">
                <a:solidFill>
                  <a:srgbClr val="FF29E6"/>
                </a:solidFill>
                <a:latin typeface="Montserrat" panose="00000500000000000000" pitchFamily="2" charset="0"/>
              </a:rPr>
              <a:t>i</a:t>
            </a:r>
            <a:r>
              <a:rPr lang="en-US" dirty="0">
                <a:solidFill>
                  <a:srgbClr val="FF29E6"/>
                </a:solidFill>
                <a:latin typeface="Montserrat" panose="00000500000000000000" pitchFamily="2" charset="0"/>
              </a:rPr>
              <a:t> is not picked, then </a:t>
            </a:r>
            <a:r>
              <a:rPr lang="en-US" b="1" dirty="0">
                <a:solidFill>
                  <a:srgbClr val="FF29E6"/>
                </a:solidFill>
                <a:latin typeface="Montserrat" panose="00000500000000000000" pitchFamily="2" charset="0"/>
              </a:rPr>
              <a:t>sol(</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 k) = sol(</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 – 1, k)</a:t>
            </a:r>
          </a:p>
        </p:txBody>
      </p:sp>
      <p:sp>
        <p:nvSpPr>
          <p:cNvPr id="7" name="TextBox 6">
            <a:extLst>
              <a:ext uri="{FF2B5EF4-FFF2-40B4-BE49-F238E27FC236}">
                <a16:creationId xmlns:a16="http://schemas.microsoft.com/office/drawing/2014/main" id="{0BEF6BD7-C74C-C4F9-6ACA-D7E1A36DD6C3}"/>
              </a:ext>
            </a:extLst>
          </p:cNvPr>
          <p:cNvSpPr txBox="1"/>
          <p:nvPr/>
        </p:nvSpPr>
        <p:spPr>
          <a:xfrm>
            <a:off x="1768241" y="4286268"/>
            <a:ext cx="8655519" cy="369332"/>
          </a:xfrm>
          <a:prstGeom prst="rect">
            <a:avLst/>
          </a:prstGeom>
          <a:noFill/>
        </p:spPr>
        <p:txBody>
          <a:bodyPr wrap="square">
            <a:spAutoFit/>
          </a:bodyPr>
          <a:lstStyle/>
          <a:p>
            <a:pPr algn="ct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 k) = max { </a:t>
            </a:r>
            <a:r>
              <a:rPr lang="en-US" b="1" dirty="0">
                <a:solidFill>
                  <a:srgbClr val="07C4AB"/>
                </a:solidFill>
                <a:latin typeface="Montserrat" panose="00000500000000000000" pitchFamily="2" charset="0"/>
              </a:rPr>
              <a:t>value[</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sol(</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1, k – weights[</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a:t>
            </a:r>
            <a:r>
              <a:rPr lang="en-US" b="1" dirty="0">
                <a:solidFill>
                  <a:schemeClr val="bg1"/>
                </a:solidFill>
                <a:latin typeface="Montserrat" panose="00000500000000000000" pitchFamily="2" charset="0"/>
              </a:rPr>
              <a:t>, </a:t>
            </a:r>
            <a:r>
              <a:rPr lang="en-US" b="1" dirty="0">
                <a:solidFill>
                  <a:srgbClr val="FF29E6"/>
                </a:solidFill>
                <a:latin typeface="Montserrat" panose="00000500000000000000" pitchFamily="2" charset="0"/>
              </a:rPr>
              <a:t>sol[</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 – 1, k] </a:t>
            </a:r>
            <a:r>
              <a:rPr lang="en-US" b="1" dirty="0">
                <a:solidFill>
                  <a:schemeClr val="bg1"/>
                </a:solidFill>
                <a:latin typeface="Montserrat" panose="00000500000000000000" pitchFamily="2" charset="0"/>
              </a:rPr>
              <a:t>}</a:t>
            </a:r>
            <a:endParaRPr lang="en-US" dirty="0"/>
          </a:p>
        </p:txBody>
      </p:sp>
      <p:sp>
        <p:nvSpPr>
          <p:cNvPr id="8" name="TextBox 7">
            <a:extLst>
              <a:ext uri="{FF2B5EF4-FFF2-40B4-BE49-F238E27FC236}">
                <a16:creationId xmlns:a16="http://schemas.microsoft.com/office/drawing/2014/main" id="{3935C814-6FF1-1551-BA54-FD08256354AD}"/>
              </a:ext>
            </a:extLst>
          </p:cNvPr>
          <p:cNvSpPr txBox="1"/>
          <p:nvPr/>
        </p:nvSpPr>
        <p:spPr>
          <a:xfrm>
            <a:off x="1768241" y="5294904"/>
            <a:ext cx="8655519" cy="369332"/>
          </a:xfrm>
          <a:prstGeom prst="rect">
            <a:avLst/>
          </a:prstGeom>
          <a:noFill/>
        </p:spPr>
        <p:txBody>
          <a:bodyPr wrap="square">
            <a:spAutoFit/>
          </a:bodyPr>
          <a:lstStyle/>
          <a:p>
            <a:pPr algn="ctr"/>
            <a:r>
              <a:rPr lang="en-US" dirty="0">
                <a:solidFill>
                  <a:schemeClr val="bg1"/>
                </a:solidFill>
                <a:latin typeface="Montserrat" panose="00000500000000000000" pitchFamily="2" charset="0"/>
              </a:rPr>
              <a:t>If item I can’t fit, don’t pick it. sol(</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 </a:t>
            </a:r>
            <a:r>
              <a:rPr lang="en-US" b="1" dirty="0">
                <a:solidFill>
                  <a:srgbClr val="FF29E6"/>
                </a:solidFill>
                <a:latin typeface="Montserrat" panose="00000500000000000000" pitchFamily="2" charset="0"/>
              </a:rPr>
              <a:t>sol[</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 – 1, k]</a:t>
            </a:r>
            <a:r>
              <a:rPr lang="en-US" dirty="0">
                <a:solidFill>
                  <a:srgbClr val="FF29E6"/>
                </a:solidFill>
                <a:latin typeface="Montserrat" panose="00000500000000000000" pitchFamily="2" charset="0"/>
              </a:rPr>
              <a:t> </a:t>
            </a:r>
            <a:r>
              <a:rPr lang="en-US" dirty="0">
                <a:solidFill>
                  <a:schemeClr val="bg1"/>
                </a:solidFill>
                <a:latin typeface="Montserrat" panose="00000500000000000000" pitchFamily="2" charset="0"/>
              </a:rPr>
              <a:t>if weights[</a:t>
            </a:r>
            <a:r>
              <a:rPr lang="en-US" dirty="0" err="1">
                <a:solidFill>
                  <a:schemeClr val="bg1"/>
                </a:solidFill>
                <a:latin typeface="Montserrat" panose="00000500000000000000" pitchFamily="2" charset="0"/>
              </a:rPr>
              <a:t>i</a:t>
            </a:r>
            <a:r>
              <a:rPr lang="en-US" dirty="0">
                <a:solidFill>
                  <a:schemeClr val="bg1"/>
                </a:solidFill>
                <a:latin typeface="Montserrat" panose="00000500000000000000" pitchFamily="2" charset="0"/>
              </a:rPr>
              <a:t>] &lt; w</a:t>
            </a:r>
            <a:endParaRPr lang="en-US" dirty="0">
              <a:solidFill>
                <a:schemeClr val="bg1"/>
              </a:solidFill>
            </a:endParaRPr>
          </a:p>
        </p:txBody>
      </p:sp>
    </p:spTree>
    <p:extLst>
      <p:ext uri="{BB962C8B-B14F-4D97-AF65-F5344CB8AC3E}">
        <p14:creationId xmlns:p14="http://schemas.microsoft.com/office/powerpoint/2010/main" val="1500389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3AC345-7A8A-0363-CEC5-E1442EACCF85}"/>
              </a:ext>
            </a:extLst>
          </p:cNvPr>
          <p:cNvSpPr txBox="1"/>
          <p:nvPr/>
        </p:nvSpPr>
        <p:spPr>
          <a:xfrm>
            <a:off x="2016310" y="851599"/>
            <a:ext cx="1283180" cy="369332"/>
          </a:xfrm>
          <a:prstGeom prst="rect">
            <a:avLst/>
          </a:prstGeom>
          <a:noFill/>
        </p:spPr>
        <p:txBody>
          <a:bodyPr wrap="square">
            <a:spAutoFit/>
          </a:bodyPr>
          <a:lstStyle/>
          <a:p>
            <a:pPr algn="r"/>
            <a:r>
              <a:rPr lang="en-US" dirty="0">
                <a:solidFill>
                  <a:srgbClr val="FFC000"/>
                </a:solidFill>
                <a:latin typeface="Fira Code" pitchFamily="1" charset="0"/>
                <a:ea typeface="Fira Code" pitchFamily="1" charset="0"/>
                <a:cs typeface="Fira Code" pitchFamily="1" charset="0"/>
              </a:rPr>
              <a:t>weights</a:t>
            </a:r>
            <a:endParaRPr lang="en-US" dirty="0"/>
          </a:p>
        </p:txBody>
      </p:sp>
      <p:sp>
        <p:nvSpPr>
          <p:cNvPr id="5" name="TextBox 4">
            <a:extLst>
              <a:ext uri="{FF2B5EF4-FFF2-40B4-BE49-F238E27FC236}">
                <a16:creationId xmlns:a16="http://schemas.microsoft.com/office/drawing/2014/main" id="{6A429F3F-CC64-8CCE-CA52-7DC33B8165C2}"/>
              </a:ext>
            </a:extLst>
          </p:cNvPr>
          <p:cNvSpPr txBox="1"/>
          <p:nvPr/>
        </p:nvSpPr>
        <p:spPr>
          <a:xfrm>
            <a:off x="2016310" y="1314003"/>
            <a:ext cx="1283180" cy="369332"/>
          </a:xfrm>
          <a:prstGeom prst="rect">
            <a:avLst/>
          </a:prstGeom>
          <a:noFill/>
        </p:spPr>
        <p:txBody>
          <a:bodyPr wrap="square">
            <a:spAutoFit/>
          </a:bodyPr>
          <a:lstStyle/>
          <a:p>
            <a:pPr algn="r"/>
            <a:r>
              <a:rPr lang="en-US" dirty="0">
                <a:solidFill>
                  <a:srgbClr val="FF29E6"/>
                </a:solidFill>
                <a:latin typeface="Fira Code" pitchFamily="1" charset="0"/>
                <a:ea typeface="Fira Code" pitchFamily="1" charset="0"/>
                <a:cs typeface="Fira Code" pitchFamily="1" charset="0"/>
              </a:rPr>
              <a:t>values</a:t>
            </a:r>
            <a:endParaRPr lang="en-US" dirty="0"/>
          </a:p>
        </p:txBody>
      </p:sp>
      <p:graphicFrame>
        <p:nvGraphicFramePr>
          <p:cNvPr id="6" name="Table 5">
            <a:extLst>
              <a:ext uri="{FF2B5EF4-FFF2-40B4-BE49-F238E27FC236}">
                <a16:creationId xmlns:a16="http://schemas.microsoft.com/office/drawing/2014/main" id="{07E629EC-2BEB-5200-9DC8-DEC732E69498}"/>
              </a:ext>
            </a:extLst>
          </p:cNvPr>
          <p:cNvGraphicFramePr>
            <a:graphicFrameLocks noGrp="1"/>
          </p:cNvGraphicFramePr>
          <p:nvPr>
            <p:extLst>
              <p:ext uri="{D42A27DB-BD31-4B8C-83A1-F6EECF244321}">
                <p14:modId xmlns:p14="http://schemas.microsoft.com/office/powerpoint/2010/main" val="1608296967"/>
              </p:ext>
            </p:extLst>
          </p:nvPr>
        </p:nvGraphicFramePr>
        <p:xfrm>
          <a:off x="3485437" y="381772"/>
          <a:ext cx="2765992" cy="1308987"/>
        </p:xfrm>
        <a:graphic>
          <a:graphicData uri="http://schemas.openxmlformats.org/drawingml/2006/table">
            <a:tbl>
              <a:tblPr firstRow="1" bandRow="1">
                <a:tableStyleId>{5940675A-B579-460E-94D1-54222C63F5DA}</a:tableStyleId>
              </a:tblPr>
              <a:tblGrid>
                <a:gridCol w="691498">
                  <a:extLst>
                    <a:ext uri="{9D8B030D-6E8A-4147-A177-3AD203B41FA5}">
                      <a16:colId xmlns:a16="http://schemas.microsoft.com/office/drawing/2014/main" val="18458993"/>
                    </a:ext>
                  </a:extLst>
                </a:gridCol>
                <a:gridCol w="691498">
                  <a:extLst>
                    <a:ext uri="{9D8B030D-6E8A-4147-A177-3AD203B41FA5}">
                      <a16:colId xmlns:a16="http://schemas.microsoft.com/office/drawing/2014/main" val="2118988933"/>
                    </a:ext>
                  </a:extLst>
                </a:gridCol>
                <a:gridCol w="691498">
                  <a:extLst>
                    <a:ext uri="{9D8B030D-6E8A-4147-A177-3AD203B41FA5}">
                      <a16:colId xmlns:a16="http://schemas.microsoft.com/office/drawing/2014/main" val="3622824050"/>
                    </a:ext>
                  </a:extLst>
                </a:gridCol>
                <a:gridCol w="691498">
                  <a:extLst>
                    <a:ext uri="{9D8B030D-6E8A-4147-A177-3AD203B41FA5}">
                      <a16:colId xmlns:a16="http://schemas.microsoft.com/office/drawing/2014/main" val="678813074"/>
                    </a:ext>
                  </a:extLst>
                </a:gridCol>
              </a:tblGrid>
              <a:tr h="436329">
                <a:tc>
                  <a:txBody>
                    <a:bodyPr/>
                    <a:lstStyle/>
                    <a:p>
                      <a:pPr algn="ctr"/>
                      <a:r>
                        <a:rPr lang="en-US" dirty="0">
                          <a:solidFill>
                            <a:schemeClr val="bg1"/>
                          </a:solidFill>
                          <a:latin typeface="Fira Code" pitchFamily="1" charset="0"/>
                          <a:ea typeface="Fira Code" pitchFamily="1" charset="0"/>
                          <a:cs typeface="Fira Code" pitchFamily="1" charset="0"/>
                        </a:rPr>
                        <a:t>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B</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C</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chemeClr val="bg1"/>
                          </a:solidFill>
                          <a:latin typeface="Fira Code" pitchFamily="1" charset="0"/>
                          <a:ea typeface="Fira Code" pitchFamily="1" charset="0"/>
                          <a:cs typeface="Fira Code" pitchFamily="1" charset="0"/>
                        </a:rPr>
                        <a:t>D</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115820"/>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592418"/>
                  </a:ext>
                </a:extLst>
              </a:tr>
              <a:tr h="436329">
                <a:tc>
                  <a:txBody>
                    <a:bodyPr/>
                    <a:lstStyle/>
                    <a:p>
                      <a:pPr algn="ctr"/>
                      <a:r>
                        <a:rPr lang="en-US" dirty="0">
                          <a:solidFill>
                            <a:schemeClr val="bg1"/>
                          </a:solidFill>
                          <a:latin typeface="Fira Code" pitchFamily="1" charset="0"/>
                          <a:ea typeface="Fira Code" pitchFamily="1" charset="0"/>
                          <a:cs typeface="Fira Code" pitchFamily="1" charset="0"/>
                        </a:rPr>
                        <a:t>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bg1"/>
                          </a:solidFill>
                          <a:latin typeface="Fira Code" pitchFamily="1" charset="0"/>
                          <a:ea typeface="Fira Code" pitchFamily="1" charset="0"/>
                          <a:cs typeface="Fira Code" pitchFamily="1" charset="0"/>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9141818"/>
                  </a:ext>
                </a:extLst>
              </a:tr>
            </a:tbl>
          </a:graphicData>
        </a:graphic>
      </p:graphicFrame>
      <p:sp>
        <p:nvSpPr>
          <p:cNvPr id="7" name="TextBox 6">
            <a:extLst>
              <a:ext uri="{FF2B5EF4-FFF2-40B4-BE49-F238E27FC236}">
                <a16:creationId xmlns:a16="http://schemas.microsoft.com/office/drawing/2014/main" id="{7DEBF078-9513-3444-AC02-ED8FE0B674CB}"/>
              </a:ext>
            </a:extLst>
          </p:cNvPr>
          <p:cNvSpPr txBox="1"/>
          <p:nvPr/>
        </p:nvSpPr>
        <p:spPr>
          <a:xfrm>
            <a:off x="1768240" y="2234071"/>
            <a:ext cx="8655519" cy="369332"/>
          </a:xfrm>
          <a:prstGeom prst="rect">
            <a:avLst/>
          </a:prstGeom>
          <a:noFill/>
        </p:spPr>
        <p:txBody>
          <a:bodyPr wrap="square">
            <a:spAutoFit/>
          </a:bodyPr>
          <a:lstStyle/>
          <a:p>
            <a:pPr algn="ctr"/>
            <a:r>
              <a:rPr lang="en-US" b="1" dirty="0">
                <a:solidFill>
                  <a:schemeClr val="bg1"/>
                </a:solidFill>
                <a:latin typeface="Montserrat" panose="00000500000000000000" pitchFamily="2" charset="0"/>
              </a:rPr>
              <a:t>sol[</a:t>
            </a:r>
            <a:r>
              <a:rPr lang="en-US" b="1" dirty="0" err="1">
                <a:solidFill>
                  <a:schemeClr val="bg1"/>
                </a:solidFill>
                <a:latin typeface="Montserrat" panose="00000500000000000000" pitchFamily="2" charset="0"/>
              </a:rPr>
              <a:t>i</a:t>
            </a:r>
            <a:r>
              <a:rPr lang="en-US" b="1" dirty="0">
                <a:solidFill>
                  <a:schemeClr val="bg1"/>
                </a:solidFill>
                <a:latin typeface="Montserrat" panose="00000500000000000000" pitchFamily="2" charset="0"/>
              </a:rPr>
              <a:t>][k]= max { </a:t>
            </a:r>
            <a:r>
              <a:rPr lang="en-US" b="1" dirty="0">
                <a:solidFill>
                  <a:srgbClr val="07C4AB"/>
                </a:solidFill>
                <a:latin typeface="Montserrat" panose="00000500000000000000" pitchFamily="2" charset="0"/>
              </a:rPr>
              <a:t>value[</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sol(</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 – 1, k – weights[</a:t>
            </a:r>
            <a:r>
              <a:rPr lang="en-US" b="1" dirty="0" err="1">
                <a:solidFill>
                  <a:srgbClr val="07C4AB"/>
                </a:solidFill>
                <a:latin typeface="Montserrat" panose="00000500000000000000" pitchFamily="2" charset="0"/>
              </a:rPr>
              <a:t>i</a:t>
            </a:r>
            <a:r>
              <a:rPr lang="en-US" b="1" dirty="0">
                <a:solidFill>
                  <a:srgbClr val="07C4AB"/>
                </a:solidFill>
                <a:latin typeface="Montserrat" panose="00000500000000000000" pitchFamily="2" charset="0"/>
              </a:rPr>
              <a:t>])</a:t>
            </a:r>
            <a:r>
              <a:rPr lang="en-US" b="1" dirty="0">
                <a:solidFill>
                  <a:schemeClr val="bg1"/>
                </a:solidFill>
                <a:latin typeface="Montserrat" panose="00000500000000000000" pitchFamily="2" charset="0"/>
              </a:rPr>
              <a:t>, </a:t>
            </a:r>
            <a:r>
              <a:rPr lang="en-US" b="1" dirty="0">
                <a:solidFill>
                  <a:srgbClr val="FF29E6"/>
                </a:solidFill>
                <a:latin typeface="Montserrat" panose="00000500000000000000" pitchFamily="2" charset="0"/>
              </a:rPr>
              <a:t>sol[</a:t>
            </a:r>
            <a:r>
              <a:rPr lang="en-US" b="1" dirty="0" err="1">
                <a:solidFill>
                  <a:srgbClr val="FF29E6"/>
                </a:solidFill>
                <a:latin typeface="Montserrat" panose="00000500000000000000" pitchFamily="2" charset="0"/>
              </a:rPr>
              <a:t>i</a:t>
            </a:r>
            <a:r>
              <a:rPr lang="en-US" b="1" dirty="0">
                <a:solidFill>
                  <a:srgbClr val="FF29E6"/>
                </a:solidFill>
                <a:latin typeface="Montserrat" panose="00000500000000000000" pitchFamily="2" charset="0"/>
              </a:rPr>
              <a:t> – 1, k] </a:t>
            </a:r>
            <a:r>
              <a:rPr lang="en-US" b="1" dirty="0">
                <a:solidFill>
                  <a:schemeClr val="bg1"/>
                </a:solidFill>
                <a:latin typeface="Montserrat" panose="00000500000000000000" pitchFamily="2" charset="0"/>
              </a:rPr>
              <a:t>}</a:t>
            </a:r>
            <a:endParaRPr lang="en-US" dirty="0"/>
          </a:p>
        </p:txBody>
      </p:sp>
      <p:sp>
        <p:nvSpPr>
          <p:cNvPr id="8" name="TextBox 7">
            <a:extLst>
              <a:ext uri="{FF2B5EF4-FFF2-40B4-BE49-F238E27FC236}">
                <a16:creationId xmlns:a16="http://schemas.microsoft.com/office/drawing/2014/main" id="{87E7E257-BEE7-49C2-1335-2432D2588439}"/>
              </a:ext>
            </a:extLst>
          </p:cNvPr>
          <p:cNvSpPr txBox="1"/>
          <p:nvPr/>
        </p:nvSpPr>
        <p:spPr>
          <a:xfrm>
            <a:off x="7555831" y="1036265"/>
            <a:ext cx="1292341" cy="369332"/>
          </a:xfrm>
          <a:prstGeom prst="rect">
            <a:avLst/>
          </a:prstGeom>
          <a:noFill/>
        </p:spPr>
        <p:txBody>
          <a:bodyPr wrap="none" rtlCol="0">
            <a:spAutoFit/>
          </a:bodyPr>
          <a:lstStyle/>
          <a:p>
            <a:r>
              <a:rPr lang="en-US" dirty="0">
                <a:solidFill>
                  <a:schemeClr val="bg1"/>
                </a:solidFill>
                <a:latin typeface="Montserrat" panose="00000500000000000000" pitchFamily="2" charset="0"/>
              </a:rPr>
              <a:t>Say W = 5</a:t>
            </a:r>
          </a:p>
        </p:txBody>
      </p:sp>
    </p:spTree>
    <p:extLst>
      <p:ext uri="{BB962C8B-B14F-4D97-AF65-F5344CB8AC3E}">
        <p14:creationId xmlns:p14="http://schemas.microsoft.com/office/powerpoint/2010/main" val="8789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7A1B-90AF-9121-7008-5B65D9569933}"/>
              </a:ext>
            </a:extLst>
          </p:cNvPr>
          <p:cNvSpPr>
            <a:spLocks noGrp="1"/>
          </p:cNvSpPr>
          <p:nvPr>
            <p:ph type="title"/>
          </p:nvPr>
        </p:nvSpPr>
        <p:spPr/>
        <p:txBody>
          <a:bodyPr/>
          <a:lstStyle/>
          <a:p>
            <a:r>
              <a:rPr lang="en-IN" dirty="0"/>
              <a:t>The Fibonacci Sequence 📐</a:t>
            </a:r>
            <a:endParaRPr lang="en-US" dirty="0"/>
          </a:p>
        </p:txBody>
      </p:sp>
      <p:sp>
        <p:nvSpPr>
          <p:cNvPr id="4" name="Content Placeholder 3">
            <a:extLst>
              <a:ext uri="{FF2B5EF4-FFF2-40B4-BE49-F238E27FC236}">
                <a16:creationId xmlns:a16="http://schemas.microsoft.com/office/drawing/2014/main" id="{F1AA2CB1-5773-654C-6194-8DAD408C17B8}"/>
              </a:ext>
            </a:extLst>
          </p:cNvPr>
          <p:cNvSpPr txBox="1">
            <a:spLocks noGrp="1"/>
          </p:cNvSpPr>
          <p:nvPr>
            <p:ph idx="1"/>
          </p:nvPr>
        </p:nvSpPr>
        <p:spPr>
          <a:xfrm>
            <a:off x="838200" y="1825625"/>
            <a:ext cx="10515600" cy="3368871"/>
          </a:xfrm>
          <a:prstGeom prst="rect">
            <a:avLst/>
          </a:prstGeom>
          <a:noFill/>
        </p:spPr>
        <p:txBody>
          <a:bodyPr wrap="square">
            <a:spAutoFit/>
          </a:bodyPr>
          <a:lstStyle/>
          <a:p>
            <a:pPr marL="0" indent="0">
              <a:buNone/>
            </a:pPr>
            <a:r>
              <a:rPr lang="en-US" sz="1800" b="0" dirty="0">
                <a:solidFill>
                  <a:srgbClr val="C74DED"/>
                </a:solidFill>
                <a:effectLst/>
                <a:latin typeface="Fira Code" pitchFamily="1" charset="0"/>
              </a:rPr>
              <a:t>int</a:t>
            </a:r>
            <a:r>
              <a:rPr lang="en-US" sz="1800" b="0" dirty="0">
                <a:solidFill>
                  <a:srgbClr val="D5CED9"/>
                </a:solidFill>
                <a:effectLst/>
                <a:latin typeface="Fira Code" pitchFamily="1" charset="0"/>
              </a:rPr>
              <a:t> </a:t>
            </a:r>
            <a:r>
              <a:rPr lang="en-US" sz="1800" b="0" dirty="0" err="1">
                <a:solidFill>
                  <a:srgbClr val="00E8C6"/>
                </a:solidFill>
                <a:effectLst/>
                <a:latin typeface="Fira Code" pitchFamily="1" charset="0"/>
              </a:rPr>
              <a:t>fibonacci</a:t>
            </a:r>
            <a:r>
              <a:rPr lang="en-US" sz="1800" b="0" dirty="0">
                <a:solidFill>
                  <a:srgbClr val="D5CED9"/>
                </a:solidFill>
                <a:effectLst/>
                <a:latin typeface="Fira Code" pitchFamily="1" charset="0"/>
              </a:rPr>
              <a:t>(</a:t>
            </a:r>
            <a:r>
              <a:rPr lang="en-US" sz="1800" b="0" dirty="0">
                <a:solidFill>
                  <a:srgbClr val="C74DED"/>
                </a:solidFill>
                <a:effectLst/>
                <a:latin typeface="Fira Code" pitchFamily="1" charset="0"/>
              </a:rPr>
              <a:t>int</a:t>
            </a:r>
            <a:r>
              <a:rPr lang="en-US" sz="1800" b="0" dirty="0">
                <a:solidFill>
                  <a:srgbClr val="D5CED9"/>
                </a:solidFill>
                <a:effectLst/>
                <a:latin typeface="Fira Code" pitchFamily="1" charset="0"/>
              </a:rPr>
              <a:t> </a:t>
            </a:r>
            <a:r>
              <a:rPr lang="en-US" sz="1800" b="0" dirty="0">
                <a:solidFill>
                  <a:srgbClr val="00E8C6"/>
                </a:solidFill>
                <a:effectLst/>
                <a:latin typeface="Fira Code" pitchFamily="1" charset="0"/>
              </a:rPr>
              <a:t>n</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if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0</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0</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else</a:t>
            </a: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if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else</a:t>
            </a:r>
            <a:endParaRPr lang="en-US" sz="1800" b="0" dirty="0">
              <a:solidFill>
                <a:srgbClr val="D5CED9"/>
              </a:solidFill>
              <a:effectLst/>
              <a:latin typeface="Fira Code" pitchFamily="1" charset="0"/>
            </a:endParaRP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err="1">
                <a:solidFill>
                  <a:srgbClr val="FFE66D"/>
                </a:solidFill>
                <a:effectLst/>
                <a:latin typeface="Fira Code" pitchFamily="1" charset="0"/>
              </a:rPr>
              <a:t>fibonacci</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err="1">
                <a:solidFill>
                  <a:srgbClr val="FFE66D"/>
                </a:solidFill>
                <a:effectLst/>
                <a:latin typeface="Fira Code" pitchFamily="1" charset="0"/>
              </a:rPr>
              <a:t>fibonacci</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2</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a:t>
            </a:r>
          </a:p>
        </p:txBody>
      </p:sp>
    </p:spTree>
    <p:extLst>
      <p:ext uri="{BB962C8B-B14F-4D97-AF65-F5344CB8AC3E}">
        <p14:creationId xmlns:p14="http://schemas.microsoft.com/office/powerpoint/2010/main" val="35645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7A1B-90AF-9121-7008-5B65D9569933}"/>
              </a:ext>
            </a:extLst>
          </p:cNvPr>
          <p:cNvSpPr>
            <a:spLocks noGrp="1"/>
          </p:cNvSpPr>
          <p:nvPr>
            <p:ph type="title"/>
          </p:nvPr>
        </p:nvSpPr>
        <p:spPr/>
        <p:txBody>
          <a:bodyPr/>
          <a:lstStyle/>
          <a:p>
            <a:r>
              <a:rPr lang="en-IN" dirty="0"/>
              <a:t>The Fibonacci Sequence 📐</a:t>
            </a:r>
            <a:endParaRPr lang="en-US" dirty="0"/>
          </a:p>
        </p:txBody>
      </p:sp>
      <p:sp>
        <p:nvSpPr>
          <p:cNvPr id="4" name="Content Placeholder 3">
            <a:extLst>
              <a:ext uri="{FF2B5EF4-FFF2-40B4-BE49-F238E27FC236}">
                <a16:creationId xmlns:a16="http://schemas.microsoft.com/office/drawing/2014/main" id="{F1AA2CB1-5773-654C-6194-8DAD408C17B8}"/>
              </a:ext>
            </a:extLst>
          </p:cNvPr>
          <p:cNvSpPr txBox="1">
            <a:spLocks noGrp="1"/>
          </p:cNvSpPr>
          <p:nvPr>
            <p:ph idx="1"/>
          </p:nvPr>
        </p:nvSpPr>
        <p:spPr>
          <a:xfrm>
            <a:off x="838200" y="1825625"/>
            <a:ext cx="10515600" cy="3368871"/>
          </a:xfrm>
          <a:prstGeom prst="rect">
            <a:avLst/>
          </a:prstGeom>
          <a:noFill/>
        </p:spPr>
        <p:txBody>
          <a:bodyPr wrap="square">
            <a:spAutoFit/>
          </a:bodyPr>
          <a:lstStyle/>
          <a:p>
            <a:pPr marL="0" indent="0">
              <a:buNone/>
            </a:pPr>
            <a:r>
              <a:rPr lang="en-US" sz="1800" b="0" dirty="0">
                <a:solidFill>
                  <a:srgbClr val="C74DED"/>
                </a:solidFill>
                <a:effectLst/>
                <a:latin typeface="Fira Code" pitchFamily="1" charset="0"/>
              </a:rPr>
              <a:t>int</a:t>
            </a:r>
            <a:r>
              <a:rPr lang="en-US" sz="1800" b="0" dirty="0">
                <a:solidFill>
                  <a:srgbClr val="D5CED9"/>
                </a:solidFill>
                <a:effectLst/>
                <a:latin typeface="Fira Code" pitchFamily="1" charset="0"/>
              </a:rPr>
              <a:t> </a:t>
            </a:r>
            <a:r>
              <a:rPr lang="en-US" sz="1800" b="0" dirty="0">
                <a:solidFill>
                  <a:srgbClr val="00E8C6"/>
                </a:solidFill>
                <a:effectLst/>
                <a:latin typeface="Fira Code" pitchFamily="1" charset="0"/>
              </a:rPr>
              <a:t>f</a:t>
            </a:r>
            <a:r>
              <a:rPr lang="en-US" sz="1800" b="0" dirty="0">
                <a:solidFill>
                  <a:srgbClr val="D5CED9"/>
                </a:solidFill>
                <a:effectLst/>
                <a:latin typeface="Fira Code" pitchFamily="1" charset="0"/>
              </a:rPr>
              <a:t>(</a:t>
            </a:r>
            <a:r>
              <a:rPr lang="en-US" sz="1800" b="0" dirty="0">
                <a:solidFill>
                  <a:srgbClr val="C74DED"/>
                </a:solidFill>
                <a:effectLst/>
                <a:latin typeface="Fira Code" pitchFamily="1" charset="0"/>
              </a:rPr>
              <a:t>int</a:t>
            </a:r>
            <a:r>
              <a:rPr lang="en-US" sz="1800" b="0" dirty="0">
                <a:solidFill>
                  <a:srgbClr val="D5CED9"/>
                </a:solidFill>
                <a:effectLst/>
                <a:latin typeface="Fira Code" pitchFamily="1" charset="0"/>
              </a:rPr>
              <a:t> </a:t>
            </a:r>
            <a:r>
              <a:rPr lang="en-US" sz="1800" b="0" dirty="0">
                <a:solidFill>
                  <a:srgbClr val="00E8C6"/>
                </a:solidFill>
                <a:effectLst/>
                <a:latin typeface="Fira Code" pitchFamily="1" charset="0"/>
              </a:rPr>
              <a:t>n</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if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0</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0</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else</a:t>
            </a: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if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else</a:t>
            </a:r>
            <a:endParaRPr lang="en-US" sz="1800" b="0" dirty="0">
              <a:solidFill>
                <a:srgbClr val="D5CED9"/>
              </a:solidFill>
              <a:effectLst/>
              <a:latin typeface="Fira Code" pitchFamily="1" charset="0"/>
            </a:endParaRPr>
          </a:p>
          <a:p>
            <a:pPr marL="0" indent="0">
              <a:buNone/>
            </a:pPr>
            <a:r>
              <a:rPr lang="en-US" sz="1800" b="0" dirty="0">
                <a:solidFill>
                  <a:srgbClr val="D5CED9"/>
                </a:solidFill>
                <a:effectLst/>
                <a:latin typeface="Fira Code" pitchFamily="1" charset="0"/>
              </a:rPr>
              <a:t>        </a:t>
            </a:r>
            <a:r>
              <a:rPr lang="en-US" sz="1800" b="0" dirty="0">
                <a:solidFill>
                  <a:srgbClr val="C74DED"/>
                </a:solidFill>
                <a:effectLst/>
                <a:latin typeface="Fira Code" pitchFamily="1" charset="0"/>
              </a:rPr>
              <a:t>return</a:t>
            </a:r>
            <a:r>
              <a:rPr lang="en-US" sz="1800" b="0" dirty="0">
                <a:solidFill>
                  <a:srgbClr val="D5CED9"/>
                </a:solidFill>
                <a:effectLst/>
                <a:latin typeface="Fira Code" pitchFamily="1" charset="0"/>
              </a:rPr>
              <a:t> </a:t>
            </a:r>
            <a:r>
              <a:rPr lang="en-US" sz="1800" b="0" dirty="0">
                <a:solidFill>
                  <a:srgbClr val="FFE66D"/>
                </a:solidFill>
                <a:effectLst/>
                <a:latin typeface="Fira Code" pitchFamily="1" charset="0"/>
              </a:rPr>
              <a:t>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1</a:t>
            </a:r>
            <a:r>
              <a:rPr lang="en-US" sz="1800" b="0" dirty="0">
                <a:solidFill>
                  <a:srgbClr val="D5CED9"/>
                </a:solidFill>
                <a:effectLst/>
                <a:latin typeface="Fira Code" pitchFamily="1" charset="0"/>
              </a:rPr>
              <a:t>)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FE66D"/>
                </a:solidFill>
                <a:effectLst/>
                <a:latin typeface="Fira Code" pitchFamily="1" charset="0"/>
              </a:rPr>
              <a:t>f</a:t>
            </a:r>
            <a:r>
              <a:rPr lang="en-US" sz="1800" b="0" dirty="0">
                <a:solidFill>
                  <a:srgbClr val="D5CED9"/>
                </a:solidFill>
                <a:effectLst/>
                <a:latin typeface="Fira Code" pitchFamily="1" charset="0"/>
              </a:rPr>
              <a:t>(n </a:t>
            </a:r>
            <a:r>
              <a:rPr lang="en-US" sz="1800" b="0" dirty="0">
                <a:solidFill>
                  <a:srgbClr val="EE5D43"/>
                </a:solidFill>
                <a:effectLst/>
                <a:latin typeface="Fira Code" pitchFamily="1" charset="0"/>
              </a:rPr>
              <a:t>-</a:t>
            </a:r>
            <a:r>
              <a:rPr lang="en-US" sz="1800" b="0" dirty="0">
                <a:solidFill>
                  <a:srgbClr val="D5CED9"/>
                </a:solidFill>
                <a:effectLst/>
                <a:latin typeface="Fira Code" pitchFamily="1" charset="0"/>
              </a:rPr>
              <a:t> </a:t>
            </a:r>
            <a:r>
              <a:rPr lang="en-US" sz="1800" b="0" dirty="0">
                <a:solidFill>
                  <a:srgbClr val="F39C12"/>
                </a:solidFill>
                <a:effectLst/>
                <a:latin typeface="Fira Code" pitchFamily="1" charset="0"/>
              </a:rPr>
              <a:t>2</a:t>
            </a:r>
            <a:r>
              <a:rPr lang="en-US" sz="1800" b="0" dirty="0">
                <a:solidFill>
                  <a:srgbClr val="D5CED9"/>
                </a:solidFill>
                <a:effectLst/>
                <a:latin typeface="Fira Code" pitchFamily="1" charset="0"/>
              </a:rPr>
              <a:t>);</a:t>
            </a:r>
          </a:p>
          <a:p>
            <a:pPr marL="0" indent="0">
              <a:buNone/>
            </a:pPr>
            <a:r>
              <a:rPr lang="en-US" sz="1800" b="0" dirty="0">
                <a:solidFill>
                  <a:srgbClr val="D5CED9"/>
                </a:solidFill>
                <a:effectLst/>
                <a:latin typeface="Fira Code" pitchFamily="1" charset="0"/>
              </a:rPr>
              <a:t>}</a:t>
            </a:r>
          </a:p>
        </p:txBody>
      </p:sp>
    </p:spTree>
    <p:extLst>
      <p:ext uri="{BB962C8B-B14F-4D97-AF65-F5344CB8AC3E}">
        <p14:creationId xmlns:p14="http://schemas.microsoft.com/office/powerpoint/2010/main" val="22496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C9FF-9823-5F0D-EFD7-5214E4117E0D}"/>
              </a:ext>
            </a:extLst>
          </p:cNvPr>
          <p:cNvSpPr>
            <a:spLocks noGrp="1"/>
          </p:cNvSpPr>
          <p:nvPr>
            <p:ph type="title"/>
          </p:nvPr>
        </p:nvSpPr>
        <p:spPr/>
        <p:txBody>
          <a:bodyPr/>
          <a:lstStyle/>
          <a:p>
            <a:r>
              <a:rPr lang="en-IN" dirty="0"/>
              <a:t>What’s really happening?📒</a:t>
            </a:r>
            <a:endParaRPr lang="en-US" dirty="0"/>
          </a:p>
        </p:txBody>
      </p:sp>
      <p:sp>
        <p:nvSpPr>
          <p:cNvPr id="4" name="Oval 3">
            <a:extLst>
              <a:ext uri="{FF2B5EF4-FFF2-40B4-BE49-F238E27FC236}">
                <a16:creationId xmlns:a16="http://schemas.microsoft.com/office/drawing/2014/main" id="{555E8CD4-745E-24EC-56D2-6322557143D6}"/>
              </a:ext>
            </a:extLst>
          </p:cNvPr>
          <p:cNvSpPr/>
          <p:nvPr/>
        </p:nvSpPr>
        <p:spPr>
          <a:xfrm>
            <a:off x="6447971" y="1690688"/>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f(5)</a:t>
            </a:r>
            <a:endParaRPr lang="en-US" sz="1050" dirty="0">
              <a:latin typeface="Fira Code" pitchFamily="1" charset="0"/>
              <a:ea typeface="Fira Code" pitchFamily="1" charset="0"/>
              <a:cs typeface="Fira Code" pitchFamily="1" charset="0"/>
            </a:endParaRPr>
          </a:p>
        </p:txBody>
      </p:sp>
      <p:sp>
        <p:nvSpPr>
          <p:cNvPr id="7" name="Oval 6">
            <a:extLst>
              <a:ext uri="{FF2B5EF4-FFF2-40B4-BE49-F238E27FC236}">
                <a16:creationId xmlns:a16="http://schemas.microsoft.com/office/drawing/2014/main" id="{B5FE92AA-A9E0-89AB-D9BF-A1575418B972}"/>
              </a:ext>
            </a:extLst>
          </p:cNvPr>
          <p:cNvSpPr/>
          <p:nvPr/>
        </p:nvSpPr>
        <p:spPr>
          <a:xfrm>
            <a:off x="3806206" y="2759467"/>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f(4)</a:t>
            </a:r>
            <a:endParaRPr lang="en-US" sz="1050" dirty="0">
              <a:latin typeface="Fira Code" pitchFamily="1" charset="0"/>
              <a:ea typeface="Fira Code" pitchFamily="1" charset="0"/>
              <a:cs typeface="Fira Code" pitchFamily="1" charset="0"/>
            </a:endParaRPr>
          </a:p>
        </p:txBody>
      </p:sp>
      <p:sp>
        <p:nvSpPr>
          <p:cNvPr id="8" name="Oval 7">
            <a:extLst>
              <a:ext uri="{FF2B5EF4-FFF2-40B4-BE49-F238E27FC236}">
                <a16:creationId xmlns:a16="http://schemas.microsoft.com/office/drawing/2014/main" id="{ADCA9AEE-8350-EBB2-BFF7-1FE2B6AA791F}"/>
              </a:ext>
            </a:extLst>
          </p:cNvPr>
          <p:cNvSpPr/>
          <p:nvPr/>
        </p:nvSpPr>
        <p:spPr>
          <a:xfrm>
            <a:off x="9487065" y="2866345"/>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cxnSp>
        <p:nvCxnSpPr>
          <p:cNvPr id="10" name="Straight Arrow Connector 9">
            <a:extLst>
              <a:ext uri="{FF2B5EF4-FFF2-40B4-BE49-F238E27FC236}">
                <a16:creationId xmlns:a16="http://schemas.microsoft.com/office/drawing/2014/main" id="{CA407DBF-73D9-B750-05B4-7C5B1A28FDDF}"/>
              </a:ext>
            </a:extLst>
          </p:cNvPr>
          <p:cNvCxnSpPr>
            <a:cxnSpLocks/>
            <a:stCxn id="4" idx="2"/>
            <a:endCxn id="7" idx="0"/>
          </p:cNvCxnSpPr>
          <p:nvPr/>
        </p:nvCxnSpPr>
        <p:spPr>
          <a:xfrm flipH="1">
            <a:off x="4203535" y="2088017"/>
            <a:ext cx="2244436" cy="671450"/>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62880F-3F45-1D7C-8C2A-B688E83E065B}"/>
              </a:ext>
            </a:extLst>
          </p:cNvPr>
          <p:cNvCxnSpPr>
            <a:cxnSpLocks/>
            <a:stCxn id="4" idx="6"/>
            <a:endCxn id="8" idx="0"/>
          </p:cNvCxnSpPr>
          <p:nvPr/>
        </p:nvCxnSpPr>
        <p:spPr>
          <a:xfrm>
            <a:off x="7242629" y="2088017"/>
            <a:ext cx="2641765" cy="778328"/>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0438695A-CE85-D17E-DED0-054DB8D499E7}"/>
              </a:ext>
            </a:extLst>
          </p:cNvPr>
          <p:cNvSpPr/>
          <p:nvPr/>
        </p:nvSpPr>
        <p:spPr>
          <a:xfrm>
            <a:off x="2329719"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f(3)</a:t>
            </a:r>
            <a:endParaRPr lang="en-US" sz="1050" dirty="0">
              <a:latin typeface="Fira Code" pitchFamily="1" charset="0"/>
              <a:ea typeface="Fira Code" pitchFamily="1" charset="0"/>
              <a:cs typeface="Fira Code" pitchFamily="1" charset="0"/>
            </a:endParaRPr>
          </a:p>
        </p:txBody>
      </p:sp>
      <p:sp>
        <p:nvSpPr>
          <p:cNvPr id="27" name="Oval 26">
            <a:extLst>
              <a:ext uri="{FF2B5EF4-FFF2-40B4-BE49-F238E27FC236}">
                <a16:creationId xmlns:a16="http://schemas.microsoft.com/office/drawing/2014/main" id="{39884779-76E9-71F4-A6C8-38B1D3AC48B7}"/>
              </a:ext>
            </a:extLst>
          </p:cNvPr>
          <p:cNvSpPr/>
          <p:nvPr/>
        </p:nvSpPr>
        <p:spPr>
          <a:xfrm>
            <a:off x="5405080" y="3547292"/>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cxnSp>
        <p:nvCxnSpPr>
          <p:cNvPr id="28" name="Straight Arrow Connector 27">
            <a:extLst>
              <a:ext uri="{FF2B5EF4-FFF2-40B4-BE49-F238E27FC236}">
                <a16:creationId xmlns:a16="http://schemas.microsoft.com/office/drawing/2014/main" id="{F5E3D245-168F-C601-386C-7B4AAA01284B}"/>
              </a:ext>
            </a:extLst>
          </p:cNvPr>
          <p:cNvCxnSpPr>
            <a:cxnSpLocks/>
            <a:stCxn id="7" idx="2"/>
            <a:endCxn id="26" idx="0"/>
          </p:cNvCxnSpPr>
          <p:nvPr/>
        </p:nvCxnSpPr>
        <p:spPr>
          <a:xfrm flipH="1">
            <a:off x="2727048" y="3156796"/>
            <a:ext cx="1079158"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A5CEE3-8AF2-EFCC-8844-AEC6C8DDBD5B}"/>
              </a:ext>
            </a:extLst>
          </p:cNvPr>
          <p:cNvCxnSpPr>
            <a:cxnSpLocks/>
            <a:stCxn id="7" idx="6"/>
            <a:endCxn id="27" idx="0"/>
          </p:cNvCxnSpPr>
          <p:nvPr/>
        </p:nvCxnSpPr>
        <p:spPr>
          <a:xfrm>
            <a:off x="4600864" y="3156796"/>
            <a:ext cx="1201545"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89FFC0-AD96-706C-4813-AF075BD32A0E}"/>
              </a:ext>
            </a:extLst>
          </p:cNvPr>
          <p:cNvSpPr/>
          <p:nvPr/>
        </p:nvSpPr>
        <p:spPr>
          <a:xfrm>
            <a:off x="8692407"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31" name="Oval 30">
            <a:extLst>
              <a:ext uri="{FF2B5EF4-FFF2-40B4-BE49-F238E27FC236}">
                <a16:creationId xmlns:a16="http://schemas.microsoft.com/office/drawing/2014/main" id="{1998C4F2-E827-9EEF-991D-C6184AE0C1BB}"/>
              </a:ext>
            </a:extLst>
          </p:cNvPr>
          <p:cNvSpPr/>
          <p:nvPr/>
        </p:nvSpPr>
        <p:spPr>
          <a:xfrm>
            <a:off x="10281723" y="364467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32" name="Straight Arrow Connector 31">
            <a:extLst>
              <a:ext uri="{FF2B5EF4-FFF2-40B4-BE49-F238E27FC236}">
                <a16:creationId xmlns:a16="http://schemas.microsoft.com/office/drawing/2014/main" id="{B3A086BD-BE01-DAFB-7546-F346312AF3D6}"/>
              </a:ext>
            </a:extLst>
          </p:cNvPr>
          <p:cNvCxnSpPr>
            <a:cxnSpLocks/>
            <a:stCxn id="8" idx="2"/>
            <a:endCxn id="30" idx="0"/>
          </p:cNvCxnSpPr>
          <p:nvPr/>
        </p:nvCxnSpPr>
        <p:spPr>
          <a:xfrm flipH="1">
            <a:off x="9089736"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DF34EC0-7E9C-4A75-CA8F-E632925E91CB}"/>
              </a:ext>
            </a:extLst>
          </p:cNvPr>
          <p:cNvCxnSpPr>
            <a:cxnSpLocks/>
            <a:stCxn id="8" idx="6"/>
            <a:endCxn id="31" idx="0"/>
          </p:cNvCxnSpPr>
          <p:nvPr/>
        </p:nvCxnSpPr>
        <p:spPr>
          <a:xfrm>
            <a:off x="10281723" y="3263674"/>
            <a:ext cx="397329" cy="380999"/>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92BABC1-8F84-77AE-3BB5-3BA1C0ECCD0B}"/>
              </a:ext>
            </a:extLst>
          </p:cNvPr>
          <p:cNvSpPr/>
          <p:nvPr/>
        </p:nvSpPr>
        <p:spPr>
          <a:xfrm>
            <a:off x="7897749"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39" name="Oval 38">
            <a:extLst>
              <a:ext uri="{FF2B5EF4-FFF2-40B4-BE49-F238E27FC236}">
                <a16:creationId xmlns:a16="http://schemas.microsoft.com/office/drawing/2014/main" id="{E976472A-FFFC-F074-38CF-1831BF95A910}"/>
              </a:ext>
            </a:extLst>
          </p:cNvPr>
          <p:cNvSpPr/>
          <p:nvPr/>
        </p:nvSpPr>
        <p:spPr>
          <a:xfrm>
            <a:off x="9487065" y="4732446"/>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40" name="Straight Arrow Connector 39">
            <a:extLst>
              <a:ext uri="{FF2B5EF4-FFF2-40B4-BE49-F238E27FC236}">
                <a16:creationId xmlns:a16="http://schemas.microsoft.com/office/drawing/2014/main" id="{4085F4E5-C0FD-EBE3-E445-008DB75C3A78}"/>
              </a:ext>
            </a:extLst>
          </p:cNvPr>
          <p:cNvCxnSpPr>
            <a:endCxn id="38" idx="0"/>
          </p:cNvCxnSpPr>
          <p:nvPr/>
        </p:nvCxnSpPr>
        <p:spPr>
          <a:xfrm flipH="1">
            <a:off x="8295078"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928497F-33D6-ED59-CB6F-6EC39A8BA7FE}"/>
              </a:ext>
            </a:extLst>
          </p:cNvPr>
          <p:cNvCxnSpPr>
            <a:cxnSpLocks/>
            <a:endCxn id="39" idx="0"/>
          </p:cNvCxnSpPr>
          <p:nvPr/>
        </p:nvCxnSpPr>
        <p:spPr>
          <a:xfrm>
            <a:off x="9370690" y="4341950"/>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2408282-87B2-B541-ED9E-AF8D12933351}"/>
              </a:ext>
            </a:extLst>
          </p:cNvPr>
          <p:cNvSpPr/>
          <p:nvPr/>
        </p:nvSpPr>
        <p:spPr>
          <a:xfrm>
            <a:off x="4618434"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0" name="Oval 59">
            <a:extLst>
              <a:ext uri="{FF2B5EF4-FFF2-40B4-BE49-F238E27FC236}">
                <a16:creationId xmlns:a16="http://schemas.microsoft.com/office/drawing/2014/main" id="{7338F9F6-C5F2-BCB3-1010-0A355DDA0CCC}"/>
              </a:ext>
            </a:extLst>
          </p:cNvPr>
          <p:cNvSpPr/>
          <p:nvPr/>
        </p:nvSpPr>
        <p:spPr>
          <a:xfrm>
            <a:off x="6207750" y="4631099"/>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1" name="Straight Arrow Connector 60">
            <a:extLst>
              <a:ext uri="{FF2B5EF4-FFF2-40B4-BE49-F238E27FC236}">
                <a16:creationId xmlns:a16="http://schemas.microsoft.com/office/drawing/2014/main" id="{B00AA205-D7B9-9783-1C0C-F3E795CC4612}"/>
              </a:ext>
            </a:extLst>
          </p:cNvPr>
          <p:cNvCxnSpPr>
            <a:endCxn id="59" idx="0"/>
          </p:cNvCxnSpPr>
          <p:nvPr/>
        </p:nvCxnSpPr>
        <p:spPr>
          <a:xfrm flipH="1">
            <a:off x="5015763"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4F2DDE7-35BC-D61D-0952-858293D926AE}"/>
              </a:ext>
            </a:extLst>
          </p:cNvPr>
          <p:cNvCxnSpPr>
            <a:cxnSpLocks/>
            <a:endCxn id="60" idx="0"/>
          </p:cNvCxnSpPr>
          <p:nvPr/>
        </p:nvCxnSpPr>
        <p:spPr>
          <a:xfrm>
            <a:off x="6091375" y="4240603"/>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D467BC3-00AA-1B37-CB24-7273E3F90937}"/>
              </a:ext>
            </a:extLst>
          </p:cNvPr>
          <p:cNvSpPr/>
          <p:nvPr/>
        </p:nvSpPr>
        <p:spPr>
          <a:xfrm>
            <a:off x="1551389"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f(2)</a:t>
            </a:r>
            <a:endParaRPr lang="en-US" sz="1050" dirty="0">
              <a:latin typeface="Fira Code" pitchFamily="1" charset="0"/>
              <a:ea typeface="Fira Code" pitchFamily="1" charset="0"/>
              <a:cs typeface="Fira Code" pitchFamily="1" charset="0"/>
            </a:endParaRPr>
          </a:p>
        </p:txBody>
      </p:sp>
      <p:sp>
        <p:nvSpPr>
          <p:cNvPr id="64" name="Oval 63">
            <a:extLst>
              <a:ext uri="{FF2B5EF4-FFF2-40B4-BE49-F238E27FC236}">
                <a16:creationId xmlns:a16="http://schemas.microsoft.com/office/drawing/2014/main" id="{5FEBF1EF-EA0D-95FD-5C4F-6C55B080E3CD}"/>
              </a:ext>
            </a:extLst>
          </p:cNvPr>
          <p:cNvSpPr/>
          <p:nvPr/>
        </p:nvSpPr>
        <p:spPr>
          <a:xfrm>
            <a:off x="3140705" y="4616071"/>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cxnSp>
        <p:nvCxnSpPr>
          <p:cNvPr id="65" name="Straight Arrow Connector 64">
            <a:extLst>
              <a:ext uri="{FF2B5EF4-FFF2-40B4-BE49-F238E27FC236}">
                <a16:creationId xmlns:a16="http://schemas.microsoft.com/office/drawing/2014/main" id="{D627C610-C07A-6601-C858-A034E58F7F31}"/>
              </a:ext>
            </a:extLst>
          </p:cNvPr>
          <p:cNvCxnSpPr>
            <a:endCxn id="63" idx="0"/>
          </p:cNvCxnSpPr>
          <p:nvPr/>
        </p:nvCxnSpPr>
        <p:spPr>
          <a:xfrm flipH="1">
            <a:off x="1948718"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C3E773D-2F64-842D-919B-BD09AC9A60E8}"/>
              </a:ext>
            </a:extLst>
          </p:cNvPr>
          <p:cNvCxnSpPr>
            <a:cxnSpLocks/>
            <a:endCxn id="64" idx="0"/>
          </p:cNvCxnSpPr>
          <p:nvPr/>
        </p:nvCxnSpPr>
        <p:spPr>
          <a:xfrm>
            <a:off x="3024330" y="4225575"/>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A562BB2-A74E-9986-CF23-5B8331317697}"/>
              </a:ext>
            </a:extLst>
          </p:cNvPr>
          <p:cNvSpPr/>
          <p:nvPr/>
        </p:nvSpPr>
        <p:spPr>
          <a:xfrm>
            <a:off x="756731"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f(1)</a:t>
            </a:r>
            <a:endParaRPr lang="en-US" sz="1050" dirty="0">
              <a:latin typeface="Fira Code" pitchFamily="1" charset="0"/>
              <a:ea typeface="Fira Code" pitchFamily="1" charset="0"/>
              <a:cs typeface="Fira Code" pitchFamily="1" charset="0"/>
            </a:endParaRPr>
          </a:p>
        </p:txBody>
      </p:sp>
      <p:sp>
        <p:nvSpPr>
          <p:cNvPr id="68" name="Oval 67">
            <a:extLst>
              <a:ext uri="{FF2B5EF4-FFF2-40B4-BE49-F238E27FC236}">
                <a16:creationId xmlns:a16="http://schemas.microsoft.com/office/drawing/2014/main" id="{4304095B-E42A-3740-F5FC-115892440067}"/>
              </a:ext>
            </a:extLst>
          </p:cNvPr>
          <p:cNvSpPr/>
          <p:nvPr/>
        </p:nvSpPr>
        <p:spPr>
          <a:xfrm>
            <a:off x="2346047" y="5691683"/>
            <a:ext cx="794658" cy="794658"/>
          </a:xfrm>
          <a:prstGeom prst="ellipse">
            <a:avLst/>
          </a:prstGeom>
          <a:noFill/>
          <a:ln>
            <a:solidFill>
              <a:srgbClr val="FF2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dirty="0">
                <a:latin typeface="Fira Code" pitchFamily="1" charset="0"/>
                <a:ea typeface="Fira Code" pitchFamily="1" charset="0"/>
                <a:cs typeface="Fira Code" pitchFamily="1" charset="0"/>
              </a:rPr>
              <a:t>f(0)</a:t>
            </a:r>
            <a:endParaRPr lang="en-US" sz="1050" dirty="0">
              <a:latin typeface="Fira Code" pitchFamily="1" charset="0"/>
              <a:ea typeface="Fira Code" pitchFamily="1" charset="0"/>
              <a:cs typeface="Fira Code" pitchFamily="1" charset="0"/>
            </a:endParaRPr>
          </a:p>
        </p:txBody>
      </p:sp>
      <p:cxnSp>
        <p:nvCxnSpPr>
          <p:cNvPr id="69" name="Straight Arrow Connector 68">
            <a:extLst>
              <a:ext uri="{FF2B5EF4-FFF2-40B4-BE49-F238E27FC236}">
                <a16:creationId xmlns:a16="http://schemas.microsoft.com/office/drawing/2014/main" id="{D6583CAD-3003-CB66-DF69-ACA2A8101A91}"/>
              </a:ext>
            </a:extLst>
          </p:cNvPr>
          <p:cNvCxnSpPr>
            <a:endCxn id="67" idx="0"/>
          </p:cNvCxnSpPr>
          <p:nvPr/>
        </p:nvCxnSpPr>
        <p:spPr>
          <a:xfrm flipH="1">
            <a:off x="1154060"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533515E-6E20-F786-E1CC-017BEE08A4AD}"/>
              </a:ext>
            </a:extLst>
          </p:cNvPr>
          <p:cNvCxnSpPr>
            <a:cxnSpLocks/>
            <a:endCxn id="68" idx="0"/>
          </p:cNvCxnSpPr>
          <p:nvPr/>
        </p:nvCxnSpPr>
        <p:spPr>
          <a:xfrm>
            <a:off x="2229672" y="5301187"/>
            <a:ext cx="513704" cy="390496"/>
          </a:xfrm>
          <a:prstGeom prst="straightConnector1">
            <a:avLst/>
          </a:prstGeom>
          <a:ln>
            <a:solidFill>
              <a:srgbClr val="FF29E6"/>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FA25D26-F927-FF29-E7D5-3088B05417D8}"/>
              </a:ext>
            </a:extLst>
          </p:cNvPr>
          <p:cNvSpPr txBox="1"/>
          <p:nvPr/>
        </p:nvSpPr>
        <p:spPr>
          <a:xfrm>
            <a:off x="9124877" y="427741"/>
            <a:ext cx="2711020" cy="1200329"/>
          </a:xfrm>
          <a:prstGeom prst="rect">
            <a:avLst/>
          </a:prstGeom>
          <a:noFill/>
          <a:ln>
            <a:solidFill>
              <a:srgbClr val="B0009B"/>
            </a:solidFill>
          </a:ln>
        </p:spPr>
        <p:txBody>
          <a:bodyPr wrap="square">
            <a:spAutoFit/>
          </a:bodyPr>
          <a:lstStyle/>
          <a:p>
            <a:pPr marL="0" indent="0">
              <a:buNone/>
            </a:pP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f</a:t>
            </a:r>
            <a:r>
              <a:rPr lang="en-US" sz="800" b="0" dirty="0">
                <a:solidFill>
                  <a:srgbClr val="D5CED9"/>
                </a:solidFill>
                <a:effectLst/>
                <a:latin typeface="Fira Code" pitchFamily="1" charset="0"/>
              </a:rPr>
              <a:t>(</a:t>
            </a:r>
            <a:r>
              <a:rPr lang="en-US" sz="800" b="0" dirty="0">
                <a:solidFill>
                  <a:srgbClr val="C74DED"/>
                </a:solidFill>
                <a:effectLst/>
                <a:latin typeface="Fira Code" pitchFamily="1" charset="0"/>
              </a:rPr>
              <a:t>int</a:t>
            </a:r>
            <a:r>
              <a:rPr lang="en-US" sz="800" b="0" dirty="0">
                <a:solidFill>
                  <a:srgbClr val="D5CED9"/>
                </a:solidFill>
                <a:effectLst/>
                <a:latin typeface="Fira Code" pitchFamily="1" charset="0"/>
              </a:rPr>
              <a:t> </a:t>
            </a:r>
            <a:r>
              <a:rPr lang="en-US" sz="800" b="0" dirty="0">
                <a:solidFill>
                  <a:srgbClr val="00E8C6"/>
                </a:solidFill>
                <a:effectLst/>
                <a:latin typeface="Fira Code" pitchFamily="1" charset="0"/>
              </a:rPr>
              <a:t>n</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0</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if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else</a:t>
            </a:r>
            <a:endParaRPr lang="en-US" sz="800" b="0" dirty="0">
              <a:solidFill>
                <a:srgbClr val="D5CED9"/>
              </a:solidFill>
              <a:effectLst/>
              <a:latin typeface="Fira Code" pitchFamily="1" charset="0"/>
            </a:endParaRPr>
          </a:p>
          <a:p>
            <a:pPr marL="0" indent="0">
              <a:buNone/>
            </a:pPr>
            <a:r>
              <a:rPr lang="en-US" sz="800" b="0" dirty="0">
                <a:solidFill>
                  <a:srgbClr val="D5CED9"/>
                </a:solidFill>
                <a:effectLst/>
                <a:latin typeface="Fira Code" pitchFamily="1" charset="0"/>
              </a:rPr>
              <a:t>        </a:t>
            </a:r>
            <a:r>
              <a:rPr lang="en-US" sz="800" b="0" dirty="0">
                <a:solidFill>
                  <a:srgbClr val="C74DED"/>
                </a:solidFill>
                <a:effectLst/>
                <a:latin typeface="Fira Code" pitchFamily="1" charset="0"/>
              </a:rPr>
              <a:t>return</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1</a:t>
            </a:r>
            <a:r>
              <a:rPr lang="en-US" sz="800" b="0" dirty="0">
                <a:solidFill>
                  <a:srgbClr val="D5CED9"/>
                </a:solidFill>
                <a:effectLst/>
                <a:latin typeface="Fira Code" pitchFamily="1" charset="0"/>
              </a:rPr>
              <a:t>)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FE66D"/>
                </a:solidFill>
                <a:effectLst/>
                <a:latin typeface="Fira Code" pitchFamily="1" charset="0"/>
              </a:rPr>
              <a:t>f</a:t>
            </a:r>
            <a:r>
              <a:rPr lang="en-US" sz="800" b="0" dirty="0">
                <a:solidFill>
                  <a:srgbClr val="D5CED9"/>
                </a:solidFill>
                <a:effectLst/>
                <a:latin typeface="Fira Code" pitchFamily="1" charset="0"/>
              </a:rPr>
              <a:t>(n </a:t>
            </a:r>
            <a:r>
              <a:rPr lang="en-US" sz="800" b="0" dirty="0">
                <a:solidFill>
                  <a:srgbClr val="EE5D43"/>
                </a:solidFill>
                <a:effectLst/>
                <a:latin typeface="Fira Code" pitchFamily="1" charset="0"/>
              </a:rPr>
              <a:t>-</a:t>
            </a:r>
            <a:r>
              <a:rPr lang="en-US" sz="800" b="0" dirty="0">
                <a:solidFill>
                  <a:srgbClr val="D5CED9"/>
                </a:solidFill>
                <a:effectLst/>
                <a:latin typeface="Fira Code" pitchFamily="1" charset="0"/>
              </a:rPr>
              <a:t> </a:t>
            </a:r>
            <a:r>
              <a:rPr lang="en-US" sz="800" b="0" dirty="0">
                <a:solidFill>
                  <a:srgbClr val="F39C12"/>
                </a:solidFill>
                <a:effectLst/>
                <a:latin typeface="Fira Code" pitchFamily="1" charset="0"/>
              </a:rPr>
              <a:t>2</a:t>
            </a:r>
            <a:r>
              <a:rPr lang="en-US" sz="800" b="0" dirty="0">
                <a:solidFill>
                  <a:srgbClr val="D5CED9"/>
                </a:solidFill>
                <a:effectLst/>
                <a:latin typeface="Fira Code" pitchFamily="1" charset="0"/>
              </a:rPr>
              <a:t>);</a:t>
            </a:r>
          </a:p>
          <a:p>
            <a:pPr marL="0" indent="0">
              <a:buNone/>
            </a:pPr>
            <a:r>
              <a:rPr lang="en-US" sz="800" b="0" dirty="0">
                <a:solidFill>
                  <a:srgbClr val="D5CED9"/>
                </a:solidFill>
                <a:effectLst/>
                <a:latin typeface="Fira Code" pitchFamily="1" charset="0"/>
              </a:rPr>
              <a:t>}</a:t>
            </a:r>
          </a:p>
        </p:txBody>
      </p:sp>
    </p:spTree>
    <p:extLst>
      <p:ext uri="{BB962C8B-B14F-4D97-AF65-F5344CB8AC3E}">
        <p14:creationId xmlns:p14="http://schemas.microsoft.com/office/powerpoint/2010/main" val="41325754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26" grpId="0" animBg="1"/>
      <p:bldP spid="27" grpId="0" animBg="1"/>
      <p:bldP spid="30" grpId="0" animBg="1"/>
      <p:bldP spid="31" grpId="0" animBg="1"/>
      <p:bldP spid="38" grpId="0" animBg="1"/>
      <p:bldP spid="39" grpId="0" animBg="1"/>
      <p:bldP spid="59" grpId="0" animBg="1"/>
      <p:bldP spid="60" grpId="0" animBg="1"/>
      <p:bldP spid="63" grpId="0" animBg="1"/>
      <p:bldP spid="64" grpId="0" animBg="1"/>
      <p:bldP spid="67" grpId="0" animBg="1"/>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5033</Words>
  <Application>Microsoft Office PowerPoint</Application>
  <PresentationFormat>Widescreen</PresentationFormat>
  <Paragraphs>1015</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Consolas</vt:lpstr>
      <vt:lpstr>Arial</vt:lpstr>
      <vt:lpstr>Cambria Math</vt:lpstr>
      <vt:lpstr>Calibri</vt:lpstr>
      <vt:lpstr>Fira Code</vt:lpstr>
      <vt:lpstr>Montserrat</vt:lpstr>
      <vt:lpstr>Office Theme</vt:lpstr>
      <vt:lpstr>Algorithms and Data Structures</vt:lpstr>
      <vt:lpstr>Dynamic Programming you say?</vt:lpstr>
      <vt:lpstr>Dynamic Programming you say?</vt:lpstr>
      <vt:lpstr>Dynamic Programming you say?</vt:lpstr>
      <vt:lpstr>But what is it really?</vt:lpstr>
      <vt:lpstr>Remember Recursion? 🤔</vt:lpstr>
      <vt:lpstr>The Fibonacci Sequence 📐</vt:lpstr>
      <vt:lpstr>The Fibonacci Sequence 📐</vt:lpstr>
      <vt:lpstr>What’s really happening?📒</vt:lpstr>
      <vt:lpstr>What’s really happening?📒</vt:lpstr>
      <vt:lpstr>What’s really happening?📒</vt:lpstr>
      <vt:lpstr>What’s really happening?📒</vt:lpstr>
      <vt:lpstr>What’s really happening?📒</vt:lpstr>
      <vt:lpstr>What’s really happening?📒</vt:lpstr>
      <vt:lpstr>What’s really happening?📒</vt:lpstr>
      <vt:lpstr>What’s really happening?📒</vt:lpstr>
      <vt:lpstr>What’s really happening?📒</vt:lpstr>
      <vt:lpstr>What’s really happening?📒</vt:lpstr>
      <vt:lpstr>What’s really happening?📒</vt:lpstr>
      <vt:lpstr>What would be the TC of that?💭</vt:lpstr>
      <vt:lpstr>What would be the TC of that?💭</vt:lpstr>
      <vt:lpstr>What would be the TC of that?💭</vt:lpstr>
      <vt:lpstr>What would be the TC of that?💭</vt:lpstr>
      <vt:lpstr>What would be the TC of that?💭</vt:lpstr>
      <vt:lpstr>What would be the TC of that?💭</vt:lpstr>
      <vt:lpstr>What would be the TC of that?💭</vt:lpstr>
      <vt:lpstr>The recursion tree </vt:lpstr>
      <vt:lpstr>The recursion tree </vt:lpstr>
      <vt:lpstr>The recursion tree </vt:lpstr>
      <vt:lpstr>The recursion tree </vt:lpstr>
      <vt:lpstr>The recursion tree </vt:lpstr>
      <vt:lpstr>The recursion tree </vt:lpstr>
      <vt:lpstr>The recursion tree </vt:lpstr>
      <vt:lpstr>PowerPoint Presentation</vt:lpstr>
      <vt:lpstr>Wasteful Computation</vt:lpstr>
      <vt:lpstr>PowerPoint Presentation</vt:lpstr>
      <vt:lpstr>PowerPoint Presentation</vt:lpstr>
      <vt:lpstr>With Memoization</vt:lpstr>
      <vt:lpstr>Top-Down or Bottom-Up?</vt:lpstr>
      <vt:lpstr>PowerPoint Presentation</vt:lpstr>
      <vt:lpstr>PowerPoint Presentation</vt:lpstr>
      <vt:lpstr>When to use DP?</vt:lpstr>
      <vt:lpstr>Counting Problems 🔢</vt:lpstr>
      <vt:lpstr>Just Binary Strings – No Problem</vt:lpstr>
      <vt:lpstr>Just Binary Strings – No Problem</vt:lpstr>
      <vt:lpstr>Just Binary Strings – No Problem</vt:lpstr>
      <vt:lpstr>But no consecutive 0s?</vt:lpstr>
      <vt:lpstr>But no consecutive 0s?</vt:lpstr>
      <vt:lpstr>But no consecutive 0s?</vt:lpstr>
      <vt:lpstr>But no consecutive 0s?</vt:lpstr>
      <vt:lpstr>But no consecutive 0s?</vt:lpstr>
      <vt:lpstr>But no consecutive 0s?</vt:lpstr>
      <vt:lpstr>But no consecutive 0s?</vt:lpstr>
      <vt:lpstr>We Got our Recurrence!</vt:lpstr>
      <vt:lpstr>Decision/Optimization Problems 📈</vt:lpstr>
      <vt:lpstr>Decision/Optimization Problems 📈</vt:lpstr>
      <vt:lpstr>Decision/Optimization Problems 📈</vt:lpstr>
      <vt:lpstr>Decision/Optimization Problems 📈</vt:lpstr>
      <vt:lpstr>Decision/Optimization Problems 📈</vt:lpstr>
      <vt:lpstr>Decision/Optimization Problems 📈</vt:lpstr>
      <vt:lpstr>Decision/Optimization Problems 📈</vt:lpstr>
      <vt:lpstr>Decision/Optimization Problems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Mediratta, Aryan</dc:creator>
  <cp:lastModifiedBy>Mediratta, Aryan</cp:lastModifiedBy>
  <cp:revision>28</cp:revision>
  <dcterms:created xsi:type="dcterms:W3CDTF">2023-01-26T15:41:53Z</dcterms:created>
  <dcterms:modified xsi:type="dcterms:W3CDTF">2024-04-02T00:13:05Z</dcterms:modified>
</cp:coreProperties>
</file>