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521" r:id="rId2"/>
    <p:sldId id="510" r:id="rId3"/>
    <p:sldId id="511" r:id="rId4"/>
    <p:sldId id="539" r:id="rId5"/>
    <p:sldId id="505" r:id="rId6"/>
    <p:sldId id="506" r:id="rId7"/>
    <p:sldId id="507" r:id="rId8"/>
    <p:sldId id="508" r:id="rId9"/>
    <p:sldId id="522" r:id="rId10"/>
    <p:sldId id="540" r:id="rId11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18363DA-F012-4A9F-8918-6687DCC9D62A}">
          <p14:sldIdLst>
            <p14:sldId id="521"/>
            <p14:sldId id="510"/>
            <p14:sldId id="511"/>
            <p14:sldId id="539"/>
            <p14:sldId id="505"/>
            <p14:sldId id="506"/>
            <p14:sldId id="507"/>
            <p14:sldId id="508"/>
            <p14:sldId id="522"/>
            <p14:sldId id="540"/>
          </p14:sldIdLst>
        </p14:section>
        <p14:section name="Untitled Section" id="{038C0203-8B1E-4E06-B246-E666C86F662A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854" y="-1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1502" cy="468951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3494" y="0"/>
            <a:ext cx="3071502" cy="468951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r">
              <a:defRPr sz="1200"/>
            </a:lvl1pPr>
          </a:lstStyle>
          <a:p>
            <a:fld id="{718B00E4-4635-4FD9-BA74-87E67F46CCAE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049"/>
            <a:ext cx="3071502" cy="468951"/>
          </a:xfrm>
          <a:prstGeom prst="rect">
            <a:avLst/>
          </a:prstGeom>
        </p:spPr>
        <p:txBody>
          <a:bodyPr vert="horz" lIns="92290" tIns="46145" rIns="92290" bIns="4614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3494" y="8902049"/>
            <a:ext cx="3071502" cy="468951"/>
          </a:xfrm>
          <a:prstGeom prst="rect">
            <a:avLst/>
          </a:prstGeom>
        </p:spPr>
        <p:txBody>
          <a:bodyPr vert="horz" lIns="92290" tIns="46145" rIns="92290" bIns="46145" rtlCol="0" anchor="b"/>
          <a:lstStyle>
            <a:lvl1pPr algn="r">
              <a:defRPr sz="1200"/>
            </a:lvl1pPr>
          </a:lstStyle>
          <a:p>
            <a:fld id="{6AD06DA4-84A3-4C80-B061-384D59CA0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60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1168" cy="468010"/>
          </a:xfrm>
          <a:prstGeom prst="rect">
            <a:avLst/>
          </a:prstGeom>
        </p:spPr>
        <p:txBody>
          <a:bodyPr vert="horz" lIns="88959" tIns="44480" rIns="88959" bIns="444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3895" y="1"/>
            <a:ext cx="3071168" cy="468010"/>
          </a:xfrm>
          <a:prstGeom prst="rect">
            <a:avLst/>
          </a:prstGeom>
        </p:spPr>
        <p:txBody>
          <a:bodyPr vert="horz" lIns="88959" tIns="44480" rIns="88959" bIns="44480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8/24/2018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4850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959" tIns="44480" rIns="88959" bIns="444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969" y="4452297"/>
            <a:ext cx="5668664" cy="4216739"/>
          </a:xfrm>
          <a:prstGeom prst="rect">
            <a:avLst/>
          </a:prstGeom>
        </p:spPr>
        <p:txBody>
          <a:bodyPr vert="horz" lIns="88959" tIns="44480" rIns="88959" bIns="4448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03042"/>
            <a:ext cx="3071168" cy="468010"/>
          </a:xfrm>
          <a:prstGeom prst="rect">
            <a:avLst/>
          </a:prstGeom>
        </p:spPr>
        <p:txBody>
          <a:bodyPr vert="horz" lIns="88959" tIns="44480" rIns="88959" bIns="444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3895" y="8903042"/>
            <a:ext cx="3071168" cy="468010"/>
          </a:xfrm>
          <a:prstGeom prst="rect">
            <a:avLst/>
          </a:prstGeom>
        </p:spPr>
        <p:txBody>
          <a:bodyPr vert="horz" lIns="88959" tIns="44480" rIns="88959" bIns="44480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01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8/24/2018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908-18CF-4D46-A568-031B411BADDC}" type="datetime1">
              <a:rPr lang="en-US" smtClean="0"/>
              <a:pPr/>
              <a:t>8/24/2018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A0BF-8AB8-438E-8F5F-3BC988050D5C}" type="datetime1">
              <a:rPr lang="en-US" smtClean="0"/>
              <a:pPr/>
              <a:t>8/24/2018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D551-D1C9-475F-8F97-B5E238F846DE}" type="datetime1">
              <a:rPr lang="en-US" smtClean="0"/>
              <a:pPr/>
              <a:t>8/24/2018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71D-2E90-4908-919F-619FDB1089CE}" type="datetime1">
              <a:rPr lang="en-US" smtClean="0"/>
              <a:pPr/>
              <a:t>8/24/2018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58A-EF12-449E-95F9-53ECB702F323}" type="datetime1">
              <a:rPr lang="en-US" smtClean="0"/>
              <a:pPr/>
              <a:t>8/24/2018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F9DE-364F-4108-BF86-9295B2495FBB}" type="datetime1">
              <a:rPr lang="en-US" smtClean="0"/>
              <a:pPr/>
              <a:t>8/24/2018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91E9-5B6C-4491-8FE2-FE8BB8D7CBC7}" type="datetime1">
              <a:rPr lang="en-US" smtClean="0"/>
              <a:pPr/>
              <a:t>8/24/2018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32F4-B520-430E-BC9F-5620D1D82898}" type="datetime1">
              <a:rPr lang="en-US" smtClean="0"/>
              <a:pPr/>
              <a:t>8/24/2018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1798-164E-4412-9238-A87AFC6688E7}" type="datetime1">
              <a:rPr lang="en-US" smtClean="0"/>
              <a:pPr/>
              <a:t>8/24/2018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C6D-AA2A-4233-A83B-6410688265D8}" type="datetime1">
              <a:rPr lang="en-US" smtClean="0"/>
              <a:pPr/>
              <a:t>8/24/2018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F1508-6116-47D0-9391-D505EF128AA1}" type="datetime1">
              <a:rPr lang="en-US" smtClean="0"/>
              <a:pPr/>
              <a:t>8/24/2018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81600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Simple runtime problems </a:t>
            </a:r>
          </a:p>
          <a:p>
            <a:endParaRPr lang="en-US" dirty="0" smtClean="0"/>
          </a:p>
          <a:p>
            <a:r>
              <a:rPr lang="en-US" dirty="0" smtClean="0"/>
              <a:t>‘Counting’ instructions </a:t>
            </a:r>
          </a:p>
          <a:p>
            <a:pPr lvl="1"/>
            <a:r>
              <a:rPr lang="en-US" dirty="0" smtClean="0"/>
              <a:t>Detailed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Terminology and notation: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 log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N </a:t>
            </a: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dirty="0" err="1">
                <a:solidFill>
                  <a:srgbClr val="FF0000"/>
                </a:solidFill>
              </a:rPr>
              <a:t>lg</a:t>
            </a:r>
            <a:r>
              <a:rPr lang="en-US" dirty="0">
                <a:solidFill>
                  <a:srgbClr val="FF0000"/>
                </a:solidFill>
              </a:rPr>
              <a:t> N </a:t>
            </a:r>
            <a:endParaRPr lang="en-US" dirty="0" smtClean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889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Detailed instruction count</a:t>
            </a:r>
            <a:br>
              <a:rPr lang="en-US" dirty="0" smtClean="0"/>
            </a:br>
            <a:r>
              <a:rPr lang="en-US" dirty="0" smtClean="0"/>
              <a:t>                                                          Worksheet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447800" y="2667000"/>
            <a:ext cx="5715000" cy="40386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sz="1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code adapted from Sedgewick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Assume A is sorted in increasing order and that left and right are in range indexes for A.*/</a:t>
            </a:r>
          </a:p>
          <a:p>
            <a:pPr marL="0" indent="0">
              <a:buFont typeface="Arial" pitchFamily="34" charset="0"/>
              <a:buNone/>
            </a:pPr>
            <a:endParaRPr lang="en-US" sz="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1. 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mistery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v, 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left, 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right){ </a:t>
            </a:r>
          </a:p>
          <a:p>
            <a:pPr marL="0" indent="0">
              <a:buFont typeface="Arial" pitchFamily="34" charset="0"/>
              <a:buNone/>
            </a:pP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   while (left &lt;= right) {</a:t>
            </a:r>
          </a:p>
          <a:p>
            <a:pPr marL="0" indent="0">
              <a:buFont typeface="Arial" pitchFamily="34" charset="0"/>
              <a:buNone/>
            </a:pP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    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 = 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left+right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)/2;</a:t>
            </a:r>
          </a:p>
          <a:p>
            <a:pPr marL="0" indent="0">
              <a:buFont typeface="Arial" pitchFamily="34" charset="0"/>
              <a:buNone/>
            </a:pP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    if (v == A[m]) return m;</a:t>
            </a:r>
          </a:p>
          <a:p>
            <a:pPr marL="0" indent="0">
              <a:buFont typeface="Arial" pitchFamily="34" charset="0"/>
              <a:buNone/>
            </a:pP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    if (v &lt; A[m]) </a:t>
            </a:r>
          </a:p>
          <a:p>
            <a:pPr marL="0" indent="0">
              <a:buFont typeface="Arial" pitchFamily="34" charset="0"/>
              <a:buNone/>
            </a:pP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	  right = m-1; </a:t>
            </a:r>
          </a:p>
          <a:p>
            <a:pPr marL="0" indent="0">
              <a:buFont typeface="Arial" pitchFamily="34" charset="0"/>
              <a:buNone/>
            </a:pP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    else </a:t>
            </a:r>
          </a:p>
          <a:p>
            <a:pPr marL="0" indent="0">
              <a:buFont typeface="Arial" pitchFamily="34" charset="0"/>
              <a:buNone/>
            </a:pP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     left = m+1;</a:t>
            </a:r>
          </a:p>
          <a:p>
            <a:pPr marL="0" indent="0">
              <a:buFont typeface="Arial" pitchFamily="34" charset="0"/>
              <a:buNone/>
            </a:pP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10.  }</a:t>
            </a:r>
          </a:p>
          <a:p>
            <a:pPr marL="0" indent="0">
              <a:buFont typeface="Arial" pitchFamily="34" charset="0"/>
              <a:buNone/>
            </a:pP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11.  return -1;</a:t>
            </a:r>
          </a:p>
          <a:p>
            <a:pPr marL="0" indent="0">
              <a:buFont typeface="Arial" pitchFamily="34" charset="0"/>
              <a:buNone/>
            </a:pP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12. }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1295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What does this code do?</a:t>
            </a:r>
          </a:p>
          <a:p>
            <a:r>
              <a:rPr lang="en-US" sz="2400" dirty="0" smtClean="0"/>
              <a:t>Give a detailed count of instructions for the case when the while loop stops because the condition  (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left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right)</a:t>
            </a:r>
            <a:r>
              <a:rPr lang="en-US" sz="2400" dirty="0" smtClean="0"/>
              <a:t> is false.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1318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Estimate runtime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0292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Problem:</a:t>
            </a:r>
          </a:p>
          <a:p>
            <a:pPr marL="457200" lvl="1" indent="0">
              <a:buNone/>
            </a:pPr>
            <a:r>
              <a:rPr lang="en-US" sz="2000" dirty="0" smtClean="0"/>
              <a:t>The total number of instructions in a program (or a piece of code) is 10</a:t>
            </a:r>
            <a:r>
              <a:rPr lang="en-US" sz="2000" baseline="30000" dirty="0" smtClean="0"/>
              <a:t>12</a:t>
            </a:r>
            <a:r>
              <a:rPr lang="en-US" sz="2000" dirty="0" smtClean="0"/>
              <a:t> and it runs on a computer that executes 10</a:t>
            </a:r>
            <a:r>
              <a:rPr lang="en-US" sz="2000" baseline="30000" dirty="0" smtClean="0"/>
              <a:t>9</a:t>
            </a:r>
            <a:r>
              <a:rPr lang="en-US" sz="2000" dirty="0" smtClean="0"/>
              <a:t> instructions per second. How long will it take to run this program? Give the answer in seconds. If it is very large, transform it in larger units (hours, days, years).</a:t>
            </a:r>
          </a:p>
          <a:p>
            <a:r>
              <a:rPr lang="en-US" sz="2400" dirty="0" smtClean="0"/>
              <a:t>Summary:</a:t>
            </a:r>
          </a:p>
          <a:p>
            <a:pPr lvl="1"/>
            <a:r>
              <a:rPr lang="en-US" sz="2200" dirty="0" smtClean="0"/>
              <a:t>Total instructions: 10</a:t>
            </a:r>
            <a:r>
              <a:rPr lang="en-US" sz="2200" baseline="30000" dirty="0" smtClean="0"/>
              <a:t>12</a:t>
            </a:r>
            <a:r>
              <a:rPr lang="en-US" sz="2200" dirty="0" smtClean="0"/>
              <a:t>    </a:t>
            </a:r>
          </a:p>
          <a:p>
            <a:pPr lvl="1"/>
            <a:r>
              <a:rPr lang="en-US" sz="2200" dirty="0" smtClean="0"/>
              <a:t>Speed: 10</a:t>
            </a:r>
            <a:r>
              <a:rPr lang="en-US" sz="2200" baseline="30000" dirty="0" smtClean="0"/>
              <a:t>9</a:t>
            </a:r>
            <a:r>
              <a:rPr lang="en-US" sz="2200" dirty="0" smtClean="0"/>
              <a:t> instructions/second</a:t>
            </a:r>
          </a:p>
          <a:p>
            <a:r>
              <a:rPr lang="en-US" sz="2400" dirty="0" smtClean="0"/>
              <a:t>Answer:</a:t>
            </a:r>
          </a:p>
          <a:p>
            <a:pPr lvl="1"/>
            <a:r>
              <a:rPr lang="en-US" sz="2200" dirty="0" smtClean="0"/>
              <a:t>Time = (total instructions)/speed = </a:t>
            </a:r>
          </a:p>
          <a:p>
            <a:pPr marL="457200" lvl="1" indent="0">
              <a:buNone/>
            </a:pPr>
            <a:r>
              <a:rPr lang="en-US" sz="2200" dirty="0" smtClean="0"/>
              <a:t>(</a:t>
            </a:r>
            <a:r>
              <a:rPr lang="en-US" sz="2200" dirty="0"/>
              <a:t>10</a:t>
            </a:r>
            <a:r>
              <a:rPr lang="en-US" sz="2200" baseline="30000" dirty="0"/>
              <a:t>12</a:t>
            </a:r>
            <a:r>
              <a:rPr lang="en-US" sz="2200" dirty="0"/>
              <a:t> </a:t>
            </a:r>
            <a:r>
              <a:rPr lang="en-US" sz="2200" dirty="0" smtClean="0"/>
              <a:t>instructions) / (10</a:t>
            </a:r>
            <a:r>
              <a:rPr lang="en-US" sz="2200" baseline="30000" dirty="0" smtClean="0"/>
              <a:t>9</a:t>
            </a:r>
            <a:r>
              <a:rPr lang="en-US" sz="2200" dirty="0" smtClean="0"/>
              <a:t> </a:t>
            </a:r>
            <a:r>
              <a:rPr lang="en-US" sz="2200" dirty="0" err="1" smtClean="0"/>
              <a:t>instr</a:t>
            </a:r>
            <a:r>
              <a:rPr lang="en-US" sz="2200" dirty="0" smtClean="0"/>
              <a:t>/sec) = 10</a:t>
            </a:r>
            <a:r>
              <a:rPr lang="en-US" sz="2200" baseline="30000" dirty="0" smtClean="0"/>
              <a:t>3</a:t>
            </a:r>
            <a:r>
              <a:rPr lang="en-US" sz="2200" dirty="0" smtClean="0"/>
              <a:t> seconds ~ 15 minutes</a:t>
            </a:r>
          </a:p>
          <a:p>
            <a:endParaRPr lang="en-US" sz="1200" dirty="0"/>
          </a:p>
          <a:p>
            <a:r>
              <a:rPr lang="en-US" sz="2000" dirty="0" smtClean="0"/>
              <a:t>Note that this computation is similar to computing the time it takes to travel a certain distance ( e.g. 120miles) given the speed (e.g. 60 miles/hour).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112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 runtime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0292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A slightly different way to formulate the same problem: </a:t>
            </a:r>
          </a:p>
          <a:p>
            <a:pPr lvl="1"/>
            <a:r>
              <a:rPr lang="en-US" sz="2200" dirty="0" smtClean="0"/>
              <a:t>total number of instructions in a program (or a piece of code) is 10</a:t>
            </a:r>
            <a:r>
              <a:rPr lang="en-US" sz="2200" baseline="30000" dirty="0" smtClean="0"/>
              <a:t>12</a:t>
            </a:r>
            <a:r>
              <a:rPr lang="en-US" sz="2200" dirty="0" smtClean="0"/>
              <a:t> and </a:t>
            </a:r>
          </a:p>
          <a:p>
            <a:pPr lvl="1"/>
            <a:r>
              <a:rPr lang="en-US" sz="2200" dirty="0" smtClean="0"/>
              <a:t>it runs on a computer that executes one instruction in one nanosecond (10</a:t>
            </a:r>
            <a:r>
              <a:rPr lang="en-US" sz="2200" baseline="30000" dirty="0" smtClean="0"/>
              <a:t>-9</a:t>
            </a:r>
            <a:r>
              <a:rPr lang="en-US" sz="2200" dirty="0" smtClean="0"/>
              <a:t> seconds)</a:t>
            </a:r>
          </a:p>
          <a:p>
            <a:pPr lvl="1"/>
            <a:r>
              <a:rPr lang="en-US" sz="2200" dirty="0" smtClean="0"/>
              <a:t>How long will it take to run this program? Give the answer in seconds. If it is very large, transform it in larger units (hours, days, years)</a:t>
            </a:r>
          </a:p>
          <a:p>
            <a:r>
              <a:rPr lang="en-US" sz="2400" dirty="0" smtClean="0"/>
              <a:t>Summary:</a:t>
            </a:r>
          </a:p>
          <a:p>
            <a:pPr lvl="1"/>
            <a:r>
              <a:rPr lang="en-US" sz="2200" dirty="0" smtClean="0"/>
              <a:t>10</a:t>
            </a:r>
            <a:r>
              <a:rPr lang="en-US" sz="2200" baseline="30000" dirty="0" smtClean="0"/>
              <a:t>12</a:t>
            </a:r>
            <a:r>
              <a:rPr lang="en-US" sz="2200" dirty="0" smtClean="0"/>
              <a:t> </a:t>
            </a:r>
            <a:r>
              <a:rPr lang="en-US" sz="2200" dirty="0"/>
              <a:t>total instructions</a:t>
            </a:r>
            <a:endParaRPr lang="en-US" sz="2200" dirty="0" smtClean="0"/>
          </a:p>
          <a:p>
            <a:pPr lvl="1"/>
            <a:r>
              <a:rPr lang="en-US" sz="2200" b="1" dirty="0" smtClean="0">
                <a:solidFill>
                  <a:srgbClr val="C00000"/>
                </a:solidFill>
              </a:rPr>
              <a:t>10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-9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seconds per instruction</a:t>
            </a:r>
          </a:p>
          <a:p>
            <a:r>
              <a:rPr lang="en-US" sz="2400" dirty="0" smtClean="0"/>
              <a:t>Answer:</a:t>
            </a:r>
          </a:p>
          <a:p>
            <a:pPr lvl="1"/>
            <a:r>
              <a:rPr lang="en-US" sz="2200" dirty="0" smtClean="0"/>
              <a:t>Time = (total instructions)</a:t>
            </a:r>
            <a:r>
              <a:rPr lang="en-US" sz="2200" b="1" dirty="0" smtClean="0">
                <a:solidFill>
                  <a:srgbClr val="C00000"/>
                </a:solidFill>
              </a:rPr>
              <a:t> * </a:t>
            </a:r>
            <a:r>
              <a:rPr lang="en-US" sz="2200" dirty="0" smtClean="0"/>
              <a:t>(seconds per instruction) = </a:t>
            </a:r>
          </a:p>
          <a:p>
            <a:pPr marL="457200" lvl="1" indent="0">
              <a:buNone/>
            </a:pPr>
            <a:r>
              <a:rPr lang="en-US" sz="2200" dirty="0" smtClean="0"/>
              <a:t>(</a:t>
            </a:r>
            <a:r>
              <a:rPr lang="en-US" sz="2200" dirty="0"/>
              <a:t>10</a:t>
            </a:r>
            <a:r>
              <a:rPr lang="en-US" sz="2200" baseline="30000" dirty="0"/>
              <a:t>12</a:t>
            </a:r>
            <a:r>
              <a:rPr lang="en-US" sz="2200" dirty="0"/>
              <a:t> </a:t>
            </a:r>
            <a:r>
              <a:rPr lang="en-US" sz="2200" dirty="0" smtClean="0"/>
              <a:t>instructions)</a:t>
            </a:r>
            <a:r>
              <a:rPr lang="en-US" sz="2200" b="1" dirty="0" smtClean="0">
                <a:solidFill>
                  <a:srgbClr val="C00000"/>
                </a:solidFill>
              </a:rPr>
              <a:t>* (10</a:t>
            </a:r>
            <a:r>
              <a:rPr lang="en-US" sz="2200" b="1" baseline="30000" dirty="0" smtClean="0">
                <a:solidFill>
                  <a:srgbClr val="C00000"/>
                </a:solidFill>
              </a:rPr>
              <a:t>-9</a:t>
            </a:r>
            <a:r>
              <a:rPr lang="en-US" sz="2200" b="1" dirty="0" smtClean="0">
                <a:solidFill>
                  <a:srgbClr val="C00000"/>
                </a:solidFill>
              </a:rPr>
              <a:t> sec/</a:t>
            </a:r>
            <a:r>
              <a:rPr lang="en-US" sz="2200" b="1" dirty="0" err="1">
                <a:solidFill>
                  <a:srgbClr val="C00000"/>
                </a:solidFill>
              </a:rPr>
              <a:t>instr</a:t>
            </a:r>
            <a:r>
              <a:rPr lang="en-US" sz="2200" b="1" dirty="0" smtClean="0">
                <a:solidFill>
                  <a:srgbClr val="C00000"/>
                </a:solidFill>
              </a:rPr>
              <a:t>)</a:t>
            </a:r>
            <a:r>
              <a:rPr lang="en-US" sz="2200" dirty="0" smtClean="0"/>
              <a:t> = 10</a:t>
            </a:r>
            <a:r>
              <a:rPr lang="en-US" sz="2200" baseline="30000" dirty="0" smtClean="0"/>
              <a:t>3</a:t>
            </a:r>
            <a:r>
              <a:rPr lang="en-US" sz="2200" dirty="0" smtClean="0"/>
              <a:t> seconds ~ 15 minutes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364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Body of loops :</a:t>
            </a:r>
          </a:p>
          <a:p>
            <a:pPr lvl="1"/>
            <a:r>
              <a:rPr lang="en-US" dirty="0"/>
              <a:t>Several instructions with curly braces</a:t>
            </a:r>
          </a:p>
          <a:p>
            <a:pPr lvl="1"/>
            <a:r>
              <a:rPr lang="en-US" dirty="0" smtClean="0"/>
              <a:t>One instruction indented (with or without curly braces)</a:t>
            </a:r>
          </a:p>
          <a:p>
            <a:pPr lvl="1"/>
            <a:r>
              <a:rPr lang="en-US" dirty="0" smtClean="0"/>
              <a:t>No instruction</a:t>
            </a:r>
          </a:p>
          <a:p>
            <a:pPr lvl="2"/>
            <a:r>
              <a:rPr lang="en-US" dirty="0" smtClean="0"/>
              <a:t>With semicolon, or without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122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79248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Count in detail the total number of instructions executed by each of the following pieces of code: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// Example A.   Notice the ; at the end of the for loop.</a:t>
            </a:r>
            <a:endParaRPr lang="en-US" sz="1800" dirty="0"/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temp = 5; x = temp * 2;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(i = 0;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&lt;n;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  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smtClean="0"/>
              <a:t>----------------------------------------------------------------------------------------------</a:t>
            </a:r>
          </a:p>
          <a:p>
            <a:pPr marL="0" indent="0">
              <a:buNone/>
            </a:pPr>
            <a:r>
              <a:rPr lang="en-US" sz="1800" dirty="0"/>
              <a:t>// Example B   (source: Dr. Bob Weems)</a:t>
            </a:r>
          </a:p>
          <a:p>
            <a:pPr marL="0" indent="0">
              <a:buNone/>
            </a:pPr>
            <a:r>
              <a:rPr lang="nn-NO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for (i=0; </a:t>
            </a:r>
            <a:r>
              <a:rPr lang="nn-NO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i&lt;n; </a:t>
            </a:r>
            <a:r>
              <a:rPr lang="nn-NO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i++)</a:t>
            </a:r>
          </a:p>
          <a:p>
            <a:pPr marL="0" indent="0">
              <a:buNone/>
            </a:pPr>
            <a:r>
              <a:rPr lang="nn-NO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nn-NO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(t=0</a:t>
            </a:r>
            <a:r>
              <a:rPr lang="nn-NO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nn-NO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t&lt;p; t++)</a:t>
            </a:r>
            <a:endParaRPr lang="nn-NO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nn-NO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nn-NO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nn-NO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nn-NO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nn-NO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c[i][t]=0</a:t>
            </a:r>
            <a:r>
              <a:rPr lang="nn-NO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nn-NO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for </a:t>
            </a:r>
            <a:r>
              <a:rPr lang="nn-NO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(k=0; </a:t>
            </a:r>
            <a:r>
              <a:rPr lang="nn-NO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k&lt;r; </a:t>
            </a:r>
            <a:r>
              <a:rPr lang="nn-NO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k++)</a:t>
            </a:r>
          </a:p>
          <a:p>
            <a:pPr marL="0" indent="0">
              <a:buNone/>
            </a:pPr>
            <a:r>
              <a:rPr lang="nn-NO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c[i][t]+=a[i</a:t>
            </a:r>
            <a:r>
              <a:rPr lang="nn-NO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][k]*b[k</a:t>
            </a:r>
            <a:r>
              <a:rPr lang="nn-NO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][t];</a:t>
            </a:r>
            <a:endParaRPr lang="nn-NO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nn-NO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nn-NO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nn-NO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smtClean="0"/>
              <a:t>----------------------------------------------------------------------------------------------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" y="76200"/>
            <a:ext cx="9067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Counting instructions: detailed </a:t>
            </a:r>
            <a:br>
              <a:rPr lang="en-US" dirty="0" smtClean="0"/>
            </a:br>
            <a:r>
              <a:rPr lang="en-US" dirty="0" smtClean="0"/>
              <a:t>							</a:t>
            </a:r>
            <a:r>
              <a:rPr lang="en-US" sz="3600" dirty="0" smtClean="0"/>
              <a:t>Worksheet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3968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9067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Counting instructions: detailed </a:t>
            </a:r>
            <a:br>
              <a:rPr lang="en-US" dirty="0" smtClean="0"/>
            </a:br>
            <a:r>
              <a:rPr lang="en-US" dirty="0" smtClean="0"/>
              <a:t>							</a:t>
            </a:r>
            <a:r>
              <a:rPr lang="en-US" sz="3600" dirty="0" smtClean="0"/>
              <a:t>Answers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73152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000" i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1800" i="1" dirty="0" smtClean="0">
                <a:solidFill>
                  <a:srgbClr val="C00000"/>
                </a:solidFill>
              </a:rPr>
              <a:t>for (</a:t>
            </a:r>
            <a:r>
              <a:rPr lang="en-US" sz="1800" i="1" dirty="0" err="1" smtClean="0">
                <a:solidFill>
                  <a:srgbClr val="C00000"/>
                </a:solidFill>
              </a:rPr>
              <a:t>init</a:t>
            </a:r>
            <a:r>
              <a:rPr lang="en-US" sz="1800" i="1" dirty="0" smtClean="0">
                <a:solidFill>
                  <a:srgbClr val="C00000"/>
                </a:solidFill>
              </a:rPr>
              <a:t>; </a:t>
            </a:r>
            <a:r>
              <a:rPr lang="en-US" sz="1800" i="1" dirty="0" err="1" smtClean="0">
                <a:solidFill>
                  <a:srgbClr val="C00000"/>
                </a:solidFill>
              </a:rPr>
              <a:t>cond</a:t>
            </a:r>
            <a:r>
              <a:rPr lang="en-US" sz="1800" i="1" dirty="0" smtClean="0">
                <a:solidFill>
                  <a:srgbClr val="C00000"/>
                </a:solidFill>
              </a:rPr>
              <a:t>; update)  </a:t>
            </a:r>
            <a:r>
              <a:rPr lang="en-US" sz="1800" dirty="0" smtClean="0">
                <a:solidFill>
                  <a:srgbClr val="C00000"/>
                </a:solidFill>
              </a:rPr>
              <a:t>// assume the condition is TRUE n times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smtClean="0">
                <a:solidFill>
                  <a:srgbClr val="C00000"/>
                </a:solidFill>
              </a:rPr>
              <a:t>      </a:t>
            </a:r>
            <a:r>
              <a:rPr lang="en-US" sz="1800" i="1" dirty="0" smtClean="0">
                <a:solidFill>
                  <a:srgbClr val="C00000"/>
                </a:solidFill>
              </a:rPr>
              <a:t>body</a:t>
            </a:r>
          </a:p>
          <a:p>
            <a:pPr marL="0" indent="0">
              <a:buNone/>
            </a:pPr>
            <a:r>
              <a:rPr lang="en-US" sz="1800" dirty="0" smtClean="0"/>
              <a:t>// Example A.   Notice the ; at the end of the for loop.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temp = 5; x = temp * 2;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(i = 0;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&lt;n;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   ;  </a:t>
            </a:r>
          </a:p>
          <a:p>
            <a:pPr marL="0" indent="0">
              <a:buNone/>
            </a:pPr>
            <a:r>
              <a:rPr lang="en-US" sz="1800" dirty="0" smtClean="0"/>
              <a:t> 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----------------------------------------------------------------------------------------------</a:t>
            </a:r>
          </a:p>
          <a:p>
            <a:pPr marL="0" indent="0">
              <a:buNone/>
            </a:pPr>
            <a:r>
              <a:rPr lang="en-US" sz="1800" dirty="0"/>
              <a:t>// Example B   </a:t>
            </a:r>
            <a:r>
              <a:rPr lang="en-US" sz="1600" dirty="0"/>
              <a:t>(source: Dr. Bob Weems)</a:t>
            </a:r>
          </a:p>
          <a:p>
            <a:pPr marL="0" indent="0">
              <a:buNone/>
            </a:pPr>
            <a:r>
              <a:rPr lang="nn-NO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for (i=0; </a:t>
            </a:r>
            <a:r>
              <a:rPr lang="nn-NO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i&lt;n; </a:t>
            </a:r>
            <a:r>
              <a:rPr lang="nn-NO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nn-NO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     </a:t>
            </a:r>
          </a:p>
          <a:p>
            <a:pPr marL="0" indent="0">
              <a:buNone/>
            </a:pPr>
            <a:r>
              <a:rPr lang="nn-NO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n-NO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for (t=0</a:t>
            </a:r>
            <a:r>
              <a:rPr lang="nn-NO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nn-NO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t&lt;p; t++)</a:t>
            </a:r>
            <a:endParaRPr lang="nn-NO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nn-NO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nn-NO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n-NO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nn-NO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nn-NO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c[i][t]=0</a:t>
            </a:r>
            <a:r>
              <a:rPr lang="nn-NO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nn-NO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for </a:t>
            </a:r>
            <a:r>
              <a:rPr lang="nn-NO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(k=0; </a:t>
            </a:r>
            <a:r>
              <a:rPr lang="nn-NO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k&lt;r; </a:t>
            </a:r>
            <a:r>
              <a:rPr lang="nn-NO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k++)</a:t>
            </a:r>
          </a:p>
          <a:p>
            <a:pPr marL="0" indent="0">
              <a:buNone/>
            </a:pPr>
            <a:r>
              <a:rPr lang="nn-NO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c[i][t]+=a[i</a:t>
            </a:r>
            <a:r>
              <a:rPr lang="nn-NO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][k]*b[k</a:t>
            </a:r>
            <a:r>
              <a:rPr lang="nn-NO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][t];</a:t>
            </a:r>
            <a:endParaRPr lang="nn-NO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nn-NO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nn-NO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  <a:endParaRPr lang="nn-NO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3327" y="3654623"/>
            <a:ext cx="333287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 + 1 </a:t>
            </a:r>
            <a:r>
              <a:rPr lang="en-US" dirty="0">
                <a:solidFill>
                  <a:srgbClr val="C00000"/>
                </a:solidFill>
              </a:rPr>
              <a:t>+ 1 + n* (1 + 1 </a:t>
            </a:r>
            <a:r>
              <a:rPr lang="en-US" dirty="0" smtClean="0">
                <a:solidFill>
                  <a:srgbClr val="C00000"/>
                </a:solidFill>
              </a:rPr>
              <a:t>+ 0) = </a:t>
            </a:r>
            <a:r>
              <a:rPr lang="en-US" dirty="0">
                <a:solidFill>
                  <a:srgbClr val="C00000"/>
                </a:solidFill>
              </a:rPr>
              <a:t>4</a:t>
            </a:r>
            <a:r>
              <a:rPr lang="en-US" dirty="0" smtClean="0">
                <a:solidFill>
                  <a:srgbClr val="C00000"/>
                </a:solidFill>
              </a:rPr>
              <a:t> + 2n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1092968" y="3505200"/>
            <a:ext cx="228600" cy="2330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550168" y="3518510"/>
            <a:ext cx="228600" cy="233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949461" y="3505200"/>
            <a:ext cx="184139" cy="2330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0" y="1905000"/>
            <a:ext cx="6400800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85800" y="1275169"/>
            <a:ext cx="373031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dirty="0" smtClean="0"/>
              <a:t> </a:t>
            </a:r>
            <a:r>
              <a:rPr lang="en-US" dirty="0"/>
              <a:t>1 + 1 + n* (1 + 1 </a:t>
            </a:r>
            <a:r>
              <a:rPr lang="en-US" dirty="0" smtClean="0"/>
              <a:t>+ </a:t>
            </a:r>
            <a:r>
              <a:rPr lang="en-US" dirty="0" err="1" smtClean="0"/>
              <a:t>body_instr_count</a:t>
            </a:r>
            <a:r>
              <a:rPr lang="en-US" dirty="0" smtClean="0"/>
              <a:t>) 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685800" y="1503771"/>
            <a:ext cx="164876" cy="45719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1153285" y="1521641"/>
            <a:ext cx="0" cy="43932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04709" y="1653192"/>
            <a:ext cx="5241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false</a:t>
            </a:r>
            <a:endParaRPr lang="en-US" sz="1400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1328891" y="1600200"/>
            <a:ext cx="576109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228418" y="1653192"/>
            <a:ext cx="4924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true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2870496" y="4495800"/>
            <a:ext cx="626325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1400" dirty="0" smtClean="0">
                <a:solidFill>
                  <a:srgbClr val="C00000"/>
                </a:solidFill>
              </a:rPr>
              <a:t> </a:t>
            </a:r>
            <a:r>
              <a:rPr lang="en-US" sz="1400" dirty="0">
                <a:solidFill>
                  <a:srgbClr val="C00000"/>
                </a:solidFill>
              </a:rPr>
              <a:t>1 + 1 + </a:t>
            </a:r>
            <a:r>
              <a:rPr lang="en-US" sz="1400" dirty="0" smtClean="0">
                <a:solidFill>
                  <a:srgbClr val="C00000"/>
                </a:solidFill>
              </a:rPr>
              <a:t>n * </a:t>
            </a:r>
            <a:r>
              <a:rPr lang="en-US" sz="1400" dirty="0">
                <a:solidFill>
                  <a:srgbClr val="C00000"/>
                </a:solidFill>
              </a:rPr>
              <a:t>(1 + 1 </a:t>
            </a:r>
            <a:r>
              <a:rPr lang="en-US" sz="1400" dirty="0" smtClean="0">
                <a:solidFill>
                  <a:srgbClr val="C00000"/>
                </a:solidFill>
              </a:rPr>
              <a:t>+ ___ ) = 2 + n * (2 + 2 + 5*p + 3*p*r) = 2 + 4*n + 5*n*p + 3*n*p*r </a:t>
            </a:r>
            <a:endParaRPr lang="en-US" sz="1400" dirty="0">
              <a:solidFill>
                <a:srgbClr val="C0000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704941" y="4724400"/>
            <a:ext cx="165555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124199" y="5032177"/>
            <a:ext cx="76200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885829" y="4953000"/>
            <a:ext cx="5258171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1400" dirty="0" smtClean="0">
                <a:solidFill>
                  <a:srgbClr val="C00000"/>
                </a:solidFill>
              </a:rPr>
              <a:t> </a:t>
            </a:r>
            <a:r>
              <a:rPr lang="en-US" sz="1400" dirty="0">
                <a:solidFill>
                  <a:srgbClr val="C00000"/>
                </a:solidFill>
              </a:rPr>
              <a:t>1 + 1 + </a:t>
            </a:r>
            <a:r>
              <a:rPr lang="en-US" sz="1400" dirty="0" smtClean="0">
                <a:solidFill>
                  <a:srgbClr val="C00000"/>
                </a:solidFill>
              </a:rPr>
              <a:t>p* </a:t>
            </a:r>
            <a:r>
              <a:rPr lang="en-US" sz="1400" dirty="0">
                <a:solidFill>
                  <a:srgbClr val="C00000"/>
                </a:solidFill>
              </a:rPr>
              <a:t>(1 + 1 </a:t>
            </a:r>
            <a:r>
              <a:rPr lang="en-US" sz="1400" dirty="0" smtClean="0">
                <a:solidFill>
                  <a:srgbClr val="C00000"/>
                </a:solidFill>
              </a:rPr>
              <a:t>+ 1 +  ____) = 2 + p * (3 + 2 + 3*r) =   2 + 5*p + 3*p*r </a:t>
            </a:r>
            <a:endParaRPr lang="en-US" sz="1400" dirty="0">
              <a:solidFill>
                <a:srgbClr val="C00000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3733800" y="6019800"/>
            <a:ext cx="9906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756486" y="5864423"/>
            <a:ext cx="255871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1400" dirty="0" smtClean="0">
                <a:solidFill>
                  <a:srgbClr val="C00000"/>
                </a:solidFill>
              </a:rPr>
              <a:t> </a:t>
            </a:r>
            <a:r>
              <a:rPr lang="en-US" sz="1400" dirty="0">
                <a:solidFill>
                  <a:srgbClr val="C00000"/>
                </a:solidFill>
              </a:rPr>
              <a:t>1 + 1 + </a:t>
            </a:r>
            <a:r>
              <a:rPr lang="en-US" sz="1400" dirty="0" smtClean="0">
                <a:solidFill>
                  <a:srgbClr val="C00000"/>
                </a:solidFill>
              </a:rPr>
              <a:t>r* </a:t>
            </a:r>
            <a:r>
              <a:rPr lang="en-US" sz="1400" dirty="0">
                <a:solidFill>
                  <a:srgbClr val="C00000"/>
                </a:solidFill>
              </a:rPr>
              <a:t>(1 + 1 </a:t>
            </a:r>
            <a:r>
              <a:rPr lang="en-US" sz="1400" dirty="0" smtClean="0">
                <a:solidFill>
                  <a:srgbClr val="C00000"/>
                </a:solidFill>
              </a:rPr>
              <a:t>+ 1) =  2 + 3 * r 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6441646" y="5864423"/>
            <a:ext cx="797354" cy="307777"/>
          </a:xfrm>
          <a:prstGeom prst="ellipse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772400" y="4953000"/>
            <a:ext cx="1295400" cy="307777"/>
          </a:xfrm>
          <a:prstGeom prst="ellipse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/>
          <p:cNvCxnSpPr>
            <a:stCxn id="39" idx="0"/>
          </p:cNvCxnSpPr>
          <p:nvPr/>
        </p:nvCxnSpPr>
        <p:spPr>
          <a:xfrm flipH="1" flipV="1">
            <a:off x="5773831" y="5184578"/>
            <a:ext cx="1066492" cy="67984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0" idx="1"/>
          </p:cNvCxnSpPr>
          <p:nvPr/>
        </p:nvCxnSpPr>
        <p:spPr>
          <a:xfrm flipH="1" flipV="1">
            <a:off x="4419601" y="4724401"/>
            <a:ext cx="3542506" cy="27367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455530" y="3478178"/>
            <a:ext cx="67162" cy="2600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/>
          <p:nvPr/>
        </p:nvCxnSpPr>
        <p:spPr>
          <a:xfrm rot="10800000" flipV="1">
            <a:off x="788168" y="3200399"/>
            <a:ext cx="762000" cy="55117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2870496" y="3359454"/>
            <a:ext cx="253705" cy="3517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905000" y="1600200"/>
            <a:ext cx="338471" cy="36076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7620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9067800" cy="1981200"/>
          </a:xfrm>
          <a:noFill/>
        </p:spPr>
        <p:txBody>
          <a:bodyPr>
            <a:normAutofit fontScale="90000"/>
          </a:bodyPr>
          <a:lstStyle/>
          <a:p>
            <a:r>
              <a:rPr lang="en-US" dirty="0" smtClean="0"/>
              <a:t>Counting instructions: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sequential</a:t>
            </a:r>
            <a:r>
              <a:rPr lang="en-US" dirty="0" smtClean="0"/>
              <a:t> vs </a:t>
            </a:r>
            <a:r>
              <a:rPr lang="en-US" dirty="0" smtClean="0">
                <a:solidFill>
                  <a:srgbClr val="FF0000"/>
                </a:solidFill>
              </a:rPr>
              <a:t>nested</a:t>
            </a:r>
            <a:r>
              <a:rPr lang="en-US" dirty="0" smtClean="0"/>
              <a:t> loops</a:t>
            </a:r>
            <a:br>
              <a:rPr lang="en-US" dirty="0" smtClean="0"/>
            </a:br>
            <a:r>
              <a:rPr lang="en-US" dirty="0" smtClean="0"/>
              <a:t>							Worksheet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276600"/>
            <a:ext cx="7315200" cy="3581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 </a:t>
            </a: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// Example </a:t>
            </a:r>
            <a:r>
              <a:rPr lang="en-US" sz="1800" dirty="0" smtClean="0"/>
              <a:t>sequential vs nested</a:t>
            </a:r>
            <a:endParaRPr lang="en-US" sz="1800" dirty="0"/>
          </a:p>
          <a:p>
            <a:pPr marL="0" indent="0">
              <a:buNone/>
            </a:pPr>
            <a:r>
              <a:rPr lang="nn-NO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nn-NO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(t=0</a:t>
            </a:r>
            <a:r>
              <a:rPr lang="nn-NO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 t</a:t>
            </a:r>
            <a:r>
              <a:rPr lang="nn-NO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&lt;n; </a:t>
            </a:r>
            <a:r>
              <a:rPr lang="nn-NO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nn-NO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</a:p>
          <a:p>
            <a:pPr marL="0" indent="0">
              <a:buNone/>
            </a:pPr>
            <a:r>
              <a:rPr lang="nn-NO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n-NO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nn-NO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nn-NO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("A");     </a:t>
            </a:r>
          </a:p>
          <a:p>
            <a:pPr marL="0" indent="0">
              <a:buNone/>
            </a:pPr>
            <a:r>
              <a:rPr lang="nn-NO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(i=0</a:t>
            </a:r>
            <a:r>
              <a:rPr lang="nn-NO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nn-NO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i&lt;p; i++) {        </a:t>
            </a:r>
            <a:endParaRPr lang="nn-NO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nn-NO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nn-NO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(k=0; </a:t>
            </a:r>
            <a:r>
              <a:rPr lang="nn-NO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k&lt;r; </a:t>
            </a:r>
            <a:r>
              <a:rPr lang="nn-NO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k++)</a:t>
            </a:r>
          </a:p>
          <a:p>
            <a:pPr marL="0" indent="0">
              <a:buNone/>
            </a:pPr>
            <a:r>
              <a:rPr lang="nn-NO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n-NO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	 printf("B");</a:t>
            </a:r>
          </a:p>
          <a:p>
            <a:pPr marL="0" indent="0">
              <a:buNone/>
            </a:pPr>
            <a:r>
              <a:rPr lang="nn-NO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nn-NO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385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9067800" cy="1981200"/>
          </a:xfrm>
          <a:noFill/>
        </p:spPr>
        <p:txBody>
          <a:bodyPr>
            <a:normAutofit fontScale="90000"/>
          </a:bodyPr>
          <a:lstStyle/>
          <a:p>
            <a:r>
              <a:rPr lang="en-US" dirty="0" smtClean="0"/>
              <a:t>Counting instructions: </a:t>
            </a:r>
            <a:br>
              <a:rPr lang="en-US" dirty="0" smtClean="0"/>
            </a:br>
            <a:r>
              <a:rPr lang="en-US" dirty="0" smtClean="0"/>
              <a:t>sequential vs nested loops</a:t>
            </a:r>
            <a:br>
              <a:rPr lang="en-US" dirty="0" smtClean="0"/>
            </a:br>
            <a:r>
              <a:rPr lang="en-US" dirty="0" smtClean="0"/>
              <a:t>							</a:t>
            </a:r>
            <a:r>
              <a:rPr lang="en-US" sz="3600" dirty="0" smtClean="0"/>
              <a:t>Answers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276600"/>
            <a:ext cx="7315200" cy="3581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 </a:t>
            </a: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// Example </a:t>
            </a:r>
            <a:r>
              <a:rPr lang="en-US" sz="1800" dirty="0" smtClean="0"/>
              <a:t>sequential vs nested</a:t>
            </a:r>
            <a:endParaRPr lang="en-US" sz="1800" dirty="0"/>
          </a:p>
          <a:p>
            <a:pPr marL="0" indent="0">
              <a:buNone/>
            </a:pPr>
            <a:r>
              <a:rPr lang="nn-NO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nn-NO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(t=0</a:t>
            </a:r>
            <a:r>
              <a:rPr lang="nn-NO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nn-NO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t&lt;n; t++) </a:t>
            </a:r>
          </a:p>
          <a:p>
            <a:pPr marL="0" indent="0">
              <a:buNone/>
            </a:pPr>
            <a:r>
              <a:rPr lang="nn-NO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n-NO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nn-NO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nn-NO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("A");     </a:t>
            </a:r>
          </a:p>
          <a:p>
            <a:pPr marL="0" indent="0">
              <a:buNone/>
            </a:pPr>
            <a:r>
              <a:rPr lang="nn-NO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(i=0</a:t>
            </a:r>
            <a:r>
              <a:rPr lang="nn-NO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nn-NO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i&lt;p; i++) {        </a:t>
            </a:r>
            <a:endParaRPr lang="nn-NO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nn-NO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nn-NO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(k=0; </a:t>
            </a:r>
            <a:r>
              <a:rPr lang="nn-NO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k&lt;r; </a:t>
            </a:r>
            <a:r>
              <a:rPr lang="nn-NO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k++)</a:t>
            </a:r>
          </a:p>
          <a:p>
            <a:pPr marL="0" indent="0">
              <a:buNone/>
            </a:pPr>
            <a:r>
              <a:rPr lang="nn-NO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n-NO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	 printf("B");</a:t>
            </a:r>
          </a:p>
          <a:p>
            <a:pPr marL="0" indent="0">
              <a:buNone/>
            </a:pPr>
            <a:r>
              <a:rPr lang="nn-NO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nn-NO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876800" y="3502223"/>
            <a:ext cx="419998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>
                <a:solidFill>
                  <a:srgbClr val="C00000"/>
                </a:solidFill>
              </a:rPr>
              <a:t> ___ + ___ = (2 + 3*n)  +  (2 + 4*p + 3*p*r)</a:t>
            </a:r>
          </a:p>
          <a:p>
            <a:pPr marL="0" lvl="1"/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667000" y="4418111"/>
            <a:ext cx="1117525" cy="148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36" idx="1"/>
          </p:cNvCxnSpPr>
          <p:nvPr/>
        </p:nvCxnSpPr>
        <p:spPr>
          <a:xfrm>
            <a:off x="2667000" y="5103911"/>
            <a:ext cx="1371229" cy="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038229" y="4950023"/>
            <a:ext cx="503855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1400" dirty="0" smtClean="0">
                <a:solidFill>
                  <a:srgbClr val="C00000"/>
                </a:solidFill>
              </a:rPr>
              <a:t> </a:t>
            </a:r>
            <a:r>
              <a:rPr lang="en-US" sz="1400" dirty="0">
                <a:solidFill>
                  <a:srgbClr val="C00000"/>
                </a:solidFill>
              </a:rPr>
              <a:t>1 + 1 + </a:t>
            </a:r>
            <a:r>
              <a:rPr lang="en-US" sz="1400" dirty="0" smtClean="0">
                <a:solidFill>
                  <a:srgbClr val="C00000"/>
                </a:solidFill>
              </a:rPr>
              <a:t>p* </a:t>
            </a:r>
            <a:r>
              <a:rPr lang="en-US" sz="1400" dirty="0">
                <a:solidFill>
                  <a:srgbClr val="C00000"/>
                </a:solidFill>
              </a:rPr>
              <a:t>(1 + 1 </a:t>
            </a:r>
            <a:r>
              <a:rPr lang="en-US" sz="1400" dirty="0" smtClean="0">
                <a:solidFill>
                  <a:srgbClr val="C00000"/>
                </a:solidFill>
              </a:rPr>
              <a:t> +  ____) = 2 + p * (2 + 2 + 3*r) =   2 + 4*p + 3*p*r </a:t>
            </a:r>
            <a:endParaRPr lang="en-US" sz="1400" dirty="0">
              <a:solidFill>
                <a:srgbClr val="C00000"/>
              </a:solidFill>
            </a:endParaRPr>
          </a:p>
        </p:txBody>
      </p:sp>
      <p:cxnSp>
        <p:nvCxnSpPr>
          <p:cNvPr id="37" name="Straight Arrow Connector 36"/>
          <p:cNvCxnSpPr>
            <a:endCxn id="38" idx="1"/>
          </p:cNvCxnSpPr>
          <p:nvPr/>
        </p:nvCxnSpPr>
        <p:spPr>
          <a:xfrm>
            <a:off x="3225762" y="5483423"/>
            <a:ext cx="1574467" cy="15388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800229" y="5483423"/>
            <a:ext cx="251383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1400" dirty="0" smtClean="0">
                <a:solidFill>
                  <a:srgbClr val="C00000"/>
                </a:solidFill>
              </a:rPr>
              <a:t> </a:t>
            </a:r>
            <a:r>
              <a:rPr lang="en-US" sz="1400" dirty="0">
                <a:solidFill>
                  <a:srgbClr val="C00000"/>
                </a:solidFill>
              </a:rPr>
              <a:t>1 + 1 + </a:t>
            </a:r>
            <a:r>
              <a:rPr lang="en-US" sz="1400" dirty="0" smtClean="0">
                <a:solidFill>
                  <a:srgbClr val="C00000"/>
                </a:solidFill>
              </a:rPr>
              <a:t>r* </a:t>
            </a:r>
            <a:r>
              <a:rPr lang="en-US" sz="1400" dirty="0">
                <a:solidFill>
                  <a:srgbClr val="C00000"/>
                </a:solidFill>
              </a:rPr>
              <a:t>(1 + 1 </a:t>
            </a:r>
            <a:r>
              <a:rPr lang="en-US" sz="1400" dirty="0" smtClean="0">
                <a:solidFill>
                  <a:srgbClr val="C00000"/>
                </a:solidFill>
              </a:rPr>
              <a:t>+ 1) =  2 + 3 * r 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6477000" y="5483423"/>
            <a:ext cx="797354" cy="307777"/>
          </a:xfrm>
          <a:prstGeom prst="ellipse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696200" y="4950023"/>
            <a:ext cx="1295400" cy="307777"/>
          </a:xfrm>
          <a:prstGeom prst="ellipse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/>
          <p:cNvCxnSpPr>
            <a:stCxn id="39" idx="0"/>
          </p:cNvCxnSpPr>
          <p:nvPr/>
        </p:nvCxnSpPr>
        <p:spPr>
          <a:xfrm flipH="1" flipV="1">
            <a:off x="5660603" y="5181600"/>
            <a:ext cx="1215074" cy="30182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0" idx="1"/>
          </p:cNvCxnSpPr>
          <p:nvPr/>
        </p:nvCxnSpPr>
        <p:spPr>
          <a:xfrm flipH="1" flipV="1">
            <a:off x="5791200" y="3947755"/>
            <a:ext cx="2094707" cy="104734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810000" y="4264223"/>
            <a:ext cx="256192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1400" dirty="0" smtClean="0">
                <a:solidFill>
                  <a:srgbClr val="C00000"/>
                </a:solidFill>
              </a:rPr>
              <a:t> </a:t>
            </a:r>
            <a:r>
              <a:rPr lang="en-US" sz="1400" dirty="0">
                <a:solidFill>
                  <a:srgbClr val="C00000"/>
                </a:solidFill>
              </a:rPr>
              <a:t>1 + 1 + </a:t>
            </a:r>
            <a:r>
              <a:rPr lang="en-US" sz="1400" dirty="0" smtClean="0">
                <a:solidFill>
                  <a:srgbClr val="C00000"/>
                </a:solidFill>
              </a:rPr>
              <a:t>n* </a:t>
            </a:r>
            <a:r>
              <a:rPr lang="en-US" sz="1400" dirty="0">
                <a:solidFill>
                  <a:srgbClr val="C00000"/>
                </a:solidFill>
              </a:rPr>
              <a:t>(1 + 1 </a:t>
            </a:r>
            <a:r>
              <a:rPr lang="en-US" sz="1400" dirty="0" smtClean="0">
                <a:solidFill>
                  <a:srgbClr val="C00000"/>
                </a:solidFill>
              </a:rPr>
              <a:t>+ 1) =  2 + 3*n </a:t>
            </a:r>
            <a:endParaRPr lang="en-US" sz="1400" dirty="0">
              <a:solidFill>
                <a:srgbClr val="C00000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H="1" flipV="1">
            <a:off x="5257800" y="3871555"/>
            <a:ext cx="533400" cy="39266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5527246" y="4267200"/>
            <a:ext cx="797354" cy="307777"/>
          </a:xfrm>
          <a:prstGeom prst="ellipse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030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textbook, CLRS, provides a more detailed analysis that uses different costs (time) for instructions (based on their type).</a:t>
            </a:r>
          </a:p>
          <a:p>
            <a:pPr lvl="1"/>
            <a:r>
              <a:rPr lang="en-US" dirty="0" smtClean="0"/>
              <a:t>Easy to adapt the above method to do that: just reapply the method, but count only specific instructions (assignments, additions, comparisons,…)</a:t>
            </a:r>
          </a:p>
          <a:p>
            <a:pPr lvl="1"/>
            <a:r>
              <a:rPr lang="en-US" dirty="0" smtClean="0"/>
              <a:t>More details that we will want to skip over in </a:t>
            </a:r>
            <a:r>
              <a:rPr lang="en-US" smtClean="0"/>
              <a:t>the end (=&gt; use Big-Oh).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488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11404</TotalTime>
  <Words>1028</Words>
  <Application>Microsoft Office PowerPoint</Application>
  <PresentationFormat>On-screen Show (4:3)</PresentationFormat>
  <Paragraphs>135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Summary</vt:lpstr>
      <vt:lpstr>Estimate runtime</vt:lpstr>
      <vt:lpstr>Estimate runtime</vt:lpstr>
      <vt:lpstr>C conventions</vt:lpstr>
      <vt:lpstr>PowerPoint Presentation</vt:lpstr>
      <vt:lpstr>Counting instructions: detailed         Answers</vt:lpstr>
      <vt:lpstr>Counting instructions:  sequential vs nested loops        Worksheet</vt:lpstr>
      <vt:lpstr>Counting instructions:  sequential vs nested loops        Answers</vt:lpstr>
      <vt:lpstr>CLRS</vt:lpstr>
      <vt:lpstr>Detailed instruction count                                                           Worksheet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alex</cp:lastModifiedBy>
  <cp:revision>979</cp:revision>
  <cp:lastPrinted>2018-01-16T14:09:31Z</cp:lastPrinted>
  <dcterms:created xsi:type="dcterms:W3CDTF">2006-08-16T00:00:00Z</dcterms:created>
  <dcterms:modified xsi:type="dcterms:W3CDTF">2018-08-24T22:38:02Z</dcterms:modified>
</cp:coreProperties>
</file>