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521" r:id="rId3"/>
    <p:sldId id="431" r:id="rId4"/>
    <p:sldId id="433" r:id="rId5"/>
    <p:sldId id="419" r:id="rId6"/>
    <p:sldId id="524" r:id="rId7"/>
    <p:sldId id="446" r:id="rId8"/>
    <p:sldId id="447" r:id="rId9"/>
    <p:sldId id="448" r:id="rId10"/>
    <p:sldId id="450" r:id="rId11"/>
    <p:sldId id="496" r:id="rId12"/>
    <p:sldId id="551" r:id="rId13"/>
    <p:sldId id="552" r:id="rId14"/>
    <p:sldId id="497" r:id="rId15"/>
    <p:sldId id="457" r:id="rId16"/>
    <p:sldId id="554" r:id="rId17"/>
    <p:sldId id="523" r:id="rId18"/>
    <p:sldId id="477" r:id="rId19"/>
    <p:sldId id="561" r:id="rId20"/>
    <p:sldId id="476" r:id="rId21"/>
    <p:sldId id="559" r:id="rId22"/>
    <p:sldId id="528" r:id="rId23"/>
    <p:sldId id="529" r:id="rId24"/>
    <p:sldId id="560" r:id="rId25"/>
    <p:sldId id="536" r:id="rId26"/>
    <p:sldId id="537" r:id="rId27"/>
    <p:sldId id="538" r:id="rId28"/>
    <p:sldId id="543" r:id="rId29"/>
    <p:sldId id="546" r:id="rId30"/>
    <p:sldId id="451" r:id="rId3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521"/>
            <p14:sldId id="431"/>
            <p14:sldId id="433"/>
          </p14:sldIdLst>
        </p14:section>
        <p14:section name="Properties of Sorting Algorithms" id="{241F51F9-7707-4779-959F-7B06E5307B29}">
          <p14:sldIdLst>
            <p14:sldId id="419"/>
            <p14:sldId id="524"/>
            <p14:sldId id="446"/>
            <p14:sldId id="447"/>
            <p14:sldId id="448"/>
          </p14:sldIdLst>
        </p14:section>
        <p14:section name="Insertion sort" id="{3AED5E1D-ED76-44C7-A9AE-AD79EF0D6A1C}">
          <p14:sldIdLst>
            <p14:sldId id="450"/>
            <p14:sldId id="496"/>
            <p14:sldId id="551"/>
            <p14:sldId id="552"/>
            <p14:sldId id="497"/>
            <p14:sldId id="457"/>
            <p14:sldId id="554"/>
            <p14:sldId id="523"/>
          </p14:sldIdLst>
        </p14:section>
        <p14:section name="Indirect Sorting" id="{384FF7FA-5502-4E73-98DF-90FEF0C59718}">
          <p14:sldIdLst>
            <p14:sldId id="477"/>
            <p14:sldId id="561"/>
            <p14:sldId id="476"/>
          </p14:sldIdLst>
        </p14:section>
        <p14:section name="Binary Search" id="{713C5310-207F-4DB4-9F0C-CCB413775DA6}">
          <p14:sldIdLst>
            <p14:sldId id="559"/>
            <p14:sldId id="528"/>
            <p14:sldId id="529"/>
            <p14:sldId id="560"/>
          </p14:sldIdLst>
        </p14:section>
        <p14:section name="Interpolated Search" id="{99A67FD2-3283-48D0-B2F6-504762765B6C}">
          <p14:sldIdLst>
            <p14:sldId id="536"/>
            <p14:sldId id="537"/>
            <p14:sldId id="538"/>
            <p14:sldId id="543"/>
            <p14:sldId id="546"/>
          </p14:sldIdLst>
        </p14:section>
        <p14:section name="CLRS pseudocode conventions" id="{EE0AD57F-4E82-4A5F-935F-0F484D2F8ECC}">
          <p14:sldIdLst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3E025-A01B-46A7-BE50-4CBC38B34389}" v="1" dt="2024-01-18T20:50:02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4660"/>
  </p:normalViewPr>
  <p:slideViewPr>
    <p:cSldViewPr>
      <p:cViewPr varScale="1">
        <p:scale>
          <a:sx n="62" d="100"/>
          <a:sy n="62" d="100"/>
        </p:scale>
        <p:origin x="12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4D73E025-A01B-46A7-BE50-4CBC38B34389}"/>
    <pc:docChg chg="modSld">
      <pc:chgData name="Stefan, Alexandra" userId="31e1a6b8-5232-42c3-b6d4-9595b200ff55" providerId="ADAL" clId="{4D73E025-A01B-46A7-BE50-4CBC38B34389}" dt="2024-01-18T20:51:10.786" v="101" actId="6549"/>
      <pc:docMkLst>
        <pc:docMk/>
      </pc:docMkLst>
      <pc:sldChg chg="modSp mod">
        <pc:chgData name="Stefan, Alexandra" userId="31e1a6b8-5232-42c3-b6d4-9595b200ff55" providerId="ADAL" clId="{4D73E025-A01B-46A7-BE50-4CBC38B34389}" dt="2024-01-18T20:51:10.786" v="101" actId="6549"/>
        <pc:sldMkLst>
          <pc:docMk/>
          <pc:sldMk cId="246359215" sldId="496"/>
        </pc:sldMkLst>
        <pc:spChg chg="mod">
          <ac:chgData name="Stefan, Alexandra" userId="31e1a6b8-5232-42c3-b6d4-9595b200ff55" providerId="ADAL" clId="{4D73E025-A01B-46A7-BE50-4CBC38B34389}" dt="2024-01-18T20:51:10.786" v="101" actId="6549"/>
          <ac:spMkLst>
            <pc:docMk/>
            <pc:sldMk cId="246359215" sldId="496"/>
            <ac:spMk id="10" creationId="{00000000-0000-0000-0000-000000000000}"/>
          </ac:spMkLst>
        </pc:spChg>
      </pc:sldChg>
    </pc:docChg>
  </pc:docChgLst>
  <pc:docChgLst>
    <pc:chgData name="Alexandra Stefan" userId="31e1a6b8-5232-42c3-b6d4-9595b200ff55" providerId="ADAL" clId="{F1378D32-B48D-41E8-830D-92849BB2B3FE}"/>
    <pc:docChg chg="undo custSel addSld delSld modSld sldOrd modSection">
      <pc:chgData name="Alexandra Stefan" userId="31e1a6b8-5232-42c3-b6d4-9595b200ff55" providerId="ADAL" clId="{F1378D32-B48D-41E8-830D-92849BB2B3FE}" dt="2023-09-14T17:14:11.217" v="200" actId="6549"/>
      <pc:docMkLst>
        <pc:docMk/>
      </pc:docMkLst>
      <pc:sldChg chg="modSp">
        <pc:chgData name="Alexandra Stefan" userId="31e1a6b8-5232-42c3-b6d4-9595b200ff55" providerId="ADAL" clId="{F1378D32-B48D-41E8-830D-92849BB2B3FE}" dt="2023-09-12T13:29:19.653" v="31" actId="20577"/>
        <pc:sldMkLst>
          <pc:docMk/>
          <pc:sldMk cId="408876782" sldId="419"/>
        </pc:sldMkLst>
        <pc:spChg chg="mod">
          <ac:chgData name="Alexandra Stefan" userId="31e1a6b8-5232-42c3-b6d4-9595b200ff55" providerId="ADAL" clId="{F1378D32-B48D-41E8-830D-92849BB2B3FE}" dt="2023-09-12T13:29:19.653" v="31" actId="20577"/>
          <ac:spMkLst>
            <pc:docMk/>
            <pc:sldMk cId="408876782" sldId="419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13:30:21.229" v="35" actId="20577"/>
        <pc:sldMkLst>
          <pc:docMk/>
          <pc:sldMk cId="1184630789" sldId="433"/>
        </pc:sldMkLst>
        <pc:spChg chg="mod">
          <ac:chgData name="Alexandra Stefan" userId="31e1a6b8-5232-42c3-b6d4-9595b200ff55" providerId="ADAL" clId="{F1378D32-B48D-41E8-830D-92849BB2B3FE}" dt="2023-09-12T13:30:21.229" v="35" actId="20577"/>
          <ac:spMkLst>
            <pc:docMk/>
            <pc:sldMk cId="1184630789" sldId="433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14:26:27" v="42" actId="20577"/>
        <pc:sldMkLst>
          <pc:docMk/>
          <pc:sldMk cId="246359215" sldId="496"/>
        </pc:sldMkLst>
        <pc:spChg chg="mod">
          <ac:chgData name="Alexandra Stefan" userId="31e1a6b8-5232-42c3-b6d4-9595b200ff55" providerId="ADAL" clId="{F1378D32-B48D-41E8-830D-92849BB2B3FE}" dt="2023-09-12T13:35:05.198" v="39" actId="20577"/>
          <ac:spMkLst>
            <pc:docMk/>
            <pc:sldMk cId="246359215" sldId="496"/>
            <ac:spMk id="12" creationId="{00000000-0000-0000-0000-000000000000}"/>
          </ac:spMkLst>
        </pc:spChg>
        <pc:spChg chg="mod">
          <ac:chgData name="Alexandra Stefan" userId="31e1a6b8-5232-42c3-b6d4-9595b200ff55" providerId="ADAL" clId="{F1378D32-B48D-41E8-830D-92849BB2B3FE}" dt="2023-09-12T14:26:27" v="42" actId="20577"/>
          <ac:spMkLst>
            <pc:docMk/>
            <pc:sldMk cId="246359215" sldId="496"/>
            <ac:spMk id="14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4T15:34:08.811" v="64" actId="6549"/>
        <pc:sldMkLst>
          <pc:docMk/>
          <pc:sldMk cId="246359215" sldId="497"/>
        </pc:sldMkLst>
        <pc:spChg chg="mod">
          <ac:chgData name="Alexandra Stefan" userId="31e1a6b8-5232-42c3-b6d4-9595b200ff55" providerId="ADAL" clId="{F1378D32-B48D-41E8-830D-92849BB2B3FE}" dt="2023-09-14T15:34:08.811" v="64" actId="6549"/>
          <ac:spMkLst>
            <pc:docMk/>
            <pc:sldMk cId="246359215" sldId="497"/>
            <ac:spMk id="25" creationId="{00000000-0000-0000-0000-000000000000}"/>
          </ac:spMkLst>
        </pc:spChg>
      </pc:sldChg>
      <pc:sldChg chg="delSp">
        <pc:chgData name="Alexandra Stefan" userId="31e1a6b8-5232-42c3-b6d4-9595b200ff55" providerId="ADAL" clId="{F1378D32-B48D-41E8-830D-92849BB2B3FE}" dt="2023-09-12T13:35:43.036" v="40" actId="478"/>
        <pc:sldMkLst>
          <pc:docMk/>
          <pc:sldMk cId="2081206387" sldId="528"/>
        </pc:sldMkLst>
        <pc:inkChg chg="del">
          <ac:chgData name="Alexandra Stefan" userId="31e1a6b8-5232-42c3-b6d4-9595b200ff55" providerId="ADAL" clId="{F1378D32-B48D-41E8-830D-92849BB2B3FE}" dt="2023-09-12T13:35:43.036" v="40" actId="478"/>
          <ac:inkMkLst>
            <pc:docMk/>
            <pc:sldMk cId="2081206387" sldId="528"/>
            <ac:inkMk id="10" creationId="{32635C10-F237-4B71-AF8E-7C52D8D4178D}"/>
          </ac:inkMkLst>
        </pc:inkChg>
      </pc:sldChg>
      <pc:sldChg chg="modSp">
        <pc:chgData name="Alexandra Stefan" userId="31e1a6b8-5232-42c3-b6d4-9595b200ff55" providerId="ADAL" clId="{F1378D32-B48D-41E8-830D-92849BB2B3FE}" dt="2023-09-14T17:14:11.217" v="200" actId="6549"/>
        <pc:sldMkLst>
          <pc:docMk/>
          <pc:sldMk cId="3760881611" sldId="529"/>
        </pc:sldMkLst>
        <pc:spChg chg="mod">
          <ac:chgData name="Alexandra Stefan" userId="31e1a6b8-5232-42c3-b6d4-9595b200ff55" providerId="ADAL" clId="{F1378D32-B48D-41E8-830D-92849BB2B3FE}" dt="2023-09-14T17:14:11.217" v="200" actId="6549"/>
          <ac:spMkLst>
            <pc:docMk/>
            <pc:sldMk cId="3760881611" sldId="529"/>
            <ac:spMk id="8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13:34:37.831" v="37" actId="20577"/>
        <pc:sldMkLst>
          <pc:docMk/>
          <pc:sldMk cId="1666590154" sldId="551"/>
        </pc:sldMkLst>
        <pc:spChg chg="mod">
          <ac:chgData name="Alexandra Stefan" userId="31e1a6b8-5232-42c3-b6d4-9595b200ff55" providerId="ADAL" clId="{F1378D32-B48D-41E8-830D-92849BB2B3FE}" dt="2023-09-12T13:34:37.831" v="37" actId="20577"/>
          <ac:spMkLst>
            <pc:docMk/>
            <pc:sldMk cId="1666590154" sldId="551"/>
            <ac:spMk id="14" creationId="{00000000-0000-0000-0000-000000000000}"/>
          </ac:spMkLst>
        </pc:spChg>
      </pc:sldChg>
      <pc:sldChg chg="modSp">
        <pc:chgData name="Alexandra Stefan" userId="31e1a6b8-5232-42c3-b6d4-9595b200ff55" providerId="ADAL" clId="{F1378D32-B48D-41E8-830D-92849BB2B3FE}" dt="2023-09-12T20:38:01.068" v="44" actId="20577"/>
        <pc:sldMkLst>
          <pc:docMk/>
          <pc:sldMk cId="1161829496" sldId="552"/>
        </pc:sldMkLst>
        <pc:graphicFrameChg chg="modGraphic">
          <ac:chgData name="Alexandra Stefan" userId="31e1a6b8-5232-42c3-b6d4-9595b200ff55" providerId="ADAL" clId="{F1378D32-B48D-41E8-830D-92849BB2B3FE}" dt="2023-09-12T20:38:01.068" v="44" actId="20577"/>
          <ac:graphicFrameMkLst>
            <pc:docMk/>
            <pc:sldMk cId="1161829496" sldId="552"/>
            <ac:graphicFrameMk id="6" creationId="{00000000-0000-0000-0000-000000000000}"/>
          </ac:graphicFrameMkLst>
        </pc:graphicFrameChg>
      </pc:sldChg>
      <pc:sldChg chg="add del ord">
        <pc:chgData name="Alexandra Stefan" userId="31e1a6b8-5232-42c3-b6d4-9595b200ff55" providerId="ADAL" clId="{F1378D32-B48D-41E8-830D-92849BB2B3FE}" dt="2023-09-14T15:35:03.831" v="67" actId="2696"/>
        <pc:sldMkLst>
          <pc:docMk/>
          <pc:sldMk cId="125678927" sldId="561"/>
        </pc:sldMkLst>
      </pc:sldChg>
      <pc:sldChg chg="addSp delSp modSp add">
        <pc:chgData name="Alexandra Stefan" userId="31e1a6b8-5232-42c3-b6d4-9595b200ff55" providerId="ADAL" clId="{F1378D32-B48D-41E8-830D-92849BB2B3FE}" dt="2023-09-14T15:39:45.569" v="198" actId="1076"/>
        <pc:sldMkLst>
          <pc:docMk/>
          <pc:sldMk cId="3044872009" sldId="561"/>
        </pc:sldMkLst>
        <pc:spChg chg="del">
          <ac:chgData name="Alexandra Stefan" userId="31e1a6b8-5232-42c3-b6d4-9595b200ff55" providerId="ADAL" clId="{F1378D32-B48D-41E8-830D-92849BB2B3FE}" dt="2023-09-14T15:35:37.129" v="69" actId="478"/>
          <ac:spMkLst>
            <pc:docMk/>
            <pc:sldMk cId="3044872009" sldId="561"/>
            <ac:spMk id="3" creationId="{00000000-0000-0000-0000-000000000000}"/>
          </ac:spMkLst>
        </pc:spChg>
        <pc:spChg chg="del">
          <ac:chgData name="Alexandra Stefan" userId="31e1a6b8-5232-42c3-b6d4-9595b200ff55" providerId="ADAL" clId="{F1378D32-B48D-41E8-830D-92849BB2B3FE}" dt="2023-09-14T15:36:04.320" v="72" actId="478"/>
          <ac:spMkLst>
            <pc:docMk/>
            <pc:sldMk cId="3044872009" sldId="561"/>
            <ac:spMk id="6" creationId="{00000000-0000-0000-0000-000000000000}"/>
          </ac:spMkLst>
        </pc:spChg>
        <pc:spChg chg="del">
          <ac:chgData name="Alexandra Stefan" userId="31e1a6b8-5232-42c3-b6d4-9595b200ff55" providerId="ADAL" clId="{F1378D32-B48D-41E8-830D-92849BB2B3FE}" dt="2023-09-14T15:36:04.320" v="72" actId="478"/>
          <ac:spMkLst>
            <pc:docMk/>
            <pc:sldMk cId="3044872009" sldId="561"/>
            <ac:spMk id="8" creationId="{00000000-0000-0000-0000-000000000000}"/>
          </ac:spMkLst>
        </pc:spChg>
        <pc:spChg chg="mod">
          <ac:chgData name="Alexandra Stefan" userId="31e1a6b8-5232-42c3-b6d4-9595b200ff55" providerId="ADAL" clId="{F1378D32-B48D-41E8-830D-92849BB2B3FE}" dt="2023-09-14T15:36:42.522" v="74" actId="1076"/>
          <ac:spMkLst>
            <pc:docMk/>
            <pc:sldMk cId="3044872009" sldId="561"/>
            <ac:spMk id="9" creationId="{00000000-0000-0000-0000-000000000000}"/>
          </ac:spMkLst>
        </pc:spChg>
        <pc:spChg chg="mod">
          <ac:chgData name="Alexandra Stefan" userId="31e1a6b8-5232-42c3-b6d4-9595b200ff55" providerId="ADAL" clId="{F1378D32-B48D-41E8-830D-92849BB2B3FE}" dt="2023-09-14T15:36:42.522" v="74" actId="1076"/>
          <ac:spMkLst>
            <pc:docMk/>
            <pc:sldMk cId="3044872009" sldId="561"/>
            <ac:spMk id="11" creationId="{00000000-0000-0000-0000-000000000000}"/>
          </ac:spMkLst>
        </pc:spChg>
        <pc:spChg chg="add mod">
          <ac:chgData name="Alexandra Stefan" userId="31e1a6b8-5232-42c3-b6d4-9595b200ff55" providerId="ADAL" clId="{F1378D32-B48D-41E8-830D-92849BB2B3FE}" dt="2023-09-14T15:38:24.488" v="165" actId="14100"/>
          <ac:spMkLst>
            <pc:docMk/>
            <pc:sldMk cId="3044872009" sldId="561"/>
            <ac:spMk id="16" creationId="{A56541DF-EE19-4C9C-9E67-6010D33C6536}"/>
          </ac:spMkLst>
        </pc:spChg>
        <pc:graphicFrameChg chg="mod">
          <ac:chgData name="Alexandra Stefan" userId="31e1a6b8-5232-42c3-b6d4-9595b200ff55" providerId="ADAL" clId="{F1378D32-B48D-41E8-830D-92849BB2B3FE}" dt="2023-09-14T15:36:42.522" v="74" actId="1076"/>
          <ac:graphicFrameMkLst>
            <pc:docMk/>
            <pc:sldMk cId="3044872009" sldId="561"/>
            <ac:graphicFrameMk id="5" creationId="{00000000-0000-0000-0000-000000000000}"/>
          </ac:graphicFrameMkLst>
        </pc:graphicFrameChg>
        <pc:graphicFrameChg chg="mod">
          <ac:chgData name="Alexandra Stefan" userId="31e1a6b8-5232-42c3-b6d4-9595b200ff55" providerId="ADAL" clId="{F1378D32-B48D-41E8-830D-92849BB2B3FE}" dt="2023-09-14T15:36:42.522" v="74" actId="1076"/>
          <ac:graphicFrameMkLst>
            <pc:docMk/>
            <pc:sldMk cId="3044872009" sldId="561"/>
            <ac:graphicFrameMk id="7" creationId="{00000000-0000-0000-0000-000000000000}"/>
          </ac:graphicFrameMkLst>
        </pc:graphicFrameChg>
        <pc:graphicFrameChg chg="mod">
          <ac:chgData name="Alexandra Stefan" userId="31e1a6b8-5232-42c3-b6d4-9595b200ff55" providerId="ADAL" clId="{F1378D32-B48D-41E8-830D-92849BB2B3FE}" dt="2023-09-14T15:36:42.522" v="74" actId="1076"/>
          <ac:graphicFrameMkLst>
            <pc:docMk/>
            <pc:sldMk cId="3044872009" sldId="561"/>
            <ac:graphicFrameMk id="12" creationId="{00000000-0000-0000-0000-000000000000}"/>
          </ac:graphicFrameMkLst>
        </pc:graphicFrameChg>
        <pc:graphicFrameChg chg="del">
          <ac:chgData name="Alexandra Stefan" userId="31e1a6b8-5232-42c3-b6d4-9595b200ff55" providerId="ADAL" clId="{F1378D32-B48D-41E8-830D-92849BB2B3FE}" dt="2023-09-14T15:36:04.320" v="72" actId="478"/>
          <ac:graphicFrameMkLst>
            <pc:docMk/>
            <pc:sldMk cId="3044872009" sldId="561"/>
            <ac:graphicFrameMk id="18" creationId="{00000000-0000-0000-0000-000000000000}"/>
          </ac:graphicFrameMkLst>
        </pc:graphicFrameChg>
        <pc:graphicFrameChg chg="del">
          <ac:chgData name="Alexandra Stefan" userId="31e1a6b8-5232-42c3-b6d4-9595b200ff55" providerId="ADAL" clId="{F1378D32-B48D-41E8-830D-92849BB2B3FE}" dt="2023-09-14T15:36:04.320" v="72" actId="478"/>
          <ac:graphicFrameMkLst>
            <pc:docMk/>
            <pc:sldMk cId="3044872009" sldId="561"/>
            <ac:graphicFrameMk id="20" creationId="{00000000-0000-0000-0000-000000000000}"/>
          </ac:graphicFrameMkLst>
        </pc:graphicFrameChg>
        <pc:graphicFrameChg chg="add mod modGraphic">
          <ac:chgData name="Alexandra Stefan" userId="31e1a6b8-5232-42c3-b6d4-9595b200ff55" providerId="ADAL" clId="{F1378D32-B48D-41E8-830D-92849BB2B3FE}" dt="2023-09-14T15:39:45.569" v="198" actId="1076"/>
          <ac:graphicFrameMkLst>
            <pc:docMk/>
            <pc:sldMk cId="3044872009" sldId="561"/>
            <ac:graphicFrameMk id="22" creationId="{9EB53FEC-ABF1-405B-B985-B1514F03D0B6}"/>
          </ac:graphicFrameMkLst>
        </pc:graphicFrame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0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3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5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7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19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21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23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25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32" creationId="{00000000-0000-0000-0000-000000000000}"/>
          </ac:cxnSpMkLst>
        </pc:cxnChg>
        <pc:cxnChg chg="mod">
          <ac:chgData name="Alexandra Stefan" userId="31e1a6b8-5232-42c3-b6d4-9595b200ff55" providerId="ADAL" clId="{F1378D32-B48D-41E8-830D-92849BB2B3FE}" dt="2023-09-14T15:36:42.522" v="74" actId="1076"/>
          <ac:cxnSpMkLst>
            <pc:docMk/>
            <pc:sldMk cId="3044872009" sldId="561"/>
            <ac:cxnSpMk id="3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B09B7EC3-104C-4E37-9DE3-07E13AD7BF6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EBFEB1B5-662E-4FA0-B471-7D220BF2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26" tIns="44564" rIns="89126" bIns="445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8"/>
            <a:ext cx="5681363" cy="4223882"/>
          </a:xfrm>
          <a:prstGeom prst="rect">
            <a:avLst/>
          </a:prstGeom>
        </p:spPr>
        <p:txBody>
          <a:bodyPr vert="horz" lIns="89126" tIns="44564" rIns="89126" bIns="445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86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 extra space for A,</a:t>
            </a:r>
            <a:r>
              <a:rPr lang="en-US" baseline="0" dirty="0"/>
              <a:t> the array of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17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Search for Raul, and for Paul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2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tracing and showing work (the</a:t>
            </a:r>
            <a:r>
              <a:rPr lang="en-US" baseline="0" dirty="0"/>
              <a:t> value of the data</a:t>
            </a:r>
            <a:r>
              <a:rPr lang="en-US" dirty="0"/>
              <a:t>) for program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1?, 10?, 25?, 50?, 75?, 90?, 100?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1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4850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1?, 10?, 25?, 50?, 75?, 90?, 100?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chand_john_what_s_the_fastest_way_to_alphabetize_your_bookshel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Q1JdRUh1_98" TargetMode="External"/><Relationship Id="rId5" Type="http://schemas.openxmlformats.org/officeDocument/2006/relationships/hyperlink" Target="http://interactivepython.org/runestone/static/pythonds/SortSearch/TheInsertionSort.html" TargetMode="External"/><Relationship Id="rId4" Type="http://schemas.openxmlformats.org/officeDocument/2006/relationships/hyperlink" Target="https://en.wikipedia.org/wiki/Insertion_sor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computing/computer-science/algorithms/insertion-sort/a/insertion-sor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Search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6400800" cy="3124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Sorting Algorithms Properties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Insertion Sort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Binary Search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4" y="4191002"/>
            <a:ext cx="468596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Alexandra Stefan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University of Texas at 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sz="1400"/>
              <a:t> 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1BA8-E27E-43D8-905F-0CDFC4DE5F63}" type="datetime1">
              <a:rPr lang="en-US" smtClean="0"/>
              <a:t>1/18/2024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7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273423"/>
              </p:ext>
            </p:extLst>
          </p:nvPr>
        </p:nvGraphicFramePr>
        <p:xfrm>
          <a:off x="381000" y="2697480"/>
          <a:ext cx="9144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original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503362"/>
              </p:ext>
            </p:extLst>
          </p:nvPr>
        </p:nvGraphicFramePr>
        <p:xfrm>
          <a:off x="1600205" y="2697480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0" y="2118015"/>
            <a:ext cx="354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Each row shows the array after one iteration of the outer loop (after step j</a:t>
            </a:r>
            <a:r>
              <a:rPr lang="en-US" sz="1600" dirty="0"/>
              <a:t>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856129"/>
            <a:ext cx="6629400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Process the array from left to right.</a:t>
            </a:r>
          </a:p>
          <a:p>
            <a:r>
              <a:rPr lang="en-US" sz="2000" dirty="0"/>
              <a:t>Step j (outer loop): </a:t>
            </a:r>
          </a:p>
          <a:p>
            <a:pPr lvl="1"/>
            <a:r>
              <a:rPr lang="en-US" dirty="0"/>
              <a:t>- elements A[0],A[1],…A[j-1] are already sorted</a:t>
            </a:r>
          </a:p>
          <a:p>
            <a:pPr lvl="1"/>
            <a:r>
              <a:rPr lang="en-US" dirty="0"/>
              <a:t>- insert element A[j] in it’s place among A[0],..A[j-1] (inner loop)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1100" y="2926685"/>
            <a:ext cx="415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Elements in shaded cells are sorted, but they have only items that were originally in the shaded cells. They are not in final position (e.g. see the 8 move all the way to the right).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692" y="5319714"/>
            <a:ext cx="9124308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See </a:t>
            </a:r>
            <a:r>
              <a:rPr lang="en-US" sz="1800" dirty="0" err="1">
                <a:hlinkClick r:id="rId3"/>
              </a:rPr>
              <a:t>TedEd</a:t>
            </a:r>
            <a:r>
              <a:rPr lang="en-US" sz="1800" dirty="0">
                <a:hlinkClick r:id="rId3"/>
              </a:rPr>
              <a:t> video</a:t>
            </a:r>
            <a:endParaRPr lang="en-US" sz="1800" dirty="0"/>
          </a:p>
          <a:p>
            <a:r>
              <a:rPr lang="en-US" sz="1700" dirty="0"/>
              <a:t>Wikipedia (see  “A graphical example of insertion sort”): </a:t>
            </a:r>
            <a:r>
              <a:rPr lang="en-US" sz="1300" dirty="0">
                <a:hlinkClick r:id="rId4"/>
              </a:rPr>
              <a:t>https://en.wikipedia.org/wiki/Insertion_sort</a:t>
            </a:r>
            <a:endParaRPr lang="en-US" sz="1700" dirty="0"/>
          </a:p>
          <a:p>
            <a:r>
              <a:rPr lang="en-US" sz="1700" dirty="0"/>
              <a:t>Brief and nice resource: </a:t>
            </a:r>
            <a:r>
              <a:rPr lang="en-US" sz="1500" dirty="0">
                <a:hlinkClick r:id="rId5"/>
              </a:rPr>
              <a:t> </a:t>
            </a:r>
            <a:r>
              <a:rPr lang="en-US" sz="1300" dirty="0">
                <a:hlinkClick r:id="rId5"/>
              </a:rPr>
              <a:t>http://interactivepython.org/runestone/static/pythonds/SortSearch/TheInsertionSort.html</a:t>
            </a:r>
            <a:endParaRPr lang="en-US" sz="1200" dirty="0"/>
          </a:p>
          <a:p>
            <a:r>
              <a:rPr lang="en-US" sz="1700" dirty="0"/>
              <a:t>Animation for version that </a:t>
            </a:r>
            <a:r>
              <a:rPr lang="en-US" sz="1700"/>
              <a:t>swaps elements: </a:t>
            </a:r>
            <a:r>
              <a:rPr lang="en-US" sz="1300" b="0" i="0" dirty="0">
                <a:effectLst/>
                <a:latin typeface="-apple-system"/>
                <a:hlinkClick r:id="rId6" tooltip="https://youtu.be/q1jdruh1_98"/>
              </a:rPr>
              <a:t>https://youtu.be/Q1JdRUh1_98</a:t>
            </a:r>
            <a:r>
              <a:rPr lang="en-US" sz="1300" b="0" i="0" dirty="0">
                <a:effectLst/>
                <a:latin typeface="-apple-system"/>
              </a:rPr>
              <a:t> (sent by Aryan)</a:t>
            </a:r>
            <a:endParaRPr lang="en-US" sz="1000" b="0" i="0" dirty="0"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4635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97" y="76200"/>
            <a:ext cx="5267305" cy="609600"/>
          </a:xfrm>
        </p:spPr>
        <p:txBody>
          <a:bodyPr>
            <a:noAutofit/>
          </a:bodyPr>
          <a:lstStyle/>
          <a:p>
            <a:r>
              <a:rPr lang="en-US" sz="3600" dirty="0"/>
              <a:t>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91548"/>
              </p:ext>
            </p:extLst>
          </p:nvPr>
        </p:nvGraphicFramePr>
        <p:xfrm>
          <a:off x="5641079" y="2730053"/>
          <a:ext cx="3472935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</a:p>
                    <a:p>
                      <a:r>
                        <a:rPr lang="en-US" dirty="0"/>
                        <a:t>   j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aseline="0" dirty="0"/>
                        <a:t>Inner loop time complexity:</a:t>
                      </a:r>
                    </a:p>
                    <a:p>
                      <a:r>
                        <a:rPr lang="en-US" baseline="0" dirty="0"/>
                        <a:t>Best :       </a:t>
                      </a:r>
                      <a:r>
                        <a:rPr lang="en-US" dirty="0"/>
                        <a:t>Worst:    Average: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      1                j   </a:t>
                      </a:r>
                      <a:r>
                        <a:rPr lang="en-US" dirty="0"/>
                        <a:t>           j/2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(N-2)/2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(N-1)/2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(N)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(N</a:t>
                      </a:r>
                      <a:r>
                        <a:rPr lang="en-US" sz="1800" b="0" baseline="30000" dirty="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(N</a:t>
                      </a:r>
                      <a:r>
                        <a:rPr lang="en-US" sz="1800" b="0" baseline="30000" dirty="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90819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5802" y="5903895"/>
            <a:ext cx="381702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Repetition of while-k</a:t>
            </a:r>
          </a:p>
          <a:p>
            <a:r>
              <a:rPr lang="en-US" b="1" dirty="0">
                <a:solidFill>
                  <a:srgbClr val="FF0000"/>
                </a:solidFill>
              </a:rPr>
              <a:t>At most:  j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Includes end loop check)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At least:  1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Evaluate:(k&gt;0 and A[k]&gt;key) 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685802"/>
            <a:ext cx="5219114" cy="4359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j,k,key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key = A[j];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A[j] in the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(A[k]&gt;key)){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key;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761204"/>
              </p:ext>
            </p:extLst>
          </p:nvPr>
        </p:nvGraphicFramePr>
        <p:xfrm>
          <a:off x="5654934" y="57975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968" y="5103674"/>
            <a:ext cx="4041080" cy="175432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‘Data move’ is an assignment</a:t>
            </a:r>
            <a:r>
              <a:rPr lang="en-US" dirty="0"/>
              <a:t>. </a:t>
            </a:r>
          </a:p>
          <a:p>
            <a:r>
              <a:rPr lang="en-US" dirty="0"/>
              <a:t>(matters if deep copy or pointer is used)</a:t>
            </a:r>
          </a:p>
          <a:p>
            <a:r>
              <a:rPr lang="en-US" dirty="0">
                <a:solidFill>
                  <a:srgbClr val="FF0000"/>
                </a:solidFill>
              </a:rPr>
              <a:t>Each red number:   2 moves. </a:t>
            </a:r>
          </a:p>
          <a:p>
            <a:r>
              <a:rPr lang="en-US" dirty="0">
                <a:solidFill>
                  <a:srgbClr val="FF0000"/>
                </a:solidFill>
              </a:rPr>
              <a:t>Each blue number: 1 move.</a:t>
            </a:r>
          </a:p>
          <a:p>
            <a:r>
              <a:rPr lang="en-US" dirty="0">
                <a:solidFill>
                  <a:srgbClr val="FF0000"/>
                </a:solidFill>
              </a:rPr>
              <a:t>Best: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>
                <a:solidFill>
                  <a:srgbClr val="FF0000"/>
                </a:solidFill>
              </a:rPr>
              <a:t>Worst: 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        Average:  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dirty="0">
                <a:solidFill>
                  <a:srgbClr val="FF0000"/>
                </a:solidFill>
              </a:rPr>
              <a:t>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659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46" y="883824"/>
            <a:ext cx="4436263" cy="400050"/>
          </a:xfrm>
        </p:spPr>
        <p:txBody>
          <a:bodyPr>
            <a:noAutofit/>
          </a:bodyPr>
          <a:lstStyle/>
          <a:p>
            <a:r>
              <a:rPr lang="en-US" sz="2400" dirty="0"/>
              <a:t>Insertion Sort Time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606" y="5479341"/>
            <a:ext cx="4506003" cy="1131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/>
              <a:t>‘Total’ instructions in worst case:  </a:t>
            </a:r>
          </a:p>
          <a:p>
            <a:r>
              <a:rPr lang="en-US" sz="1350" dirty="0"/>
              <a:t>           (N-1) + (N-2) + … 2 + 1 = </a:t>
            </a:r>
          </a:p>
          <a:p>
            <a:r>
              <a:rPr lang="en-US" sz="1350" dirty="0"/>
              <a:t>        = [N * (N-1)]/2 -&gt; </a:t>
            </a:r>
            <a:r>
              <a:rPr lang="el-GR" sz="1350" b="1" dirty="0">
                <a:solidFill>
                  <a:srgbClr val="C00000"/>
                </a:solidFill>
              </a:rPr>
              <a:t>Θ</a:t>
            </a:r>
            <a:r>
              <a:rPr lang="en-US" sz="1350" b="1" dirty="0">
                <a:solidFill>
                  <a:srgbClr val="C00000"/>
                </a:solidFill>
              </a:rPr>
              <a:t>(</a:t>
            </a:r>
            <a:r>
              <a:rPr lang="en-US" sz="1350" dirty="0">
                <a:solidFill>
                  <a:srgbClr val="C00000"/>
                </a:solidFill>
              </a:rPr>
              <a:t>N</a:t>
            </a:r>
            <a:r>
              <a:rPr lang="en-US" sz="1350" baseline="30000" dirty="0">
                <a:solidFill>
                  <a:srgbClr val="C00000"/>
                </a:solidFill>
              </a:rPr>
              <a:t>2</a:t>
            </a:r>
            <a:r>
              <a:rPr lang="en-US" sz="1350" dirty="0">
                <a:solidFill>
                  <a:srgbClr val="C00000"/>
                </a:solidFill>
              </a:rPr>
              <a:t>) </a:t>
            </a:r>
          </a:p>
          <a:p>
            <a:r>
              <a:rPr lang="en-US" sz="1350" dirty="0">
                <a:solidFill>
                  <a:srgbClr val="C00000"/>
                </a:solidFill>
              </a:rPr>
              <a:t>Note that the N</a:t>
            </a:r>
            <a:r>
              <a:rPr lang="en-US" sz="1350" baseline="30000" dirty="0">
                <a:solidFill>
                  <a:srgbClr val="C00000"/>
                </a:solidFill>
              </a:rPr>
              <a:t>2</a:t>
            </a:r>
            <a:r>
              <a:rPr lang="en-US" sz="1350" dirty="0">
                <a:solidFill>
                  <a:srgbClr val="C00000"/>
                </a:solidFill>
              </a:rPr>
              <a:t> came from the summation, NOT because ‘there is an N in the inner loop’ (NOT because N * N).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83411"/>
              </p:ext>
            </p:extLst>
          </p:nvPr>
        </p:nvGraphicFramePr>
        <p:xfrm>
          <a:off x="352046" y="1351266"/>
          <a:ext cx="3829052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    j</a:t>
                      </a: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r>
                        <a:rPr lang="en-US" sz="1400" baseline="0" dirty="0"/>
                        <a:t>           Inner loop time complexity:</a:t>
                      </a:r>
                    </a:p>
                    <a:p>
                      <a:r>
                        <a:rPr lang="en-US" sz="1400" baseline="0" dirty="0"/>
                        <a:t>Best :            </a:t>
                      </a:r>
                      <a:r>
                        <a:rPr lang="en-US" sz="1400" dirty="0"/>
                        <a:t>Worst:         Average:</a:t>
                      </a:r>
                      <a:endParaRPr lang="en-US" sz="1400" baseline="0" dirty="0"/>
                    </a:p>
                    <a:p>
                      <a:r>
                        <a:rPr lang="en-US" sz="1400" baseline="0" dirty="0"/>
                        <a:t>       1                  j  </a:t>
                      </a:r>
                      <a:r>
                        <a:rPr lang="en-US" sz="1400" dirty="0"/>
                        <a:t>                  j/2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N-2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N-2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(N-2)/2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N-1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(N-1)/2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(N-1)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[N * (N-1)]/2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[N * (N-1)]/4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Order of magnitude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rgbClr val="C00000"/>
                          </a:solidFill>
                        </a:rPr>
                        <a:t>Θ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(N)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rgbClr val="C00000"/>
                          </a:solidFill>
                        </a:rPr>
                        <a:t>Θ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(N</a:t>
                      </a:r>
                      <a:r>
                        <a:rPr lang="en-US" sz="1400" b="1" baseline="30000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dirty="0"/>
                        <a:t>N</a:t>
                      </a:r>
                      <a:r>
                        <a:rPr lang="en-US" sz="1400" b="1" baseline="30000" dirty="0"/>
                        <a:t>2</a:t>
                      </a:r>
                      <a:r>
                        <a:rPr lang="en-US" sz="1400" b="1" dirty="0"/>
                        <a:t>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Data </a:t>
                      </a:r>
                      <a:r>
                        <a:rPr lang="en-US" sz="1400" baseline="0" dirty="0"/>
                        <a:t> that produces it.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Sorted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Sorted in reverse order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Random data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48696" y="4286250"/>
            <a:ext cx="1467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=&gt; </a:t>
            </a:r>
            <a:r>
              <a:rPr lang="en-US" sz="2100" dirty="0">
                <a:solidFill>
                  <a:srgbClr val="C00000"/>
                </a:solidFill>
              </a:rPr>
              <a:t>O(N</a:t>
            </a:r>
            <a:r>
              <a:rPr lang="en-US" sz="2100" baseline="30000" dirty="0">
                <a:solidFill>
                  <a:srgbClr val="C00000"/>
                </a:solidFill>
              </a:rPr>
              <a:t>2</a:t>
            </a:r>
            <a:r>
              <a:rPr lang="en-US" sz="21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4821468"/>
            <a:ext cx="2580764" cy="1315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“O” will be explained in detail later. It says that the algorithm take at most order of N</a:t>
            </a:r>
            <a:r>
              <a:rPr lang="en-US" sz="1050" baseline="30000" dirty="0"/>
              <a:t>2</a:t>
            </a:r>
            <a:r>
              <a:rPr lang="en-US" sz="1050" dirty="0"/>
              <a:t>. </a:t>
            </a:r>
          </a:p>
          <a:p>
            <a:endParaRPr lang="en-US" sz="600" dirty="0"/>
          </a:p>
          <a:p>
            <a:r>
              <a:rPr lang="en-US" sz="1050" dirty="0"/>
              <a:t>See the Khan Academy for a discussion on the use of  O(N2):</a:t>
            </a:r>
          </a:p>
          <a:p>
            <a:r>
              <a:rPr lang="en-US" sz="1050" u="sng" dirty="0">
                <a:hlinkClick r:id="rId3"/>
              </a:rPr>
              <a:t>https://www.khanacademy.org/computing/computer-science/algorithms/insertion-sort/a/insertion-sort</a:t>
            </a:r>
            <a:endParaRPr lang="en-US" sz="1050" dirty="0"/>
          </a:p>
        </p:txBody>
      </p:sp>
      <p:sp>
        <p:nvSpPr>
          <p:cNvPr id="8" name="Oval 7"/>
          <p:cNvSpPr/>
          <p:nvPr/>
        </p:nvSpPr>
        <p:spPr>
          <a:xfrm>
            <a:off x="1276894" y="3982167"/>
            <a:ext cx="2971800" cy="400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4625244" y="3378601"/>
            <a:ext cx="1924694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Insertion sort is adaptive</a:t>
            </a:r>
          </a:p>
        </p:txBody>
      </p:sp>
      <p:cxnSp>
        <p:nvCxnSpPr>
          <p:cNvPr id="11" name="Straight Arrow Connector 10"/>
          <p:cNvCxnSpPr>
            <a:cxnSpLocks/>
            <a:stCxn id="9" idx="1"/>
            <a:endCxn id="8" idx="6"/>
          </p:cNvCxnSpPr>
          <p:nvPr/>
        </p:nvCxnSpPr>
        <p:spPr>
          <a:xfrm flipH="1">
            <a:off x="4248694" y="3528642"/>
            <a:ext cx="376550" cy="65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DE4932-0AB0-4B65-BE08-779032970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244" y="2"/>
            <a:ext cx="4213410" cy="3297019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A[],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j,k,key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key = A[j];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A[j] in the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k = j-1;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((k&gt;=0) &amp;&amp; (A[k]&gt;key)){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A[k+1] = A[k];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k = k–1;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A[k+1] = key;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1829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704918"/>
          </a:xfrm>
        </p:spPr>
        <p:txBody>
          <a:bodyPr>
            <a:noAutofit/>
          </a:bodyPr>
          <a:lstStyle/>
          <a:p>
            <a:r>
              <a:rPr lang="en-US" sz="3600" dirty="0"/>
              <a:t>Insertion sort: Time Complexity &amp; Data moves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554230"/>
              </p:ext>
            </p:extLst>
          </p:nvPr>
        </p:nvGraphicFramePr>
        <p:xfrm>
          <a:off x="381000" y="3078480"/>
          <a:ext cx="9144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original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726678"/>
              </p:ext>
            </p:extLst>
          </p:nvPr>
        </p:nvGraphicFramePr>
        <p:xfrm>
          <a:off x="1447805" y="3078480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75590" y="2052937"/>
            <a:ext cx="223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 complexity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781118"/>
            <a:ext cx="868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Each row shows the array after one iteration of the outer loop for each algorithm.</a:t>
            </a:r>
          </a:p>
          <a:p>
            <a:endParaRPr lang="en-US" sz="1100" dirty="0"/>
          </a:p>
          <a:p>
            <a:r>
              <a:rPr lang="en-US" sz="2000" dirty="0">
                <a:solidFill>
                  <a:srgbClr val="FF0000"/>
                </a:solidFill>
              </a:rPr>
              <a:t>‘Data move’ is an assignment</a:t>
            </a:r>
            <a:r>
              <a:rPr lang="en-US" sz="2000" dirty="0"/>
              <a:t>.  (Implementation will matter: deep copy or pointer)</a:t>
            </a:r>
          </a:p>
          <a:p>
            <a:endParaRPr lang="en-US" sz="400" dirty="0"/>
          </a:p>
          <a:p>
            <a:r>
              <a:rPr lang="en-US" sz="2000" dirty="0"/>
              <a:t>Each row shows the array after one iteration of the outer loop for each algorithm.</a:t>
            </a:r>
          </a:p>
          <a:p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2477871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next element in it’s place in the sorted sequence to the left of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9200" y="5638802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Gray</a:t>
            </a:r>
            <a:r>
              <a:rPr lang="en-US" dirty="0">
                <a:solidFill>
                  <a:srgbClr val="FF0000"/>
                </a:solidFill>
              </a:rPr>
              <a:t> cells are visited by the iterations of the inner loop =&gt; they are proportional with the time complexity =&gt; ~ 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/2  (worst case)</a:t>
            </a:r>
          </a:p>
        </p:txBody>
      </p:sp>
      <p:graphicFrame>
        <p:nvGraphicFramePr>
          <p:cNvPr id="2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098339"/>
              </p:ext>
            </p:extLst>
          </p:nvPr>
        </p:nvGraphicFramePr>
        <p:xfrm>
          <a:off x="5181605" y="3078480"/>
          <a:ext cx="335279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09390" y="2052937"/>
            <a:ext cx="165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moves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5400" y="2477871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next element in it’s place in the sorted sequence to the left of it.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05400" y="5638802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Each red number:   2 moves. </a:t>
            </a:r>
          </a:p>
          <a:p>
            <a:r>
              <a:rPr lang="en-US" dirty="0">
                <a:solidFill>
                  <a:srgbClr val="FF0000"/>
                </a:solidFill>
              </a:rPr>
              <a:t>Each blue number: 1 move.</a:t>
            </a:r>
          </a:p>
          <a:p>
            <a:r>
              <a:rPr lang="en-US" dirty="0">
                <a:solidFill>
                  <a:srgbClr val="FF0000"/>
                </a:solidFill>
              </a:rPr>
              <a:t>Best: 2(N-1)          Worst: 2(N-1)+N(N-1)/2       Average:2N+N(N-1)/4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Time complexity: O(N</a:t>
            </a:r>
            <a:r>
              <a:rPr lang="en-US" sz="2400" baseline="30000" dirty="0"/>
              <a:t>2</a:t>
            </a:r>
            <a:r>
              <a:rPr lang="en-US" sz="2400" dirty="0"/>
              <a:t>)  (</a:t>
            </a:r>
            <a:r>
              <a:rPr lang="el-GR" sz="2400" dirty="0"/>
              <a:t>Θ</a:t>
            </a:r>
            <a:r>
              <a:rPr lang="en-US" sz="2400" dirty="0"/>
              <a:t>(N) – best,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 – worst and average )</a:t>
            </a:r>
          </a:p>
          <a:p>
            <a:endParaRPr lang="en-US" sz="2400" dirty="0"/>
          </a:p>
          <a:p>
            <a:r>
              <a:rPr lang="en-US" sz="2400" dirty="0"/>
              <a:t>Space complexity: </a:t>
            </a:r>
            <a:r>
              <a:rPr lang="el-GR" sz="2400" dirty="0"/>
              <a:t>Θ</a:t>
            </a:r>
            <a:r>
              <a:rPr lang="en-US" sz="2400" dirty="0"/>
              <a:t>(1)  (it does not copy any of array)</a:t>
            </a:r>
          </a:p>
          <a:p>
            <a:endParaRPr lang="en-US" sz="2400" dirty="0"/>
          </a:p>
          <a:p>
            <a:r>
              <a:rPr lang="en-US" sz="2400" dirty="0"/>
              <a:t>Data moves: </a:t>
            </a:r>
            <a:r>
              <a:rPr lang="el-GR" sz="2400" dirty="0"/>
              <a:t>Θ</a:t>
            </a:r>
            <a:r>
              <a:rPr lang="en-US" sz="2400" dirty="0"/>
              <a:t>(N) – best,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 – worst and average </a:t>
            </a:r>
          </a:p>
          <a:p>
            <a:endParaRPr lang="en-US" sz="2400" dirty="0"/>
          </a:p>
          <a:p>
            <a:r>
              <a:rPr lang="en-US" sz="2400" dirty="0"/>
              <a:t>Adaptive: Yes (</a:t>
            </a:r>
            <a:r>
              <a:rPr lang="el-GR" sz="2400" dirty="0"/>
              <a:t>Θ</a:t>
            </a:r>
            <a:r>
              <a:rPr lang="en-US" sz="2400" dirty="0"/>
              <a:t>(N) – best case,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 – worst and average case)</a:t>
            </a:r>
          </a:p>
          <a:p>
            <a:endParaRPr lang="en-US" sz="2400" dirty="0"/>
          </a:p>
          <a:p>
            <a:r>
              <a:rPr lang="en-US" sz="2400" dirty="0"/>
              <a:t>Stable – Yes</a:t>
            </a:r>
          </a:p>
          <a:p>
            <a:endParaRPr lang="en-US" sz="2400" dirty="0"/>
          </a:p>
          <a:p>
            <a:r>
              <a:rPr lang="en-US" sz="2400" dirty="0"/>
              <a:t>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7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-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4343400"/>
          </a:xfrm>
        </p:spPr>
        <p:txBody>
          <a:bodyPr>
            <a:normAutofit/>
          </a:bodyPr>
          <a:lstStyle/>
          <a:p>
            <a:r>
              <a:rPr lang="en-US" sz="2400" dirty="0"/>
              <a:t>Note how an algorithm has the capability to be stable but the way it is implemented can still make it unstable.</a:t>
            </a:r>
          </a:p>
          <a:p>
            <a:pPr lvl="1"/>
            <a:r>
              <a:rPr lang="en-US" sz="2000" dirty="0"/>
              <a:t>What happens if we use </a:t>
            </a:r>
            <a:r>
              <a:rPr lang="en-US" sz="2000" i="1" dirty="0"/>
              <a:t>A[k]&gt;=key</a:t>
            </a:r>
            <a:r>
              <a:rPr lang="en-US" sz="2000" dirty="0"/>
              <a:t> in line 5?</a:t>
            </a:r>
          </a:p>
          <a:p>
            <a:pPr lvl="1"/>
            <a:endParaRPr lang="en-US" sz="2000" dirty="0"/>
          </a:p>
          <a:p>
            <a:r>
              <a:rPr lang="en-US" sz="2400" dirty="0"/>
              <a:t>Give an implementation that uses a sentinel (to avoid the </a:t>
            </a:r>
            <a:r>
              <a:rPr lang="en-US" sz="2400" i="1" dirty="0"/>
              <a:t>k&gt;0</a:t>
            </a:r>
            <a:r>
              <a:rPr lang="en-US" sz="2400" dirty="0"/>
              <a:t> check in line 5)</a:t>
            </a:r>
          </a:p>
          <a:p>
            <a:pPr lvl="1"/>
            <a:r>
              <a:rPr lang="en-US" sz="2000" dirty="0"/>
              <a:t>What is a sentinel?</a:t>
            </a:r>
          </a:p>
          <a:p>
            <a:pPr lvl="1"/>
            <a:r>
              <a:rPr lang="en-US" sz="2000" dirty="0"/>
              <a:t>Is it still stable? (How do you update/move the sentinel)?</a:t>
            </a:r>
          </a:p>
          <a:p>
            <a:pPr lvl="1"/>
            <a:r>
              <a:rPr lang="en-US" sz="2000" dirty="0"/>
              <a:t>Time complexity trade-off:</a:t>
            </a:r>
          </a:p>
          <a:p>
            <a:pPr lvl="2"/>
            <a:r>
              <a:rPr lang="en-US" sz="1800" dirty="0"/>
              <a:t>Cost to set-up the sentinel (linear: find </a:t>
            </a:r>
            <a:r>
              <a:rPr lang="en-US" sz="1800"/>
              <a:t>the smallest </a:t>
            </a:r>
            <a:r>
              <a:rPr lang="en-US" sz="1800" dirty="0"/>
              <a:t>element in the array) vs</a:t>
            </a:r>
          </a:p>
          <a:p>
            <a:pPr lvl="2"/>
            <a:r>
              <a:rPr lang="en-US" sz="1800" dirty="0"/>
              <a:t>Savings from removing the k&gt;0 check (quadratic, in worst case).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27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Proving That an Algorithm is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  <a:noFill/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Required. Read the relevant book section if needed.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2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See CLRS, (starting at page 18), for proof of loop invariant and correctness of the insertion sort algorithm:</a:t>
            </a:r>
          </a:p>
          <a:p>
            <a:pPr marL="742950" lvl="2" indent="-342900"/>
            <a:r>
              <a:rPr lang="en-US" dirty="0"/>
              <a:t>Identify a property that is preserved (maintained, built) by the algorithm: “the loop invariant”  (</a:t>
            </a:r>
            <a:r>
              <a:rPr lang="en-US" dirty="0" err="1"/>
              <a:t>b.c.</a:t>
            </a:r>
            <a:r>
              <a:rPr lang="en-US" dirty="0"/>
              <a:t> preserved by the loop)</a:t>
            </a:r>
          </a:p>
          <a:p>
            <a:pPr marL="1200150" lvl="3" indent="-342900"/>
            <a:r>
              <a:rPr lang="en-US" dirty="0"/>
              <a:t>Which loop would you use here?</a:t>
            </a:r>
          </a:p>
          <a:p>
            <a:pPr marL="742950" lvl="2" indent="-342900"/>
            <a:r>
              <a:rPr lang="en-US" dirty="0"/>
              <a:t>Show:</a:t>
            </a:r>
          </a:p>
          <a:p>
            <a:pPr marL="1200150" lvl="3" indent="-342900"/>
            <a:r>
              <a:rPr lang="en-US" dirty="0"/>
              <a:t>Initialization</a:t>
            </a:r>
          </a:p>
          <a:p>
            <a:pPr marL="1200150" lvl="3" indent="-342900"/>
            <a:r>
              <a:rPr lang="en-US" dirty="0"/>
              <a:t>Maintenance</a:t>
            </a:r>
          </a:p>
          <a:p>
            <a:pPr marL="1200150" lvl="3" indent="-342900"/>
            <a:r>
              <a:rPr lang="en-US" dirty="0"/>
              <a:t>Termination – use that property/invariant  to show that the algorithm is correct</a:t>
            </a:r>
          </a:p>
          <a:p>
            <a:pPr marL="857250" lvl="3" indent="0">
              <a:buNone/>
            </a:pPr>
            <a:endParaRPr lang="en-US" sz="13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What would the loop invariant be for the inner loop for insertion sort? </a:t>
            </a:r>
          </a:p>
          <a:p>
            <a:pPr marL="857250" lvl="2" indent="-457200"/>
            <a:r>
              <a:rPr lang="en-US" dirty="0"/>
              <a:t>This question may be part of your next homework or quiz. </a:t>
            </a:r>
          </a:p>
          <a:p>
            <a:pPr marL="0" lvl="1" indent="0">
              <a:buNone/>
            </a:pPr>
            <a:endParaRPr lang="en-US" dirty="0"/>
          </a:p>
          <a:p>
            <a:pPr marL="857250" lvl="3" indent="0">
              <a:buNone/>
            </a:pPr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562839">
            <a:off x="681028" y="3147627"/>
            <a:ext cx="7475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C00000"/>
                </a:solidFill>
              </a:rPr>
              <a:t>Not covered yet</a:t>
            </a:r>
          </a:p>
        </p:txBody>
      </p:sp>
    </p:spTree>
    <p:extLst>
      <p:ext uri="{BB962C8B-B14F-4D97-AF65-F5344CB8AC3E}">
        <p14:creationId xmlns:p14="http://schemas.microsoft.com/office/powerpoint/2010/main" val="268128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Indirect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2"/>
            <a:ext cx="8534400" cy="305530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Indirect sorting:  does not modify the original data in any way.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sz="2900" b="1" dirty="0"/>
              <a:t>records are too big</a:t>
            </a:r>
            <a:r>
              <a:rPr lang="en-US" sz="2900" dirty="0"/>
              <a:t> to move around (it takes too long to copy a record), or </a:t>
            </a:r>
          </a:p>
          <a:p>
            <a:pPr lvl="1"/>
            <a:r>
              <a:rPr lang="en-US" sz="2900" dirty="0"/>
              <a:t>you </a:t>
            </a:r>
            <a:r>
              <a:rPr lang="en-US" sz="2900" b="1" dirty="0"/>
              <a:t>do not have permission to change</a:t>
            </a:r>
            <a:r>
              <a:rPr lang="en-US" sz="2900" dirty="0"/>
              <a:t> anything in the original collection (array, list,…).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sz="2900" dirty="0"/>
              <a:t>In the array </a:t>
            </a:r>
            <a:r>
              <a:rPr lang="en-US" sz="2900" dirty="0" err="1"/>
              <a:t>Idxs</a:t>
            </a:r>
            <a:r>
              <a:rPr lang="en-US" sz="2900" dirty="0"/>
              <a:t> keep </a:t>
            </a:r>
            <a:r>
              <a:rPr lang="en-US" sz="2900" i="1" dirty="0"/>
              <a:t>indexes to</a:t>
            </a:r>
            <a:r>
              <a:rPr lang="en-US" sz="2900" dirty="0"/>
              <a:t> the original data</a:t>
            </a:r>
          </a:p>
          <a:p>
            <a:pPr lvl="1"/>
            <a:r>
              <a:rPr lang="en-US" sz="2900" dirty="0"/>
              <a:t>Rearrange the indexes, in </a:t>
            </a:r>
            <a:r>
              <a:rPr lang="en-US" sz="2900" dirty="0" err="1"/>
              <a:t>Idxs</a:t>
            </a:r>
            <a:r>
              <a:rPr lang="en-US" sz="2900" dirty="0"/>
              <a:t>,  to give access to the records in sorted order. </a:t>
            </a:r>
          </a:p>
          <a:p>
            <a:r>
              <a:rPr lang="en-US" dirty="0"/>
              <a:t>Indirect selection sort:</a:t>
            </a:r>
          </a:p>
          <a:p>
            <a:pPr lvl="1"/>
            <a:r>
              <a:rPr lang="en-US" sz="2900" dirty="0"/>
              <a:t>Takes both the Data array and </a:t>
            </a:r>
            <a:r>
              <a:rPr lang="en-US" sz="2900" dirty="0" err="1"/>
              <a:t>Idxs</a:t>
            </a:r>
            <a:r>
              <a:rPr lang="en-US" sz="2900" dirty="0"/>
              <a:t> (with indexes in order 0,…N-1) and rearrange </a:t>
            </a:r>
            <a:r>
              <a:rPr lang="en-US" sz="2900" dirty="0" err="1"/>
              <a:t>Idxs</a:t>
            </a:r>
            <a:r>
              <a:rPr lang="en-US" sz="2900" dirty="0"/>
              <a:t> based on comparisons among the Data records. The Data array was not modified.</a:t>
            </a:r>
          </a:p>
          <a:p>
            <a:pPr lvl="2"/>
            <a:r>
              <a:rPr lang="en-US" sz="2500" dirty="0"/>
              <a:t>The array </a:t>
            </a:r>
            <a:r>
              <a:rPr lang="en-US" sz="2500" dirty="0" err="1"/>
              <a:t>Idxs</a:t>
            </a:r>
            <a:r>
              <a:rPr lang="en-US" sz="2500" dirty="0"/>
              <a:t> can be created inside the function, but it must be dynamic memory (visible outside)</a:t>
            </a:r>
          </a:p>
          <a:p>
            <a:pPr lvl="2"/>
            <a:r>
              <a:rPr lang="en-US" sz="2900" dirty="0"/>
              <a:t>Can you indirect sort a linked list?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85755"/>
              </p:ext>
            </p:extLst>
          </p:nvPr>
        </p:nvGraphicFramePr>
        <p:xfrm>
          <a:off x="5029200" y="3738880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238610"/>
              </p:ext>
            </p:extLst>
          </p:nvPr>
        </p:nvGraphicFramePr>
        <p:xfrm>
          <a:off x="3733800" y="3738880"/>
          <a:ext cx="762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Idxs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343400" y="4267200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03340"/>
              </p:ext>
            </p:extLst>
          </p:nvPr>
        </p:nvGraphicFramePr>
        <p:xfrm>
          <a:off x="7315200" y="3733800"/>
          <a:ext cx="106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Ordered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6248400" y="4267200"/>
            <a:ext cx="1066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43400" y="4648200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248400" y="4648200"/>
            <a:ext cx="1066800" cy="791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43400" y="5029200"/>
            <a:ext cx="762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268331" y="5044149"/>
            <a:ext cx="1046871" cy="1153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43400" y="5410200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248400" y="5440094"/>
            <a:ext cx="1066800" cy="35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343400" y="5029200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48400" y="5029200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572579"/>
              </p:ext>
            </p:extLst>
          </p:nvPr>
        </p:nvGraphicFramePr>
        <p:xfrm>
          <a:off x="228600" y="3733800"/>
          <a:ext cx="838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Idxs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52721"/>
              </p:ext>
            </p:extLst>
          </p:nvPr>
        </p:nvGraphicFramePr>
        <p:xfrm>
          <a:off x="1219200" y="3733800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819400" y="48768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48165" y="4600399"/>
            <a:ext cx="1104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After sorting</a:t>
            </a:r>
          </a:p>
        </p:txBody>
      </p:sp>
      <p:sp>
        <p:nvSpPr>
          <p:cNvPr id="9" name="TextBox 8"/>
          <p:cNvSpPr txBox="1"/>
          <p:nvPr/>
        </p:nvSpPr>
        <p:spPr>
          <a:xfrm rot="20208528">
            <a:off x="6255606" y="4167962"/>
            <a:ext cx="1122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Data[</a:t>
            </a:r>
            <a:r>
              <a:rPr lang="en-US" sz="1400" dirty="0" err="1"/>
              <a:t>Idxs</a:t>
            </a:r>
            <a:r>
              <a:rPr lang="en-US" sz="1400" dirty="0"/>
              <a:t>[0]]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6931" y="5797943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</a:t>
            </a:r>
            <a:r>
              <a:rPr lang="en-US" sz="1200" dirty="0" err="1"/>
              <a:t>i-th</a:t>
            </a:r>
            <a:r>
              <a:rPr lang="en-US" sz="1200" dirty="0"/>
              <a:t> element in sorted order is given by Data[</a:t>
            </a:r>
            <a:r>
              <a:rPr lang="en-US" sz="1200" dirty="0" err="1"/>
              <a:t>Idxs</a:t>
            </a:r>
            <a:r>
              <a:rPr lang="en-US" sz="1200" dirty="0"/>
              <a:t>[</a:t>
            </a:r>
            <a:r>
              <a:rPr lang="en-US" sz="1200" dirty="0" err="1"/>
              <a:t>i</a:t>
            </a:r>
            <a:r>
              <a:rPr lang="en-US" sz="1200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1120099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Indirect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222"/>
              </p:ext>
            </p:extLst>
          </p:nvPr>
        </p:nvGraphicFramePr>
        <p:xfrm>
          <a:off x="1905000" y="3248969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97162"/>
              </p:ext>
            </p:extLst>
          </p:nvPr>
        </p:nvGraphicFramePr>
        <p:xfrm>
          <a:off x="609600" y="3248969"/>
          <a:ext cx="762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Idxs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19200" y="3777289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57884"/>
              </p:ext>
            </p:extLst>
          </p:nvPr>
        </p:nvGraphicFramePr>
        <p:xfrm>
          <a:off x="4191000" y="3243889"/>
          <a:ext cx="106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Ordered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124200" y="3777289"/>
            <a:ext cx="1066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19200" y="4158289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24200" y="4158289"/>
            <a:ext cx="1066800" cy="791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19200" y="4539289"/>
            <a:ext cx="762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144131" y="4554238"/>
            <a:ext cx="1046871" cy="1153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219200" y="4920289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124200" y="4950183"/>
            <a:ext cx="1066800" cy="35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219200" y="4539289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24200" y="4539289"/>
            <a:ext cx="1066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208528">
            <a:off x="3131406" y="3678051"/>
            <a:ext cx="1122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Data[</a:t>
            </a:r>
            <a:r>
              <a:rPr lang="en-US" sz="1400" dirty="0" err="1"/>
              <a:t>Idxs</a:t>
            </a:r>
            <a:r>
              <a:rPr lang="en-US" sz="1400" dirty="0"/>
              <a:t>[0]]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72731" y="5308032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</a:t>
            </a:r>
            <a:r>
              <a:rPr lang="en-US" sz="1200" dirty="0" err="1"/>
              <a:t>i-th</a:t>
            </a:r>
            <a:r>
              <a:rPr lang="en-US" sz="1200" dirty="0"/>
              <a:t> element in sorted order is given by Data[</a:t>
            </a:r>
            <a:r>
              <a:rPr lang="en-US" sz="1200" dirty="0" err="1"/>
              <a:t>Idxs</a:t>
            </a:r>
            <a:r>
              <a:rPr lang="en-US" sz="1200" dirty="0"/>
              <a:t>[</a:t>
            </a:r>
            <a:r>
              <a:rPr lang="en-US" sz="1200" dirty="0" err="1"/>
              <a:t>i</a:t>
            </a:r>
            <a:r>
              <a:rPr lang="en-US" sz="1200" dirty="0"/>
              <a:t>]]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56541DF-EE19-4C9C-9E67-6010D33C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755405"/>
            <a:ext cx="5083629" cy="2002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(j=0; j&lt;7;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printf("%d\n", Data[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[j]] 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EB53FEC-ABF1-405B-B985-B1514F03D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9722"/>
              </p:ext>
            </p:extLst>
          </p:nvPr>
        </p:nvGraphicFramePr>
        <p:xfrm>
          <a:off x="5867400" y="3212336"/>
          <a:ext cx="29699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629">
                  <a:extLst>
                    <a:ext uri="{9D8B030D-6E8A-4147-A177-3AD203B41FA5}">
                      <a16:colId xmlns:a16="http://schemas.microsoft.com/office/drawing/2014/main" val="3273732410"/>
                    </a:ext>
                  </a:extLst>
                </a:gridCol>
                <a:gridCol w="907751">
                  <a:extLst>
                    <a:ext uri="{9D8B030D-6E8A-4147-A177-3AD203B41FA5}">
                      <a16:colId xmlns:a16="http://schemas.microsoft.com/office/drawing/2014/main" val="1721388887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1919873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Idxs</a:t>
                      </a:r>
                      <a:r>
                        <a:rPr lang="en-US" dirty="0"/>
                        <a:t>[j]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Data[</a:t>
                      </a:r>
                      <a:r>
                        <a:rPr lang="en-US" dirty="0" err="1"/>
                        <a:t>Idxs</a:t>
                      </a:r>
                      <a:r>
                        <a:rPr lang="en-US" dirty="0"/>
                        <a:t>[j]]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1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02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05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9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69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88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2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7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715000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/>
              <a:t>Properties of sorting algorithms</a:t>
            </a:r>
          </a:p>
          <a:p>
            <a:endParaRPr lang="en-US" dirty="0"/>
          </a:p>
          <a:p>
            <a:r>
              <a:rPr lang="en-US" dirty="0"/>
              <a:t>Sorting algorithms</a:t>
            </a:r>
          </a:p>
          <a:p>
            <a:pPr lvl="1"/>
            <a:r>
              <a:rPr lang="en-US" dirty="0"/>
              <a:t>Insertion sort – </a:t>
            </a:r>
            <a:r>
              <a:rPr lang="en-US" sz="2400" dirty="0"/>
              <a:t>Chapter 2 (CLRS)</a:t>
            </a:r>
          </a:p>
          <a:p>
            <a:pPr lvl="1"/>
            <a:endParaRPr lang="en-US" sz="2400" dirty="0"/>
          </a:p>
          <a:p>
            <a:r>
              <a:rPr lang="en-US" dirty="0"/>
              <a:t>Indirect sorting  - </a:t>
            </a:r>
            <a:r>
              <a:rPr lang="en-US" sz="2500" dirty="0"/>
              <a:t>(Sedgewick Ch. 6.8 ‘Index and Pointer Sorting’)</a:t>
            </a:r>
          </a:p>
          <a:p>
            <a:endParaRPr lang="en-US" dirty="0"/>
          </a:p>
          <a:p>
            <a:r>
              <a:rPr lang="en-US" dirty="0"/>
              <a:t>Binary Search</a:t>
            </a:r>
            <a:endParaRPr lang="en-US" sz="2200" dirty="0"/>
          </a:p>
          <a:p>
            <a:pPr lvl="1"/>
            <a:r>
              <a:rPr lang="en-US" dirty="0"/>
              <a:t>See the notation conventions (e.g. </a:t>
            </a:r>
            <a:r>
              <a:rPr lang="en-US" dirty="0">
                <a:solidFill>
                  <a:srgbClr val="FF0000"/>
                </a:solidFill>
              </a:rPr>
              <a:t>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err="1">
                <a:solidFill>
                  <a:srgbClr val="FF0000"/>
                </a:solidFill>
              </a:rPr>
              <a:t>lg</a:t>
            </a:r>
            <a:r>
              <a:rPr lang="en-US" dirty="0">
                <a:solidFill>
                  <a:srgbClr val="FF0000"/>
                </a:solidFill>
              </a:rPr>
              <a:t> N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Terminology and notation: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err="1">
                <a:solidFill>
                  <a:srgbClr val="FF0000"/>
                </a:solidFill>
              </a:rPr>
              <a:t>lg</a:t>
            </a:r>
            <a:r>
              <a:rPr lang="en-US" dirty="0">
                <a:solidFill>
                  <a:srgbClr val="FF0000"/>
                </a:solidFill>
              </a:rPr>
              <a:t> N </a:t>
            </a:r>
          </a:p>
          <a:p>
            <a:pPr lvl="1"/>
            <a:r>
              <a:rPr lang="en-US" dirty="0"/>
              <a:t>Use interchangeably: 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Runtime</a:t>
            </a:r>
            <a:r>
              <a:rPr lang="en-US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time complexity</a:t>
            </a:r>
            <a:r>
              <a:rPr lang="en-US" i="1" dirty="0"/>
              <a:t> </a:t>
            </a:r>
          </a:p>
          <a:p>
            <a:pPr lvl="2"/>
            <a:r>
              <a:rPr lang="en-US" i="1" dirty="0"/>
              <a:t>Record </a:t>
            </a:r>
            <a:r>
              <a:rPr lang="en-US" dirty="0"/>
              <a:t>and</a:t>
            </a:r>
            <a:r>
              <a:rPr lang="en-US" i="1" dirty="0"/>
              <a:t> item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8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Indirect Sorting &amp;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438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dirty="0"/>
              <a:t>What does this code print?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for(int k = 0; k&lt;7; k++){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printf("%.2f\n", Data[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[k]]);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Idxs</a:t>
            </a:r>
            <a:r>
              <a:rPr lang="en-US" sz="2000" dirty="0"/>
              <a:t> (with sorted indexes for Data) to perform binary search in Data.</a:t>
            </a:r>
          </a:p>
          <a:p>
            <a:pPr lvl="1"/>
            <a:r>
              <a:rPr lang="en-US" sz="2000" dirty="0"/>
              <a:t>E.g. search for: 91.0,   10.5,   30.0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804085"/>
              </p:ext>
            </p:extLst>
          </p:nvPr>
        </p:nvGraphicFramePr>
        <p:xfrm>
          <a:off x="2057400" y="3810000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87447"/>
              </p:ext>
            </p:extLst>
          </p:nvPr>
        </p:nvGraphicFramePr>
        <p:xfrm>
          <a:off x="762000" y="3810000"/>
          <a:ext cx="838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Idxs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4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4" y="1752600"/>
            <a:ext cx="8229600" cy="1143000"/>
          </a:xfrm>
        </p:spPr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74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4" y="2992120"/>
            <a:ext cx="3712903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Search for </a:t>
            </a:r>
            <a:r>
              <a:rPr lang="en-US" sz="2000" b="1" dirty="0">
                <a:solidFill>
                  <a:schemeClr val="tx2"/>
                </a:solidFill>
              </a:rPr>
              <a:t>392</a:t>
            </a:r>
            <a:r>
              <a:rPr lang="en-US" sz="2000" dirty="0"/>
              <a:t> in sorted array.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 = 392   </a:t>
            </a:r>
            <a:r>
              <a:rPr lang="en-US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u="sng" dirty="0"/>
              <a:t>   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55595"/>
              </p:ext>
            </p:extLst>
          </p:nvPr>
        </p:nvGraphicFramePr>
        <p:xfrm>
          <a:off x="3754467" y="3652520"/>
          <a:ext cx="1198535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65613"/>
              </p:ext>
            </p:extLst>
          </p:nvPr>
        </p:nvGraphicFramePr>
        <p:xfrm>
          <a:off x="0" y="3830320"/>
          <a:ext cx="3657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(comparison)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953000" y="2628930"/>
            <a:ext cx="4191000" cy="42068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Determines if v is an element of A. 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yes,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the position of v in 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not, returns -1. N is the size of A */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search(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v){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left, 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  left = 0; right = N-1;  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   while (left &lt;= right)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  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left+right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)/2;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     if (v == A[m]) return m;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7.     if (v &lt; A[m])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 	  right = m-1;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     else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10.       left = m+1;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12.  return -1;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 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557865"/>
            <a:ext cx="9040906" cy="2199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Problem: </a:t>
            </a:r>
            <a:r>
              <a:rPr lang="en-US" sz="1800" dirty="0"/>
              <a:t>Determine if object </a:t>
            </a:r>
            <a:r>
              <a:rPr lang="en-US" sz="1800" b="1" dirty="0"/>
              <a:t>v</a:t>
            </a:r>
            <a:r>
              <a:rPr lang="en-US" sz="1800" dirty="0"/>
              <a:t> is in array </a:t>
            </a:r>
            <a:r>
              <a:rPr lang="en-US" sz="1800" b="1" dirty="0"/>
              <a:t>A</a:t>
            </a:r>
            <a:r>
              <a:rPr lang="en-US" sz="1800" dirty="0"/>
              <a:t>. Assume </a:t>
            </a:r>
            <a:r>
              <a:rPr lang="en-US" sz="1800" b="1" dirty="0"/>
              <a:t>A</a:t>
            </a:r>
            <a:r>
              <a:rPr lang="en-US" sz="1800" dirty="0"/>
              <a:t> has size </a:t>
            </a:r>
            <a:r>
              <a:rPr lang="en-US" sz="1800" b="1" dirty="0"/>
              <a:t>N </a:t>
            </a:r>
            <a:r>
              <a:rPr lang="en-US" sz="1800" dirty="0"/>
              <a:t>and is sorted in ascending order. </a:t>
            </a:r>
            <a:endParaRPr lang="en-US" sz="1600" dirty="0"/>
          </a:p>
          <a:p>
            <a:r>
              <a:rPr lang="en-US" sz="2000" dirty="0">
                <a:solidFill>
                  <a:srgbClr val="FF0000"/>
                </a:solidFill>
              </a:rPr>
              <a:t>Reduces the search range in half, with a few instructions</a:t>
            </a:r>
            <a:r>
              <a:rPr lang="en-US" sz="2000" dirty="0"/>
              <a:t>.</a:t>
            </a:r>
          </a:p>
          <a:p>
            <a:r>
              <a:rPr lang="en-US" sz="1800" dirty="0"/>
              <a:t>For more flexibility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sz="1800" dirty="0"/>
              <a:t> and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US" sz="1800" dirty="0"/>
              <a:t> can be given as arguments to the function: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search(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v, </a:t>
            </a:r>
            <a:r>
              <a:rPr lang="en-US" sz="1600" b="1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left, </a:t>
            </a:r>
            <a:r>
              <a:rPr lang="en-US" sz="1600" b="1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right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800" dirty="0"/>
              <a:t>See animation: </a:t>
            </a:r>
            <a:r>
              <a:rPr lang="en-US" sz="1800" dirty="0">
                <a:hlinkClick r:id="rId3"/>
              </a:rPr>
              <a:t>https://www.cs.usfca.edu/~galles/visualization/Search.html</a:t>
            </a:r>
            <a:endParaRPr lang="en-US" sz="1800" dirty="0"/>
          </a:p>
          <a:p>
            <a:pPr lvl="1"/>
            <a:r>
              <a:rPr lang="en-US" sz="1400" dirty="0"/>
              <a:t>The array stretches on 2 or more lines</a:t>
            </a:r>
          </a:p>
        </p:txBody>
      </p:sp>
    </p:spTree>
    <p:extLst>
      <p:ext uri="{BB962C8B-B14F-4D97-AF65-F5344CB8AC3E}">
        <p14:creationId xmlns:p14="http://schemas.microsoft.com/office/powerpoint/2010/main" val="2081206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2"/>
            <a:ext cx="8229600" cy="474849"/>
          </a:xfrm>
        </p:spPr>
        <p:txBody>
          <a:bodyPr>
            <a:noAutofit/>
          </a:bodyPr>
          <a:lstStyle/>
          <a:p>
            <a:r>
              <a:rPr lang="en-US" sz="3600" dirty="0"/>
              <a:t>Binary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3" y="2268071"/>
            <a:ext cx="4210559" cy="609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Search for v=</a:t>
            </a:r>
            <a:r>
              <a:rPr lang="en-US" sz="2400" dirty="0">
                <a:solidFill>
                  <a:schemeClr val="tx2"/>
                </a:solidFill>
              </a:rPr>
              <a:t>392</a:t>
            </a:r>
            <a:r>
              <a:rPr lang="en-US" sz="2400" dirty="0"/>
              <a:t> in sorted array: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64706"/>
              </p:ext>
            </p:extLst>
          </p:nvPr>
        </p:nvGraphicFramePr>
        <p:xfrm>
          <a:off x="3962400" y="3429000"/>
          <a:ext cx="11430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05253"/>
              </p:ext>
            </p:extLst>
          </p:nvPr>
        </p:nvGraphicFramePr>
        <p:xfrm>
          <a:off x="35861" y="2935941"/>
          <a:ext cx="392654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(comparison)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392 &lt; 505    </a:t>
                      </a:r>
                    </a:p>
                    <a:p>
                      <a:r>
                        <a:rPr lang="en-US" sz="1600" dirty="0"/>
                        <a:t>(go left)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392 &gt; 201</a:t>
                      </a:r>
                    </a:p>
                    <a:p>
                      <a:r>
                        <a:rPr lang="en-US" sz="1600" dirty="0"/>
                        <a:t> (go right)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392 &lt; 427 </a:t>
                      </a:r>
                    </a:p>
                    <a:p>
                      <a:r>
                        <a:rPr lang="en-US" sz="1600" dirty="0"/>
                        <a:t>(go left)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Indexes cross, stop.</a:t>
                      </a:r>
                    </a:p>
                    <a:p>
                      <a:r>
                        <a:rPr lang="en-US" sz="1600" dirty="0"/>
                        <a:t>Not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105400" y="2258291"/>
            <a:ext cx="4191000" cy="457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code from Sedgewick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Determines if v is an element of A. 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yes,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the position of v in 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not, returns -1.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 is the size of A.*/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int search(int A[], int N, int v){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  int left, right;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  left = 0; right = N-1;  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   while (left &lt;= right)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   { int m =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left+right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)/2;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     if (v == A[m]) return m;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7.     if (v &lt; A[m])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 	right = m-1;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     else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10.      left = m+1;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 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12.  return -1;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 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9441" y="675208"/>
            <a:ext cx="9126682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Candidates: N, N/2, N/(2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, N/(2</a:t>
            </a:r>
            <a:r>
              <a:rPr lang="en-US" baseline="30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), …. , , N/(2</a:t>
            </a:r>
            <a:r>
              <a:rPr lang="en-US" baseline="30000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), …., N/(2</a:t>
            </a:r>
            <a:r>
              <a:rPr lang="en-US" baseline="30000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) =1 (last value for which the loop will start) =&gt; p = 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  =&gt; 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 repetitions </a:t>
            </a:r>
          </a:p>
          <a:p>
            <a:r>
              <a:rPr lang="en-US" dirty="0">
                <a:solidFill>
                  <a:srgbClr val="C00000"/>
                </a:solidFill>
              </a:rPr>
              <a:t>TC</a:t>
            </a:r>
            <a:r>
              <a:rPr lang="en-US" baseline="-25000" dirty="0">
                <a:solidFill>
                  <a:srgbClr val="C00000"/>
                </a:solidFill>
              </a:rPr>
              <a:t>1iter</a:t>
            </a:r>
            <a:r>
              <a:rPr lang="en-US" dirty="0">
                <a:solidFill>
                  <a:srgbClr val="C00000"/>
                </a:solidFill>
              </a:rPr>
              <a:t>() =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(1), </a:t>
            </a:r>
            <a:r>
              <a:rPr lang="en-US" dirty="0" err="1">
                <a:solidFill>
                  <a:srgbClr val="C00000"/>
                </a:solidFill>
              </a:rPr>
              <a:t>indep</a:t>
            </a:r>
            <a:r>
              <a:rPr lang="en-US" dirty="0">
                <a:solidFill>
                  <a:srgbClr val="C00000"/>
                </a:solidFill>
              </a:rPr>
              <a:t> of current number of </a:t>
            </a:r>
            <a:r>
              <a:rPr lang="en-US" dirty="0" err="1">
                <a:solidFill>
                  <a:srgbClr val="C00000"/>
                </a:solidFill>
              </a:rPr>
              <a:t>candiates</a:t>
            </a:r>
            <a:r>
              <a:rPr lang="en-US" dirty="0">
                <a:solidFill>
                  <a:srgbClr val="C00000"/>
                </a:solidFill>
              </a:rPr>
              <a:t> = right-left+1) =&gt; </a:t>
            </a:r>
          </a:p>
          <a:p>
            <a:r>
              <a:rPr lang="en-US" dirty="0">
                <a:solidFill>
                  <a:srgbClr val="C00000"/>
                </a:solidFill>
              </a:rPr>
              <a:t>Time complexity: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N)    (logarithmic. V is compared with at most log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N items.</a:t>
            </a:r>
          </a:p>
          <a:p>
            <a:r>
              <a:rPr lang="en-US" dirty="0">
                <a:solidFill>
                  <a:srgbClr val="C00000"/>
                </a:solidFill>
              </a:rPr>
              <a:t>Space complexity: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60881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- Recursive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Adapted from Sedgewick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left,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right,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left+right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)/2;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(left &gt; right) return -1;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(v == A[m]) return m;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(left == right) return -1;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(v &lt; A[m])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left, m-1, v);  // recursive call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m+1, right, v);  // recursive call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- How many recursive calls? </a:t>
            </a: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- See the correspondence between this and the iterative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3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Interpolated search</a:t>
            </a:r>
            <a:br>
              <a:rPr lang="en-US" dirty="0"/>
            </a:br>
            <a:r>
              <a:rPr lang="en-US" dirty="0"/>
              <a:t>covered if time permits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8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810"/>
            <a:ext cx="9220200" cy="3785191"/>
          </a:xfrm>
        </p:spPr>
        <p:txBody>
          <a:bodyPr>
            <a:normAutofit/>
          </a:bodyPr>
          <a:lstStyle/>
          <a:p>
            <a:r>
              <a:rPr lang="en-US" sz="2000" dirty="0"/>
              <a:t>Money winning game: </a:t>
            </a:r>
          </a:p>
          <a:p>
            <a:pPr lvl="1"/>
            <a:r>
              <a:rPr lang="en-US" sz="1800" dirty="0"/>
              <a:t>There is an array, A, with 100 items. </a:t>
            </a:r>
          </a:p>
          <a:p>
            <a:pPr lvl="1"/>
            <a:r>
              <a:rPr lang="en-US" sz="1800" dirty="0"/>
              <a:t>The items are values in range [1,1000].</a:t>
            </a:r>
          </a:p>
          <a:p>
            <a:pPr lvl="1"/>
            <a:r>
              <a:rPr lang="en-US" sz="1800" dirty="0"/>
              <a:t>A is sorted.</a:t>
            </a:r>
          </a:p>
          <a:p>
            <a:pPr lvl="1"/>
            <a:r>
              <a:rPr lang="en-US" sz="1800" dirty="0"/>
              <a:t>Values in A are hidden (you cannot see them).</a:t>
            </a:r>
          </a:p>
          <a:p>
            <a:pPr lvl="1"/>
            <a:endParaRPr lang="en-US" sz="700" dirty="0"/>
          </a:p>
          <a:p>
            <a:pPr lvl="1"/>
            <a:r>
              <a:rPr lang="en-US" sz="1800" dirty="0"/>
              <a:t>You will be given a value, </a:t>
            </a:r>
            <a:r>
              <a:rPr lang="en-US" sz="1800" dirty="0" err="1"/>
              <a:t>val</a:t>
            </a:r>
            <a:r>
              <a:rPr lang="en-US" sz="1800" dirty="0"/>
              <a:t>, to search for in the array and need to either find it (uncover it) or report that it is not there.</a:t>
            </a:r>
          </a:p>
          <a:p>
            <a:pPr lvl="1"/>
            <a:r>
              <a:rPr lang="en-US" sz="1800" dirty="0"/>
              <a:t>You start with $5000. For a $500 charge, you can ask the game host to flip (uncover) an item of A at a specific index (chosen by you). You win whatever money you have left after you give the correct answer. You have one free flip.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70589"/>
              </p:ext>
            </p:extLst>
          </p:nvPr>
        </p:nvGraphicFramePr>
        <p:xfrm>
          <a:off x="228600" y="3352800"/>
          <a:ext cx="8305800" cy="180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809">
                <a:tc>
                  <a:txBody>
                    <a:bodyPr/>
                    <a:lstStyle/>
                    <a:p>
                      <a:r>
                        <a:rPr lang="en-US" dirty="0"/>
                        <a:t>Value, </a:t>
                      </a:r>
                      <a:r>
                        <a:rPr lang="en-US" dirty="0" err="1"/>
                        <a:t>val</a:t>
                      </a:r>
                      <a:r>
                        <a:rPr lang="en-US" dirty="0"/>
                        <a:t>, you are searching for.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index will you flip?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r>
                        <a:rPr lang="en-US" dirty="0"/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48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48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739"/>
              </p:ext>
            </p:extLst>
          </p:nvPr>
        </p:nvGraphicFramePr>
        <p:xfrm>
          <a:off x="228600" y="5486400"/>
          <a:ext cx="85316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4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809"/>
            <a:ext cx="9220200" cy="3327992"/>
          </a:xfrm>
        </p:spPr>
        <p:txBody>
          <a:bodyPr>
            <a:normAutofit/>
          </a:bodyPr>
          <a:lstStyle/>
          <a:p>
            <a:r>
              <a:rPr lang="en-US" sz="2000" dirty="0"/>
              <a:t>Money winning game – </a:t>
            </a:r>
            <a:r>
              <a:rPr lang="en-US" sz="2000" dirty="0">
                <a:solidFill>
                  <a:srgbClr val="FF0000"/>
                </a:solidFill>
              </a:rPr>
              <a:t>Version 2 only specific indexes can be flipped.</a:t>
            </a:r>
          </a:p>
          <a:p>
            <a:pPr lvl="1"/>
            <a:r>
              <a:rPr lang="en-US" sz="1800" dirty="0"/>
              <a:t>There is an array, A, with 100 items. </a:t>
            </a:r>
          </a:p>
          <a:p>
            <a:pPr lvl="1"/>
            <a:r>
              <a:rPr lang="en-US" sz="1800" dirty="0"/>
              <a:t>The items are values in range [1,100].</a:t>
            </a:r>
          </a:p>
          <a:p>
            <a:pPr lvl="1"/>
            <a:r>
              <a:rPr lang="en-US" sz="1800" dirty="0"/>
              <a:t>A is sorted.</a:t>
            </a:r>
          </a:p>
          <a:p>
            <a:pPr lvl="1"/>
            <a:r>
              <a:rPr lang="en-US" sz="1800" dirty="0"/>
              <a:t>Values in A are hidden (you cannot see them).</a:t>
            </a:r>
          </a:p>
          <a:p>
            <a:pPr lvl="1"/>
            <a:endParaRPr lang="en-US" sz="700" dirty="0"/>
          </a:p>
          <a:p>
            <a:pPr lvl="1"/>
            <a:r>
              <a:rPr lang="en-US" sz="1800" dirty="0"/>
              <a:t>You will be given a value, </a:t>
            </a:r>
            <a:r>
              <a:rPr lang="en-US" sz="1800" dirty="0" err="1"/>
              <a:t>val</a:t>
            </a:r>
            <a:r>
              <a:rPr lang="en-US" sz="1800" dirty="0"/>
              <a:t>, to search for in the array and need to either find it (uncover it) or report that it is not there.</a:t>
            </a:r>
          </a:p>
          <a:p>
            <a:pPr lvl="1"/>
            <a:r>
              <a:rPr lang="en-US" sz="1800" dirty="0"/>
              <a:t>You start with $5000. For a $500 charge, you can ask the game host to flip (uncover) an item of A at a specific index (chosen by you). You win whatever money you have left after you give the correct answer. You have one free flip.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60039"/>
              </p:ext>
            </p:extLst>
          </p:nvPr>
        </p:nvGraphicFramePr>
        <p:xfrm>
          <a:off x="228600" y="3429000"/>
          <a:ext cx="8305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809">
                <a:tc>
                  <a:txBody>
                    <a:bodyPr/>
                    <a:lstStyle/>
                    <a:p>
                      <a:r>
                        <a:rPr lang="en-US" dirty="0"/>
                        <a:t>Value, </a:t>
                      </a:r>
                      <a:r>
                        <a:rPr lang="en-US" dirty="0" err="1"/>
                        <a:t>val</a:t>
                      </a:r>
                      <a:r>
                        <a:rPr lang="en-US" dirty="0"/>
                        <a:t>, you are searching for.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index will you flip?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0?, 10?, 25?,50?, 75?, 90?, 99?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r>
                        <a:rPr lang="en-US" dirty="0"/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48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32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62982"/>
              </p:ext>
            </p:extLst>
          </p:nvPr>
        </p:nvGraphicFramePr>
        <p:xfrm>
          <a:off x="228600" y="5486400"/>
          <a:ext cx="85316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7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Interpolated Binary Search</a:t>
            </a:r>
            <a:br>
              <a:rPr lang="en-US" sz="3600" dirty="0"/>
            </a:br>
            <a:r>
              <a:rPr lang="en-US" sz="3600" dirty="0" err="1"/>
              <a:t>idx</a:t>
            </a:r>
            <a:r>
              <a:rPr lang="en-US" sz="3600" dirty="0"/>
              <a:t> = 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cxnSp>
        <p:nvCxnSpPr>
          <p:cNvPr id="8" name="Straight Connector 7"/>
          <p:cNvCxnSpPr>
            <a:stCxn id="11" idx="6"/>
            <a:endCxn id="13" idx="2"/>
          </p:cNvCxnSpPr>
          <p:nvPr/>
        </p:nvCxnSpPr>
        <p:spPr>
          <a:xfrm>
            <a:off x="1981203" y="2837243"/>
            <a:ext cx="4495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1142" y="2409291"/>
            <a:ext cx="7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A[left]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1681" y="2406397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A[right]</a:t>
            </a:r>
          </a:p>
        </p:txBody>
      </p:sp>
      <p:sp>
        <p:nvSpPr>
          <p:cNvPr id="11" name="Oval 10"/>
          <p:cNvSpPr/>
          <p:nvPr/>
        </p:nvSpPr>
        <p:spPr>
          <a:xfrm>
            <a:off x="1905002" y="27757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13" name="Oval 12"/>
          <p:cNvSpPr/>
          <p:nvPr/>
        </p:nvSpPr>
        <p:spPr>
          <a:xfrm>
            <a:off x="6477002" y="27757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79891"/>
              </p:ext>
            </p:extLst>
          </p:nvPr>
        </p:nvGraphicFramePr>
        <p:xfrm>
          <a:off x="622518" y="3896360"/>
          <a:ext cx="6629403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9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  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863794" y="3291425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67400" y="3291425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3020" y="329142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idx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819401" y="27757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59138" y="244155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2" name="Straight Arrow Connector 31"/>
          <p:cNvCxnSpPr>
            <a:stCxn id="11" idx="4"/>
            <a:endCxn id="44" idx="1"/>
          </p:cNvCxnSpPr>
          <p:nvPr/>
        </p:nvCxnSpPr>
        <p:spPr>
          <a:xfrm>
            <a:off x="1943101" y="2898759"/>
            <a:ext cx="125458" cy="352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5"/>
            <a:endCxn id="45" idx="7"/>
          </p:cNvCxnSpPr>
          <p:nvPr/>
        </p:nvCxnSpPr>
        <p:spPr>
          <a:xfrm flipH="1">
            <a:off x="6161042" y="2880740"/>
            <a:ext cx="381000" cy="37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6"/>
            <a:endCxn id="46" idx="7"/>
          </p:cNvCxnSpPr>
          <p:nvPr/>
        </p:nvCxnSpPr>
        <p:spPr>
          <a:xfrm flipH="1">
            <a:off x="2732043" y="2837245"/>
            <a:ext cx="163559" cy="431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57399" y="3291425"/>
            <a:ext cx="4104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057402" y="32329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5" name="Oval 44"/>
          <p:cNvSpPr/>
          <p:nvPr/>
        </p:nvSpPr>
        <p:spPr>
          <a:xfrm>
            <a:off x="6096002" y="323292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6" name="Oval 45"/>
          <p:cNvSpPr/>
          <p:nvPr/>
        </p:nvSpPr>
        <p:spPr>
          <a:xfrm>
            <a:off x="2667001" y="3250509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65940" y="4202668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95140" y="4202668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22716" y="41910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idx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2" y="5864245"/>
                <a:ext cx="4658811" cy="5365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𝑙𝑒𝑓𝑡</m:t>
                    </m:r>
                    <m:r>
                      <a:rPr lang="en-US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𝑟𝑖𝑔h𝑡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𝑙𝑒𝑓𝑡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𝑟𝑖𝑔h𝑡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𝑙𝑒𝑓𝑡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d>
                      <m:dPr>
                        <m:begChr m:val="[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𝑙𝑒𝑓𝑡</m:t>
                        </m:r>
                        <m:r>
                          <a:rPr lang="en-US" i="1">
                            <a:latin typeface="Cambria Math"/>
                          </a:rPr>
                          <m:t>]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2" y="5864245"/>
                <a:ext cx="4658811" cy="536557"/>
              </a:xfrm>
              <a:prstGeom prst="rect">
                <a:avLst/>
              </a:prstGeom>
              <a:blipFill>
                <a:blip r:embed="rId2"/>
                <a:stretch>
                  <a:fillRect b="-55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304800" y="2593957"/>
            <a:ext cx="149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range: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2285" y="3127357"/>
            <a:ext cx="1595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Indexes range: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0" y="1752600"/>
            <a:ext cx="72390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How will you compute the index </a:t>
            </a:r>
            <a:r>
              <a:rPr lang="en-US" sz="2000" i="1" dirty="0" err="1"/>
              <a:t>idx</a:t>
            </a:r>
            <a:r>
              <a:rPr lang="en-US" sz="2000" dirty="0"/>
              <a:t> of the best element to inspect?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11359" y="5864245"/>
                <a:ext cx="3322100" cy="536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𝑖𝑑𝑥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𝑙𝑒𝑓𝑡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𝑟𝑖𝑔h𝑡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𝑙𝑒𝑓𝑡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i="1">
                                <a:latin typeface="Cambria Math"/>
                              </a:rPr>
                              <m:t>[</m:t>
                            </m:r>
                            <m:r>
                              <a:rPr lang="en-US" i="1">
                                <a:latin typeface="Cambria Math"/>
                              </a:rPr>
                              <m:t>𝑙𝑒𝑓𝑡</m:t>
                            </m:r>
                            <m:r>
                              <a:rPr lang="en-US" i="1">
                                <a:latin typeface="Cambria Math"/>
                              </a:rPr>
                              <m:t>]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𝑟𝑖𝑔h𝑡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𝑙𝑒𝑓𝑡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i="1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59" y="5864245"/>
                <a:ext cx="3322100" cy="536557"/>
              </a:xfrm>
              <a:prstGeom prst="rect">
                <a:avLst/>
              </a:prstGeom>
              <a:blipFill>
                <a:blip r:embed="rId3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Content Placeholder 53"/>
          <p:cNvSpPr txBox="1">
            <a:spLocks/>
          </p:cNvSpPr>
          <p:nvPr/>
        </p:nvSpPr>
        <p:spPr>
          <a:xfrm>
            <a:off x="0" y="4836771"/>
            <a:ext cx="7467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You want </a:t>
            </a:r>
            <a:r>
              <a:rPr lang="en-US" sz="2000" i="1" dirty="0" err="1"/>
              <a:t>idx</a:t>
            </a:r>
            <a:r>
              <a:rPr lang="en-US" sz="2000" dirty="0"/>
              <a:t> to be as far away from </a:t>
            </a:r>
            <a:r>
              <a:rPr lang="en-US" sz="2000" i="1" dirty="0"/>
              <a:t>left</a:t>
            </a:r>
            <a:r>
              <a:rPr lang="en-US" sz="2000" dirty="0"/>
              <a:t> relative to the indexes range (</a:t>
            </a:r>
            <a:r>
              <a:rPr lang="en-US" sz="2000" i="1" dirty="0"/>
              <a:t>right-left</a:t>
            </a:r>
            <a:r>
              <a:rPr lang="en-US" sz="2000" dirty="0"/>
              <a:t>) as </a:t>
            </a:r>
            <a:r>
              <a:rPr lang="en-US" sz="2000" i="1" dirty="0"/>
              <a:t>v</a:t>
            </a:r>
            <a:r>
              <a:rPr lang="en-US" sz="2000" dirty="0"/>
              <a:t> is from </a:t>
            </a:r>
            <a:r>
              <a:rPr lang="en-US" sz="2000" i="1" dirty="0"/>
              <a:t>A[left]</a:t>
            </a:r>
            <a:r>
              <a:rPr lang="en-US" sz="2000" dirty="0"/>
              <a:t> relative to the values range (</a:t>
            </a:r>
            <a:r>
              <a:rPr lang="en-US" sz="2000" i="1" dirty="0"/>
              <a:t>A[right]-A[left]</a:t>
            </a:r>
            <a:r>
              <a:rPr lang="en-US" sz="2000" dirty="0"/>
              <a:t>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67600" y="1744682"/>
            <a:ext cx="16764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It’s all relative!</a:t>
            </a:r>
          </a:p>
          <a:p>
            <a:r>
              <a:rPr lang="en-US" dirty="0"/>
              <a:t>v = 50</a:t>
            </a:r>
          </a:p>
          <a:p>
            <a:r>
              <a:rPr lang="en-US" dirty="0"/>
              <a:t>left = 10</a:t>
            </a:r>
          </a:p>
          <a:p>
            <a:r>
              <a:rPr lang="en-US" dirty="0"/>
              <a:t>right =40</a:t>
            </a:r>
          </a:p>
          <a:p>
            <a:endParaRPr lang="en-US" dirty="0"/>
          </a:p>
          <a:p>
            <a:r>
              <a:rPr lang="en-US" dirty="0"/>
              <a:t>Case 1:</a:t>
            </a:r>
          </a:p>
          <a:p>
            <a:r>
              <a:rPr lang="en-US" dirty="0"/>
              <a:t>A[left]=100</a:t>
            </a:r>
          </a:p>
          <a:p>
            <a:r>
              <a:rPr lang="en-US" dirty="0"/>
              <a:t>A[right]=600</a:t>
            </a:r>
          </a:p>
          <a:p>
            <a:r>
              <a:rPr lang="en-US" dirty="0" err="1"/>
              <a:t>idx</a:t>
            </a:r>
            <a:r>
              <a:rPr lang="en-US" dirty="0"/>
              <a:t> = …..</a:t>
            </a:r>
          </a:p>
          <a:p>
            <a:endParaRPr lang="en-US" dirty="0"/>
          </a:p>
          <a:p>
            <a:r>
              <a:rPr lang="en-US" dirty="0"/>
              <a:t>Case 2:</a:t>
            </a:r>
          </a:p>
          <a:p>
            <a:r>
              <a:rPr lang="en-US" dirty="0"/>
              <a:t>A[left]=100</a:t>
            </a:r>
          </a:p>
          <a:p>
            <a:r>
              <a:rPr lang="en-US" dirty="0"/>
              <a:t>A[right]=140</a:t>
            </a:r>
          </a:p>
          <a:p>
            <a:r>
              <a:rPr lang="en-US" dirty="0" err="1"/>
              <a:t>idx</a:t>
            </a:r>
            <a:r>
              <a:rPr lang="en-US" dirty="0"/>
              <a:t> = ……</a:t>
            </a:r>
          </a:p>
        </p:txBody>
      </p:sp>
    </p:spTree>
    <p:extLst>
      <p:ext uri="{BB962C8B-B14F-4D97-AF65-F5344CB8AC3E}">
        <p14:creationId xmlns:p14="http://schemas.microsoft.com/office/powerpoint/2010/main" val="936705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Range Transformations</a:t>
            </a:r>
            <a:br>
              <a:rPr lang="en-US" dirty="0"/>
            </a:br>
            <a:r>
              <a:rPr lang="en-US" dirty="0"/>
              <a:t>(Math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686800" cy="530542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Draw  and show the mappings of the interval edges.</a:t>
            </a:r>
          </a:p>
          <a:p>
            <a:endParaRPr lang="en-US" dirty="0"/>
          </a:p>
          <a:p>
            <a:r>
              <a:rPr lang="en-US" dirty="0"/>
              <a:t>[0,1) -&gt; [0,n)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a,b</a:t>
            </a:r>
            <a:r>
              <a:rPr lang="en-US" dirty="0"/>
              <a:t>) -&gt; [0,1) -&gt; [0,n)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a,b</a:t>
            </a:r>
            <a:r>
              <a:rPr lang="en-US" dirty="0"/>
              <a:t>) -&gt; [0,1) -&gt; [</a:t>
            </a:r>
            <a:r>
              <a:rPr lang="en-US" dirty="0" err="1"/>
              <a:t>s,t</a:t>
            </a:r>
            <a:r>
              <a:rPr lang="en-US" dirty="0"/>
              <a:t>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000" dirty="0"/>
              <a:t>What this transformation is doing is: bring to origin (a-&gt;0), scale to 1, scale up to new scale and translate to new  location s. The order </a:t>
            </a:r>
            <a:r>
              <a:rPr lang="en-US" sz="2000" dirty="0" err="1"/>
              <a:t>mtters</a:t>
            </a:r>
            <a:r>
              <a:rPr lang="en-US" sz="2000" dirty="0"/>
              <a:t>! You will see this in Computer Graphics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76388" y="3877725"/>
          <a:ext cx="914400" cy="59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393480" progId="Equation.3">
                  <p:embed/>
                </p:oleObj>
              </mc:Choice>
              <mc:Fallback>
                <p:oleObj name="Equation" r:id="rId2" imgW="609480" imgH="3934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6388" y="3877725"/>
                        <a:ext cx="914400" cy="59134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4160" y="4024313"/>
          <a:ext cx="66357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164880" progId="Equation.3">
                  <p:embed/>
                </p:oleObj>
              </mc:Choice>
              <mc:Fallback>
                <p:oleObj name="Equation" r:id="rId4" imgW="431640" imgH="1648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160" y="4024313"/>
                        <a:ext cx="663575" cy="3095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2" y="2957508"/>
          <a:ext cx="1023937" cy="3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64880" progId="Equation.3">
                  <p:embed/>
                </p:oleObj>
              </mc:Choice>
              <mc:Fallback>
                <p:oleObj name="Equation" r:id="rId6" imgW="444240" imgH="164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2" y="2957508"/>
                        <a:ext cx="1023937" cy="3826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95539" y="5065383"/>
          <a:ext cx="14065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203040" progId="Equation.3">
                  <p:embed/>
                </p:oleObj>
              </mc:Choice>
              <mc:Fallback>
                <p:oleObj name="Equation" r:id="rId8" imgW="914400" imgH="203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9" y="5065383"/>
                        <a:ext cx="1406525" cy="312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601496" y="4393872"/>
          <a:ext cx="365283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47840" imgH="825480" progId="Equation.3">
                  <p:embed/>
                </p:oleObj>
              </mc:Choice>
              <mc:Fallback>
                <p:oleObj name="Equation" r:id="rId10" imgW="2247840" imgH="82548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496" y="4393872"/>
                        <a:ext cx="3652838" cy="1343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53002" y="2674939"/>
          <a:ext cx="4106863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27200" imgH="838080" progId="Equation.3">
                  <p:embed/>
                </p:oleObj>
              </mc:Choice>
              <mc:Fallback>
                <p:oleObj name="Equation" r:id="rId12" imgW="2527200" imgH="83808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2" y="2674939"/>
                        <a:ext cx="4106863" cy="1363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9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9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Pseudocode  </a:t>
            </a:r>
            <a:br>
              <a:rPr lang="en-US" dirty="0"/>
            </a:br>
            <a:r>
              <a:rPr lang="en-US" sz="2700" dirty="0"/>
              <a:t>(CLRS Page 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Conventions</a:t>
            </a:r>
          </a:p>
          <a:p>
            <a:r>
              <a:rPr lang="en-US" sz="2000" dirty="0"/>
              <a:t>Indentation shows body of loop or of a branch</a:t>
            </a:r>
          </a:p>
          <a:p>
            <a:r>
              <a:rPr lang="en-US" sz="2000" dirty="0"/>
              <a:t>y = x treated as pointers so changing x will change y.</a:t>
            </a:r>
          </a:p>
          <a:p>
            <a:r>
              <a:rPr lang="en-US" sz="2000" dirty="0"/>
              <a:t>cascade: </a:t>
            </a:r>
            <a:r>
              <a:rPr lang="en-US" sz="2000" dirty="0" err="1"/>
              <a:t>x.f.g</a:t>
            </a:r>
            <a:endParaRPr lang="en-US" sz="2000" dirty="0"/>
          </a:p>
          <a:p>
            <a:r>
              <a:rPr lang="en-US" sz="2000" dirty="0"/>
              <a:t>NILL used for the NULL pointer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Pass by value of pointer</a:t>
            </a:r>
            <a:r>
              <a:rPr lang="en-US" sz="2000" dirty="0"/>
              <a:t>: if x is a parameter, x=y will not be preserved but </a:t>
            </a:r>
            <a:r>
              <a:rPr lang="en-US" sz="2000" dirty="0" err="1"/>
              <a:t>x.j</a:t>
            </a:r>
            <a:r>
              <a:rPr lang="en-US" sz="2000" dirty="0"/>
              <a:t>=3 will be (when returned back to the caller </a:t>
            </a:r>
            <a:r>
              <a:rPr lang="en-US" sz="2000" dirty="0" err="1"/>
              <a:t>fct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Pseudocode</a:t>
            </a:r>
            <a:r>
              <a:rPr lang="en-US" sz="2000" dirty="0"/>
              <a:t> will allow multiple values to be returned with one return statement.</a:t>
            </a:r>
          </a:p>
          <a:p>
            <a:r>
              <a:rPr lang="en-US" sz="2000" dirty="0"/>
              <a:t>The Boolean operators “and” and “or” are short circuiting: “x != NILL and </a:t>
            </a:r>
            <a:r>
              <a:rPr lang="en-US" sz="2000" dirty="0" err="1"/>
              <a:t>x.f</a:t>
            </a:r>
            <a:r>
              <a:rPr lang="en-US" sz="2000" dirty="0"/>
              <a:t>!=3 ” is safe.</a:t>
            </a:r>
          </a:p>
          <a:p>
            <a:r>
              <a:rPr lang="en-US" sz="2000" dirty="0"/>
              <a:t>“the keyword “error” indicates that an error occurred because the conditions were wrong for the procedure to be called.” - CLRS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392" y="5638802"/>
            <a:ext cx="8964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Questions?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Note lack of details: no types, no specific syntax (C, Java,…)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But sufficient specifications to implement it: indexes, data updates, arguments, …</a:t>
            </a:r>
          </a:p>
        </p:txBody>
      </p:sp>
    </p:spTree>
    <p:extLst>
      <p:ext uri="{BB962C8B-B14F-4D97-AF65-F5344CB8AC3E}">
        <p14:creationId xmlns:p14="http://schemas.microsoft.com/office/powerpoint/2010/main" val="397579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838201"/>
            <a:ext cx="8229600" cy="5883275"/>
          </a:xfrm>
        </p:spPr>
        <p:txBody>
          <a:bodyPr>
            <a:noAutofit/>
          </a:bodyPr>
          <a:lstStyle/>
          <a:p>
            <a:r>
              <a:rPr lang="en-US" sz="2800" dirty="0"/>
              <a:t>Sort an array, </a:t>
            </a:r>
            <a:r>
              <a:rPr lang="en-US" sz="2800" b="1" dirty="0"/>
              <a:t>A</a:t>
            </a:r>
            <a:r>
              <a:rPr lang="en-US" sz="2800" dirty="0"/>
              <a:t>, of items (numbers, strings, etc.).</a:t>
            </a:r>
          </a:p>
          <a:p>
            <a:r>
              <a:rPr lang="en-US" sz="2800" dirty="0"/>
              <a:t>Why sort it?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To use in binary search.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To compute rankings, statistics (min/max, top-10, top-100, median).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Check that there are no duplicates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intersection and union are easier to perform between 2 sorted sets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….  </a:t>
            </a:r>
          </a:p>
          <a:p>
            <a:r>
              <a:rPr lang="en-US" sz="2800" dirty="0"/>
              <a:t>We will study several sorting algorithms, </a:t>
            </a:r>
          </a:p>
          <a:p>
            <a:pPr lvl="1"/>
            <a:r>
              <a:rPr lang="en-US" sz="2400" dirty="0"/>
              <a:t>Pros/cons, behavior .</a:t>
            </a:r>
          </a:p>
          <a:p>
            <a:r>
              <a:rPr lang="en-US" sz="2800" dirty="0"/>
              <a:t>Insertion sort </a:t>
            </a:r>
          </a:p>
          <a:p>
            <a:r>
              <a:rPr lang="en-US" sz="2800" dirty="0"/>
              <a:t>If time permits, we will cover selection sort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3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 of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Stable:</a:t>
            </a:r>
          </a:p>
          <a:p>
            <a:pPr lvl="1"/>
            <a:r>
              <a:rPr lang="en-US" sz="2000" dirty="0"/>
              <a:t>It does not change the relative order of items whose keys are equal.	</a:t>
            </a:r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r>
              <a:rPr lang="en-US" sz="2400" dirty="0"/>
              <a:t>Adaptive:</a:t>
            </a:r>
          </a:p>
          <a:p>
            <a:pPr lvl="1"/>
            <a:r>
              <a:rPr lang="en-US" sz="2000" dirty="0"/>
              <a:t>The time complexity will depend on the input </a:t>
            </a:r>
          </a:p>
          <a:p>
            <a:pPr lvl="2"/>
            <a:r>
              <a:rPr lang="en-US" sz="1800" dirty="0"/>
              <a:t>E.g. if the input data is almost sorted, it will run significantly faster than if not sorted. </a:t>
            </a:r>
          </a:p>
          <a:p>
            <a:pPr lvl="2"/>
            <a:r>
              <a:rPr lang="en-US" sz="1800" dirty="0"/>
              <a:t>see later insertion sort vs selection sort.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sz="800" dirty="0"/>
          </a:p>
          <a:p>
            <a:pPr lvl="1"/>
            <a:endParaRPr lang="en-US" sz="1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Other aspects of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Time complexity</a:t>
            </a:r>
            <a:r>
              <a:rPr lang="en-US" sz="2400" dirty="0"/>
              <a:t>: worst/best/average</a:t>
            </a:r>
          </a:p>
          <a:p>
            <a:endParaRPr lang="en-US" sz="2400" dirty="0"/>
          </a:p>
          <a:p>
            <a:r>
              <a:rPr lang="en-US" sz="2400" dirty="0"/>
              <a:t>Number of </a:t>
            </a:r>
            <a:r>
              <a:rPr lang="en-US" sz="2400" dirty="0">
                <a:solidFill>
                  <a:srgbClr val="FF0000"/>
                </a:solidFill>
              </a:rPr>
              <a:t>data moves</a:t>
            </a:r>
            <a:r>
              <a:rPr lang="en-US" sz="2400" dirty="0"/>
              <a:t>:  copy/swap the </a:t>
            </a:r>
            <a:r>
              <a:rPr lang="en-US" sz="2400" dirty="0">
                <a:solidFill>
                  <a:srgbClr val="FF0000"/>
                </a:solidFill>
              </a:rPr>
              <a:t>DATA RECORDS</a:t>
            </a:r>
          </a:p>
          <a:p>
            <a:pPr lvl="1"/>
            <a:r>
              <a:rPr lang="en-US" sz="2000" dirty="0"/>
              <a:t>One data move = 1 copy operation of a complete data record </a:t>
            </a:r>
          </a:p>
          <a:p>
            <a:pPr lvl="1"/>
            <a:r>
              <a:rPr lang="en-US" sz="2000" dirty="0"/>
              <a:t>Data moves are NOT updates of variables independent of record size (e.g. loop counter 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Space complexity</a:t>
            </a:r>
            <a:r>
              <a:rPr lang="en-US" sz="2400" dirty="0"/>
              <a:t>: Extra Memory used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NOT count the space needed to hold the INPUT data</a:t>
            </a:r>
            <a:r>
              <a:rPr lang="en-US" sz="2000" dirty="0"/>
              <a:t>, only extra space (e.g. copy of data) </a:t>
            </a:r>
          </a:p>
          <a:p>
            <a:pPr lvl="1"/>
            <a:r>
              <a:rPr lang="el-GR" sz="2000" i="1" dirty="0"/>
              <a:t>Θ</a:t>
            </a:r>
            <a:r>
              <a:rPr lang="en-US" sz="2000" i="1" dirty="0"/>
              <a:t>(1):  </a:t>
            </a:r>
            <a:r>
              <a:rPr lang="en-US" sz="2000" b="1" i="1" dirty="0"/>
              <a:t>In place </a:t>
            </a:r>
            <a:r>
              <a:rPr lang="en-US" sz="2000" dirty="0"/>
              <a:t>methods: constant extra memory</a:t>
            </a:r>
          </a:p>
          <a:p>
            <a:pPr lvl="1"/>
            <a:r>
              <a:rPr lang="el-GR" sz="2000" i="1" dirty="0"/>
              <a:t>Θ</a:t>
            </a:r>
            <a:r>
              <a:rPr lang="en-US" sz="2000" i="1" dirty="0"/>
              <a:t>(N): </a:t>
            </a:r>
            <a:r>
              <a:rPr lang="en-US" sz="2000" dirty="0"/>
              <a:t> Uses extra space proportional top the number of items:</a:t>
            </a:r>
          </a:p>
          <a:p>
            <a:pPr lvl="2"/>
            <a:r>
              <a:rPr lang="en-US" sz="1600" dirty="0"/>
              <a:t>For pointers (e.g. linked lists or indirect access)</a:t>
            </a:r>
          </a:p>
          <a:p>
            <a:pPr lvl="2"/>
            <a:r>
              <a:rPr lang="en-US" sz="1600" dirty="0"/>
              <a:t>For a copy of the data</a:t>
            </a:r>
          </a:p>
          <a:p>
            <a:endParaRPr lang="en-US" sz="2400" dirty="0"/>
          </a:p>
          <a:p>
            <a:r>
              <a:rPr lang="en-US" sz="2400" dirty="0"/>
              <a:t>Direct vs </a:t>
            </a:r>
            <a:r>
              <a:rPr lang="en-US" sz="2400" dirty="0">
                <a:solidFill>
                  <a:srgbClr val="FF0000"/>
                </a:solidFill>
              </a:rPr>
              <a:t>indirect sorting</a:t>
            </a:r>
          </a:p>
          <a:p>
            <a:pPr lvl="1"/>
            <a:r>
              <a:rPr lang="en-US" sz="2000" dirty="0"/>
              <a:t>Direct: move items as needed to sort</a:t>
            </a:r>
          </a:p>
          <a:p>
            <a:pPr lvl="1"/>
            <a:r>
              <a:rPr lang="en-US" sz="2000" dirty="0"/>
              <a:t>Indirect: move </a:t>
            </a:r>
            <a:r>
              <a:rPr lang="en-US" sz="2000" i="1" dirty="0"/>
              <a:t>pointers/handles</a:t>
            </a:r>
            <a:r>
              <a:rPr lang="en-US" sz="2000" dirty="0"/>
              <a:t> to items. </a:t>
            </a:r>
          </a:p>
          <a:p>
            <a:pPr lvl="2"/>
            <a:r>
              <a:rPr lang="en-US" sz="1800" dirty="0"/>
              <a:t>Can keep the key with pointer or not. </a:t>
            </a:r>
          </a:p>
          <a:p>
            <a:pPr lvl="2"/>
            <a:endParaRPr lang="en-US" sz="1800" dirty="0"/>
          </a:p>
          <a:p>
            <a:r>
              <a:rPr lang="en-US" sz="2400" dirty="0"/>
              <a:t>Later on: </a:t>
            </a:r>
            <a:r>
              <a:rPr lang="en-US" sz="2400" dirty="0">
                <a:solidFill>
                  <a:srgbClr val="FF0000"/>
                </a:solidFill>
              </a:rPr>
              <a:t>non-comparison</a:t>
            </a:r>
            <a:r>
              <a:rPr lang="en-US" sz="2400" dirty="0"/>
              <a:t> sorting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47244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0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Stable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sorting algorithm is stable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iff</a:t>
            </a:r>
            <a:r>
              <a:rPr lang="en-US" sz="2400" dirty="0"/>
              <a:t>, after it sorts an array, </a:t>
            </a:r>
            <a:r>
              <a:rPr lang="en-US" sz="2400" dirty="0">
                <a:solidFill>
                  <a:srgbClr val="FF0000"/>
                </a:solidFill>
              </a:rPr>
              <a:t>any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two records that compare equal, will still be in the same relative order</a:t>
            </a:r>
            <a:r>
              <a:rPr lang="en-US" sz="2400" dirty="0"/>
              <a:t> as they were before sorting and this happens </a:t>
            </a:r>
            <a:r>
              <a:rPr lang="en-US" sz="2400" b="1" i="1" dirty="0">
                <a:solidFill>
                  <a:srgbClr val="FF0000"/>
                </a:solidFill>
              </a:rPr>
              <a:t>for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every</a:t>
            </a:r>
            <a:r>
              <a:rPr lang="en-US" sz="2400" dirty="0"/>
              <a:t> possible </a:t>
            </a:r>
            <a:r>
              <a:rPr lang="en-US" sz="2400" b="1" i="1" dirty="0">
                <a:solidFill>
                  <a:srgbClr val="FF0000"/>
                </a:solidFill>
              </a:rPr>
              <a:t>input array</a:t>
            </a:r>
            <a:r>
              <a:rPr lang="en-US" sz="2400" dirty="0"/>
              <a:t>.</a:t>
            </a:r>
          </a:p>
          <a:p>
            <a:r>
              <a:rPr lang="en-US" sz="2400" dirty="0"/>
              <a:t>Example:   </a:t>
            </a:r>
          </a:p>
          <a:p>
            <a:pPr lvl="1"/>
            <a:r>
              <a:rPr lang="en-US" sz="2000" dirty="0"/>
              <a:t>An item consists of an </a:t>
            </a:r>
            <a:r>
              <a:rPr lang="en-US" sz="2000" dirty="0" err="1"/>
              <a:t>int</a:t>
            </a:r>
            <a:r>
              <a:rPr lang="en-US" sz="2000" dirty="0"/>
              <a:t> (e.g. GPA) and a string (e.g. name). </a:t>
            </a:r>
          </a:p>
          <a:p>
            <a:pPr lvl="1"/>
            <a:r>
              <a:rPr lang="en-US" sz="2000" dirty="0"/>
              <a:t>Sort based on: </a:t>
            </a:r>
            <a:r>
              <a:rPr lang="en-US" sz="2000" dirty="0">
                <a:solidFill>
                  <a:srgbClr val="FF0000"/>
                </a:solidFill>
              </a:rPr>
              <a:t>GPA (integer)</a:t>
            </a:r>
            <a:r>
              <a:rPr lang="en-US" sz="2000" dirty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3"/>
            <a:endParaRPr lang="en-US" sz="1400" dirty="0"/>
          </a:p>
          <a:p>
            <a:pPr lvl="3"/>
            <a:endParaRPr lang="en-US" sz="1400" dirty="0"/>
          </a:p>
          <a:p>
            <a:r>
              <a:rPr lang="en-US" sz="2400" dirty="0"/>
              <a:t>Stable sort </a:t>
            </a:r>
            <a:r>
              <a:rPr lang="en-US" sz="2000" dirty="0"/>
              <a:t>(OK: Tom before Jane and Bob before Anna)</a:t>
            </a:r>
            <a:r>
              <a:rPr lang="en-US" sz="2400" dirty="0"/>
              <a:t>:</a:t>
            </a:r>
          </a:p>
          <a:p>
            <a:pPr lvl="4"/>
            <a:endParaRPr lang="en-US" sz="1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Unstable sort </a:t>
            </a:r>
            <a:r>
              <a:rPr lang="en-US" sz="2000" dirty="0"/>
              <a:t>(violation: Anna is now before Bob)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b="1" i="1" dirty="0">
                <a:solidFill>
                  <a:srgbClr val="FF0000"/>
                </a:solidFill>
              </a:rPr>
              <a:t>Note: Stable is a property of the algorithm, NOT of the algorithm-data pair</a:t>
            </a:r>
            <a:r>
              <a:rPr lang="en-US" sz="2000" dirty="0"/>
              <a:t>. You CANNOT say “This algorithm is stable for this input”. It must be so for all inputs.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93809"/>
              </p:ext>
            </p:extLst>
          </p:nvPr>
        </p:nvGraphicFramePr>
        <p:xfrm>
          <a:off x="609600" y="2590800"/>
          <a:ext cx="6096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/>
                        <a:t>3</a:t>
                      </a:r>
                    </a:p>
                    <a:p>
                      <a:r>
                        <a:rPr lang="en-US" b="0" u="sng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4</a:t>
                      </a:r>
                    </a:p>
                    <a:p>
                      <a:r>
                        <a:rPr lang="en-US" b="0" i="1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u="sng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44472"/>
              </p:ext>
            </p:extLst>
          </p:nvPr>
        </p:nvGraphicFramePr>
        <p:xfrm>
          <a:off x="685800" y="4160520"/>
          <a:ext cx="6096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</a:t>
                      </a:r>
                    </a:p>
                    <a:p>
                      <a:r>
                        <a:rPr lang="en-US" u="sng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 </a:t>
                      </a:r>
                    </a:p>
                    <a:p>
                      <a:r>
                        <a:rPr lang="en-US" u="sng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53086"/>
              </p:ext>
            </p:extLst>
          </p:nvPr>
        </p:nvGraphicFramePr>
        <p:xfrm>
          <a:off x="685800" y="5410200"/>
          <a:ext cx="6096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</a:t>
                      </a:r>
                    </a:p>
                    <a:p>
                      <a:r>
                        <a:rPr lang="en-US" u="sng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3 </a:t>
                      </a:r>
                    </a:p>
                    <a:p>
                      <a:r>
                        <a:rPr lang="en-US" u="sng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4</a:t>
                      </a:r>
                    </a:p>
                    <a:p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Bob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77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sorting -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143000"/>
            <a:ext cx="8881403" cy="5029200"/>
          </a:xfrm>
        </p:spPr>
        <p:txBody>
          <a:bodyPr>
            <a:normAutofit/>
          </a:bodyPr>
          <a:lstStyle/>
          <a:p>
            <a:r>
              <a:rPr lang="en-US" sz="2800" dirty="0"/>
              <a:t>Applications</a:t>
            </a:r>
          </a:p>
          <a:p>
            <a:pPr lvl="1"/>
            <a:r>
              <a:rPr lang="en-US" sz="2400" dirty="0"/>
              <a:t>Sorting by 2 criteria, </a:t>
            </a:r>
          </a:p>
          <a:p>
            <a:pPr lvl="2"/>
            <a:r>
              <a:rPr lang="en-US" sz="2000" dirty="0"/>
              <a:t>E.g.: 1</a:t>
            </a:r>
            <a:r>
              <a:rPr lang="en-US" sz="2000" baseline="30000" dirty="0"/>
              <a:t>st</a:t>
            </a:r>
            <a:r>
              <a:rPr lang="en-US" sz="2000" dirty="0"/>
              <a:t> by GPA, 2</a:t>
            </a:r>
            <a:r>
              <a:rPr lang="en-US" sz="2000" baseline="30000" dirty="0"/>
              <a:t>nd</a:t>
            </a:r>
            <a:r>
              <a:rPr lang="en-US" sz="2000" dirty="0"/>
              <a:t> by name: </a:t>
            </a:r>
          </a:p>
          <a:p>
            <a:pPr lvl="3"/>
            <a:r>
              <a:rPr lang="en-US" sz="1800" dirty="0"/>
              <a:t>When the GPA is the same, have data in order of names</a:t>
            </a:r>
          </a:p>
          <a:p>
            <a:pPr lvl="2"/>
            <a:r>
              <a:rPr lang="en-US" sz="2000" dirty="0"/>
              <a:t>Solution:</a:t>
            </a:r>
          </a:p>
          <a:p>
            <a:pPr lvl="3"/>
            <a:r>
              <a:rPr lang="en-US" sz="1800" dirty="0"/>
              <a:t>First sort by name (with any method)</a:t>
            </a:r>
          </a:p>
          <a:p>
            <a:pPr lvl="3"/>
            <a:r>
              <a:rPr lang="en-US" sz="1800" dirty="0"/>
              <a:t>Next, with a stable sort, sort by GPA</a:t>
            </a:r>
          </a:p>
          <a:p>
            <a:pPr lvl="2"/>
            <a:r>
              <a:rPr lang="en-US" sz="2000" dirty="0"/>
              <a:t>Alternative solution: </a:t>
            </a:r>
          </a:p>
          <a:p>
            <a:pPr lvl="3"/>
            <a:r>
              <a:rPr lang="en-US" sz="1800" dirty="0"/>
              <a:t>write a more complex comparison function.</a:t>
            </a:r>
          </a:p>
          <a:p>
            <a:pPr lvl="1"/>
            <a:r>
              <a:rPr lang="en-US" sz="2400" dirty="0"/>
              <a:t>Part of other sorting methods</a:t>
            </a:r>
          </a:p>
          <a:p>
            <a:pPr lvl="2"/>
            <a:r>
              <a:rPr lang="en-US" sz="2000" dirty="0"/>
              <a:t>See later: LSD radix sort uses a stable sort (count sort).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Proving an Algorithm is Stable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257800"/>
          </a:xfrm>
        </p:spPr>
        <p:txBody>
          <a:bodyPr>
            <a:noAutofit/>
          </a:bodyPr>
          <a:lstStyle/>
          <a:p>
            <a:r>
              <a:rPr lang="en-US" sz="2400" dirty="0"/>
              <a:t>An algorithm </a:t>
            </a:r>
            <a:r>
              <a:rPr lang="en-US" sz="2400" b="1" i="1" dirty="0"/>
              <a:t>is stable </a:t>
            </a:r>
            <a:r>
              <a:rPr lang="en-US" sz="2400" dirty="0"/>
              <a:t>if we can guarantee/</a:t>
            </a:r>
            <a:r>
              <a:rPr lang="en-US" sz="2400" dirty="0">
                <a:solidFill>
                  <a:srgbClr val="FF0000"/>
                </a:solidFill>
              </a:rPr>
              <a:t>prove</a:t>
            </a:r>
            <a:r>
              <a:rPr lang="en-US" sz="2400" dirty="0"/>
              <a:t> that this property happens </a:t>
            </a:r>
            <a:r>
              <a:rPr lang="en-US" sz="2400" dirty="0">
                <a:solidFill>
                  <a:srgbClr val="FF0000"/>
                </a:solidFill>
              </a:rPr>
              <a:t>for any input</a:t>
            </a:r>
            <a:r>
              <a:rPr lang="en-US" sz="2400" dirty="0"/>
              <a:t> (</a:t>
            </a:r>
            <a:r>
              <a:rPr lang="en-US" sz="2400" u="sng" dirty="0"/>
              <a:t>not</a:t>
            </a:r>
            <a:r>
              <a:rPr lang="en-US" sz="2400" dirty="0"/>
              <a:t> just a few example inputs).</a:t>
            </a:r>
          </a:p>
          <a:p>
            <a:pPr marL="457200" lvl="1" indent="0">
              <a:buNone/>
            </a:pPr>
            <a:r>
              <a:rPr lang="en-US" sz="2000" dirty="0"/>
              <a:t>  =&gt; To prove it, must use an actual proof (possibly using a loop invariant) or give a very good explanation.  Checking that “it works” on a few examples is NOT a proof.  It must work for every possible input that is valid.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400" dirty="0"/>
              <a:t>An algorithm </a:t>
            </a:r>
            <a:r>
              <a:rPr lang="en-US" sz="2400" b="1" i="1" dirty="0"/>
              <a:t>is not stable </a:t>
            </a:r>
            <a:r>
              <a:rPr lang="en-US" sz="2400" dirty="0"/>
              <a:t>if there is at least one possible input for which it breaks the property.</a:t>
            </a:r>
          </a:p>
          <a:p>
            <a:pPr marL="457200" lvl="1" indent="0">
              <a:buNone/>
            </a:pPr>
            <a:r>
              <a:rPr lang="en-US" sz="2000" dirty="0"/>
              <a:t>  =&gt; To prove it, find one example input for which the property fails.</a:t>
            </a:r>
          </a:p>
          <a:p>
            <a:pPr marL="457200" lvl="1" indent="0">
              <a:buNone/>
            </a:pPr>
            <a:r>
              <a:rPr lang="en-US" sz="2000" dirty="0"/>
              <a:t> =&gt; easier to prove.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i="1" dirty="0"/>
              <a:t>Intuition: if an algorithm swaps items that are away from each other (jump over other items) it is most likely NOT stable. </a:t>
            </a:r>
          </a:p>
          <a:p>
            <a:pPr lvl="1"/>
            <a:r>
              <a:rPr lang="en-US" sz="2000" dirty="0"/>
              <a:t>This statement is a guideline, not a proof. Make sure you always </a:t>
            </a:r>
            <a:r>
              <a:rPr lang="en-US" sz="2000" i="1" dirty="0"/>
              <a:t>find an example </a:t>
            </a:r>
            <a:r>
              <a:rPr lang="en-US" sz="2000" dirty="0"/>
              <a:t>if you suspect this case. 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7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17047</TotalTime>
  <Words>4322</Words>
  <Application>Microsoft Office PowerPoint</Application>
  <PresentationFormat>On-screen Show (4:3)</PresentationFormat>
  <Paragraphs>971</Paragraphs>
  <Slides>30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-apple-system</vt:lpstr>
      <vt:lpstr>Arial</vt:lpstr>
      <vt:lpstr>Calibri</vt:lpstr>
      <vt:lpstr>Cambria Math</vt:lpstr>
      <vt:lpstr>Courier New</vt:lpstr>
      <vt:lpstr>Office Theme</vt:lpstr>
      <vt:lpstr>Equation</vt:lpstr>
      <vt:lpstr>PowerPoint Presentation</vt:lpstr>
      <vt:lpstr>Summary</vt:lpstr>
      <vt:lpstr>Sorting</vt:lpstr>
      <vt:lpstr>Sorting</vt:lpstr>
      <vt:lpstr>Properties of sorting</vt:lpstr>
      <vt:lpstr>Other aspects of sorting</vt:lpstr>
      <vt:lpstr>Stable sorting</vt:lpstr>
      <vt:lpstr>Stable sorting - Application</vt:lpstr>
      <vt:lpstr>Proving an Algorithm is Stable</vt:lpstr>
      <vt:lpstr>Insertion sort</vt:lpstr>
      <vt:lpstr>Insertion sort</vt:lpstr>
      <vt:lpstr>Insertion Sort</vt:lpstr>
      <vt:lpstr>Insertion Sort Time Complexity</vt:lpstr>
      <vt:lpstr>Insertion sort: Time Complexity &amp; Data moves</vt:lpstr>
      <vt:lpstr>Insertion sort - Properties</vt:lpstr>
      <vt:lpstr>Insertion sort - Variations</vt:lpstr>
      <vt:lpstr>Proving That an Algorithm is Correct</vt:lpstr>
      <vt:lpstr>Indirect Sorting</vt:lpstr>
      <vt:lpstr>Indirect Sorting</vt:lpstr>
      <vt:lpstr>Indirect Sorting &amp; Binary Search</vt:lpstr>
      <vt:lpstr>Binary Search</vt:lpstr>
      <vt:lpstr>Binary Search</vt:lpstr>
      <vt:lpstr>Binary Search </vt:lpstr>
      <vt:lpstr>Binary Search - Recursive</vt:lpstr>
      <vt:lpstr>Interpolated search covered if time permits</vt:lpstr>
      <vt:lpstr>PowerPoint Presentation</vt:lpstr>
      <vt:lpstr>PowerPoint Presentation</vt:lpstr>
      <vt:lpstr>Interpolated Binary Search idx = ??</vt:lpstr>
      <vt:lpstr>Range Transformations (Math review)</vt:lpstr>
      <vt:lpstr>Pseudocode   (CLRS Page 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1057</cp:revision>
  <cp:lastPrinted>2020-09-10T13:58:11Z</cp:lastPrinted>
  <dcterms:created xsi:type="dcterms:W3CDTF">2006-08-16T00:00:00Z</dcterms:created>
  <dcterms:modified xsi:type="dcterms:W3CDTF">2024-01-18T20:51:18Z</dcterms:modified>
</cp:coreProperties>
</file>