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450" r:id="rId3"/>
    <p:sldId id="453" r:id="rId4"/>
    <p:sldId id="458" r:id="rId5"/>
    <p:sldId id="462" r:id="rId6"/>
    <p:sldId id="431" r:id="rId7"/>
    <p:sldId id="460" r:id="rId8"/>
    <p:sldId id="447" r:id="rId9"/>
    <p:sldId id="434" r:id="rId10"/>
    <p:sldId id="445" r:id="rId11"/>
    <p:sldId id="457" r:id="rId12"/>
    <p:sldId id="419" r:id="rId13"/>
    <p:sldId id="383" r:id="rId14"/>
    <p:sldId id="454" r:id="rId15"/>
    <p:sldId id="413" r:id="rId16"/>
    <p:sldId id="416" r:id="rId17"/>
    <p:sldId id="444" r:id="rId18"/>
    <p:sldId id="440" r:id="rId19"/>
    <p:sldId id="424" r:id="rId20"/>
    <p:sldId id="461" r:id="rId21"/>
    <p:sldId id="400" r:id="rId22"/>
    <p:sldId id="401" r:id="rId23"/>
    <p:sldId id="432" r:id="rId24"/>
    <p:sldId id="417" r:id="rId25"/>
    <p:sldId id="459" r:id="rId26"/>
    <p:sldId id="415" r:id="rId27"/>
    <p:sldId id="443" r:id="rId28"/>
    <p:sldId id="384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18363DA-F012-4A9F-8918-6687DCC9D62A}">
          <p14:sldIdLst>
            <p14:sldId id="256"/>
          </p14:sldIdLst>
        </p14:section>
        <p14:section name="Untitled Section" id="{038C0203-8B1E-4E06-B246-E666C86F662A}">
          <p14:sldIdLst>
            <p14:sldId id="450"/>
            <p14:sldId id="453"/>
            <p14:sldId id="458"/>
            <p14:sldId id="462"/>
            <p14:sldId id="431"/>
            <p14:sldId id="460"/>
            <p14:sldId id="447"/>
            <p14:sldId id="434"/>
            <p14:sldId id="445"/>
            <p14:sldId id="457"/>
            <p14:sldId id="419"/>
            <p14:sldId id="383"/>
            <p14:sldId id="454"/>
            <p14:sldId id="413"/>
            <p14:sldId id="416"/>
            <p14:sldId id="444"/>
            <p14:sldId id="440"/>
            <p14:sldId id="424"/>
          </p14:sldIdLst>
        </p14:section>
        <p14:section name="Extra - not required" id="{698548DB-57BA-414C-8131-CBDAD8011A12}">
          <p14:sldIdLst>
            <p14:sldId id="461"/>
            <p14:sldId id="400"/>
            <p14:sldId id="401"/>
            <p14:sldId id="432"/>
            <p14:sldId id="417"/>
            <p14:sldId id="459"/>
            <p14:sldId id="415"/>
            <p14:sldId id="443"/>
            <p14:sldId id="3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2774AF-DBBA-4F84-A805-A97800DE5F9C}" v="867" dt="2023-09-12T13:19:47.1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14" autoAdjust="0"/>
  </p:normalViewPr>
  <p:slideViewPr>
    <p:cSldViewPr>
      <p:cViewPr varScale="1">
        <p:scale>
          <a:sx n="59" d="100"/>
          <a:sy n="59" d="100"/>
        </p:scale>
        <p:origin x="15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3864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a Stefan" userId="31e1a6b8-5232-42c3-b6d4-9595b200ff55" providerId="ADAL" clId="{8A2774AF-DBBA-4F84-A805-A97800DE5F9C}"/>
    <pc:docChg chg="undo custSel delSld modSld modSection">
      <pc:chgData name="Alexandra Stefan" userId="31e1a6b8-5232-42c3-b6d4-9595b200ff55" providerId="ADAL" clId="{8A2774AF-DBBA-4F84-A805-A97800DE5F9C}" dt="2023-09-12T13:19:36.905" v="861" actId="2696"/>
      <pc:docMkLst>
        <pc:docMk/>
      </pc:docMkLst>
      <pc:sldChg chg="del">
        <pc:chgData name="Alexandra Stefan" userId="31e1a6b8-5232-42c3-b6d4-9595b200ff55" providerId="ADAL" clId="{8A2774AF-DBBA-4F84-A805-A97800DE5F9C}" dt="2023-09-12T12:35:04.517" v="27" actId="2696"/>
        <pc:sldMkLst>
          <pc:docMk/>
          <pc:sldMk cId="1279815224" sldId="416"/>
        </pc:sldMkLst>
      </pc:sldChg>
      <pc:sldChg chg="modSp">
        <pc:chgData name="Alexandra Stefan" userId="31e1a6b8-5232-42c3-b6d4-9595b200ff55" providerId="ADAL" clId="{8A2774AF-DBBA-4F84-A805-A97800DE5F9C}" dt="2023-09-12T12:46:07.152" v="279" actId="403"/>
        <pc:sldMkLst>
          <pc:docMk/>
          <pc:sldMk cId="4177087549" sldId="416"/>
        </pc:sldMkLst>
        <pc:spChg chg="mod">
          <ac:chgData name="Alexandra Stefan" userId="31e1a6b8-5232-42c3-b6d4-9595b200ff55" providerId="ADAL" clId="{8A2774AF-DBBA-4F84-A805-A97800DE5F9C}" dt="2023-09-12T12:46:07.152" v="279" actId="403"/>
          <ac:spMkLst>
            <pc:docMk/>
            <pc:sldMk cId="4177087549" sldId="416"/>
            <ac:spMk id="3" creationId="{00000000-0000-0000-0000-000000000000}"/>
          </ac:spMkLst>
        </pc:spChg>
      </pc:sldChg>
      <pc:sldChg chg="modSp">
        <pc:chgData name="Alexandra Stefan" userId="31e1a6b8-5232-42c3-b6d4-9595b200ff55" providerId="ADAL" clId="{8A2774AF-DBBA-4F84-A805-A97800DE5F9C}" dt="2023-09-12T13:18:23.742" v="854" actId="20577"/>
        <pc:sldMkLst>
          <pc:docMk/>
          <pc:sldMk cId="3713155970" sldId="434"/>
        </pc:sldMkLst>
        <pc:spChg chg="mod">
          <ac:chgData name="Alexandra Stefan" userId="31e1a6b8-5232-42c3-b6d4-9595b200ff55" providerId="ADAL" clId="{8A2774AF-DBBA-4F84-A805-A97800DE5F9C}" dt="2023-09-12T13:18:23.742" v="854" actId="20577"/>
          <ac:spMkLst>
            <pc:docMk/>
            <pc:sldMk cId="3713155970" sldId="434"/>
            <ac:spMk id="3" creationId="{00000000-0000-0000-0000-000000000000}"/>
          </ac:spMkLst>
        </pc:spChg>
      </pc:sldChg>
      <pc:sldChg chg="del">
        <pc:chgData name="Alexandra Stefan" userId="31e1a6b8-5232-42c3-b6d4-9595b200ff55" providerId="ADAL" clId="{8A2774AF-DBBA-4F84-A805-A97800DE5F9C}" dt="2023-09-12T13:19:36.905" v="861" actId="2696"/>
        <pc:sldMkLst>
          <pc:docMk/>
          <pc:sldMk cId="3393160129" sldId="440"/>
        </pc:sldMkLst>
      </pc:sldChg>
      <pc:sldChg chg="modSp">
        <pc:chgData name="Alexandra Stefan" userId="31e1a6b8-5232-42c3-b6d4-9595b200ff55" providerId="ADAL" clId="{8A2774AF-DBBA-4F84-A805-A97800DE5F9C}" dt="2023-09-12T13:19:28.334" v="860" actId="20577"/>
        <pc:sldMkLst>
          <pc:docMk/>
          <pc:sldMk cId="2260104741" sldId="444"/>
        </pc:sldMkLst>
        <pc:spChg chg="mod">
          <ac:chgData name="Alexandra Stefan" userId="31e1a6b8-5232-42c3-b6d4-9595b200ff55" providerId="ADAL" clId="{8A2774AF-DBBA-4F84-A805-A97800DE5F9C}" dt="2023-09-12T13:19:28.334" v="860" actId="20577"/>
          <ac:spMkLst>
            <pc:docMk/>
            <pc:sldMk cId="2260104741" sldId="444"/>
            <ac:spMk id="3" creationId="{00000000-0000-0000-0000-000000000000}"/>
          </ac:spMkLst>
        </pc:spChg>
      </pc:sldChg>
      <pc:sldChg chg="del">
        <pc:chgData name="Alexandra Stefan" userId="31e1a6b8-5232-42c3-b6d4-9595b200ff55" providerId="ADAL" clId="{8A2774AF-DBBA-4F84-A805-A97800DE5F9C}" dt="2023-09-12T12:35:04.572" v="28" actId="2696"/>
        <pc:sldMkLst>
          <pc:docMk/>
          <pc:sldMk cId="3735957406" sldId="444"/>
        </pc:sldMkLst>
      </pc:sldChg>
      <pc:sldChg chg="modSp">
        <pc:chgData name="Alexandra Stefan" userId="31e1a6b8-5232-42c3-b6d4-9595b200ff55" providerId="ADAL" clId="{8A2774AF-DBBA-4F84-A805-A97800DE5F9C}" dt="2023-09-12T12:25:45.042" v="26" actId="404"/>
        <pc:sldMkLst>
          <pc:docMk/>
          <pc:sldMk cId="1723908938" sldId="447"/>
        </pc:sldMkLst>
        <pc:spChg chg="mod">
          <ac:chgData name="Alexandra Stefan" userId="31e1a6b8-5232-42c3-b6d4-9595b200ff55" providerId="ADAL" clId="{8A2774AF-DBBA-4F84-A805-A97800DE5F9C}" dt="2023-09-12T12:25:45.042" v="26" actId="404"/>
          <ac:spMkLst>
            <pc:docMk/>
            <pc:sldMk cId="1723908938" sldId="447"/>
            <ac:spMk id="3" creationId="{00000000-0000-0000-0000-000000000000}"/>
          </ac:spMkLst>
        </pc:spChg>
      </pc:sldChg>
      <pc:sldChg chg="addSp delSp modSp">
        <pc:chgData name="Alexandra Stefan" userId="31e1a6b8-5232-42c3-b6d4-9595b200ff55" providerId="ADAL" clId="{8A2774AF-DBBA-4F84-A805-A97800DE5F9C}" dt="2023-09-12T13:17:42.914" v="846" actId="20577"/>
        <pc:sldMkLst>
          <pc:docMk/>
          <pc:sldMk cId="1573387547" sldId="454"/>
        </pc:sldMkLst>
        <pc:spChg chg="add del mod">
          <ac:chgData name="Alexandra Stefan" userId="31e1a6b8-5232-42c3-b6d4-9595b200ff55" providerId="ADAL" clId="{8A2774AF-DBBA-4F84-A805-A97800DE5F9C}" dt="2023-09-12T13:14:58.583" v="821" actId="478"/>
          <ac:spMkLst>
            <pc:docMk/>
            <pc:sldMk cId="1573387547" sldId="454"/>
            <ac:spMk id="5" creationId="{00000000-0000-0000-0000-000000000000}"/>
          </ac:spMkLst>
        </pc:spChg>
        <pc:spChg chg="del mod">
          <ac:chgData name="Alexandra Stefan" userId="31e1a6b8-5232-42c3-b6d4-9595b200ff55" providerId="ADAL" clId="{8A2774AF-DBBA-4F84-A805-A97800DE5F9C}" dt="2023-09-12T13:17:01.021" v="845"/>
          <ac:spMkLst>
            <pc:docMk/>
            <pc:sldMk cId="1573387547" sldId="454"/>
            <ac:spMk id="6" creationId="{00000000-0000-0000-0000-000000000000}"/>
          </ac:spMkLst>
        </pc:spChg>
        <pc:spChg chg="mod">
          <ac:chgData name="Alexandra Stefan" userId="31e1a6b8-5232-42c3-b6d4-9595b200ff55" providerId="ADAL" clId="{8A2774AF-DBBA-4F84-A805-A97800DE5F9C}" dt="2023-09-12T13:17:42.914" v="846" actId="20577"/>
          <ac:spMkLst>
            <pc:docMk/>
            <pc:sldMk cId="1573387547" sldId="454"/>
            <ac:spMk id="7" creationId="{00000000-0000-0000-0000-000000000000}"/>
          </ac:spMkLst>
        </pc:spChg>
        <pc:spChg chg="add del mod">
          <ac:chgData name="Alexandra Stefan" userId="31e1a6b8-5232-42c3-b6d4-9595b200ff55" providerId="ADAL" clId="{8A2774AF-DBBA-4F84-A805-A97800DE5F9C}" dt="2023-09-12T13:17:01.020" v="843" actId="478"/>
          <ac:spMkLst>
            <pc:docMk/>
            <pc:sldMk cId="1573387547" sldId="454"/>
            <ac:spMk id="8" creationId="{00000000-0000-0000-0000-000000000000}"/>
          </ac:spMkLst>
        </pc:spChg>
        <pc:spChg chg="del mod">
          <ac:chgData name="Alexandra Stefan" userId="31e1a6b8-5232-42c3-b6d4-9595b200ff55" providerId="ADAL" clId="{8A2774AF-DBBA-4F84-A805-A97800DE5F9C}" dt="2023-09-12T13:04:46.070" v="670"/>
          <ac:spMkLst>
            <pc:docMk/>
            <pc:sldMk cId="1573387547" sldId="454"/>
            <ac:spMk id="9" creationId="{00000000-0000-0000-0000-000000000000}"/>
          </ac:spMkLst>
        </pc:spChg>
        <pc:spChg chg="add del mod">
          <ac:chgData name="Alexandra Stefan" userId="31e1a6b8-5232-42c3-b6d4-9595b200ff55" providerId="ADAL" clId="{8A2774AF-DBBA-4F84-A805-A97800DE5F9C}" dt="2023-09-12T13:14:35.285" v="816" actId="478"/>
          <ac:spMkLst>
            <pc:docMk/>
            <pc:sldMk cId="1573387547" sldId="454"/>
            <ac:spMk id="10" creationId="{00000000-0000-0000-0000-000000000000}"/>
          </ac:spMkLst>
        </pc:spChg>
        <pc:spChg chg="add del mod">
          <ac:chgData name="Alexandra Stefan" userId="31e1a6b8-5232-42c3-b6d4-9595b200ff55" providerId="ADAL" clId="{8A2774AF-DBBA-4F84-A805-A97800DE5F9C}" dt="2023-09-12T13:15:54.134" v="830" actId="478"/>
          <ac:spMkLst>
            <pc:docMk/>
            <pc:sldMk cId="1573387547" sldId="454"/>
            <ac:spMk id="11" creationId="{00000000-0000-0000-0000-000000000000}"/>
          </ac:spMkLst>
        </pc:spChg>
        <pc:spChg chg="add del mod">
          <ac:chgData name="Alexandra Stefan" userId="31e1a6b8-5232-42c3-b6d4-9595b200ff55" providerId="ADAL" clId="{8A2774AF-DBBA-4F84-A805-A97800DE5F9C}" dt="2023-09-12T13:02:11.336" v="594" actId="478"/>
          <ac:spMkLst>
            <pc:docMk/>
            <pc:sldMk cId="1573387547" sldId="454"/>
            <ac:spMk id="12" creationId="{00000000-0000-0000-0000-000000000000}"/>
          </ac:spMkLst>
        </pc:spChg>
        <pc:spChg chg="add del mod">
          <ac:chgData name="Alexandra Stefan" userId="31e1a6b8-5232-42c3-b6d4-9595b200ff55" providerId="ADAL" clId="{8A2774AF-DBBA-4F84-A805-A97800DE5F9C}" dt="2023-09-12T13:15:05.281" v="822" actId="478"/>
          <ac:spMkLst>
            <pc:docMk/>
            <pc:sldMk cId="1573387547" sldId="454"/>
            <ac:spMk id="24" creationId="{22AF137D-9B1E-49DA-A760-A99AC9127F4B}"/>
          </ac:spMkLst>
        </pc:spChg>
        <pc:graphicFrameChg chg="del mod replId">
          <ac:chgData name="Alexandra Stefan" userId="31e1a6b8-5232-42c3-b6d4-9595b200ff55" providerId="ADAL" clId="{8A2774AF-DBBA-4F84-A805-A97800DE5F9C}" dt="2023-09-12T12:55:23.932" v="408"/>
          <ac:graphicFrameMkLst>
            <pc:docMk/>
            <pc:sldMk cId="1573387547" sldId="454"/>
            <ac:graphicFrameMk id="13" creationId="{00000000-0000-0000-0000-000000000000}"/>
          </ac:graphicFrameMkLst>
        </pc:graphicFrameChg>
        <pc:graphicFrameChg chg="del mod replId">
          <ac:chgData name="Alexandra Stefan" userId="31e1a6b8-5232-42c3-b6d4-9595b200ff55" providerId="ADAL" clId="{8A2774AF-DBBA-4F84-A805-A97800DE5F9C}" dt="2023-09-12T12:57:39.292" v="497"/>
          <ac:graphicFrameMkLst>
            <pc:docMk/>
            <pc:sldMk cId="1573387547" sldId="454"/>
            <ac:graphicFrameMk id="15" creationId="{00000000-0000-0000-0000-000000000000}"/>
          </ac:graphicFrameMkLst>
        </pc:graphicFrameChg>
        <pc:graphicFrameChg chg="del mod replId">
          <ac:chgData name="Alexandra Stefan" userId="31e1a6b8-5232-42c3-b6d4-9595b200ff55" providerId="ADAL" clId="{8A2774AF-DBBA-4F84-A805-A97800DE5F9C}" dt="2023-09-12T12:57:45.183" v="500"/>
          <ac:graphicFrameMkLst>
            <pc:docMk/>
            <pc:sldMk cId="1573387547" sldId="454"/>
            <ac:graphicFrameMk id="17" creationId="{00000000-0000-0000-0000-000000000000}"/>
          </ac:graphicFrameMkLst>
        </pc:graphicFrameChg>
        <pc:graphicFrameChg chg="del mod replId">
          <ac:chgData name="Alexandra Stefan" userId="31e1a6b8-5232-42c3-b6d4-9595b200ff55" providerId="ADAL" clId="{8A2774AF-DBBA-4F84-A805-A97800DE5F9C}" dt="2023-09-12T12:57:58.805" v="505"/>
          <ac:graphicFrameMkLst>
            <pc:docMk/>
            <pc:sldMk cId="1573387547" sldId="454"/>
            <ac:graphicFrameMk id="19" creationId="{00000000-0000-0000-0000-000000000000}"/>
          </ac:graphicFrameMkLst>
        </pc:graphicFrameChg>
        <pc:graphicFrameChg chg="del mod replId">
          <ac:chgData name="Alexandra Stefan" userId="31e1a6b8-5232-42c3-b6d4-9595b200ff55" providerId="ADAL" clId="{8A2774AF-DBBA-4F84-A805-A97800DE5F9C}" dt="2023-09-12T13:02:40.939" v="597"/>
          <ac:graphicFrameMkLst>
            <pc:docMk/>
            <pc:sldMk cId="1573387547" sldId="454"/>
            <ac:graphicFrameMk id="21" creationId="{00000000-0000-0000-0000-000000000000}"/>
          </ac:graphicFrameMkLst>
        </pc:graphicFrameChg>
      </pc:sldChg>
    </pc:docChg>
  </pc:docChgLst>
  <pc:docChgLst>
    <pc:chgData name="Stefan, Alexandra" userId="31e1a6b8-5232-42c3-b6d4-9595b200ff55" providerId="ADAL" clId="{B8A8235E-2B6A-4F69-B44D-3B54C904B689}"/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144655BB-DB7D-4259-A68E-202CF9A0DF0E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B8B64A61-A641-44C9-B120-98C0BCF5C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8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C6BBB22C-122D-4EE2-9812-B1AA4CFA3383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9" tIns="44070" rIns="88139" bIns="440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5" y="4416099"/>
            <a:ext cx="5607711" cy="4182457"/>
          </a:xfrm>
          <a:prstGeom prst="rect">
            <a:avLst/>
          </a:prstGeom>
        </p:spPr>
        <p:txBody>
          <a:bodyPr vert="horz" lIns="88139" tIns="44070" rIns="88139" bIns="4407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25095B3F-8216-487B-AC35-BDA8990236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85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</a:t>
            </a:r>
            <a:r>
              <a:rPr lang="en-US" dirty="0"/>
              <a:t> = o(n!) </a:t>
            </a:r>
          </a:p>
          <a:p>
            <a:r>
              <a:rPr lang="en-US" dirty="0"/>
              <a:t>n!</a:t>
            </a:r>
            <a:r>
              <a:rPr lang="en-US" baseline="0" dirty="0"/>
              <a:t> = o(</a:t>
            </a:r>
            <a:r>
              <a:rPr lang="en-US" baseline="0" dirty="0" err="1"/>
              <a:t>n</a:t>
            </a:r>
            <a:r>
              <a:rPr lang="en-US" baseline="30000" dirty="0" err="1"/>
              <a:t>n</a:t>
            </a:r>
            <a:r>
              <a:rPr lang="en-US" baseline="0" dirty="0"/>
              <a:t>),   n! = </a:t>
            </a:r>
            <a:r>
              <a:rPr lang="el-GR" baseline="0" dirty="0"/>
              <a:t>ω</a:t>
            </a:r>
            <a:r>
              <a:rPr lang="en-US" baseline="0" dirty="0"/>
              <a:t>(</a:t>
            </a:r>
            <a:r>
              <a:rPr lang="en-US" dirty="0"/>
              <a:t>2</a:t>
            </a:r>
            <a:r>
              <a:rPr lang="en-US" baseline="30000" dirty="0"/>
              <a:t>n</a:t>
            </a:r>
            <a:r>
              <a:rPr lang="en-US" baseline="0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648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Think about: x≤c</a:t>
            </a:r>
            <a:r>
              <a:rPr lang="en-US" baseline="-25000" dirty="0"/>
              <a:t>1</a:t>
            </a:r>
            <a:r>
              <a:rPr lang="en-US" dirty="0"/>
              <a:t>y and y ≤c</a:t>
            </a:r>
            <a:r>
              <a:rPr lang="en-US" baseline="-25000" dirty="0"/>
              <a:t>2</a:t>
            </a:r>
            <a:r>
              <a:rPr lang="en-US" dirty="0"/>
              <a:t>z. How can you “glue” them </a:t>
            </a:r>
            <a:r>
              <a:rPr lang="en-US" dirty="0" err="1"/>
              <a:t>s.t.</a:t>
            </a:r>
            <a:r>
              <a:rPr lang="en-US" dirty="0"/>
              <a:t> you can compare x and z?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45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B94E-9C21-4C02-A153-0695135CB63D}" type="datetime1">
              <a:rPr lang="en-US" smtClean="0"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03693-6D2F-4128-BC44-E0397A601997}" type="datetime1">
              <a:rPr lang="en-US" smtClean="0"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CAFE7-418F-4B03-A135-C1D9B1CC4B04}" type="datetime1">
              <a:rPr lang="en-US" smtClean="0"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AAFC-00F0-4FB6-893D-0089F25AA224}" type="datetime1">
              <a:rPr lang="en-US" smtClean="0"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A664E-3CDE-4EBD-B77C-4271D6089AFD}" type="datetime1">
              <a:rPr lang="en-US" smtClean="0"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2BEB-5EAE-4BA8-A736-8292F8EA3F10}" type="datetime1">
              <a:rPr lang="en-US" smtClean="0"/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25B0C-E71A-4E21-90FA-14E4B5C878D1}" type="datetime1">
              <a:rPr lang="en-US" smtClean="0"/>
              <a:t>9/12/2023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C6B78-B462-4E8F-8B3C-B7EF7C6DDBBB}" type="datetime1">
              <a:rPr lang="en-US" smtClean="0"/>
              <a:t>9/12/2023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D0A-3837-47D8-842C-5B12B5277D14}" type="datetime1">
              <a:rPr lang="en-US" smtClean="0"/>
              <a:t>9/12/2023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B1B4-F292-40E6-9422-2BFAA85AAC20}" type="datetime1">
              <a:rPr lang="en-US" smtClean="0"/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9E34-8D6D-4775-9D90-76E86973178D}" type="datetime1">
              <a:rPr lang="en-US" smtClean="0"/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05B0-1ACA-459C-9378-1B098F900C83}" type="datetime1">
              <a:rPr lang="en-US" smtClean="0"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ranger.uta.edu/~alex/courses/3318/slides_code.html" TargetMode="External"/><Relationship Id="rId7" Type="http://schemas.openxmlformats.org/officeDocument/2006/relationships/hyperlink" Target="https://bp025.k12.sd.us/images/math_links/PROPERTIES%20OF%20EQUALITY.htm" TargetMode="External"/><Relationship Id="rId2" Type="http://schemas.openxmlformats.org/officeDocument/2006/relationships/hyperlink" Target="http://mathworld.wolfram.com/LHospitalsRul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utorial.math.lamar.edu/pdf/Calculus_Cheat_Sheet_Limits.pdf" TargetMode="External"/><Relationship Id="rId5" Type="http://schemas.openxmlformats.org/officeDocument/2006/relationships/hyperlink" Target="http://tutorial.math.lamar.edu/pdf/Calculus_Cheat_Sheet_Derivatives.pdf" TargetMode="External"/><Relationship Id="rId4" Type="http://schemas.openxmlformats.org/officeDocument/2006/relationships/hyperlink" Target="http://tutorial.math.lamar.edu/pdf/Calculus_Cheat_Sheet_Integrals.pdf" TargetMode="External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0.png"/><Relationship Id="rId4" Type="http://schemas.openxmlformats.org/officeDocument/2006/relationships/image" Target="../media/image20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25.pn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4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11" Type="http://schemas.openxmlformats.org/officeDocument/2006/relationships/oleObject" Target="../embeddings/oleObject2.bin"/><Relationship Id="rId10" Type="http://schemas.openxmlformats.org/officeDocument/2006/relationships/image" Target="../media/image4.wmf"/><Relationship Id="rId9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9.pn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81200"/>
            <a:ext cx="6400800" cy="1752600"/>
          </a:xfrm>
        </p:spPr>
        <p:txBody>
          <a:bodyPr/>
          <a:lstStyle/>
          <a:p>
            <a:pPr eaLnBrk="1" hangingPunct="1"/>
            <a:r>
              <a:rPr lang="en-US"/>
              <a:t>Growth of functions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187754" y="4191000"/>
            <a:ext cx="468596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/>
              <a:t>CSE 3318 – Algorithms and Data Structures</a:t>
            </a:r>
          </a:p>
          <a:p>
            <a:pPr algn="ctr" eaLnBrk="1" hangingPunct="1"/>
            <a:r>
              <a:rPr lang="en-US" dirty="0"/>
              <a:t>Alexandra Stefan</a:t>
            </a:r>
          </a:p>
          <a:p>
            <a:pPr algn="ctr" eaLnBrk="1" hangingPunct="1"/>
            <a:endParaRPr lang="en-US" dirty="0"/>
          </a:p>
          <a:p>
            <a:pPr algn="ctr" eaLnBrk="1" hangingPunct="1"/>
            <a:r>
              <a:rPr lang="en-US" dirty="0"/>
              <a:t>Based on presentations by </a:t>
            </a:r>
          </a:p>
          <a:p>
            <a:pPr algn="ctr" eaLnBrk="1" hangingPunct="1"/>
            <a:r>
              <a:rPr lang="en-US" dirty="0"/>
              <a:t>Vassilis Athitsos and Bob Weems</a:t>
            </a:r>
          </a:p>
          <a:p>
            <a:pPr algn="ctr" eaLnBrk="1" hangingPunct="1"/>
            <a:endParaRPr lang="en-US" dirty="0"/>
          </a:p>
          <a:p>
            <a:pPr algn="ctr" eaLnBrk="1" hangingPunct="1"/>
            <a:r>
              <a:rPr lang="en-US" dirty="0"/>
              <a:t>University of Texas at Arlington</a:t>
            </a:r>
          </a:p>
          <a:p>
            <a:pPr algn="ctr" eaLnBrk="1" hangingPunct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B94E-9C21-4C02-A153-0695135CB63D}" type="datetime1">
              <a:rPr lang="en-US" smtClean="0"/>
              <a:t>9/12/2023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105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</a:t>
            </a:r>
            <a:r>
              <a:rPr lang="en-US" i="1" dirty="0"/>
              <a:t>O, </a:t>
            </a:r>
            <a:r>
              <a:rPr lang="el-GR" i="1" dirty="0"/>
              <a:t>Ω 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l-GR" i="1" dirty="0"/>
              <a:t>Θ</a:t>
            </a:r>
            <a:r>
              <a:rPr lang="en-US" b="1" dirty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371600"/>
                <a:ext cx="8915400" cy="5105400"/>
              </a:xfr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i="1" dirty="0"/>
                  <a:t>1.   f(n) = </a:t>
                </a:r>
                <a:r>
                  <a:rPr lang="en-US" sz="2400" b="1" i="1" dirty="0"/>
                  <a:t>O</a:t>
                </a:r>
                <a:r>
                  <a:rPr lang="en-US" sz="2400" i="1" dirty="0"/>
                  <a:t>(g(n))  =&gt; g(n) = </a:t>
                </a:r>
                <a:r>
                  <a:rPr lang="el-GR" sz="2400" b="1" i="1" dirty="0"/>
                  <a:t>Ω</a:t>
                </a:r>
                <a:r>
                  <a:rPr lang="en-US" sz="2400" i="1" dirty="0"/>
                  <a:t>(f(n))</a:t>
                </a:r>
              </a:p>
              <a:p>
                <a:pPr marL="0" indent="0">
                  <a:buNone/>
                </a:pPr>
                <a:endParaRPr lang="en-US" sz="1050" i="1" dirty="0"/>
              </a:p>
              <a:p>
                <a:pPr marL="0" indent="0">
                  <a:buNone/>
                </a:pPr>
                <a:r>
                  <a:rPr lang="en-US" sz="2400" i="1" dirty="0"/>
                  <a:t>2.   f(n) = </a:t>
                </a:r>
                <a:r>
                  <a:rPr lang="el-GR" sz="2400" b="1" i="1" dirty="0"/>
                  <a:t>Ω</a:t>
                </a:r>
                <a:r>
                  <a:rPr lang="en-US" sz="2400" i="1" dirty="0"/>
                  <a:t>(g(n))  =&gt; g(n) = </a:t>
                </a:r>
                <a:r>
                  <a:rPr lang="en-US" sz="2400" b="1" i="1" dirty="0"/>
                  <a:t>O</a:t>
                </a:r>
                <a:r>
                  <a:rPr lang="en-US" sz="2400" i="1" dirty="0"/>
                  <a:t>(f(n)) </a:t>
                </a:r>
              </a:p>
              <a:p>
                <a:pPr marL="0" indent="0">
                  <a:buNone/>
                </a:pPr>
                <a:endParaRPr lang="en-US" sz="1050" i="1" dirty="0"/>
              </a:p>
              <a:p>
                <a:pPr marL="0" indent="0">
                  <a:buNone/>
                </a:pPr>
                <a:r>
                  <a:rPr lang="en-US" sz="2400" i="1" dirty="0"/>
                  <a:t>3.   f(n) = </a:t>
                </a:r>
                <a:r>
                  <a:rPr lang="el-GR" sz="2400" b="1" i="1" dirty="0"/>
                  <a:t>Θ</a:t>
                </a:r>
                <a:r>
                  <a:rPr lang="en-US" sz="2400" i="1" dirty="0"/>
                  <a:t>(g(n))  =&gt; g(n) = </a:t>
                </a:r>
                <a:r>
                  <a:rPr lang="el-GR" sz="2400" b="1" i="1" dirty="0"/>
                  <a:t>Θ</a:t>
                </a:r>
                <a:r>
                  <a:rPr lang="en-US" sz="2400" i="1" dirty="0"/>
                  <a:t>(f(n))</a:t>
                </a:r>
              </a:p>
              <a:p>
                <a:pPr marL="0" indent="0">
                  <a:buNone/>
                </a:pPr>
                <a:endParaRPr lang="en-US" sz="1050" i="1" dirty="0"/>
              </a:p>
              <a:p>
                <a:pPr marL="0" indent="0">
                  <a:buNone/>
                </a:pPr>
                <a:r>
                  <a:rPr lang="en-US" sz="2400" i="1" dirty="0"/>
                  <a:t>4.   </a:t>
                </a:r>
                <a:r>
                  <a:rPr lang="en-US" sz="2400" i="1" dirty="0">
                    <a:solidFill>
                      <a:srgbClr val="C00000"/>
                    </a:solidFill>
                  </a:rPr>
                  <a:t>If f(n) = O(g(n))  </a:t>
                </a:r>
                <a:r>
                  <a:rPr lang="en-US" sz="2400" b="1" i="1" dirty="0">
                    <a:solidFill>
                      <a:srgbClr val="C00000"/>
                    </a:solidFill>
                  </a:rPr>
                  <a:t>and</a:t>
                </a:r>
                <a:r>
                  <a:rPr lang="en-US" sz="2400" i="1" dirty="0">
                    <a:solidFill>
                      <a:srgbClr val="C00000"/>
                    </a:solidFill>
                  </a:rPr>
                  <a:t>  f(n) = </a:t>
                </a:r>
                <a:r>
                  <a:rPr lang="el-GR" sz="2400" i="1" dirty="0">
                    <a:solidFill>
                      <a:srgbClr val="C00000"/>
                    </a:solidFill>
                  </a:rPr>
                  <a:t>Ω</a:t>
                </a:r>
                <a:r>
                  <a:rPr lang="en-US" sz="2400" i="1" dirty="0">
                    <a:solidFill>
                      <a:srgbClr val="C00000"/>
                    </a:solidFill>
                  </a:rPr>
                  <a:t>(g(n))</a:t>
                </a:r>
                <a:r>
                  <a:rPr lang="en-US" sz="2400" i="1" dirty="0"/>
                  <a:t>  =&gt; </a:t>
                </a:r>
                <a:r>
                  <a:rPr lang="el-GR" sz="2400" i="1" dirty="0"/>
                  <a:t> </a:t>
                </a:r>
                <a:r>
                  <a:rPr lang="en-US" sz="2400" i="1" dirty="0"/>
                  <a:t>f(n) = </a:t>
                </a:r>
                <a:r>
                  <a:rPr lang="el-GR" sz="2400" i="1" dirty="0"/>
                  <a:t>Θ</a:t>
                </a:r>
                <a:r>
                  <a:rPr lang="en-US" sz="2400" i="1" dirty="0"/>
                  <a:t>(g(n))</a:t>
                </a:r>
              </a:p>
              <a:p>
                <a:pPr marL="0" indent="0">
                  <a:buNone/>
                </a:pPr>
                <a:endParaRPr lang="en-US" sz="800" i="1" dirty="0"/>
              </a:p>
              <a:p>
                <a:pPr marL="457200" indent="-457200">
                  <a:buAutoNum type="arabicPeriod" startAt="5"/>
                </a:pPr>
                <a:r>
                  <a:rPr lang="en-US" sz="2400" i="1" dirty="0"/>
                  <a:t>If f(n) = </a:t>
                </a:r>
                <a:r>
                  <a:rPr lang="el-GR" sz="2400" i="1" dirty="0"/>
                  <a:t>Θ</a:t>
                </a:r>
                <a:r>
                  <a:rPr lang="en-US" sz="2400" i="1" dirty="0"/>
                  <a:t>(g(n))  =&gt; </a:t>
                </a:r>
                <a:r>
                  <a:rPr lang="en-US" sz="2400" i="1" dirty="0">
                    <a:solidFill>
                      <a:srgbClr val="C00000"/>
                    </a:solidFill>
                  </a:rPr>
                  <a:t>f(n) = O(g(n))  </a:t>
                </a:r>
                <a:r>
                  <a:rPr lang="en-US" sz="2400" b="1" i="1" dirty="0">
                    <a:solidFill>
                      <a:srgbClr val="C00000"/>
                    </a:solidFill>
                  </a:rPr>
                  <a:t>and</a:t>
                </a:r>
                <a:r>
                  <a:rPr lang="en-US" sz="2400" i="1" dirty="0">
                    <a:solidFill>
                      <a:srgbClr val="C00000"/>
                    </a:solidFill>
                  </a:rPr>
                  <a:t>  f(n) = </a:t>
                </a:r>
                <a:r>
                  <a:rPr lang="el-GR" sz="2400" i="1" dirty="0">
                    <a:solidFill>
                      <a:srgbClr val="C00000"/>
                    </a:solidFill>
                  </a:rPr>
                  <a:t>Ω</a:t>
                </a:r>
                <a:r>
                  <a:rPr lang="en-US" sz="2400" i="1" dirty="0">
                    <a:solidFill>
                      <a:srgbClr val="C00000"/>
                    </a:solidFill>
                  </a:rPr>
                  <a:t>(g(n))</a:t>
                </a:r>
                <a:r>
                  <a:rPr lang="en-US" sz="2400" i="1" dirty="0"/>
                  <a:t>                   </a:t>
                </a:r>
              </a:p>
              <a:p>
                <a:pPr marL="0" indent="0">
                  <a:buNone/>
                </a:pPr>
                <a:endParaRPr lang="en-US" sz="2400" i="1" dirty="0"/>
              </a:p>
              <a:p>
                <a:pPr marL="0" indent="0">
                  <a:buNone/>
                </a:pPr>
                <a:r>
                  <a:rPr lang="en-US" sz="2400" i="1" dirty="0"/>
                  <a:t>Transitivity (proved in future slides):</a:t>
                </a:r>
              </a:p>
              <a:p>
                <a:pPr marL="57150" indent="0">
                  <a:buNone/>
                </a:pPr>
                <a:r>
                  <a:rPr lang="en-US" sz="2400" i="1" dirty="0"/>
                  <a:t>6.  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i="1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𝑂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i="1" dirty="0"/>
                  <a:t>,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𝑂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i="1" dirty="0"/>
                  <a:t>.</a:t>
                </a:r>
              </a:p>
              <a:p>
                <a:pPr marL="57150" indent="0">
                  <a:buNone/>
                </a:pPr>
                <a:endParaRPr lang="en-US" sz="800" i="1" dirty="0"/>
              </a:p>
              <a:p>
                <a:pPr marL="57150" indent="0">
                  <a:buNone/>
                </a:pPr>
                <a:r>
                  <a:rPr lang="en-US" sz="2400" i="1" dirty="0"/>
                  <a:t>7.  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l-GR" sz="2400" i="1" dirty="0"/>
                      <m:t>Ω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i="1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l-GR" sz="2400" i="1" dirty="0"/>
                      <m:t>Ω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i="1" dirty="0"/>
                  <a:t>, 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l-GR" sz="2400" i="1" dirty="0"/>
                      <m:t>Ω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i="1" dirty="0"/>
                  <a:t>.</a:t>
                </a:r>
              </a:p>
              <a:p>
                <a:pPr marL="457200" lvl="1" indent="0">
                  <a:buNone/>
                </a:pPr>
                <a:endParaRPr lang="en-US" sz="2000" i="1" dirty="0"/>
              </a:p>
              <a:p>
                <a:pPr marL="0" indent="0">
                  <a:buNone/>
                </a:pPr>
                <a:endParaRPr lang="en-US" sz="2400" i="1" dirty="0"/>
              </a:p>
              <a:p>
                <a:pPr marL="0" indent="0">
                  <a:buNone/>
                </a:pPr>
                <a:r>
                  <a:rPr lang="en-US" sz="2400" i="1" dirty="0"/>
                  <a:t> </a:t>
                </a:r>
              </a:p>
              <a:p>
                <a:endParaRPr lang="en-US" sz="2400" i="1" dirty="0"/>
              </a:p>
              <a:p>
                <a:endParaRPr lang="en-US" sz="2400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71600"/>
                <a:ext cx="8915400" cy="5105400"/>
              </a:xfrm>
              <a:blipFill rotWithShape="1">
                <a:blip r:embed="rId2"/>
                <a:stretch>
                  <a:fillRect l="-1025"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637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Simplifying Big-Oh 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839200" cy="4267200"/>
          </a:xfrm>
        </p:spPr>
        <p:txBody>
          <a:bodyPr/>
          <a:lstStyle/>
          <a:p>
            <a:r>
              <a:rPr lang="en-US" sz="2400" dirty="0"/>
              <a:t>Let        </a:t>
            </a:r>
            <a:r>
              <a:rPr lang="en-US" sz="2400" i="1" dirty="0"/>
              <a:t>f(n) = 35n</a:t>
            </a:r>
            <a:r>
              <a:rPr lang="en-US" sz="2400" i="1" baseline="30000" dirty="0"/>
              <a:t>2</a:t>
            </a:r>
            <a:r>
              <a:rPr lang="en-US" sz="2400" i="1" dirty="0"/>
              <a:t> + 41n + </a:t>
            </a:r>
            <a:r>
              <a:rPr lang="en-US" sz="2400" i="1" dirty="0" err="1"/>
              <a:t>lg</a:t>
            </a:r>
            <a:r>
              <a:rPr lang="en-US" sz="2400" i="1" dirty="0"/>
              <a:t>(n) + 1532.</a:t>
            </a:r>
          </a:p>
          <a:p>
            <a:r>
              <a:rPr lang="en-US" sz="2400" dirty="0"/>
              <a:t>We say that </a:t>
            </a:r>
            <a:r>
              <a:rPr lang="en-US" sz="2400" i="1" dirty="0"/>
              <a:t>f(n) = O(n</a:t>
            </a:r>
            <a:r>
              <a:rPr lang="en-US" sz="2400" i="1" baseline="30000" dirty="0"/>
              <a:t>2</a:t>
            </a:r>
            <a:r>
              <a:rPr lang="en-US" sz="2400" i="1" dirty="0"/>
              <a:t>).</a:t>
            </a:r>
          </a:p>
          <a:p>
            <a:endParaRPr lang="en-US" sz="800" i="1" dirty="0"/>
          </a:p>
          <a:p>
            <a:r>
              <a:rPr lang="en-US" sz="2400" dirty="0"/>
              <a:t>Also correct, but too detailed </a:t>
            </a:r>
            <a:r>
              <a:rPr lang="en-US" sz="2000" dirty="0"/>
              <a:t>(do not use them)</a:t>
            </a:r>
            <a:r>
              <a:rPr lang="en-US" sz="2400" dirty="0"/>
              <a:t>:</a:t>
            </a:r>
          </a:p>
          <a:p>
            <a:pPr lvl="1"/>
            <a:r>
              <a:rPr lang="en-US" sz="2000" i="1" dirty="0"/>
              <a:t>f(n) = O(n</a:t>
            </a:r>
            <a:r>
              <a:rPr lang="en-US" sz="2000" i="1" baseline="30000" dirty="0"/>
              <a:t>2</a:t>
            </a:r>
            <a:r>
              <a:rPr lang="en-US" sz="2000" i="1" dirty="0"/>
              <a:t>+n) </a:t>
            </a:r>
          </a:p>
          <a:p>
            <a:pPr lvl="1"/>
            <a:r>
              <a:rPr lang="en-US" sz="2000" i="1" dirty="0"/>
              <a:t>f(n) = O(35n</a:t>
            </a:r>
            <a:r>
              <a:rPr lang="en-US" sz="2000" i="1" baseline="30000" dirty="0"/>
              <a:t>2</a:t>
            </a:r>
            <a:r>
              <a:rPr lang="en-US" sz="2000" i="1" dirty="0"/>
              <a:t> + 41n + </a:t>
            </a:r>
            <a:r>
              <a:rPr lang="en-US" sz="2000" i="1" dirty="0" err="1"/>
              <a:t>lg</a:t>
            </a:r>
            <a:r>
              <a:rPr lang="en-US" sz="2000" i="1" dirty="0"/>
              <a:t>(n) + 1532).</a:t>
            </a:r>
          </a:p>
          <a:p>
            <a:pPr lvl="1"/>
            <a:endParaRPr lang="en-US" sz="800" i="1" dirty="0"/>
          </a:p>
          <a:p>
            <a:pPr marL="914400" lvl="2" indent="0">
              <a:buNone/>
            </a:pPr>
            <a:endParaRPr lang="en-US" i="1" dirty="0">
              <a:solidFill>
                <a:srgbClr val="7030A0"/>
              </a:solidFill>
            </a:endParaRPr>
          </a:p>
          <a:p>
            <a:pPr lvl="1"/>
            <a:endParaRPr lang="en-US" i="1" dirty="0">
              <a:solidFill>
                <a:srgbClr val="7030A0"/>
              </a:solidFill>
            </a:endParaRPr>
          </a:p>
          <a:p>
            <a:pPr lvl="1"/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667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/>
              <a:t>Polynomial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37338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400" dirty="0"/>
              <a:t>If </a:t>
            </a:r>
            <a:r>
              <a:rPr lang="en-US" sz="2400" i="1" dirty="0"/>
              <a:t>f(n)</a:t>
            </a:r>
            <a:r>
              <a:rPr lang="en-US" sz="2400" dirty="0"/>
              <a:t> is a polynomial function, then it is </a:t>
            </a:r>
            <a:r>
              <a:rPr lang="el-GR" sz="2400" b="1" i="1" dirty="0"/>
              <a:t>Θ</a:t>
            </a:r>
            <a:r>
              <a:rPr lang="en-US" sz="2400" b="1" i="1" dirty="0"/>
              <a:t> </a:t>
            </a:r>
            <a:r>
              <a:rPr lang="en-US" sz="2400" dirty="0"/>
              <a:t>of the dominant term.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E.g. f(n) = 15n</a:t>
            </a:r>
            <a:r>
              <a:rPr lang="en-US" sz="2400" baseline="30000" dirty="0"/>
              <a:t>3  </a:t>
            </a:r>
            <a:r>
              <a:rPr lang="en-US" sz="2400" dirty="0"/>
              <a:t>+7n</a:t>
            </a:r>
            <a:r>
              <a:rPr lang="en-US" sz="2400" baseline="30000" dirty="0"/>
              <a:t>2</a:t>
            </a:r>
            <a:r>
              <a:rPr lang="en-US" sz="2400" dirty="0"/>
              <a:t>+3n+20, </a:t>
            </a:r>
          </a:p>
          <a:p>
            <a:pPr marL="0" indent="0">
              <a:buNone/>
            </a:pPr>
            <a:r>
              <a:rPr lang="en-US" sz="2400" dirty="0"/>
              <a:t>            find g(n) </a:t>
            </a:r>
            <a:r>
              <a:rPr lang="en-US" sz="2400" dirty="0" err="1"/>
              <a:t>s.t.</a:t>
            </a:r>
            <a:r>
              <a:rPr lang="en-US" sz="2400" dirty="0"/>
              <a:t> f(n)=</a:t>
            </a:r>
            <a:r>
              <a:rPr lang="el-GR" sz="2400" dirty="0">
                <a:solidFill>
                  <a:srgbClr val="C00000"/>
                </a:solidFill>
              </a:rPr>
              <a:t>Θ</a:t>
            </a:r>
            <a:r>
              <a:rPr lang="en-US" sz="2400" dirty="0">
                <a:solidFill>
                  <a:srgbClr val="C00000"/>
                </a:solidFill>
              </a:rPr>
              <a:t>(g(n))</a:t>
            </a:r>
            <a:r>
              <a:rPr lang="en-US" sz="2400" dirty="0"/>
              <a:t>: </a:t>
            </a:r>
          </a:p>
          <a:p>
            <a:pPr lvl="1"/>
            <a:r>
              <a:rPr lang="en-US" sz="2000" dirty="0"/>
              <a:t>find the dominant term:        15n</a:t>
            </a:r>
            <a:r>
              <a:rPr lang="en-US" sz="2000" baseline="30000" dirty="0"/>
              <a:t>3</a:t>
            </a:r>
            <a:endParaRPr lang="en-US" sz="2000" dirty="0"/>
          </a:p>
          <a:p>
            <a:pPr lvl="1"/>
            <a:r>
              <a:rPr lang="en-US" sz="2000" dirty="0"/>
              <a:t>Ignore the constant, left with:   n</a:t>
            </a:r>
            <a:r>
              <a:rPr lang="en-US" sz="2000" baseline="30000" dirty="0"/>
              <a:t>3</a:t>
            </a:r>
            <a:r>
              <a:rPr lang="en-US" sz="2000" dirty="0"/>
              <a:t>  </a:t>
            </a:r>
          </a:p>
          <a:p>
            <a:pPr lvl="1"/>
            <a:r>
              <a:rPr lang="en-US" sz="2000" dirty="0"/>
              <a:t>=&gt;     g(n) = n</a:t>
            </a:r>
            <a:r>
              <a:rPr lang="en-US" sz="2000" baseline="30000" dirty="0"/>
              <a:t>3</a:t>
            </a:r>
            <a:r>
              <a:rPr lang="en-US" sz="2000" dirty="0"/>
              <a:t> </a:t>
            </a:r>
          </a:p>
          <a:p>
            <a:pPr lvl="1"/>
            <a:r>
              <a:rPr lang="en-US" sz="2000" dirty="0"/>
              <a:t>=&gt;      </a:t>
            </a:r>
            <a:r>
              <a:rPr lang="en-US" sz="2000" dirty="0">
                <a:solidFill>
                  <a:srgbClr val="C00000"/>
                </a:solidFill>
              </a:rPr>
              <a:t>f(n) = </a:t>
            </a:r>
            <a:r>
              <a:rPr lang="el-GR" sz="2000" dirty="0">
                <a:solidFill>
                  <a:srgbClr val="C00000"/>
                </a:solidFill>
              </a:rPr>
              <a:t>Θ</a:t>
            </a:r>
            <a:r>
              <a:rPr lang="en-US" sz="2000" dirty="0">
                <a:solidFill>
                  <a:srgbClr val="C00000"/>
                </a:solidFill>
              </a:rPr>
              <a:t>(n</a:t>
            </a:r>
            <a:r>
              <a:rPr lang="en-US" sz="2000" baseline="30000" dirty="0">
                <a:solidFill>
                  <a:srgbClr val="C00000"/>
                </a:solidFill>
              </a:rPr>
              <a:t>3</a:t>
            </a:r>
            <a:r>
              <a:rPr lang="en-US" sz="2000" dirty="0">
                <a:solidFill>
                  <a:srgbClr val="C00000"/>
                </a:solidFill>
              </a:rPr>
              <a:t>)</a:t>
            </a:r>
          </a:p>
          <a:p>
            <a:pPr lvl="1"/>
            <a:endParaRPr lang="en-US" sz="20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953000"/>
            <a:ext cx="8077200" cy="15081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You cannot use the dominant term method if f(n) is a summation that has a number of terms that depends on n.  E.g.: f(n) = n</a:t>
            </a:r>
            <a:r>
              <a:rPr lang="en-US" sz="2400" baseline="30000" dirty="0">
                <a:solidFill>
                  <a:srgbClr val="C00000"/>
                </a:solidFill>
              </a:rPr>
              <a:t>2</a:t>
            </a:r>
            <a:r>
              <a:rPr lang="en-US" sz="2400" dirty="0">
                <a:solidFill>
                  <a:srgbClr val="C00000"/>
                </a:solidFill>
              </a:rPr>
              <a:t>+(n-1)</a:t>
            </a:r>
            <a:r>
              <a:rPr lang="en-US" sz="2400" baseline="30000" dirty="0">
                <a:solidFill>
                  <a:srgbClr val="C00000"/>
                </a:solidFill>
              </a:rPr>
              <a:t> 2</a:t>
            </a:r>
            <a:r>
              <a:rPr lang="en-US" sz="2400" dirty="0">
                <a:solidFill>
                  <a:srgbClr val="C00000"/>
                </a:solidFill>
              </a:rPr>
              <a:t> + …+2</a:t>
            </a:r>
            <a:r>
              <a:rPr lang="en-US" sz="2400" baseline="30000" dirty="0">
                <a:solidFill>
                  <a:srgbClr val="C00000"/>
                </a:solidFill>
              </a:rPr>
              <a:t>2</a:t>
            </a:r>
            <a:r>
              <a:rPr lang="en-US" sz="2400" dirty="0">
                <a:solidFill>
                  <a:srgbClr val="C00000"/>
                </a:solidFill>
              </a:rPr>
              <a:t> + 1 </a:t>
            </a:r>
          </a:p>
          <a:p>
            <a:pPr lvl="1"/>
            <a:r>
              <a:rPr lang="en-US" sz="2000" dirty="0">
                <a:solidFill>
                  <a:srgbClr val="C00000"/>
                </a:solidFill>
              </a:rPr>
              <a:t>See Summations for techniques for solving these.</a:t>
            </a:r>
          </a:p>
        </p:txBody>
      </p:sp>
    </p:spTree>
    <p:extLst>
      <p:ext uri="{BB962C8B-B14F-4D97-AF65-F5344CB8AC3E}">
        <p14:creationId xmlns:p14="http://schemas.microsoft.com/office/powerpoint/2010/main" val="2512793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dirty="0"/>
              <a:t>Big-Oh Hierarchy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143000"/>
                <a:ext cx="9144000" cy="5715000"/>
              </a:xfr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1 = </m:t>
                    </m:r>
                    <m:r>
                      <a:rPr lang="en-US" sz="2400" i="1" dirty="0" smtClean="0">
                        <a:latin typeface="Cambria Math"/>
                      </a:rPr>
                      <m:t>𝑂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400" i="1" dirty="0" smtClean="0">
                        <a:latin typeface="Cambria Math"/>
                      </a:rPr>
                      <m:t>lg</m:t>
                    </m:r>
                    <m:r>
                      <a:rPr lang="en-US" sz="2400" i="1" dirty="0" smtClean="0">
                        <a:latin typeface="Cambria Math"/>
                      </a:rPr>
                      <m:t>⁡(</m:t>
                    </m:r>
                    <m:r>
                      <a:rPr lang="en-US" sz="2400" b="0" i="1" dirty="0" smtClean="0">
                        <a:latin typeface="Cambria Math"/>
                      </a:rPr>
                      <m:t>𝑛</m:t>
                    </m:r>
                    <m:r>
                      <a:rPr lang="en-US" sz="2400" i="1" dirty="0" smtClean="0">
                        <a:latin typeface="Cambria Math"/>
                      </a:rPr>
                      <m:t>))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𝑙𝑔</m:t>
                    </m:r>
                    <m:r>
                      <a:rPr lang="en-US" sz="2400" i="1" dirty="0" smtClean="0">
                        <a:latin typeface="Cambria Math"/>
                      </a:rPr>
                      <m:t>⁡(</m:t>
                    </m:r>
                    <m:r>
                      <a:rPr lang="en-US" sz="2400" b="0" i="1" dirty="0" smtClean="0">
                        <a:latin typeface="Cambria Math"/>
                      </a:rPr>
                      <m:t>𝑛</m:t>
                    </m:r>
                    <m:r>
                      <a:rPr lang="en-US" sz="2400" i="1" dirty="0" smtClean="0">
                        <a:latin typeface="Cambria Math"/>
                      </a:rPr>
                      <m:t>) = </m:t>
                    </m:r>
                    <m:r>
                      <a:rPr lang="en-US" sz="2400" i="1" dirty="0" smtClean="0">
                        <a:latin typeface="Cambria Math"/>
                      </a:rPr>
                      <m:t>𝑂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a:rPr lang="en-US" sz="2400" b="0" i="1" dirty="0" smtClean="0">
                        <a:latin typeface="Cambria Math"/>
                      </a:rPr>
                      <m:t>𝑛</m:t>
                    </m:r>
                    <m:r>
                      <a:rPr lang="en-US" sz="240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𝑛</m:t>
                    </m:r>
                    <m:r>
                      <a:rPr lang="en-US" sz="2400" i="1" dirty="0" smtClean="0">
                        <a:latin typeface="Cambria Math"/>
                      </a:rPr>
                      <m:t> = </m:t>
                    </m:r>
                    <m:r>
                      <a:rPr lang="en-US" sz="2400" i="1" dirty="0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𝑛</m:t>
                        </m:r>
                        <m:r>
                          <a:rPr lang="en-US" sz="2400" i="1" baseline="30000" dirty="0" smtClean="0"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endParaRPr lang="en-US" sz="2400" dirty="0"/>
              </a:p>
              <a:p>
                <a:r>
                  <a:rPr lang="en-US" sz="2400" dirty="0">
                    <a:solidFill>
                      <a:srgbClr val="C0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srgbClr val="C00000"/>
                        </a:solidFill>
                        <a:latin typeface="Cambria Math"/>
                      </a:rPr>
                      <m:t>0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𝑐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d, then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𝑛</m:t>
                    </m:r>
                    <m:r>
                      <a:rPr lang="en-US" sz="2400" b="0" i="1" baseline="30000" dirty="0" smtClean="0">
                        <a:solidFill>
                          <a:srgbClr val="C00000"/>
                        </a:solidFill>
                        <a:latin typeface="Cambria Math"/>
                      </a:rPr>
                      <m:t>𝑐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 = 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𝑂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𝑛</m:t>
                    </m:r>
                    <m:r>
                      <a:rPr lang="en-US" sz="2400" b="0" i="1" baseline="30000" dirty="0" smtClean="0">
                        <a:solidFill>
                          <a:srgbClr val="C00000"/>
                        </a:solidFill>
                        <a:latin typeface="Cambria Math"/>
                      </a:rPr>
                      <m:t>𝑑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.</a:t>
                </a:r>
              </a:p>
              <a:p>
                <a:pPr lvl="1"/>
                <a:r>
                  <a:rPr lang="en-US" sz="2000" dirty="0"/>
                  <a:t>Higher-order polynomials always get larger than lower-order polynomials, eventually.</a:t>
                </a:r>
              </a:p>
              <a:p>
                <a:r>
                  <a:rPr lang="en-US" sz="2400" dirty="0">
                    <a:solidFill>
                      <a:srgbClr val="C00000"/>
                    </a:solidFill>
                  </a:rPr>
                  <a:t>For any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𝑐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 &gt; 1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𝑛</m:t>
                    </m:r>
                    <m:r>
                      <a:rPr lang="en-US" sz="2400" i="1" baseline="30000" dirty="0" err="1" smtClean="0">
                        <a:solidFill>
                          <a:srgbClr val="C00000"/>
                        </a:solidFill>
                        <a:latin typeface="Cambria Math"/>
                      </a:rPr>
                      <m:t>𝑑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 =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sz="2400" b="0" i="1" baseline="30000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 (e.g.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/>
                      </a:rPr>
                      <m:t>𝑛</m:t>
                    </m:r>
                    <m:r>
                      <a:rPr lang="en-US" sz="2400" b="0" i="1" baseline="300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/>
                      </a:rPr>
                      <m:t> =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 baseline="30000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)</a:t>
                </a:r>
              </a:p>
              <a:p>
                <a:pPr lvl="1"/>
                <a:r>
                  <a:rPr lang="en-US" sz="2000" dirty="0">
                    <a:solidFill>
                      <a:srgbClr val="C00000"/>
                    </a:solidFill>
                  </a:rPr>
                  <a:t>Exponential functions always get larger than polynomial functions, eventually.</a:t>
                </a:r>
              </a:p>
              <a:p>
                <a:r>
                  <a:rPr lang="en-US" sz="2400" dirty="0"/>
                  <a:t>You can use these facts in your assignments.</a:t>
                </a:r>
              </a:p>
              <a:p>
                <a:r>
                  <a:rPr lang="en-US" sz="2400" dirty="0"/>
                  <a:t>You can apply transitivity to derive other facts, e.g., that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𝑙𝑔</m:t>
                    </m:r>
                    <m:r>
                      <a:rPr lang="en-US" sz="2400" i="1" dirty="0" smtClean="0">
                        <a:latin typeface="Cambria Math"/>
                      </a:rPr>
                      <m:t>⁡(</m:t>
                    </m:r>
                    <m:r>
                      <a:rPr lang="en-US" sz="2400" b="0" i="1" dirty="0" smtClean="0">
                        <a:latin typeface="Cambria Math"/>
                      </a:rPr>
                      <m:t>𝑛</m:t>
                    </m:r>
                    <m:r>
                      <a:rPr lang="en-US" sz="2400" i="1" dirty="0" smtClean="0">
                        <a:latin typeface="Cambria Math"/>
                      </a:rPr>
                      <m:t>) = </m:t>
                    </m:r>
                    <m:r>
                      <a:rPr lang="en-US" sz="2400" i="1" dirty="0" smtClean="0">
                        <a:latin typeface="Cambria Math"/>
                      </a:rPr>
                      <m:t>𝑂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a:rPr lang="en-US" sz="2400" b="0" i="1" dirty="0" smtClean="0">
                        <a:latin typeface="Cambria Math"/>
                      </a:rPr>
                      <m:t>𝑛</m:t>
                    </m:r>
                    <m:r>
                      <a:rPr lang="en-US" sz="2400" i="1" baseline="30000" dirty="0" smtClean="0">
                        <a:latin typeface="Cambria Math"/>
                      </a:rPr>
                      <m:t>2</m:t>
                    </m:r>
                    <m:r>
                      <a:rPr lang="en-US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endParaRPr lang="en-US" sz="2400" dirty="0"/>
              </a:p>
              <a:p>
                <a:pPr marL="0" indent="0">
                  <a:buNone/>
                </a:pPr>
                <a:r>
                  <a:rPr lang="en-US" sz="2200" i="1" dirty="0">
                    <a:latin typeface="Cambria Math"/>
                  </a:rPr>
                  <a:t>1/n,  1, </a:t>
                </a:r>
                <a:r>
                  <a:rPr lang="en-US" sz="2200" dirty="0"/>
                  <a:t> 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𝑙𝑔𝑛</m:t>
                    </m:r>
                  </m:oMath>
                </a14:m>
                <a:r>
                  <a:rPr lang="en-US" sz="2200" i="1" dirty="0">
                    <a:latin typeface="Cambria Math"/>
                  </a:rPr>
                  <a:t> 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p>
                    </m:sSup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200" i="1" dirty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i="1" dirty="0">
                    <a:latin typeface="Cambria Math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>
                        <a:latin typeface="Cambria Math"/>
                      </a:rPr>
                      <m:t>   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𝑛𝑙𝑔𝑛</m:t>
                    </m:r>
                    <m:r>
                      <a:rPr lang="en-US" sz="2200" i="1" dirty="0">
                        <a:latin typeface="Cambria Math"/>
                      </a:rPr>
                      <m:t>,   </m:t>
                    </m:r>
                    <m:sSup>
                      <m:sSup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dirty="0">
                        <a:latin typeface="Cambria Math"/>
                      </a:rPr>
                      <m:t>,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200" i="1" dirty="0">
                        <a:latin typeface="Cambria Math"/>
                      </a:rPr>
                      <m:t>,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200" i="1" dirty="0">
                        <a:latin typeface="Cambria Math"/>
                      </a:rPr>
                      <m:t>, 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200" i="1" dirty="0">
                    <a:latin typeface="Cambria Math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/>
                      </a:rPr>
                      <m:t>  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sz="2200" i="1" dirty="0">
                    <a:latin typeface="Cambria Math"/>
                  </a:rPr>
                  <a:t>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200" i="1" dirty="0">
                    <a:latin typeface="Cambria Math"/>
                  </a:rPr>
                  <a:t>   </a:t>
                </a:r>
                <a:r>
                  <a:rPr lang="en-US" sz="2000" i="1" dirty="0">
                    <a:latin typeface="Cambria Math"/>
                  </a:rPr>
                  <a:t>(where 0&lt;</a:t>
                </a:r>
                <a:r>
                  <a:rPr lang="el-GR" sz="2000" i="1" dirty="0">
                    <a:latin typeface="Cambria Math"/>
                  </a:rPr>
                  <a:t>ε</a:t>
                </a:r>
                <a:r>
                  <a:rPr lang="en-US" sz="2000" i="1" dirty="0">
                    <a:latin typeface="Cambria Math"/>
                  </a:rPr>
                  <a:t> &lt;0.5)</a:t>
                </a:r>
                <a:r>
                  <a:rPr lang="en-US" sz="2200" i="1" dirty="0">
                    <a:latin typeface="Cambria Math"/>
                  </a:rPr>
                  <a:t> 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43000"/>
                <a:ext cx="9144000" cy="5715000"/>
              </a:xfrm>
              <a:blipFill>
                <a:blip r:embed="rId2"/>
                <a:stretch>
                  <a:fillRect l="-867" t="-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3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838200" y="1219200"/>
                <a:ext cx="7324506" cy="5155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Compare the following functions (in terms of o,</a:t>
                </a:r>
                <a:r>
                  <a:rPr lang="el-GR" sz="2400" dirty="0"/>
                  <a:t>ω</a:t>
                </a:r>
                <a:r>
                  <a:rPr lang="en-US" sz="2400" dirty="0"/>
                  <a:t>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! ,  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We can upper and lower bound n!</a:t>
                </a:r>
              </a:p>
              <a:p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          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is a strictly upper bound  for n! </a:t>
                </a:r>
              </a:p>
              <a:p>
                <a:r>
                  <a:rPr lang="en-US" sz="20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          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m:rPr>
                        <m:nor/>
                      </m:rPr>
                      <a:rPr lang="en-US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is</m:t>
                    </m:r>
                    <m:r>
                      <m:rPr>
                        <m:nor/>
                      </m:rPr>
                      <a:rPr lang="en-US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strictly</m:t>
                    </m:r>
                    <m:r>
                      <m:rPr>
                        <m:nor/>
                      </m:rPr>
                      <a:rPr lang="en-US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lower</m:t>
                    </m:r>
                    <m:r>
                      <m:rPr>
                        <m:nor/>
                      </m:rPr>
                      <a:rPr lang="en-US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bound</m:t>
                    </m:r>
                    <m:r>
                      <m:rPr>
                        <m:nor/>
                      </m:rPr>
                      <a:rPr lang="en-US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for</m:t>
                    </m:r>
                    <m:r>
                      <m:rPr>
                        <m:nor/>
                      </m:rPr>
                      <a:rPr lang="en-US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sz="2000" dirty="0"/>
              </a:p>
              <a:p>
                <a:endParaRPr lang="en-US" sz="9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Extra material:</a:t>
                </a:r>
                <a:endParaRPr lang="en-US" sz="2000" dirty="0">
                  <a:solidFill>
                    <a:srgbClr val="000000"/>
                  </a:solidFill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We have a </a:t>
                </a:r>
                <a:r>
                  <a:rPr lang="el-GR" sz="2000" dirty="0"/>
                  <a:t>Θ</a:t>
                </a:r>
                <a:r>
                  <a:rPr lang="en-US" sz="2000" dirty="0"/>
                  <a:t> bound on lg(n!): 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lg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!)=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𝑙𝑔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𝑙𝑔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2+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𝑙𝑔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3+ …+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lg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func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𝑙𝑔𝑛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lg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But not on n!:  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!≠</m:t>
                    </m:r>
                    <m:r>
                      <m:rPr>
                        <m:sty m:val="p"/>
                      </m:rP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sz="20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To understand why, see this case, consider:</a:t>
                </a:r>
              </a:p>
              <a:p>
                <a:pPr lvl="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lg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lg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but</m:t>
                      </m:r>
                    </m:oMath>
                  </m:oMathPara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sty m:val="p"/>
                      </m:rP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  </a:t>
                </a:r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19200"/>
                <a:ext cx="7324506" cy="5155257"/>
              </a:xfrm>
              <a:prstGeom prst="rect">
                <a:avLst/>
              </a:prstGeom>
              <a:blipFill>
                <a:blip r:embed="rId4"/>
                <a:stretch>
                  <a:fillRect l="-1166" t="-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259413"/>
              </p:ext>
            </p:extLst>
          </p:nvPr>
        </p:nvGraphicFramePr>
        <p:xfrm>
          <a:off x="4514850" y="2719879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4850" y="2719879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3387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logarithm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371600"/>
                <a:ext cx="8229600" cy="5029200"/>
              </a:xfrm>
            </p:spPr>
            <p:txBody>
              <a:bodyPr/>
              <a:lstStyle/>
              <a:p>
                <a:endParaRPr lang="en-US" i="1" dirty="0">
                  <a:latin typeface="Cambria Math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⁡(</m:t>
                        </m:r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𝑙𝑔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</a:p>
              <a:p>
                <a:pPr lvl="1"/>
                <a:r>
                  <a:rPr lang="en-US" dirty="0"/>
                  <a:t>Proof: apply </a:t>
                </a:r>
                <a:r>
                  <a:rPr lang="en-US" dirty="0" err="1"/>
                  <a:t>lg</a:t>
                </a:r>
                <a:r>
                  <a:rPr lang="en-US" dirty="0"/>
                  <a:t> on both sides and you get two equal terms: </a:t>
                </a:r>
              </a:p>
              <a:p>
                <a:pPr marL="457200" lvl="1" indent="0">
                  <a:buNone/>
                </a:pPr>
                <a:r>
                  <a:rPr lang="en-US" dirty="0"/>
                  <a:t>		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:r>
                  <a:rPr lang="en-US" i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lg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𝑙𝑔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⁡(</m:t>
                        </m:r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:r>
                  <a:rPr lang="en-US" i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lg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⁡(</m:t>
                        </m:r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𝑙𝑔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       =&gt;</a:t>
                </a:r>
              </a:p>
              <a:p>
                <a:pPr marL="457200" lvl="1" indent="0">
                  <a:buNone/>
                </a:pP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	</a:t>
                </a:r>
                <a:r>
                  <a:rPr lang="en-US" i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lg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(n) * </a:t>
                </a:r>
                <a:r>
                  <a:rPr lang="en-US" i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lg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(c) </a:t>
                </a:r>
                <a:r>
                  <a:rPr lang="en-US" i="1" dirty="0"/>
                  <a:t>= </a:t>
                </a:r>
                <a:r>
                  <a:rPr lang="en-US" i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lg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(n) * </a:t>
                </a:r>
                <a:r>
                  <a:rPr lang="en-US" i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lg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(c)</a:t>
                </a:r>
              </a:p>
              <a:p>
                <a:pPr lvl="1">
                  <a:buFontTx/>
                  <a:buChar char="-"/>
                </a:pPr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>
                  <a:buFontTx/>
                  <a:buChar char="-"/>
                </a:pP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This equality helps identify “false exponentials”. 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𝑙𝑔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⁡(</m:t>
                        </m:r>
                        <m: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may look like an exponential growth, but is really  polynomial: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𝑙𝑔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⁡(3)</m:t>
                        </m:r>
                      </m:sup>
                    </m:sSup>
                  </m:oMath>
                </a14:m>
                <a:r>
                  <a:rPr lang="en-US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.</a:t>
                </a:r>
              </a:p>
              <a:p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Can we also say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?</a:t>
                </a:r>
              </a:p>
              <a:p>
                <a:pPr lvl="1"/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NO!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371600"/>
                <a:ext cx="8229600" cy="5029200"/>
              </a:xfrm>
              <a:blipFill rotWithShape="1">
                <a:blip r:embed="rId2"/>
                <a:stretch>
                  <a:fillRect l="-1333" r="-667" b="-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327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Proofs using the c definition: 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91532"/>
            <a:ext cx="8686800" cy="5257800"/>
          </a:xfrm>
        </p:spPr>
        <p:txBody>
          <a:bodyPr>
            <a:noAutofit/>
          </a:bodyPr>
          <a:lstStyle/>
          <a:p>
            <a:r>
              <a:rPr lang="en-US" sz="2000" dirty="0"/>
              <a:t>Let      </a:t>
            </a:r>
            <a:r>
              <a:rPr lang="en-US" sz="2000" i="1" dirty="0"/>
              <a:t>f(n) = 35n</a:t>
            </a:r>
            <a:r>
              <a:rPr lang="en-US" sz="2000" i="1" baseline="30000" dirty="0"/>
              <a:t>2</a:t>
            </a:r>
            <a:r>
              <a:rPr lang="en-US" sz="2000" i="1" dirty="0"/>
              <a:t> + 41n + </a:t>
            </a:r>
            <a:r>
              <a:rPr lang="en-US" sz="2000" i="1" dirty="0" err="1"/>
              <a:t>lg</a:t>
            </a:r>
            <a:r>
              <a:rPr lang="en-US" sz="2000" i="1" dirty="0"/>
              <a:t>(n) + 1532.</a:t>
            </a:r>
          </a:p>
          <a:p>
            <a:pPr marL="0" indent="0">
              <a:buNone/>
            </a:pPr>
            <a:r>
              <a:rPr lang="en-US" sz="2000" dirty="0"/>
              <a:t>     </a:t>
            </a:r>
            <a:r>
              <a:rPr lang="en-US" sz="2000" b="1" dirty="0"/>
              <a:t>Show (using the definition) that </a:t>
            </a:r>
            <a:r>
              <a:rPr lang="en-US" sz="2000" b="1" i="1" dirty="0"/>
              <a:t>f(n) = O(n</a:t>
            </a:r>
            <a:r>
              <a:rPr lang="en-US" sz="2000" b="1" i="1" baseline="30000" dirty="0"/>
              <a:t>2</a:t>
            </a:r>
            <a:r>
              <a:rPr lang="en-US" sz="2000" b="1" i="1" dirty="0"/>
              <a:t>).</a:t>
            </a:r>
          </a:p>
          <a:p>
            <a:r>
              <a:rPr lang="en-US" sz="2000" dirty="0"/>
              <a:t>Proof:</a:t>
            </a:r>
          </a:p>
          <a:p>
            <a:pPr marL="0" indent="0">
              <a:buNone/>
            </a:pPr>
            <a:r>
              <a:rPr lang="en-US" sz="2000" dirty="0"/>
              <a:t>      Want to find </a:t>
            </a:r>
            <a:r>
              <a:rPr lang="en-US" sz="2000" i="1" dirty="0"/>
              <a:t>n</a:t>
            </a:r>
            <a:r>
              <a:rPr lang="en-US" sz="2000" i="1" baseline="-25000" dirty="0"/>
              <a:t>0</a:t>
            </a:r>
            <a:r>
              <a:rPr lang="en-US" sz="2000" dirty="0"/>
              <a:t> and c</a:t>
            </a:r>
            <a:r>
              <a:rPr lang="en-US" sz="2000" i="1" baseline="-25000" dirty="0"/>
              <a:t>0</a:t>
            </a:r>
            <a:r>
              <a:rPr lang="en-US" sz="2000" dirty="0"/>
              <a:t> </a:t>
            </a:r>
            <a:r>
              <a:rPr lang="en-US" sz="2000" dirty="0" err="1"/>
              <a:t>s.t.</a:t>
            </a:r>
            <a:r>
              <a:rPr lang="en-US" sz="2000" dirty="0"/>
              <a:t>, for all n </a:t>
            </a:r>
            <a:r>
              <a:rPr lang="en-US" sz="2000" i="1" dirty="0"/>
              <a:t>≥</a:t>
            </a:r>
            <a:r>
              <a:rPr lang="en-US" sz="2000" dirty="0"/>
              <a:t> n</a:t>
            </a:r>
            <a:r>
              <a:rPr lang="en-US" sz="2000" baseline="-25000" dirty="0"/>
              <a:t>0: </a:t>
            </a:r>
            <a:r>
              <a:rPr lang="en-US" sz="2000" dirty="0"/>
              <a:t>   </a:t>
            </a:r>
            <a:r>
              <a:rPr lang="en-US" sz="2000" i="1" dirty="0"/>
              <a:t>f(n) ≤ c</a:t>
            </a:r>
            <a:r>
              <a:rPr lang="en-US" sz="2000" i="1" baseline="-25000" dirty="0"/>
              <a:t>0</a:t>
            </a:r>
            <a:r>
              <a:rPr lang="en-US" sz="2000" i="1" dirty="0"/>
              <a:t>n</a:t>
            </a:r>
            <a:r>
              <a:rPr lang="en-US" sz="2000" i="1" baseline="30000" dirty="0"/>
              <a:t>2</a:t>
            </a:r>
            <a:r>
              <a:rPr lang="en-US" sz="2000" i="1" dirty="0"/>
              <a:t>.</a:t>
            </a:r>
          </a:p>
          <a:p>
            <a:pPr marL="0" indent="0">
              <a:buNone/>
            </a:pPr>
            <a:r>
              <a:rPr lang="en-US" sz="2000" dirty="0"/>
              <a:t>      </a:t>
            </a:r>
            <a:r>
              <a:rPr lang="en-US" sz="2000" dirty="0" err="1"/>
              <a:t>Upperbound</a:t>
            </a:r>
            <a:r>
              <a:rPr lang="en-US" sz="2000" dirty="0"/>
              <a:t> each term in the f(n) expression.</a:t>
            </a:r>
          </a:p>
          <a:p>
            <a:pPr marL="0" indent="0">
              <a:buNone/>
            </a:pPr>
            <a:r>
              <a:rPr lang="en-US" sz="2000" i="1" dirty="0"/>
              <a:t>Version 1: </a:t>
            </a:r>
          </a:p>
          <a:p>
            <a:pPr lvl="1"/>
            <a:r>
              <a:rPr lang="en-US" sz="1800" dirty="0"/>
              <a:t>Pick c</a:t>
            </a:r>
            <a:r>
              <a:rPr lang="en-US" sz="1800" baseline="-25000" dirty="0"/>
              <a:t>0</a:t>
            </a:r>
            <a:r>
              <a:rPr lang="en-US" sz="1800" dirty="0"/>
              <a:t> large enough to cover the coefficients of all the terms:</a:t>
            </a:r>
          </a:p>
          <a:p>
            <a:pPr marL="457200" lvl="1" indent="0">
              <a:buNone/>
            </a:pPr>
            <a:r>
              <a:rPr lang="en-US" sz="1800" i="1" dirty="0"/>
              <a:t>     f(n) = 35n</a:t>
            </a:r>
            <a:r>
              <a:rPr lang="en-US" sz="1800" i="1" baseline="30000" dirty="0"/>
              <a:t>2</a:t>
            </a:r>
            <a:r>
              <a:rPr lang="en-US" sz="1800" i="1" dirty="0"/>
              <a:t> + 41n + lg(n) + 1532 ≤ </a:t>
            </a:r>
          </a:p>
          <a:p>
            <a:pPr marL="457200" lvl="1" indent="0">
              <a:buNone/>
            </a:pPr>
            <a:r>
              <a:rPr lang="en-US" sz="1800" i="1" dirty="0"/>
              <a:t>            ≤ 35n</a:t>
            </a:r>
            <a:r>
              <a:rPr lang="en-US" sz="1800" i="1" baseline="30000" dirty="0"/>
              <a:t>2</a:t>
            </a:r>
            <a:r>
              <a:rPr lang="en-US" sz="1800" i="1" dirty="0"/>
              <a:t> + 41n</a:t>
            </a:r>
            <a:r>
              <a:rPr lang="en-US" sz="1800" i="1" baseline="30000" dirty="0"/>
              <a:t>2</a:t>
            </a:r>
            <a:r>
              <a:rPr lang="en-US" sz="1800" i="1" dirty="0"/>
              <a:t> +   n</a:t>
            </a:r>
            <a:r>
              <a:rPr lang="en-US" sz="1800" i="1" baseline="30000" dirty="0"/>
              <a:t>2</a:t>
            </a:r>
            <a:r>
              <a:rPr lang="en-US" sz="1800" i="1" dirty="0"/>
              <a:t>  + 1532n</a:t>
            </a:r>
            <a:r>
              <a:rPr lang="en-US" sz="1800" i="1" baseline="30000" dirty="0"/>
              <a:t>2</a:t>
            </a:r>
            <a:r>
              <a:rPr lang="en-US" sz="1800" i="1" dirty="0"/>
              <a:t> = 1609n</a:t>
            </a:r>
            <a:r>
              <a:rPr lang="en-US" sz="1800" i="1" baseline="30000" dirty="0"/>
              <a:t>2</a:t>
            </a:r>
            <a:r>
              <a:rPr lang="en-US" sz="1800" i="1" dirty="0"/>
              <a:t>  </a:t>
            </a:r>
          </a:p>
          <a:p>
            <a:pPr marL="457200" lvl="1" indent="0">
              <a:buNone/>
            </a:pPr>
            <a:r>
              <a:rPr lang="en-US" sz="1800" i="1" dirty="0"/>
              <a:t>            =&gt; use </a:t>
            </a:r>
            <a:r>
              <a:rPr lang="en-US" sz="1800" dirty="0"/>
              <a:t>c</a:t>
            </a:r>
            <a:r>
              <a:rPr lang="en-US" sz="1800" baseline="-25000" dirty="0"/>
              <a:t>0</a:t>
            </a:r>
            <a:r>
              <a:rPr lang="en-US" sz="1800" dirty="0"/>
              <a:t>  = 1609 and n</a:t>
            </a:r>
            <a:r>
              <a:rPr lang="en-US" sz="1800" baseline="-25000" dirty="0"/>
              <a:t>0</a:t>
            </a:r>
            <a:r>
              <a:rPr lang="en-US" sz="1800" dirty="0"/>
              <a:t> = 1</a:t>
            </a:r>
          </a:p>
          <a:p>
            <a:pPr marL="0" indent="0">
              <a:buNone/>
            </a:pPr>
            <a:r>
              <a:rPr lang="en-US" sz="1600" i="1" dirty="0"/>
              <a:t>Version 2: </a:t>
            </a:r>
          </a:p>
          <a:p>
            <a:pPr lvl="1"/>
            <a:r>
              <a:rPr lang="en-US" sz="1400" i="1" dirty="0"/>
              <a:t>Upper bound each term by n</a:t>
            </a:r>
            <a:r>
              <a:rPr lang="en-US" sz="1400" i="1" baseline="30000" dirty="0"/>
              <a:t>2</a:t>
            </a:r>
            <a:r>
              <a:rPr lang="en-US" sz="1400" i="1" dirty="0"/>
              <a:t> for large n (e.g. n ≤ 1532)</a:t>
            </a:r>
          </a:p>
          <a:p>
            <a:pPr marL="0" indent="0">
              <a:buNone/>
            </a:pPr>
            <a:r>
              <a:rPr lang="en-US" sz="1600" i="1" dirty="0"/>
              <a:t>        f(n) = 35n</a:t>
            </a:r>
            <a:r>
              <a:rPr lang="en-US" sz="1600" i="1" baseline="30000" dirty="0"/>
              <a:t>2</a:t>
            </a:r>
            <a:r>
              <a:rPr lang="en-US" sz="1600" i="1" dirty="0"/>
              <a:t> + 41n + lg(n) + 1532 </a:t>
            </a:r>
          </a:p>
          <a:p>
            <a:pPr marL="0" indent="0">
              <a:buNone/>
            </a:pPr>
            <a:r>
              <a:rPr lang="en-US" sz="1600" i="1" dirty="0"/>
              <a:t>               ≤ 35n</a:t>
            </a:r>
            <a:r>
              <a:rPr lang="en-US" sz="1600" i="1" baseline="30000" dirty="0"/>
              <a:t>2</a:t>
            </a:r>
            <a:r>
              <a:rPr lang="en-US" sz="1600" i="1" dirty="0"/>
              <a:t> +   n</a:t>
            </a:r>
            <a:r>
              <a:rPr lang="en-US" sz="1600" i="1" baseline="30000" dirty="0"/>
              <a:t>2</a:t>
            </a:r>
            <a:r>
              <a:rPr lang="en-US" sz="1600" i="1" dirty="0"/>
              <a:t>  +    n</a:t>
            </a:r>
            <a:r>
              <a:rPr lang="en-US" sz="1600" i="1" baseline="30000" dirty="0"/>
              <a:t>2</a:t>
            </a:r>
            <a:r>
              <a:rPr lang="en-US" sz="1600" i="1" dirty="0"/>
              <a:t>   + n</a:t>
            </a:r>
            <a:r>
              <a:rPr lang="en-US" sz="1600" i="1" baseline="30000" dirty="0"/>
              <a:t>2</a:t>
            </a:r>
            <a:r>
              <a:rPr lang="en-US" sz="1600" i="1" dirty="0"/>
              <a:t>     = 38n</a:t>
            </a:r>
            <a:r>
              <a:rPr lang="en-US" sz="1600" i="1" baseline="30000" dirty="0"/>
              <a:t>2</a:t>
            </a:r>
            <a:r>
              <a:rPr lang="en-US" sz="1600" i="1" dirty="0"/>
              <a:t>      for all n ≥</a:t>
            </a:r>
            <a:r>
              <a:rPr lang="en-US" sz="1600" dirty="0"/>
              <a:t> 1536</a:t>
            </a:r>
            <a:endParaRPr lang="en-US" sz="1400" dirty="0"/>
          </a:p>
          <a:p>
            <a:pPr marL="457200" lvl="1" indent="0">
              <a:buNone/>
            </a:pPr>
            <a:r>
              <a:rPr lang="en-US" sz="1600" dirty="0"/>
              <a:t>=&gt;   </a:t>
            </a:r>
            <a:r>
              <a:rPr lang="en-US" sz="1600" i="1" dirty="0"/>
              <a:t>f(n) = 35n</a:t>
            </a:r>
            <a:r>
              <a:rPr lang="en-US" sz="1600" i="1" baseline="30000" dirty="0"/>
              <a:t>2</a:t>
            </a:r>
            <a:r>
              <a:rPr lang="en-US" sz="1600" i="1" dirty="0"/>
              <a:t> + 41n + lg(n) + 1532 ≤ 38n</a:t>
            </a:r>
            <a:r>
              <a:rPr lang="en-US" sz="1600" i="1" baseline="30000" dirty="0"/>
              <a:t>2</a:t>
            </a:r>
            <a:r>
              <a:rPr lang="en-US" sz="1600" i="1" dirty="0"/>
              <a:t>, for all n ≥</a:t>
            </a:r>
            <a:r>
              <a:rPr lang="en-US" sz="1600" dirty="0"/>
              <a:t> 1536   (here c</a:t>
            </a:r>
            <a:r>
              <a:rPr lang="en-US" sz="1600" baseline="-25000" dirty="0"/>
              <a:t>0</a:t>
            </a:r>
            <a:r>
              <a:rPr lang="en-US" sz="1600" dirty="0"/>
              <a:t>  = 38, n</a:t>
            </a:r>
            <a:r>
              <a:rPr lang="en-US" sz="1600" baseline="-25000" dirty="0"/>
              <a:t>0</a:t>
            </a:r>
            <a:r>
              <a:rPr lang="en-US" sz="1600" dirty="0"/>
              <a:t> = 1536)</a:t>
            </a:r>
            <a:endParaRPr lang="en-US" sz="1600" dirty="0">
              <a:solidFill>
                <a:srgbClr val="7030A0"/>
              </a:solidFill>
            </a:endParaRPr>
          </a:p>
          <a:p>
            <a:pPr lvl="1"/>
            <a:endParaRPr lang="en-US" sz="1800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087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Proofs using the c definition: </a:t>
            </a:r>
            <a:r>
              <a:rPr lang="el-GR" i="1" dirty="0"/>
              <a:t> Ω</a:t>
            </a:r>
            <a:r>
              <a:rPr lang="en-US" i="1" dirty="0"/>
              <a:t>, </a:t>
            </a:r>
            <a:r>
              <a:rPr lang="el-GR" i="1" dirty="0"/>
              <a:t>Θ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Let      </a:t>
            </a:r>
            <a:r>
              <a:rPr lang="en-US" sz="2400" i="1" dirty="0"/>
              <a:t>f(n) = 35n</a:t>
            </a:r>
            <a:r>
              <a:rPr lang="en-US" sz="2400" i="1" baseline="30000" dirty="0"/>
              <a:t>2</a:t>
            </a:r>
            <a:r>
              <a:rPr lang="en-US" sz="2400" i="1" dirty="0"/>
              <a:t> + 41n + </a:t>
            </a:r>
            <a:r>
              <a:rPr lang="en-US" sz="2400" i="1" dirty="0" err="1"/>
              <a:t>lg</a:t>
            </a:r>
            <a:r>
              <a:rPr lang="en-US" sz="2400" i="1" dirty="0"/>
              <a:t>(n) + 1532.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endParaRPr lang="en-US" sz="2400" b="1" i="1" dirty="0"/>
          </a:p>
          <a:p>
            <a:endParaRPr lang="en-US" sz="2400" dirty="0"/>
          </a:p>
          <a:p>
            <a:r>
              <a:rPr lang="en-US" sz="2400" dirty="0"/>
              <a:t>Proof that </a:t>
            </a:r>
            <a:r>
              <a:rPr lang="en-US" sz="2400" b="1" i="1" dirty="0"/>
              <a:t>f(n) = </a:t>
            </a:r>
            <a:r>
              <a:rPr lang="el-GR" sz="2400" b="1" i="1" dirty="0"/>
              <a:t>Ω</a:t>
            </a:r>
            <a:r>
              <a:rPr lang="en-US" sz="2400" b="1" i="1" dirty="0"/>
              <a:t>(n</a:t>
            </a:r>
            <a:r>
              <a:rPr lang="en-US" sz="2400" b="1" i="1" baseline="30000" dirty="0"/>
              <a:t>2</a:t>
            </a:r>
            <a:r>
              <a:rPr lang="en-US" sz="2400" b="1" i="1" dirty="0"/>
              <a:t>) </a:t>
            </a:r>
            <a:r>
              <a:rPr lang="en-US" sz="2400" dirty="0"/>
              <a:t>:</a:t>
            </a:r>
            <a:r>
              <a:rPr lang="el-GR" sz="2400" i="1" dirty="0"/>
              <a:t> </a:t>
            </a:r>
            <a:endParaRPr lang="en-US" sz="2400" i="1" dirty="0"/>
          </a:p>
          <a:p>
            <a:pPr marL="0" indent="0">
              <a:buNone/>
            </a:pPr>
            <a:r>
              <a:rPr lang="en-US" sz="2400" dirty="0"/>
              <a:t>    Want to find </a:t>
            </a:r>
            <a:r>
              <a:rPr lang="en-US" sz="2400" i="1" dirty="0"/>
              <a:t>n</a:t>
            </a:r>
            <a:r>
              <a:rPr lang="en-US" sz="2400" i="1" baseline="-25000" dirty="0"/>
              <a:t>1</a:t>
            </a:r>
            <a:r>
              <a:rPr lang="en-US" sz="2400" dirty="0"/>
              <a:t> and c</a:t>
            </a:r>
            <a:r>
              <a:rPr lang="en-US" sz="2400" i="1" baseline="-25000" dirty="0"/>
              <a:t>1</a:t>
            </a:r>
            <a:r>
              <a:rPr lang="en-US" sz="2400" dirty="0"/>
              <a:t> </a:t>
            </a:r>
            <a:r>
              <a:rPr lang="en-US" sz="2400" dirty="0" err="1"/>
              <a:t>s.t.</a:t>
            </a:r>
            <a:r>
              <a:rPr lang="en-US" sz="2400" dirty="0"/>
              <a:t>, for all n </a:t>
            </a:r>
            <a:r>
              <a:rPr lang="en-US" sz="2400" i="1" dirty="0"/>
              <a:t>≥</a:t>
            </a:r>
            <a:r>
              <a:rPr lang="en-US" sz="2400" dirty="0"/>
              <a:t> n</a:t>
            </a:r>
            <a:r>
              <a:rPr lang="en-US" sz="2400" baseline="-25000" dirty="0"/>
              <a:t>1: </a:t>
            </a:r>
            <a:r>
              <a:rPr lang="en-US" sz="2400" dirty="0"/>
              <a:t>   </a:t>
            </a:r>
            <a:r>
              <a:rPr lang="en-US" sz="2400" i="1" dirty="0"/>
              <a:t>f(n) ≥ c</a:t>
            </a:r>
            <a:r>
              <a:rPr lang="en-US" sz="2400" i="1" baseline="-25000" dirty="0"/>
              <a:t>1</a:t>
            </a:r>
            <a:r>
              <a:rPr lang="en-US" sz="2400" i="1" dirty="0"/>
              <a:t>n</a:t>
            </a:r>
            <a:r>
              <a:rPr lang="en-US" sz="2400" i="1" baseline="30000" dirty="0"/>
              <a:t>2</a:t>
            </a:r>
            <a:r>
              <a:rPr lang="en-US" sz="2400" i="1" dirty="0"/>
              <a:t>.</a:t>
            </a:r>
          </a:p>
          <a:p>
            <a:pPr lvl="1"/>
            <a:r>
              <a:rPr lang="en-US" sz="2000" dirty="0"/>
              <a:t>Use: c</a:t>
            </a:r>
            <a:r>
              <a:rPr lang="en-US" sz="2000" baseline="-25000" dirty="0"/>
              <a:t>1</a:t>
            </a:r>
            <a:r>
              <a:rPr lang="en-US" sz="2000" dirty="0"/>
              <a:t>  = 1, n</a:t>
            </a:r>
            <a:r>
              <a:rPr lang="en-US" sz="2000" baseline="-25000" dirty="0"/>
              <a:t>1</a:t>
            </a:r>
            <a:r>
              <a:rPr lang="en-US" sz="2000" dirty="0"/>
              <a:t> = 1</a:t>
            </a:r>
          </a:p>
          <a:p>
            <a:pPr marL="457200" lvl="1" indent="0">
              <a:buNone/>
            </a:pPr>
            <a:r>
              <a:rPr lang="en-US" sz="2000" dirty="0"/>
              <a:t>	 </a:t>
            </a:r>
            <a:r>
              <a:rPr lang="en-US" sz="2000" i="1" dirty="0"/>
              <a:t>f(n) = 35n</a:t>
            </a:r>
            <a:r>
              <a:rPr lang="en-US" sz="2000" i="1" baseline="30000" dirty="0"/>
              <a:t>2</a:t>
            </a:r>
            <a:r>
              <a:rPr lang="en-US" sz="2000" i="1" dirty="0"/>
              <a:t> + 41n + </a:t>
            </a:r>
            <a:r>
              <a:rPr lang="en-US" sz="2000" i="1" dirty="0" err="1"/>
              <a:t>lg</a:t>
            </a:r>
            <a:r>
              <a:rPr lang="en-US" sz="2000" i="1" dirty="0"/>
              <a:t>(n) + 1532 ≥ n</a:t>
            </a:r>
            <a:r>
              <a:rPr lang="en-US" sz="2000" i="1" baseline="30000" dirty="0"/>
              <a:t>2</a:t>
            </a:r>
            <a:r>
              <a:rPr lang="en-US" sz="2000" i="1" dirty="0"/>
              <a:t>, for all n ≥</a:t>
            </a:r>
            <a:r>
              <a:rPr lang="en-US" sz="2000" dirty="0"/>
              <a:t> 1</a:t>
            </a:r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endParaRPr lang="en-US" sz="2400" i="1" dirty="0"/>
          </a:p>
          <a:p>
            <a:r>
              <a:rPr lang="en-US" sz="2400" dirty="0"/>
              <a:t>Proof that </a:t>
            </a:r>
            <a:r>
              <a:rPr lang="en-US" sz="2400" b="1" i="1" dirty="0"/>
              <a:t>f(n) = </a:t>
            </a:r>
            <a:r>
              <a:rPr lang="el-GR" sz="2400" b="1" i="1" dirty="0"/>
              <a:t>Ω</a:t>
            </a:r>
            <a:r>
              <a:rPr lang="en-US" sz="2400" b="1" i="1" dirty="0"/>
              <a:t>(n</a:t>
            </a:r>
            <a:r>
              <a:rPr lang="en-US" sz="2400" b="1" i="1" baseline="30000" dirty="0"/>
              <a:t>2</a:t>
            </a:r>
            <a:r>
              <a:rPr lang="en-US" sz="2400" b="1" i="1" dirty="0"/>
              <a:t>) :</a:t>
            </a:r>
            <a:r>
              <a:rPr lang="el-GR" sz="2400" i="1" dirty="0"/>
              <a:t> </a:t>
            </a:r>
            <a:endParaRPr lang="en-US" sz="2400" i="1" dirty="0"/>
          </a:p>
          <a:p>
            <a:pPr marL="0" indent="0">
              <a:buNone/>
            </a:pPr>
            <a:r>
              <a:rPr lang="en-US" sz="2400" dirty="0"/>
              <a:t>Version 1: use </a:t>
            </a:r>
            <a:r>
              <a:rPr lang="en-US" sz="2400" i="1" dirty="0"/>
              <a:t>property 4, page 10:</a:t>
            </a:r>
          </a:p>
          <a:p>
            <a:pPr marL="0" indent="0">
              <a:buNone/>
            </a:pPr>
            <a:r>
              <a:rPr lang="en-US" sz="2400" dirty="0"/>
              <a:t>         We have proved  </a:t>
            </a:r>
            <a:r>
              <a:rPr lang="en-US" sz="2400" i="1" dirty="0"/>
              <a:t>f(n) = O(n</a:t>
            </a:r>
            <a:r>
              <a:rPr lang="en-US" sz="2400" i="1" baseline="30000" dirty="0"/>
              <a:t>2</a:t>
            </a:r>
            <a:r>
              <a:rPr lang="en-US" sz="2400" i="1" dirty="0"/>
              <a:t>) and </a:t>
            </a:r>
            <a:r>
              <a:rPr lang="en-US" sz="2400" dirty="0"/>
              <a:t> </a:t>
            </a:r>
            <a:r>
              <a:rPr lang="en-US" sz="2400" i="1" dirty="0"/>
              <a:t>f(n) = </a:t>
            </a:r>
            <a:r>
              <a:rPr lang="el-GR" sz="2400" i="1" dirty="0"/>
              <a:t>Ω</a:t>
            </a:r>
            <a:r>
              <a:rPr lang="en-US" sz="2400" i="1" dirty="0"/>
              <a:t>(n</a:t>
            </a:r>
            <a:r>
              <a:rPr lang="en-US" sz="2400" i="1" baseline="30000" dirty="0"/>
              <a:t>2</a:t>
            </a:r>
            <a:r>
              <a:rPr lang="en-US" sz="2400" i="1" dirty="0"/>
              <a:t>)</a:t>
            </a:r>
            <a:r>
              <a:rPr lang="en-US" sz="2400" dirty="0"/>
              <a:t> , therefore </a:t>
            </a:r>
            <a:r>
              <a:rPr lang="en-US" sz="2400" i="1" dirty="0"/>
              <a:t>f(n) = </a:t>
            </a:r>
            <a:r>
              <a:rPr lang="el-GR" sz="2400" i="1" dirty="0"/>
              <a:t>Θ</a:t>
            </a:r>
            <a:r>
              <a:rPr lang="en-US" sz="2400" i="1" dirty="0"/>
              <a:t>(n</a:t>
            </a:r>
            <a:r>
              <a:rPr lang="en-US" sz="2400" i="1" baseline="30000" dirty="0"/>
              <a:t>2</a:t>
            </a:r>
            <a:r>
              <a:rPr lang="en-US" sz="2400" i="1" dirty="0"/>
              <a:t>) </a:t>
            </a:r>
            <a:r>
              <a:rPr lang="en-US" sz="2400" dirty="0"/>
              <a:t>holds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Version 2:  We found c</a:t>
            </a:r>
            <a:r>
              <a:rPr lang="en-US" sz="2400" baseline="-25000" dirty="0"/>
              <a:t>0</a:t>
            </a:r>
            <a:r>
              <a:rPr lang="en-US" sz="2400" dirty="0"/>
              <a:t>  = 38, n</a:t>
            </a:r>
            <a:r>
              <a:rPr lang="en-US" sz="2400" baseline="-25000" dirty="0"/>
              <a:t>0</a:t>
            </a:r>
            <a:r>
              <a:rPr lang="en-US" sz="2400" dirty="0"/>
              <a:t> = 1536  and c</a:t>
            </a:r>
            <a:r>
              <a:rPr lang="en-US" sz="2400" baseline="-25000" dirty="0"/>
              <a:t>1</a:t>
            </a:r>
            <a:r>
              <a:rPr lang="en-US" sz="2400" dirty="0"/>
              <a:t>  = 1, n</a:t>
            </a:r>
            <a:r>
              <a:rPr lang="en-US" sz="2400" baseline="-25000" dirty="0"/>
              <a:t>1</a:t>
            </a:r>
            <a:r>
              <a:rPr lang="en-US" sz="2400" dirty="0"/>
              <a:t> = 1 </a:t>
            </a:r>
            <a:r>
              <a:rPr lang="en-US" sz="2400" dirty="0" err="1"/>
              <a:t>s.t.</a:t>
            </a:r>
            <a:r>
              <a:rPr lang="en-US" sz="2400" dirty="0"/>
              <a:t>:</a:t>
            </a:r>
            <a:endParaRPr lang="en-US" sz="2400" i="1" dirty="0"/>
          </a:p>
          <a:p>
            <a:pPr marL="457200" lvl="1" indent="0">
              <a:buNone/>
            </a:pPr>
            <a:r>
              <a:rPr lang="en-US" sz="2000" i="1" dirty="0"/>
              <a:t>f(n) = 35n</a:t>
            </a:r>
            <a:r>
              <a:rPr lang="en-US" sz="2000" i="1" baseline="30000" dirty="0"/>
              <a:t>2</a:t>
            </a:r>
            <a:r>
              <a:rPr lang="en-US" sz="2000" i="1" dirty="0"/>
              <a:t> + 41n + </a:t>
            </a:r>
            <a:r>
              <a:rPr lang="en-US" sz="2000" i="1" dirty="0" err="1"/>
              <a:t>lg</a:t>
            </a:r>
            <a:r>
              <a:rPr lang="en-US" sz="2000" i="1" dirty="0"/>
              <a:t>(n) + 1532 ≤ 38n</a:t>
            </a:r>
            <a:r>
              <a:rPr lang="en-US" sz="2000" i="1" baseline="30000" dirty="0"/>
              <a:t>2</a:t>
            </a:r>
            <a:r>
              <a:rPr lang="en-US" sz="2000" i="1" dirty="0"/>
              <a:t>, for all n ≥</a:t>
            </a:r>
            <a:r>
              <a:rPr lang="en-US" sz="2000" dirty="0"/>
              <a:t> 1536</a:t>
            </a:r>
          </a:p>
          <a:p>
            <a:pPr marL="457200" lvl="1" indent="0">
              <a:buNone/>
            </a:pPr>
            <a:r>
              <a:rPr lang="en-US" sz="2000" dirty="0"/>
              <a:t> </a:t>
            </a:r>
            <a:r>
              <a:rPr lang="en-US" sz="2000" i="1" dirty="0"/>
              <a:t>f(n) = 35n</a:t>
            </a:r>
            <a:r>
              <a:rPr lang="en-US" sz="2000" i="1" baseline="30000" dirty="0"/>
              <a:t>2</a:t>
            </a:r>
            <a:r>
              <a:rPr lang="en-US" sz="2000" i="1" dirty="0"/>
              <a:t> + 41n + </a:t>
            </a:r>
            <a:r>
              <a:rPr lang="en-US" sz="2000" i="1" dirty="0" err="1"/>
              <a:t>lg</a:t>
            </a:r>
            <a:r>
              <a:rPr lang="en-US" sz="2000" i="1" dirty="0"/>
              <a:t>(n) + 1532 ≥ n</a:t>
            </a:r>
            <a:r>
              <a:rPr lang="en-US" sz="2000" i="1" baseline="30000" dirty="0"/>
              <a:t>2</a:t>
            </a:r>
            <a:r>
              <a:rPr lang="en-US" sz="2000" i="1" dirty="0"/>
              <a:t>, for all n ≥</a:t>
            </a:r>
            <a:r>
              <a:rPr lang="en-US" sz="2000" dirty="0"/>
              <a:t> 1</a:t>
            </a:r>
          </a:p>
          <a:p>
            <a:pPr marL="457200" lvl="1" indent="0">
              <a:buNone/>
            </a:pPr>
            <a:r>
              <a:rPr lang="en-US" sz="2000" dirty="0"/>
              <a:t>=&gt;  </a:t>
            </a:r>
            <a:r>
              <a:rPr lang="en-US" sz="2000" i="1" dirty="0"/>
              <a:t>n</a:t>
            </a:r>
            <a:r>
              <a:rPr lang="en-US" sz="2000" i="1" baseline="30000" dirty="0"/>
              <a:t>2</a:t>
            </a:r>
            <a:r>
              <a:rPr lang="en-US" sz="2000" i="1" dirty="0"/>
              <a:t> ≤ f(n) ≤ 38n</a:t>
            </a:r>
            <a:r>
              <a:rPr lang="en-US" sz="2000" i="1" baseline="30000" dirty="0"/>
              <a:t>2</a:t>
            </a:r>
            <a:r>
              <a:rPr lang="en-US" sz="2000" i="1" dirty="0"/>
              <a:t>, for all n ≥</a:t>
            </a:r>
            <a:r>
              <a:rPr lang="en-US" sz="2000" dirty="0"/>
              <a:t> 1536   =&gt; </a:t>
            </a:r>
            <a:r>
              <a:rPr lang="en-US" sz="2000" i="1" dirty="0"/>
              <a:t>f(n) = </a:t>
            </a:r>
            <a:r>
              <a:rPr lang="el-GR" sz="2000" i="1" dirty="0"/>
              <a:t>Θ</a:t>
            </a:r>
            <a:r>
              <a:rPr lang="en-US" sz="2000" i="1" dirty="0"/>
              <a:t>(n</a:t>
            </a:r>
            <a:r>
              <a:rPr lang="en-US" sz="2000" i="1" baseline="30000" dirty="0"/>
              <a:t>2</a:t>
            </a:r>
            <a:r>
              <a:rPr lang="en-US" sz="2000" i="1" dirty="0"/>
              <a:t>)</a:t>
            </a:r>
            <a:endParaRPr lang="en-US" sz="2000" dirty="0"/>
          </a:p>
          <a:p>
            <a:pPr marL="457200" lvl="1" indent="0">
              <a:buNone/>
            </a:pPr>
            <a:endParaRPr lang="en-US" sz="2000" i="1" dirty="0"/>
          </a:p>
          <a:p>
            <a:pPr marL="457200" lvl="1" indent="0">
              <a:buNone/>
            </a:pP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104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Limits: Example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that we are given this running time:</a:t>
            </a:r>
            <a:br>
              <a:rPr lang="en-US" dirty="0"/>
            </a:br>
            <a:r>
              <a:rPr lang="en-US" dirty="0"/>
              <a:t> </a:t>
            </a:r>
            <a:r>
              <a:rPr lang="en-US" i="1" dirty="0"/>
              <a:t>f(n) = 35n</a:t>
            </a:r>
            <a:r>
              <a:rPr lang="en-US" i="1" baseline="30000" dirty="0"/>
              <a:t>2</a:t>
            </a:r>
            <a:r>
              <a:rPr lang="en-US" i="1" dirty="0"/>
              <a:t> + 41n + </a:t>
            </a:r>
            <a:r>
              <a:rPr lang="en-US" i="1" dirty="0" err="1"/>
              <a:t>lg</a:t>
            </a:r>
            <a:r>
              <a:rPr lang="en-US" i="1" dirty="0"/>
              <a:t>(n) + 1532.</a:t>
            </a:r>
          </a:p>
          <a:p>
            <a:r>
              <a:rPr lang="en-US" dirty="0"/>
              <a:t>Use the limits theorem to show </a:t>
            </a:r>
            <a:r>
              <a:rPr lang="en-US"/>
              <a:t>that </a:t>
            </a:r>
            <a:r>
              <a:rPr lang="en-US" i="1"/>
              <a:t>f(n</a:t>
            </a:r>
            <a:r>
              <a:rPr lang="en-US" i="1" dirty="0"/>
              <a:t>) = O(n</a:t>
            </a:r>
            <a:r>
              <a:rPr lang="en-US" i="1" baseline="30000" dirty="0"/>
              <a:t>2</a:t>
            </a:r>
            <a:r>
              <a:rPr lang="en-US" i="1" dirty="0"/>
              <a:t>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522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458200" cy="5029200"/>
              </a:xfrm>
            </p:spPr>
            <p:txBody>
              <a:bodyPr/>
              <a:lstStyle/>
              <a:p>
                <a:r>
                  <a:rPr lang="en-US" dirty="0"/>
                  <a:t>Definitions</a:t>
                </a:r>
              </a:p>
              <a:p>
                <a:r>
                  <a:rPr lang="en-US" dirty="0"/>
                  <a:t>Properties: transitivity, reflexivity, …</a:t>
                </a:r>
              </a:p>
              <a:p>
                <a:r>
                  <a:rPr lang="en-US" dirty="0"/>
                  <a:t>Using limits</a:t>
                </a:r>
              </a:p>
              <a:p>
                <a:r>
                  <a:rPr lang="en-US" dirty="0"/>
                  <a:t>Big-Oh hierarchy</a:t>
                </a:r>
              </a:p>
              <a:p>
                <a:r>
                  <a:rPr lang="en-US" dirty="0"/>
                  <a:t>Example problems</a:t>
                </a:r>
              </a:p>
              <a:p>
                <a:r>
                  <a:rPr lang="en-US" dirty="0"/>
                  <a:t>Asymptotic notation for two parameters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𝑜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baseline="-25000" smtClean="0">
                            <a:latin typeface="Cambria Math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⁡(</m:t>
                        </m:r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𝑜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baseline="-25000" smtClean="0">
                            <a:latin typeface="Cambria Math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⁡(</m:t>
                        </m:r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0" smtClean="0">
                        <a:latin typeface="Cambria Math"/>
                        <a:ea typeface="Cambria Math" panose="02040503050406030204" pitchFamily="18" charset="0"/>
                      </a:rPr>
                      <m:t>        </m:t>
                    </m:r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b="0" i="0" smtClean="0">
                        <a:latin typeface="Cambria Math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(note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log</a:t>
                </a:r>
                <a:r>
                  <a:rPr lang="en-US" sz="2400" baseline="-25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in the exponent)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458200" cy="5029200"/>
              </a:xfrm>
              <a:blipFill>
                <a:blip r:embed="rId2"/>
                <a:stretch>
                  <a:fillRect l="-1297" t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832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2258"/>
            <a:ext cx="4343400" cy="795942"/>
          </a:xfrm>
        </p:spPr>
        <p:txBody>
          <a:bodyPr/>
          <a:lstStyle/>
          <a:p>
            <a:r>
              <a:rPr lang="en-US" sz="3200" dirty="0"/>
              <a:t>Math Background</a:t>
            </a:r>
            <a:br>
              <a:rPr lang="en-US" sz="3200" dirty="0"/>
            </a:br>
            <a:r>
              <a:rPr lang="en-US" sz="3200" dirty="0"/>
              <a:t>&amp; book reference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990600"/>
                <a:ext cx="9144000" cy="5867400"/>
              </a:xfrm>
            </p:spPr>
            <p:txBody>
              <a:bodyPr/>
              <a:lstStyle/>
              <a:p>
                <a:r>
                  <a:rPr lang="en-US" sz="2200" dirty="0"/>
                  <a:t>Limits</a:t>
                </a:r>
              </a:p>
              <a:p>
                <a:pPr lvl="1"/>
                <a:r>
                  <a:rPr lang="en-US" sz="2000" dirty="0"/>
                  <a:t>From the Limits cheat sheet see:</a:t>
                </a:r>
              </a:p>
              <a:p>
                <a:pPr lvl="2"/>
                <a:r>
                  <a:rPr lang="en-US" sz="1800" dirty="0"/>
                  <a:t>Properties, </a:t>
                </a:r>
              </a:p>
              <a:p>
                <a:pPr lvl="2"/>
                <a:r>
                  <a:rPr lang="en-US" sz="1800" dirty="0"/>
                  <a:t>Basic limit evaluations at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±∞</m:t>
                    </m:r>
                  </m:oMath>
                </a14:m>
                <a:r>
                  <a:rPr lang="en-US" sz="1800" dirty="0"/>
                  <a:t> (focus on the +), </a:t>
                </a:r>
              </a:p>
              <a:p>
                <a:pPr lvl="2"/>
                <a:r>
                  <a:rPr lang="en-US" sz="1800" b="1" dirty="0"/>
                  <a:t>Polynomials at infinity (in Evaluation techniques</a:t>
                </a:r>
                <a:r>
                  <a:rPr lang="en-US" sz="1800" dirty="0"/>
                  <a:t>)</a:t>
                </a:r>
              </a:p>
              <a:p>
                <a:pPr lvl="1"/>
                <a:r>
                  <a:rPr lang="en-US" sz="2000" dirty="0" err="1">
                    <a:hlinkClick r:id="rId2"/>
                  </a:rPr>
                  <a:t>L'Hopital's</a:t>
                </a:r>
                <a:r>
                  <a:rPr lang="en-US" sz="2000" dirty="0">
                    <a:hlinkClick r:id="rId2"/>
                  </a:rPr>
                  <a:t> rule on </a:t>
                </a:r>
                <a:r>
                  <a:rPr lang="en-US" sz="2000" dirty="0" err="1">
                    <a:hlinkClick r:id="rId2"/>
                  </a:rPr>
                  <a:t>wikipedia</a:t>
                </a:r>
                <a:r>
                  <a:rPr lang="en-US" sz="2000" dirty="0"/>
                  <a:t> </a:t>
                </a:r>
                <a:endParaRPr lang="en-US" sz="900" dirty="0"/>
              </a:p>
              <a:p>
                <a:r>
                  <a:rPr lang="en-US" sz="2000" dirty="0"/>
                  <a:t>Derivatives </a:t>
                </a:r>
              </a:p>
              <a:p>
                <a:pPr lvl="1"/>
                <a:r>
                  <a:rPr lang="en-US" sz="1800" dirty="0"/>
                  <a:t>needed to Apply </a:t>
                </a:r>
                <a:r>
                  <a:rPr lang="en-US" sz="1800" dirty="0" err="1"/>
                  <a:t>L’Hopital’s</a:t>
                </a:r>
                <a:r>
                  <a:rPr lang="en-US" sz="1800" dirty="0"/>
                  <a:t> rule</a:t>
                </a:r>
              </a:p>
              <a:p>
                <a:pPr lvl="1"/>
                <a:r>
                  <a:rPr lang="en-US" sz="1800" dirty="0"/>
                  <a:t>From the Derivatives cheat sheet see: </a:t>
                </a:r>
              </a:p>
              <a:p>
                <a:pPr lvl="2"/>
                <a:r>
                  <a:rPr lang="en-US" sz="1400" dirty="0"/>
                  <a:t>“Basic Properties and Formulas” and  </a:t>
                </a:r>
              </a:p>
              <a:p>
                <a:pPr lvl="2"/>
                <a:r>
                  <a:rPr lang="en-US" sz="1400" dirty="0"/>
                  <a:t>“Common Derivatives” (especially for: polynomial, logarithmic and exponential functions) </a:t>
                </a:r>
                <a:endParaRPr lang="en-US" sz="800" dirty="0"/>
              </a:p>
              <a:p>
                <a:r>
                  <a:rPr lang="en-US" sz="2200" dirty="0"/>
                  <a:t>Logarithm properties</a:t>
                </a:r>
                <a:r>
                  <a:rPr lang="en-US" sz="2400" dirty="0"/>
                  <a:t>	</a:t>
                </a:r>
              </a:p>
              <a:p>
                <a:pPr lvl="1"/>
                <a:r>
                  <a:rPr lang="en-US" sz="2000" dirty="0"/>
                  <a:t>See the class cheat sheet</a:t>
                </a:r>
                <a:endParaRPr lang="en-US" sz="900" dirty="0"/>
              </a:p>
              <a:p>
                <a:r>
                  <a:rPr lang="en-US" sz="2000" dirty="0"/>
                  <a:t>Cheat sheets and other useful links are on the </a:t>
                </a:r>
                <a:r>
                  <a:rPr lang="en-US" sz="2000" dirty="0">
                    <a:hlinkClick r:id="rId3"/>
                  </a:rPr>
                  <a:t>Slides and Resources webpage</a:t>
                </a:r>
                <a:r>
                  <a:rPr lang="en-US" sz="2000" dirty="0"/>
                  <a:t>.</a:t>
                </a:r>
              </a:p>
              <a:p>
                <a:pPr lvl="1"/>
                <a:r>
                  <a:rPr lang="en-US" sz="1600" dirty="0"/>
                  <a:t>Math cheat sheets and links: </a:t>
                </a:r>
                <a:r>
                  <a:rPr lang="en-US" sz="1600" dirty="0">
                    <a:hlinkClick r:id="rId4"/>
                  </a:rPr>
                  <a:t>Integrals</a:t>
                </a:r>
                <a:r>
                  <a:rPr lang="en-US" sz="1600" dirty="0"/>
                  <a:t>, </a:t>
                </a:r>
                <a:r>
                  <a:rPr lang="en-US" sz="1600" dirty="0">
                    <a:hlinkClick r:id="rId5"/>
                  </a:rPr>
                  <a:t>Derivatives </a:t>
                </a:r>
                <a:r>
                  <a:rPr lang="en-US" sz="1600" dirty="0"/>
                  <a:t>, </a:t>
                </a:r>
                <a:r>
                  <a:rPr lang="en-US" sz="1600" dirty="0">
                    <a:hlinkClick r:id="rId6"/>
                  </a:rPr>
                  <a:t>Limits</a:t>
                </a:r>
                <a:r>
                  <a:rPr lang="en-US" sz="1600" dirty="0"/>
                  <a:t> </a:t>
                </a:r>
                <a:r>
                  <a:rPr lang="en-US" sz="1600" dirty="0">
                    <a:hlinkClick r:id="rId7"/>
                  </a:rPr>
                  <a:t>Algebraic properties of equality</a:t>
                </a:r>
                <a:r>
                  <a:rPr lang="en-US" sz="1600" dirty="0"/>
                  <a:t>, </a:t>
                </a:r>
                <a:r>
                  <a:rPr lang="en-US" sz="1600" dirty="0" err="1">
                    <a:hlinkClick r:id="rId2"/>
                  </a:rPr>
                  <a:t>L'Hospital's</a:t>
                </a:r>
                <a:r>
                  <a:rPr lang="en-US" sz="1600" dirty="0">
                    <a:hlinkClick r:id="rId2"/>
                  </a:rPr>
                  <a:t> rule on </a:t>
                </a:r>
                <a:r>
                  <a:rPr lang="en-US" sz="1600" dirty="0" err="1">
                    <a:hlinkClick r:id="rId2"/>
                  </a:rPr>
                  <a:t>wikipedia</a:t>
                </a:r>
                <a:r>
                  <a:rPr lang="en-US" sz="1600" dirty="0"/>
                  <a:t>.</a:t>
                </a:r>
                <a:endParaRPr lang="en-US" sz="1100" dirty="0"/>
              </a:p>
              <a:p>
                <a:r>
                  <a:rPr lang="en-US" sz="2000" dirty="0">
                    <a:solidFill>
                      <a:srgbClr val="C00000"/>
                    </a:solidFill>
                  </a:rPr>
                  <a:t>Book: Chapter 3.2 has a useful math review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90600"/>
                <a:ext cx="9144000" cy="5867400"/>
              </a:xfrm>
              <a:blipFill>
                <a:blip r:embed="rId8"/>
                <a:stretch>
                  <a:fillRect l="-733" t="-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C1D8F76-29FC-4F9E-8055-B5E2EAFEE211}"/>
                  </a:ext>
                </a:extLst>
              </p:cNvPr>
              <p:cNvSpPr/>
              <p:nvPr/>
            </p:nvSpPr>
            <p:spPr>
              <a:xfrm>
                <a:off x="4572000" y="42258"/>
                <a:ext cx="4571999" cy="1889492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 err="1"/>
                  <a:t>L’Hopital</a:t>
                </a:r>
                <a:r>
                  <a:rPr lang="en-US" dirty="0"/>
                  <a:t> rule: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) </m:t>
                        </m:r>
                      </m:e>
                    </m:func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) </m:t>
                        </m:r>
                      </m:e>
                    </m:func>
                  </m:oMath>
                </a14:m>
                <a:r>
                  <a:rPr lang="en-US" dirty="0"/>
                  <a:t> are both 0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±∞</m:t>
                    </m:r>
                  </m:oMath>
                </a14:m>
                <a:r>
                  <a:rPr lang="en-US" dirty="0"/>
                  <a:t>                 </a:t>
                </a:r>
              </a:p>
              <a:p>
                <a:r>
                  <a:rPr lang="en-US" dirty="0"/>
                  <a:t>and if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𝑔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/>
                  <a:t>  is a constant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±∞</m:t>
                    </m:r>
                  </m:oMath>
                </a14:m>
                <a:r>
                  <a:rPr lang="en-US" dirty="0"/>
                  <a:t>           </a:t>
                </a:r>
              </a:p>
              <a:p>
                <a:endParaRPr lang="en-US" dirty="0"/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𝑔</m:t>
                            </m:r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  <m:r>
                              <a:rPr lang="en-US" i="1">
                                <a:latin typeface="Cambria Math"/>
                              </a:rPr>
                              <m:t>′(</m:t>
                            </m:r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𝑔</m:t>
                            </m:r>
                            <m:r>
                              <a:rPr lang="en-US" i="1">
                                <a:latin typeface="Cambria Math"/>
                              </a:rPr>
                              <m:t>′(</m:t>
                            </m:r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C1D8F76-29FC-4F9E-8055-B5E2EAFEE2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2258"/>
                <a:ext cx="4571999" cy="1889492"/>
              </a:xfrm>
              <a:prstGeom prst="rect">
                <a:avLst/>
              </a:prstGeom>
              <a:blipFill>
                <a:blip r:embed="rId9"/>
                <a:stretch>
                  <a:fillRect l="-931" t="-1603" b="-64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4090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00200"/>
            <a:ext cx="8229600" cy="2209800"/>
          </a:xfrm>
        </p:spPr>
        <p:txBody>
          <a:bodyPr/>
          <a:lstStyle/>
          <a:p>
            <a:r>
              <a:rPr lang="en-US" dirty="0"/>
              <a:t>EXTRA</a:t>
            </a:r>
            <a:br>
              <a:rPr lang="en-US" dirty="0"/>
            </a:br>
            <a:r>
              <a:rPr lang="en-US" dirty="0"/>
              <a:t>NOT REQUIRED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472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func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?</a:t>
                </a:r>
              </a:p>
              <a:p>
                <a:r>
                  <a:rPr lang="en-US" sz="2400" dirty="0"/>
                  <a:t>Answer: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953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Show that   </a:t>
                </a:r>
                <a:r>
                  <a:rPr lang="en-US" sz="2400" i="1" dirty="0"/>
                  <a:t>max(f(n), g(n))   </a:t>
                </a:r>
                <a:r>
                  <a:rPr lang="en-US" sz="2400" dirty="0"/>
                  <a:t>is    </a:t>
                </a:r>
                <a14:m>
                  <m:oMath xmlns:m="http://schemas.openxmlformats.org/officeDocument/2006/math">
                    <m:r>
                      <a:rPr lang="el-GR" sz="2400" i="1" dirty="0">
                        <a:latin typeface="Cambria Math"/>
                      </a:rPr>
                      <m:t>𝛩</m:t>
                    </m:r>
                    <m:r>
                      <m:rPr>
                        <m:nor/>
                      </m:rPr>
                      <a:rPr lang="en-US" sz="2400" b="0" i="1" dirty="0" smtClean="0">
                        <a:latin typeface="Cambria Math"/>
                      </a:rPr>
                      <m:t>(</m:t>
                    </m:r>
                    <m:r>
                      <m:rPr>
                        <m:nor/>
                      </m:rPr>
                      <a:rPr lang="en-US" sz="2400" i="1" dirty="0"/>
                      <m:t>f</m:t>
                    </m:r>
                    <m:r>
                      <m:rPr>
                        <m:nor/>
                      </m:rPr>
                      <a:rPr lang="en-US" sz="2400" i="1" dirty="0"/>
                      <m:t>(</m:t>
                    </m:r>
                    <m:r>
                      <a:rPr lang="en-US" sz="2400" i="1" dirty="0" smtClean="0">
                        <a:latin typeface="Cambria Math"/>
                      </a:rPr>
                      <m:t>𝑛</m:t>
                    </m:r>
                    <m:r>
                      <m:rPr>
                        <m:nor/>
                      </m:rPr>
                      <a:rPr lang="en-US" sz="2400" i="1" dirty="0"/>
                      <m:t>)+ </m:t>
                    </m:r>
                    <m:r>
                      <m:rPr>
                        <m:nor/>
                      </m:rPr>
                      <a:rPr lang="en-US" sz="2400" i="1" dirty="0"/>
                      <m:t>g</m:t>
                    </m:r>
                    <m:r>
                      <m:rPr>
                        <m:nor/>
                      </m:rPr>
                      <a:rPr lang="en-US" sz="2400" i="1" dirty="0"/>
                      <m:t>(</m:t>
                    </m:r>
                    <m:r>
                      <a:rPr lang="en-US" sz="2400" i="1" dirty="0" smtClean="0">
                        <a:latin typeface="Cambria Math"/>
                      </a:rPr>
                      <m:t>𝑛</m:t>
                    </m:r>
                    <m:r>
                      <m:rPr>
                        <m:nor/>
                      </m:rPr>
                      <a:rPr lang="en-US" sz="2400" i="1" dirty="0"/>
                      <m:t>)</m:t>
                    </m:r>
                  </m:oMath>
                </a14:m>
                <a:r>
                  <a:rPr lang="en-US" sz="2400" i="1" dirty="0"/>
                  <a:t>)  </a:t>
                </a:r>
              </a:p>
              <a:p>
                <a:pPr lvl="1"/>
                <a:r>
                  <a:rPr lang="en-US" sz="2000" dirty="0"/>
                  <a:t>Show  O: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pPr lvl="1"/>
                <a:r>
                  <a:rPr lang="en-US" sz="2000" dirty="0"/>
                  <a:t>Show  </a:t>
                </a:r>
                <a:r>
                  <a:rPr lang="el-GR" sz="2000" dirty="0"/>
                  <a:t>Ω</a:t>
                </a:r>
                <a:r>
                  <a:rPr lang="en-US" sz="2000" dirty="0"/>
                  <a:t>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5291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notation for two parameters (CLRS)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sz="2400" i="1" dirty="0"/>
              <a:t>f(</a:t>
            </a:r>
            <a:r>
              <a:rPr lang="en-US" sz="2400" i="1" dirty="0" err="1"/>
              <a:t>n,m</a:t>
            </a:r>
            <a:r>
              <a:rPr lang="en-US" sz="2400" i="1" dirty="0"/>
              <a:t>)</a:t>
            </a:r>
            <a:r>
              <a:rPr lang="en-US" sz="2400" dirty="0"/>
              <a:t> is </a:t>
            </a:r>
            <a:r>
              <a:rPr lang="en-US" sz="2400" i="1" dirty="0"/>
              <a:t>O(g(</a:t>
            </a:r>
            <a:r>
              <a:rPr lang="en-US" sz="2400" i="1" dirty="0" err="1"/>
              <a:t>n,m</a:t>
            </a:r>
            <a:r>
              <a:rPr lang="en-US" sz="2400" i="1" dirty="0"/>
              <a:t>))</a:t>
            </a:r>
            <a:r>
              <a:rPr lang="en-US" sz="2400" dirty="0"/>
              <a:t> if there exist constants </a:t>
            </a:r>
            <a:r>
              <a:rPr lang="en-US" sz="2400" i="1" dirty="0"/>
              <a:t>c</a:t>
            </a:r>
            <a:r>
              <a:rPr lang="en-US" sz="2400" i="1" baseline="-25000" dirty="0"/>
              <a:t>0</a:t>
            </a:r>
            <a:r>
              <a:rPr lang="en-US" sz="2400" dirty="0"/>
              <a:t>, </a:t>
            </a:r>
            <a:r>
              <a:rPr lang="en-US" sz="2400" i="1" dirty="0"/>
              <a:t>n</a:t>
            </a:r>
            <a:r>
              <a:rPr lang="en-US" sz="2400" i="1" baseline="-25000" dirty="0"/>
              <a:t>0</a:t>
            </a:r>
            <a:r>
              <a:rPr lang="en-US" sz="2400" dirty="0"/>
              <a:t> and </a:t>
            </a:r>
            <a:r>
              <a:rPr lang="en-US" sz="2400" i="1" dirty="0"/>
              <a:t>m</a:t>
            </a:r>
            <a:r>
              <a:rPr lang="en-US" sz="2400" i="1" baseline="-25000" dirty="0"/>
              <a:t>0</a:t>
            </a:r>
            <a:r>
              <a:rPr lang="en-US" sz="2400" dirty="0"/>
              <a:t> such that:</a:t>
            </a:r>
            <a:br>
              <a:rPr lang="en-US" sz="2400" dirty="0"/>
            </a:br>
            <a:br>
              <a:rPr lang="en-US" sz="1000" b="1" dirty="0"/>
            </a:br>
            <a:r>
              <a:rPr lang="en-US" sz="2400" b="1" dirty="0"/>
              <a:t>          </a:t>
            </a:r>
            <a:r>
              <a:rPr lang="en-US" sz="2400" i="1" dirty="0"/>
              <a:t>f(</a:t>
            </a:r>
            <a:r>
              <a:rPr lang="en-US" sz="2400" i="1" dirty="0" err="1"/>
              <a:t>n,m</a:t>
            </a:r>
            <a:r>
              <a:rPr lang="en-US" sz="2400" i="1" dirty="0"/>
              <a:t>) ≤ c</a:t>
            </a:r>
            <a:r>
              <a:rPr lang="en-US" sz="2400" i="1" baseline="-25000" dirty="0"/>
              <a:t>0</a:t>
            </a:r>
            <a:r>
              <a:rPr lang="en-US" sz="2400" i="1" dirty="0"/>
              <a:t>g(</a:t>
            </a:r>
            <a:r>
              <a:rPr lang="en-US" sz="2400" i="1" dirty="0" err="1"/>
              <a:t>n,m</a:t>
            </a:r>
            <a:r>
              <a:rPr lang="en-US" sz="2400" i="1" dirty="0"/>
              <a:t>)</a:t>
            </a:r>
            <a:r>
              <a:rPr lang="en-US" sz="2400" dirty="0"/>
              <a:t>  for all pairs (</a:t>
            </a:r>
            <a:r>
              <a:rPr lang="en-US" sz="2400" i="1" dirty="0" err="1"/>
              <a:t>n,m</a:t>
            </a:r>
            <a:r>
              <a:rPr lang="en-US" sz="2400" dirty="0"/>
              <a:t>) </a:t>
            </a:r>
            <a:r>
              <a:rPr lang="en-US" sz="2400" dirty="0" err="1"/>
              <a:t>s.t.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                                            either </a:t>
            </a:r>
            <a:r>
              <a:rPr lang="en-US" sz="2400" i="1" dirty="0"/>
              <a:t>n ≥ n</a:t>
            </a:r>
            <a:r>
              <a:rPr lang="en-US" sz="2400" i="1" baseline="-25000" dirty="0"/>
              <a:t>0</a:t>
            </a:r>
            <a:r>
              <a:rPr lang="en-US" sz="2400" dirty="0"/>
              <a:t> or </a:t>
            </a:r>
            <a:r>
              <a:rPr lang="en-US" sz="2400" i="1" dirty="0"/>
              <a:t>m ≥ m</a:t>
            </a:r>
            <a:r>
              <a:rPr lang="en-US" sz="2400" i="1" baseline="-25000" dirty="0"/>
              <a:t>0</a:t>
            </a:r>
            <a:r>
              <a:rPr lang="en-US" sz="2400" dirty="0"/>
              <a:t>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990600" y="3733800"/>
            <a:ext cx="3568668" cy="2971800"/>
            <a:chOff x="990600" y="3733800"/>
            <a:chExt cx="3568668" cy="2971800"/>
          </a:xfrm>
        </p:grpSpPr>
        <p:sp>
          <p:nvSpPr>
            <p:cNvPr id="6" name="Parallelogram 5"/>
            <p:cNvSpPr/>
            <p:nvPr/>
          </p:nvSpPr>
          <p:spPr>
            <a:xfrm>
              <a:off x="1371600" y="5029200"/>
              <a:ext cx="2895600" cy="1371600"/>
            </a:xfrm>
            <a:prstGeom prst="parallelogram">
              <a:avLst>
                <a:gd name="adj" fmla="val 4638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1981200" y="3733800"/>
              <a:ext cx="0" cy="1295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1981200" y="5029200"/>
              <a:ext cx="2514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1219200" y="5029200"/>
              <a:ext cx="762000" cy="1676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Parallelogram 16"/>
            <p:cNvSpPr/>
            <p:nvPr/>
          </p:nvSpPr>
          <p:spPr>
            <a:xfrm>
              <a:off x="1752600" y="5029200"/>
              <a:ext cx="1447800" cy="609600"/>
            </a:xfrm>
            <a:prstGeom prst="parallelogram">
              <a:avLst>
                <a:gd name="adj" fmla="val 4638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45979" y="4710849"/>
              <a:ext cx="3609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n</a:t>
              </a:r>
              <a:r>
                <a:rPr lang="en-US" sz="1600" i="1" baseline="-25000" dirty="0"/>
                <a:t>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71600" y="5469523"/>
              <a:ext cx="4171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m</a:t>
              </a:r>
              <a:r>
                <a:rPr lang="en-US" sz="1600" i="1" baseline="-25000" dirty="0"/>
                <a:t>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67200" y="4724400"/>
              <a:ext cx="2920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n</a:t>
              </a:r>
              <a:endParaRPr lang="en-US" sz="1600" i="1" baseline="-25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90600" y="6367046"/>
              <a:ext cx="3481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m</a:t>
              </a:r>
              <a:endParaRPr lang="en-US" sz="1600" i="1" baseline="-25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905000" y="3810000"/>
              <a:ext cx="6944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f(</a:t>
              </a:r>
              <a:r>
                <a:rPr lang="en-US" sz="1600" i="1" dirty="0" err="1"/>
                <a:t>n,m</a:t>
              </a:r>
              <a:r>
                <a:rPr lang="en-US" sz="1600" i="1" dirty="0"/>
                <a:t>)</a:t>
              </a:r>
              <a:endParaRPr lang="en-US" sz="1600" i="1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565820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Limits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143000"/>
                <a:ext cx="8839200" cy="5486400"/>
              </a:xfrm>
            </p:spPr>
            <p:txBody>
              <a:bodyPr/>
              <a:lstStyle/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240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𝑓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𝑔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400" dirty="0"/>
                  <a:t> = c is a </a:t>
                </a:r>
                <a:r>
                  <a:rPr lang="en-US" sz="2400" b="1" dirty="0"/>
                  <a:t>non-zero</a:t>
                </a:r>
                <a:r>
                  <a:rPr lang="en-US" sz="2400" dirty="0"/>
                  <a:t> constant, then f(n) =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____</a:t>
                </a:r>
                <a:r>
                  <a:rPr lang="en-US" sz="2400" dirty="0"/>
                  <a:t>(g(n)).</a:t>
                </a:r>
              </a:p>
              <a:p>
                <a:pPr lvl="1"/>
                <a:r>
                  <a:rPr lang="en-US" sz="2000" dirty="0"/>
                  <a:t>In this definition, both zero and infinity are excluded.</a:t>
                </a:r>
              </a:p>
              <a:p>
                <a:pPr lvl="1"/>
                <a:r>
                  <a:rPr lang="en-US" sz="2000" dirty="0"/>
                  <a:t>In this case we can also say that g(n) = </a:t>
                </a:r>
                <a:r>
                  <a:rPr lang="el-GR" sz="2000" dirty="0"/>
                  <a:t>Θ</a:t>
                </a:r>
                <a:r>
                  <a:rPr lang="en-US" sz="2000" dirty="0"/>
                  <a:t>(f(n)). </a:t>
                </a:r>
              </a:p>
              <a:p>
                <a:pPr marL="457200" lvl="1" indent="0">
                  <a:buNone/>
                </a:pPr>
                <a:r>
                  <a:rPr lang="en-US" sz="2000" dirty="0"/>
                  <a:t>     This can easily be proved using the limit or the reflexivity property of </a:t>
                </a:r>
                <a:r>
                  <a:rPr lang="el-GR" sz="2000" dirty="0"/>
                  <a:t>Θ</a:t>
                </a:r>
                <a:r>
                  <a:rPr lang="en-US" sz="2000" dirty="0"/>
                  <a:t>.</a:t>
                </a:r>
              </a:p>
              <a:p>
                <a:pPr lvl="1"/>
                <a:endParaRPr lang="en-US" sz="900" dirty="0"/>
              </a:p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240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𝑔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𝑓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400" dirty="0"/>
                  <a:t> = c is a constant, then f(n) =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 _____</a:t>
                </a:r>
                <a:r>
                  <a:rPr lang="en-US" sz="2400" dirty="0"/>
                  <a:t>(g(n)).</a:t>
                </a:r>
              </a:p>
              <a:p>
                <a:pPr lvl="1"/>
                <a:r>
                  <a:rPr lang="en-US" sz="2000" dirty="0"/>
                  <a:t>"constant" includes zero, but cannot be infinity.</a:t>
                </a:r>
                <a:br>
                  <a:rPr lang="en-US" sz="2000" dirty="0"/>
                </a:br>
                <a:endParaRPr lang="en-US" sz="900" dirty="0"/>
              </a:p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240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𝑔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𝑓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func>
                    <m:r>
                      <a:rPr lang="en-US" sz="2400" i="1">
                        <a:latin typeface="Cambria Math"/>
                      </a:rPr>
                      <m:t>= ∞</m:t>
                    </m:r>
                  </m:oMath>
                </a14:m>
                <a:r>
                  <a:rPr lang="en-US" sz="2400" dirty="0"/>
                  <a:t>  then f(n) =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_____</a:t>
                </a:r>
                <a:r>
                  <a:rPr lang="en-US" sz="2400" dirty="0"/>
                  <a:t>(g(n)).  </a:t>
                </a:r>
              </a:p>
              <a:p>
                <a:pPr lvl="1"/>
                <a:r>
                  <a:rPr lang="en-US" sz="2000" dirty="0"/>
                  <a:t>g(n) grows much faster than f(n)</a:t>
                </a:r>
              </a:p>
              <a:p>
                <a:pPr marL="457200" lvl="1" indent="0">
                  <a:buNone/>
                </a:pPr>
                <a:endParaRPr lang="en-US" sz="900" dirty="0"/>
              </a:p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240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𝑓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𝑔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400" dirty="0"/>
                  <a:t> = c is a constant, then f(n) =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_____</a:t>
                </a:r>
                <a:r>
                  <a:rPr lang="en-US" sz="2400" dirty="0"/>
                  <a:t>(g(n)).</a:t>
                </a:r>
              </a:p>
              <a:p>
                <a:pPr lvl="1"/>
                <a:r>
                  <a:rPr lang="en-US" sz="2000" dirty="0"/>
                  <a:t>"Constant" includes zero, but cannot be infinity.</a:t>
                </a:r>
                <a:br>
                  <a:rPr lang="en-US" sz="2000" dirty="0"/>
                </a:br>
                <a:endParaRPr lang="en-US" sz="2000" dirty="0"/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143000"/>
                <a:ext cx="8839200" cy="5486400"/>
              </a:xfrm>
              <a:blipFill>
                <a:blip r:embed="rId2"/>
                <a:stretch>
                  <a:fillRect l="-966" b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6440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Limits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143000"/>
                <a:ext cx="8839200" cy="5486400"/>
              </a:xfrm>
            </p:spPr>
            <p:txBody>
              <a:bodyPr/>
              <a:lstStyle/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240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𝑓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𝑔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400" dirty="0"/>
                  <a:t> = c is a </a:t>
                </a:r>
                <a:r>
                  <a:rPr lang="en-US" sz="2400" b="1" dirty="0"/>
                  <a:t>non-zero</a:t>
                </a:r>
                <a:r>
                  <a:rPr lang="en-US" sz="2400" dirty="0"/>
                  <a:t> constant, then f(n) = </a:t>
                </a:r>
                <a:r>
                  <a:rPr lang="el-GR" sz="2400" b="1" dirty="0">
                    <a:solidFill>
                      <a:srgbClr val="C00000"/>
                    </a:solidFill>
                  </a:rPr>
                  <a:t>Θ</a:t>
                </a:r>
                <a:r>
                  <a:rPr lang="en-US" sz="2400" dirty="0"/>
                  <a:t>(g(n)).</a:t>
                </a:r>
              </a:p>
              <a:p>
                <a:pPr lvl="1"/>
                <a:r>
                  <a:rPr lang="en-US" sz="2000" dirty="0"/>
                  <a:t>In this definition, both zero and infinity are excluded.</a:t>
                </a:r>
              </a:p>
              <a:p>
                <a:pPr lvl="1"/>
                <a:r>
                  <a:rPr lang="en-US" sz="2000" dirty="0"/>
                  <a:t>In this case we can also say that g(n) = </a:t>
                </a:r>
                <a:r>
                  <a:rPr lang="el-GR" sz="2000" dirty="0"/>
                  <a:t>Θ</a:t>
                </a:r>
                <a:r>
                  <a:rPr lang="en-US" sz="2000" dirty="0"/>
                  <a:t>(f(n)). </a:t>
                </a:r>
              </a:p>
              <a:p>
                <a:pPr marL="457200" lvl="1" indent="0">
                  <a:buNone/>
                </a:pPr>
                <a:r>
                  <a:rPr lang="en-US" sz="2000" dirty="0"/>
                  <a:t>     This can easily be proved using the limit or the reflexivity property of </a:t>
                </a:r>
                <a:r>
                  <a:rPr lang="el-GR" sz="2000" dirty="0"/>
                  <a:t>Θ</a:t>
                </a:r>
                <a:r>
                  <a:rPr lang="en-US" sz="2000" dirty="0"/>
                  <a:t>.</a:t>
                </a:r>
              </a:p>
              <a:p>
                <a:pPr lvl="1"/>
                <a:endParaRPr lang="en-US" sz="900" dirty="0"/>
              </a:p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240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𝑔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𝑓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400" dirty="0"/>
                  <a:t> = c is a constant, then f(n) =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el-GR" sz="2400" b="1" dirty="0">
                    <a:solidFill>
                      <a:srgbClr val="C00000"/>
                    </a:solidFill>
                  </a:rPr>
                  <a:t>Ω</a:t>
                </a:r>
                <a:r>
                  <a:rPr lang="en-US" sz="2400" dirty="0"/>
                  <a:t>(g(n)).</a:t>
                </a:r>
              </a:p>
              <a:p>
                <a:pPr lvl="1"/>
                <a:r>
                  <a:rPr lang="en-US" sz="2000" dirty="0"/>
                  <a:t>"constant" includes zero, but cannot be infinity.</a:t>
                </a:r>
                <a:br>
                  <a:rPr lang="en-US" sz="2000" dirty="0"/>
                </a:br>
                <a:endParaRPr lang="en-US" sz="900" dirty="0"/>
              </a:p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240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𝑔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𝑓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func>
                    <m:r>
                      <a:rPr lang="en-US" sz="2400" i="1">
                        <a:latin typeface="Cambria Math"/>
                      </a:rPr>
                      <m:t>= ∞</m:t>
                    </m:r>
                  </m:oMath>
                </a14:m>
                <a:r>
                  <a:rPr lang="en-US" sz="2400" dirty="0"/>
                  <a:t>  then f(n) =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o</a:t>
                </a:r>
                <a:r>
                  <a:rPr lang="en-US" sz="2400" dirty="0"/>
                  <a:t>(g(n)).  </a:t>
                </a:r>
              </a:p>
              <a:p>
                <a:pPr lvl="1"/>
                <a:r>
                  <a:rPr lang="en-US" sz="2000" dirty="0"/>
                  <a:t>g(n) grows much faster than f(n)</a:t>
                </a:r>
              </a:p>
              <a:p>
                <a:pPr marL="457200" lvl="1" indent="0">
                  <a:buNone/>
                </a:pPr>
                <a:endParaRPr lang="en-US" sz="900" dirty="0"/>
              </a:p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240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𝑓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𝑔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400" dirty="0"/>
                  <a:t> = c is a constant, then f(n) =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O</a:t>
                </a:r>
                <a:r>
                  <a:rPr lang="en-US" sz="2400" dirty="0"/>
                  <a:t>(g(n)).</a:t>
                </a:r>
              </a:p>
              <a:p>
                <a:pPr lvl="1"/>
                <a:r>
                  <a:rPr lang="en-US" sz="2000" dirty="0"/>
                  <a:t>"Constant" includes zero, but cannot be infinity.</a:t>
                </a:r>
                <a:br>
                  <a:rPr lang="en-US" sz="2000" dirty="0"/>
                </a:br>
                <a:endParaRPr lang="en-US" sz="2000" dirty="0"/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143000"/>
                <a:ext cx="8839200" cy="5486400"/>
              </a:xfrm>
              <a:blipFill>
                <a:blip r:embed="rId2"/>
                <a:stretch>
                  <a:fillRect l="-966" b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8856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Asymptotic Notation in Expressions</a:t>
            </a:r>
            <a:br>
              <a:rPr lang="en-US" dirty="0"/>
            </a:br>
            <a:r>
              <a:rPr lang="en-US" sz="3600" dirty="0"/>
              <a:t>(if needed)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3124200"/>
          </a:xfrm>
          <a:noFill/>
        </p:spPr>
        <p:txBody>
          <a:bodyPr/>
          <a:lstStyle/>
          <a:p>
            <a:pPr lvl="1"/>
            <a:endParaRPr lang="en-US" sz="800" i="1" dirty="0"/>
          </a:p>
          <a:p>
            <a:pPr marL="0" indent="0">
              <a:buNone/>
            </a:pPr>
            <a:r>
              <a:rPr lang="en-US" sz="2400" dirty="0"/>
              <a:t>In the recurrence formulas and proofs, you may see these notations </a:t>
            </a:r>
            <a:r>
              <a:rPr lang="en-US" sz="2000" dirty="0"/>
              <a:t>(see CLRS, page 49): </a:t>
            </a:r>
          </a:p>
          <a:p>
            <a:pPr lvl="1"/>
            <a:r>
              <a:rPr lang="en-US" sz="2000" i="1" dirty="0"/>
              <a:t>f(n) = 2n</a:t>
            </a:r>
            <a:r>
              <a:rPr lang="en-US" sz="2000" i="1" baseline="30000" dirty="0"/>
              <a:t>2</a:t>
            </a:r>
            <a:r>
              <a:rPr lang="en-US" sz="2000" i="1" dirty="0"/>
              <a:t> + </a:t>
            </a:r>
            <a:r>
              <a:rPr lang="el-GR" sz="2000" i="1" dirty="0"/>
              <a:t>Θ</a:t>
            </a:r>
            <a:r>
              <a:rPr lang="en-US" sz="2000" i="1" dirty="0"/>
              <a:t>(n)</a:t>
            </a:r>
          </a:p>
          <a:p>
            <a:pPr lvl="2"/>
            <a:r>
              <a:rPr lang="en-US" sz="1800" i="1" dirty="0"/>
              <a:t>There is a function h(n) in </a:t>
            </a:r>
            <a:r>
              <a:rPr lang="el-GR" sz="1800" i="1" dirty="0"/>
              <a:t>Θ</a:t>
            </a:r>
            <a:r>
              <a:rPr lang="en-US" sz="1800" i="1" dirty="0"/>
              <a:t>(n) </a:t>
            </a:r>
            <a:r>
              <a:rPr lang="en-US" sz="1800" i="1" dirty="0" err="1"/>
              <a:t>s.t.</a:t>
            </a:r>
            <a:r>
              <a:rPr lang="en-US" sz="1800" i="1" dirty="0"/>
              <a:t> f(n) = 2n</a:t>
            </a:r>
            <a:r>
              <a:rPr lang="en-US" sz="1800" i="1" baseline="30000" dirty="0"/>
              <a:t>2</a:t>
            </a:r>
            <a:r>
              <a:rPr lang="en-US" sz="1800" i="1" dirty="0"/>
              <a:t> + h(n)</a:t>
            </a:r>
          </a:p>
          <a:p>
            <a:pPr lvl="1"/>
            <a:r>
              <a:rPr lang="en-US" sz="2000" i="1" dirty="0"/>
              <a:t>2n</a:t>
            </a:r>
            <a:r>
              <a:rPr lang="en-US" sz="2000" i="1" baseline="30000" dirty="0"/>
              <a:t>2</a:t>
            </a:r>
            <a:r>
              <a:rPr lang="en-US" sz="2000" i="1" dirty="0"/>
              <a:t> + </a:t>
            </a:r>
            <a:r>
              <a:rPr lang="el-GR" sz="2000" i="1" dirty="0"/>
              <a:t>Θ</a:t>
            </a:r>
            <a:r>
              <a:rPr lang="en-US" sz="2000" i="1" dirty="0"/>
              <a:t>(n) = </a:t>
            </a:r>
            <a:r>
              <a:rPr lang="el-GR" sz="2000" i="1" dirty="0"/>
              <a:t>Θ</a:t>
            </a:r>
            <a:r>
              <a:rPr lang="en-US" sz="2000" i="1" dirty="0"/>
              <a:t>(n</a:t>
            </a:r>
            <a:r>
              <a:rPr lang="en-US" sz="2000" i="1" baseline="30000" dirty="0"/>
              <a:t>2</a:t>
            </a:r>
            <a:r>
              <a:rPr lang="en-US" sz="2000" i="1" dirty="0"/>
              <a:t>).</a:t>
            </a:r>
          </a:p>
          <a:p>
            <a:pPr lvl="2"/>
            <a:r>
              <a:rPr lang="en-US" sz="1800" i="1" dirty="0"/>
              <a:t>For any function h(n) in </a:t>
            </a:r>
            <a:r>
              <a:rPr lang="el-GR" sz="1800" i="1" dirty="0"/>
              <a:t>Θ</a:t>
            </a:r>
            <a:r>
              <a:rPr lang="en-US" sz="1800" i="1" dirty="0"/>
              <a:t>(n), there is a function g(n) in </a:t>
            </a:r>
            <a:r>
              <a:rPr lang="el-GR" sz="1800" i="1" dirty="0"/>
              <a:t>Θ</a:t>
            </a:r>
            <a:r>
              <a:rPr lang="en-US" sz="1800" i="1" dirty="0"/>
              <a:t>(n</a:t>
            </a:r>
            <a:r>
              <a:rPr lang="en-US" sz="1800" i="1" baseline="30000" dirty="0"/>
              <a:t>2</a:t>
            </a:r>
            <a:r>
              <a:rPr lang="en-US" sz="1800" i="1" dirty="0"/>
              <a:t>) </a:t>
            </a:r>
            <a:r>
              <a:rPr lang="en-US" sz="1800" i="1" dirty="0" err="1"/>
              <a:t>s.t.</a:t>
            </a:r>
            <a:r>
              <a:rPr lang="en-US" sz="1800" i="1" dirty="0"/>
              <a:t> 2n</a:t>
            </a:r>
            <a:r>
              <a:rPr lang="en-US" sz="1800" i="1" baseline="30000" dirty="0"/>
              <a:t>2</a:t>
            </a:r>
            <a:r>
              <a:rPr lang="en-US" sz="1800" i="1" dirty="0"/>
              <a:t> + h(n) = g(n).</a:t>
            </a:r>
          </a:p>
          <a:p>
            <a:pPr lvl="2"/>
            <a:r>
              <a:rPr lang="en-US" sz="1800" i="1" dirty="0"/>
              <a:t>For any function h(n) in </a:t>
            </a:r>
            <a:r>
              <a:rPr lang="el-GR" sz="1800" i="1" dirty="0"/>
              <a:t>Θ</a:t>
            </a:r>
            <a:r>
              <a:rPr lang="en-US" sz="1800" i="1" dirty="0"/>
              <a:t>(n), 2n</a:t>
            </a:r>
            <a:r>
              <a:rPr lang="en-US" sz="1800" i="1" baseline="30000" dirty="0"/>
              <a:t>2</a:t>
            </a:r>
            <a:r>
              <a:rPr lang="en-US" sz="1800" i="1" dirty="0"/>
              <a:t> + h(n) is in </a:t>
            </a:r>
            <a:r>
              <a:rPr lang="el-GR" sz="1800" i="1" dirty="0"/>
              <a:t>Θ</a:t>
            </a:r>
            <a:r>
              <a:rPr lang="en-US" sz="1800" i="1" dirty="0"/>
              <a:t>(n</a:t>
            </a:r>
            <a:r>
              <a:rPr lang="en-US" sz="1800" i="1" baseline="30000" dirty="0"/>
              <a:t>2</a:t>
            </a:r>
            <a:r>
              <a:rPr lang="en-US" sz="1800" i="1" dirty="0"/>
              <a:t>).</a:t>
            </a:r>
          </a:p>
          <a:p>
            <a:pPr marL="914400" lvl="2" indent="0">
              <a:buNone/>
            </a:pPr>
            <a:endParaRPr lang="en-US" sz="1800" i="1" dirty="0"/>
          </a:p>
          <a:p>
            <a:pPr lvl="2"/>
            <a:endParaRPr lang="en-US" i="1" dirty="0"/>
          </a:p>
          <a:p>
            <a:pPr lvl="1"/>
            <a:endParaRPr lang="en-US" i="1" dirty="0"/>
          </a:p>
          <a:p>
            <a:pPr lvl="1"/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6126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Big-Oh Transitivity -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371600"/>
                <a:ext cx="9067800" cy="5181600"/>
              </a:xfrm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, then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Proof: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We</m:t>
                      </m:r>
                      <m:r>
                        <a:rPr lang="en-US" sz="22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want</m:t>
                      </m:r>
                      <m:r>
                        <a:rPr lang="en-US" sz="22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to</m:t>
                      </m:r>
                      <m:r>
                        <a:rPr lang="en-US" sz="22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find</m:t>
                      </m:r>
                      <m:r>
                        <a:rPr lang="en-US" sz="2200" b="0" i="0" smtClean="0">
                          <a:latin typeface="Cambria Math"/>
                        </a:rPr>
                        <m:t> </m:t>
                      </m:r>
                      <m:r>
                        <a:rPr lang="en-US" sz="2200" i="1">
                          <a:latin typeface="Cambria Math"/>
                        </a:rPr>
                        <m:t>𝑐</m:t>
                      </m:r>
                      <m:r>
                        <a:rPr lang="en-US" sz="2200" i="1" baseline="-25000">
                          <a:latin typeface="Cambria Math"/>
                        </a:rPr>
                        <m:t>3</m:t>
                      </m:r>
                      <m:r>
                        <a:rPr lang="en-US" sz="2200" b="0" i="1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and</m:t>
                      </m:r>
                      <m:r>
                        <a:rPr lang="en-US" sz="2200" b="0" i="0" smtClean="0">
                          <a:latin typeface="Cambria Math"/>
                        </a:rPr>
                        <m:t> </m:t>
                      </m:r>
                      <m:r>
                        <a:rPr lang="en-US" sz="2200" b="0" i="1" smtClean="0">
                          <a:latin typeface="Cambria Math"/>
                        </a:rPr>
                        <m:t>𝑛</m:t>
                      </m:r>
                      <m:r>
                        <a:rPr lang="en-US" sz="2200" i="1" baseline="-25000">
                          <a:latin typeface="Cambria Math"/>
                        </a:rPr>
                        <m:t>3</m:t>
                      </m:r>
                      <m:r>
                        <a:rPr lang="en-US" sz="22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s</m:t>
                      </m:r>
                      <m:r>
                        <a:rPr lang="en-US" sz="2200" b="0" i="0" smtClean="0">
                          <a:latin typeface="Cambria Math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t</m:t>
                      </m:r>
                      <m:r>
                        <a:rPr lang="en-US" sz="2200" b="0" i="0" smtClean="0">
                          <a:latin typeface="Cambria Math"/>
                        </a:rPr>
                        <m:t>. </m:t>
                      </m:r>
                      <m:r>
                        <a:rPr lang="en-US" sz="22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200" i="1">
                          <a:latin typeface="Cambria Math"/>
                        </a:rPr>
                        <m:t>≤</m:t>
                      </m:r>
                      <m:r>
                        <a:rPr lang="en-US" sz="2200" i="1">
                          <a:latin typeface="Cambria Math"/>
                        </a:rPr>
                        <m:t>𝑐</m:t>
                      </m:r>
                      <m:r>
                        <a:rPr lang="en-US" sz="2200" b="0" i="1" baseline="-25000" smtClean="0">
                          <a:latin typeface="Cambria Math"/>
                        </a:rPr>
                        <m:t>3</m:t>
                      </m:r>
                      <m:r>
                        <a:rPr lang="en-US" sz="2200" i="1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200" i="1">
                          <a:latin typeface="Cambria Math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200">
                          <a:latin typeface="Cambria Math"/>
                        </a:rPr>
                        <m:t>for</m:t>
                      </m:r>
                      <m:r>
                        <a:rPr lang="en-US" sz="220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>
                          <a:latin typeface="Cambria Math"/>
                        </a:rPr>
                        <m:t>all</m:t>
                      </m:r>
                      <m:r>
                        <a:rPr lang="en-US" sz="2200">
                          <a:latin typeface="Cambria Math"/>
                        </a:rPr>
                        <m:t> </m:t>
                      </m:r>
                      <m:r>
                        <a:rPr lang="en-US" sz="2200" i="1">
                          <a:latin typeface="Cambria Math"/>
                        </a:rPr>
                        <m:t>𝑛</m:t>
                      </m:r>
                      <m:r>
                        <a:rPr lang="en-US" sz="2200" i="1">
                          <a:latin typeface="Cambria Math"/>
                        </a:rPr>
                        <m:t>≥</m:t>
                      </m:r>
                      <m:r>
                        <a:rPr lang="en-US" sz="2200" i="1">
                          <a:latin typeface="Cambria Math"/>
                        </a:rPr>
                        <m:t>𝑛</m:t>
                      </m:r>
                      <m:r>
                        <a:rPr lang="en-US" sz="2200" b="0" i="1" baseline="-25000" smtClean="0">
                          <a:latin typeface="Cambria Math"/>
                        </a:rPr>
                        <m:t>3</m:t>
                      </m:r>
                      <m:r>
                        <a:rPr lang="en-US" sz="22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200" b="0" i="1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2200" dirty="0"/>
                  <a:t>We know: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200" i="1">
                        <a:latin typeface="Cambria Math"/>
                      </a:rPr>
                      <m:t>=</m:t>
                    </m:r>
                    <m:r>
                      <a:rPr lang="en-US" sz="2200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200" dirty="0"/>
                  <a:t> =&gt; there exist </a:t>
                </a:r>
                <a:r>
                  <a:rPr lang="en-US" sz="2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</a:t>
                </a:r>
                <a:r>
                  <a:rPr lang="en-US" sz="2200" i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sz="2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n</a:t>
                </a:r>
                <a:r>
                  <a:rPr lang="en-US" sz="2200" i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s.t.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200" b="0" i="1" smtClean="0">
                        <a:latin typeface="Cambria Math"/>
                      </a:rPr>
                      <m:t>≤</m:t>
                    </m:r>
                    <m:r>
                      <a:rPr lang="en-US" sz="2200" b="0" i="1" smtClean="0">
                        <a:latin typeface="Cambria Math"/>
                      </a:rPr>
                      <m:t>𝑐</m:t>
                    </m:r>
                    <m:r>
                      <a:rPr lang="en-US" sz="2200" b="0" i="1" baseline="-25000" smtClean="0">
                        <a:latin typeface="Cambria Math"/>
                      </a:rPr>
                      <m:t>1</m:t>
                    </m:r>
                    <m:r>
                      <a:rPr lang="en-US" sz="220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200" b="0" i="1" smtClean="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for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all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𝑛</m:t>
                    </m:r>
                    <m:r>
                      <a:rPr lang="en-US" sz="2200" b="0" i="1" smtClean="0">
                        <a:latin typeface="Cambria Math"/>
                      </a:rPr>
                      <m:t>≥</m:t>
                    </m:r>
                    <m:r>
                      <a:rPr lang="en-US" sz="2200" b="0" i="1" smtClean="0">
                        <a:latin typeface="Cambria Math"/>
                      </a:rPr>
                      <m:t>𝑛</m:t>
                    </m:r>
                    <m:r>
                      <a:rPr lang="en-US" sz="2200" i="1" baseline="-25000">
                        <a:latin typeface="Cambria Math"/>
                      </a:rPr>
                      <m:t>1</m:t>
                    </m:r>
                  </m:oMath>
                </a14:m>
                <a:endParaRPr lang="en-US" sz="22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200" i="1">
                        <a:latin typeface="Cambria Math"/>
                      </a:rPr>
                      <m:t>=</m:t>
                    </m:r>
                    <m:r>
                      <a:rPr lang="en-US" sz="2200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h</m:t>
                        </m:r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200" dirty="0"/>
                  <a:t> =&gt; there exist </a:t>
                </a:r>
                <a:r>
                  <a:rPr lang="en-US" sz="2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</a:t>
                </a:r>
                <a:r>
                  <a:rPr lang="en-US" sz="2200" i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sz="2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n</a:t>
                </a:r>
                <a:r>
                  <a:rPr lang="en-US" sz="2200" i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s.t.</a:t>
                </a:r>
                <a:r>
                  <a:rPr lang="en-US" sz="2200" dirty="0"/>
                  <a:t> 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200" i="1">
                        <a:latin typeface="Cambria Math"/>
                      </a:rPr>
                      <m:t>≤</m:t>
                    </m:r>
                    <m:r>
                      <a:rPr lang="en-US" sz="2200" i="1">
                        <a:latin typeface="Cambria Math"/>
                      </a:rPr>
                      <m:t>𝑐</m:t>
                    </m:r>
                    <m:r>
                      <a:rPr lang="en-US" sz="2200" b="0" i="1" baseline="-25000" smtClean="0">
                        <a:latin typeface="Cambria Math"/>
                      </a:rPr>
                      <m:t>2</m:t>
                    </m:r>
                    <m:r>
                      <a:rPr lang="en-US" sz="2200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200" i="1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sz="2200" i="0">
                        <a:latin typeface="Cambria Math"/>
                      </a:rPr>
                      <m:t>for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all</m:t>
                    </m:r>
                    <m:r>
                      <a:rPr lang="en-US" sz="2200" i="0">
                        <a:latin typeface="Cambria Math"/>
                      </a:rPr>
                      <m:t> </m:t>
                    </m:r>
                    <m:r>
                      <a:rPr lang="en-US" sz="2200" i="1">
                        <a:latin typeface="Cambria Math"/>
                      </a:rPr>
                      <m:t>𝑛</m:t>
                    </m:r>
                    <m:r>
                      <a:rPr lang="en-US" sz="2200" i="1">
                        <a:latin typeface="Cambria Math"/>
                      </a:rPr>
                      <m:t>≥</m:t>
                    </m:r>
                    <m:r>
                      <a:rPr lang="en-US" sz="2200" i="1">
                        <a:latin typeface="Cambria Math"/>
                      </a:rPr>
                      <m:t>𝑛</m:t>
                    </m:r>
                    <m:r>
                      <a:rPr lang="en-US" sz="2200" b="0" i="1" baseline="-25000" smtClean="0">
                        <a:latin typeface="Cambria Math"/>
                      </a:rPr>
                      <m:t>2  </m:t>
                    </m:r>
                  </m:oMath>
                </a14:m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  <a:p>
                <a:pPr>
                  <a:buFont typeface="Symbol"/>
                  <a:buChar char="Þ"/>
                </a:pP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200" i="1">
                        <a:latin typeface="Cambria Math"/>
                      </a:rPr>
                      <m:t>≤</m:t>
                    </m:r>
                    <m:r>
                      <a:rPr lang="en-US" sz="2200" i="1">
                        <a:latin typeface="Cambria Math"/>
                      </a:rPr>
                      <m:t>𝑐</m:t>
                    </m:r>
                    <m:r>
                      <a:rPr lang="en-US" sz="2200" i="1" baseline="-25000">
                        <a:latin typeface="Cambria Math"/>
                      </a:rPr>
                      <m:t>1</m:t>
                    </m:r>
                    <m:r>
                      <a:rPr lang="en-US" sz="220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≤</m:t>
                    </m:r>
                    <m:r>
                      <a:rPr lang="en-US" sz="2200" i="1">
                        <a:latin typeface="Cambria Math"/>
                      </a:rPr>
                      <m:t>𝑐</m:t>
                    </m:r>
                    <m:r>
                      <a:rPr lang="en-US" sz="2200" b="0" i="1" baseline="-25000" smtClean="0">
                        <a:latin typeface="Cambria Math"/>
                      </a:rPr>
                      <m:t>1</m:t>
                    </m:r>
                    <m:r>
                      <a:rPr lang="en-US" sz="2200" i="1">
                        <a:latin typeface="Cambria Math"/>
                      </a:rPr>
                      <m:t>𝑐</m:t>
                    </m:r>
                    <m:r>
                      <a:rPr lang="en-US" sz="2200" i="1" baseline="-25000">
                        <a:latin typeface="Cambria Math"/>
                      </a:rPr>
                      <m:t>2</m:t>
                    </m:r>
                    <m:r>
                      <a:rPr lang="en-US" sz="2200" i="1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200" i="1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sz="2200">
                        <a:latin typeface="Cambria Math"/>
                      </a:rPr>
                      <m:t>for</m:t>
                    </m:r>
                    <m:r>
                      <a:rPr lang="en-US" sz="22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>
                        <a:latin typeface="Cambria Math"/>
                      </a:rPr>
                      <m:t>all</m:t>
                    </m:r>
                    <m:r>
                      <a:rPr lang="en-US" sz="2200">
                        <a:latin typeface="Cambria Math"/>
                      </a:rPr>
                      <m:t> </m:t>
                    </m:r>
                    <m:r>
                      <a:rPr lang="en-US" sz="2200" i="1">
                        <a:latin typeface="Cambria Math"/>
                      </a:rPr>
                      <m:t>𝑛</m:t>
                    </m:r>
                    <m:r>
                      <a:rPr lang="en-US" sz="2200" i="1">
                        <a:latin typeface="Cambria Math"/>
                      </a:rPr>
                      <m:t>≥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max</m:t>
                    </m:r>
                    <m:r>
                      <a:rPr lang="en-US" sz="2200" b="0" i="1" smtClean="0">
                        <a:latin typeface="Cambria Math"/>
                      </a:rPr>
                      <m:t>⁡(</m:t>
                    </m:r>
                    <m:r>
                      <a:rPr lang="en-US" sz="2200" i="1">
                        <a:latin typeface="Cambria Math"/>
                      </a:rPr>
                      <m:t>𝑛</m:t>
                    </m:r>
                    <m:r>
                      <a:rPr lang="en-US" sz="2200" b="0" i="1" baseline="-25000" smtClean="0">
                        <a:latin typeface="Cambria Math"/>
                      </a:rPr>
                      <m:t>1</m:t>
                    </m:r>
                    <m:r>
                      <a:rPr lang="en-US" sz="2200" b="0" i="1" smtClean="0">
                        <a:latin typeface="Cambria Math"/>
                      </a:rPr>
                      <m:t>,</m:t>
                    </m:r>
                    <m:r>
                      <a:rPr lang="en-US" sz="2200" i="1">
                        <a:latin typeface="Cambria Math"/>
                      </a:rPr>
                      <m:t>𝑛</m:t>
                    </m:r>
                    <m:r>
                      <a:rPr lang="en-US" sz="2200" i="1" baseline="-25000">
                        <a:latin typeface="Cambria Math"/>
                      </a:rPr>
                      <m:t>2</m:t>
                    </m:r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200" dirty="0"/>
              </a:p>
              <a:p>
                <a:pPr>
                  <a:buFont typeface="Symbol"/>
                  <a:buChar char="Þ"/>
                </a:pPr>
                <a:r>
                  <a:rPr lang="en-US" sz="2200" dirty="0"/>
                  <a:t>Use: </a:t>
                </a:r>
                <a:r>
                  <a:rPr lang="en-US" sz="2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 = c</a:t>
                </a:r>
                <a:r>
                  <a:rPr lang="en-US" sz="2200" i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sz="2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* c</a:t>
                </a:r>
                <a:r>
                  <a:rPr lang="en-US" sz="2200" i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 </a:t>
                </a:r>
                <a:r>
                  <a:rPr lang="en-US" sz="2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n-US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 </a:t>
                </a:r>
                <a:r>
                  <a:rPr lang="en-US" sz="2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𝑛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𝑚𝑎𝑥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2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2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buFont typeface="Symbol"/>
                  <a:buChar char="Þ"/>
                </a:pPr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371600"/>
                <a:ext cx="9067800" cy="5181600"/>
              </a:xfrm>
              <a:blipFill rotWithShape="1">
                <a:blip r:embed="rId3"/>
                <a:stretch>
                  <a:fillRect l="-1411" t="-470"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" y="5285601"/>
                <a:ext cx="685800" cy="2769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>
                          <a:latin typeface="Cambria Math"/>
                        </a:rPr>
                        <m:t>𝒏</m:t>
                      </m:r>
                      <m:r>
                        <a:rPr lang="en-US" sz="1200" b="1" i="1">
                          <a:latin typeface="Cambria Math"/>
                        </a:rPr>
                        <m:t>≥</m:t>
                      </m:r>
                      <m:r>
                        <a:rPr lang="en-US" sz="1200" b="1" i="1">
                          <a:latin typeface="Cambria Math"/>
                        </a:rPr>
                        <m:t>𝒏</m:t>
                      </m:r>
                      <m:r>
                        <a:rPr lang="en-US" sz="1200" b="1" i="1" baseline="-2500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12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285601"/>
                <a:ext cx="685800" cy="2769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33600" y="5285601"/>
                <a:ext cx="685800" cy="2769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latin typeface="Cambria Math"/>
                        </a:rPr>
                        <m:t>𝒏</m:t>
                      </m:r>
                      <m:r>
                        <a:rPr lang="en-US" sz="1200" b="1" i="1" smtClean="0">
                          <a:latin typeface="Cambria Math"/>
                        </a:rPr>
                        <m:t>≥</m:t>
                      </m:r>
                      <m:r>
                        <a:rPr lang="en-US" sz="1200" b="1" i="1" smtClean="0">
                          <a:latin typeface="Cambria Math"/>
                        </a:rPr>
                        <m:t>𝒏</m:t>
                      </m:r>
                      <m:r>
                        <a:rPr lang="en-US" sz="1200" b="1" i="1" baseline="-25000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sz="12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5285601"/>
                <a:ext cx="685800" cy="2769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>
            <a:off x="1524000" y="4523601"/>
            <a:ext cx="41910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971800" y="5018901"/>
            <a:ext cx="2778265" cy="495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2346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</a:t>
            </a:r>
            <a:br>
              <a:rPr lang="en-US" dirty="0"/>
            </a:br>
            <a:r>
              <a:rPr lang="en-US" dirty="0"/>
              <a:t>Using Substitutions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5486400"/>
              </a:xfrm>
            </p:spPr>
            <p:txBody>
              <a:bodyPr/>
              <a:lstStyle/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dirty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 dirty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 dirty="0"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sz="2400" i="1" dirty="0">
                            <a:latin typeface="Cambria Math"/>
                          </a:rPr>
                          <m:t>h</m:t>
                        </m:r>
                        <m:r>
                          <a:rPr lang="en-US" sz="2400" i="1" dirty="0">
                            <a:latin typeface="Cambria Math"/>
                          </a:rPr>
                          <m:t>(</m:t>
                        </m:r>
                        <m:r>
                          <a:rPr lang="en-US" sz="2400" i="1" dirty="0">
                            <a:latin typeface="Cambria Math"/>
                          </a:rPr>
                          <m:t>𝑥</m:t>
                        </m:r>
                        <m:r>
                          <a:rPr lang="en-US" sz="2400" i="1" dirty="0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sz="2400" i="1" dirty="0">
                        <a:latin typeface="Cambria Math"/>
                      </a:rPr>
                      <m:t>= </m:t>
                    </m:r>
                    <m:r>
                      <a:rPr lang="en-US" sz="2400" i="1" dirty="0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sz="2400" dirty="0"/>
                  <a:t>, and </a:t>
                </a:r>
                <a:r>
                  <a:rPr lang="en-US" sz="2400" i="1" dirty="0"/>
                  <a:t>h(x)</a:t>
                </a:r>
                <a:r>
                  <a:rPr lang="en-US" sz="2400" dirty="0"/>
                  <a:t> is monotonically increasing then: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2400" i="1" dirty="0">
                        <a:latin typeface="Cambria Math"/>
                      </a:rPr>
                      <m:t>= </m:t>
                    </m:r>
                    <m:r>
                      <a:rPr lang="en-US" sz="2400" i="1" dirty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en-US" sz="2400" i="1" dirty="0">
                        <a:latin typeface="Cambria Math"/>
                      </a:rPr>
                      <m:t>⇒</m:t>
                    </m:r>
                    <m:r>
                      <a:rPr lang="en-US" sz="2400" b="0" i="1" dirty="0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h</m:t>
                        </m:r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2400" i="1" dirty="0">
                        <a:latin typeface="Cambria Math"/>
                      </a:rPr>
                      <m:t>=</m:t>
                    </m:r>
                    <m:r>
                      <a:rPr lang="en-US" sz="2400" i="1" dirty="0">
                        <a:latin typeface="Cambria Math"/>
                      </a:rPr>
                      <m:t>𝑂</m:t>
                    </m:r>
                    <m:r>
                      <a:rPr lang="en-US" sz="2400" i="1" dirty="0">
                        <a:latin typeface="Cambria Math"/>
                      </a:rPr>
                      <m:t>(</m:t>
                    </m:r>
                    <m:r>
                      <a:rPr lang="en-US" sz="2400" b="0" i="1" dirty="0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h</m:t>
                        </m:r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24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/>
                  <a:t>(This can be proved )</a:t>
                </a:r>
              </a:p>
              <a:p>
                <a:r>
                  <a:rPr lang="en-US" sz="2400" dirty="0"/>
                  <a:t>How do we use that?</a:t>
                </a:r>
              </a:p>
              <a:p>
                <a:r>
                  <a:rPr lang="en-US" sz="2400" dirty="0"/>
                  <a:t>For example, prove that: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Proof:  Use substitution:</a:t>
                </a:r>
              </a:p>
              <a:p>
                <a:pPr marL="0" indent="0">
                  <a:buNone/>
                </a:pPr>
                <a:r>
                  <a:rPr lang="en-US" sz="2400" dirty="0"/>
                  <a:t>              and:</a:t>
                </a:r>
              </a:p>
              <a:p>
                <a:pPr marL="0" indent="0">
                  <a:buNone/>
                </a:pPr>
                <a:r>
                  <a:rPr lang="en-US" sz="2400" dirty="0"/>
                  <a:t>              (y = h(n))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5486400"/>
              </a:xfrm>
              <a:blipFill rotWithShape="1">
                <a:blip r:embed="rId3"/>
                <a:stretch>
                  <a:fillRect l="-1111" t="-778" b="-1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6168991"/>
              </p:ext>
            </p:extLst>
          </p:nvPr>
        </p:nvGraphicFramePr>
        <p:xfrm>
          <a:off x="715963" y="4191000"/>
          <a:ext cx="3681412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4" imgW="1536480" imgH="482400" progId="Equation.3">
                  <p:embed/>
                </p:oleObj>
              </mc:Choice>
              <mc:Fallback>
                <p:oleObj name="Equation" r:id="rId4" imgW="1536480" imgH="4824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5963" y="4191000"/>
                        <a:ext cx="3681412" cy="115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9918527"/>
              </p:ext>
            </p:extLst>
          </p:nvPr>
        </p:nvGraphicFramePr>
        <p:xfrm>
          <a:off x="3733800" y="5486400"/>
          <a:ext cx="1676400" cy="447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6" imgW="761760" imgH="203040" progId="Equation.3">
                  <p:embed/>
                </p:oleObj>
              </mc:Choice>
              <mc:Fallback>
                <p:oleObj name="Equation" r:id="rId6" imgW="761760" imgH="20304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33800" y="5486400"/>
                        <a:ext cx="1676400" cy="447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494285"/>
              </p:ext>
            </p:extLst>
          </p:nvPr>
        </p:nvGraphicFramePr>
        <p:xfrm>
          <a:off x="3689350" y="5867400"/>
          <a:ext cx="16510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8" imgW="761760" imgH="228600" progId="Equation.3">
                  <p:embed/>
                </p:oleObj>
              </mc:Choice>
              <mc:Fallback>
                <p:oleObj name="Equation" r:id="rId8" imgW="761760" imgH="2286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89350" y="5867400"/>
                        <a:ext cx="165100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3964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990600"/>
          </a:xfrm>
          <a:noFill/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Read chapter 3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Including 3.2 which has useful math review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727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334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Understand the formal meaning of </a:t>
            </a:r>
            <a:r>
              <a:rPr lang="el-GR" sz="2400" dirty="0"/>
              <a:t>Θ</a:t>
            </a:r>
            <a:r>
              <a:rPr lang="en-US" sz="2400" dirty="0"/>
              <a:t>,</a:t>
            </a:r>
            <a:r>
              <a:rPr lang="el-GR" sz="2400" dirty="0"/>
              <a:t>Ω</a:t>
            </a:r>
            <a:r>
              <a:rPr lang="en-US" sz="2400" dirty="0"/>
              <a:t>,</a:t>
            </a:r>
            <a:r>
              <a:rPr lang="el-GR" sz="2400" dirty="0"/>
              <a:t>Ο</a:t>
            </a:r>
            <a:r>
              <a:rPr lang="en-US" sz="2400" dirty="0"/>
              <a:t>, ω, o.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Be able to understand (read and calculate) Big-Oh notation. E.g. </a:t>
            </a:r>
          </a:p>
          <a:p>
            <a:pPr marL="0" indent="0">
              <a:buNone/>
            </a:pPr>
            <a:r>
              <a:rPr lang="en-US" sz="2400" dirty="0"/>
              <a:t>- </a:t>
            </a:r>
            <a:r>
              <a:rPr lang="en-US" sz="2400" dirty="0" err="1"/>
              <a:t>Alg</a:t>
            </a:r>
            <a:r>
              <a:rPr lang="en-US" sz="2400" dirty="0"/>
              <a:t> 1 is O(N</a:t>
            </a:r>
            <a:r>
              <a:rPr lang="en-US" sz="2400" baseline="30000" dirty="0"/>
              <a:t>2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r>
              <a:rPr lang="en-US" sz="2400" dirty="0"/>
              <a:t>- </a:t>
            </a:r>
            <a:r>
              <a:rPr lang="en-US" sz="2400" dirty="0" err="1"/>
              <a:t>Alg</a:t>
            </a:r>
            <a:r>
              <a:rPr lang="en-US" sz="2400" dirty="0"/>
              <a:t> 2 is </a:t>
            </a:r>
            <a:r>
              <a:rPr lang="el-GR" sz="2400" dirty="0"/>
              <a:t>Θ</a:t>
            </a:r>
            <a:r>
              <a:rPr lang="en-US" sz="2400" dirty="0"/>
              <a:t>(</a:t>
            </a:r>
            <a:r>
              <a:rPr lang="en-US" sz="2400" dirty="0" err="1"/>
              <a:t>NlgN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r>
              <a:rPr lang="en-US" sz="2400" dirty="0"/>
              <a:t>- </a:t>
            </a:r>
            <a:r>
              <a:rPr lang="en-US" sz="2400" dirty="0" err="1"/>
              <a:t>Alg</a:t>
            </a:r>
            <a:r>
              <a:rPr lang="en-US" sz="2400" dirty="0"/>
              <a:t> 3 is </a:t>
            </a:r>
            <a:r>
              <a:rPr lang="el-GR" sz="2400" dirty="0"/>
              <a:t>Ω</a:t>
            </a:r>
            <a:r>
              <a:rPr lang="en-US" sz="2400" dirty="0"/>
              <a:t>(N)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386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Function plots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8859259" cy="438568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56692" y="5985880"/>
            <a:ext cx="20301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Image from </a:t>
            </a:r>
            <a:r>
              <a:rPr lang="en-US" sz="1400" dirty="0" err="1"/>
              <a:t>Biruk</a:t>
            </a:r>
            <a:r>
              <a:rPr lang="en-US" sz="1400" dirty="0"/>
              <a:t> </a:t>
            </a:r>
            <a:r>
              <a:rPr lang="en-US" sz="1400" dirty="0" err="1"/>
              <a:t>Kebede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21105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4042"/>
          </a:xfrm>
        </p:spPr>
        <p:txBody>
          <a:bodyPr/>
          <a:lstStyle/>
          <a:p>
            <a:r>
              <a:rPr lang="en-US" sz="3600" dirty="0"/>
              <a:t>Asymptotic Bounds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965908"/>
                <a:ext cx="9144000" cy="5358692"/>
              </a:xfrm>
            </p:spPr>
            <p:txBody>
              <a:bodyPr/>
              <a:lstStyle/>
              <a:p>
                <a:r>
                  <a:rPr lang="en-US" sz="2400" dirty="0"/>
                  <a:t>Theta – is called an</a:t>
                </a:r>
                <a:r>
                  <a:rPr lang="en-US" sz="2400" b="1" i="1" dirty="0"/>
                  <a:t> asymptotic tight</a:t>
                </a:r>
                <a:r>
                  <a:rPr lang="en-US" sz="2400" dirty="0"/>
                  <a:t> bound</a:t>
                </a:r>
              </a:p>
              <a:p>
                <a:r>
                  <a:rPr lang="en-US" sz="2400" dirty="0"/>
                  <a:t>Goal: we want to express lower and upper bounds as well. E.g.:</a:t>
                </a:r>
              </a:p>
              <a:p>
                <a:pPr lvl="1"/>
                <a:r>
                  <a:rPr lang="en-US" sz="2000" dirty="0">
                    <a:solidFill>
                      <a:srgbClr val="FF0000"/>
                    </a:solidFill>
                  </a:rPr>
                  <a:t>Selection sort</a:t>
                </a:r>
                <a:r>
                  <a:rPr lang="en-US" sz="2000" dirty="0"/>
                  <a:t> will take </a:t>
                </a:r>
                <a:r>
                  <a:rPr lang="en-US" sz="2000" dirty="0">
                    <a:solidFill>
                      <a:srgbClr val="FF0000"/>
                    </a:solidFill>
                  </a:rPr>
                  <a:t>time </a:t>
                </a:r>
                <a:r>
                  <a:rPr lang="en-US" sz="2000" i="1" u="sng" dirty="0">
                    <a:solidFill>
                      <a:srgbClr val="FF0000"/>
                    </a:solidFill>
                  </a:rPr>
                  <a:t>strictly</a:t>
                </a:r>
                <a:r>
                  <a:rPr lang="en-US" sz="2000" dirty="0">
                    <a:solidFill>
                      <a:srgbClr val="FF0000"/>
                    </a:solidFill>
                  </a:rPr>
                  <a:t> proportional to n</a:t>
                </a:r>
                <a:r>
                  <a:rPr lang="en-US" sz="2000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en-US" sz="2000" dirty="0"/>
                  <a:t>                       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l-GR" sz="2000" dirty="0">
                    <a:solidFill>
                      <a:srgbClr val="FF0000"/>
                    </a:solidFill>
                  </a:rPr>
                  <a:t>Θ</a:t>
                </a:r>
                <a:r>
                  <a:rPr lang="en-US" sz="2000" dirty="0">
                    <a:solidFill>
                      <a:srgbClr val="FF0000"/>
                    </a:solidFill>
                  </a:rPr>
                  <a:t>(n</a:t>
                </a:r>
                <a:r>
                  <a:rPr lang="en-US" sz="2000" baseline="30000" dirty="0">
                    <a:solidFill>
                      <a:srgbClr val="FF0000"/>
                    </a:solidFill>
                  </a:rPr>
                  <a:t>2 </a:t>
                </a:r>
                <a:r>
                  <a:rPr lang="en-US" sz="2000" dirty="0">
                    <a:solidFill>
                      <a:srgbClr val="FF0000"/>
                    </a:solidFill>
                  </a:rPr>
                  <a:t>)</a:t>
                </a:r>
                <a:endParaRPr lang="en-US" sz="2000" dirty="0"/>
              </a:p>
              <a:p>
                <a:pPr lvl="1"/>
                <a:r>
                  <a:rPr lang="en-US" sz="2000" dirty="0">
                    <a:solidFill>
                      <a:srgbClr val="FF0000"/>
                    </a:solidFill>
                  </a:rPr>
                  <a:t>Insertion sort</a:t>
                </a:r>
                <a:r>
                  <a:rPr lang="en-US" sz="2000" dirty="0"/>
                  <a:t> will take </a:t>
                </a:r>
                <a:r>
                  <a:rPr lang="en-US" sz="2000" dirty="0">
                    <a:solidFill>
                      <a:srgbClr val="FF0000"/>
                    </a:solidFill>
                  </a:rPr>
                  <a:t>time </a:t>
                </a:r>
                <a:r>
                  <a:rPr lang="en-US" sz="2000" i="1" u="sng" dirty="0">
                    <a:solidFill>
                      <a:srgbClr val="FF0000"/>
                    </a:solidFill>
                  </a:rPr>
                  <a:t>at most</a:t>
                </a:r>
                <a:r>
                  <a:rPr lang="en-US" sz="2000" dirty="0">
                    <a:solidFill>
                      <a:srgbClr val="FF0000"/>
                    </a:solidFill>
                  </a:rPr>
                  <a:t> proportional n</a:t>
                </a:r>
                <a:r>
                  <a:rPr lang="en-US" sz="2000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en-US" sz="2000" dirty="0"/>
                  <a:t>                     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O(n</a:t>
                </a:r>
                <a:r>
                  <a:rPr lang="en-US" sz="2000" baseline="30000" dirty="0">
                    <a:solidFill>
                      <a:srgbClr val="FF0000"/>
                    </a:solidFill>
                  </a:rPr>
                  <a:t>2 </a:t>
                </a:r>
                <a:r>
                  <a:rPr lang="en-US" sz="2000" dirty="0">
                    <a:solidFill>
                      <a:srgbClr val="FF0000"/>
                    </a:solidFill>
                  </a:rPr>
                  <a:t>)</a:t>
                </a:r>
              </a:p>
              <a:p>
                <a:pPr lvl="2"/>
                <a:r>
                  <a:rPr lang="en-US" sz="1800" dirty="0">
                    <a:solidFill>
                      <a:srgbClr val="FF0000"/>
                    </a:solidFill>
                  </a:rPr>
                  <a:t>Use big-Oh for upper bounding complex functions of n.</a:t>
                </a:r>
                <a:endParaRPr lang="en-US" sz="1800" dirty="0"/>
              </a:p>
              <a:p>
                <a:pPr lvl="2"/>
                <a:r>
                  <a:rPr lang="en-US" sz="1800" dirty="0"/>
                  <a:t>Note that we can still say that the </a:t>
                </a:r>
                <a:r>
                  <a:rPr lang="en-US" sz="1800" dirty="0">
                    <a:solidFill>
                      <a:srgbClr val="FF0000"/>
                    </a:solidFill>
                  </a:rPr>
                  <a:t>worst case</a:t>
                </a:r>
                <a:r>
                  <a:rPr lang="en-US" sz="1800" dirty="0"/>
                  <a:t> for insertion sort is  </a:t>
                </a:r>
                <a:r>
                  <a:rPr lang="el-GR" sz="1800" dirty="0">
                    <a:solidFill>
                      <a:srgbClr val="FF0000"/>
                    </a:solidFill>
                  </a:rPr>
                  <a:t>Θ</a:t>
                </a:r>
                <a:r>
                  <a:rPr lang="en-US" sz="1800" dirty="0">
                    <a:solidFill>
                      <a:srgbClr val="FF0000"/>
                    </a:solidFill>
                  </a:rPr>
                  <a:t>(n</a:t>
                </a:r>
                <a:r>
                  <a:rPr lang="en-US" sz="1800" baseline="30000" dirty="0">
                    <a:solidFill>
                      <a:srgbClr val="FF0000"/>
                    </a:solidFill>
                  </a:rPr>
                  <a:t>2 </a:t>
                </a:r>
                <a:r>
                  <a:rPr lang="en-US" sz="1800" dirty="0">
                    <a:solidFill>
                      <a:srgbClr val="FF0000"/>
                    </a:solidFill>
                  </a:rPr>
                  <a:t>). </a:t>
                </a:r>
              </a:p>
              <a:p>
                <a:pPr lvl="1"/>
                <a:r>
                  <a:rPr lang="en-US" sz="2000" dirty="0">
                    <a:solidFill>
                      <a:srgbClr val="FF0000"/>
                    </a:solidFill>
                  </a:rPr>
                  <a:t>Any sorting algorithm</a:t>
                </a:r>
                <a:r>
                  <a:rPr lang="en-US" sz="2000" dirty="0"/>
                  <a:t> will take </a:t>
                </a:r>
                <a:r>
                  <a:rPr lang="en-US" sz="2000" dirty="0">
                    <a:solidFill>
                      <a:srgbClr val="FF0000"/>
                    </a:solidFill>
                  </a:rPr>
                  <a:t>time </a:t>
                </a:r>
                <a:r>
                  <a:rPr lang="en-US" sz="2000" i="1" u="sng" dirty="0">
                    <a:solidFill>
                      <a:srgbClr val="FF0000"/>
                    </a:solidFill>
                  </a:rPr>
                  <a:t>at least </a:t>
                </a:r>
                <a:r>
                  <a:rPr lang="en-US" sz="2000" dirty="0">
                    <a:solidFill>
                      <a:srgbClr val="FF0000"/>
                    </a:solidFill>
                  </a:rPr>
                  <a:t>proportional to n.       </a:t>
                </a:r>
                <a:r>
                  <a:rPr lang="el-GR" sz="2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l-GR" sz="2000" dirty="0">
                    <a:solidFill>
                      <a:srgbClr val="FF0000"/>
                    </a:solidFill>
                  </a:rPr>
                  <a:t>Ω</a:t>
                </a:r>
                <a:r>
                  <a:rPr lang="en-US" sz="2000" dirty="0">
                    <a:solidFill>
                      <a:srgbClr val="FF0000"/>
                    </a:solidFill>
                  </a:rPr>
                  <a:t>(n)</a:t>
                </a:r>
                <a:r>
                  <a:rPr lang="en-US" sz="2000" dirty="0"/>
                  <a:t>              </a:t>
                </a:r>
                <a:endParaRPr lang="en-US" sz="2000" dirty="0">
                  <a:solidFill>
                    <a:srgbClr val="FF0000"/>
                  </a:solidFill>
                </a:endParaRPr>
              </a:p>
              <a:p>
                <a:r>
                  <a:rPr lang="en-US" sz="2400" dirty="0"/>
                  <a:t>Math functions that are:</a:t>
                </a:r>
              </a:p>
              <a:p>
                <a:pPr lvl="1"/>
                <a:r>
                  <a:rPr lang="el-GR" sz="2000" dirty="0"/>
                  <a:t>Θ</a:t>
                </a:r>
                <a:r>
                  <a:rPr lang="en-US" sz="2000" dirty="0"/>
                  <a:t>(n</a:t>
                </a:r>
                <a:r>
                  <a:rPr lang="en-US" sz="2000" baseline="30000" dirty="0"/>
                  <a:t>2 </a:t>
                </a:r>
                <a:r>
                  <a:rPr lang="en-US" sz="2000" dirty="0"/>
                  <a:t>) :</a:t>
                </a:r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lvl="1"/>
                <a:r>
                  <a:rPr lang="en-US" sz="2000" dirty="0"/>
                  <a:t>O(n</a:t>
                </a:r>
                <a:r>
                  <a:rPr lang="en-US" sz="2000" baseline="30000" dirty="0"/>
                  <a:t>2 </a:t>
                </a:r>
                <a:r>
                  <a:rPr lang="en-US" sz="2000" dirty="0"/>
                  <a:t>) :</a:t>
                </a:r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lvl="1"/>
                <a:r>
                  <a:rPr lang="el-GR" sz="2000" dirty="0"/>
                  <a:t>Ω</a:t>
                </a:r>
                <a:r>
                  <a:rPr lang="en-US" sz="2000" dirty="0"/>
                  <a:t>(n</a:t>
                </a:r>
                <a:r>
                  <a:rPr lang="en-US" sz="2000" baseline="30000" dirty="0"/>
                  <a:t>2 </a:t>
                </a:r>
                <a:r>
                  <a:rPr lang="en-US" sz="2000" dirty="0"/>
                  <a:t>) :</a:t>
                </a:r>
              </a:p>
              <a:p>
                <a:pPr marL="457200" lvl="1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65908"/>
                <a:ext cx="9144000" cy="5358692"/>
              </a:xfrm>
              <a:blipFill>
                <a:blip r:embed="rId3"/>
                <a:stretch>
                  <a:fillRect l="-867" t="-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00800" y="4038600"/>
                <a:ext cx="2514600" cy="271875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Informal definition:</a:t>
                </a:r>
              </a:p>
              <a:p>
                <a:r>
                  <a:rPr lang="en-US" i="1" dirty="0"/>
                  <a:t>f(n)</a:t>
                </a:r>
                <a:r>
                  <a:rPr lang="en-US" dirty="0"/>
                  <a:t> grows ‘proportional’ </a:t>
                </a:r>
              </a:p>
              <a:p>
                <a:r>
                  <a:rPr lang="en-US" dirty="0"/>
                  <a:t>to g(n)  if: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𝑔</m:t>
                            </m:r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/>
                  <a:t> = c ≠ 0 </a:t>
                </a:r>
              </a:p>
              <a:p>
                <a:r>
                  <a:rPr lang="en-US" dirty="0"/>
                  <a:t>(c is a non-zero constant)</a:t>
                </a:r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= …. </a:t>
                </a:r>
                <a:r>
                  <a:rPr lang="el-GR" b="1" dirty="0">
                    <a:solidFill>
                      <a:srgbClr val="FF0000"/>
                    </a:solidFill>
                  </a:rPr>
                  <a:t>Θ</a:t>
                </a:r>
                <a:r>
                  <a:rPr lang="en-US" b="1" dirty="0">
                    <a:solidFill>
                      <a:srgbClr val="FF0000"/>
                    </a:solidFill>
                  </a:rPr>
                  <a:t>  </a:t>
                </a:r>
                <a:r>
                  <a:rPr lang="en-US" sz="1600" dirty="0">
                    <a:solidFill>
                      <a:srgbClr val="FF0000"/>
                    </a:solidFill>
                  </a:rPr>
                  <a:t>tight bound</a:t>
                </a:r>
                <a:endParaRPr lang="en-US" sz="1600" b="1" dirty="0">
                  <a:solidFill>
                    <a:srgbClr val="FF0000"/>
                  </a:solidFill>
                </a:endParaRPr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≤ .… O </a:t>
                </a:r>
                <a:r>
                  <a:rPr lang="en-US" sz="16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1600" dirty="0">
                    <a:solidFill>
                      <a:srgbClr val="FF0000"/>
                    </a:solidFill>
                  </a:rPr>
                  <a:t>upper bound</a:t>
                </a:r>
              </a:p>
              <a:p>
                <a:r>
                  <a:rPr lang="en-US" sz="1600" b="1" dirty="0">
                    <a:solidFill>
                      <a:srgbClr val="FF0000"/>
                    </a:solidFill>
                  </a:rPr>
                  <a:t>	</a:t>
                </a:r>
                <a:r>
                  <a:rPr lang="en-US" sz="1600" dirty="0">
                    <a:solidFill>
                      <a:srgbClr val="FF0000"/>
                    </a:solidFill>
                  </a:rPr>
                  <a:t>(big-Oh – bigger)</a:t>
                </a:r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≥ …. </a:t>
                </a:r>
                <a:r>
                  <a:rPr lang="el-GR" b="1" dirty="0">
                    <a:solidFill>
                      <a:srgbClr val="FF0000"/>
                    </a:solidFill>
                  </a:rPr>
                  <a:t>Ω</a:t>
                </a:r>
                <a:r>
                  <a:rPr lang="en-US" b="1" dirty="0">
                    <a:solidFill>
                      <a:srgbClr val="FF0000"/>
                    </a:solidFill>
                  </a:rPr>
                  <a:t>  </a:t>
                </a:r>
                <a:r>
                  <a:rPr lang="en-US" sz="1600" dirty="0">
                    <a:solidFill>
                      <a:srgbClr val="FF0000"/>
                    </a:solidFill>
                  </a:rPr>
                  <a:t>lower  bound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4038600"/>
                <a:ext cx="2514600" cy="2718758"/>
              </a:xfrm>
              <a:prstGeom prst="rect">
                <a:avLst/>
              </a:prstGeom>
              <a:blipFill rotWithShape="1">
                <a:blip r:embed="rId8"/>
                <a:stretch>
                  <a:fillRect l="-1687" t="-895" r="-1446" b="-2461"/>
                </a:stretch>
              </a:blipFill>
              <a:ln w="95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648200" y="5638800"/>
            <a:ext cx="1681742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Abuse notation:</a:t>
            </a:r>
          </a:p>
          <a:p>
            <a:endParaRPr lang="en-US" dirty="0"/>
          </a:p>
          <a:p>
            <a:r>
              <a:rPr lang="en-US" dirty="0"/>
              <a:t>instead of:</a:t>
            </a:r>
          </a:p>
          <a:p>
            <a:endParaRPr lang="en-US" dirty="0"/>
          </a:p>
        </p:txBody>
      </p:sp>
      <p:graphicFrame>
        <p:nvGraphicFramePr>
          <p:cNvPr id="11" name="Object 10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732819209"/>
              </p:ext>
            </p:extLst>
          </p:nvPr>
        </p:nvGraphicFramePr>
        <p:xfrm>
          <a:off x="4709608" y="6494630"/>
          <a:ext cx="155892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9" imgW="977760" imgH="203040" progId="Equation.3">
                  <p:embed/>
                </p:oleObj>
              </mc:Choice>
              <mc:Fallback>
                <p:oleObj name="Equation" r:id="rId9" imgW="977760" imgH="203040" progId="Equation.3">
                  <p:embed/>
                  <p:pic>
                    <p:nvPicPr>
                      <p:cNvPr id="11" name="Object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9608" y="6494630"/>
                        <a:ext cx="155892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398720981"/>
              </p:ext>
            </p:extLst>
          </p:nvPr>
        </p:nvGraphicFramePr>
        <p:xfrm>
          <a:off x="4699289" y="5915114"/>
          <a:ext cx="1579563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11" imgW="990360" imgH="203040" progId="Equation.3">
                  <p:embed/>
                </p:oleObj>
              </mc:Choice>
              <mc:Fallback>
                <p:oleObj name="Equation" r:id="rId11" imgW="990360" imgH="203040" progId="Equation.3">
                  <p:embed/>
                  <p:pic>
                    <p:nvPicPr>
                      <p:cNvPr id="12" name="Object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289" y="5915114"/>
                        <a:ext cx="1579563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0784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7458"/>
          </a:xfrm>
        </p:spPr>
        <p:txBody>
          <a:bodyPr/>
          <a:lstStyle/>
          <a:p>
            <a:r>
              <a:rPr lang="en-US" sz="4000" dirty="0"/>
              <a:t>Asymptotic Bounds and Notation </a:t>
            </a:r>
            <a:r>
              <a:rPr lang="en-US" sz="2400" dirty="0"/>
              <a:t>(CLRS chapter 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007458"/>
                <a:ext cx="9144000" cy="5867400"/>
              </a:xfrm>
            </p:spPr>
            <p:txBody>
              <a:bodyPr>
                <a:noAutofit/>
              </a:bodyPr>
              <a:lstStyle/>
              <a:p>
                <a:r>
                  <a:rPr lang="en-US" sz="2400" i="1" dirty="0"/>
                  <a:t>f(n)</a:t>
                </a:r>
                <a:r>
                  <a:rPr lang="en-US" sz="2400" dirty="0"/>
                  <a:t> = </a:t>
                </a:r>
                <a:r>
                  <a:rPr lang="el-GR" sz="2400" b="1" dirty="0">
                    <a:solidFill>
                      <a:srgbClr val="FF0000"/>
                    </a:solidFill>
                  </a:rPr>
                  <a:t>Θ</a:t>
                </a:r>
                <a:r>
                  <a:rPr lang="en-US" sz="2400" i="1" dirty="0"/>
                  <a:t>(g(n))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 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240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𝑓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𝑔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400" dirty="0"/>
                  <a:t> =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c ≠ 0 </a:t>
                </a:r>
                <a:r>
                  <a:rPr lang="en-US" sz="2400" dirty="0"/>
                  <a:t>(limit is a non-zero constant)</a:t>
                </a:r>
              </a:p>
              <a:p>
                <a:pPr lvl="1"/>
                <a:r>
                  <a:rPr lang="en-US" sz="2000" i="1" dirty="0"/>
                  <a:t>g(n)</a:t>
                </a:r>
                <a:r>
                  <a:rPr lang="en-US" sz="2000" dirty="0"/>
                  <a:t> is an </a:t>
                </a:r>
                <a:r>
                  <a:rPr lang="en-US" sz="2000" dirty="0">
                    <a:solidFill>
                      <a:srgbClr val="FF0000"/>
                    </a:solidFill>
                  </a:rPr>
                  <a:t>asymptotic 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tight</a:t>
                </a:r>
                <a:r>
                  <a:rPr lang="en-US" sz="2000" dirty="0"/>
                  <a:t> bound for </a:t>
                </a:r>
                <a:r>
                  <a:rPr lang="en-US" sz="2000" i="1" dirty="0"/>
                  <a:t>f(n)</a:t>
                </a:r>
                <a:r>
                  <a:rPr lang="en-US" sz="2000" dirty="0"/>
                  <a:t>.</a:t>
                </a:r>
              </a:p>
              <a:p>
                <a:pPr lvl="1"/>
                <a:r>
                  <a:rPr lang="en-US" sz="1600" i="1" dirty="0"/>
                  <a:t>f(n)</a:t>
                </a:r>
                <a:r>
                  <a:rPr lang="en-US" sz="1600" dirty="0"/>
                  <a:t> = </a:t>
                </a:r>
                <a:r>
                  <a:rPr lang="el-GR" sz="1600" b="1" dirty="0"/>
                  <a:t>Θ</a:t>
                </a:r>
                <a:r>
                  <a:rPr lang="en-US" sz="1600" i="1" dirty="0"/>
                  <a:t>(g(n))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 </m:t>
                    </m:r>
                  </m:oMath>
                </a14:m>
                <a:r>
                  <a:rPr lang="en-US" sz="1600" dirty="0"/>
                  <a:t>there exist positive constants </a:t>
                </a:r>
                <a:r>
                  <a:rPr lang="en-US" sz="1600" i="1" dirty="0"/>
                  <a:t>c</a:t>
                </a:r>
                <a:r>
                  <a:rPr lang="en-US" sz="1600" i="1" baseline="-25000" dirty="0"/>
                  <a:t>0 </a:t>
                </a:r>
                <a:r>
                  <a:rPr lang="en-US" sz="1600" dirty="0"/>
                  <a:t>, </a:t>
                </a:r>
                <a:r>
                  <a:rPr lang="en-US" sz="1600" i="1" dirty="0"/>
                  <a:t>c</a:t>
                </a:r>
                <a:r>
                  <a:rPr lang="en-US" sz="1600" i="1" baseline="-25000" dirty="0"/>
                  <a:t>1</a:t>
                </a:r>
                <a:r>
                  <a:rPr lang="en-US" sz="1600" dirty="0"/>
                  <a:t> and </a:t>
                </a:r>
                <a:r>
                  <a:rPr lang="en-US" sz="1600" i="1" dirty="0"/>
                  <a:t>n</a:t>
                </a:r>
                <a:r>
                  <a:rPr lang="en-US" sz="1600" i="1" baseline="-25000" dirty="0"/>
                  <a:t>0</a:t>
                </a:r>
                <a:r>
                  <a:rPr lang="en-US" sz="1600" dirty="0"/>
                  <a:t> such that </a:t>
                </a:r>
                <a:r>
                  <a:rPr lang="en-US" sz="1600" i="1" dirty="0"/>
                  <a:t>c</a:t>
                </a:r>
                <a:r>
                  <a:rPr lang="en-US" sz="1600" i="1" baseline="-25000" dirty="0"/>
                  <a:t>0</a:t>
                </a:r>
                <a:r>
                  <a:rPr lang="en-US" sz="1600" i="1" dirty="0"/>
                  <a:t> g(n)</a:t>
                </a:r>
                <a:r>
                  <a:rPr lang="en-US" sz="1600" dirty="0"/>
                  <a:t> </a:t>
                </a:r>
                <a:r>
                  <a:rPr lang="en-US" sz="1600" i="1" dirty="0"/>
                  <a:t>≤</a:t>
                </a:r>
                <a:r>
                  <a:rPr lang="en-US" sz="1600" dirty="0"/>
                  <a:t> </a:t>
                </a:r>
                <a:r>
                  <a:rPr lang="en-US" sz="1600" b="1" i="1" dirty="0"/>
                  <a:t>f(n)</a:t>
                </a:r>
                <a:r>
                  <a:rPr lang="en-US" sz="1600" i="1" dirty="0"/>
                  <a:t> ≤ c</a:t>
                </a:r>
                <a:r>
                  <a:rPr lang="en-US" sz="1600" i="1" baseline="-25000" dirty="0"/>
                  <a:t>1</a:t>
                </a:r>
                <a:r>
                  <a:rPr lang="en-US" sz="1600" i="1" dirty="0"/>
                  <a:t> g(n)</a:t>
                </a:r>
                <a:r>
                  <a:rPr lang="en-US" sz="1600" dirty="0"/>
                  <a:t> 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1600" i="1" dirty="0"/>
                  <a:t>n ≥ n</a:t>
                </a:r>
                <a:r>
                  <a:rPr lang="en-US" sz="1600" i="1" baseline="-25000" dirty="0"/>
                  <a:t>0</a:t>
                </a:r>
                <a:r>
                  <a:rPr lang="en-US" sz="1800" dirty="0"/>
                  <a:t>.</a:t>
                </a:r>
              </a:p>
              <a:p>
                <a:pPr lvl="1"/>
                <a:endParaRPr lang="en-US" sz="800" dirty="0"/>
              </a:p>
              <a:p>
                <a:r>
                  <a:rPr lang="en-US" sz="2400" i="1" dirty="0"/>
                  <a:t>f(n)</a:t>
                </a:r>
                <a:r>
                  <a:rPr lang="en-US" sz="2400" dirty="0"/>
                  <a:t> =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O</a:t>
                </a:r>
                <a:r>
                  <a:rPr lang="en-US" sz="2400" dirty="0"/>
                  <a:t>(g(n))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240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𝑓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𝑔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000" dirty="0"/>
                  <a:t> = 0 or c (limit is a constant)</a:t>
                </a:r>
              </a:p>
              <a:p>
                <a:pPr lvl="1"/>
                <a:r>
                  <a:rPr lang="en-US" sz="2000" i="1" dirty="0"/>
                  <a:t>g(n)</a:t>
                </a:r>
                <a:r>
                  <a:rPr lang="en-US" sz="2000" dirty="0"/>
                  <a:t> is an </a:t>
                </a:r>
                <a:r>
                  <a:rPr lang="en-US" sz="2000" dirty="0">
                    <a:solidFill>
                      <a:srgbClr val="FF0000"/>
                    </a:solidFill>
                  </a:rPr>
                  <a:t>asymptotic 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upper</a:t>
                </a:r>
                <a:r>
                  <a:rPr lang="en-US" sz="2000" dirty="0"/>
                  <a:t> bound for </a:t>
                </a:r>
                <a:r>
                  <a:rPr lang="en-US" sz="2000" i="1" dirty="0"/>
                  <a:t>f(n)</a:t>
                </a:r>
                <a:r>
                  <a:rPr lang="en-US" sz="2000" dirty="0"/>
                  <a:t>.</a:t>
                </a:r>
              </a:p>
              <a:p>
                <a:pPr lvl="1"/>
                <a:r>
                  <a:rPr lang="en-US" sz="1600" i="1" dirty="0"/>
                  <a:t>f(n)</a:t>
                </a:r>
                <a:r>
                  <a:rPr lang="en-US" sz="1600" dirty="0"/>
                  <a:t> = </a:t>
                </a:r>
                <a:r>
                  <a:rPr lang="en-US" sz="1600" b="1" dirty="0"/>
                  <a:t>O</a:t>
                </a:r>
                <a:r>
                  <a:rPr lang="en-US" sz="1600" dirty="0"/>
                  <a:t>(g(n))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1600" dirty="0"/>
                  <a:t> there exist positive constants </a:t>
                </a:r>
                <a:r>
                  <a:rPr lang="en-US" sz="1600" i="1" dirty="0"/>
                  <a:t>c</a:t>
                </a:r>
                <a:r>
                  <a:rPr lang="en-US" sz="1600" i="1" baseline="-25000" dirty="0"/>
                  <a:t>0</a:t>
                </a:r>
                <a:r>
                  <a:rPr lang="en-US" sz="1600" dirty="0"/>
                  <a:t> and </a:t>
                </a:r>
                <a:r>
                  <a:rPr lang="en-US" sz="1600" i="1" dirty="0"/>
                  <a:t>n</a:t>
                </a:r>
                <a:r>
                  <a:rPr lang="en-US" sz="1600" i="1" baseline="-25000" dirty="0"/>
                  <a:t>0</a:t>
                </a:r>
                <a:r>
                  <a:rPr lang="en-US" sz="1600" dirty="0"/>
                  <a:t> such that </a:t>
                </a:r>
                <a:r>
                  <a:rPr lang="en-US" sz="1600" b="1" i="1" dirty="0"/>
                  <a:t>f(n)</a:t>
                </a:r>
                <a:r>
                  <a:rPr lang="en-US" sz="1600" i="1" dirty="0"/>
                  <a:t> ≤ c</a:t>
                </a:r>
                <a:r>
                  <a:rPr lang="en-US" sz="1600" i="1" baseline="-25000" dirty="0"/>
                  <a:t>0</a:t>
                </a:r>
                <a:r>
                  <a:rPr lang="en-US" sz="1600" i="1" dirty="0"/>
                  <a:t> g(n),</a:t>
                </a:r>
                <a:r>
                  <a:rPr lang="en-US" sz="1600" dirty="0"/>
                  <a:t> for all </a:t>
                </a:r>
                <a:r>
                  <a:rPr lang="en-US" sz="1600" i="1" dirty="0"/>
                  <a:t>n ≥ n</a:t>
                </a:r>
                <a:r>
                  <a:rPr lang="en-US" sz="1600" i="1" baseline="-25000" dirty="0"/>
                  <a:t>0</a:t>
                </a:r>
                <a:r>
                  <a:rPr lang="en-US" sz="1600" dirty="0"/>
                  <a:t>.</a:t>
                </a:r>
                <a:endParaRPr lang="en-US" sz="1600" i="1" dirty="0"/>
              </a:p>
              <a:p>
                <a:pPr lvl="1"/>
                <a:endParaRPr lang="en-US" sz="800" dirty="0"/>
              </a:p>
              <a:p>
                <a:r>
                  <a:rPr lang="en-US" sz="2400" i="1" dirty="0"/>
                  <a:t>f(N)</a:t>
                </a:r>
                <a:r>
                  <a:rPr lang="en-US" sz="2400" dirty="0"/>
                  <a:t> = </a:t>
                </a:r>
                <a:r>
                  <a:rPr lang="el-GR" sz="2400" b="1" dirty="0">
                    <a:solidFill>
                      <a:srgbClr val="FF0000"/>
                    </a:solidFill>
                  </a:rPr>
                  <a:t>Ω</a:t>
                </a:r>
                <a:r>
                  <a:rPr lang="en-US" sz="2400" i="1" dirty="0"/>
                  <a:t>(g(n))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240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400" dirty="0"/>
                  <a:t> or c</a:t>
                </a:r>
              </a:p>
              <a:p>
                <a:pPr lvl="1"/>
                <a:r>
                  <a:rPr lang="en-US" sz="2000" i="1" dirty="0"/>
                  <a:t>g(n)</a:t>
                </a:r>
                <a:r>
                  <a:rPr lang="en-US" sz="2000" dirty="0"/>
                  <a:t> is an </a:t>
                </a:r>
                <a:r>
                  <a:rPr lang="en-US" sz="2000" dirty="0">
                    <a:solidFill>
                      <a:srgbClr val="FF0000"/>
                    </a:solidFill>
                  </a:rPr>
                  <a:t>asymptotic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 lower</a:t>
                </a:r>
                <a:r>
                  <a:rPr lang="en-US" sz="2000" b="1" dirty="0"/>
                  <a:t> </a:t>
                </a:r>
                <a:r>
                  <a:rPr lang="en-US" sz="2000" dirty="0"/>
                  <a:t>bound for </a:t>
                </a:r>
                <a:r>
                  <a:rPr lang="en-US" sz="2000" i="1" dirty="0"/>
                  <a:t>f(n)</a:t>
                </a:r>
                <a:r>
                  <a:rPr lang="en-US" sz="2000" dirty="0"/>
                  <a:t>.</a:t>
                </a:r>
              </a:p>
              <a:p>
                <a:pPr lvl="1"/>
                <a:r>
                  <a:rPr lang="en-US" sz="1600" i="1" dirty="0"/>
                  <a:t>f(N)</a:t>
                </a:r>
                <a:r>
                  <a:rPr lang="en-US" sz="1600" dirty="0"/>
                  <a:t> = </a:t>
                </a:r>
                <a:r>
                  <a:rPr lang="el-GR" sz="1600" b="1" dirty="0"/>
                  <a:t>Ω</a:t>
                </a:r>
                <a:r>
                  <a:rPr lang="en-US" sz="1600" i="1" dirty="0"/>
                  <a:t>(g(n))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1600" dirty="0"/>
                  <a:t> there exist positive constants </a:t>
                </a:r>
                <a:r>
                  <a:rPr lang="en-US" sz="1600" i="1" dirty="0"/>
                  <a:t>c</a:t>
                </a:r>
                <a:r>
                  <a:rPr lang="en-US" sz="1600" i="1" baseline="-25000" dirty="0"/>
                  <a:t>0</a:t>
                </a:r>
                <a:r>
                  <a:rPr lang="en-US" sz="1600" dirty="0"/>
                  <a:t> and </a:t>
                </a:r>
                <a:r>
                  <a:rPr lang="en-US" sz="1600" i="1" dirty="0"/>
                  <a:t>n</a:t>
                </a:r>
                <a:r>
                  <a:rPr lang="en-US" sz="1600" i="1" baseline="-25000" dirty="0"/>
                  <a:t>0</a:t>
                </a:r>
                <a:r>
                  <a:rPr lang="en-US" sz="1600" dirty="0"/>
                  <a:t> such that  </a:t>
                </a:r>
                <a:r>
                  <a:rPr lang="en-US" sz="1600" i="1" dirty="0"/>
                  <a:t>c</a:t>
                </a:r>
                <a:r>
                  <a:rPr lang="en-US" sz="1600" i="1" baseline="-25000" dirty="0"/>
                  <a:t>0</a:t>
                </a:r>
                <a:r>
                  <a:rPr lang="en-US" sz="1600" i="1" dirty="0"/>
                  <a:t> g(n) ≤ </a:t>
                </a:r>
                <a:r>
                  <a:rPr lang="en-US" sz="1600" b="1" i="1" dirty="0"/>
                  <a:t>f(n)</a:t>
                </a:r>
                <a:r>
                  <a:rPr lang="en-US" sz="1600" dirty="0"/>
                  <a:t>    for all </a:t>
                </a:r>
                <a:r>
                  <a:rPr lang="en-US" sz="1600" i="1" dirty="0"/>
                  <a:t>n ≥ n</a:t>
                </a:r>
                <a:r>
                  <a:rPr lang="en-US" sz="1600" i="1" baseline="-25000" dirty="0"/>
                  <a:t>0</a:t>
                </a:r>
                <a:r>
                  <a:rPr lang="en-US" sz="2000" dirty="0"/>
                  <a:t>.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Typically, </a:t>
                </a:r>
                <a:r>
                  <a:rPr lang="en-US" sz="2000" i="1" dirty="0"/>
                  <a:t>f(n)</a:t>
                </a:r>
                <a:r>
                  <a:rPr lang="en-US" sz="2000" b="1" i="1" dirty="0"/>
                  <a:t> </a:t>
                </a:r>
                <a:r>
                  <a:rPr lang="en-US" sz="2000" dirty="0"/>
                  <a:t>is the running time of an algorithm. </a:t>
                </a:r>
                <a:r>
                  <a:rPr lang="en-US" sz="1800" dirty="0"/>
                  <a:t>This can be a complicated function.</a:t>
                </a:r>
              </a:p>
              <a:p>
                <a:r>
                  <a:rPr lang="en-US" sz="2000" dirty="0"/>
                  <a:t>We try to find a </a:t>
                </a:r>
                <a:r>
                  <a:rPr lang="en-US" sz="2000" i="1" dirty="0"/>
                  <a:t>g(n)</a:t>
                </a:r>
                <a:r>
                  <a:rPr lang="en-US" sz="2000" dirty="0"/>
                  <a:t> that is </a:t>
                </a:r>
                <a:r>
                  <a:rPr lang="en-US" sz="2000" b="1" u="sng" dirty="0"/>
                  <a:t>simple</a:t>
                </a:r>
                <a:r>
                  <a:rPr lang="en-US" sz="2000" dirty="0"/>
                  <a:t> (e.g. </a:t>
                </a:r>
                <a:r>
                  <a:rPr lang="en-US" sz="2000" i="1" dirty="0"/>
                  <a:t>n</a:t>
                </a:r>
                <a:r>
                  <a:rPr lang="en-US" sz="2000" i="1" baseline="30000" dirty="0"/>
                  <a:t>2</a:t>
                </a:r>
                <a:r>
                  <a:rPr lang="en-US" sz="2000" dirty="0"/>
                  <a:t>), and such that </a:t>
                </a:r>
                <a:r>
                  <a:rPr lang="en-US" sz="2000" i="1" dirty="0"/>
                  <a:t> f(n) = O(g(n)). E.g. 7n</a:t>
                </a:r>
                <a:r>
                  <a:rPr lang="en-US" sz="2000" i="1" baseline="30000" dirty="0"/>
                  <a:t>2</a:t>
                </a:r>
                <a:r>
                  <a:rPr lang="en-US" sz="2000" i="1" dirty="0"/>
                  <a:t>+10n+26 = O(n</a:t>
                </a:r>
                <a:r>
                  <a:rPr lang="en-US" sz="2000" i="1" baseline="30000" dirty="0"/>
                  <a:t>2</a:t>
                </a:r>
                <a:r>
                  <a:rPr lang="en-US" sz="2000" i="1" dirty="0"/>
                  <a:t>)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07458"/>
                <a:ext cx="9144000" cy="5867400"/>
              </a:xfrm>
              <a:blipFill>
                <a:blip r:embed="rId2"/>
                <a:stretch>
                  <a:fillRect l="-867" r="-200" b="-1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231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617058"/>
                <a:ext cx="9067800" cy="5012342"/>
              </a:xfrm>
            </p:spPr>
            <p:txBody>
              <a:bodyPr>
                <a:noAutofit/>
              </a:bodyPr>
              <a:lstStyle/>
              <a:p>
                <a:pPr marL="0" lvl="1" indent="0">
                  <a:buNone/>
                </a:pPr>
                <a:r>
                  <a:rPr lang="en-US" dirty="0"/>
                  <a:t>“little-oh”: </a:t>
                </a:r>
                <a:r>
                  <a:rPr lang="en-US" b="1" dirty="0">
                    <a:solidFill>
                      <a:srgbClr val="FF0000"/>
                    </a:solidFill>
                  </a:rPr>
                  <a:t>o</a:t>
                </a:r>
              </a:p>
              <a:p>
                <a:r>
                  <a:rPr lang="en-US" sz="2000" b="1" dirty="0">
                    <a:solidFill>
                      <a:schemeClr val="accent3">
                        <a:lumMod val="50000"/>
                      </a:schemeClr>
                    </a:solidFill>
                  </a:rPr>
                  <a:t>Theorem: </a:t>
                </a:r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200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/>
                              </a:rPr>
                              <m:t>𝑓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sz="2000" i="1">
                                <a:latin typeface="Cambria Math"/>
                              </a:rPr>
                              <m:t>𝑔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000" dirty="0"/>
                  <a:t> = 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0</a:t>
                </a:r>
                <a:r>
                  <a:rPr lang="en-US" sz="2000" dirty="0"/>
                  <a:t> , then</a:t>
                </a:r>
              </a:p>
              <a:p>
                <a:r>
                  <a:rPr lang="en-US" sz="1800" i="1" dirty="0"/>
                  <a:t>f(n)</a:t>
                </a:r>
                <a:r>
                  <a:rPr lang="en-US" sz="1800" dirty="0"/>
                  <a:t> is </a:t>
                </a:r>
                <a:r>
                  <a:rPr lang="en-US" sz="1800" b="1" dirty="0">
                    <a:solidFill>
                      <a:srgbClr val="FF0000"/>
                    </a:solidFill>
                  </a:rPr>
                  <a:t>o</a:t>
                </a:r>
                <a:r>
                  <a:rPr lang="en-US" sz="1800" dirty="0"/>
                  <a:t>(g(n)) if </a:t>
                </a:r>
                <a:r>
                  <a:rPr lang="en-US" sz="1800" dirty="0">
                    <a:solidFill>
                      <a:srgbClr val="FF0000"/>
                    </a:solidFill>
                  </a:rPr>
                  <a:t>for any</a:t>
                </a:r>
                <a:r>
                  <a:rPr lang="en-US" sz="1800" dirty="0"/>
                  <a:t> positive constant </a:t>
                </a:r>
                <a:r>
                  <a:rPr lang="en-US" sz="1800" i="1" dirty="0"/>
                  <a:t>c</a:t>
                </a:r>
                <a:r>
                  <a:rPr lang="en-US" sz="1800" i="1" baseline="-25000" dirty="0"/>
                  <a:t>0</a:t>
                </a:r>
                <a:r>
                  <a:rPr lang="en-US" sz="1800" dirty="0"/>
                  <a:t>, there exists </a:t>
                </a:r>
                <a:r>
                  <a:rPr lang="en-US" sz="1800" i="1" dirty="0"/>
                  <a:t>n</a:t>
                </a:r>
                <a:r>
                  <a:rPr lang="en-US" sz="1800" i="1" baseline="-25000" dirty="0"/>
                  <a:t>0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s.t.</a:t>
                </a:r>
                <a:r>
                  <a:rPr lang="en-US" sz="1800" dirty="0"/>
                  <a:t>:  </a:t>
                </a:r>
                <a:r>
                  <a:rPr lang="en-US" sz="1800" b="1" i="1" dirty="0"/>
                  <a:t>f(n)</a:t>
                </a:r>
                <a:r>
                  <a:rPr lang="en-US" sz="1800" i="1" dirty="0"/>
                  <a:t> &lt; c</a:t>
                </a:r>
                <a:r>
                  <a:rPr lang="en-US" sz="1800" i="1" baseline="-25000" dirty="0"/>
                  <a:t>0</a:t>
                </a:r>
                <a:r>
                  <a:rPr lang="en-US" sz="1800" i="1" dirty="0"/>
                  <a:t> g(n)</a:t>
                </a:r>
                <a:r>
                  <a:rPr lang="en-US" sz="1800" dirty="0"/>
                  <a:t>    for all </a:t>
                </a:r>
                <a:r>
                  <a:rPr lang="en-US" sz="1800" i="1" dirty="0"/>
                  <a:t>n ≥ n</a:t>
                </a:r>
                <a:r>
                  <a:rPr lang="en-US" sz="1800" i="1" baseline="-25000" dirty="0"/>
                  <a:t>0</a:t>
                </a:r>
                <a:r>
                  <a:rPr lang="en-US" sz="1800" dirty="0"/>
                  <a:t>. </a:t>
                </a:r>
              </a:p>
              <a:p>
                <a:r>
                  <a:rPr lang="en-US" sz="2000" i="1" dirty="0"/>
                  <a:t>g(N)</a:t>
                </a:r>
                <a:r>
                  <a:rPr lang="en-US" sz="2000" dirty="0"/>
                  <a:t> is an </a:t>
                </a:r>
                <a:r>
                  <a:rPr lang="en-US" sz="2000" dirty="0">
                    <a:solidFill>
                      <a:srgbClr val="FF0000"/>
                    </a:solidFill>
                  </a:rPr>
                  <a:t>asymptotic upper</a:t>
                </a:r>
                <a:r>
                  <a:rPr lang="en-US" sz="2000" dirty="0"/>
                  <a:t> bound for </a:t>
                </a:r>
                <a:r>
                  <a:rPr lang="en-US" sz="2000" i="1" dirty="0"/>
                  <a:t>f(N) </a:t>
                </a:r>
                <a:r>
                  <a:rPr lang="en-US" sz="2000" dirty="0"/>
                  <a:t>(</a:t>
                </a:r>
                <a:r>
                  <a:rPr lang="en-US" sz="2000" dirty="0">
                    <a:solidFill>
                      <a:srgbClr val="FF0000"/>
                    </a:solidFill>
                  </a:rPr>
                  <a:t>but NOT tight</a:t>
                </a:r>
                <a:r>
                  <a:rPr lang="en-US" sz="2000" dirty="0"/>
                  <a:t>).</a:t>
                </a:r>
                <a:endParaRPr lang="en-US" sz="2000" i="1" dirty="0"/>
              </a:p>
              <a:p>
                <a:r>
                  <a:rPr lang="en-US" sz="2000" i="1" dirty="0"/>
                  <a:t>E.g.:  n = o(n</a:t>
                </a:r>
                <a:r>
                  <a:rPr lang="en-US" sz="2000" i="1" baseline="30000" dirty="0"/>
                  <a:t>2</a:t>
                </a:r>
                <a:r>
                  <a:rPr lang="en-US" sz="2000" i="1" dirty="0"/>
                  <a:t>), n = o(</a:t>
                </a:r>
                <a:r>
                  <a:rPr lang="en-US" sz="2000" i="1" dirty="0" err="1"/>
                  <a:t>nlgn</a:t>
                </a:r>
                <a:r>
                  <a:rPr lang="en-US" sz="2000" i="1" dirty="0"/>
                  <a:t>), n</a:t>
                </a:r>
                <a:r>
                  <a:rPr lang="en-US" sz="2000" i="1" baseline="30000" dirty="0"/>
                  <a:t>2</a:t>
                </a:r>
                <a:r>
                  <a:rPr lang="en-US" sz="2000" i="1" dirty="0"/>
                  <a:t> = o(n</a:t>
                </a:r>
                <a:r>
                  <a:rPr lang="en-US" sz="2000" i="1" baseline="30000" dirty="0"/>
                  <a:t>4</a:t>
                </a:r>
                <a:r>
                  <a:rPr lang="en-US" sz="2000" i="1" dirty="0"/>
                  <a:t>),…</a:t>
                </a:r>
                <a:endParaRPr lang="en-US" sz="2000" dirty="0"/>
              </a:p>
              <a:p>
                <a:pPr lvl="1"/>
                <a:endParaRPr lang="en-US" sz="800" dirty="0"/>
              </a:p>
              <a:p>
                <a:pPr marL="0" lvl="1" indent="0">
                  <a:buNone/>
                </a:pPr>
                <a:endParaRPr lang="en-US" dirty="0"/>
              </a:p>
              <a:p>
                <a:pPr marL="0" lvl="1" indent="0">
                  <a:buNone/>
                </a:pPr>
                <a:r>
                  <a:rPr lang="en-US" dirty="0"/>
                  <a:t>“little-omega”:  </a:t>
                </a:r>
                <a:r>
                  <a:rPr lang="el-GR" b="1" dirty="0">
                    <a:solidFill>
                      <a:srgbClr val="FF0000"/>
                    </a:solidFill>
                  </a:rPr>
                  <a:t>ω</a:t>
                </a:r>
                <a:endParaRPr lang="en-US" dirty="0"/>
              </a:p>
              <a:p>
                <a:r>
                  <a:rPr lang="en-US" sz="2000" b="1" dirty="0">
                    <a:solidFill>
                      <a:schemeClr val="accent3">
                        <a:lumMod val="50000"/>
                      </a:schemeClr>
                    </a:solidFill>
                  </a:rPr>
                  <a:t>Theorem: </a:t>
                </a:r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200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𝑓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𝑔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000" dirty="0"/>
                  <a:t> =      , then</a:t>
                </a:r>
              </a:p>
              <a:p>
                <a:r>
                  <a:rPr lang="en-US" sz="1800" i="1" dirty="0"/>
                  <a:t>f(N)</a:t>
                </a:r>
                <a:r>
                  <a:rPr lang="en-US" sz="1800" dirty="0"/>
                  <a:t> is </a:t>
                </a:r>
                <a:r>
                  <a:rPr lang="el-GR" sz="1800" b="1" dirty="0">
                    <a:solidFill>
                      <a:srgbClr val="FF0000"/>
                    </a:solidFill>
                  </a:rPr>
                  <a:t>ω</a:t>
                </a:r>
                <a:r>
                  <a:rPr lang="en-US" sz="1800" i="1" dirty="0"/>
                  <a:t>(g(n))</a:t>
                </a:r>
                <a:r>
                  <a:rPr lang="en-US" sz="1800" dirty="0"/>
                  <a:t> if </a:t>
                </a:r>
                <a:r>
                  <a:rPr lang="en-US" sz="1800" dirty="0">
                    <a:solidFill>
                      <a:srgbClr val="FF0000"/>
                    </a:solidFill>
                  </a:rPr>
                  <a:t>for any </a:t>
                </a:r>
                <a:r>
                  <a:rPr lang="en-US" sz="1800" dirty="0"/>
                  <a:t>positive constant </a:t>
                </a:r>
                <a:r>
                  <a:rPr lang="en-US" sz="1800" i="1" dirty="0"/>
                  <a:t>c</a:t>
                </a:r>
                <a:r>
                  <a:rPr lang="en-US" sz="1800" i="1" baseline="-25000" dirty="0"/>
                  <a:t>0</a:t>
                </a:r>
                <a:r>
                  <a:rPr lang="en-US" sz="1800" dirty="0"/>
                  <a:t>, there exists </a:t>
                </a:r>
                <a:r>
                  <a:rPr lang="en-US" sz="1800" i="1" dirty="0"/>
                  <a:t>n</a:t>
                </a:r>
                <a:r>
                  <a:rPr lang="en-US" sz="1800" i="1" baseline="-25000" dirty="0"/>
                  <a:t>0</a:t>
                </a:r>
                <a:r>
                  <a:rPr lang="en-US" sz="1800" dirty="0"/>
                  <a:t> s. t.: </a:t>
                </a:r>
                <a:r>
                  <a:rPr lang="en-US" sz="1800" i="1" dirty="0"/>
                  <a:t>c</a:t>
                </a:r>
                <a:r>
                  <a:rPr lang="en-US" sz="1800" i="1" baseline="-25000" dirty="0"/>
                  <a:t>0</a:t>
                </a:r>
                <a:r>
                  <a:rPr lang="en-US" sz="1800" i="1" dirty="0"/>
                  <a:t> g(n) &lt; </a:t>
                </a:r>
                <a:r>
                  <a:rPr lang="en-US" sz="1800" b="1" i="1" dirty="0"/>
                  <a:t>f(n)</a:t>
                </a:r>
                <a:r>
                  <a:rPr lang="en-US" sz="1800" dirty="0"/>
                  <a:t> for all </a:t>
                </a:r>
                <a:r>
                  <a:rPr lang="en-US" sz="1800" i="1" dirty="0"/>
                  <a:t>n ≥ n</a:t>
                </a:r>
                <a:r>
                  <a:rPr lang="en-US" sz="1800" i="1" baseline="-25000" dirty="0"/>
                  <a:t>0</a:t>
                </a:r>
                <a:r>
                  <a:rPr lang="en-US" sz="1800" dirty="0"/>
                  <a:t>.</a:t>
                </a:r>
              </a:p>
              <a:p>
                <a:r>
                  <a:rPr lang="en-US" sz="2000" i="1" dirty="0"/>
                  <a:t>g(n)</a:t>
                </a:r>
                <a:r>
                  <a:rPr lang="en-US" sz="2000" dirty="0"/>
                  <a:t> is an </a:t>
                </a:r>
                <a:r>
                  <a:rPr lang="en-US" sz="2000" dirty="0">
                    <a:solidFill>
                      <a:srgbClr val="FF0000"/>
                    </a:solidFill>
                  </a:rPr>
                  <a:t>asymptotic lower</a:t>
                </a:r>
                <a:r>
                  <a:rPr lang="en-US" sz="2000" dirty="0"/>
                  <a:t> bound for </a:t>
                </a:r>
                <a:r>
                  <a:rPr lang="en-US" sz="2000" i="1" dirty="0"/>
                  <a:t>f(n)</a:t>
                </a:r>
                <a:r>
                  <a:rPr lang="en-US" sz="2000" dirty="0"/>
                  <a:t> (</a:t>
                </a:r>
                <a:r>
                  <a:rPr lang="en-US" sz="2000" dirty="0">
                    <a:solidFill>
                      <a:srgbClr val="FF0000"/>
                    </a:solidFill>
                  </a:rPr>
                  <a:t>but NOT tight</a:t>
                </a:r>
                <a:r>
                  <a:rPr lang="en-US" sz="2000" dirty="0"/>
                  <a:t>).</a:t>
                </a:r>
              </a:p>
              <a:p>
                <a:r>
                  <a:rPr lang="en-US" sz="2000" i="1" dirty="0"/>
                  <a:t>E.g.:  n</a:t>
                </a:r>
                <a:r>
                  <a:rPr lang="en-US" sz="2000" i="1" baseline="30000" dirty="0"/>
                  <a:t>2</a:t>
                </a:r>
                <a:r>
                  <a:rPr lang="en-US" sz="2000" i="1" dirty="0"/>
                  <a:t> = </a:t>
                </a:r>
                <a:r>
                  <a:rPr lang="el-GR" sz="2000" i="1" dirty="0"/>
                  <a:t>ω</a:t>
                </a:r>
                <a:r>
                  <a:rPr lang="en-US" sz="2000" i="1" dirty="0"/>
                  <a:t>(n), </a:t>
                </a:r>
                <a:r>
                  <a:rPr lang="en-US" sz="2000" i="1" dirty="0" err="1"/>
                  <a:t>nlgn</a:t>
                </a:r>
                <a:r>
                  <a:rPr lang="en-US" sz="2000" i="1" dirty="0"/>
                  <a:t> = </a:t>
                </a:r>
                <a:r>
                  <a:rPr lang="el-GR" sz="2000" i="1" dirty="0"/>
                  <a:t>ω</a:t>
                </a:r>
                <a:r>
                  <a:rPr lang="en-US" sz="2000" i="1" dirty="0"/>
                  <a:t>(n), n</a:t>
                </a:r>
                <a:r>
                  <a:rPr lang="en-US" sz="2000" i="1" baseline="30000" dirty="0"/>
                  <a:t>3</a:t>
                </a:r>
                <a:r>
                  <a:rPr lang="en-US" sz="2000" i="1" dirty="0"/>
                  <a:t> = </a:t>
                </a:r>
                <a:r>
                  <a:rPr lang="el-GR" sz="2000" i="1" dirty="0"/>
                  <a:t>ω</a:t>
                </a:r>
                <a:r>
                  <a:rPr lang="en-US" sz="2000" i="1" dirty="0"/>
                  <a:t>(n</a:t>
                </a:r>
                <a:r>
                  <a:rPr lang="en-US" sz="2000" i="1" baseline="30000" dirty="0"/>
                  <a:t>2</a:t>
                </a:r>
                <a:r>
                  <a:rPr lang="en-US" sz="2000" i="1" dirty="0"/>
                  <a:t>),…</a:t>
                </a:r>
                <a:endParaRPr lang="en-US" sz="2000" dirty="0"/>
              </a:p>
              <a:p>
                <a:pPr marL="457200" lvl="1" indent="0">
                  <a:buNone/>
                </a:pPr>
                <a:r>
                  <a:rPr lang="en-US" sz="2000" dirty="0"/>
                  <a:t> </a:t>
                </a:r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17058"/>
                <a:ext cx="9067800" cy="5012342"/>
              </a:xfrm>
              <a:blipFill>
                <a:blip r:embed="rId3"/>
                <a:stretch>
                  <a:fillRect l="-1008" t="-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586721"/>
              </p:ext>
            </p:extLst>
          </p:nvPr>
        </p:nvGraphicFramePr>
        <p:xfrm>
          <a:off x="3733800" y="2209800"/>
          <a:ext cx="11445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952200" imgH="203040" progId="Equation.3">
                  <p:embed/>
                </p:oleObj>
              </mc:Choice>
              <mc:Fallback>
                <p:oleObj name="Equation" r:id="rId4" imgW="952200" imgH="20304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33800" y="2209800"/>
                        <a:ext cx="1144588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6492892"/>
              </p:ext>
            </p:extLst>
          </p:nvPr>
        </p:nvGraphicFramePr>
        <p:xfrm>
          <a:off x="3810000" y="4876800"/>
          <a:ext cx="1173162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6" imgW="977760" imgH="203040" progId="Equation.3">
                  <p:embed/>
                </p:oleObj>
              </mc:Choice>
              <mc:Fallback>
                <p:oleObj name="Equation" r:id="rId6" imgW="977760" imgH="20304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876800"/>
                        <a:ext cx="1173162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95120682"/>
              </p:ext>
            </p:extLst>
          </p:nvPr>
        </p:nvGraphicFramePr>
        <p:xfrm>
          <a:off x="2819400" y="4953000"/>
          <a:ext cx="304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8" imgW="152280" imgH="126720" progId="Equation.3">
                  <p:embed/>
                </p:oleObj>
              </mc:Choice>
              <mc:Fallback>
                <p:oleObj name="Equation" r:id="rId8" imgW="152280" imgH="126720" progId="Equation.3">
                  <p:embed/>
                  <p:pic>
                    <p:nvPicPr>
                      <p:cNvPr id="8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953000"/>
                        <a:ext cx="3048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5680A160-10CC-406D-8C21-90155BC4C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7458"/>
          </a:xfrm>
        </p:spPr>
        <p:txBody>
          <a:bodyPr/>
          <a:lstStyle/>
          <a:p>
            <a:r>
              <a:rPr lang="en-US" sz="4000" dirty="0"/>
              <a:t>Asymptotic Bounds and Notation </a:t>
            </a:r>
            <a:r>
              <a:rPr lang="en-US" sz="2400" dirty="0"/>
              <a:t>(CLRS chapter 3)</a:t>
            </a:r>
          </a:p>
        </p:txBody>
      </p:sp>
    </p:spTree>
    <p:extLst>
      <p:ext uri="{BB962C8B-B14F-4D97-AF65-F5344CB8AC3E}">
        <p14:creationId xmlns:p14="http://schemas.microsoft.com/office/powerpoint/2010/main" val="1723908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Theta vs Big-Oh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5029200"/>
          </a:xfrm>
        </p:spPr>
        <p:txBody>
          <a:bodyPr/>
          <a:lstStyle/>
          <a:p>
            <a:r>
              <a:rPr lang="en-US" dirty="0"/>
              <a:t>The Theta notation is more strict than the Big-Oh notation:</a:t>
            </a:r>
          </a:p>
          <a:p>
            <a:pPr lvl="1"/>
            <a:r>
              <a:rPr lang="en-US" i="1" dirty="0"/>
              <a:t>n</a:t>
            </a:r>
            <a:r>
              <a:rPr lang="en-US" i="1" baseline="30000" dirty="0"/>
              <a:t>2</a:t>
            </a:r>
            <a:r>
              <a:rPr lang="en-US" i="1" dirty="0"/>
              <a:t> = </a:t>
            </a:r>
            <a:r>
              <a:rPr lang="en-US" i="1" dirty="0">
                <a:solidFill>
                  <a:srgbClr val="FF0000"/>
                </a:solidFill>
              </a:rPr>
              <a:t>O</a:t>
            </a:r>
            <a:r>
              <a:rPr lang="en-US" i="1" dirty="0"/>
              <a:t>(n</a:t>
            </a:r>
            <a:r>
              <a:rPr lang="en-US" i="1" baseline="30000" dirty="0"/>
              <a:t>3</a:t>
            </a:r>
            <a:r>
              <a:rPr lang="en-US" i="1" dirty="0"/>
              <a:t>)    </a:t>
            </a:r>
            <a:r>
              <a:rPr lang="en-US" dirty="0"/>
              <a:t>is true</a:t>
            </a:r>
          </a:p>
          <a:p>
            <a:pPr lvl="1"/>
            <a:r>
              <a:rPr lang="en-US" i="1" dirty="0"/>
              <a:t>n</a:t>
            </a:r>
            <a:r>
              <a:rPr lang="en-US" i="1" baseline="30000" dirty="0"/>
              <a:t>2</a:t>
            </a:r>
            <a:r>
              <a:rPr lang="en-US" i="1" dirty="0"/>
              <a:t> = </a:t>
            </a:r>
            <a:r>
              <a:rPr lang="el-GR" i="1" dirty="0">
                <a:solidFill>
                  <a:srgbClr val="FF0000"/>
                </a:solidFill>
              </a:rPr>
              <a:t>Θ</a:t>
            </a:r>
            <a:r>
              <a:rPr lang="en-US" i="1" dirty="0"/>
              <a:t>(n</a:t>
            </a:r>
            <a:r>
              <a:rPr lang="en-US" i="1" baseline="30000" dirty="0"/>
              <a:t>3</a:t>
            </a:r>
            <a:r>
              <a:rPr lang="en-US" i="1" dirty="0"/>
              <a:t>)    </a:t>
            </a:r>
            <a:r>
              <a:rPr lang="en-US" dirty="0"/>
              <a:t>is false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155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9255</TotalTime>
  <Words>2561</Words>
  <Application>Microsoft Office PowerPoint</Application>
  <PresentationFormat>On-screen Show (4:3)</PresentationFormat>
  <Paragraphs>342</Paragraphs>
  <Slides>28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Cambria Math</vt:lpstr>
      <vt:lpstr>Symbol</vt:lpstr>
      <vt:lpstr>Office Theme</vt:lpstr>
      <vt:lpstr>Equation</vt:lpstr>
      <vt:lpstr>PowerPoint Presentation</vt:lpstr>
      <vt:lpstr>Math Background &amp; book reference</vt:lpstr>
      <vt:lpstr>Book</vt:lpstr>
      <vt:lpstr>Motivation</vt:lpstr>
      <vt:lpstr>Function plots</vt:lpstr>
      <vt:lpstr>Asymptotic Bounds Notation</vt:lpstr>
      <vt:lpstr>Asymptotic Bounds and Notation (CLRS chapter 3)</vt:lpstr>
      <vt:lpstr>Asymptotic Bounds and Notation (CLRS chapter 3)</vt:lpstr>
      <vt:lpstr>Theta vs Big-Oh</vt:lpstr>
      <vt:lpstr>Properties of O, Ω  and Θ </vt:lpstr>
      <vt:lpstr>Simplifying Big-Oh Notation</vt:lpstr>
      <vt:lpstr>Polynomial functions</vt:lpstr>
      <vt:lpstr>Big-Oh Hierarchy</vt:lpstr>
      <vt:lpstr>n!</vt:lpstr>
      <vt:lpstr>Useful logarithm properties</vt:lpstr>
      <vt:lpstr>Proofs using the c definition: O</vt:lpstr>
      <vt:lpstr>Proofs using the c definition:  Ω, Θ </vt:lpstr>
      <vt:lpstr>Using Limits: Example 1</vt:lpstr>
      <vt:lpstr>Summary</vt:lpstr>
      <vt:lpstr>EXTRA NOT REQUIRED</vt:lpstr>
      <vt:lpstr>Example Problem 1</vt:lpstr>
      <vt:lpstr>Example Problem 2</vt:lpstr>
      <vt:lpstr>Asymptotic notation for two parameters (CLRS)</vt:lpstr>
      <vt:lpstr>Using Limits</vt:lpstr>
      <vt:lpstr>Using Limits</vt:lpstr>
      <vt:lpstr>Asymptotic Notation in Expressions (if needed)</vt:lpstr>
      <vt:lpstr>Big-Oh Transitivity - Proof</vt:lpstr>
      <vt:lpstr>Extra Using Substitutions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athitsos</dc:creator>
  <cp:lastModifiedBy>Alexandra Stefan</cp:lastModifiedBy>
  <cp:revision>948</cp:revision>
  <cp:lastPrinted>2019-09-10T14:14:22Z</cp:lastPrinted>
  <dcterms:created xsi:type="dcterms:W3CDTF">2006-08-16T00:00:00Z</dcterms:created>
  <dcterms:modified xsi:type="dcterms:W3CDTF">2023-09-12T13:19:58Z</dcterms:modified>
</cp:coreProperties>
</file>