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98" r:id="rId3"/>
    <p:sldId id="257" r:id="rId4"/>
    <p:sldId id="258" r:id="rId5"/>
    <p:sldId id="259" r:id="rId6"/>
    <p:sldId id="283" r:id="rId7"/>
    <p:sldId id="299" r:id="rId8"/>
    <p:sldId id="294" r:id="rId9"/>
    <p:sldId id="295" r:id="rId10"/>
    <p:sldId id="284" r:id="rId11"/>
    <p:sldId id="285" r:id="rId12"/>
    <p:sldId id="286" r:id="rId13"/>
    <p:sldId id="287" r:id="rId14"/>
    <p:sldId id="288" r:id="rId15"/>
    <p:sldId id="290" r:id="rId16"/>
    <p:sldId id="261" r:id="rId17"/>
    <p:sldId id="291" r:id="rId18"/>
    <p:sldId id="266" r:id="rId19"/>
    <p:sldId id="265" r:id="rId20"/>
    <p:sldId id="264" r:id="rId21"/>
    <p:sldId id="262" r:id="rId22"/>
    <p:sldId id="277" r:id="rId23"/>
    <p:sldId id="300" r:id="rId24"/>
    <p:sldId id="301" r:id="rId25"/>
    <p:sldId id="302" r:id="rId26"/>
    <p:sldId id="279" r:id="rId27"/>
    <p:sldId id="280" r:id="rId28"/>
    <p:sldId id="282" r:id="rId29"/>
    <p:sldId id="281" r:id="rId30"/>
    <p:sldId id="272" r:id="rId31"/>
    <p:sldId id="297" r:id="rId32"/>
    <p:sldId id="292" r:id="rId33"/>
    <p:sldId id="289" r:id="rId34"/>
    <p:sldId id="296" r:id="rId35"/>
    <p:sldId id="293" r:id="rId3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CF14077-EE40-496C-9553-092118E47DEE}">
          <p14:sldIdLst>
            <p14:sldId id="256"/>
            <p14:sldId id="298"/>
            <p14:sldId id="257"/>
            <p14:sldId id="258"/>
            <p14:sldId id="259"/>
            <p14:sldId id="283"/>
          </p14:sldIdLst>
        </p14:section>
        <p14:section name="array_2_list" id="{ACFCBBBB-35D1-4CEF-BBE2-0D450773BCB6}">
          <p14:sldIdLst>
            <p14:sldId id="299"/>
            <p14:sldId id="294"/>
          </p14:sldIdLst>
        </p14:section>
        <p14:section name="destroy_list" id="{31B0D3AA-D87A-418F-84FF-894B3D06E047}">
          <p14:sldIdLst>
            <p14:sldId id="295"/>
          </p14:sldIdLst>
        </p14:section>
        <p14:section name="Insert node after another node" id="{AFD5A1B8-2045-426B-B53F-39DAB1D10C93}">
          <p14:sldIdLst>
            <p14:sldId id="284"/>
          </p14:sldIdLst>
        </p14:section>
        <p14:section name="Insert node in list" id="{6EE64DBA-0233-446E-8309-2AAD381CC38B}">
          <p14:sldIdLst>
            <p14:sldId id="285"/>
          </p14:sldIdLst>
        </p14:section>
        <p14:section name="delete node after given node" id="{6397AC3E-60EC-4406-B58C-D63CC00DA7BA}">
          <p14:sldIdLst>
            <p14:sldId id="286"/>
          </p14:sldIdLst>
        </p14:section>
        <p14:section name="delete node from list" id="{6E900229-2B79-4142-9010-462159CBCFB5}">
          <p14:sldIdLst>
            <p14:sldId id="287"/>
          </p14:sldIdLst>
        </p14:section>
        <p14:section name="Swap two consecutive nodes" id="{B8F69E8D-1BBC-4B35-9D32-5C1121535331}">
          <p14:sldIdLst>
            <p14:sldId id="288"/>
          </p14:sldIdLst>
        </p14:section>
        <p14:section name="Array of linked lists" id="{BB5C06D5-59D2-4C86-AAB8-BC0C81B6AE49}">
          <p14:sldIdLst>
            <p14:sldId id="290"/>
          </p14:sldIdLst>
        </p14:section>
        <p14:section name="Steps for developing code with loops" id="{67298B10-4356-4036-A580-90F722747DC1}">
          <p14:sldIdLst>
            <p14:sldId id="261"/>
            <p14:sldId id="291"/>
          </p14:sldIdLst>
        </p14:section>
        <p14:section name="list from array - steps to develop code" id="{FE404BE0-B821-4096-A612-BAFB48A94D22}">
          <p14:sldIdLst>
            <p14:sldId id="266"/>
            <p14:sldId id="265"/>
            <p14:sldId id="264"/>
            <p14:sldId id="262"/>
            <p14:sldId id="277"/>
            <p14:sldId id="300"/>
          </p14:sldIdLst>
        </p14:section>
        <p14:section name="Program state at different times" id="{3860651B-DF78-462F-9A17-944AA82BE3BE}">
          <p14:sldIdLst>
            <p14:sldId id="301"/>
            <p14:sldId id="302"/>
          </p14:sldIdLst>
        </p14:section>
        <p14:section name="Destroy list - steps to develop the code" id="{3CBD6200-4914-456D-811E-DEA972024B8F}">
          <p14:sldIdLst>
            <p14:sldId id="279"/>
            <p14:sldId id="280"/>
            <p14:sldId id="282"/>
            <p14:sldId id="281"/>
          </p14:sldIdLst>
        </p14:section>
        <p14:section name="Worksheets (repeated) for convenience" id="{31A106D6-734E-47F9-A6C6-B4F1F0960E9C}">
          <p14:sldIdLst>
            <p14:sldId id="272"/>
            <p14:sldId id="297"/>
            <p14:sldId id="292"/>
            <p14:sldId id="289"/>
            <p14:sldId id="296"/>
            <p14:sldId id="293"/>
          </p14:sldIdLst>
        </p14:section>
        <p14:section name="Program state in text mode" id="{6D58D59C-32DC-43EC-B6BD-711E1958074C}">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BA5E09-CA20-4A69-B4AC-F54B63702F90}" v="216" dt="2023-09-08T16:30:31.4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3505" autoAdjust="0"/>
  </p:normalViewPr>
  <p:slideViewPr>
    <p:cSldViewPr snapToGrid="0">
      <p:cViewPr varScale="1">
        <p:scale>
          <a:sx n="59" d="100"/>
          <a:sy n="59" d="100"/>
        </p:scale>
        <p:origin x="153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fan, Alexandra" userId="31e1a6b8-5232-42c3-b6d4-9595b200ff55" providerId="ADAL" clId="{28BA5E09-CA20-4A69-B4AC-F54B63702F90}"/>
    <pc:docChg chg="custSel modSld">
      <pc:chgData name="Stefan, Alexandra" userId="31e1a6b8-5232-42c3-b6d4-9595b200ff55" providerId="ADAL" clId="{28BA5E09-CA20-4A69-B4AC-F54B63702F90}" dt="2023-09-08T16:30:31.469" v="100" actId="478"/>
      <pc:docMkLst>
        <pc:docMk/>
      </pc:docMkLst>
      <pc:sldChg chg="delSp modSp">
        <pc:chgData name="Stefan, Alexandra" userId="31e1a6b8-5232-42c3-b6d4-9595b200ff55" providerId="ADAL" clId="{28BA5E09-CA20-4A69-B4AC-F54B63702F90}" dt="2023-09-08T16:30:31.469" v="100" actId="478"/>
        <pc:sldMkLst>
          <pc:docMk/>
          <pc:sldMk cId="221451002" sldId="281"/>
        </pc:sldMkLst>
        <pc:spChg chg="mod">
          <ac:chgData name="Stefan, Alexandra" userId="31e1a6b8-5232-42c3-b6d4-9595b200ff55" providerId="ADAL" clId="{28BA5E09-CA20-4A69-B4AC-F54B63702F90}" dt="2023-09-08T16:30:22.608" v="99" actId="255"/>
          <ac:spMkLst>
            <pc:docMk/>
            <pc:sldMk cId="221451002" sldId="281"/>
            <ac:spMk id="3" creationId="{00000000-0000-0000-0000-000000000000}"/>
          </ac:spMkLst>
        </pc:spChg>
        <pc:spChg chg="del">
          <ac:chgData name="Stefan, Alexandra" userId="31e1a6b8-5232-42c3-b6d4-9595b200ff55" providerId="ADAL" clId="{28BA5E09-CA20-4A69-B4AC-F54B63702F90}" dt="2023-09-08T16:30:31.469" v="100" actId="478"/>
          <ac:spMkLst>
            <pc:docMk/>
            <pc:sldMk cId="221451002" sldId="281"/>
            <ac:spMk id="25" creationId="{00000000-0000-0000-0000-000000000000}"/>
          </ac:spMkLst>
        </pc:spChg>
      </pc:sldChg>
      <pc:sldChg chg="modSp">
        <pc:chgData name="Stefan, Alexandra" userId="31e1a6b8-5232-42c3-b6d4-9595b200ff55" providerId="ADAL" clId="{28BA5E09-CA20-4A69-B4AC-F54B63702F90}" dt="2023-09-08T16:29:38.037" v="88" actId="20577"/>
        <pc:sldMkLst>
          <pc:docMk/>
          <pc:sldMk cId="3642169067" sldId="292"/>
        </pc:sldMkLst>
        <pc:spChg chg="mod">
          <ac:chgData name="Stefan, Alexandra" userId="31e1a6b8-5232-42c3-b6d4-9595b200ff55" providerId="ADAL" clId="{28BA5E09-CA20-4A69-B4AC-F54B63702F90}" dt="2023-09-08T16:29:38.037" v="88" actId="20577"/>
          <ac:spMkLst>
            <pc:docMk/>
            <pc:sldMk cId="3642169067" sldId="292"/>
            <ac:spMk id="2" creationId="{00000000-0000-0000-0000-000000000000}"/>
          </ac:spMkLst>
        </pc:spChg>
      </pc:sldChg>
      <pc:sldChg chg="delSp modSp">
        <pc:chgData name="Stefan, Alexandra" userId="31e1a6b8-5232-42c3-b6d4-9595b200ff55" providerId="ADAL" clId="{28BA5E09-CA20-4A69-B4AC-F54B63702F90}" dt="2023-09-08T16:29:08.372" v="72" actId="20577"/>
        <pc:sldMkLst>
          <pc:docMk/>
          <pc:sldMk cId="3401924288" sldId="295"/>
        </pc:sldMkLst>
        <pc:spChg chg="mod">
          <ac:chgData name="Stefan, Alexandra" userId="31e1a6b8-5232-42c3-b6d4-9595b200ff55" providerId="ADAL" clId="{28BA5E09-CA20-4A69-B4AC-F54B63702F90}" dt="2023-09-08T16:27:20.879" v="0"/>
          <ac:spMkLst>
            <pc:docMk/>
            <pc:sldMk cId="3401924288" sldId="295"/>
            <ac:spMk id="2" creationId="{00000000-0000-0000-0000-000000000000}"/>
          </ac:spMkLst>
        </pc:spChg>
        <pc:spChg chg="mod">
          <ac:chgData name="Stefan, Alexandra" userId="31e1a6b8-5232-42c3-b6d4-9595b200ff55" providerId="ADAL" clId="{28BA5E09-CA20-4A69-B4AC-F54B63702F90}" dt="2023-09-08T16:29:08.372" v="72" actId="20577"/>
          <ac:spMkLst>
            <pc:docMk/>
            <pc:sldMk cId="3401924288" sldId="295"/>
            <ac:spMk id="3" creationId="{00000000-0000-0000-0000-000000000000}"/>
          </ac:spMkLst>
        </pc:spChg>
        <pc:spChg chg="del">
          <ac:chgData name="Stefan, Alexandra" userId="31e1a6b8-5232-42c3-b6d4-9595b200ff55" providerId="ADAL" clId="{28BA5E09-CA20-4A69-B4AC-F54B63702F90}" dt="2023-09-08T16:29:01.106" v="65" actId="478"/>
          <ac:spMkLst>
            <pc:docMk/>
            <pc:sldMk cId="3401924288" sldId="295"/>
            <ac:spMk id="25" creationId="{00000000-0000-0000-0000-000000000000}"/>
          </ac:spMkLst>
        </pc:spChg>
      </pc:sldChg>
    </pc:docChg>
  </pc:docChgLst>
  <pc:docChgLst>
    <pc:chgData name="Alexandra Stefan" userId="31e1a6b8-5232-42c3-b6d4-9595b200ff55" providerId="ADAL" clId="{28BA5E09-CA20-4A69-B4AC-F54B63702F90}"/>
    <pc:docChg chg="modSld">
      <pc:chgData name="Alexandra Stefan" userId="31e1a6b8-5232-42c3-b6d4-9595b200ff55" providerId="ADAL" clId="{28BA5E09-CA20-4A69-B4AC-F54B63702F90}" dt="2023-08-29T13:22:14.400" v="114" actId="6549"/>
      <pc:docMkLst>
        <pc:docMk/>
      </pc:docMkLst>
      <pc:sldChg chg="modSp">
        <pc:chgData name="Alexandra Stefan" userId="31e1a6b8-5232-42c3-b6d4-9595b200ff55" providerId="ADAL" clId="{28BA5E09-CA20-4A69-B4AC-F54B63702F90}" dt="2023-08-29T12:12:26.950" v="21" actId="20577"/>
        <pc:sldMkLst>
          <pc:docMk/>
          <pc:sldMk cId="3451580502" sldId="257"/>
        </pc:sldMkLst>
        <pc:spChg chg="mod">
          <ac:chgData name="Alexandra Stefan" userId="31e1a6b8-5232-42c3-b6d4-9595b200ff55" providerId="ADAL" clId="{28BA5E09-CA20-4A69-B4AC-F54B63702F90}" dt="2023-08-29T12:12:26.950" v="21" actId="20577"/>
          <ac:spMkLst>
            <pc:docMk/>
            <pc:sldMk cId="3451580502" sldId="257"/>
            <ac:spMk id="3" creationId="{00000000-0000-0000-0000-000000000000}"/>
          </ac:spMkLst>
        </pc:spChg>
      </pc:sldChg>
      <pc:sldChg chg="modSp">
        <pc:chgData name="Alexandra Stefan" userId="31e1a6b8-5232-42c3-b6d4-9595b200ff55" providerId="ADAL" clId="{28BA5E09-CA20-4A69-B4AC-F54B63702F90}" dt="2023-08-29T12:36:27.788" v="22" actId="1076"/>
        <pc:sldMkLst>
          <pc:docMk/>
          <pc:sldMk cId="3716863475" sldId="259"/>
        </pc:sldMkLst>
        <pc:picChg chg="mod">
          <ac:chgData name="Alexandra Stefan" userId="31e1a6b8-5232-42c3-b6d4-9595b200ff55" providerId="ADAL" clId="{28BA5E09-CA20-4A69-B4AC-F54B63702F90}" dt="2023-08-29T12:36:27.788" v="22" actId="1076"/>
          <ac:picMkLst>
            <pc:docMk/>
            <pc:sldMk cId="3716863475" sldId="259"/>
            <ac:picMk id="5" creationId="{00000000-0000-0000-0000-000000000000}"/>
          </ac:picMkLst>
        </pc:picChg>
      </pc:sldChg>
      <pc:sldChg chg="modSp">
        <pc:chgData name="Alexandra Stefan" userId="31e1a6b8-5232-42c3-b6d4-9595b200ff55" providerId="ADAL" clId="{28BA5E09-CA20-4A69-B4AC-F54B63702F90}" dt="2023-08-29T13:21:06.767" v="72" actId="20577"/>
        <pc:sldMkLst>
          <pc:docMk/>
          <pc:sldMk cId="500025234" sldId="264"/>
        </pc:sldMkLst>
        <pc:spChg chg="mod">
          <ac:chgData name="Alexandra Stefan" userId="31e1a6b8-5232-42c3-b6d4-9595b200ff55" providerId="ADAL" clId="{28BA5E09-CA20-4A69-B4AC-F54B63702F90}" dt="2023-08-29T13:21:06.767" v="72" actId="20577"/>
          <ac:spMkLst>
            <pc:docMk/>
            <pc:sldMk cId="500025234" sldId="264"/>
            <ac:spMk id="33" creationId="{00000000-0000-0000-0000-000000000000}"/>
          </ac:spMkLst>
        </pc:spChg>
      </pc:sldChg>
      <pc:sldChg chg="modSp">
        <pc:chgData name="Alexandra Stefan" userId="31e1a6b8-5232-42c3-b6d4-9595b200ff55" providerId="ADAL" clId="{28BA5E09-CA20-4A69-B4AC-F54B63702F90}" dt="2023-08-29T13:22:05.511" v="112" actId="6549"/>
        <pc:sldMkLst>
          <pc:docMk/>
          <pc:sldMk cId="1282307985" sldId="272"/>
        </pc:sldMkLst>
        <pc:spChg chg="mod">
          <ac:chgData name="Alexandra Stefan" userId="31e1a6b8-5232-42c3-b6d4-9595b200ff55" providerId="ADAL" clId="{28BA5E09-CA20-4A69-B4AC-F54B63702F90}" dt="2023-08-29T13:22:05.511" v="112" actId="6549"/>
          <ac:spMkLst>
            <pc:docMk/>
            <pc:sldMk cId="1282307985" sldId="272"/>
            <ac:spMk id="3" creationId="{00000000-0000-0000-0000-000000000000}"/>
          </ac:spMkLst>
        </pc:spChg>
      </pc:sldChg>
      <pc:sldChg chg="modSp">
        <pc:chgData name="Alexandra Stefan" userId="31e1a6b8-5232-42c3-b6d4-9595b200ff55" providerId="ADAL" clId="{28BA5E09-CA20-4A69-B4AC-F54B63702F90}" dt="2023-08-29T13:21:17.069" v="74" actId="20577"/>
        <pc:sldMkLst>
          <pc:docMk/>
          <pc:sldMk cId="2126616114" sldId="277"/>
        </pc:sldMkLst>
        <pc:spChg chg="mod">
          <ac:chgData name="Alexandra Stefan" userId="31e1a6b8-5232-42c3-b6d4-9595b200ff55" providerId="ADAL" clId="{28BA5E09-CA20-4A69-B4AC-F54B63702F90}" dt="2023-08-29T13:21:17.069" v="74" actId="20577"/>
          <ac:spMkLst>
            <pc:docMk/>
            <pc:sldMk cId="2126616114" sldId="277"/>
            <ac:spMk id="32" creationId="{00000000-0000-0000-0000-000000000000}"/>
          </ac:spMkLst>
        </pc:spChg>
      </pc:sldChg>
      <pc:sldChg chg="modSp">
        <pc:chgData name="Alexandra Stefan" userId="31e1a6b8-5232-42c3-b6d4-9595b200ff55" providerId="ADAL" clId="{28BA5E09-CA20-4A69-B4AC-F54B63702F90}" dt="2023-08-29T13:19:21.231" v="23" actId="20577"/>
        <pc:sldMkLst>
          <pc:docMk/>
          <pc:sldMk cId="1256355754" sldId="283"/>
        </pc:sldMkLst>
        <pc:spChg chg="mod">
          <ac:chgData name="Alexandra Stefan" userId="31e1a6b8-5232-42c3-b6d4-9595b200ff55" providerId="ADAL" clId="{28BA5E09-CA20-4A69-B4AC-F54B63702F90}" dt="2023-08-29T13:19:21.231" v="23" actId="20577"/>
          <ac:spMkLst>
            <pc:docMk/>
            <pc:sldMk cId="1256355754" sldId="283"/>
            <ac:spMk id="3" creationId="{00000000-0000-0000-0000-000000000000}"/>
          </ac:spMkLst>
        </pc:spChg>
      </pc:sldChg>
      <pc:sldChg chg="modSp">
        <pc:chgData name="Alexandra Stefan" userId="31e1a6b8-5232-42c3-b6d4-9595b200ff55" providerId="ADAL" clId="{28BA5E09-CA20-4A69-B4AC-F54B63702F90}" dt="2023-08-29T13:20:39.978" v="64" actId="20577"/>
        <pc:sldMkLst>
          <pc:docMk/>
          <pc:sldMk cId="2000671682" sldId="294"/>
        </pc:sldMkLst>
        <pc:spChg chg="mod">
          <ac:chgData name="Alexandra Stefan" userId="31e1a6b8-5232-42c3-b6d4-9595b200ff55" providerId="ADAL" clId="{28BA5E09-CA20-4A69-B4AC-F54B63702F90}" dt="2023-08-29T13:20:39.978" v="64" actId="20577"/>
          <ac:spMkLst>
            <pc:docMk/>
            <pc:sldMk cId="2000671682" sldId="294"/>
            <ac:spMk id="3" creationId="{00000000-0000-0000-0000-000000000000}"/>
          </ac:spMkLst>
        </pc:spChg>
        <pc:spChg chg="mod">
          <ac:chgData name="Alexandra Stefan" userId="31e1a6b8-5232-42c3-b6d4-9595b200ff55" providerId="ADAL" clId="{28BA5E09-CA20-4A69-B4AC-F54B63702F90}" dt="2023-08-29T13:20:31.731" v="55" actId="6549"/>
          <ac:spMkLst>
            <pc:docMk/>
            <pc:sldMk cId="2000671682" sldId="294"/>
            <ac:spMk id="7" creationId="{00000000-0000-0000-0000-000000000000}"/>
          </ac:spMkLst>
        </pc:spChg>
      </pc:sldChg>
      <pc:sldChg chg="modSp">
        <pc:chgData name="Alexandra Stefan" userId="31e1a6b8-5232-42c3-b6d4-9595b200ff55" providerId="ADAL" clId="{28BA5E09-CA20-4A69-B4AC-F54B63702F90}" dt="2023-08-29T13:22:14.400" v="114" actId="6549"/>
        <pc:sldMkLst>
          <pc:docMk/>
          <pc:sldMk cId="2842289126" sldId="297"/>
        </pc:sldMkLst>
        <pc:spChg chg="mod">
          <ac:chgData name="Alexandra Stefan" userId="31e1a6b8-5232-42c3-b6d4-9595b200ff55" providerId="ADAL" clId="{28BA5E09-CA20-4A69-B4AC-F54B63702F90}" dt="2023-08-29T13:22:14.400" v="114" actId="6549"/>
          <ac:spMkLst>
            <pc:docMk/>
            <pc:sldMk cId="2842289126" sldId="297"/>
            <ac:spMk id="3" creationId="{00000000-0000-0000-0000-000000000000}"/>
          </ac:spMkLst>
        </pc:spChg>
      </pc:sldChg>
      <pc:sldChg chg="modSp">
        <pc:chgData name="Alexandra Stefan" userId="31e1a6b8-5232-42c3-b6d4-9595b200ff55" providerId="ADAL" clId="{28BA5E09-CA20-4A69-B4AC-F54B63702F90}" dt="2023-08-29T13:20:23.187" v="39" actId="6549"/>
        <pc:sldMkLst>
          <pc:docMk/>
          <pc:sldMk cId="870122366" sldId="299"/>
        </pc:sldMkLst>
        <pc:spChg chg="mod">
          <ac:chgData name="Alexandra Stefan" userId="31e1a6b8-5232-42c3-b6d4-9595b200ff55" providerId="ADAL" clId="{28BA5E09-CA20-4A69-B4AC-F54B63702F90}" dt="2023-08-29T13:20:23.187" v="39" actId="6549"/>
          <ac:spMkLst>
            <pc:docMk/>
            <pc:sldMk cId="870122366" sldId="299"/>
            <ac:spMk id="3" creationId="{00000000-0000-0000-0000-000000000000}"/>
          </ac:spMkLst>
        </pc:spChg>
      </pc:sldChg>
      <pc:sldChg chg="modSp">
        <pc:chgData name="Alexandra Stefan" userId="31e1a6b8-5232-42c3-b6d4-9595b200ff55" providerId="ADAL" clId="{28BA5E09-CA20-4A69-B4AC-F54B63702F90}" dt="2023-08-29T13:21:26.243" v="90" actId="6549"/>
        <pc:sldMkLst>
          <pc:docMk/>
          <pc:sldMk cId="415458123" sldId="300"/>
        </pc:sldMkLst>
        <pc:spChg chg="mod">
          <ac:chgData name="Alexandra Stefan" userId="31e1a6b8-5232-42c3-b6d4-9595b200ff55" providerId="ADAL" clId="{28BA5E09-CA20-4A69-B4AC-F54B63702F90}" dt="2023-08-29T13:21:26.243" v="90" actId="6549"/>
          <ac:spMkLst>
            <pc:docMk/>
            <pc:sldMk cId="415458123" sldId="300"/>
            <ac:spMk id="3" creationId="{00000000-0000-0000-0000-000000000000}"/>
          </ac:spMkLst>
        </pc:spChg>
      </pc:sldChg>
      <pc:sldChg chg="modSp">
        <pc:chgData name="Alexandra Stefan" userId="31e1a6b8-5232-42c3-b6d4-9595b200ff55" providerId="ADAL" clId="{28BA5E09-CA20-4A69-B4AC-F54B63702F90}" dt="2023-08-29T13:21:35.987" v="108" actId="20577"/>
        <pc:sldMkLst>
          <pc:docMk/>
          <pc:sldMk cId="2496418574" sldId="301"/>
        </pc:sldMkLst>
        <pc:spChg chg="mod">
          <ac:chgData name="Alexandra Stefan" userId="31e1a6b8-5232-42c3-b6d4-9595b200ff55" providerId="ADAL" clId="{28BA5E09-CA20-4A69-B4AC-F54B63702F90}" dt="2023-08-29T13:21:35.987" v="108" actId="20577"/>
          <ac:spMkLst>
            <pc:docMk/>
            <pc:sldMk cId="2496418574" sldId="301"/>
            <ac:spMk id="3" creationId="{00000000-0000-0000-0000-000000000000}"/>
          </ac:spMkLst>
        </pc:spChg>
      </pc:sldChg>
      <pc:sldChg chg="modSp">
        <pc:chgData name="Alexandra Stefan" userId="31e1a6b8-5232-42c3-b6d4-9595b200ff55" providerId="ADAL" clId="{28BA5E09-CA20-4A69-B4AC-F54B63702F90}" dt="2023-08-29T13:21:48.971" v="110" actId="6549"/>
        <pc:sldMkLst>
          <pc:docMk/>
          <pc:sldMk cId="253788373" sldId="302"/>
        </pc:sldMkLst>
        <pc:spChg chg="mod">
          <ac:chgData name="Alexandra Stefan" userId="31e1a6b8-5232-42c3-b6d4-9595b200ff55" providerId="ADAL" clId="{28BA5E09-CA20-4A69-B4AC-F54B63702F90}" dt="2023-08-29T13:21:48.971" v="110" actId="6549"/>
          <ac:spMkLst>
            <pc:docMk/>
            <pc:sldMk cId="253788373" sldId="30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100665F-CF1F-4681-8FAB-0A35A49A6DFB}" type="datetimeFigureOut">
              <a:rPr lang="en-US" smtClean="0"/>
              <a:t>9/8/2023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3530AF52-D0EE-4EBA-B147-9C321C11D993}" type="slidenum">
              <a:rPr lang="en-US" smtClean="0"/>
              <a:t>‹#›</a:t>
            </a:fld>
            <a:endParaRPr lang="en-US"/>
          </a:p>
        </p:txBody>
      </p:sp>
    </p:spTree>
    <p:extLst>
      <p:ext uri="{BB962C8B-B14F-4D97-AF65-F5344CB8AC3E}">
        <p14:creationId xmlns:p14="http://schemas.microsoft.com/office/powerpoint/2010/main" val="857016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struct</a:t>
            </a:r>
            <a:r>
              <a:rPr lang="en-US" dirty="0"/>
              <a:t> node * A;  // line 1</a:t>
            </a:r>
          </a:p>
          <a:p>
            <a:r>
              <a:rPr lang="en-US" dirty="0" err="1"/>
              <a:t>struct</a:t>
            </a:r>
            <a:r>
              <a:rPr lang="en-US" dirty="0"/>
              <a:t> node * B</a:t>
            </a:r>
            <a:r>
              <a:rPr lang="en-US" baseline="0" dirty="0"/>
              <a:t> = </a:t>
            </a:r>
            <a:r>
              <a:rPr lang="en-US" baseline="0" dirty="0" err="1"/>
              <a:t>malloc</a:t>
            </a:r>
            <a:r>
              <a:rPr lang="en-US" baseline="0" dirty="0"/>
              <a:t>(</a:t>
            </a:r>
            <a:r>
              <a:rPr lang="en-US" baseline="0" dirty="0" err="1"/>
              <a:t>sizeof</a:t>
            </a:r>
            <a:r>
              <a:rPr lang="en-US" baseline="0" dirty="0"/>
              <a:t>(</a:t>
            </a:r>
            <a:r>
              <a:rPr lang="en-US" baseline="0" dirty="0" err="1"/>
              <a:t>struct</a:t>
            </a:r>
            <a:r>
              <a:rPr lang="en-US" baseline="0" dirty="0"/>
              <a:t> node));  // line 2</a:t>
            </a:r>
          </a:p>
          <a:p>
            <a:r>
              <a:rPr lang="en-US" baseline="0" dirty="0"/>
              <a:t>A = B;             // line 3</a:t>
            </a:r>
          </a:p>
          <a:p>
            <a:r>
              <a:rPr lang="en-US" baseline="0" dirty="0"/>
              <a:t>B-&gt;next = A;  // line 4</a:t>
            </a:r>
            <a:endParaRPr lang="en-US" dirty="0"/>
          </a:p>
        </p:txBody>
      </p:sp>
      <p:sp>
        <p:nvSpPr>
          <p:cNvPr id="4" name="Slide Number Placeholder 3"/>
          <p:cNvSpPr>
            <a:spLocks noGrp="1"/>
          </p:cNvSpPr>
          <p:nvPr>
            <p:ph type="sldNum" sz="quarter" idx="10"/>
          </p:nvPr>
        </p:nvSpPr>
        <p:spPr/>
        <p:txBody>
          <a:bodyPr/>
          <a:lstStyle/>
          <a:p>
            <a:fld id="{3530AF52-D0EE-4EBA-B147-9C321C11D993}" type="slidenum">
              <a:rPr lang="en-US" smtClean="0"/>
              <a:t>5</a:t>
            </a:fld>
            <a:endParaRPr lang="en-US"/>
          </a:p>
        </p:txBody>
      </p:sp>
    </p:spTree>
    <p:extLst>
      <p:ext uri="{BB962C8B-B14F-4D97-AF65-F5344CB8AC3E}">
        <p14:creationId xmlns:p14="http://schemas.microsoft.com/office/powerpoint/2010/main" val="434840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30AF52-D0EE-4EBA-B147-9C321C11D993}" type="slidenum">
              <a:rPr lang="en-US" smtClean="0"/>
              <a:t>14</a:t>
            </a:fld>
            <a:endParaRPr lang="en-US"/>
          </a:p>
        </p:txBody>
      </p:sp>
    </p:spTree>
    <p:extLst>
      <p:ext uri="{BB962C8B-B14F-4D97-AF65-F5344CB8AC3E}">
        <p14:creationId xmlns:p14="http://schemas.microsoft.com/office/powerpoint/2010/main" val="308583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30AF52-D0EE-4EBA-B147-9C321C11D993}" type="slidenum">
              <a:rPr lang="en-US" smtClean="0"/>
              <a:t>20</a:t>
            </a:fld>
            <a:endParaRPr lang="en-US"/>
          </a:p>
        </p:txBody>
      </p:sp>
    </p:spTree>
    <p:extLst>
      <p:ext uri="{BB962C8B-B14F-4D97-AF65-F5344CB8AC3E}">
        <p14:creationId xmlns:p14="http://schemas.microsoft.com/office/powerpoint/2010/main" val="4268962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30AF52-D0EE-4EBA-B147-9C321C11D993}" type="slidenum">
              <a:rPr lang="en-US" smtClean="0"/>
              <a:t>27</a:t>
            </a:fld>
            <a:endParaRPr lang="en-US"/>
          </a:p>
        </p:txBody>
      </p:sp>
    </p:spTree>
    <p:extLst>
      <p:ext uri="{BB962C8B-B14F-4D97-AF65-F5344CB8AC3E}">
        <p14:creationId xmlns:p14="http://schemas.microsoft.com/office/powerpoint/2010/main" val="408136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30AF52-D0EE-4EBA-B147-9C321C11D993}" type="slidenum">
              <a:rPr lang="en-US" smtClean="0"/>
              <a:t>28</a:t>
            </a:fld>
            <a:endParaRPr lang="en-US"/>
          </a:p>
        </p:txBody>
      </p:sp>
    </p:spTree>
    <p:extLst>
      <p:ext uri="{BB962C8B-B14F-4D97-AF65-F5344CB8AC3E}">
        <p14:creationId xmlns:p14="http://schemas.microsoft.com/office/powerpoint/2010/main" val="1203307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30AF52-D0EE-4EBA-B147-9C321C11D993}" type="slidenum">
              <a:rPr lang="en-US" smtClean="0"/>
              <a:t>35</a:t>
            </a:fld>
            <a:endParaRPr lang="en-US"/>
          </a:p>
        </p:txBody>
      </p:sp>
    </p:spTree>
    <p:extLst>
      <p:ext uri="{BB962C8B-B14F-4D97-AF65-F5344CB8AC3E}">
        <p14:creationId xmlns:p14="http://schemas.microsoft.com/office/powerpoint/2010/main" val="4163386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CB07DE0-5396-43B9-9D1A-74927FE0F93F}" type="datetime1">
              <a:rPr lang="en-US" smtClean="0"/>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0B840-2342-494D-8904-2C09F25F3064}" type="slidenum">
              <a:rPr lang="en-US" smtClean="0"/>
              <a:t>‹#›</a:t>
            </a:fld>
            <a:endParaRPr lang="en-US"/>
          </a:p>
        </p:txBody>
      </p:sp>
    </p:spTree>
    <p:extLst>
      <p:ext uri="{BB962C8B-B14F-4D97-AF65-F5344CB8AC3E}">
        <p14:creationId xmlns:p14="http://schemas.microsoft.com/office/powerpoint/2010/main" val="2152332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7776C5-DAA4-468F-B300-65A7BAB1F70F}" type="datetime1">
              <a:rPr lang="en-US" smtClean="0"/>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0B840-2342-494D-8904-2C09F25F3064}" type="slidenum">
              <a:rPr lang="en-US" smtClean="0"/>
              <a:t>‹#›</a:t>
            </a:fld>
            <a:endParaRPr lang="en-US"/>
          </a:p>
        </p:txBody>
      </p:sp>
    </p:spTree>
    <p:extLst>
      <p:ext uri="{BB962C8B-B14F-4D97-AF65-F5344CB8AC3E}">
        <p14:creationId xmlns:p14="http://schemas.microsoft.com/office/powerpoint/2010/main" val="3385083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2EFEDF-8212-42FD-A828-6CD66F1A41A7}" type="datetime1">
              <a:rPr lang="en-US" smtClean="0"/>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0B840-2342-494D-8904-2C09F25F3064}" type="slidenum">
              <a:rPr lang="en-US" smtClean="0"/>
              <a:t>‹#›</a:t>
            </a:fld>
            <a:endParaRPr lang="en-US"/>
          </a:p>
        </p:txBody>
      </p:sp>
    </p:spTree>
    <p:extLst>
      <p:ext uri="{BB962C8B-B14F-4D97-AF65-F5344CB8AC3E}">
        <p14:creationId xmlns:p14="http://schemas.microsoft.com/office/powerpoint/2010/main" val="3835936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3B7208-0B81-418E-ABCA-831CCE673117}" type="datetime1">
              <a:rPr lang="en-US" smtClean="0"/>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0B840-2342-494D-8904-2C09F25F3064}" type="slidenum">
              <a:rPr lang="en-US" smtClean="0"/>
              <a:t>‹#›</a:t>
            </a:fld>
            <a:endParaRPr lang="en-US"/>
          </a:p>
        </p:txBody>
      </p:sp>
    </p:spTree>
    <p:extLst>
      <p:ext uri="{BB962C8B-B14F-4D97-AF65-F5344CB8AC3E}">
        <p14:creationId xmlns:p14="http://schemas.microsoft.com/office/powerpoint/2010/main" val="1479068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40306C-3C22-4355-B5D9-38194F7D7478}" type="datetime1">
              <a:rPr lang="en-US" smtClean="0"/>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0B840-2342-494D-8904-2C09F25F3064}" type="slidenum">
              <a:rPr lang="en-US" smtClean="0"/>
              <a:t>‹#›</a:t>
            </a:fld>
            <a:endParaRPr lang="en-US"/>
          </a:p>
        </p:txBody>
      </p:sp>
    </p:spTree>
    <p:extLst>
      <p:ext uri="{BB962C8B-B14F-4D97-AF65-F5344CB8AC3E}">
        <p14:creationId xmlns:p14="http://schemas.microsoft.com/office/powerpoint/2010/main" val="1678147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D5A876-E60A-4660-90B4-670B765EDF2B}" type="datetime1">
              <a:rPr lang="en-US" smtClean="0"/>
              <a:t>9/8/2023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0B840-2342-494D-8904-2C09F25F3064}" type="slidenum">
              <a:rPr lang="en-US" smtClean="0"/>
              <a:t>‹#›</a:t>
            </a:fld>
            <a:endParaRPr lang="en-US"/>
          </a:p>
        </p:txBody>
      </p:sp>
    </p:spTree>
    <p:extLst>
      <p:ext uri="{BB962C8B-B14F-4D97-AF65-F5344CB8AC3E}">
        <p14:creationId xmlns:p14="http://schemas.microsoft.com/office/powerpoint/2010/main" val="2198847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CFDCEC-F9B6-4225-9B7D-BC0DA9B6DECA}" type="datetime1">
              <a:rPr lang="en-US" smtClean="0"/>
              <a:t>9/8/2023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D0B840-2342-494D-8904-2C09F25F3064}" type="slidenum">
              <a:rPr lang="en-US" smtClean="0"/>
              <a:t>‹#›</a:t>
            </a:fld>
            <a:endParaRPr lang="en-US"/>
          </a:p>
        </p:txBody>
      </p:sp>
    </p:spTree>
    <p:extLst>
      <p:ext uri="{BB962C8B-B14F-4D97-AF65-F5344CB8AC3E}">
        <p14:creationId xmlns:p14="http://schemas.microsoft.com/office/powerpoint/2010/main" val="700061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04B346-8B77-40D8-AE2F-F0405A6FF67D}" type="datetime1">
              <a:rPr lang="en-US" smtClean="0"/>
              <a:t>9/8/2023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D0B840-2342-494D-8904-2C09F25F3064}" type="slidenum">
              <a:rPr lang="en-US" smtClean="0"/>
              <a:t>‹#›</a:t>
            </a:fld>
            <a:endParaRPr lang="en-US"/>
          </a:p>
        </p:txBody>
      </p:sp>
    </p:spTree>
    <p:extLst>
      <p:ext uri="{BB962C8B-B14F-4D97-AF65-F5344CB8AC3E}">
        <p14:creationId xmlns:p14="http://schemas.microsoft.com/office/powerpoint/2010/main" val="16951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AF7D85-D4A3-4348-ADC0-50F53C455E5E}" type="datetime1">
              <a:rPr lang="en-US" smtClean="0"/>
              <a:t>9/8/2023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D0B840-2342-494D-8904-2C09F25F3064}" type="slidenum">
              <a:rPr lang="en-US" smtClean="0"/>
              <a:t>‹#›</a:t>
            </a:fld>
            <a:endParaRPr lang="en-US"/>
          </a:p>
        </p:txBody>
      </p:sp>
    </p:spTree>
    <p:extLst>
      <p:ext uri="{BB962C8B-B14F-4D97-AF65-F5344CB8AC3E}">
        <p14:creationId xmlns:p14="http://schemas.microsoft.com/office/powerpoint/2010/main" val="72377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93C28EB-34A8-4DE7-94D9-D83EC6954728}" type="datetime1">
              <a:rPr lang="en-US" smtClean="0"/>
              <a:t>9/8/2023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0B840-2342-494D-8904-2C09F25F3064}" type="slidenum">
              <a:rPr lang="en-US" smtClean="0"/>
              <a:t>‹#›</a:t>
            </a:fld>
            <a:endParaRPr lang="en-US"/>
          </a:p>
        </p:txBody>
      </p:sp>
    </p:spTree>
    <p:extLst>
      <p:ext uri="{BB962C8B-B14F-4D97-AF65-F5344CB8AC3E}">
        <p14:creationId xmlns:p14="http://schemas.microsoft.com/office/powerpoint/2010/main" val="204693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E3DA64A-557D-4DF6-A985-A6C8D2D22B56}" type="datetime1">
              <a:rPr lang="en-US" smtClean="0"/>
              <a:t>9/8/2023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0B840-2342-494D-8904-2C09F25F3064}" type="slidenum">
              <a:rPr lang="en-US" smtClean="0"/>
              <a:t>‹#›</a:t>
            </a:fld>
            <a:endParaRPr lang="en-US"/>
          </a:p>
        </p:txBody>
      </p:sp>
    </p:spTree>
    <p:extLst>
      <p:ext uri="{BB962C8B-B14F-4D97-AF65-F5344CB8AC3E}">
        <p14:creationId xmlns:p14="http://schemas.microsoft.com/office/powerpoint/2010/main" val="105555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D871E65-517B-40BB-B1BF-8402EDD7E908}" type="datetime1">
              <a:rPr lang="en-US" smtClean="0"/>
              <a:t>9/8/2023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D0B840-2342-494D-8904-2C09F25F3064}" type="slidenum">
              <a:rPr lang="en-US" smtClean="0"/>
              <a:t>‹#›</a:t>
            </a:fld>
            <a:endParaRPr lang="en-US"/>
          </a:p>
        </p:txBody>
      </p:sp>
    </p:spTree>
    <p:extLst>
      <p:ext uri="{BB962C8B-B14F-4D97-AF65-F5344CB8AC3E}">
        <p14:creationId xmlns:p14="http://schemas.microsoft.com/office/powerpoint/2010/main" val="1661091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plusplus.com/reference/cstdlib/malloc/" TargetMode="External"/><Relationship Id="rId2" Type="http://schemas.openxmlformats.org/officeDocument/2006/relationships/hyperlink" Target="https://www.tutorialspoint.com/c_standard_library/c_function_malloc.htm" TargetMode="External"/><Relationship Id="rId1" Type="http://schemas.openxmlformats.org/officeDocument/2006/relationships/slideLayout" Target="../slideLayouts/slideLayout2.xml"/><Relationship Id="rId5" Type="http://schemas.openxmlformats.org/officeDocument/2006/relationships/hyperlink" Target="https://www.cplusplus.com/reference/cstdlib/free/" TargetMode="External"/><Relationship Id="rId4" Type="http://schemas.openxmlformats.org/officeDocument/2006/relationships/hyperlink" Target="https://www.cplusplus.com/reference/cstdlib/calloc/"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geeksforgeeks.org/difference-between-static-and-dynamic-memory-allocation-in-c/#:~:text=Static%20Memory%20Allocation%20is%20done,is%20done%20during%20program%20execution.&amp;text=In%20static%20memory%20allocation%2C%20once,memory%20size%20can%20be%20change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 review</a:t>
            </a:r>
            <a:br>
              <a:rPr lang="en-US"/>
            </a:br>
            <a:r>
              <a:rPr lang="en-US"/>
              <a:t>Single </a:t>
            </a:r>
            <a:r>
              <a:rPr lang="en-US" dirty="0"/>
              <a:t>Linked Lists</a:t>
            </a:r>
            <a:br>
              <a:rPr lang="en-US" dirty="0"/>
            </a:br>
            <a:r>
              <a:rPr lang="en-US" sz="4000" dirty="0"/>
              <a:t>Dynamic Memory </a:t>
            </a:r>
          </a:p>
        </p:txBody>
      </p:sp>
      <p:sp>
        <p:nvSpPr>
          <p:cNvPr id="3" name="Subtitle 2"/>
          <p:cNvSpPr>
            <a:spLocks noGrp="1"/>
          </p:cNvSpPr>
          <p:nvPr>
            <p:ph type="subTitle" idx="1"/>
          </p:nvPr>
        </p:nvSpPr>
        <p:spPr/>
        <p:txBody>
          <a:bodyPr/>
          <a:lstStyle/>
          <a:p>
            <a:r>
              <a:rPr lang="en-US" dirty="0"/>
              <a:t>Alexandra Stefan</a:t>
            </a:r>
          </a:p>
        </p:txBody>
      </p:sp>
      <p:sp>
        <p:nvSpPr>
          <p:cNvPr id="5" name="Slide Number Placeholder 4"/>
          <p:cNvSpPr>
            <a:spLocks noGrp="1"/>
          </p:cNvSpPr>
          <p:nvPr>
            <p:ph type="sldNum" sz="quarter" idx="12"/>
          </p:nvPr>
        </p:nvSpPr>
        <p:spPr/>
        <p:txBody>
          <a:bodyPr/>
          <a:lstStyle/>
          <a:p>
            <a:fld id="{86D0B840-2342-494D-8904-2C09F25F3064}" type="slidenum">
              <a:rPr lang="en-US" smtClean="0"/>
              <a:t>1</a:t>
            </a:fld>
            <a:endParaRPr lang="en-US"/>
          </a:p>
        </p:txBody>
      </p:sp>
      <p:sp>
        <p:nvSpPr>
          <p:cNvPr id="4" name="Date Placeholder 3"/>
          <p:cNvSpPr>
            <a:spLocks noGrp="1"/>
          </p:cNvSpPr>
          <p:nvPr>
            <p:ph type="dt" sz="half" idx="10"/>
          </p:nvPr>
        </p:nvSpPr>
        <p:spPr/>
        <p:txBody>
          <a:bodyPr/>
          <a:lstStyle/>
          <a:p>
            <a:fld id="{435E72DD-3BBF-4AE7-8288-B878E953CAEF}" type="datetime1">
              <a:rPr lang="en-US" smtClean="0"/>
              <a:t>9/8/2023</a:t>
            </a:fld>
            <a:endParaRPr lang="en-US"/>
          </a:p>
        </p:txBody>
      </p:sp>
    </p:spTree>
    <p:extLst>
      <p:ext uri="{BB962C8B-B14F-4D97-AF65-F5344CB8AC3E}">
        <p14:creationId xmlns:p14="http://schemas.microsoft.com/office/powerpoint/2010/main" val="2229704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83" y="189697"/>
            <a:ext cx="7886700" cy="467080"/>
          </a:xfrm>
        </p:spPr>
        <p:txBody>
          <a:bodyPr>
            <a:normAutofit fontScale="90000"/>
          </a:bodyPr>
          <a:lstStyle/>
          <a:p>
            <a:r>
              <a:rPr lang="en-US" dirty="0"/>
              <a:t>Insert a node after a given node – node operation</a:t>
            </a:r>
          </a:p>
        </p:txBody>
      </p:sp>
      <p:sp>
        <p:nvSpPr>
          <p:cNvPr id="3" name="Content Placeholder 2"/>
          <p:cNvSpPr>
            <a:spLocks noGrp="1"/>
          </p:cNvSpPr>
          <p:nvPr>
            <p:ph idx="1"/>
          </p:nvPr>
        </p:nvSpPr>
        <p:spPr>
          <a:xfrm>
            <a:off x="205483" y="834118"/>
            <a:ext cx="8309867" cy="3682285"/>
          </a:xfrm>
        </p:spPr>
        <p:txBody>
          <a:bodyPr>
            <a:noAutofit/>
          </a:bodyPr>
          <a:lstStyle/>
          <a:p>
            <a:pPr marL="0" indent="0">
              <a:buNone/>
            </a:pPr>
            <a:r>
              <a:rPr lang="en-US" sz="1600" dirty="0">
                <a:latin typeface="Courier New" panose="02070309020205020404" pitchFamily="49" charset="0"/>
                <a:cs typeface="Courier New" panose="02070309020205020404" pitchFamily="49" charset="0"/>
              </a:rPr>
              <a:t>/* Inserts </a:t>
            </a:r>
            <a:r>
              <a:rPr lang="en-US" sz="1600" dirty="0" err="1">
                <a:latin typeface="Courier New" panose="02070309020205020404" pitchFamily="49" charset="0"/>
                <a:cs typeface="Courier New" panose="02070309020205020404" pitchFamily="49" charset="0"/>
              </a:rPr>
              <a:t>newP</a:t>
            </a:r>
            <a:r>
              <a:rPr lang="en-US" sz="1600" dirty="0">
                <a:latin typeface="Courier New" panose="02070309020205020404" pitchFamily="49" charset="0"/>
                <a:cs typeface="Courier New" panose="02070309020205020404" pitchFamily="49" charset="0"/>
              </a:rPr>
              <a:t> after the node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 </a:t>
            </a:r>
          </a:p>
          <a:p>
            <a:pPr marL="0" indent="0">
              <a:buNone/>
            </a:pPr>
            <a:r>
              <a:rPr lang="en-US" sz="1600" dirty="0">
                <a:latin typeface="Courier New" panose="02070309020205020404" pitchFamily="49" charset="0"/>
                <a:cs typeface="Courier New" panose="02070309020205020404" pitchFamily="49" charset="0"/>
              </a:rPr>
              <a:t>Note that this is works on nodes. It does not matter how a list is represented.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 is just a node.   */</a:t>
            </a:r>
          </a:p>
          <a:p>
            <a:pPr marL="0" indent="0">
              <a:buNone/>
            </a:pPr>
            <a:r>
              <a:rPr lang="en-US" sz="1600" dirty="0">
                <a:latin typeface="Courier New" panose="02070309020205020404" pitchFamily="49" charset="0"/>
                <a:cs typeface="Courier New" panose="02070309020205020404" pitchFamily="49" charset="0"/>
              </a:rPr>
              <a:t>void </a:t>
            </a:r>
            <a:r>
              <a:rPr lang="en-US" sz="1600" dirty="0" err="1">
                <a:latin typeface="Courier New" panose="02070309020205020404" pitchFamily="49" charset="0"/>
                <a:cs typeface="Courier New" panose="02070309020205020404" pitchFamily="49" charset="0"/>
              </a:rPr>
              <a:t>insert_node_after</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nodePT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nodePT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newP</a:t>
            </a:r>
            <a:r>
              <a:rPr lang="en-US" sz="1600" dirty="0">
                <a:latin typeface="Courier New" panose="02070309020205020404" pitchFamily="49" charset="0"/>
                <a:cs typeface="Courier New" panose="02070309020205020404" pitchFamily="49" charset="0"/>
              </a:rPr>
              <a:t>) {</a:t>
            </a:r>
          </a:p>
          <a:p>
            <a:pPr marL="0" indent="0">
              <a:buNone/>
            </a:pPr>
            <a:r>
              <a:rPr lang="en-US" sz="1600" dirty="0">
                <a:latin typeface="Courier New" panose="02070309020205020404" pitchFamily="49" charset="0"/>
                <a:cs typeface="Courier New" panose="02070309020205020404" pitchFamily="49" charset="0"/>
              </a:rPr>
              <a:t>    if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 == NULL)||(</a:t>
            </a:r>
            <a:r>
              <a:rPr lang="en-US" sz="1600" dirty="0" err="1">
                <a:latin typeface="Courier New" panose="02070309020205020404" pitchFamily="49" charset="0"/>
                <a:cs typeface="Courier New" panose="02070309020205020404" pitchFamily="49" charset="0"/>
              </a:rPr>
              <a:t>newP</a:t>
            </a:r>
            <a:r>
              <a:rPr lang="en-US" sz="1600" dirty="0">
                <a:latin typeface="Courier New" panose="02070309020205020404" pitchFamily="49" charset="0"/>
                <a:cs typeface="Courier New" panose="02070309020205020404" pitchFamily="49" charset="0"/>
              </a:rPr>
              <a:t>==NULL)) {</a:t>
            </a:r>
          </a:p>
          <a:p>
            <a:pPr marL="0" indent="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("\n Cannot insert after a NULL node. No action taken.");        		</a:t>
            </a:r>
          </a:p>
          <a:p>
            <a:pPr marL="0" indent="0">
              <a:buNone/>
            </a:pPr>
            <a:r>
              <a:rPr lang="en-US" sz="1600" dirty="0">
                <a:latin typeface="Courier New" panose="02070309020205020404" pitchFamily="49" charset="0"/>
                <a:cs typeface="Courier New" panose="02070309020205020404" pitchFamily="49" charset="0"/>
              </a:rPr>
              <a:t>    } else {</a:t>
            </a:r>
          </a:p>
          <a:p>
            <a:pPr marL="0" indent="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newP</a:t>
            </a:r>
            <a:r>
              <a:rPr lang="en-US" sz="1600" dirty="0">
                <a:latin typeface="Courier New" panose="02070309020205020404" pitchFamily="49" charset="0"/>
                <a:cs typeface="Courier New" panose="02070309020205020404" pitchFamily="49" charset="0"/>
              </a:rPr>
              <a:t>-&gt;next =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-&gt;next; //5 </a:t>
            </a:r>
          </a:p>
          <a:p>
            <a:pPr marL="0" indent="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-&gt;next = </a:t>
            </a:r>
            <a:r>
              <a:rPr lang="en-US" sz="1600" dirty="0" err="1">
                <a:latin typeface="Courier New" panose="02070309020205020404" pitchFamily="49" charset="0"/>
                <a:cs typeface="Courier New" panose="02070309020205020404" pitchFamily="49" charset="0"/>
              </a:rPr>
              <a:t>newP</a:t>
            </a:r>
            <a:r>
              <a:rPr lang="en-US" sz="1600" dirty="0">
                <a:latin typeface="Courier New" panose="02070309020205020404" pitchFamily="49" charset="0"/>
                <a:cs typeface="Courier New" panose="02070309020205020404" pitchFamily="49" charset="0"/>
              </a:rPr>
              <a:t>;  //6</a:t>
            </a:r>
          </a:p>
          <a:p>
            <a:pPr marL="0" indent="0">
              <a:buNone/>
            </a:pPr>
            <a:r>
              <a:rPr lang="en-US" sz="1600" dirty="0">
                <a:latin typeface="Courier New" panose="02070309020205020404" pitchFamily="49" charset="0"/>
                <a:cs typeface="Courier New" panose="02070309020205020404" pitchFamily="49" charset="0"/>
              </a:rPr>
              <a:t>    }    </a:t>
            </a:r>
          </a:p>
          <a:p>
            <a:pPr marL="0" indent="0">
              <a:buNone/>
            </a:pPr>
            <a:r>
              <a:rPr lang="en-US" sz="1600" dirty="0">
                <a:latin typeface="Courier New" panose="02070309020205020404" pitchFamily="49" charset="0"/>
                <a:cs typeface="Courier New" panose="02070309020205020404" pitchFamily="49" charset="0"/>
              </a:rPr>
              <a:t>} </a:t>
            </a:r>
          </a:p>
        </p:txBody>
      </p:sp>
      <p:sp>
        <p:nvSpPr>
          <p:cNvPr id="4" name="Slide Number Placeholder 3"/>
          <p:cNvSpPr>
            <a:spLocks noGrp="1"/>
          </p:cNvSpPr>
          <p:nvPr>
            <p:ph type="sldNum" sz="quarter" idx="12"/>
          </p:nvPr>
        </p:nvSpPr>
        <p:spPr>
          <a:xfrm>
            <a:off x="7001642" y="6348795"/>
            <a:ext cx="2057400" cy="365125"/>
          </a:xfrm>
        </p:spPr>
        <p:txBody>
          <a:bodyPr/>
          <a:lstStyle/>
          <a:p>
            <a:fld id="{86D0B840-2342-494D-8904-2C09F25F3064}" type="slidenum">
              <a:rPr lang="en-US" smtClean="0"/>
              <a:t>10</a:t>
            </a:fld>
            <a:endParaRPr lang="en-US"/>
          </a:p>
        </p:txBody>
      </p:sp>
      <p:graphicFrame>
        <p:nvGraphicFramePr>
          <p:cNvPr id="9" name="Content Placeholder 26"/>
          <p:cNvGraphicFramePr>
            <a:graphicFrameLocks/>
          </p:cNvGraphicFramePr>
          <p:nvPr>
            <p:extLst>
              <p:ext uri="{D42A27DB-BD31-4B8C-83A1-F6EECF244321}">
                <p14:modId xmlns:p14="http://schemas.microsoft.com/office/powerpoint/2010/main" val="2755390705"/>
              </p:ext>
            </p:extLst>
          </p:nvPr>
        </p:nvGraphicFramePr>
        <p:xfrm>
          <a:off x="1029481" y="5993665"/>
          <a:ext cx="905274" cy="457200"/>
        </p:xfrm>
        <a:graphic>
          <a:graphicData uri="http://schemas.openxmlformats.org/drawingml/2006/table">
            <a:tbl>
              <a:tblPr firstRow="1" bandRow="1">
                <a:tableStyleId>{5C22544A-7EE6-4342-B048-85BDC9FD1C3A}</a:tableStyleId>
              </a:tblPr>
              <a:tblGrid>
                <a:gridCol w="269111">
                  <a:extLst>
                    <a:ext uri="{9D8B030D-6E8A-4147-A177-3AD203B41FA5}">
                      <a16:colId xmlns:a16="http://schemas.microsoft.com/office/drawing/2014/main" val="20000"/>
                    </a:ext>
                  </a:extLst>
                </a:gridCol>
                <a:gridCol w="636163">
                  <a:extLst>
                    <a:ext uri="{9D8B030D-6E8A-4147-A177-3AD203B41FA5}">
                      <a16:colId xmlns:a16="http://schemas.microsoft.com/office/drawing/2014/main" val="20001"/>
                    </a:ext>
                  </a:extLst>
                </a:gridCol>
              </a:tblGrid>
              <a:tr h="260866">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strike="sngStrike" dirty="0" err="1">
                          <a:solidFill>
                            <a:schemeClr val="tx1"/>
                          </a:solidFill>
                        </a:rPr>
                        <a:t>dddd</a:t>
                      </a:r>
                      <a:endParaRPr lang="en-US" sz="1200" b="0" strike="sngStrike" dirty="0">
                        <a:solidFill>
                          <a:schemeClr val="tx1"/>
                        </a:solidFill>
                      </a:endParaRPr>
                    </a:p>
                    <a:p>
                      <a:r>
                        <a:rPr lang="en-US" sz="1200" b="0" dirty="0">
                          <a:solidFill>
                            <a:srgbClr val="C00000"/>
                          </a:solidFill>
                        </a:rPr>
                        <a:t>6aaa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0" name="Straight Arrow Connector 9"/>
          <p:cNvCxnSpPr>
            <a:endCxn id="22" idx="1"/>
          </p:cNvCxnSpPr>
          <p:nvPr/>
        </p:nvCxnSpPr>
        <p:spPr>
          <a:xfrm flipV="1">
            <a:off x="1934754" y="6130373"/>
            <a:ext cx="618727" cy="1324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00519" y="5303952"/>
            <a:ext cx="742511" cy="276999"/>
          </a:xfrm>
          <a:prstGeom prst="rect">
            <a:avLst/>
          </a:prstGeom>
          <a:noFill/>
          <a:ln>
            <a:solidFill>
              <a:schemeClr val="tx1"/>
            </a:solidFill>
          </a:ln>
        </p:spPr>
        <p:txBody>
          <a:bodyPr wrap="none" rtlCol="0">
            <a:spAutoFit/>
          </a:bodyPr>
          <a:lstStyle/>
          <a:p>
            <a:r>
              <a:rPr lang="en-US" sz="1200" b="1" dirty="0">
                <a:solidFill>
                  <a:srgbClr val="C00000"/>
                </a:solidFill>
                <a:latin typeface="Courier New" panose="02070309020205020404" pitchFamily="49" charset="0"/>
                <a:cs typeface="Courier New" panose="02070309020205020404" pitchFamily="49" charset="0"/>
              </a:rPr>
              <a:t>8acf</a:t>
            </a:r>
            <a:r>
              <a:rPr lang="en-US" sz="1200" dirty="0">
                <a:latin typeface="Courier New" panose="02070309020205020404" pitchFamily="49" charset="0"/>
                <a:cs typeface="Courier New" panose="02070309020205020404" pitchFamily="49" charset="0"/>
              </a:rPr>
              <a:t>  </a:t>
            </a:r>
          </a:p>
        </p:txBody>
      </p:sp>
      <p:sp>
        <p:nvSpPr>
          <p:cNvPr id="20" name="TextBox 19"/>
          <p:cNvSpPr txBox="1"/>
          <p:nvPr/>
        </p:nvSpPr>
        <p:spPr>
          <a:xfrm>
            <a:off x="1165724" y="5313806"/>
            <a:ext cx="556563" cy="276999"/>
          </a:xfrm>
          <a:prstGeom prst="rect">
            <a:avLst/>
          </a:prstGeom>
          <a:noFill/>
          <a:ln>
            <a:solidFill>
              <a:schemeClr val="tx1"/>
            </a:solidFill>
          </a:ln>
        </p:spPr>
        <p:txBody>
          <a:bodyPr wrap="none" rtlCol="0">
            <a:spAutoFit/>
          </a:bodyPr>
          <a:lstStyle/>
          <a:p>
            <a:r>
              <a:rPr lang="en-US" sz="1200" b="1" dirty="0">
                <a:solidFill>
                  <a:srgbClr val="C00000"/>
                </a:solidFill>
                <a:latin typeface="Courier New" panose="02070309020205020404" pitchFamily="49" charset="0"/>
                <a:cs typeface="Courier New" panose="02070309020205020404" pitchFamily="49" charset="0"/>
              </a:rPr>
              <a:t>6aaa</a:t>
            </a:r>
          </a:p>
        </p:txBody>
      </p:sp>
      <p:graphicFrame>
        <p:nvGraphicFramePr>
          <p:cNvPr id="21" name="Content Placeholder 26"/>
          <p:cNvGraphicFramePr>
            <a:graphicFrameLocks/>
          </p:cNvGraphicFramePr>
          <p:nvPr>
            <p:extLst>
              <p:ext uri="{D42A27DB-BD31-4B8C-83A1-F6EECF244321}">
                <p14:modId xmlns:p14="http://schemas.microsoft.com/office/powerpoint/2010/main" val="3897808458"/>
              </p:ext>
            </p:extLst>
          </p:nvPr>
        </p:nvGraphicFramePr>
        <p:xfrm>
          <a:off x="2434119" y="5253518"/>
          <a:ext cx="838200" cy="396240"/>
        </p:xfrm>
        <a:graphic>
          <a:graphicData uri="http://schemas.openxmlformats.org/drawingml/2006/table">
            <a:tbl>
              <a:tblPr firstRow="1" bandRow="1">
                <a:tableStyleId>{5C22544A-7EE6-4342-B048-85BDC9FD1C3A}</a:tableStyleId>
              </a:tblPr>
              <a:tblGrid>
                <a:gridCol w="327288">
                  <a:extLst>
                    <a:ext uri="{9D8B030D-6E8A-4147-A177-3AD203B41FA5}">
                      <a16:colId xmlns:a16="http://schemas.microsoft.com/office/drawing/2014/main" val="20000"/>
                    </a:ext>
                  </a:extLst>
                </a:gridCol>
                <a:gridCol w="510912">
                  <a:extLst>
                    <a:ext uri="{9D8B030D-6E8A-4147-A177-3AD203B41FA5}">
                      <a16:colId xmlns:a16="http://schemas.microsoft.com/office/drawing/2014/main" val="20001"/>
                    </a:ext>
                  </a:extLst>
                </a:gridCol>
              </a:tblGrid>
              <a:tr h="260866">
                <a:tc>
                  <a:txBody>
                    <a:bodyPr/>
                    <a:lstStyle/>
                    <a:p>
                      <a:r>
                        <a:rPr lang="en-US" sz="1000" b="0" dirty="0">
                          <a:solidFill>
                            <a:schemeClr val="tx1"/>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strike="sngStrike" dirty="0">
                          <a:solidFill>
                            <a:srgbClr val="C00000"/>
                          </a:solidFill>
                        </a:rPr>
                        <a:t>???? </a:t>
                      </a:r>
                    </a:p>
                    <a:p>
                      <a:r>
                        <a:rPr lang="en-US" sz="1000" b="0" strike="noStrike" dirty="0" err="1">
                          <a:solidFill>
                            <a:srgbClr val="C00000"/>
                          </a:solidFill>
                        </a:rPr>
                        <a:t>dddd</a:t>
                      </a:r>
                      <a:endParaRPr lang="en-US" sz="1000" b="0" strike="noStrike"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22" name="Content Placeholder 26"/>
          <p:cNvGraphicFramePr>
            <a:graphicFrameLocks/>
          </p:cNvGraphicFramePr>
          <p:nvPr>
            <p:extLst>
              <p:ext uri="{D42A27DB-BD31-4B8C-83A1-F6EECF244321}">
                <p14:modId xmlns:p14="http://schemas.microsoft.com/office/powerpoint/2010/main" val="3903586820"/>
              </p:ext>
            </p:extLst>
          </p:nvPr>
        </p:nvGraphicFramePr>
        <p:xfrm>
          <a:off x="2553481" y="5999940"/>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24" name="Straight Arrow Connector 23"/>
          <p:cNvCxnSpPr>
            <a:stCxn id="20" idx="3"/>
            <a:endCxn id="21" idx="1"/>
          </p:cNvCxnSpPr>
          <p:nvPr/>
        </p:nvCxnSpPr>
        <p:spPr>
          <a:xfrm flipV="1">
            <a:off x="1722287" y="5451638"/>
            <a:ext cx="711832" cy="6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71023" y="5076288"/>
            <a:ext cx="615296"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prev</a:t>
            </a:r>
            <a:endParaRPr lang="en-US" sz="1200" dirty="0">
              <a:latin typeface="Courier New" panose="02070309020205020404" pitchFamily="49" charset="0"/>
              <a:cs typeface="Courier New" panose="02070309020205020404" pitchFamily="49" charset="0"/>
            </a:endParaRPr>
          </a:p>
        </p:txBody>
      </p:sp>
      <p:sp>
        <p:nvSpPr>
          <p:cNvPr id="26" name="TextBox 25"/>
          <p:cNvSpPr txBox="1"/>
          <p:nvPr/>
        </p:nvSpPr>
        <p:spPr>
          <a:xfrm>
            <a:off x="1133023" y="5076288"/>
            <a:ext cx="1131128"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newP</a:t>
            </a:r>
            <a:endParaRPr lang="en-US" sz="1200" dirty="0">
              <a:latin typeface="Courier New" panose="02070309020205020404" pitchFamily="49" charset="0"/>
              <a:cs typeface="Courier New" panose="02070309020205020404" pitchFamily="49" charset="0"/>
            </a:endParaRPr>
          </a:p>
        </p:txBody>
      </p:sp>
      <p:sp>
        <p:nvSpPr>
          <p:cNvPr id="27" name="TextBox 26"/>
          <p:cNvSpPr txBox="1"/>
          <p:nvPr/>
        </p:nvSpPr>
        <p:spPr>
          <a:xfrm>
            <a:off x="944643" y="5762088"/>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8acf</a:t>
            </a:r>
          </a:p>
        </p:txBody>
      </p:sp>
      <p:sp>
        <p:nvSpPr>
          <p:cNvPr id="29" name="TextBox 28"/>
          <p:cNvSpPr txBox="1"/>
          <p:nvPr/>
        </p:nvSpPr>
        <p:spPr>
          <a:xfrm>
            <a:off x="2487156" y="5762088"/>
            <a:ext cx="556563" cy="276999"/>
          </a:xfrm>
          <a:prstGeom prst="rect">
            <a:avLst/>
          </a:prstGeom>
          <a:noFill/>
          <a:ln>
            <a:noFill/>
          </a:ln>
        </p:spPr>
        <p:txBody>
          <a:bodyPr wrap="none" rtlCol="0">
            <a:spAutoFit/>
          </a:bodyPr>
          <a:lstStyle/>
          <a:p>
            <a:r>
              <a:rPr lang="en-US" sz="1200" dirty="0" err="1">
                <a:latin typeface="Courier New" panose="02070309020205020404" pitchFamily="49" charset="0"/>
                <a:cs typeface="Courier New" panose="02070309020205020404" pitchFamily="49" charset="0"/>
              </a:rPr>
              <a:t>dddd</a:t>
            </a:r>
            <a:endParaRPr lang="en-US" sz="1200" dirty="0">
              <a:latin typeface="Courier New" panose="02070309020205020404" pitchFamily="49" charset="0"/>
              <a:cs typeface="Courier New" panose="02070309020205020404" pitchFamily="49" charset="0"/>
            </a:endParaRPr>
          </a:p>
        </p:txBody>
      </p:sp>
      <p:sp>
        <p:nvSpPr>
          <p:cNvPr id="31" name="TextBox 30"/>
          <p:cNvSpPr txBox="1"/>
          <p:nvPr/>
        </p:nvSpPr>
        <p:spPr>
          <a:xfrm>
            <a:off x="2414860" y="5036807"/>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6aaa</a:t>
            </a:r>
          </a:p>
        </p:txBody>
      </p:sp>
      <p:cxnSp>
        <p:nvCxnSpPr>
          <p:cNvPr id="33" name="Curved Connector 32"/>
          <p:cNvCxnSpPr/>
          <p:nvPr/>
        </p:nvCxnSpPr>
        <p:spPr>
          <a:xfrm flipH="1">
            <a:off x="2553481" y="5381088"/>
            <a:ext cx="718838" cy="695052"/>
          </a:xfrm>
          <a:prstGeom prst="curvedConnector5">
            <a:avLst>
              <a:gd name="adj1" fmla="val -31801"/>
              <a:gd name="adj2" fmla="val 50000"/>
              <a:gd name="adj3" fmla="val 13180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520315" y="5590805"/>
            <a:ext cx="277640" cy="276999"/>
          </a:xfrm>
          <a:prstGeom prst="rect">
            <a:avLst/>
          </a:prstGeom>
          <a:noFill/>
        </p:spPr>
        <p:txBody>
          <a:bodyPr wrap="none" rtlCol="0">
            <a:spAutoFit/>
          </a:bodyPr>
          <a:lstStyle/>
          <a:p>
            <a:r>
              <a:rPr lang="en-US" sz="1200" b="1" dirty="0">
                <a:solidFill>
                  <a:srgbClr val="C00000"/>
                </a:solidFill>
                <a:latin typeface="Courier New" panose="02070309020205020404" pitchFamily="49" charset="0"/>
                <a:cs typeface="Courier New" panose="02070309020205020404" pitchFamily="49" charset="0"/>
              </a:rPr>
              <a:t>5</a:t>
            </a:r>
          </a:p>
        </p:txBody>
      </p:sp>
      <p:sp>
        <p:nvSpPr>
          <p:cNvPr id="35" name="TextBox 34"/>
          <p:cNvSpPr txBox="1"/>
          <p:nvPr/>
        </p:nvSpPr>
        <p:spPr>
          <a:xfrm>
            <a:off x="1994764" y="6024349"/>
            <a:ext cx="277640" cy="461665"/>
          </a:xfrm>
          <a:prstGeom prst="rect">
            <a:avLst/>
          </a:prstGeom>
          <a:noFill/>
        </p:spPr>
        <p:txBody>
          <a:bodyPr wrap="none" rtlCol="0">
            <a:spAutoFit/>
          </a:bodyPr>
          <a:lstStyle/>
          <a:p>
            <a:r>
              <a:rPr lang="en-US" sz="1200" b="1" dirty="0">
                <a:solidFill>
                  <a:srgbClr val="C00000"/>
                </a:solidFill>
                <a:latin typeface="Courier New" panose="02070309020205020404" pitchFamily="49" charset="0"/>
                <a:cs typeface="Courier New" panose="02070309020205020404" pitchFamily="49" charset="0"/>
              </a:rPr>
              <a:t>X</a:t>
            </a:r>
          </a:p>
          <a:p>
            <a:r>
              <a:rPr lang="en-US" sz="1200" b="1" dirty="0">
                <a:solidFill>
                  <a:srgbClr val="C00000"/>
                </a:solidFill>
                <a:latin typeface="Courier New" panose="02070309020205020404" pitchFamily="49" charset="0"/>
                <a:cs typeface="Courier New" panose="02070309020205020404" pitchFamily="49" charset="0"/>
              </a:rPr>
              <a:t>6</a:t>
            </a:r>
          </a:p>
        </p:txBody>
      </p:sp>
      <p:cxnSp>
        <p:nvCxnSpPr>
          <p:cNvPr id="36" name="Curved Connector 35"/>
          <p:cNvCxnSpPr>
            <a:endCxn id="21" idx="1"/>
          </p:cNvCxnSpPr>
          <p:nvPr/>
        </p:nvCxnSpPr>
        <p:spPr>
          <a:xfrm flipV="1">
            <a:off x="1722289" y="5451638"/>
            <a:ext cx="711830" cy="604963"/>
          </a:xfrm>
          <a:prstGeom prst="curvedConnector3">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851679" y="5609688"/>
            <a:ext cx="277640" cy="276999"/>
          </a:xfrm>
          <a:prstGeom prst="rect">
            <a:avLst/>
          </a:prstGeom>
          <a:noFill/>
        </p:spPr>
        <p:txBody>
          <a:bodyPr wrap="none" rtlCol="0">
            <a:spAutoFit/>
          </a:bodyPr>
          <a:lstStyle/>
          <a:p>
            <a:r>
              <a:rPr lang="en-US" sz="1200" b="1" dirty="0">
                <a:solidFill>
                  <a:srgbClr val="C00000"/>
                </a:solidFill>
                <a:latin typeface="Courier New" panose="02070309020205020404" pitchFamily="49" charset="0"/>
                <a:cs typeface="Courier New" panose="02070309020205020404" pitchFamily="49" charset="0"/>
              </a:rPr>
              <a:t>6</a:t>
            </a:r>
          </a:p>
        </p:txBody>
      </p:sp>
      <p:graphicFrame>
        <p:nvGraphicFramePr>
          <p:cNvPr id="39" name="Content Placeholder 26"/>
          <p:cNvGraphicFramePr>
            <a:graphicFrameLocks/>
          </p:cNvGraphicFramePr>
          <p:nvPr>
            <p:extLst>
              <p:ext uri="{D42A27DB-BD31-4B8C-83A1-F6EECF244321}">
                <p14:modId xmlns:p14="http://schemas.microsoft.com/office/powerpoint/2010/main" val="3059985572"/>
              </p:ext>
            </p:extLst>
          </p:nvPr>
        </p:nvGraphicFramePr>
        <p:xfrm>
          <a:off x="6123758" y="6074158"/>
          <a:ext cx="905274" cy="457200"/>
        </p:xfrm>
        <a:graphic>
          <a:graphicData uri="http://schemas.openxmlformats.org/drawingml/2006/table">
            <a:tbl>
              <a:tblPr firstRow="1" bandRow="1">
                <a:tableStyleId>{5C22544A-7EE6-4342-B048-85BDC9FD1C3A}</a:tableStyleId>
              </a:tblPr>
              <a:tblGrid>
                <a:gridCol w="269111">
                  <a:extLst>
                    <a:ext uri="{9D8B030D-6E8A-4147-A177-3AD203B41FA5}">
                      <a16:colId xmlns:a16="http://schemas.microsoft.com/office/drawing/2014/main" val="20000"/>
                    </a:ext>
                  </a:extLst>
                </a:gridCol>
                <a:gridCol w="636163">
                  <a:extLst>
                    <a:ext uri="{9D8B030D-6E8A-4147-A177-3AD203B41FA5}">
                      <a16:colId xmlns:a16="http://schemas.microsoft.com/office/drawing/2014/main" val="20001"/>
                    </a:ext>
                  </a:extLst>
                </a:gridCol>
              </a:tblGrid>
              <a:tr h="260866">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strike="sngStrike" dirty="0">
                          <a:solidFill>
                            <a:schemeClr val="tx1"/>
                          </a:solidFill>
                        </a:rPr>
                        <a:t>NULL</a:t>
                      </a:r>
                    </a:p>
                    <a:p>
                      <a:r>
                        <a:rPr lang="en-US" sz="1200" b="0" dirty="0">
                          <a:solidFill>
                            <a:srgbClr val="C00000"/>
                          </a:solidFill>
                        </a:rPr>
                        <a:t>6aaa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41" name="TextBox 40"/>
          <p:cNvSpPr txBox="1"/>
          <p:nvPr/>
        </p:nvSpPr>
        <p:spPr>
          <a:xfrm>
            <a:off x="5394796" y="5384445"/>
            <a:ext cx="742511" cy="276999"/>
          </a:xfrm>
          <a:prstGeom prst="rect">
            <a:avLst/>
          </a:prstGeom>
          <a:noFill/>
          <a:ln>
            <a:solidFill>
              <a:schemeClr val="tx1"/>
            </a:solidFill>
          </a:ln>
        </p:spPr>
        <p:txBody>
          <a:bodyPr wrap="none" rtlCol="0">
            <a:spAutoFit/>
          </a:bodyPr>
          <a:lstStyle/>
          <a:p>
            <a:r>
              <a:rPr lang="en-US" sz="1200" b="1" dirty="0">
                <a:solidFill>
                  <a:srgbClr val="C00000"/>
                </a:solidFill>
                <a:latin typeface="Courier New" panose="02070309020205020404" pitchFamily="49" charset="0"/>
                <a:cs typeface="Courier New" panose="02070309020205020404" pitchFamily="49" charset="0"/>
              </a:rPr>
              <a:t>8acf</a:t>
            </a:r>
            <a:r>
              <a:rPr lang="en-US" sz="1200" dirty="0">
                <a:latin typeface="Courier New" panose="02070309020205020404" pitchFamily="49" charset="0"/>
                <a:cs typeface="Courier New" panose="02070309020205020404" pitchFamily="49" charset="0"/>
              </a:rPr>
              <a:t>  </a:t>
            </a:r>
          </a:p>
        </p:txBody>
      </p:sp>
      <p:sp>
        <p:nvSpPr>
          <p:cNvPr id="42" name="TextBox 41"/>
          <p:cNvSpPr txBox="1"/>
          <p:nvPr/>
        </p:nvSpPr>
        <p:spPr>
          <a:xfrm>
            <a:off x="6260001" y="5394299"/>
            <a:ext cx="556563" cy="276999"/>
          </a:xfrm>
          <a:prstGeom prst="rect">
            <a:avLst/>
          </a:prstGeom>
          <a:noFill/>
          <a:ln>
            <a:solidFill>
              <a:schemeClr val="tx1"/>
            </a:solidFill>
          </a:ln>
        </p:spPr>
        <p:txBody>
          <a:bodyPr wrap="none" rtlCol="0">
            <a:spAutoFit/>
          </a:bodyPr>
          <a:lstStyle/>
          <a:p>
            <a:r>
              <a:rPr lang="en-US" sz="1200" b="1" dirty="0">
                <a:solidFill>
                  <a:srgbClr val="C00000"/>
                </a:solidFill>
                <a:latin typeface="Courier New" panose="02070309020205020404" pitchFamily="49" charset="0"/>
                <a:cs typeface="Courier New" panose="02070309020205020404" pitchFamily="49" charset="0"/>
              </a:rPr>
              <a:t>6aaa</a:t>
            </a:r>
          </a:p>
        </p:txBody>
      </p:sp>
      <p:graphicFrame>
        <p:nvGraphicFramePr>
          <p:cNvPr id="43" name="Content Placeholder 26"/>
          <p:cNvGraphicFramePr>
            <a:graphicFrameLocks/>
          </p:cNvGraphicFramePr>
          <p:nvPr>
            <p:extLst>
              <p:ext uri="{D42A27DB-BD31-4B8C-83A1-F6EECF244321}">
                <p14:modId xmlns:p14="http://schemas.microsoft.com/office/powerpoint/2010/main" val="2734782838"/>
              </p:ext>
            </p:extLst>
          </p:nvPr>
        </p:nvGraphicFramePr>
        <p:xfrm>
          <a:off x="7528396" y="5334011"/>
          <a:ext cx="838200" cy="396240"/>
        </p:xfrm>
        <a:graphic>
          <a:graphicData uri="http://schemas.openxmlformats.org/drawingml/2006/table">
            <a:tbl>
              <a:tblPr firstRow="1" bandRow="1">
                <a:tableStyleId>{5C22544A-7EE6-4342-B048-85BDC9FD1C3A}</a:tableStyleId>
              </a:tblPr>
              <a:tblGrid>
                <a:gridCol w="327288">
                  <a:extLst>
                    <a:ext uri="{9D8B030D-6E8A-4147-A177-3AD203B41FA5}">
                      <a16:colId xmlns:a16="http://schemas.microsoft.com/office/drawing/2014/main" val="20000"/>
                    </a:ext>
                  </a:extLst>
                </a:gridCol>
                <a:gridCol w="510912">
                  <a:extLst>
                    <a:ext uri="{9D8B030D-6E8A-4147-A177-3AD203B41FA5}">
                      <a16:colId xmlns:a16="http://schemas.microsoft.com/office/drawing/2014/main" val="20001"/>
                    </a:ext>
                  </a:extLst>
                </a:gridCol>
              </a:tblGrid>
              <a:tr h="260866">
                <a:tc>
                  <a:txBody>
                    <a:bodyPr/>
                    <a:lstStyle/>
                    <a:p>
                      <a:r>
                        <a:rPr lang="en-US" sz="1000" b="0" dirty="0">
                          <a:solidFill>
                            <a:schemeClr val="tx1"/>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strike="sngStrike" dirty="0">
                          <a:solidFill>
                            <a:srgbClr val="C00000"/>
                          </a:solidFill>
                        </a:rPr>
                        <a:t>???? </a:t>
                      </a:r>
                      <a:r>
                        <a:rPr lang="en-US" sz="1000" b="0" dirty="0">
                          <a:solidFill>
                            <a:srgbClr val="C00000"/>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45" name="Straight Arrow Connector 44"/>
          <p:cNvCxnSpPr>
            <a:stCxn id="42" idx="3"/>
            <a:endCxn id="43" idx="1"/>
          </p:cNvCxnSpPr>
          <p:nvPr/>
        </p:nvCxnSpPr>
        <p:spPr>
          <a:xfrm flipV="1">
            <a:off x="6816564" y="5532131"/>
            <a:ext cx="711832" cy="6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5465300" y="5156781"/>
            <a:ext cx="615296"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prev</a:t>
            </a:r>
            <a:endParaRPr lang="en-US" sz="1200" dirty="0">
              <a:latin typeface="Courier New" panose="02070309020205020404" pitchFamily="49" charset="0"/>
              <a:cs typeface="Courier New" panose="02070309020205020404" pitchFamily="49" charset="0"/>
            </a:endParaRPr>
          </a:p>
        </p:txBody>
      </p:sp>
      <p:sp>
        <p:nvSpPr>
          <p:cNvPr id="47" name="TextBox 46"/>
          <p:cNvSpPr txBox="1"/>
          <p:nvPr/>
        </p:nvSpPr>
        <p:spPr>
          <a:xfrm>
            <a:off x="6227300" y="5156781"/>
            <a:ext cx="1131128"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newP</a:t>
            </a:r>
            <a:endParaRPr lang="en-US" sz="1200" dirty="0">
              <a:latin typeface="Courier New" panose="02070309020205020404" pitchFamily="49" charset="0"/>
              <a:cs typeface="Courier New" panose="02070309020205020404" pitchFamily="49" charset="0"/>
            </a:endParaRPr>
          </a:p>
        </p:txBody>
      </p:sp>
      <p:sp>
        <p:nvSpPr>
          <p:cNvPr id="48" name="TextBox 47"/>
          <p:cNvSpPr txBox="1"/>
          <p:nvPr/>
        </p:nvSpPr>
        <p:spPr>
          <a:xfrm>
            <a:off x="6080596" y="5842581"/>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8acf</a:t>
            </a:r>
          </a:p>
        </p:txBody>
      </p:sp>
      <p:sp>
        <p:nvSpPr>
          <p:cNvPr id="50" name="TextBox 49"/>
          <p:cNvSpPr txBox="1"/>
          <p:nvPr/>
        </p:nvSpPr>
        <p:spPr>
          <a:xfrm>
            <a:off x="7509137" y="5065930"/>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6aaa</a:t>
            </a:r>
          </a:p>
        </p:txBody>
      </p:sp>
      <p:cxnSp>
        <p:nvCxnSpPr>
          <p:cNvPr id="54" name="Curved Connector 53"/>
          <p:cNvCxnSpPr/>
          <p:nvPr/>
        </p:nvCxnSpPr>
        <p:spPr>
          <a:xfrm flipV="1">
            <a:off x="6864480" y="5522341"/>
            <a:ext cx="711830" cy="604959"/>
          </a:xfrm>
          <a:prstGeom prst="curvedConnector3">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6945956" y="5690181"/>
            <a:ext cx="277640" cy="276999"/>
          </a:xfrm>
          <a:prstGeom prst="rect">
            <a:avLst/>
          </a:prstGeom>
          <a:noFill/>
        </p:spPr>
        <p:txBody>
          <a:bodyPr wrap="none" rtlCol="0">
            <a:spAutoFit/>
          </a:bodyPr>
          <a:lstStyle/>
          <a:p>
            <a:r>
              <a:rPr lang="en-US" sz="1200" b="1" dirty="0">
                <a:solidFill>
                  <a:srgbClr val="C00000"/>
                </a:solidFill>
                <a:latin typeface="Courier New" panose="02070309020205020404" pitchFamily="49" charset="0"/>
                <a:cs typeface="Courier New" panose="02070309020205020404" pitchFamily="49" charset="0"/>
              </a:rPr>
              <a:t>6</a:t>
            </a:r>
          </a:p>
        </p:txBody>
      </p:sp>
      <p:sp>
        <p:nvSpPr>
          <p:cNvPr id="56" name="TextBox 55"/>
          <p:cNvSpPr txBox="1"/>
          <p:nvPr/>
        </p:nvSpPr>
        <p:spPr>
          <a:xfrm>
            <a:off x="5423632" y="4109843"/>
            <a:ext cx="3635410" cy="1077218"/>
          </a:xfrm>
          <a:prstGeom prst="rect">
            <a:avLst/>
          </a:prstGeom>
          <a:noFill/>
        </p:spPr>
        <p:txBody>
          <a:bodyPr wrap="square" rtlCol="0">
            <a:spAutoFit/>
          </a:bodyPr>
          <a:lstStyle/>
          <a:p>
            <a:r>
              <a:rPr lang="en-US" sz="1600" dirty="0"/>
              <a:t>Case when </a:t>
            </a:r>
            <a:r>
              <a:rPr lang="en-US" sz="1600" dirty="0" err="1"/>
              <a:t>prev</a:t>
            </a:r>
            <a:r>
              <a:rPr lang="en-US" sz="1600" dirty="0"/>
              <a:t>-&gt;next is NULL works fine:</a:t>
            </a:r>
          </a:p>
          <a:p>
            <a:r>
              <a:rPr lang="en-US" sz="1600" dirty="0"/>
              <a:t>Because we never ACCESS (with -&gt;) the that address, but we only COPY that NULL from one box into another</a:t>
            </a:r>
          </a:p>
        </p:txBody>
      </p:sp>
      <p:cxnSp>
        <p:nvCxnSpPr>
          <p:cNvPr id="58" name="Curved Connector 57"/>
          <p:cNvCxnSpPr>
            <a:stCxn id="19" idx="2"/>
            <a:endCxn id="9" idx="1"/>
          </p:cNvCxnSpPr>
          <p:nvPr/>
        </p:nvCxnSpPr>
        <p:spPr>
          <a:xfrm rot="16200000" flipH="1">
            <a:off x="529971" y="5722755"/>
            <a:ext cx="641314" cy="357706"/>
          </a:xfrm>
          <a:prstGeom prst="curved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Curved Connector 60"/>
          <p:cNvCxnSpPr>
            <a:stCxn id="41" idx="2"/>
            <a:endCxn id="39" idx="1"/>
          </p:cNvCxnSpPr>
          <p:nvPr/>
        </p:nvCxnSpPr>
        <p:spPr>
          <a:xfrm rot="16200000" flipH="1">
            <a:off x="5624248" y="5803248"/>
            <a:ext cx="641314" cy="357706"/>
          </a:xfrm>
          <a:prstGeom prst="curved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1826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519" y="102568"/>
            <a:ext cx="8317312" cy="453279"/>
          </a:xfrm>
        </p:spPr>
        <p:txBody>
          <a:bodyPr>
            <a:normAutofit fontScale="90000"/>
          </a:bodyPr>
          <a:lstStyle/>
          <a:p>
            <a:r>
              <a:rPr lang="en-US" sz="2800" dirty="0"/>
              <a:t>Insert in a list, L, after a given node (assumed from L)      </a:t>
            </a:r>
            <a:r>
              <a:rPr lang="el-GR" sz="2800" dirty="0"/>
              <a:t>Θ</a:t>
            </a:r>
            <a:r>
              <a:rPr lang="en-US" sz="2800" dirty="0"/>
              <a:t>(1)</a:t>
            </a:r>
          </a:p>
        </p:txBody>
      </p:sp>
      <p:sp>
        <p:nvSpPr>
          <p:cNvPr id="3" name="Content Placeholder 2"/>
          <p:cNvSpPr>
            <a:spLocks noGrp="1"/>
          </p:cNvSpPr>
          <p:nvPr>
            <p:ph idx="1"/>
          </p:nvPr>
        </p:nvSpPr>
        <p:spPr>
          <a:xfrm>
            <a:off x="60782" y="558748"/>
            <a:ext cx="9083218" cy="3614419"/>
          </a:xfrm>
        </p:spPr>
        <p:txBody>
          <a:bodyPr>
            <a:normAutofit fontScale="77500" lnSpcReduction="20000"/>
          </a:bodyPr>
          <a:lstStyle/>
          <a:p>
            <a:pPr marL="0" indent="0">
              <a:buNone/>
            </a:pPr>
            <a:r>
              <a:rPr lang="en-US" dirty="0">
                <a:latin typeface="Courier New" panose="02070309020205020404" pitchFamily="49" charset="0"/>
                <a:cs typeface="Courier New" panose="02070309020205020404" pitchFamily="49" charset="0"/>
              </a:rPr>
              <a:t>/* Inserts in list L, a the new node </a:t>
            </a:r>
            <a:r>
              <a:rPr lang="en-US" dirty="0" err="1">
                <a:latin typeface="Courier New" panose="02070309020205020404" pitchFamily="49" charset="0"/>
                <a:cs typeface="Courier New" panose="02070309020205020404" pitchFamily="49" charset="0"/>
              </a:rPr>
              <a:t>newP</a:t>
            </a:r>
            <a:r>
              <a:rPr lang="en-US" dirty="0">
                <a:latin typeface="Courier New" panose="02070309020205020404" pitchFamily="49" charset="0"/>
                <a:cs typeface="Courier New" panose="02070309020205020404" pitchFamily="49" charset="0"/>
              </a:rPr>
              <a:t>, after the node prev.</a:t>
            </a:r>
          </a:p>
          <a:p>
            <a:pPr marL="0" indent="0">
              <a:buNone/>
            </a:pPr>
            <a:r>
              <a:rPr lang="en-US" dirty="0">
                <a:latin typeface="Courier New" panose="02070309020205020404" pitchFamily="49" charset="0"/>
                <a:cs typeface="Courier New" panose="02070309020205020404" pitchFamily="49" charset="0"/>
              </a:rPr>
              <a:t> If </a:t>
            </a:r>
            <a:r>
              <a:rPr lang="en-US" dirty="0" err="1">
                <a:latin typeface="Courier New" panose="02070309020205020404" pitchFamily="49" charset="0"/>
                <a:cs typeface="Courier New" panose="02070309020205020404" pitchFamily="49" charset="0"/>
              </a:rPr>
              <a:t>prev</a:t>
            </a:r>
            <a:r>
              <a:rPr lang="en-US" dirty="0">
                <a:latin typeface="Courier New" panose="02070309020205020404" pitchFamily="49" charset="0"/>
                <a:cs typeface="Courier New" panose="02070309020205020404" pitchFamily="49" charset="0"/>
              </a:rPr>
              <a:t> is NULL it means </a:t>
            </a:r>
            <a:r>
              <a:rPr lang="en-US" dirty="0" err="1">
                <a:latin typeface="Courier New" panose="02070309020205020404" pitchFamily="49" charset="0"/>
                <a:cs typeface="Courier New" panose="02070309020205020404" pitchFamily="49" charset="0"/>
              </a:rPr>
              <a:t>newP</a:t>
            </a:r>
            <a:r>
              <a:rPr lang="en-US" dirty="0">
                <a:latin typeface="Courier New" panose="02070309020205020404" pitchFamily="49" charset="0"/>
                <a:cs typeface="Courier New" panose="02070309020205020404" pitchFamily="49" charset="0"/>
              </a:rPr>
              <a:t> must be linked to the beginning of L</a:t>
            </a:r>
          </a:p>
          <a:p>
            <a:pPr marL="0" indent="0">
              <a:buNone/>
            </a:pPr>
            <a:r>
              <a:rPr lang="en-US" dirty="0">
                <a:latin typeface="Courier New" panose="02070309020205020404" pitchFamily="49" charset="0"/>
                <a:cs typeface="Courier New" panose="02070309020205020404" pitchFamily="49" charset="0"/>
              </a:rPr>
              <a:t> Uses the list representation (L points to the first node with data)  */</a:t>
            </a:r>
          </a:p>
          <a:p>
            <a:pPr marL="0" indent="0">
              <a:buNone/>
            </a:pPr>
            <a:r>
              <a:rPr lang="en-US" dirty="0" err="1">
                <a:latin typeface="Courier New" panose="02070309020205020404" pitchFamily="49" charset="0"/>
                <a:cs typeface="Courier New" panose="02070309020205020404" pitchFamily="49" charset="0"/>
              </a:rPr>
              <a:t>nodePT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insert_node</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nodePT</a:t>
            </a:r>
            <a:r>
              <a:rPr lang="en-US" dirty="0">
                <a:latin typeface="Courier New" panose="02070309020205020404" pitchFamily="49" charset="0"/>
                <a:cs typeface="Courier New" panose="02070309020205020404" pitchFamily="49" charset="0"/>
              </a:rPr>
              <a:t> L, </a:t>
            </a:r>
            <a:r>
              <a:rPr lang="en-US" dirty="0" err="1">
                <a:latin typeface="Courier New" panose="02070309020205020404" pitchFamily="49" charset="0"/>
                <a:cs typeface="Courier New" panose="02070309020205020404" pitchFamily="49" charset="0"/>
              </a:rPr>
              <a:t>nodePT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prev</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nodePT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newP</a:t>
            </a:r>
            <a:r>
              <a:rPr lang="en-US" dirty="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   if (</a:t>
            </a:r>
            <a:r>
              <a:rPr lang="en-US" dirty="0" err="1">
                <a:latin typeface="Courier New" panose="02070309020205020404" pitchFamily="49" charset="0"/>
                <a:cs typeface="Courier New" panose="02070309020205020404" pitchFamily="49" charset="0"/>
              </a:rPr>
              <a:t>prev</a:t>
            </a:r>
            <a:r>
              <a:rPr lang="en-US" dirty="0">
                <a:latin typeface="Courier New" panose="02070309020205020404" pitchFamily="49" charset="0"/>
                <a:cs typeface="Courier New" panose="02070309020205020404" pitchFamily="49" charset="0"/>
              </a:rPr>
              <a:t> == NULL) { // case 1: inserts at the beginning of the list L</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newP</a:t>
            </a:r>
            <a:r>
              <a:rPr lang="en-US" dirty="0">
                <a:latin typeface="Courier New" panose="02070309020205020404" pitchFamily="49" charset="0"/>
                <a:cs typeface="Courier New" panose="02070309020205020404" pitchFamily="49" charset="0"/>
              </a:rPr>
              <a:t>-&gt;next = L;  //2</a:t>
            </a:r>
          </a:p>
          <a:p>
            <a:pPr marL="0" indent="0">
              <a:buNone/>
            </a:pPr>
            <a:r>
              <a:rPr lang="en-US" dirty="0">
                <a:latin typeface="Courier New" panose="02070309020205020404" pitchFamily="49" charset="0"/>
                <a:cs typeface="Courier New" panose="02070309020205020404" pitchFamily="49" charset="0"/>
              </a:rPr>
              <a:t>      return </a:t>
            </a:r>
            <a:r>
              <a:rPr lang="en-US" dirty="0" err="1">
                <a:latin typeface="Courier New" panose="02070309020205020404" pitchFamily="49" charset="0"/>
                <a:cs typeface="Courier New" panose="02070309020205020404" pitchFamily="49" charset="0"/>
              </a:rPr>
              <a:t>newP</a:t>
            </a:r>
            <a:r>
              <a:rPr lang="en-US" dirty="0">
                <a:latin typeface="Courier New" panose="02070309020205020404" pitchFamily="49" charset="0"/>
                <a:cs typeface="Courier New" panose="02070309020205020404" pitchFamily="49" charset="0"/>
              </a:rPr>
              <a:t>;     //3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else {  // case 2: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insert_node_after</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prev</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newP</a:t>
            </a:r>
            <a:r>
              <a:rPr lang="en-US" dirty="0">
                <a:latin typeface="Courier New" panose="02070309020205020404" pitchFamily="49" charset="0"/>
                <a:cs typeface="Courier New" panose="02070309020205020404" pitchFamily="49" charset="0"/>
              </a:rPr>
              <a:t>); //4 does not affect the list head</a:t>
            </a:r>
          </a:p>
          <a:p>
            <a:pPr marL="0" indent="0">
              <a:buNone/>
            </a:pPr>
            <a:r>
              <a:rPr lang="en-US" dirty="0">
                <a:latin typeface="Courier New" panose="02070309020205020404" pitchFamily="49" charset="0"/>
                <a:cs typeface="Courier New" panose="02070309020205020404" pitchFamily="49" charset="0"/>
              </a:rPr>
              <a:t>      return L;                      //5</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a:t>
            </a:r>
          </a:p>
        </p:txBody>
      </p:sp>
      <p:sp>
        <p:nvSpPr>
          <p:cNvPr id="4" name="Slide Number Placeholder 3"/>
          <p:cNvSpPr>
            <a:spLocks noGrp="1"/>
          </p:cNvSpPr>
          <p:nvPr>
            <p:ph type="sldNum" sz="quarter" idx="12"/>
          </p:nvPr>
        </p:nvSpPr>
        <p:spPr/>
        <p:txBody>
          <a:bodyPr/>
          <a:lstStyle/>
          <a:p>
            <a:fld id="{86D0B840-2342-494D-8904-2C09F25F3064}" type="slidenum">
              <a:rPr lang="en-US" smtClean="0"/>
              <a:t>11</a:t>
            </a:fld>
            <a:endParaRPr lang="en-US"/>
          </a:p>
        </p:txBody>
      </p:sp>
      <p:graphicFrame>
        <p:nvGraphicFramePr>
          <p:cNvPr id="6" name="Content Placeholder 26"/>
          <p:cNvGraphicFramePr>
            <a:graphicFrameLocks/>
          </p:cNvGraphicFramePr>
          <p:nvPr>
            <p:extLst>
              <p:ext uri="{D42A27DB-BD31-4B8C-83A1-F6EECF244321}">
                <p14:modId xmlns:p14="http://schemas.microsoft.com/office/powerpoint/2010/main" val="1582456364"/>
              </p:ext>
            </p:extLst>
          </p:nvPr>
        </p:nvGraphicFramePr>
        <p:xfrm>
          <a:off x="2097996" y="5954948"/>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7" name="Straight Arrow Connector 6"/>
          <p:cNvCxnSpPr/>
          <p:nvPr/>
        </p:nvCxnSpPr>
        <p:spPr>
          <a:xfrm>
            <a:off x="1521434" y="6066281"/>
            <a:ext cx="554669"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631396" y="6081973"/>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 name="Content Placeholder 26"/>
          <p:cNvGraphicFramePr>
            <a:graphicFrameLocks/>
          </p:cNvGraphicFramePr>
          <p:nvPr>
            <p:extLst>
              <p:ext uri="{D42A27DB-BD31-4B8C-83A1-F6EECF244321}">
                <p14:modId xmlns:p14="http://schemas.microsoft.com/office/powerpoint/2010/main" val="2336061739"/>
              </p:ext>
            </p:extLst>
          </p:nvPr>
        </p:nvGraphicFramePr>
        <p:xfrm>
          <a:off x="3012396" y="5932021"/>
          <a:ext cx="905274" cy="457200"/>
        </p:xfrm>
        <a:graphic>
          <a:graphicData uri="http://schemas.openxmlformats.org/drawingml/2006/table">
            <a:tbl>
              <a:tblPr firstRow="1" bandRow="1">
                <a:tableStyleId>{5C22544A-7EE6-4342-B048-85BDC9FD1C3A}</a:tableStyleId>
              </a:tblPr>
              <a:tblGrid>
                <a:gridCol w="269111">
                  <a:extLst>
                    <a:ext uri="{9D8B030D-6E8A-4147-A177-3AD203B41FA5}">
                      <a16:colId xmlns:a16="http://schemas.microsoft.com/office/drawing/2014/main" val="20000"/>
                    </a:ext>
                  </a:extLst>
                </a:gridCol>
                <a:gridCol w="636163">
                  <a:extLst>
                    <a:ext uri="{9D8B030D-6E8A-4147-A177-3AD203B41FA5}">
                      <a16:colId xmlns:a16="http://schemas.microsoft.com/office/drawing/2014/main" val="20001"/>
                    </a:ext>
                  </a:extLst>
                </a:gridCol>
              </a:tblGrid>
              <a:tr h="260866">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strike="sngStrike" dirty="0" err="1">
                          <a:solidFill>
                            <a:schemeClr val="tx1"/>
                          </a:solidFill>
                        </a:rPr>
                        <a:t>abcd</a:t>
                      </a:r>
                      <a:endParaRPr lang="en-US" sz="1200" b="0" strike="sngStrike" dirty="0">
                        <a:solidFill>
                          <a:schemeClr val="tx1"/>
                        </a:solidFill>
                      </a:endParaRPr>
                    </a:p>
                    <a:p>
                      <a:r>
                        <a:rPr lang="en-US" sz="1200" b="0" dirty="0">
                          <a:solidFill>
                            <a:srgbClr val="C00000"/>
                          </a:solidFill>
                        </a:rPr>
                        <a:t>6aaa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0" name="Straight Arrow Connector 9"/>
          <p:cNvCxnSpPr>
            <a:endCxn id="22" idx="1"/>
          </p:cNvCxnSpPr>
          <p:nvPr/>
        </p:nvCxnSpPr>
        <p:spPr>
          <a:xfrm flipV="1">
            <a:off x="3917669" y="6068729"/>
            <a:ext cx="618727" cy="1324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16592" y="5929044"/>
            <a:ext cx="721672" cy="307777"/>
          </a:xfrm>
          <a:prstGeom prst="rect">
            <a:avLst/>
          </a:prstGeom>
          <a:noFill/>
          <a:ln>
            <a:solidFill>
              <a:schemeClr val="bg1"/>
            </a:solidFill>
          </a:ln>
        </p:spPr>
        <p:txBody>
          <a:bodyPr wrap="non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graphicFrame>
        <p:nvGraphicFramePr>
          <p:cNvPr id="12" name="Content Placeholder 26"/>
          <p:cNvGraphicFramePr>
            <a:graphicFrameLocks/>
          </p:cNvGraphicFramePr>
          <p:nvPr>
            <p:extLst>
              <p:ext uri="{D42A27DB-BD31-4B8C-83A1-F6EECF244321}">
                <p14:modId xmlns:p14="http://schemas.microsoft.com/office/powerpoint/2010/main" val="1705132886"/>
              </p:ext>
            </p:extLst>
          </p:nvPr>
        </p:nvGraphicFramePr>
        <p:xfrm>
          <a:off x="6307192" y="5932021"/>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3" name="Straight Arrow Connector 12"/>
          <p:cNvCxnSpPr/>
          <p:nvPr/>
        </p:nvCxnSpPr>
        <p:spPr>
          <a:xfrm>
            <a:off x="5926192" y="6084421"/>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2" idx="0"/>
          </p:cNvCxnSpPr>
          <p:nvPr/>
        </p:nvCxnSpPr>
        <p:spPr>
          <a:xfrm>
            <a:off x="6657513" y="5932021"/>
            <a:ext cx="335479"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31496" y="6167817"/>
            <a:ext cx="360545" cy="282577"/>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17" name="Rectangle 16"/>
          <p:cNvSpPr/>
          <p:nvPr/>
        </p:nvSpPr>
        <p:spPr>
          <a:xfrm>
            <a:off x="689790" y="5950735"/>
            <a:ext cx="838200" cy="22317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Courier New" panose="02070309020205020404" pitchFamily="49" charset="0"/>
                <a:cs typeface="Courier New" panose="02070309020205020404" pitchFamily="49" charset="0"/>
              </a:rPr>
              <a:t>10ab</a:t>
            </a:r>
          </a:p>
        </p:txBody>
      </p:sp>
      <p:sp>
        <p:nvSpPr>
          <p:cNvPr id="19" name="TextBox 18"/>
          <p:cNvSpPr txBox="1"/>
          <p:nvPr/>
        </p:nvSpPr>
        <p:spPr>
          <a:xfrm>
            <a:off x="2283434" y="5242308"/>
            <a:ext cx="742511" cy="276999"/>
          </a:xfrm>
          <a:prstGeom prst="rect">
            <a:avLst/>
          </a:prstGeom>
          <a:noFill/>
          <a:ln>
            <a:solidFill>
              <a:schemeClr val="tx1"/>
            </a:solidFill>
          </a:ln>
        </p:spPr>
        <p:txBody>
          <a:bodyPr wrap="none" rtlCol="0">
            <a:spAutoFit/>
          </a:bodyPr>
          <a:lstStyle/>
          <a:p>
            <a:r>
              <a:rPr lang="en-US" sz="1200" b="1" dirty="0">
                <a:solidFill>
                  <a:srgbClr val="C00000"/>
                </a:solidFill>
                <a:latin typeface="Courier New" panose="02070309020205020404" pitchFamily="49" charset="0"/>
                <a:cs typeface="Courier New" panose="02070309020205020404" pitchFamily="49" charset="0"/>
              </a:rPr>
              <a:t>8acf</a:t>
            </a:r>
            <a:r>
              <a:rPr lang="en-US" sz="1200" dirty="0">
                <a:latin typeface="Courier New" panose="02070309020205020404" pitchFamily="49" charset="0"/>
                <a:cs typeface="Courier New" panose="02070309020205020404" pitchFamily="49" charset="0"/>
              </a:rPr>
              <a:t>  </a:t>
            </a:r>
          </a:p>
        </p:txBody>
      </p:sp>
      <p:sp>
        <p:nvSpPr>
          <p:cNvPr id="20" name="TextBox 19"/>
          <p:cNvSpPr txBox="1"/>
          <p:nvPr/>
        </p:nvSpPr>
        <p:spPr>
          <a:xfrm>
            <a:off x="3148639" y="5252162"/>
            <a:ext cx="556563" cy="276999"/>
          </a:xfrm>
          <a:prstGeom prst="rect">
            <a:avLst/>
          </a:prstGeom>
          <a:noFill/>
          <a:ln>
            <a:solidFill>
              <a:schemeClr val="tx1"/>
            </a:solidFill>
          </a:ln>
        </p:spPr>
        <p:txBody>
          <a:bodyPr wrap="none" rtlCol="0">
            <a:spAutoFit/>
          </a:bodyPr>
          <a:lstStyle/>
          <a:p>
            <a:r>
              <a:rPr lang="en-US" sz="1200" b="1" dirty="0">
                <a:solidFill>
                  <a:srgbClr val="C00000"/>
                </a:solidFill>
                <a:latin typeface="Courier New" panose="02070309020205020404" pitchFamily="49" charset="0"/>
                <a:cs typeface="Courier New" panose="02070309020205020404" pitchFamily="49" charset="0"/>
              </a:rPr>
              <a:t>6aaa</a:t>
            </a:r>
          </a:p>
        </p:txBody>
      </p:sp>
      <p:graphicFrame>
        <p:nvGraphicFramePr>
          <p:cNvPr id="21" name="Content Placeholder 26"/>
          <p:cNvGraphicFramePr>
            <a:graphicFrameLocks/>
          </p:cNvGraphicFramePr>
          <p:nvPr>
            <p:extLst>
              <p:ext uri="{D42A27DB-BD31-4B8C-83A1-F6EECF244321}">
                <p14:modId xmlns:p14="http://schemas.microsoft.com/office/powerpoint/2010/main" val="1931809752"/>
              </p:ext>
            </p:extLst>
          </p:nvPr>
        </p:nvGraphicFramePr>
        <p:xfrm>
          <a:off x="4417034" y="5243244"/>
          <a:ext cx="838200" cy="260866"/>
        </p:xfrm>
        <a:graphic>
          <a:graphicData uri="http://schemas.openxmlformats.org/drawingml/2006/table">
            <a:tbl>
              <a:tblPr firstRow="1" bandRow="1">
                <a:tableStyleId>{5C22544A-7EE6-4342-B048-85BDC9FD1C3A}</a:tableStyleId>
              </a:tblPr>
              <a:tblGrid>
                <a:gridCol w="327288">
                  <a:extLst>
                    <a:ext uri="{9D8B030D-6E8A-4147-A177-3AD203B41FA5}">
                      <a16:colId xmlns:a16="http://schemas.microsoft.com/office/drawing/2014/main" val="20000"/>
                    </a:ext>
                  </a:extLst>
                </a:gridCol>
                <a:gridCol w="510912">
                  <a:extLst>
                    <a:ext uri="{9D8B030D-6E8A-4147-A177-3AD203B41FA5}">
                      <a16:colId xmlns:a16="http://schemas.microsoft.com/office/drawing/2014/main" val="20001"/>
                    </a:ext>
                  </a:extLst>
                </a:gridCol>
              </a:tblGrid>
              <a:tr h="260866">
                <a:tc>
                  <a:txBody>
                    <a:bodyPr/>
                    <a:lstStyle/>
                    <a:p>
                      <a:r>
                        <a:rPr lang="en-US" sz="1000" b="0" dirty="0">
                          <a:solidFill>
                            <a:schemeClr val="tx1"/>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err="1">
                          <a:solidFill>
                            <a:srgbClr val="C00000"/>
                          </a:solidFill>
                        </a:rPr>
                        <a:t>abcd</a:t>
                      </a:r>
                      <a:endParaRPr lang="en-US" sz="1000" b="0"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22" name="Content Placeholder 26"/>
          <p:cNvGraphicFramePr>
            <a:graphicFrameLocks/>
          </p:cNvGraphicFramePr>
          <p:nvPr>
            <p:extLst>
              <p:ext uri="{D42A27DB-BD31-4B8C-83A1-F6EECF244321}">
                <p14:modId xmlns:p14="http://schemas.microsoft.com/office/powerpoint/2010/main" val="1687570645"/>
              </p:ext>
            </p:extLst>
          </p:nvPr>
        </p:nvGraphicFramePr>
        <p:xfrm>
          <a:off x="4536396" y="5938296"/>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23" name="Straight Arrow Connector 22"/>
          <p:cNvCxnSpPr/>
          <p:nvPr/>
        </p:nvCxnSpPr>
        <p:spPr>
          <a:xfrm>
            <a:off x="5093707" y="6081444"/>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0" idx="3"/>
            <a:endCxn id="21" idx="1"/>
          </p:cNvCxnSpPr>
          <p:nvPr/>
        </p:nvCxnSpPr>
        <p:spPr>
          <a:xfrm flipV="1">
            <a:off x="3705202" y="5373677"/>
            <a:ext cx="711832" cy="1698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22076" y="5435867"/>
            <a:ext cx="615296"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prev</a:t>
            </a:r>
            <a:endParaRPr lang="en-US" sz="1200" dirty="0">
              <a:latin typeface="Courier New" panose="02070309020205020404" pitchFamily="49" charset="0"/>
              <a:cs typeface="Courier New" panose="02070309020205020404" pitchFamily="49" charset="0"/>
            </a:endParaRPr>
          </a:p>
        </p:txBody>
      </p:sp>
      <p:sp>
        <p:nvSpPr>
          <p:cNvPr id="26" name="TextBox 25"/>
          <p:cNvSpPr txBox="1"/>
          <p:nvPr/>
        </p:nvSpPr>
        <p:spPr>
          <a:xfrm>
            <a:off x="3044116" y="5435867"/>
            <a:ext cx="589264"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newP</a:t>
            </a:r>
            <a:endParaRPr lang="en-US" sz="1200" dirty="0">
              <a:latin typeface="Courier New" panose="02070309020205020404" pitchFamily="49" charset="0"/>
              <a:cs typeface="Courier New" panose="02070309020205020404" pitchFamily="49" charset="0"/>
            </a:endParaRPr>
          </a:p>
        </p:txBody>
      </p:sp>
      <p:sp>
        <p:nvSpPr>
          <p:cNvPr id="27" name="TextBox 26"/>
          <p:cNvSpPr txBox="1"/>
          <p:nvPr/>
        </p:nvSpPr>
        <p:spPr>
          <a:xfrm>
            <a:off x="2969234" y="5700444"/>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8acf</a:t>
            </a:r>
          </a:p>
        </p:txBody>
      </p:sp>
      <p:sp>
        <p:nvSpPr>
          <p:cNvPr id="28" name="TextBox 27"/>
          <p:cNvSpPr txBox="1"/>
          <p:nvPr/>
        </p:nvSpPr>
        <p:spPr>
          <a:xfrm>
            <a:off x="2054834" y="5700444"/>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10ab</a:t>
            </a:r>
          </a:p>
        </p:txBody>
      </p:sp>
      <p:sp>
        <p:nvSpPr>
          <p:cNvPr id="29" name="TextBox 28"/>
          <p:cNvSpPr txBox="1"/>
          <p:nvPr/>
        </p:nvSpPr>
        <p:spPr>
          <a:xfrm>
            <a:off x="4470071" y="5700444"/>
            <a:ext cx="556563" cy="276999"/>
          </a:xfrm>
          <a:prstGeom prst="rect">
            <a:avLst/>
          </a:prstGeom>
          <a:noFill/>
          <a:ln>
            <a:noFill/>
          </a:ln>
        </p:spPr>
        <p:txBody>
          <a:bodyPr wrap="none" rtlCol="0">
            <a:spAutoFit/>
          </a:bodyPr>
          <a:lstStyle/>
          <a:p>
            <a:r>
              <a:rPr lang="en-US" sz="1200" dirty="0" err="1">
                <a:latin typeface="Courier New" panose="02070309020205020404" pitchFamily="49" charset="0"/>
                <a:cs typeface="Courier New" panose="02070309020205020404" pitchFamily="49" charset="0"/>
              </a:rPr>
              <a:t>abcd</a:t>
            </a:r>
            <a:endParaRPr lang="en-US" sz="1200" dirty="0">
              <a:latin typeface="Courier New" panose="02070309020205020404" pitchFamily="49" charset="0"/>
              <a:cs typeface="Courier New" panose="02070309020205020404" pitchFamily="49" charset="0"/>
            </a:endParaRPr>
          </a:p>
        </p:txBody>
      </p:sp>
      <p:sp>
        <p:nvSpPr>
          <p:cNvPr id="30" name="TextBox 29"/>
          <p:cNvSpPr txBox="1"/>
          <p:nvPr/>
        </p:nvSpPr>
        <p:spPr>
          <a:xfrm>
            <a:off x="6245834" y="5700444"/>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4ddd</a:t>
            </a:r>
          </a:p>
        </p:txBody>
      </p:sp>
      <p:sp>
        <p:nvSpPr>
          <p:cNvPr id="31" name="TextBox 30"/>
          <p:cNvSpPr txBox="1"/>
          <p:nvPr/>
        </p:nvSpPr>
        <p:spPr>
          <a:xfrm>
            <a:off x="4397775" y="4975163"/>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6aaa</a:t>
            </a:r>
          </a:p>
        </p:txBody>
      </p:sp>
      <p:cxnSp>
        <p:nvCxnSpPr>
          <p:cNvPr id="33" name="Curved Connector 32"/>
          <p:cNvCxnSpPr/>
          <p:nvPr/>
        </p:nvCxnSpPr>
        <p:spPr>
          <a:xfrm flipH="1">
            <a:off x="4536396" y="5319444"/>
            <a:ext cx="718838" cy="695052"/>
          </a:xfrm>
          <a:prstGeom prst="curvedConnector5">
            <a:avLst>
              <a:gd name="adj1" fmla="val -31801"/>
              <a:gd name="adj2" fmla="val 50000"/>
              <a:gd name="adj3" fmla="val 13180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503230" y="5529161"/>
            <a:ext cx="277640" cy="276999"/>
          </a:xfrm>
          <a:prstGeom prst="rect">
            <a:avLst/>
          </a:prstGeom>
          <a:noFill/>
        </p:spPr>
        <p:txBody>
          <a:bodyPr wrap="none" rtlCol="0">
            <a:spAutoFit/>
          </a:bodyPr>
          <a:lstStyle/>
          <a:p>
            <a:r>
              <a:rPr lang="en-US" sz="1200" b="1" dirty="0">
                <a:solidFill>
                  <a:srgbClr val="C00000"/>
                </a:solidFill>
                <a:latin typeface="Courier New" panose="02070309020205020404" pitchFamily="49" charset="0"/>
                <a:cs typeface="Courier New" panose="02070309020205020404" pitchFamily="49" charset="0"/>
              </a:rPr>
              <a:t>5</a:t>
            </a:r>
          </a:p>
        </p:txBody>
      </p:sp>
      <p:sp>
        <p:nvSpPr>
          <p:cNvPr id="35" name="TextBox 34"/>
          <p:cNvSpPr txBox="1"/>
          <p:nvPr/>
        </p:nvSpPr>
        <p:spPr>
          <a:xfrm>
            <a:off x="3977679" y="5962705"/>
            <a:ext cx="277640" cy="461665"/>
          </a:xfrm>
          <a:prstGeom prst="rect">
            <a:avLst/>
          </a:prstGeom>
          <a:noFill/>
        </p:spPr>
        <p:txBody>
          <a:bodyPr wrap="none" rtlCol="0">
            <a:spAutoFit/>
          </a:bodyPr>
          <a:lstStyle/>
          <a:p>
            <a:r>
              <a:rPr lang="en-US" sz="1200" b="1" dirty="0">
                <a:solidFill>
                  <a:srgbClr val="C00000"/>
                </a:solidFill>
                <a:latin typeface="Courier New" panose="02070309020205020404" pitchFamily="49" charset="0"/>
                <a:cs typeface="Courier New" panose="02070309020205020404" pitchFamily="49" charset="0"/>
              </a:rPr>
              <a:t>X</a:t>
            </a:r>
          </a:p>
          <a:p>
            <a:r>
              <a:rPr lang="en-US" sz="1200" b="1" dirty="0">
                <a:solidFill>
                  <a:srgbClr val="C00000"/>
                </a:solidFill>
                <a:latin typeface="Courier New" panose="02070309020205020404" pitchFamily="49" charset="0"/>
                <a:cs typeface="Courier New" panose="02070309020205020404" pitchFamily="49" charset="0"/>
              </a:rPr>
              <a:t>6</a:t>
            </a:r>
          </a:p>
        </p:txBody>
      </p:sp>
      <p:cxnSp>
        <p:nvCxnSpPr>
          <p:cNvPr id="36" name="Curved Connector 35"/>
          <p:cNvCxnSpPr>
            <a:endCxn id="21" idx="1"/>
          </p:cNvCxnSpPr>
          <p:nvPr/>
        </p:nvCxnSpPr>
        <p:spPr>
          <a:xfrm flipV="1">
            <a:off x="3705204" y="5373677"/>
            <a:ext cx="711830" cy="672645"/>
          </a:xfrm>
          <a:prstGeom prst="curvedConnector3">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834594" y="5548044"/>
            <a:ext cx="277640" cy="276999"/>
          </a:xfrm>
          <a:prstGeom prst="rect">
            <a:avLst/>
          </a:prstGeom>
          <a:noFill/>
        </p:spPr>
        <p:txBody>
          <a:bodyPr wrap="none" rtlCol="0">
            <a:spAutoFit/>
          </a:bodyPr>
          <a:lstStyle/>
          <a:p>
            <a:r>
              <a:rPr lang="en-US" sz="1200" b="1" dirty="0">
                <a:solidFill>
                  <a:srgbClr val="C00000"/>
                </a:solidFill>
                <a:latin typeface="Courier New" panose="02070309020205020404" pitchFamily="49" charset="0"/>
                <a:cs typeface="Courier New" panose="02070309020205020404" pitchFamily="49" charset="0"/>
              </a:rPr>
              <a:t>6</a:t>
            </a:r>
          </a:p>
        </p:txBody>
      </p:sp>
      <p:graphicFrame>
        <p:nvGraphicFramePr>
          <p:cNvPr id="38" name="Content Placeholder 26"/>
          <p:cNvGraphicFramePr>
            <a:graphicFrameLocks/>
          </p:cNvGraphicFramePr>
          <p:nvPr>
            <p:extLst>
              <p:ext uri="{D42A27DB-BD31-4B8C-83A1-F6EECF244321}">
                <p14:modId xmlns:p14="http://schemas.microsoft.com/office/powerpoint/2010/main" val="355540088"/>
              </p:ext>
            </p:extLst>
          </p:nvPr>
        </p:nvGraphicFramePr>
        <p:xfrm>
          <a:off x="4068913" y="4514856"/>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39" name="Straight Arrow Connector 38"/>
          <p:cNvCxnSpPr/>
          <p:nvPr/>
        </p:nvCxnSpPr>
        <p:spPr>
          <a:xfrm>
            <a:off x="3492351" y="4626189"/>
            <a:ext cx="554669"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4602313" y="4641881"/>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1" name="Content Placeholder 26"/>
          <p:cNvGraphicFramePr>
            <a:graphicFrameLocks/>
          </p:cNvGraphicFramePr>
          <p:nvPr>
            <p:extLst>
              <p:ext uri="{D42A27DB-BD31-4B8C-83A1-F6EECF244321}">
                <p14:modId xmlns:p14="http://schemas.microsoft.com/office/powerpoint/2010/main" val="2212490487"/>
              </p:ext>
            </p:extLst>
          </p:nvPr>
        </p:nvGraphicFramePr>
        <p:xfrm>
          <a:off x="4983313" y="4491929"/>
          <a:ext cx="905274" cy="274320"/>
        </p:xfrm>
        <a:graphic>
          <a:graphicData uri="http://schemas.openxmlformats.org/drawingml/2006/table">
            <a:tbl>
              <a:tblPr firstRow="1" bandRow="1">
                <a:tableStyleId>{5C22544A-7EE6-4342-B048-85BDC9FD1C3A}</a:tableStyleId>
              </a:tblPr>
              <a:tblGrid>
                <a:gridCol w="269111">
                  <a:extLst>
                    <a:ext uri="{9D8B030D-6E8A-4147-A177-3AD203B41FA5}">
                      <a16:colId xmlns:a16="http://schemas.microsoft.com/office/drawing/2014/main" val="20000"/>
                    </a:ext>
                  </a:extLst>
                </a:gridCol>
                <a:gridCol w="636163">
                  <a:extLst>
                    <a:ext uri="{9D8B030D-6E8A-4147-A177-3AD203B41FA5}">
                      <a16:colId xmlns:a16="http://schemas.microsoft.com/office/drawing/2014/main" val="20001"/>
                    </a:ext>
                  </a:extLst>
                </a:gridCol>
              </a:tblGrid>
              <a:tr h="260866">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strike="noStrike" dirty="0" err="1">
                          <a:solidFill>
                            <a:schemeClr val="tx1"/>
                          </a:solidFill>
                        </a:rPr>
                        <a:t>abcd</a:t>
                      </a:r>
                      <a:endParaRPr lang="en-US" sz="1200" b="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42" name="Straight Arrow Connector 41"/>
          <p:cNvCxnSpPr>
            <a:endCxn id="52" idx="1"/>
          </p:cNvCxnSpPr>
          <p:nvPr/>
        </p:nvCxnSpPr>
        <p:spPr>
          <a:xfrm flipV="1">
            <a:off x="5888586" y="4628637"/>
            <a:ext cx="618727" cy="1324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7287509" y="4488952"/>
            <a:ext cx="721672" cy="307777"/>
          </a:xfrm>
          <a:prstGeom prst="rect">
            <a:avLst/>
          </a:prstGeom>
          <a:noFill/>
          <a:ln>
            <a:solidFill>
              <a:schemeClr val="bg1"/>
            </a:solidFill>
          </a:ln>
        </p:spPr>
        <p:txBody>
          <a:bodyPr wrap="non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graphicFrame>
        <p:nvGraphicFramePr>
          <p:cNvPr id="44" name="Content Placeholder 26"/>
          <p:cNvGraphicFramePr>
            <a:graphicFrameLocks/>
          </p:cNvGraphicFramePr>
          <p:nvPr>
            <p:extLst>
              <p:ext uri="{D42A27DB-BD31-4B8C-83A1-F6EECF244321}">
                <p14:modId xmlns:p14="http://schemas.microsoft.com/office/powerpoint/2010/main" val="539902741"/>
              </p:ext>
            </p:extLst>
          </p:nvPr>
        </p:nvGraphicFramePr>
        <p:xfrm>
          <a:off x="8278109" y="4491929"/>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45" name="Straight Arrow Connector 44"/>
          <p:cNvCxnSpPr/>
          <p:nvPr/>
        </p:nvCxnSpPr>
        <p:spPr>
          <a:xfrm>
            <a:off x="7897109" y="4644329"/>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4" idx="0"/>
          </p:cNvCxnSpPr>
          <p:nvPr/>
        </p:nvCxnSpPr>
        <p:spPr>
          <a:xfrm>
            <a:off x="8628430" y="4491929"/>
            <a:ext cx="335479"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602413" y="4727725"/>
            <a:ext cx="360545" cy="282577"/>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48" name="Rectangle 47"/>
          <p:cNvSpPr/>
          <p:nvPr/>
        </p:nvSpPr>
        <p:spPr>
          <a:xfrm>
            <a:off x="2660707" y="4510643"/>
            <a:ext cx="838200" cy="22317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Courier New" panose="02070309020205020404" pitchFamily="49" charset="0"/>
                <a:cs typeface="Courier New" panose="02070309020205020404" pitchFamily="49" charset="0"/>
              </a:rPr>
              <a:t>10ab</a:t>
            </a:r>
          </a:p>
        </p:txBody>
      </p:sp>
      <p:sp>
        <p:nvSpPr>
          <p:cNvPr id="49" name="TextBox 48"/>
          <p:cNvSpPr txBox="1"/>
          <p:nvPr/>
        </p:nvSpPr>
        <p:spPr>
          <a:xfrm>
            <a:off x="1819384" y="3802216"/>
            <a:ext cx="742511" cy="276999"/>
          </a:xfrm>
          <a:prstGeom prst="rect">
            <a:avLst/>
          </a:prstGeom>
          <a:noFill/>
          <a:ln>
            <a:solidFill>
              <a:schemeClr val="tx1"/>
            </a:solidFill>
          </a:ln>
        </p:spPr>
        <p:txBody>
          <a:bodyPr wrap="none" rtlCol="0">
            <a:spAutoFit/>
          </a:bodyPr>
          <a:lstStyle/>
          <a:p>
            <a:r>
              <a:rPr lang="en-US" sz="1200" b="1" dirty="0">
                <a:solidFill>
                  <a:srgbClr val="C00000"/>
                </a:solidFill>
                <a:latin typeface="Courier New" panose="02070309020205020404" pitchFamily="49" charset="0"/>
                <a:cs typeface="Courier New" panose="02070309020205020404" pitchFamily="49" charset="0"/>
              </a:rPr>
              <a:t>NULL</a:t>
            </a:r>
            <a:r>
              <a:rPr lang="en-US" sz="1200" dirty="0">
                <a:latin typeface="Courier New" panose="02070309020205020404" pitchFamily="49" charset="0"/>
                <a:cs typeface="Courier New" panose="02070309020205020404" pitchFamily="49" charset="0"/>
              </a:rPr>
              <a:t>  </a:t>
            </a:r>
          </a:p>
        </p:txBody>
      </p:sp>
      <p:sp>
        <p:nvSpPr>
          <p:cNvPr id="50" name="TextBox 49"/>
          <p:cNvSpPr txBox="1"/>
          <p:nvPr/>
        </p:nvSpPr>
        <p:spPr>
          <a:xfrm>
            <a:off x="2684589" y="3812070"/>
            <a:ext cx="556563" cy="276999"/>
          </a:xfrm>
          <a:prstGeom prst="rect">
            <a:avLst/>
          </a:prstGeom>
          <a:noFill/>
          <a:ln>
            <a:solidFill>
              <a:schemeClr val="tx1"/>
            </a:solidFill>
          </a:ln>
        </p:spPr>
        <p:txBody>
          <a:bodyPr wrap="none" rtlCol="0">
            <a:spAutoFit/>
          </a:bodyPr>
          <a:lstStyle/>
          <a:p>
            <a:r>
              <a:rPr lang="en-US" sz="1200" b="1" dirty="0">
                <a:solidFill>
                  <a:srgbClr val="C00000"/>
                </a:solidFill>
                <a:latin typeface="Courier New" panose="02070309020205020404" pitchFamily="49" charset="0"/>
                <a:cs typeface="Courier New" panose="02070309020205020404" pitchFamily="49" charset="0"/>
              </a:rPr>
              <a:t>6aaa</a:t>
            </a:r>
          </a:p>
        </p:txBody>
      </p:sp>
      <p:graphicFrame>
        <p:nvGraphicFramePr>
          <p:cNvPr id="51" name="Content Placeholder 26"/>
          <p:cNvGraphicFramePr>
            <a:graphicFrameLocks/>
          </p:cNvGraphicFramePr>
          <p:nvPr>
            <p:extLst>
              <p:ext uri="{D42A27DB-BD31-4B8C-83A1-F6EECF244321}">
                <p14:modId xmlns:p14="http://schemas.microsoft.com/office/powerpoint/2010/main" val="1779277768"/>
              </p:ext>
            </p:extLst>
          </p:nvPr>
        </p:nvGraphicFramePr>
        <p:xfrm>
          <a:off x="4271481" y="3803152"/>
          <a:ext cx="838200" cy="260866"/>
        </p:xfrm>
        <a:graphic>
          <a:graphicData uri="http://schemas.openxmlformats.org/drawingml/2006/table">
            <a:tbl>
              <a:tblPr firstRow="1" bandRow="1">
                <a:tableStyleId>{5C22544A-7EE6-4342-B048-85BDC9FD1C3A}</a:tableStyleId>
              </a:tblPr>
              <a:tblGrid>
                <a:gridCol w="327288">
                  <a:extLst>
                    <a:ext uri="{9D8B030D-6E8A-4147-A177-3AD203B41FA5}">
                      <a16:colId xmlns:a16="http://schemas.microsoft.com/office/drawing/2014/main" val="20000"/>
                    </a:ext>
                  </a:extLst>
                </a:gridCol>
                <a:gridCol w="510912">
                  <a:extLst>
                    <a:ext uri="{9D8B030D-6E8A-4147-A177-3AD203B41FA5}">
                      <a16:colId xmlns:a16="http://schemas.microsoft.com/office/drawing/2014/main" val="20001"/>
                    </a:ext>
                  </a:extLst>
                </a:gridCol>
              </a:tblGrid>
              <a:tr h="260866">
                <a:tc>
                  <a:txBody>
                    <a:bodyPr/>
                    <a:lstStyle/>
                    <a:p>
                      <a:r>
                        <a:rPr lang="en-US" sz="1000" b="0" dirty="0">
                          <a:solidFill>
                            <a:schemeClr val="tx1"/>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a:solidFill>
                            <a:srgbClr val="C00000"/>
                          </a:solidFill>
                        </a:rPr>
                        <a:t>10ab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52" name="Content Placeholder 26"/>
          <p:cNvGraphicFramePr>
            <a:graphicFrameLocks/>
          </p:cNvGraphicFramePr>
          <p:nvPr>
            <p:extLst>
              <p:ext uri="{D42A27DB-BD31-4B8C-83A1-F6EECF244321}">
                <p14:modId xmlns:p14="http://schemas.microsoft.com/office/powerpoint/2010/main" val="169648440"/>
              </p:ext>
            </p:extLst>
          </p:nvPr>
        </p:nvGraphicFramePr>
        <p:xfrm>
          <a:off x="6507313" y="4498204"/>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53" name="Straight Arrow Connector 52"/>
          <p:cNvCxnSpPr/>
          <p:nvPr/>
        </p:nvCxnSpPr>
        <p:spPr>
          <a:xfrm>
            <a:off x="7064624" y="4641352"/>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50" idx="3"/>
            <a:endCxn id="51" idx="1"/>
          </p:cNvCxnSpPr>
          <p:nvPr/>
        </p:nvCxnSpPr>
        <p:spPr>
          <a:xfrm flipV="1">
            <a:off x="3241152" y="3933585"/>
            <a:ext cx="1030329" cy="1698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745706" y="4026670"/>
            <a:ext cx="615296"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prev</a:t>
            </a:r>
            <a:endParaRPr lang="en-US" sz="1200" dirty="0">
              <a:latin typeface="Courier New" panose="02070309020205020404" pitchFamily="49" charset="0"/>
              <a:cs typeface="Courier New" panose="02070309020205020404" pitchFamily="49" charset="0"/>
            </a:endParaRPr>
          </a:p>
        </p:txBody>
      </p:sp>
      <p:sp>
        <p:nvSpPr>
          <p:cNvPr id="56" name="TextBox 55"/>
          <p:cNvSpPr txBox="1"/>
          <p:nvPr/>
        </p:nvSpPr>
        <p:spPr>
          <a:xfrm>
            <a:off x="2581154" y="4048022"/>
            <a:ext cx="558439"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newP</a:t>
            </a:r>
            <a:endParaRPr lang="en-US" sz="1200" dirty="0">
              <a:latin typeface="Courier New" panose="02070309020205020404" pitchFamily="49" charset="0"/>
              <a:cs typeface="Courier New" panose="02070309020205020404" pitchFamily="49" charset="0"/>
            </a:endParaRPr>
          </a:p>
        </p:txBody>
      </p:sp>
      <p:sp>
        <p:nvSpPr>
          <p:cNvPr id="57" name="TextBox 56"/>
          <p:cNvSpPr txBox="1"/>
          <p:nvPr/>
        </p:nvSpPr>
        <p:spPr>
          <a:xfrm>
            <a:off x="4940151" y="4260352"/>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8acf</a:t>
            </a:r>
          </a:p>
        </p:txBody>
      </p:sp>
      <p:sp>
        <p:nvSpPr>
          <p:cNvPr id="58" name="TextBox 57"/>
          <p:cNvSpPr txBox="1"/>
          <p:nvPr/>
        </p:nvSpPr>
        <p:spPr>
          <a:xfrm>
            <a:off x="4025751" y="4260352"/>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10ab</a:t>
            </a:r>
          </a:p>
        </p:txBody>
      </p:sp>
      <p:sp>
        <p:nvSpPr>
          <p:cNvPr id="59" name="TextBox 58"/>
          <p:cNvSpPr txBox="1"/>
          <p:nvPr/>
        </p:nvSpPr>
        <p:spPr>
          <a:xfrm>
            <a:off x="6440988" y="4260352"/>
            <a:ext cx="556563" cy="276999"/>
          </a:xfrm>
          <a:prstGeom prst="rect">
            <a:avLst/>
          </a:prstGeom>
          <a:noFill/>
          <a:ln>
            <a:noFill/>
          </a:ln>
        </p:spPr>
        <p:txBody>
          <a:bodyPr wrap="none" rtlCol="0">
            <a:spAutoFit/>
          </a:bodyPr>
          <a:lstStyle/>
          <a:p>
            <a:r>
              <a:rPr lang="en-US" sz="1200" dirty="0" err="1">
                <a:latin typeface="Courier New" panose="02070309020205020404" pitchFamily="49" charset="0"/>
                <a:cs typeface="Courier New" panose="02070309020205020404" pitchFamily="49" charset="0"/>
              </a:rPr>
              <a:t>abcd</a:t>
            </a:r>
            <a:endParaRPr lang="en-US" sz="1200" dirty="0">
              <a:latin typeface="Courier New" panose="02070309020205020404" pitchFamily="49" charset="0"/>
              <a:cs typeface="Courier New" panose="02070309020205020404" pitchFamily="49" charset="0"/>
            </a:endParaRPr>
          </a:p>
        </p:txBody>
      </p:sp>
      <p:sp>
        <p:nvSpPr>
          <p:cNvPr id="60" name="TextBox 59"/>
          <p:cNvSpPr txBox="1"/>
          <p:nvPr/>
        </p:nvSpPr>
        <p:spPr>
          <a:xfrm>
            <a:off x="8216751" y="4260352"/>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4ddd</a:t>
            </a:r>
          </a:p>
        </p:txBody>
      </p:sp>
      <p:sp>
        <p:nvSpPr>
          <p:cNvPr id="61" name="TextBox 60"/>
          <p:cNvSpPr txBox="1"/>
          <p:nvPr/>
        </p:nvSpPr>
        <p:spPr>
          <a:xfrm>
            <a:off x="4252222" y="3535071"/>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6aaa</a:t>
            </a:r>
          </a:p>
        </p:txBody>
      </p:sp>
      <p:cxnSp>
        <p:nvCxnSpPr>
          <p:cNvPr id="62" name="Curved Connector 61"/>
          <p:cNvCxnSpPr>
            <a:stCxn id="51" idx="3"/>
            <a:endCxn id="58" idx="1"/>
          </p:cNvCxnSpPr>
          <p:nvPr/>
        </p:nvCxnSpPr>
        <p:spPr>
          <a:xfrm flipH="1">
            <a:off x="4025751" y="3933585"/>
            <a:ext cx="1083930" cy="465267"/>
          </a:xfrm>
          <a:prstGeom prst="curvedConnector5">
            <a:avLst>
              <a:gd name="adj1" fmla="val -21090"/>
              <a:gd name="adj2" fmla="val 49133"/>
              <a:gd name="adj3" fmla="val 121090"/>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474147" y="4089069"/>
            <a:ext cx="277640" cy="276999"/>
          </a:xfrm>
          <a:prstGeom prst="rect">
            <a:avLst/>
          </a:prstGeom>
          <a:noFill/>
        </p:spPr>
        <p:txBody>
          <a:bodyPr wrap="none" rtlCol="0">
            <a:spAutoFit/>
          </a:bodyPr>
          <a:lstStyle/>
          <a:p>
            <a:r>
              <a:rPr lang="en-US" sz="1200" b="1" dirty="0">
                <a:solidFill>
                  <a:srgbClr val="C00000"/>
                </a:solidFill>
                <a:latin typeface="Courier New" panose="02070309020205020404" pitchFamily="49" charset="0"/>
                <a:cs typeface="Courier New" panose="02070309020205020404" pitchFamily="49" charset="0"/>
              </a:rPr>
              <a:t>5</a:t>
            </a:r>
          </a:p>
        </p:txBody>
      </p:sp>
      <p:cxnSp>
        <p:nvCxnSpPr>
          <p:cNvPr id="65" name="Curved Connector 64"/>
          <p:cNvCxnSpPr>
            <a:stCxn id="48" idx="0"/>
            <a:endCxn id="51" idx="1"/>
          </p:cNvCxnSpPr>
          <p:nvPr/>
        </p:nvCxnSpPr>
        <p:spPr>
          <a:xfrm rot="5400000" flipH="1" flipV="1">
            <a:off x="3387115" y="3626277"/>
            <a:ext cx="577058" cy="1191674"/>
          </a:xfrm>
          <a:prstGeom prst="curvedConnector2">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5805511" y="4107952"/>
            <a:ext cx="277640" cy="276999"/>
          </a:xfrm>
          <a:prstGeom prst="rect">
            <a:avLst/>
          </a:prstGeom>
          <a:noFill/>
        </p:spPr>
        <p:txBody>
          <a:bodyPr wrap="none" rtlCol="0">
            <a:spAutoFit/>
          </a:bodyPr>
          <a:lstStyle/>
          <a:p>
            <a:r>
              <a:rPr lang="en-US" sz="1200" b="1" dirty="0">
                <a:solidFill>
                  <a:srgbClr val="C00000"/>
                </a:solidFill>
                <a:latin typeface="Courier New" panose="02070309020205020404" pitchFamily="49" charset="0"/>
                <a:cs typeface="Courier New" panose="02070309020205020404" pitchFamily="49" charset="0"/>
              </a:rPr>
              <a:t>6</a:t>
            </a:r>
          </a:p>
        </p:txBody>
      </p:sp>
      <p:cxnSp>
        <p:nvCxnSpPr>
          <p:cNvPr id="76" name="Straight Connector 75"/>
          <p:cNvCxnSpPr/>
          <p:nvPr/>
        </p:nvCxnSpPr>
        <p:spPr>
          <a:xfrm>
            <a:off x="126023" y="4991426"/>
            <a:ext cx="8678277" cy="0"/>
          </a:xfrm>
          <a:prstGeom prst="line">
            <a:avLst/>
          </a:prstGeom>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96398" y="4131456"/>
            <a:ext cx="1665841" cy="830997"/>
          </a:xfrm>
          <a:prstGeom prst="rect">
            <a:avLst/>
          </a:prstGeom>
          <a:noFill/>
        </p:spPr>
        <p:txBody>
          <a:bodyPr wrap="none" rtlCol="0">
            <a:spAutoFit/>
          </a:bodyPr>
          <a:lstStyle/>
          <a:p>
            <a:r>
              <a:rPr lang="en-US" sz="1600" dirty="0"/>
              <a:t>Case 1:</a:t>
            </a:r>
          </a:p>
          <a:p>
            <a:r>
              <a:rPr lang="en-US" sz="1600" dirty="0" err="1"/>
              <a:t>prev</a:t>
            </a:r>
            <a:r>
              <a:rPr lang="en-US" sz="1600" dirty="0"/>
              <a:t>==NULL</a:t>
            </a:r>
          </a:p>
          <a:p>
            <a:r>
              <a:rPr lang="en-US" sz="1600" b="1" dirty="0">
                <a:solidFill>
                  <a:srgbClr val="C00000"/>
                </a:solidFill>
                <a:latin typeface="Courier New" panose="02070309020205020404" pitchFamily="49" charset="0"/>
                <a:cs typeface="Courier New" panose="02070309020205020404" pitchFamily="49" charset="0"/>
              </a:rPr>
              <a:t>Returns 6aaa</a:t>
            </a:r>
          </a:p>
        </p:txBody>
      </p:sp>
      <p:sp>
        <p:nvSpPr>
          <p:cNvPr id="78" name="TextBox 77"/>
          <p:cNvSpPr txBox="1"/>
          <p:nvPr/>
        </p:nvSpPr>
        <p:spPr>
          <a:xfrm>
            <a:off x="126023" y="4991426"/>
            <a:ext cx="1665841" cy="830997"/>
          </a:xfrm>
          <a:prstGeom prst="rect">
            <a:avLst/>
          </a:prstGeom>
          <a:noFill/>
        </p:spPr>
        <p:txBody>
          <a:bodyPr wrap="none" rtlCol="0">
            <a:spAutoFit/>
          </a:bodyPr>
          <a:lstStyle/>
          <a:p>
            <a:r>
              <a:rPr lang="en-US" sz="1600" dirty="0"/>
              <a:t>Case 2</a:t>
            </a:r>
          </a:p>
          <a:p>
            <a:r>
              <a:rPr lang="en-US" sz="1600" dirty="0" err="1"/>
              <a:t>prev</a:t>
            </a:r>
            <a:r>
              <a:rPr lang="en-US" sz="1600" dirty="0"/>
              <a:t> != NULL</a:t>
            </a:r>
          </a:p>
          <a:p>
            <a:r>
              <a:rPr lang="en-US" sz="1600" b="1" dirty="0">
                <a:solidFill>
                  <a:srgbClr val="C00000"/>
                </a:solidFill>
                <a:latin typeface="Courier New" panose="02070309020205020404" pitchFamily="49" charset="0"/>
                <a:cs typeface="Courier New" panose="02070309020205020404" pitchFamily="49" charset="0"/>
              </a:rPr>
              <a:t>Returns 1000</a:t>
            </a:r>
          </a:p>
        </p:txBody>
      </p:sp>
      <p:sp>
        <p:nvSpPr>
          <p:cNvPr id="80" name="TextBox 79"/>
          <p:cNvSpPr txBox="1"/>
          <p:nvPr/>
        </p:nvSpPr>
        <p:spPr>
          <a:xfrm>
            <a:off x="21514" y="6348168"/>
            <a:ext cx="9017977" cy="523220"/>
          </a:xfrm>
          <a:prstGeom prst="rect">
            <a:avLst/>
          </a:prstGeom>
          <a:noFill/>
        </p:spPr>
        <p:txBody>
          <a:bodyPr wrap="square" rtlCol="0">
            <a:spAutoFit/>
          </a:bodyPr>
          <a:lstStyle/>
          <a:p>
            <a:r>
              <a:rPr lang="en-US" sz="1400" dirty="0">
                <a:solidFill>
                  <a:srgbClr val="C00000"/>
                </a:solidFill>
                <a:cs typeface="Courier New" panose="02070309020205020404" pitchFamily="49" charset="0"/>
              </a:rPr>
              <a:t>Q: Change the function to not return anything (remove line 5), and replace line 3 with L=</a:t>
            </a:r>
            <a:r>
              <a:rPr lang="en-US" sz="1400" dirty="0" err="1">
                <a:solidFill>
                  <a:srgbClr val="C00000"/>
                </a:solidFill>
                <a:cs typeface="Courier New" panose="02070309020205020404" pitchFamily="49" charset="0"/>
              </a:rPr>
              <a:t>newP</a:t>
            </a:r>
            <a:r>
              <a:rPr lang="en-US" sz="1400" dirty="0">
                <a:solidFill>
                  <a:srgbClr val="C00000"/>
                </a:solidFill>
                <a:cs typeface="Courier New" panose="02070309020205020404" pitchFamily="49" charset="0"/>
              </a:rPr>
              <a:t> .Will it work? Will it be correct? What scenario will be best for testing that?</a:t>
            </a:r>
            <a:endParaRPr lang="en-US" sz="1400" dirty="0">
              <a:solidFill>
                <a:srgbClr val="C00000"/>
              </a:solidFill>
              <a:latin typeface="Courier New" panose="02070309020205020404" pitchFamily="49" charset="0"/>
              <a:cs typeface="Courier New" panose="02070309020205020404" pitchFamily="49" charset="0"/>
            </a:endParaRPr>
          </a:p>
        </p:txBody>
      </p:sp>
      <p:cxnSp>
        <p:nvCxnSpPr>
          <p:cNvPr id="81" name="Straight Connector 80"/>
          <p:cNvCxnSpPr/>
          <p:nvPr/>
        </p:nvCxnSpPr>
        <p:spPr>
          <a:xfrm>
            <a:off x="72779" y="6401557"/>
            <a:ext cx="867827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2145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62637"/>
            <a:ext cx="8858692" cy="484653"/>
          </a:xfrm>
        </p:spPr>
        <p:txBody>
          <a:bodyPr>
            <a:normAutofit fontScale="90000"/>
          </a:bodyPr>
          <a:lstStyle/>
          <a:p>
            <a:r>
              <a:rPr lang="en-US" dirty="0"/>
              <a:t>Delete a node after a given node – node operation  </a:t>
            </a:r>
            <a:r>
              <a:rPr lang="el-GR" sz="3600" dirty="0"/>
              <a:t>Θ</a:t>
            </a:r>
            <a:r>
              <a:rPr lang="en-US" sz="3600" dirty="0"/>
              <a:t>(1)</a:t>
            </a:r>
            <a:r>
              <a:rPr lang="en-US" dirty="0"/>
              <a:t>  </a:t>
            </a:r>
          </a:p>
        </p:txBody>
      </p:sp>
      <p:sp>
        <p:nvSpPr>
          <p:cNvPr id="3" name="Content Placeholder 2"/>
          <p:cNvSpPr>
            <a:spLocks noGrp="1"/>
          </p:cNvSpPr>
          <p:nvPr>
            <p:ph idx="1"/>
          </p:nvPr>
        </p:nvSpPr>
        <p:spPr>
          <a:xfrm>
            <a:off x="1" y="648915"/>
            <a:ext cx="9059042" cy="4538146"/>
          </a:xfrm>
        </p:spPr>
        <p:txBody>
          <a:bodyPr>
            <a:noAutofit/>
          </a:bodyPr>
          <a:lstStyle/>
          <a:p>
            <a:pPr marL="0" indent="0">
              <a:buNone/>
            </a:pPr>
            <a:r>
              <a:rPr lang="en-US" sz="1600" dirty="0">
                <a:latin typeface="Courier New" panose="02070309020205020404" pitchFamily="49" charset="0"/>
                <a:cs typeface="Courier New" panose="02070309020205020404" pitchFamily="49" charset="0"/>
              </a:rPr>
              <a:t>/* Delete the node after the node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a:t>
            </a:r>
          </a:p>
          <a:p>
            <a:pPr marL="0" indent="0">
              <a:buNone/>
            </a:pPr>
            <a:r>
              <a:rPr lang="en-US" sz="1600" dirty="0">
                <a:latin typeface="Courier New" panose="02070309020205020404" pitchFamily="49" charset="0"/>
                <a:cs typeface="Courier New" panose="02070309020205020404" pitchFamily="49" charset="0"/>
              </a:rPr>
              <a:t>   Note that this is works on nodes. It does not matter how a list is represented.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 is just a node.*/</a:t>
            </a:r>
          </a:p>
          <a:p>
            <a:pPr marL="0" indent="0">
              <a:buNone/>
            </a:pPr>
            <a:r>
              <a:rPr lang="en-US" sz="1600" dirty="0">
                <a:latin typeface="Courier New" panose="02070309020205020404" pitchFamily="49" charset="0"/>
                <a:cs typeface="Courier New" panose="02070309020205020404" pitchFamily="49" charset="0"/>
              </a:rPr>
              <a:t>void </a:t>
            </a:r>
            <a:r>
              <a:rPr lang="en-US" sz="1600" dirty="0" err="1">
                <a:latin typeface="Courier New" panose="02070309020205020404" pitchFamily="49" charset="0"/>
                <a:cs typeface="Courier New" panose="02070309020205020404" pitchFamily="49" charset="0"/>
              </a:rPr>
              <a:t>delete_node_after</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nodePT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 {</a:t>
            </a:r>
          </a:p>
          <a:p>
            <a:pPr marL="0" indent="0">
              <a:buNone/>
            </a:pPr>
            <a:r>
              <a:rPr lang="en-US" sz="1600" dirty="0">
                <a:latin typeface="Courier New" panose="02070309020205020404" pitchFamily="49" charset="0"/>
                <a:cs typeface="Courier New" panose="02070309020205020404" pitchFamily="49" charset="0"/>
              </a:rPr>
              <a:t>    if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 == NULL) {</a:t>
            </a:r>
          </a:p>
          <a:p>
            <a:pPr marL="0" indent="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("\n Cannot delete after a NULL node. No action taken.");        		</a:t>
            </a:r>
          </a:p>
          <a:p>
            <a:pPr marL="0" indent="0">
              <a:buNone/>
            </a:pPr>
            <a:r>
              <a:rPr lang="en-US" sz="1600" dirty="0">
                <a:latin typeface="Courier New" panose="02070309020205020404" pitchFamily="49" charset="0"/>
                <a:cs typeface="Courier New" panose="02070309020205020404" pitchFamily="49" charset="0"/>
              </a:rPr>
              <a:t>    } else {</a:t>
            </a:r>
          </a:p>
          <a:p>
            <a:pPr marL="0" indent="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nodePT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toDel</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-&gt;next;  // 3</a:t>
            </a:r>
          </a:p>
          <a:p>
            <a:pPr marL="0" indent="0">
              <a:buNone/>
            </a:pPr>
            <a:r>
              <a:rPr lang="en-US" sz="1600" dirty="0">
                <a:latin typeface="Courier New" panose="02070309020205020404" pitchFamily="49" charset="0"/>
                <a:cs typeface="Courier New" panose="02070309020205020404" pitchFamily="49" charset="0"/>
              </a:rPr>
              <a:t>		if (</a:t>
            </a:r>
            <a:r>
              <a:rPr lang="en-US" sz="1600" dirty="0" err="1">
                <a:latin typeface="Courier New" panose="02070309020205020404" pitchFamily="49" charset="0"/>
                <a:cs typeface="Courier New" panose="02070309020205020404" pitchFamily="49" charset="0"/>
              </a:rPr>
              <a:t>toDel</a:t>
            </a:r>
            <a:r>
              <a:rPr lang="en-US" sz="1600" dirty="0">
                <a:latin typeface="Courier New" panose="02070309020205020404" pitchFamily="49" charset="0"/>
                <a:cs typeface="Courier New" panose="02070309020205020404" pitchFamily="49" charset="0"/>
              </a:rPr>
              <a:t> != NULL){         // 4</a:t>
            </a:r>
          </a:p>
          <a:p>
            <a:pPr marL="0" indent="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-&gt;next = </a:t>
            </a:r>
            <a:r>
              <a:rPr lang="en-US" sz="1600" dirty="0" err="1">
                <a:latin typeface="Courier New" panose="02070309020205020404" pitchFamily="49" charset="0"/>
                <a:cs typeface="Courier New" panose="02070309020205020404" pitchFamily="49" charset="0"/>
              </a:rPr>
              <a:t>toDel</a:t>
            </a:r>
            <a:r>
              <a:rPr lang="en-US" sz="1600" dirty="0">
                <a:latin typeface="Courier New" panose="02070309020205020404" pitchFamily="49" charset="0"/>
                <a:cs typeface="Courier New" panose="02070309020205020404" pitchFamily="49" charset="0"/>
              </a:rPr>
              <a:t>-&gt;next; </a:t>
            </a:r>
            <a:r>
              <a:rPr lang="en-US" sz="1400" dirty="0">
                <a:latin typeface="Courier New" panose="02070309020205020404" pitchFamily="49" charset="0"/>
                <a:cs typeface="Courier New" panose="02070309020205020404" pitchFamily="49" charset="0"/>
              </a:rPr>
              <a:t>// 5 this crashes if </a:t>
            </a:r>
            <a:r>
              <a:rPr lang="en-US" sz="1400" dirty="0" err="1">
                <a:latin typeface="Courier New" panose="02070309020205020404" pitchFamily="49" charset="0"/>
                <a:cs typeface="Courier New" panose="02070309020205020404" pitchFamily="49" charset="0"/>
              </a:rPr>
              <a:t>toDel</a:t>
            </a:r>
            <a:r>
              <a:rPr lang="en-US" sz="1400" dirty="0">
                <a:latin typeface="Courier New" panose="02070309020205020404" pitchFamily="49" charset="0"/>
                <a:cs typeface="Courier New" panose="02070309020205020404" pitchFamily="49" charset="0"/>
              </a:rPr>
              <a:t> is NULL</a:t>
            </a:r>
            <a:endParaRPr lang="en-US" sz="1600" dirty="0">
              <a:latin typeface="Courier New" panose="02070309020205020404" pitchFamily="49" charset="0"/>
              <a:cs typeface="Courier New" panose="02070309020205020404" pitchFamily="49" charset="0"/>
            </a:endParaRPr>
          </a:p>
          <a:p>
            <a:pPr marL="0" indent="0">
              <a:buNone/>
            </a:pPr>
            <a:r>
              <a:rPr lang="en-US" sz="1600" dirty="0">
                <a:latin typeface="Courier New" panose="02070309020205020404" pitchFamily="49" charset="0"/>
                <a:cs typeface="Courier New" panose="02070309020205020404" pitchFamily="49" charset="0"/>
              </a:rPr>
              <a:t>			free(</a:t>
            </a:r>
            <a:r>
              <a:rPr lang="en-US" sz="1600" dirty="0" err="1">
                <a:latin typeface="Courier New" panose="02070309020205020404" pitchFamily="49" charset="0"/>
                <a:cs typeface="Courier New" panose="02070309020205020404" pitchFamily="49" charset="0"/>
              </a:rPr>
              <a:t>toDel</a:t>
            </a:r>
            <a:r>
              <a:rPr lang="en-US" sz="1600" dirty="0">
                <a:latin typeface="Courier New" panose="02070309020205020404" pitchFamily="49" charset="0"/>
                <a:cs typeface="Courier New" panose="02070309020205020404" pitchFamily="49" charset="0"/>
              </a:rPr>
              <a:t>);          // 6</a:t>
            </a:r>
          </a:p>
          <a:p>
            <a:pPr marL="0" indent="0">
              <a:buNone/>
            </a:pPr>
            <a:r>
              <a:rPr lang="en-US" sz="1600" dirty="0">
                <a:latin typeface="Courier New" panose="02070309020205020404" pitchFamily="49" charset="0"/>
                <a:cs typeface="Courier New" panose="02070309020205020404" pitchFamily="49" charset="0"/>
              </a:rPr>
              <a:t>		} </a:t>
            </a:r>
          </a:p>
          <a:p>
            <a:pPr marL="0" indent="0">
              <a:buNone/>
            </a:pPr>
            <a:r>
              <a:rPr lang="en-US" sz="1600" dirty="0">
                <a:latin typeface="Courier New" panose="02070309020205020404" pitchFamily="49" charset="0"/>
                <a:cs typeface="Courier New" panose="02070309020205020404" pitchFamily="49" charset="0"/>
              </a:rPr>
              <a:t>    }    </a:t>
            </a:r>
          </a:p>
          <a:p>
            <a:pPr marL="0" indent="0">
              <a:buNone/>
            </a:pPr>
            <a:r>
              <a:rPr lang="en-US" sz="1600" dirty="0">
                <a:latin typeface="Courier New" panose="02070309020205020404" pitchFamily="49" charset="0"/>
                <a:cs typeface="Courier New" panose="02070309020205020404" pitchFamily="49" charset="0"/>
              </a:rPr>
              <a:t>}</a:t>
            </a:r>
          </a:p>
        </p:txBody>
      </p:sp>
      <p:sp>
        <p:nvSpPr>
          <p:cNvPr id="4" name="Slide Number Placeholder 3"/>
          <p:cNvSpPr>
            <a:spLocks noGrp="1"/>
          </p:cNvSpPr>
          <p:nvPr>
            <p:ph type="sldNum" sz="quarter" idx="12"/>
          </p:nvPr>
        </p:nvSpPr>
        <p:spPr>
          <a:xfrm>
            <a:off x="7001642" y="6348795"/>
            <a:ext cx="2057400" cy="365125"/>
          </a:xfrm>
        </p:spPr>
        <p:txBody>
          <a:bodyPr/>
          <a:lstStyle/>
          <a:p>
            <a:fld id="{86D0B840-2342-494D-8904-2C09F25F3064}" type="slidenum">
              <a:rPr lang="en-US" smtClean="0"/>
              <a:t>12</a:t>
            </a:fld>
            <a:endParaRPr lang="en-US" dirty="0"/>
          </a:p>
        </p:txBody>
      </p:sp>
      <p:sp>
        <p:nvSpPr>
          <p:cNvPr id="56" name="TextBox 55"/>
          <p:cNvSpPr txBox="1"/>
          <p:nvPr/>
        </p:nvSpPr>
        <p:spPr>
          <a:xfrm>
            <a:off x="5950442" y="4902637"/>
            <a:ext cx="2908251" cy="338867"/>
          </a:xfrm>
          <a:prstGeom prst="rect">
            <a:avLst/>
          </a:prstGeom>
          <a:noFill/>
        </p:spPr>
        <p:txBody>
          <a:bodyPr wrap="square" rtlCol="0">
            <a:spAutoFit/>
          </a:bodyPr>
          <a:lstStyle/>
          <a:p>
            <a:r>
              <a:rPr lang="en-US" sz="1600" b="1" dirty="0">
                <a:solidFill>
                  <a:srgbClr val="C00000"/>
                </a:solidFill>
              </a:rPr>
              <a:t>SOLUTON drawing</a:t>
            </a:r>
            <a:r>
              <a:rPr lang="en-US" sz="1600" dirty="0"/>
              <a:t>:</a:t>
            </a:r>
          </a:p>
        </p:txBody>
      </p:sp>
      <p:cxnSp>
        <p:nvCxnSpPr>
          <p:cNvPr id="49" name="Straight Arrow Connector 48"/>
          <p:cNvCxnSpPr/>
          <p:nvPr/>
        </p:nvCxnSpPr>
        <p:spPr>
          <a:xfrm>
            <a:off x="5916199" y="6096529"/>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6979864" y="6096529"/>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8248519" y="5943601"/>
            <a:ext cx="542964" cy="307777"/>
          </a:xfrm>
          <a:prstGeom prst="rect">
            <a:avLst/>
          </a:prstGeom>
          <a:noFill/>
          <a:ln>
            <a:solidFill>
              <a:schemeClr val="bg1"/>
            </a:solidFill>
          </a:ln>
        </p:spPr>
        <p:txBody>
          <a:bodyPr wrap="squar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sp>
        <p:nvSpPr>
          <p:cNvPr id="64" name="TextBox 63"/>
          <p:cNvSpPr txBox="1"/>
          <p:nvPr/>
        </p:nvSpPr>
        <p:spPr>
          <a:xfrm>
            <a:off x="6101751" y="5547135"/>
            <a:ext cx="556563" cy="276999"/>
          </a:xfrm>
          <a:prstGeom prst="rect">
            <a:avLst/>
          </a:prstGeom>
          <a:noFill/>
          <a:ln>
            <a:noFill/>
          </a:ln>
        </p:spPr>
        <p:txBody>
          <a:bodyPr wrap="none" rtlCol="0">
            <a:spAutoFit/>
          </a:bodyPr>
          <a:lstStyle/>
          <a:p>
            <a:r>
              <a:rPr lang="en-US" sz="1200" dirty="0" err="1">
                <a:latin typeface="Courier New" panose="02070309020205020404" pitchFamily="49" charset="0"/>
                <a:cs typeface="Courier New" panose="02070309020205020404" pitchFamily="49" charset="0"/>
              </a:rPr>
              <a:t>prev</a:t>
            </a:r>
            <a:endParaRPr lang="en-US" sz="1200" dirty="0">
              <a:latin typeface="Courier New" panose="02070309020205020404" pitchFamily="49" charset="0"/>
              <a:cs typeface="Courier New" panose="02070309020205020404" pitchFamily="49" charset="0"/>
            </a:endParaRPr>
          </a:p>
        </p:txBody>
      </p:sp>
      <p:sp>
        <p:nvSpPr>
          <p:cNvPr id="65" name="TextBox 64"/>
          <p:cNvSpPr txBox="1"/>
          <p:nvPr/>
        </p:nvSpPr>
        <p:spPr>
          <a:xfrm>
            <a:off x="6903326" y="5543030"/>
            <a:ext cx="730367" cy="276999"/>
          </a:xfrm>
          <a:prstGeom prst="rect">
            <a:avLst/>
          </a:prstGeom>
          <a:noFill/>
          <a:ln>
            <a:noFill/>
          </a:ln>
        </p:spPr>
        <p:txBody>
          <a:bodyPr wrap="square" rtlCol="0">
            <a:spAutoFit/>
          </a:bodyPr>
          <a:lstStyle/>
          <a:p>
            <a:r>
              <a:rPr lang="en-US" sz="1200" dirty="0" err="1">
                <a:latin typeface="Courier New" panose="02070309020205020404" pitchFamily="49" charset="0"/>
                <a:cs typeface="Courier New" panose="02070309020205020404" pitchFamily="49" charset="0"/>
              </a:rPr>
              <a:t>toDel</a:t>
            </a:r>
            <a:endParaRPr lang="en-US" sz="1200" dirty="0">
              <a:latin typeface="Courier New" panose="02070309020205020404" pitchFamily="49" charset="0"/>
              <a:cs typeface="Courier New" panose="02070309020205020404" pitchFamily="49" charset="0"/>
            </a:endParaRPr>
          </a:p>
        </p:txBody>
      </p:sp>
      <p:sp>
        <p:nvSpPr>
          <p:cNvPr id="66" name="Rectangle 65"/>
          <p:cNvSpPr/>
          <p:nvPr/>
        </p:nvSpPr>
        <p:spPr>
          <a:xfrm>
            <a:off x="6979366" y="5334000"/>
            <a:ext cx="506993" cy="27699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30cd</a:t>
            </a:r>
            <a:endParaRPr lang="en-US" sz="1400" dirty="0">
              <a:solidFill>
                <a:schemeClr val="tx1"/>
              </a:solidFill>
            </a:endParaRPr>
          </a:p>
        </p:txBody>
      </p:sp>
      <p:sp>
        <p:nvSpPr>
          <p:cNvPr id="67" name="Rectangle 66"/>
          <p:cNvSpPr/>
          <p:nvPr/>
        </p:nvSpPr>
        <p:spPr>
          <a:xfrm>
            <a:off x="6135727" y="5334000"/>
            <a:ext cx="677701" cy="27862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0" name="Content Placeholder 26"/>
          <p:cNvGraphicFramePr>
            <a:graphicFrameLocks/>
          </p:cNvGraphicFramePr>
          <p:nvPr>
            <p:extLst>
              <p:ext uri="{D42A27DB-BD31-4B8C-83A1-F6EECF244321}">
                <p14:modId xmlns:p14="http://schemas.microsoft.com/office/powerpoint/2010/main" val="2479739803"/>
              </p:ext>
            </p:extLst>
          </p:nvPr>
        </p:nvGraphicFramePr>
        <p:xfrm>
          <a:off x="7369991" y="5987534"/>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71" name="Straight Arrow Connector 70"/>
          <p:cNvCxnSpPr/>
          <p:nvPr/>
        </p:nvCxnSpPr>
        <p:spPr>
          <a:xfrm>
            <a:off x="7970464" y="6096529"/>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5283436" y="5791200"/>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50ab</a:t>
            </a:r>
          </a:p>
        </p:txBody>
      </p:sp>
      <p:sp>
        <p:nvSpPr>
          <p:cNvPr id="73" name="TextBox 72"/>
          <p:cNvSpPr txBox="1"/>
          <p:nvPr/>
        </p:nvSpPr>
        <p:spPr>
          <a:xfrm>
            <a:off x="6280028" y="5791200"/>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30cd</a:t>
            </a:r>
          </a:p>
        </p:txBody>
      </p:sp>
      <p:sp>
        <p:nvSpPr>
          <p:cNvPr id="74" name="TextBox 73"/>
          <p:cNvSpPr txBox="1"/>
          <p:nvPr/>
        </p:nvSpPr>
        <p:spPr>
          <a:xfrm>
            <a:off x="7270628" y="5791200"/>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8acf</a:t>
            </a:r>
          </a:p>
        </p:txBody>
      </p:sp>
      <p:sp>
        <p:nvSpPr>
          <p:cNvPr id="75" name="TextBox 74"/>
          <p:cNvSpPr txBox="1"/>
          <p:nvPr/>
        </p:nvSpPr>
        <p:spPr>
          <a:xfrm>
            <a:off x="6150791" y="5334000"/>
            <a:ext cx="685800" cy="276999"/>
          </a:xfrm>
          <a:prstGeom prst="rect">
            <a:avLst/>
          </a:prstGeom>
          <a:noFill/>
          <a:ln>
            <a:noFill/>
          </a:ln>
        </p:spPr>
        <p:txBody>
          <a:bodyPr wrap="square" rtlCol="0">
            <a:spAutoFit/>
          </a:bodyPr>
          <a:lstStyle/>
          <a:p>
            <a:r>
              <a:rPr lang="en-US" sz="1200" dirty="0">
                <a:latin typeface="Courier New" panose="02070309020205020404" pitchFamily="49" charset="0"/>
                <a:cs typeface="Courier New" panose="02070309020205020404" pitchFamily="49" charset="0"/>
              </a:rPr>
              <a:t> 50ab</a:t>
            </a:r>
          </a:p>
        </p:txBody>
      </p:sp>
      <p:sp>
        <p:nvSpPr>
          <p:cNvPr id="76" name="TextBox 75"/>
          <p:cNvSpPr txBox="1"/>
          <p:nvPr/>
        </p:nvSpPr>
        <p:spPr>
          <a:xfrm>
            <a:off x="6379391" y="6172200"/>
            <a:ext cx="766557" cy="461665"/>
          </a:xfrm>
          <a:prstGeom prst="rect">
            <a:avLst/>
          </a:prstGeom>
          <a:noFill/>
          <a:ln>
            <a:noFill/>
          </a:ln>
        </p:spPr>
        <p:txBody>
          <a:bodyPr wrap="none" rtlCol="0">
            <a:spAutoFit/>
          </a:bodyPr>
          <a:lstStyle/>
          <a:p>
            <a:r>
              <a:rPr lang="en-US" sz="1200" dirty="0">
                <a:cs typeface="Courier New" panose="02070309020205020404" pitchFamily="49" charset="0"/>
              </a:rPr>
              <a:t>Remove</a:t>
            </a:r>
          </a:p>
          <a:p>
            <a:r>
              <a:rPr lang="en-US" sz="1200" dirty="0">
                <a:cs typeface="Courier New" panose="02070309020205020404" pitchFamily="49" charset="0"/>
              </a:rPr>
              <a:t>this node</a:t>
            </a:r>
          </a:p>
        </p:txBody>
      </p:sp>
      <p:cxnSp>
        <p:nvCxnSpPr>
          <p:cNvPr id="77" name="Curved Connector 76"/>
          <p:cNvCxnSpPr>
            <a:endCxn id="40" idx="1"/>
          </p:cNvCxnSpPr>
          <p:nvPr/>
        </p:nvCxnSpPr>
        <p:spPr>
          <a:xfrm rot="10800000" flipV="1">
            <a:off x="5225491" y="5472492"/>
            <a:ext cx="873009" cy="728402"/>
          </a:xfrm>
          <a:prstGeom prst="curvedConnector3">
            <a:avLst>
              <a:gd name="adj1" fmla="val 126185"/>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0" name="Content Placeholder 26"/>
          <p:cNvGraphicFramePr>
            <a:graphicFrameLocks/>
          </p:cNvGraphicFramePr>
          <p:nvPr>
            <p:extLst>
              <p:ext uri="{D42A27DB-BD31-4B8C-83A1-F6EECF244321}">
                <p14:modId xmlns:p14="http://schemas.microsoft.com/office/powerpoint/2010/main" val="3842969338"/>
              </p:ext>
            </p:extLst>
          </p:nvPr>
        </p:nvGraphicFramePr>
        <p:xfrm>
          <a:off x="5225490" y="5987534"/>
          <a:ext cx="758588" cy="426720"/>
        </p:xfrm>
        <a:graphic>
          <a:graphicData uri="http://schemas.openxmlformats.org/drawingml/2006/table">
            <a:tbl>
              <a:tblPr firstRow="1" bandRow="1">
                <a:tableStyleId>{5C22544A-7EE6-4342-B048-85BDC9FD1C3A}</a:tableStyleId>
              </a:tblPr>
              <a:tblGrid>
                <a:gridCol w="284834">
                  <a:extLst>
                    <a:ext uri="{9D8B030D-6E8A-4147-A177-3AD203B41FA5}">
                      <a16:colId xmlns:a16="http://schemas.microsoft.com/office/drawing/2014/main" val="20000"/>
                    </a:ext>
                  </a:extLst>
                </a:gridCol>
                <a:gridCol w="473754">
                  <a:extLst>
                    <a:ext uri="{9D8B030D-6E8A-4147-A177-3AD203B41FA5}">
                      <a16:colId xmlns:a16="http://schemas.microsoft.com/office/drawing/2014/main" val="20001"/>
                    </a:ext>
                  </a:extLst>
                </a:gridCol>
              </a:tblGrid>
              <a:tr h="260866">
                <a:tc>
                  <a:txBody>
                    <a:bodyPr/>
                    <a:lstStyle/>
                    <a:p>
                      <a:r>
                        <a:rPr lang="en-US" sz="10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strike="sngStrike" dirty="0">
                          <a:solidFill>
                            <a:schemeClr val="tx1"/>
                          </a:solidFill>
                        </a:rPr>
                        <a:t>30cd</a:t>
                      </a:r>
                    </a:p>
                    <a:p>
                      <a:r>
                        <a:rPr lang="en-US" sz="1100" b="1" dirty="0">
                          <a:solidFill>
                            <a:schemeClr val="tx1"/>
                          </a:solidFill>
                        </a:rPr>
                        <a:t>8acf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51" name="Content Placeholder 26"/>
          <p:cNvGraphicFramePr>
            <a:graphicFrameLocks/>
          </p:cNvGraphicFramePr>
          <p:nvPr>
            <p:extLst>
              <p:ext uri="{D42A27DB-BD31-4B8C-83A1-F6EECF244321}">
                <p14:modId xmlns:p14="http://schemas.microsoft.com/office/powerpoint/2010/main" val="2899681021"/>
              </p:ext>
            </p:extLst>
          </p:nvPr>
        </p:nvGraphicFramePr>
        <p:xfrm>
          <a:off x="6312317" y="5987534"/>
          <a:ext cx="767716" cy="260866"/>
        </p:xfrm>
        <a:graphic>
          <a:graphicData uri="http://schemas.openxmlformats.org/drawingml/2006/table">
            <a:tbl>
              <a:tblPr firstRow="1" bandRow="1">
                <a:tableStyleId>{5C22544A-7EE6-4342-B048-85BDC9FD1C3A}</a:tableStyleId>
              </a:tblPr>
              <a:tblGrid>
                <a:gridCol w="263139">
                  <a:extLst>
                    <a:ext uri="{9D8B030D-6E8A-4147-A177-3AD203B41FA5}">
                      <a16:colId xmlns:a16="http://schemas.microsoft.com/office/drawing/2014/main" val="20000"/>
                    </a:ext>
                  </a:extLst>
                </a:gridCol>
                <a:gridCol w="504577">
                  <a:extLst>
                    <a:ext uri="{9D8B030D-6E8A-4147-A177-3AD203B41FA5}">
                      <a16:colId xmlns:a16="http://schemas.microsoft.com/office/drawing/2014/main" val="20001"/>
                    </a:ext>
                  </a:extLst>
                </a:gridCol>
              </a:tblGrid>
              <a:tr h="260866">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chemeClr val="tx1"/>
                          </a:solidFill>
                        </a:rPr>
                        <a:t>8acf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80" name="Straight Arrow Connector 79"/>
          <p:cNvCxnSpPr/>
          <p:nvPr/>
        </p:nvCxnSpPr>
        <p:spPr>
          <a:xfrm>
            <a:off x="962341" y="609481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2026006" y="609481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3294661" y="5941889"/>
            <a:ext cx="721672" cy="307777"/>
          </a:xfrm>
          <a:prstGeom prst="rect">
            <a:avLst/>
          </a:prstGeom>
          <a:noFill/>
          <a:ln>
            <a:solidFill>
              <a:schemeClr val="bg1"/>
            </a:solidFill>
          </a:ln>
        </p:spPr>
        <p:txBody>
          <a:bodyPr wrap="non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graphicFrame>
        <p:nvGraphicFramePr>
          <p:cNvPr id="83" name="Content Placeholder 26"/>
          <p:cNvGraphicFramePr>
            <a:graphicFrameLocks/>
          </p:cNvGraphicFramePr>
          <p:nvPr>
            <p:extLst>
              <p:ext uri="{D42A27DB-BD31-4B8C-83A1-F6EECF244321}">
                <p14:modId xmlns:p14="http://schemas.microsoft.com/office/powerpoint/2010/main" val="4263490341"/>
              </p:ext>
            </p:extLst>
          </p:nvPr>
        </p:nvGraphicFramePr>
        <p:xfrm>
          <a:off x="4153891" y="5944866"/>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84" name="Straight Arrow Connector 83"/>
          <p:cNvCxnSpPr/>
          <p:nvPr/>
        </p:nvCxnSpPr>
        <p:spPr>
          <a:xfrm>
            <a:off x="3772891" y="6097266"/>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83" idx="0"/>
          </p:cNvCxnSpPr>
          <p:nvPr/>
        </p:nvCxnSpPr>
        <p:spPr>
          <a:xfrm>
            <a:off x="4504212" y="5944866"/>
            <a:ext cx="335479"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47893" y="5545424"/>
            <a:ext cx="556563" cy="276999"/>
          </a:xfrm>
          <a:prstGeom prst="rect">
            <a:avLst/>
          </a:prstGeom>
          <a:noFill/>
          <a:ln>
            <a:noFill/>
          </a:ln>
        </p:spPr>
        <p:txBody>
          <a:bodyPr wrap="none" rtlCol="0">
            <a:spAutoFit/>
          </a:bodyPr>
          <a:lstStyle/>
          <a:p>
            <a:r>
              <a:rPr lang="en-US" sz="1200" dirty="0" err="1">
                <a:latin typeface="Courier New" panose="02070309020205020404" pitchFamily="49" charset="0"/>
                <a:cs typeface="Courier New" panose="02070309020205020404" pitchFamily="49" charset="0"/>
              </a:rPr>
              <a:t>prev</a:t>
            </a:r>
            <a:endParaRPr lang="en-US" sz="1200" dirty="0">
              <a:latin typeface="Courier New" panose="02070309020205020404" pitchFamily="49" charset="0"/>
              <a:cs typeface="Courier New" panose="02070309020205020404" pitchFamily="49" charset="0"/>
            </a:endParaRPr>
          </a:p>
        </p:txBody>
      </p:sp>
      <p:sp>
        <p:nvSpPr>
          <p:cNvPr id="87" name="TextBox 86"/>
          <p:cNvSpPr txBox="1"/>
          <p:nvPr/>
        </p:nvSpPr>
        <p:spPr>
          <a:xfrm>
            <a:off x="1949468" y="5541319"/>
            <a:ext cx="730367" cy="276999"/>
          </a:xfrm>
          <a:prstGeom prst="rect">
            <a:avLst/>
          </a:prstGeom>
          <a:noFill/>
          <a:ln>
            <a:noFill/>
          </a:ln>
        </p:spPr>
        <p:txBody>
          <a:bodyPr wrap="square" rtlCol="0">
            <a:spAutoFit/>
          </a:bodyPr>
          <a:lstStyle/>
          <a:p>
            <a:r>
              <a:rPr lang="en-US" sz="1200" dirty="0" err="1">
                <a:latin typeface="Courier New" panose="02070309020205020404" pitchFamily="49" charset="0"/>
                <a:cs typeface="Courier New" panose="02070309020205020404" pitchFamily="49" charset="0"/>
              </a:rPr>
              <a:t>toDel</a:t>
            </a:r>
            <a:endParaRPr lang="en-US" sz="1200" dirty="0">
              <a:latin typeface="Courier New" panose="02070309020205020404" pitchFamily="49" charset="0"/>
              <a:cs typeface="Courier New" panose="02070309020205020404" pitchFamily="49" charset="0"/>
            </a:endParaRPr>
          </a:p>
        </p:txBody>
      </p:sp>
      <p:sp>
        <p:nvSpPr>
          <p:cNvPr id="88" name="Rectangle 87"/>
          <p:cNvSpPr/>
          <p:nvPr/>
        </p:nvSpPr>
        <p:spPr>
          <a:xfrm>
            <a:off x="2025508" y="5332289"/>
            <a:ext cx="506993" cy="27699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89" name="Rectangle 88"/>
          <p:cNvSpPr/>
          <p:nvPr/>
        </p:nvSpPr>
        <p:spPr>
          <a:xfrm>
            <a:off x="1181869" y="5332289"/>
            <a:ext cx="677701" cy="27862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0" name="Content Placeholder 26"/>
          <p:cNvGraphicFramePr>
            <a:graphicFrameLocks/>
          </p:cNvGraphicFramePr>
          <p:nvPr>
            <p:extLst>
              <p:ext uri="{D42A27DB-BD31-4B8C-83A1-F6EECF244321}">
                <p14:modId xmlns:p14="http://schemas.microsoft.com/office/powerpoint/2010/main" val="3264370127"/>
              </p:ext>
            </p:extLst>
          </p:nvPr>
        </p:nvGraphicFramePr>
        <p:xfrm>
          <a:off x="2416133" y="5985823"/>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91" name="Straight Arrow Connector 90"/>
          <p:cNvCxnSpPr/>
          <p:nvPr/>
        </p:nvCxnSpPr>
        <p:spPr>
          <a:xfrm>
            <a:off x="3016606" y="609481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329578" y="5789489"/>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50ab</a:t>
            </a:r>
          </a:p>
        </p:txBody>
      </p:sp>
      <p:sp>
        <p:nvSpPr>
          <p:cNvPr id="93" name="TextBox 92"/>
          <p:cNvSpPr txBox="1"/>
          <p:nvPr/>
        </p:nvSpPr>
        <p:spPr>
          <a:xfrm>
            <a:off x="1326170" y="5789489"/>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30cd</a:t>
            </a:r>
          </a:p>
        </p:txBody>
      </p:sp>
      <p:sp>
        <p:nvSpPr>
          <p:cNvPr id="94" name="TextBox 93"/>
          <p:cNvSpPr txBox="1"/>
          <p:nvPr/>
        </p:nvSpPr>
        <p:spPr>
          <a:xfrm>
            <a:off x="2316770" y="5789489"/>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8acf</a:t>
            </a:r>
          </a:p>
        </p:txBody>
      </p:sp>
      <p:sp>
        <p:nvSpPr>
          <p:cNvPr id="95" name="TextBox 94"/>
          <p:cNvSpPr txBox="1"/>
          <p:nvPr/>
        </p:nvSpPr>
        <p:spPr>
          <a:xfrm>
            <a:off x="1196933" y="5332289"/>
            <a:ext cx="685800" cy="276999"/>
          </a:xfrm>
          <a:prstGeom prst="rect">
            <a:avLst/>
          </a:prstGeom>
          <a:noFill/>
          <a:ln>
            <a:noFill/>
          </a:ln>
        </p:spPr>
        <p:txBody>
          <a:bodyPr wrap="square" rtlCol="0">
            <a:spAutoFit/>
          </a:bodyPr>
          <a:lstStyle/>
          <a:p>
            <a:r>
              <a:rPr lang="en-US" sz="1200" dirty="0">
                <a:latin typeface="Courier New" panose="02070309020205020404" pitchFamily="49" charset="0"/>
                <a:cs typeface="Courier New" panose="02070309020205020404" pitchFamily="49" charset="0"/>
              </a:rPr>
              <a:t> 50ab</a:t>
            </a:r>
          </a:p>
        </p:txBody>
      </p:sp>
      <p:sp>
        <p:nvSpPr>
          <p:cNvPr id="96" name="TextBox 95"/>
          <p:cNvSpPr txBox="1"/>
          <p:nvPr/>
        </p:nvSpPr>
        <p:spPr>
          <a:xfrm>
            <a:off x="1425533" y="6170489"/>
            <a:ext cx="766557" cy="461665"/>
          </a:xfrm>
          <a:prstGeom prst="rect">
            <a:avLst/>
          </a:prstGeom>
          <a:noFill/>
          <a:ln>
            <a:noFill/>
          </a:ln>
        </p:spPr>
        <p:txBody>
          <a:bodyPr wrap="none" rtlCol="0">
            <a:spAutoFit/>
          </a:bodyPr>
          <a:lstStyle/>
          <a:p>
            <a:r>
              <a:rPr lang="en-US" sz="1200" dirty="0">
                <a:cs typeface="Courier New" panose="02070309020205020404" pitchFamily="49" charset="0"/>
              </a:rPr>
              <a:t>Remove</a:t>
            </a:r>
          </a:p>
          <a:p>
            <a:r>
              <a:rPr lang="en-US" sz="1200" dirty="0">
                <a:cs typeface="Courier New" panose="02070309020205020404" pitchFamily="49" charset="0"/>
              </a:rPr>
              <a:t>this node</a:t>
            </a:r>
          </a:p>
        </p:txBody>
      </p:sp>
      <p:cxnSp>
        <p:nvCxnSpPr>
          <p:cNvPr id="97" name="Curved Connector 96"/>
          <p:cNvCxnSpPr>
            <a:endCxn id="99" idx="1"/>
          </p:cNvCxnSpPr>
          <p:nvPr/>
        </p:nvCxnSpPr>
        <p:spPr>
          <a:xfrm rot="10800000" flipV="1">
            <a:off x="271633" y="5470782"/>
            <a:ext cx="873003" cy="645473"/>
          </a:xfrm>
          <a:prstGeom prst="curvedConnector3">
            <a:avLst>
              <a:gd name="adj1" fmla="val 126185"/>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4069370" y="5713289"/>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4ddd</a:t>
            </a:r>
          </a:p>
        </p:txBody>
      </p:sp>
      <p:graphicFrame>
        <p:nvGraphicFramePr>
          <p:cNvPr id="99" name="Content Placeholder 26"/>
          <p:cNvGraphicFramePr>
            <a:graphicFrameLocks/>
          </p:cNvGraphicFramePr>
          <p:nvPr>
            <p:extLst>
              <p:ext uri="{D42A27DB-BD31-4B8C-83A1-F6EECF244321}">
                <p14:modId xmlns:p14="http://schemas.microsoft.com/office/powerpoint/2010/main" val="3360513711"/>
              </p:ext>
            </p:extLst>
          </p:nvPr>
        </p:nvGraphicFramePr>
        <p:xfrm>
          <a:off x="271632" y="5985823"/>
          <a:ext cx="758588" cy="260866"/>
        </p:xfrm>
        <a:graphic>
          <a:graphicData uri="http://schemas.openxmlformats.org/drawingml/2006/table">
            <a:tbl>
              <a:tblPr firstRow="1" bandRow="1">
                <a:tableStyleId>{5C22544A-7EE6-4342-B048-85BDC9FD1C3A}</a:tableStyleId>
              </a:tblPr>
              <a:tblGrid>
                <a:gridCol w="284834">
                  <a:extLst>
                    <a:ext uri="{9D8B030D-6E8A-4147-A177-3AD203B41FA5}">
                      <a16:colId xmlns:a16="http://schemas.microsoft.com/office/drawing/2014/main" val="20000"/>
                    </a:ext>
                  </a:extLst>
                </a:gridCol>
                <a:gridCol w="473754">
                  <a:extLst>
                    <a:ext uri="{9D8B030D-6E8A-4147-A177-3AD203B41FA5}">
                      <a16:colId xmlns:a16="http://schemas.microsoft.com/office/drawing/2014/main" val="20001"/>
                    </a:ext>
                  </a:extLst>
                </a:gridCol>
              </a:tblGrid>
              <a:tr h="260866">
                <a:tc>
                  <a:txBody>
                    <a:bodyPr/>
                    <a:lstStyle/>
                    <a:p>
                      <a:r>
                        <a:rPr lang="en-US" sz="10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chemeClr val="tx1"/>
                          </a:solidFill>
                        </a:rPr>
                        <a:t>30cd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00" name="Content Placeholder 26"/>
          <p:cNvGraphicFramePr>
            <a:graphicFrameLocks/>
          </p:cNvGraphicFramePr>
          <p:nvPr>
            <p:extLst>
              <p:ext uri="{D42A27DB-BD31-4B8C-83A1-F6EECF244321}">
                <p14:modId xmlns:p14="http://schemas.microsoft.com/office/powerpoint/2010/main" val="2478441636"/>
              </p:ext>
            </p:extLst>
          </p:nvPr>
        </p:nvGraphicFramePr>
        <p:xfrm>
          <a:off x="1358459" y="5985823"/>
          <a:ext cx="767716" cy="260866"/>
        </p:xfrm>
        <a:graphic>
          <a:graphicData uri="http://schemas.openxmlformats.org/drawingml/2006/table">
            <a:tbl>
              <a:tblPr firstRow="1" bandRow="1">
                <a:tableStyleId>{5C22544A-7EE6-4342-B048-85BDC9FD1C3A}</a:tableStyleId>
              </a:tblPr>
              <a:tblGrid>
                <a:gridCol w="263139">
                  <a:extLst>
                    <a:ext uri="{9D8B030D-6E8A-4147-A177-3AD203B41FA5}">
                      <a16:colId xmlns:a16="http://schemas.microsoft.com/office/drawing/2014/main" val="20000"/>
                    </a:ext>
                  </a:extLst>
                </a:gridCol>
                <a:gridCol w="504577">
                  <a:extLst>
                    <a:ext uri="{9D8B030D-6E8A-4147-A177-3AD203B41FA5}">
                      <a16:colId xmlns:a16="http://schemas.microsoft.com/office/drawing/2014/main" val="20001"/>
                    </a:ext>
                  </a:extLst>
                </a:gridCol>
              </a:tblGrid>
              <a:tr h="260866">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chemeClr val="tx1"/>
                          </a:solidFill>
                        </a:rPr>
                        <a:t>8acf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8" name="Curved Connector 7"/>
          <p:cNvCxnSpPr>
            <a:stCxn id="40" idx="2"/>
          </p:cNvCxnSpPr>
          <p:nvPr/>
        </p:nvCxnSpPr>
        <p:spPr>
          <a:xfrm rot="5400000" flipH="1" flipV="1">
            <a:off x="6589199" y="5248898"/>
            <a:ext cx="180940" cy="2149771"/>
          </a:xfrm>
          <a:prstGeom prst="curvedConnector4">
            <a:avLst>
              <a:gd name="adj1" fmla="val -126340"/>
              <a:gd name="adj2" fmla="val 99923"/>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76" idx="3"/>
          </p:cNvCxnSpPr>
          <p:nvPr/>
        </p:nvCxnSpPr>
        <p:spPr>
          <a:xfrm>
            <a:off x="6150791" y="5846648"/>
            <a:ext cx="995157" cy="55638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V="1">
            <a:off x="6207301" y="5825758"/>
            <a:ext cx="985934" cy="54807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5516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37" y="162638"/>
            <a:ext cx="8787706" cy="486276"/>
          </a:xfrm>
        </p:spPr>
        <p:txBody>
          <a:bodyPr>
            <a:noAutofit/>
          </a:bodyPr>
          <a:lstStyle/>
          <a:p>
            <a:r>
              <a:rPr lang="en-US" sz="2800" dirty="0"/>
              <a:t>Delete in a list, L, after a given node (assumed from L) - </a:t>
            </a:r>
            <a:r>
              <a:rPr lang="el-GR" sz="2800" dirty="0"/>
              <a:t>Θ</a:t>
            </a:r>
            <a:r>
              <a:rPr lang="en-US" sz="2800" dirty="0"/>
              <a:t>(1)</a:t>
            </a:r>
          </a:p>
        </p:txBody>
      </p:sp>
      <p:sp>
        <p:nvSpPr>
          <p:cNvPr id="3" name="Content Placeholder 2"/>
          <p:cNvSpPr>
            <a:spLocks noGrp="1"/>
          </p:cNvSpPr>
          <p:nvPr>
            <p:ph idx="1"/>
          </p:nvPr>
        </p:nvSpPr>
        <p:spPr>
          <a:xfrm>
            <a:off x="0" y="648915"/>
            <a:ext cx="9143999" cy="4344898"/>
          </a:xfrm>
        </p:spPr>
        <p:txBody>
          <a:bodyPr>
            <a:noAutofit/>
          </a:bodyPr>
          <a:lstStyle/>
          <a:p>
            <a:pPr marL="0" indent="0">
              <a:buNone/>
            </a:pPr>
            <a:r>
              <a:rPr lang="en-US" sz="1400" dirty="0">
                <a:latin typeface="Courier New" panose="02070309020205020404" pitchFamily="49" charset="0"/>
                <a:cs typeface="Courier New" panose="02070309020205020404" pitchFamily="49" charset="0"/>
              </a:rPr>
              <a:t>/* Deletes from list L, the node after prev. If </a:t>
            </a:r>
            <a:r>
              <a:rPr lang="en-US" sz="1400" dirty="0" err="1">
                <a:latin typeface="Courier New" panose="02070309020205020404" pitchFamily="49" charset="0"/>
                <a:cs typeface="Courier New" panose="02070309020205020404" pitchFamily="49" charset="0"/>
              </a:rPr>
              <a:t>prev</a:t>
            </a:r>
            <a:r>
              <a:rPr lang="en-US" sz="1400" dirty="0">
                <a:latin typeface="Courier New" panose="02070309020205020404" pitchFamily="49" charset="0"/>
                <a:cs typeface="Courier New" panose="02070309020205020404" pitchFamily="49" charset="0"/>
              </a:rPr>
              <a:t> is NULL it means that the first node of L must be deleted. Uses the list representation: L points to the 1st node.*/</a:t>
            </a:r>
          </a:p>
          <a:p>
            <a:pPr marL="0" indent="0">
              <a:buNone/>
            </a:pPr>
            <a:r>
              <a:rPr lang="en-US" sz="1400" dirty="0" err="1">
                <a:latin typeface="Courier New" panose="02070309020205020404" pitchFamily="49" charset="0"/>
                <a:cs typeface="Courier New" panose="02070309020205020404" pitchFamily="49" charset="0"/>
              </a:rPr>
              <a:t>nodePT</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delete_node</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nodePT</a:t>
            </a:r>
            <a:r>
              <a:rPr lang="en-US" sz="1400" dirty="0">
                <a:latin typeface="Courier New" panose="02070309020205020404" pitchFamily="49" charset="0"/>
                <a:cs typeface="Courier New" panose="02070309020205020404" pitchFamily="49" charset="0"/>
              </a:rPr>
              <a:t> L, </a:t>
            </a:r>
            <a:r>
              <a:rPr lang="en-US" sz="1400" dirty="0" err="1">
                <a:latin typeface="Courier New" panose="02070309020205020404" pitchFamily="49" charset="0"/>
                <a:cs typeface="Courier New" panose="02070309020205020404" pitchFamily="49" charset="0"/>
              </a:rPr>
              <a:t>nodePT</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prev</a:t>
            </a:r>
            <a:r>
              <a:rPr lang="en-US" sz="1400" dirty="0">
                <a:latin typeface="Courier New" panose="02070309020205020404" pitchFamily="49" charset="0"/>
                <a:cs typeface="Courier New" panose="02070309020205020404" pitchFamily="49" charset="0"/>
              </a:rPr>
              <a:t>){</a:t>
            </a:r>
          </a:p>
          <a:p>
            <a:pPr marL="0" indent="0">
              <a:buNone/>
            </a:pPr>
            <a:r>
              <a:rPr lang="en-US" sz="1400" dirty="0">
                <a:latin typeface="Courier New" panose="02070309020205020404" pitchFamily="49" charset="0"/>
                <a:cs typeface="Courier New" panose="02070309020205020404" pitchFamily="49" charset="0"/>
              </a:rPr>
              <a:t>   if (</a:t>
            </a:r>
            <a:r>
              <a:rPr lang="en-US" sz="1400" dirty="0" err="1">
                <a:latin typeface="Courier New" panose="02070309020205020404" pitchFamily="49" charset="0"/>
                <a:cs typeface="Courier New" panose="02070309020205020404" pitchFamily="49" charset="0"/>
              </a:rPr>
              <a:t>prev</a:t>
            </a:r>
            <a:r>
              <a:rPr lang="en-US" sz="1400" dirty="0">
                <a:latin typeface="Courier New" panose="02070309020205020404" pitchFamily="49" charset="0"/>
                <a:cs typeface="Courier New" panose="02070309020205020404" pitchFamily="49" charset="0"/>
              </a:rPr>
              <a:t> == NULL) { // delete the first node from L</a:t>
            </a:r>
          </a:p>
          <a:p>
            <a:pPr marL="0" indent="0">
              <a:buNone/>
            </a:pPr>
            <a:r>
              <a:rPr lang="en-US" sz="1400" dirty="0">
                <a:latin typeface="Courier New" panose="02070309020205020404" pitchFamily="49" charset="0"/>
                <a:cs typeface="Courier New" panose="02070309020205020404" pitchFamily="49" charset="0"/>
              </a:rPr>
              <a:t>      if (L==NULL) {  return NULL; }  // no node in the list. nothing to delete</a:t>
            </a:r>
          </a:p>
          <a:p>
            <a:pPr marL="0" indent="0">
              <a:buNone/>
            </a:pPr>
            <a:r>
              <a:rPr lang="en-US" sz="1400" dirty="0">
                <a:latin typeface="Courier New" panose="02070309020205020404" pitchFamily="49" charset="0"/>
                <a:cs typeface="Courier New" panose="02070309020205020404" pitchFamily="49" charset="0"/>
              </a:rPr>
              <a:t>      else {// case 2: delete 1st node and return the address of the new 1st node</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nodePT</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newFirst</a:t>
            </a:r>
            <a:r>
              <a:rPr lang="en-US" sz="1400" dirty="0">
                <a:latin typeface="Courier New" panose="02070309020205020404" pitchFamily="49" charset="0"/>
                <a:cs typeface="Courier New" panose="02070309020205020404" pitchFamily="49" charset="0"/>
              </a:rPr>
              <a:t> = L-&gt;next;</a:t>
            </a:r>
          </a:p>
          <a:p>
            <a:pPr marL="0" indent="0">
              <a:buNone/>
            </a:pPr>
            <a:r>
              <a:rPr lang="en-US" sz="1400" dirty="0">
                <a:latin typeface="Courier New" panose="02070309020205020404" pitchFamily="49" charset="0"/>
                <a:cs typeface="Courier New" panose="02070309020205020404" pitchFamily="49" charset="0"/>
              </a:rPr>
              <a:t>         free(L);</a:t>
            </a:r>
          </a:p>
          <a:p>
            <a:pPr marL="0" indent="0">
              <a:buNone/>
            </a:pPr>
            <a:r>
              <a:rPr lang="en-US" sz="1400" dirty="0">
                <a:latin typeface="Courier New" panose="02070309020205020404" pitchFamily="49" charset="0"/>
                <a:cs typeface="Courier New" panose="02070309020205020404" pitchFamily="49" charset="0"/>
              </a:rPr>
              <a:t>         return </a:t>
            </a:r>
            <a:r>
              <a:rPr lang="en-US" sz="1400" dirty="0" err="1">
                <a:latin typeface="Courier New" panose="02070309020205020404" pitchFamily="49" charset="0"/>
                <a:cs typeface="Courier New" panose="02070309020205020404" pitchFamily="49" charset="0"/>
              </a:rPr>
              <a:t>newFirst</a:t>
            </a:r>
            <a:r>
              <a:rPr lang="en-US" sz="1400" dirty="0">
                <a:latin typeface="Courier New" panose="02070309020205020404" pitchFamily="49" charset="0"/>
                <a:cs typeface="Courier New" panose="02070309020205020404" pitchFamily="49" charset="0"/>
              </a:rPr>
              <a:t>;</a:t>
            </a:r>
          </a:p>
          <a:p>
            <a:pPr marL="0" indent="0">
              <a:buNone/>
            </a:pPr>
            <a:r>
              <a:rPr lang="en-US" sz="1400" dirty="0">
                <a:latin typeface="Courier New" panose="02070309020205020404" pitchFamily="49" charset="0"/>
                <a:cs typeface="Courier New" panose="02070309020205020404" pitchFamily="49" charset="0"/>
              </a:rPr>
              <a:t>	}</a:t>
            </a:r>
          </a:p>
          <a:p>
            <a:pPr marL="0" indent="0">
              <a:buNone/>
            </a:pPr>
            <a:r>
              <a:rPr lang="en-US" sz="1400" dirty="0">
                <a:latin typeface="Courier New" panose="02070309020205020404" pitchFamily="49" charset="0"/>
                <a:cs typeface="Courier New" panose="02070309020205020404" pitchFamily="49" charset="0"/>
              </a:rPr>
              <a:t>   } else {  // case 3</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delete_node_after</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prev</a:t>
            </a:r>
            <a:r>
              <a:rPr lang="en-US" sz="1400" dirty="0">
                <a:latin typeface="Courier New" panose="02070309020205020404" pitchFamily="49" charset="0"/>
                <a:cs typeface="Courier New" panose="02070309020205020404" pitchFamily="49" charset="0"/>
              </a:rPr>
              <a:t>); // does not affect the list head</a:t>
            </a:r>
          </a:p>
          <a:p>
            <a:pPr marL="0" indent="0">
              <a:buNone/>
            </a:pPr>
            <a:r>
              <a:rPr lang="en-US" sz="1400" dirty="0">
                <a:latin typeface="Courier New" panose="02070309020205020404" pitchFamily="49" charset="0"/>
                <a:cs typeface="Courier New" panose="02070309020205020404" pitchFamily="49" charset="0"/>
              </a:rPr>
              <a:t>      return L;</a:t>
            </a:r>
          </a:p>
          <a:p>
            <a:pPr marL="0" indent="0">
              <a:buNone/>
            </a:pPr>
            <a:r>
              <a:rPr lang="en-US" sz="1400" dirty="0">
                <a:latin typeface="Courier New" panose="02070309020205020404" pitchFamily="49" charset="0"/>
                <a:cs typeface="Courier New" panose="02070309020205020404" pitchFamily="49" charset="0"/>
              </a:rPr>
              <a:t>   }</a:t>
            </a:r>
          </a:p>
          <a:p>
            <a:pPr marL="0" indent="0">
              <a:buNone/>
            </a:pPr>
            <a:r>
              <a:rPr lang="en-US" sz="1400" dirty="0">
                <a:latin typeface="Courier New" panose="02070309020205020404" pitchFamily="49" charset="0"/>
                <a:cs typeface="Courier New" panose="02070309020205020404" pitchFamily="49" charset="0"/>
              </a:rPr>
              <a:t>}</a:t>
            </a:r>
          </a:p>
        </p:txBody>
      </p:sp>
      <p:sp>
        <p:nvSpPr>
          <p:cNvPr id="4" name="Slide Number Placeholder 3"/>
          <p:cNvSpPr>
            <a:spLocks noGrp="1"/>
          </p:cNvSpPr>
          <p:nvPr>
            <p:ph type="sldNum" sz="quarter" idx="12"/>
          </p:nvPr>
        </p:nvSpPr>
        <p:spPr>
          <a:xfrm>
            <a:off x="7001642" y="6348795"/>
            <a:ext cx="2057400" cy="365125"/>
          </a:xfrm>
        </p:spPr>
        <p:txBody>
          <a:bodyPr/>
          <a:lstStyle/>
          <a:p>
            <a:fld id="{86D0B840-2342-494D-8904-2C09F25F3064}" type="slidenum">
              <a:rPr lang="en-US" smtClean="0"/>
              <a:t>13</a:t>
            </a:fld>
            <a:endParaRPr lang="en-US"/>
          </a:p>
        </p:txBody>
      </p:sp>
      <p:cxnSp>
        <p:nvCxnSpPr>
          <p:cNvPr id="29" name="Straight Arrow Connector 28"/>
          <p:cNvCxnSpPr>
            <a:stCxn id="78" idx="3"/>
          </p:cNvCxnSpPr>
          <p:nvPr/>
        </p:nvCxnSpPr>
        <p:spPr>
          <a:xfrm flipV="1">
            <a:off x="2896745" y="6410826"/>
            <a:ext cx="312782" cy="337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724400" y="6394475"/>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1" name="Content Placeholder 26"/>
          <p:cNvGraphicFramePr>
            <a:graphicFrameLocks/>
          </p:cNvGraphicFramePr>
          <p:nvPr>
            <p:extLst>
              <p:ext uri="{D42A27DB-BD31-4B8C-83A1-F6EECF244321}">
                <p14:modId xmlns:p14="http://schemas.microsoft.com/office/powerpoint/2010/main" val="2624474080"/>
              </p:ext>
            </p:extLst>
          </p:nvPr>
        </p:nvGraphicFramePr>
        <p:xfrm>
          <a:off x="5105400" y="6285480"/>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32" name="Straight Arrow Connector 31"/>
          <p:cNvCxnSpPr/>
          <p:nvPr/>
        </p:nvCxnSpPr>
        <p:spPr>
          <a:xfrm>
            <a:off x="5705873" y="6394475"/>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974528" y="6241546"/>
            <a:ext cx="721672" cy="307777"/>
          </a:xfrm>
          <a:prstGeom prst="rect">
            <a:avLst/>
          </a:prstGeom>
          <a:noFill/>
          <a:ln>
            <a:solidFill>
              <a:schemeClr val="bg1"/>
            </a:solidFill>
          </a:ln>
        </p:spPr>
        <p:txBody>
          <a:bodyPr wrap="non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graphicFrame>
        <p:nvGraphicFramePr>
          <p:cNvPr id="34" name="Content Placeholder 26"/>
          <p:cNvGraphicFramePr>
            <a:graphicFrameLocks/>
          </p:cNvGraphicFramePr>
          <p:nvPr>
            <p:extLst>
              <p:ext uri="{D42A27DB-BD31-4B8C-83A1-F6EECF244321}">
                <p14:modId xmlns:p14="http://schemas.microsoft.com/office/powerpoint/2010/main" val="2229401132"/>
              </p:ext>
            </p:extLst>
          </p:nvPr>
        </p:nvGraphicFramePr>
        <p:xfrm>
          <a:off x="7833758" y="6244523"/>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35" name="Straight Arrow Connector 34"/>
          <p:cNvCxnSpPr/>
          <p:nvPr/>
        </p:nvCxnSpPr>
        <p:spPr>
          <a:xfrm>
            <a:off x="7452758" y="6396923"/>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34" idx="0"/>
          </p:cNvCxnSpPr>
          <p:nvPr/>
        </p:nvCxnSpPr>
        <p:spPr>
          <a:xfrm>
            <a:off x="8184079" y="6244523"/>
            <a:ext cx="335479"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77216" y="6494159"/>
            <a:ext cx="269504"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39" name="Rectangle 38"/>
          <p:cNvSpPr/>
          <p:nvPr/>
        </p:nvSpPr>
        <p:spPr>
          <a:xfrm>
            <a:off x="810064" y="6299238"/>
            <a:ext cx="838200" cy="22317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Courier New" panose="02070309020205020404" pitchFamily="49" charset="0"/>
                <a:cs typeface="Courier New" panose="02070309020205020404" pitchFamily="49" charset="0"/>
              </a:rPr>
              <a:t>10ab</a:t>
            </a:r>
          </a:p>
        </p:txBody>
      </p:sp>
      <p:cxnSp>
        <p:nvCxnSpPr>
          <p:cNvPr id="41" name="Straight Arrow Connector 40"/>
          <p:cNvCxnSpPr/>
          <p:nvPr/>
        </p:nvCxnSpPr>
        <p:spPr>
          <a:xfrm flipV="1">
            <a:off x="1500027" y="6410826"/>
            <a:ext cx="673361" cy="50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303883" y="5825448"/>
            <a:ext cx="556563" cy="276999"/>
          </a:xfrm>
          <a:prstGeom prst="rect">
            <a:avLst/>
          </a:prstGeom>
          <a:noFill/>
          <a:ln>
            <a:noFill/>
          </a:ln>
        </p:spPr>
        <p:txBody>
          <a:bodyPr wrap="none" rtlCol="0">
            <a:spAutoFit/>
          </a:bodyPr>
          <a:lstStyle/>
          <a:p>
            <a:r>
              <a:rPr lang="en-US" sz="1200" dirty="0" err="1">
                <a:latin typeface="Courier New" panose="02070309020205020404" pitchFamily="49" charset="0"/>
                <a:cs typeface="Courier New" panose="02070309020205020404" pitchFamily="49" charset="0"/>
              </a:rPr>
              <a:t>prev</a:t>
            </a:r>
            <a:endParaRPr lang="en-US" sz="1200" dirty="0">
              <a:latin typeface="Courier New" panose="02070309020205020404" pitchFamily="49" charset="0"/>
              <a:cs typeface="Courier New" panose="02070309020205020404" pitchFamily="49" charset="0"/>
            </a:endParaRPr>
          </a:p>
        </p:txBody>
      </p:sp>
      <p:sp>
        <p:nvSpPr>
          <p:cNvPr id="43" name="TextBox 42"/>
          <p:cNvSpPr txBox="1"/>
          <p:nvPr/>
        </p:nvSpPr>
        <p:spPr>
          <a:xfrm>
            <a:off x="3361605" y="4479475"/>
            <a:ext cx="928459" cy="276999"/>
          </a:xfrm>
          <a:prstGeom prst="rect">
            <a:avLst/>
          </a:prstGeom>
          <a:noFill/>
          <a:ln>
            <a:noFill/>
          </a:ln>
        </p:spPr>
        <p:txBody>
          <a:bodyPr wrap="none" rtlCol="0">
            <a:spAutoFit/>
          </a:bodyPr>
          <a:lstStyle/>
          <a:p>
            <a:r>
              <a:rPr lang="en-US" sz="1200" dirty="0" err="1">
                <a:latin typeface="Courier New" panose="02070309020205020404" pitchFamily="49" charset="0"/>
                <a:cs typeface="Courier New" panose="02070309020205020404" pitchFamily="49" charset="0"/>
              </a:rPr>
              <a:t>newFirst</a:t>
            </a:r>
            <a:endParaRPr lang="en-US" sz="1200" dirty="0">
              <a:latin typeface="Courier New" panose="02070309020205020404" pitchFamily="49" charset="0"/>
              <a:cs typeface="Courier New" panose="02070309020205020404" pitchFamily="49" charset="0"/>
            </a:endParaRPr>
          </a:p>
        </p:txBody>
      </p:sp>
      <p:sp>
        <p:nvSpPr>
          <p:cNvPr id="44" name="Rectangle 43"/>
          <p:cNvSpPr/>
          <p:nvPr/>
        </p:nvSpPr>
        <p:spPr>
          <a:xfrm>
            <a:off x="3454074" y="4249536"/>
            <a:ext cx="608377" cy="25638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7a7b</a:t>
            </a:r>
          </a:p>
        </p:txBody>
      </p:sp>
      <p:sp>
        <p:nvSpPr>
          <p:cNvPr id="45" name="Rectangle 44"/>
          <p:cNvSpPr/>
          <p:nvPr/>
        </p:nvSpPr>
        <p:spPr>
          <a:xfrm>
            <a:off x="3390772" y="5631945"/>
            <a:ext cx="677701" cy="27862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3125764" y="6256936"/>
            <a:ext cx="721672" cy="307777"/>
          </a:xfrm>
          <a:prstGeom prst="rect">
            <a:avLst/>
          </a:prstGeom>
          <a:noFill/>
          <a:ln>
            <a:solidFill>
              <a:schemeClr val="bg1"/>
            </a:solidFill>
          </a:ln>
        </p:spPr>
        <p:txBody>
          <a:bodyPr wrap="non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cxnSp>
        <p:nvCxnSpPr>
          <p:cNvPr id="47" name="Straight Arrow Connector 46"/>
          <p:cNvCxnSpPr/>
          <p:nvPr/>
        </p:nvCxnSpPr>
        <p:spPr>
          <a:xfrm>
            <a:off x="3591319" y="6528880"/>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8" name="Content Placeholder 26"/>
          <p:cNvGraphicFramePr>
            <a:graphicFrameLocks/>
          </p:cNvGraphicFramePr>
          <p:nvPr>
            <p:extLst>
              <p:ext uri="{D42A27DB-BD31-4B8C-83A1-F6EECF244321}">
                <p14:modId xmlns:p14="http://schemas.microsoft.com/office/powerpoint/2010/main" val="2324910473"/>
              </p:ext>
            </p:extLst>
          </p:nvPr>
        </p:nvGraphicFramePr>
        <p:xfrm>
          <a:off x="6096000" y="6285480"/>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50" name="Straight Arrow Connector 49"/>
          <p:cNvCxnSpPr/>
          <p:nvPr/>
        </p:nvCxnSpPr>
        <p:spPr>
          <a:xfrm>
            <a:off x="6696473" y="6394475"/>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985670" y="6037282"/>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50ab</a:t>
            </a:r>
          </a:p>
        </p:txBody>
      </p:sp>
      <p:sp>
        <p:nvSpPr>
          <p:cNvPr id="55" name="TextBox 54"/>
          <p:cNvSpPr txBox="1"/>
          <p:nvPr/>
        </p:nvSpPr>
        <p:spPr>
          <a:xfrm>
            <a:off x="5006037" y="6089146"/>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30cd</a:t>
            </a:r>
          </a:p>
        </p:txBody>
      </p:sp>
      <p:sp>
        <p:nvSpPr>
          <p:cNvPr id="60" name="TextBox 59"/>
          <p:cNvSpPr txBox="1"/>
          <p:nvPr/>
        </p:nvSpPr>
        <p:spPr>
          <a:xfrm>
            <a:off x="5996637" y="6089146"/>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8acf</a:t>
            </a:r>
          </a:p>
        </p:txBody>
      </p:sp>
      <p:sp>
        <p:nvSpPr>
          <p:cNvPr id="61" name="TextBox 60"/>
          <p:cNvSpPr txBox="1"/>
          <p:nvPr/>
        </p:nvSpPr>
        <p:spPr>
          <a:xfrm>
            <a:off x="3405836" y="5631945"/>
            <a:ext cx="685800" cy="276999"/>
          </a:xfrm>
          <a:prstGeom prst="rect">
            <a:avLst/>
          </a:prstGeom>
          <a:noFill/>
          <a:ln>
            <a:noFill/>
          </a:ln>
        </p:spPr>
        <p:txBody>
          <a:bodyPr wrap="square" rtlCol="0">
            <a:spAutoFit/>
          </a:bodyPr>
          <a:lstStyle/>
          <a:p>
            <a:r>
              <a:rPr lang="en-US" sz="1200" dirty="0">
                <a:latin typeface="Courier New" panose="02070309020205020404" pitchFamily="49" charset="0"/>
                <a:cs typeface="Courier New" panose="02070309020205020404" pitchFamily="49" charset="0"/>
              </a:rPr>
              <a:t> 50ab</a:t>
            </a:r>
          </a:p>
        </p:txBody>
      </p:sp>
      <p:sp>
        <p:nvSpPr>
          <p:cNvPr id="62" name="TextBox 61"/>
          <p:cNvSpPr txBox="1"/>
          <p:nvPr/>
        </p:nvSpPr>
        <p:spPr>
          <a:xfrm>
            <a:off x="4896827" y="6470917"/>
            <a:ext cx="1301347" cy="276999"/>
          </a:xfrm>
          <a:prstGeom prst="rect">
            <a:avLst/>
          </a:prstGeom>
          <a:noFill/>
          <a:ln>
            <a:noFill/>
          </a:ln>
        </p:spPr>
        <p:txBody>
          <a:bodyPr wrap="square" rtlCol="0">
            <a:spAutoFit/>
          </a:bodyPr>
          <a:lstStyle/>
          <a:p>
            <a:r>
              <a:rPr lang="en-US" sz="1200" dirty="0">
                <a:cs typeface="Courier New" panose="02070309020205020404" pitchFamily="49" charset="0"/>
              </a:rPr>
              <a:t>Remove this node</a:t>
            </a:r>
          </a:p>
        </p:txBody>
      </p:sp>
      <p:cxnSp>
        <p:nvCxnSpPr>
          <p:cNvPr id="63" name="Curved Connector 62"/>
          <p:cNvCxnSpPr>
            <a:stCxn id="61" idx="2"/>
            <a:endCxn id="28" idx="1"/>
          </p:cNvCxnSpPr>
          <p:nvPr/>
        </p:nvCxnSpPr>
        <p:spPr>
          <a:xfrm rot="16200000" flipH="1">
            <a:off x="3571583" y="6086097"/>
            <a:ext cx="599595" cy="245288"/>
          </a:xfrm>
          <a:prstGeom prst="curvedConnector2">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749237" y="6012946"/>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cd00</a:t>
            </a:r>
          </a:p>
        </p:txBody>
      </p:sp>
      <p:sp>
        <p:nvSpPr>
          <p:cNvPr id="80" name="TextBox 79"/>
          <p:cNvSpPr txBox="1"/>
          <p:nvPr/>
        </p:nvSpPr>
        <p:spPr>
          <a:xfrm>
            <a:off x="2096735" y="6087436"/>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10ab</a:t>
            </a:r>
          </a:p>
        </p:txBody>
      </p:sp>
      <p:graphicFrame>
        <p:nvGraphicFramePr>
          <p:cNvPr id="81" name="Content Placeholder 26"/>
          <p:cNvGraphicFramePr>
            <a:graphicFrameLocks/>
          </p:cNvGraphicFramePr>
          <p:nvPr>
            <p:extLst>
              <p:ext uri="{D42A27DB-BD31-4B8C-83A1-F6EECF244321}">
                <p14:modId xmlns:p14="http://schemas.microsoft.com/office/powerpoint/2010/main" val="3594732504"/>
              </p:ext>
            </p:extLst>
          </p:nvPr>
        </p:nvGraphicFramePr>
        <p:xfrm>
          <a:off x="4232978" y="4927584"/>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82" name="Straight Arrow Connector 81"/>
          <p:cNvCxnSpPr>
            <a:stCxn id="106" idx="3"/>
            <a:endCxn id="81" idx="1"/>
          </p:cNvCxnSpPr>
          <p:nvPr/>
        </p:nvCxnSpPr>
        <p:spPr>
          <a:xfrm>
            <a:off x="3636483" y="5047743"/>
            <a:ext cx="596495" cy="1027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4827143" y="5038289"/>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4" name="Content Placeholder 26"/>
          <p:cNvGraphicFramePr>
            <a:graphicFrameLocks/>
          </p:cNvGraphicFramePr>
          <p:nvPr>
            <p:extLst>
              <p:ext uri="{D42A27DB-BD31-4B8C-83A1-F6EECF244321}">
                <p14:modId xmlns:p14="http://schemas.microsoft.com/office/powerpoint/2010/main" val="4143449570"/>
              </p:ext>
            </p:extLst>
          </p:nvPr>
        </p:nvGraphicFramePr>
        <p:xfrm>
          <a:off x="5208143" y="4929294"/>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85" name="Straight Arrow Connector 84"/>
          <p:cNvCxnSpPr/>
          <p:nvPr/>
        </p:nvCxnSpPr>
        <p:spPr>
          <a:xfrm>
            <a:off x="5808616" y="5038289"/>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7077271" y="4885360"/>
            <a:ext cx="721672" cy="307777"/>
          </a:xfrm>
          <a:prstGeom prst="rect">
            <a:avLst/>
          </a:prstGeom>
          <a:noFill/>
          <a:ln>
            <a:solidFill>
              <a:schemeClr val="bg1"/>
            </a:solidFill>
          </a:ln>
        </p:spPr>
        <p:txBody>
          <a:bodyPr wrap="non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graphicFrame>
        <p:nvGraphicFramePr>
          <p:cNvPr id="87" name="Content Placeholder 26"/>
          <p:cNvGraphicFramePr>
            <a:graphicFrameLocks/>
          </p:cNvGraphicFramePr>
          <p:nvPr>
            <p:extLst>
              <p:ext uri="{D42A27DB-BD31-4B8C-83A1-F6EECF244321}">
                <p14:modId xmlns:p14="http://schemas.microsoft.com/office/powerpoint/2010/main" val="2286087616"/>
              </p:ext>
            </p:extLst>
          </p:nvPr>
        </p:nvGraphicFramePr>
        <p:xfrm>
          <a:off x="7936501" y="4888337"/>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88" name="Straight Arrow Connector 87"/>
          <p:cNvCxnSpPr/>
          <p:nvPr/>
        </p:nvCxnSpPr>
        <p:spPr>
          <a:xfrm>
            <a:off x="7555501" y="5040737"/>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87" idx="0"/>
          </p:cNvCxnSpPr>
          <p:nvPr/>
        </p:nvCxnSpPr>
        <p:spPr>
          <a:xfrm>
            <a:off x="8286822" y="4888337"/>
            <a:ext cx="335479"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1730828" y="5158937"/>
            <a:ext cx="269504"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91" name="Rectangle 90"/>
          <p:cNvSpPr/>
          <p:nvPr/>
        </p:nvSpPr>
        <p:spPr>
          <a:xfrm>
            <a:off x="1683496" y="4943052"/>
            <a:ext cx="704505" cy="17388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Courier New" panose="02070309020205020404" pitchFamily="49" charset="0"/>
                <a:cs typeface="Courier New" panose="02070309020205020404" pitchFamily="49" charset="0"/>
              </a:rPr>
              <a:t>10ab</a:t>
            </a:r>
          </a:p>
        </p:txBody>
      </p:sp>
      <p:cxnSp>
        <p:nvCxnSpPr>
          <p:cNvPr id="92" name="Straight Arrow Connector 91"/>
          <p:cNvCxnSpPr>
            <a:endCxn id="106" idx="1"/>
          </p:cNvCxnSpPr>
          <p:nvPr/>
        </p:nvCxnSpPr>
        <p:spPr>
          <a:xfrm flipV="1">
            <a:off x="2239765" y="5047743"/>
            <a:ext cx="626468" cy="68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2190089" y="4448066"/>
            <a:ext cx="556563" cy="276999"/>
          </a:xfrm>
          <a:prstGeom prst="rect">
            <a:avLst/>
          </a:prstGeom>
          <a:noFill/>
          <a:ln>
            <a:noFill/>
          </a:ln>
        </p:spPr>
        <p:txBody>
          <a:bodyPr wrap="none" rtlCol="0">
            <a:spAutoFit/>
          </a:bodyPr>
          <a:lstStyle/>
          <a:p>
            <a:r>
              <a:rPr lang="en-US" sz="1200" dirty="0" err="1">
                <a:latin typeface="Courier New" panose="02070309020205020404" pitchFamily="49" charset="0"/>
                <a:cs typeface="Courier New" panose="02070309020205020404" pitchFamily="49" charset="0"/>
              </a:rPr>
              <a:t>prev</a:t>
            </a:r>
            <a:endParaRPr lang="en-US" sz="1200" dirty="0">
              <a:latin typeface="Courier New" panose="02070309020205020404" pitchFamily="49" charset="0"/>
              <a:cs typeface="Courier New" panose="02070309020205020404" pitchFamily="49" charset="0"/>
            </a:endParaRPr>
          </a:p>
        </p:txBody>
      </p:sp>
      <p:sp>
        <p:nvSpPr>
          <p:cNvPr id="94" name="Rectangle 93"/>
          <p:cNvSpPr/>
          <p:nvPr/>
        </p:nvSpPr>
        <p:spPr>
          <a:xfrm>
            <a:off x="2262807" y="4244350"/>
            <a:ext cx="677701" cy="27862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7" name="Content Placeholder 26"/>
          <p:cNvGraphicFramePr>
            <a:graphicFrameLocks/>
          </p:cNvGraphicFramePr>
          <p:nvPr>
            <p:extLst>
              <p:ext uri="{D42A27DB-BD31-4B8C-83A1-F6EECF244321}">
                <p14:modId xmlns:p14="http://schemas.microsoft.com/office/powerpoint/2010/main" val="3020438913"/>
              </p:ext>
            </p:extLst>
          </p:nvPr>
        </p:nvGraphicFramePr>
        <p:xfrm>
          <a:off x="6198743" y="4929294"/>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98" name="Straight Arrow Connector 97"/>
          <p:cNvCxnSpPr/>
          <p:nvPr/>
        </p:nvCxnSpPr>
        <p:spPr>
          <a:xfrm>
            <a:off x="6799216" y="5038289"/>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4132736" y="4732960"/>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7a7b</a:t>
            </a:r>
          </a:p>
        </p:txBody>
      </p:sp>
      <p:sp>
        <p:nvSpPr>
          <p:cNvPr id="100" name="TextBox 99"/>
          <p:cNvSpPr txBox="1"/>
          <p:nvPr/>
        </p:nvSpPr>
        <p:spPr>
          <a:xfrm>
            <a:off x="5108780" y="4732960"/>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30cd</a:t>
            </a:r>
          </a:p>
        </p:txBody>
      </p:sp>
      <p:sp>
        <p:nvSpPr>
          <p:cNvPr id="101" name="TextBox 100"/>
          <p:cNvSpPr txBox="1"/>
          <p:nvPr/>
        </p:nvSpPr>
        <p:spPr>
          <a:xfrm>
            <a:off x="6099380" y="4732960"/>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8acf</a:t>
            </a:r>
          </a:p>
        </p:txBody>
      </p:sp>
      <p:sp>
        <p:nvSpPr>
          <p:cNvPr id="102" name="TextBox 101"/>
          <p:cNvSpPr txBox="1"/>
          <p:nvPr/>
        </p:nvSpPr>
        <p:spPr>
          <a:xfrm>
            <a:off x="2277871" y="4244351"/>
            <a:ext cx="621931" cy="276999"/>
          </a:xfrm>
          <a:prstGeom prst="rect">
            <a:avLst/>
          </a:prstGeom>
          <a:noFill/>
          <a:ln>
            <a:noFill/>
          </a:ln>
        </p:spPr>
        <p:txBody>
          <a:bodyPr wrap="square" rtlCol="0">
            <a:spAutoFit/>
          </a:bodyPr>
          <a:lstStyle/>
          <a:p>
            <a:r>
              <a:rPr lang="en-US" sz="1200" dirty="0">
                <a:latin typeface="Courier New" panose="02070309020205020404" pitchFamily="49" charset="0"/>
                <a:cs typeface="Courier New" panose="02070309020205020404" pitchFamily="49" charset="0"/>
              </a:rPr>
              <a:t>NULL</a:t>
            </a:r>
          </a:p>
        </p:txBody>
      </p:sp>
      <p:sp>
        <p:nvSpPr>
          <p:cNvPr id="103" name="TextBox 102"/>
          <p:cNvSpPr txBox="1"/>
          <p:nvPr/>
        </p:nvSpPr>
        <p:spPr>
          <a:xfrm>
            <a:off x="2638486" y="5154526"/>
            <a:ext cx="1356070" cy="276999"/>
          </a:xfrm>
          <a:prstGeom prst="rect">
            <a:avLst/>
          </a:prstGeom>
          <a:noFill/>
          <a:ln>
            <a:noFill/>
          </a:ln>
        </p:spPr>
        <p:txBody>
          <a:bodyPr wrap="square" rtlCol="0">
            <a:spAutoFit/>
          </a:bodyPr>
          <a:lstStyle/>
          <a:p>
            <a:r>
              <a:rPr lang="en-US" sz="1200" dirty="0">
                <a:cs typeface="Courier New" panose="02070309020205020404" pitchFamily="49" charset="0"/>
              </a:rPr>
              <a:t>Remove this node</a:t>
            </a:r>
          </a:p>
        </p:txBody>
      </p:sp>
      <p:sp>
        <p:nvSpPr>
          <p:cNvPr id="105" name="TextBox 104"/>
          <p:cNvSpPr txBox="1"/>
          <p:nvPr/>
        </p:nvSpPr>
        <p:spPr>
          <a:xfrm>
            <a:off x="7851980" y="4656760"/>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cd00</a:t>
            </a:r>
          </a:p>
        </p:txBody>
      </p:sp>
      <p:sp>
        <p:nvSpPr>
          <p:cNvPr id="107" name="TextBox 106"/>
          <p:cNvSpPr txBox="1"/>
          <p:nvPr/>
        </p:nvSpPr>
        <p:spPr>
          <a:xfrm>
            <a:off x="2836473" y="4731250"/>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10ab</a:t>
            </a:r>
          </a:p>
        </p:txBody>
      </p:sp>
      <p:graphicFrame>
        <p:nvGraphicFramePr>
          <p:cNvPr id="106" name="Content Placeholder 26"/>
          <p:cNvGraphicFramePr>
            <a:graphicFrameLocks/>
          </p:cNvGraphicFramePr>
          <p:nvPr>
            <p:extLst>
              <p:ext uri="{D42A27DB-BD31-4B8C-83A1-F6EECF244321}">
                <p14:modId xmlns:p14="http://schemas.microsoft.com/office/powerpoint/2010/main" val="3371595569"/>
              </p:ext>
            </p:extLst>
          </p:nvPr>
        </p:nvGraphicFramePr>
        <p:xfrm>
          <a:off x="2866233" y="4917310"/>
          <a:ext cx="770250" cy="260866"/>
        </p:xfrm>
        <a:graphic>
          <a:graphicData uri="http://schemas.openxmlformats.org/drawingml/2006/table">
            <a:tbl>
              <a:tblPr firstRow="1" bandRow="1">
                <a:tableStyleId>{5C22544A-7EE6-4342-B048-85BDC9FD1C3A}</a:tableStyleId>
              </a:tblPr>
              <a:tblGrid>
                <a:gridCol w="277658">
                  <a:extLst>
                    <a:ext uri="{9D8B030D-6E8A-4147-A177-3AD203B41FA5}">
                      <a16:colId xmlns:a16="http://schemas.microsoft.com/office/drawing/2014/main" val="20000"/>
                    </a:ext>
                  </a:extLst>
                </a:gridCol>
                <a:gridCol w="492592">
                  <a:extLst>
                    <a:ext uri="{9D8B030D-6E8A-4147-A177-3AD203B41FA5}">
                      <a16:colId xmlns:a16="http://schemas.microsoft.com/office/drawing/2014/main" val="20001"/>
                    </a:ext>
                  </a:extLst>
                </a:gridCol>
              </a:tblGrid>
              <a:tr h="260866">
                <a:tc>
                  <a:txBody>
                    <a:bodyPr/>
                    <a:lstStyle/>
                    <a:p>
                      <a:r>
                        <a:rPr lang="en-US" sz="10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chemeClr val="tx1"/>
                          </a:solidFill>
                        </a:rPr>
                        <a:t>7a7b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78" name="Content Placeholder 26"/>
          <p:cNvGraphicFramePr>
            <a:graphicFrameLocks/>
          </p:cNvGraphicFramePr>
          <p:nvPr>
            <p:extLst>
              <p:ext uri="{D42A27DB-BD31-4B8C-83A1-F6EECF244321}">
                <p14:modId xmlns:p14="http://schemas.microsoft.com/office/powerpoint/2010/main" val="88243809"/>
              </p:ext>
            </p:extLst>
          </p:nvPr>
        </p:nvGraphicFramePr>
        <p:xfrm>
          <a:off x="2196103" y="6283770"/>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08" name="Straight Connector 107"/>
          <p:cNvCxnSpPr/>
          <p:nvPr/>
        </p:nvCxnSpPr>
        <p:spPr>
          <a:xfrm>
            <a:off x="95037" y="5540233"/>
            <a:ext cx="8678277" cy="0"/>
          </a:xfrm>
          <a:prstGeom prst="line">
            <a:avLst/>
          </a:prstGeom>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46650" y="4886544"/>
            <a:ext cx="1654620" cy="692497"/>
          </a:xfrm>
          <a:prstGeom prst="rect">
            <a:avLst/>
          </a:prstGeom>
          <a:noFill/>
        </p:spPr>
        <p:txBody>
          <a:bodyPr wrap="none" rtlCol="0">
            <a:spAutoFit/>
          </a:bodyPr>
          <a:lstStyle/>
          <a:p>
            <a:r>
              <a:rPr lang="en-US" sz="1300" dirty="0"/>
              <a:t>Case 2:</a:t>
            </a:r>
          </a:p>
          <a:p>
            <a:r>
              <a:rPr lang="en-US" sz="1300" dirty="0" err="1"/>
              <a:t>prev</a:t>
            </a:r>
            <a:r>
              <a:rPr lang="en-US" sz="1300" dirty="0"/>
              <a:t>==NULL, L!=NULL</a:t>
            </a:r>
          </a:p>
          <a:p>
            <a:r>
              <a:rPr lang="en-US" sz="1300" b="1" dirty="0">
                <a:solidFill>
                  <a:srgbClr val="C00000"/>
                </a:solidFill>
                <a:latin typeface="Courier New" panose="02070309020205020404" pitchFamily="49" charset="0"/>
                <a:cs typeface="Courier New" panose="02070309020205020404" pitchFamily="49" charset="0"/>
              </a:rPr>
              <a:t>Returns 7a7b</a:t>
            </a:r>
          </a:p>
        </p:txBody>
      </p:sp>
      <p:sp>
        <p:nvSpPr>
          <p:cNvPr id="110" name="TextBox 109"/>
          <p:cNvSpPr txBox="1"/>
          <p:nvPr/>
        </p:nvSpPr>
        <p:spPr>
          <a:xfrm>
            <a:off x="65488" y="5532105"/>
            <a:ext cx="1377300" cy="692497"/>
          </a:xfrm>
          <a:prstGeom prst="rect">
            <a:avLst/>
          </a:prstGeom>
          <a:noFill/>
        </p:spPr>
        <p:txBody>
          <a:bodyPr wrap="none" rtlCol="0">
            <a:spAutoFit/>
          </a:bodyPr>
          <a:lstStyle/>
          <a:p>
            <a:r>
              <a:rPr lang="en-US" sz="1300" dirty="0"/>
              <a:t>Case 3:</a:t>
            </a:r>
          </a:p>
          <a:p>
            <a:r>
              <a:rPr lang="en-US" sz="1300" dirty="0" err="1"/>
              <a:t>prev</a:t>
            </a:r>
            <a:r>
              <a:rPr lang="en-US" sz="1300" dirty="0"/>
              <a:t>!=NULL</a:t>
            </a:r>
          </a:p>
          <a:p>
            <a:r>
              <a:rPr lang="en-US" sz="1300" b="1" dirty="0">
                <a:solidFill>
                  <a:srgbClr val="C00000"/>
                </a:solidFill>
                <a:latin typeface="Courier New" panose="02070309020205020404" pitchFamily="49" charset="0"/>
                <a:cs typeface="Courier New" panose="02070309020205020404" pitchFamily="49" charset="0"/>
              </a:rPr>
              <a:t>Returns 10ab</a:t>
            </a:r>
          </a:p>
        </p:txBody>
      </p:sp>
      <p:cxnSp>
        <p:nvCxnSpPr>
          <p:cNvPr id="19" name="Straight Connector 18"/>
          <p:cNvCxnSpPr/>
          <p:nvPr/>
        </p:nvCxnSpPr>
        <p:spPr>
          <a:xfrm>
            <a:off x="2896745" y="4740497"/>
            <a:ext cx="749346" cy="7166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V="1">
            <a:off x="2914857" y="4829759"/>
            <a:ext cx="798779" cy="59565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urved Connector 25"/>
          <p:cNvCxnSpPr>
            <a:endCxn id="81" idx="1"/>
          </p:cNvCxnSpPr>
          <p:nvPr/>
        </p:nvCxnSpPr>
        <p:spPr>
          <a:xfrm rot="16200000" flipH="1">
            <a:off x="3808480" y="4633519"/>
            <a:ext cx="469036" cy="379960"/>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5267855" y="5547372"/>
            <a:ext cx="3842975" cy="369332"/>
          </a:xfrm>
          <a:prstGeom prst="rect">
            <a:avLst/>
          </a:prstGeom>
          <a:noFill/>
        </p:spPr>
        <p:txBody>
          <a:bodyPr wrap="none" rtlCol="0">
            <a:spAutoFit/>
          </a:bodyPr>
          <a:lstStyle/>
          <a:p>
            <a:r>
              <a:rPr lang="en-US" dirty="0"/>
              <a:t>To see the work see </a:t>
            </a:r>
            <a:r>
              <a:rPr lang="en-US" dirty="0" err="1"/>
              <a:t>delete_node_after</a:t>
            </a:r>
            <a:endParaRPr lang="en-US" dirty="0"/>
          </a:p>
        </p:txBody>
      </p:sp>
      <p:cxnSp>
        <p:nvCxnSpPr>
          <p:cNvPr id="118" name="Curved Connector 117"/>
          <p:cNvCxnSpPr>
            <a:endCxn id="60" idx="0"/>
          </p:cNvCxnSpPr>
          <p:nvPr/>
        </p:nvCxnSpPr>
        <p:spPr>
          <a:xfrm flipV="1">
            <a:off x="4724400" y="6089146"/>
            <a:ext cx="1550519" cy="282834"/>
          </a:xfrm>
          <a:prstGeom prst="curvedConnector4">
            <a:avLst>
              <a:gd name="adj1" fmla="val 5907"/>
              <a:gd name="adj2" fmla="val 18082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V="1">
            <a:off x="5029200" y="6136091"/>
            <a:ext cx="798779" cy="59565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5114527" y="6112578"/>
            <a:ext cx="609255" cy="65858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8" name="Content Placeholder 26"/>
          <p:cNvGraphicFramePr>
            <a:graphicFrameLocks/>
          </p:cNvGraphicFramePr>
          <p:nvPr>
            <p:extLst>
              <p:ext uri="{D42A27DB-BD31-4B8C-83A1-F6EECF244321}">
                <p14:modId xmlns:p14="http://schemas.microsoft.com/office/powerpoint/2010/main" val="3164700176"/>
              </p:ext>
            </p:extLst>
          </p:nvPr>
        </p:nvGraphicFramePr>
        <p:xfrm>
          <a:off x="3994024" y="6279939"/>
          <a:ext cx="897618" cy="457200"/>
        </p:xfrm>
        <a:graphic>
          <a:graphicData uri="http://schemas.openxmlformats.org/drawingml/2006/table">
            <a:tbl>
              <a:tblPr firstRow="1" bandRow="1">
                <a:tableStyleId>{5C22544A-7EE6-4342-B048-85BDC9FD1C3A}</a:tableStyleId>
              </a:tblPr>
              <a:tblGrid>
                <a:gridCol w="280102">
                  <a:extLst>
                    <a:ext uri="{9D8B030D-6E8A-4147-A177-3AD203B41FA5}">
                      <a16:colId xmlns:a16="http://schemas.microsoft.com/office/drawing/2014/main" val="20000"/>
                    </a:ext>
                  </a:extLst>
                </a:gridCol>
                <a:gridCol w="617516">
                  <a:extLst>
                    <a:ext uri="{9D8B030D-6E8A-4147-A177-3AD203B41FA5}">
                      <a16:colId xmlns:a16="http://schemas.microsoft.com/office/drawing/2014/main" val="20001"/>
                    </a:ext>
                  </a:extLst>
                </a:gridCol>
              </a:tblGrid>
              <a:tr h="260866">
                <a:tc>
                  <a:txBody>
                    <a:bodyPr/>
                    <a:lstStyle/>
                    <a:p>
                      <a:r>
                        <a:rPr lang="en-US" sz="10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strike="sngStrike" dirty="0">
                          <a:solidFill>
                            <a:schemeClr val="tx1"/>
                          </a:solidFill>
                        </a:rPr>
                        <a:t>30cd</a:t>
                      </a:r>
                    </a:p>
                    <a:p>
                      <a:r>
                        <a:rPr lang="en-US" sz="1200" dirty="0">
                          <a:solidFill>
                            <a:schemeClr val="tx1"/>
                          </a:solidFill>
                        </a:rPr>
                        <a:t>8acf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316645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83" y="189697"/>
            <a:ext cx="7886700" cy="467080"/>
          </a:xfrm>
        </p:spPr>
        <p:txBody>
          <a:bodyPr>
            <a:normAutofit fontScale="90000"/>
          </a:bodyPr>
          <a:lstStyle/>
          <a:p>
            <a:r>
              <a:rPr lang="en-US" dirty="0"/>
              <a:t>Swap the next 2 nodes after node </a:t>
            </a:r>
            <a:r>
              <a:rPr lang="en-US" dirty="0" err="1"/>
              <a:t>prev</a:t>
            </a:r>
            <a:r>
              <a:rPr lang="en-US" dirty="0"/>
              <a:t>         </a:t>
            </a:r>
            <a:r>
              <a:rPr lang="el-GR" sz="3600" dirty="0"/>
              <a:t>Θ</a:t>
            </a:r>
            <a:r>
              <a:rPr lang="en-US" sz="3600" dirty="0"/>
              <a:t>(1)</a:t>
            </a:r>
            <a:endParaRPr lang="en-US" dirty="0"/>
          </a:p>
        </p:txBody>
      </p:sp>
      <p:sp>
        <p:nvSpPr>
          <p:cNvPr id="3" name="Content Placeholder 2"/>
          <p:cNvSpPr>
            <a:spLocks noGrp="1"/>
          </p:cNvSpPr>
          <p:nvPr>
            <p:ph idx="1"/>
          </p:nvPr>
        </p:nvSpPr>
        <p:spPr>
          <a:xfrm>
            <a:off x="1" y="834118"/>
            <a:ext cx="9226192" cy="4423381"/>
          </a:xfrm>
        </p:spPr>
        <p:txBody>
          <a:bodyPr>
            <a:noAutofit/>
          </a:bodyPr>
          <a:lstStyle/>
          <a:p>
            <a:pPr marL="0" indent="0">
              <a:buNone/>
            </a:pPr>
            <a:r>
              <a:rPr lang="en-US" sz="1600" dirty="0">
                <a:solidFill>
                  <a:srgbClr val="C00000"/>
                </a:solidFill>
                <a:cs typeface="Courier New" panose="02070309020205020404" pitchFamily="49" charset="0"/>
              </a:rPr>
              <a:t>HINT: </a:t>
            </a:r>
            <a:r>
              <a:rPr lang="en-US" sz="1600" dirty="0">
                <a:solidFill>
                  <a:srgbClr val="C00000"/>
                </a:solidFill>
              </a:rPr>
              <a:t>When swapping, NAME the nodes to avoid overwriting a link. Below lines 8,9,10 can be executed in any order. If not named, a specific order would be needed.</a:t>
            </a:r>
          </a:p>
          <a:p>
            <a:pPr marL="0" indent="0">
              <a:buNone/>
            </a:pPr>
            <a:r>
              <a:rPr lang="en-US" sz="1400" dirty="0">
                <a:latin typeface="Courier New" panose="02070309020205020404" pitchFamily="49" charset="0"/>
                <a:cs typeface="Courier New" panose="02070309020205020404" pitchFamily="49" charset="0"/>
              </a:rPr>
              <a:t>// Swaps 2 nodes after prev. If </a:t>
            </a:r>
            <a:r>
              <a:rPr lang="en-US" sz="1400" dirty="0" err="1">
                <a:latin typeface="Courier New" panose="02070309020205020404" pitchFamily="49" charset="0"/>
                <a:cs typeface="Courier New" panose="02070309020205020404" pitchFamily="49" charset="0"/>
              </a:rPr>
              <a:t>prev</a:t>
            </a:r>
            <a:r>
              <a:rPr lang="en-US" sz="1400" dirty="0">
                <a:latin typeface="Courier New" panose="02070309020205020404" pitchFamily="49" charset="0"/>
                <a:cs typeface="Courier New" panose="02070309020205020404" pitchFamily="49" charset="0"/>
              </a:rPr>
              <a:t> is NULL or not enough nodes, it does nothing.</a:t>
            </a:r>
          </a:p>
          <a:p>
            <a:pPr marL="0" indent="0">
              <a:buNone/>
            </a:pPr>
            <a:r>
              <a:rPr lang="en-US" sz="1400" dirty="0">
                <a:latin typeface="Courier New" panose="02070309020205020404" pitchFamily="49" charset="0"/>
                <a:cs typeface="Courier New" panose="02070309020205020404" pitchFamily="49" charset="0"/>
              </a:rPr>
              <a:t>void swap_2_after(</a:t>
            </a:r>
            <a:r>
              <a:rPr lang="en-US" sz="1400" dirty="0" err="1">
                <a:latin typeface="Courier New" panose="02070309020205020404" pitchFamily="49" charset="0"/>
                <a:cs typeface="Courier New" panose="02070309020205020404" pitchFamily="49" charset="0"/>
              </a:rPr>
              <a:t>nodePT</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prev</a:t>
            </a:r>
            <a:r>
              <a:rPr lang="en-US" sz="1400" dirty="0">
                <a:latin typeface="Courier New" panose="02070309020205020404" pitchFamily="49" charset="0"/>
                <a:cs typeface="Courier New" panose="02070309020205020404" pitchFamily="49" charset="0"/>
              </a:rPr>
              <a:t>){</a:t>
            </a:r>
          </a:p>
          <a:p>
            <a:pPr marL="0" indent="0">
              <a:buNone/>
            </a:pPr>
            <a:r>
              <a:rPr lang="en-US" sz="1400" dirty="0">
                <a:latin typeface="Courier New" panose="02070309020205020404" pitchFamily="49" charset="0"/>
                <a:cs typeface="Courier New" panose="02070309020205020404" pitchFamily="49" charset="0"/>
              </a:rPr>
              <a:t>  if ( (</a:t>
            </a:r>
            <a:r>
              <a:rPr lang="en-US" sz="1400" dirty="0" err="1">
                <a:latin typeface="Courier New" panose="02070309020205020404" pitchFamily="49" charset="0"/>
                <a:cs typeface="Courier New" panose="02070309020205020404" pitchFamily="49" charset="0"/>
              </a:rPr>
              <a:t>prev</a:t>
            </a:r>
            <a:r>
              <a:rPr lang="en-US" sz="1400" dirty="0">
                <a:latin typeface="Courier New" panose="02070309020205020404" pitchFamily="49" charset="0"/>
                <a:cs typeface="Courier New" panose="02070309020205020404" pitchFamily="49" charset="0"/>
              </a:rPr>
              <a:t> == NULL) || (</a:t>
            </a:r>
            <a:r>
              <a:rPr lang="en-US" sz="1400" dirty="0" err="1">
                <a:latin typeface="Courier New" panose="02070309020205020404" pitchFamily="49" charset="0"/>
                <a:cs typeface="Courier New" panose="02070309020205020404" pitchFamily="49" charset="0"/>
              </a:rPr>
              <a:t>prev</a:t>
            </a:r>
            <a:r>
              <a:rPr lang="en-US" sz="1400" dirty="0">
                <a:latin typeface="Courier New" panose="02070309020205020404" pitchFamily="49" charset="0"/>
                <a:cs typeface="Courier New" panose="02070309020205020404" pitchFamily="49" charset="0"/>
              </a:rPr>
              <a:t>-&gt;next == NULL) || (</a:t>
            </a:r>
            <a:r>
              <a:rPr lang="en-US" sz="1400" dirty="0" err="1">
                <a:latin typeface="Courier New" panose="02070309020205020404" pitchFamily="49" charset="0"/>
                <a:cs typeface="Courier New" panose="02070309020205020404" pitchFamily="49" charset="0"/>
              </a:rPr>
              <a:t>prev</a:t>
            </a:r>
            <a:r>
              <a:rPr lang="en-US" sz="1400" dirty="0">
                <a:latin typeface="Courier New" panose="02070309020205020404" pitchFamily="49" charset="0"/>
                <a:cs typeface="Courier New" panose="02070309020205020404" pitchFamily="49" charset="0"/>
              </a:rPr>
              <a:t>-&gt;next-&gt;next == NULL) ) {</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printf</a:t>
            </a:r>
            <a:r>
              <a:rPr lang="en-US" sz="1400" dirty="0">
                <a:latin typeface="Courier New" panose="02070309020205020404" pitchFamily="49" charset="0"/>
                <a:cs typeface="Courier New" panose="02070309020205020404" pitchFamily="49" charset="0"/>
              </a:rPr>
              <a:t>("\n </a:t>
            </a:r>
            <a:r>
              <a:rPr lang="en-US" sz="1400" dirty="0" err="1">
                <a:latin typeface="Courier New" panose="02070309020205020404" pitchFamily="49" charset="0"/>
                <a:cs typeface="Courier New" panose="02070309020205020404" pitchFamily="49" charset="0"/>
              </a:rPr>
              <a:t>prev</a:t>
            </a:r>
            <a:r>
              <a:rPr lang="en-US" sz="1400" dirty="0">
                <a:latin typeface="Courier New" panose="02070309020205020404" pitchFamily="49" charset="0"/>
                <a:cs typeface="Courier New" panose="02070309020205020404" pitchFamily="49" charset="0"/>
              </a:rPr>
              <a:t> is NULL or not enough nodes!\n");</a:t>
            </a:r>
          </a:p>
          <a:p>
            <a:pPr marL="0" indent="0">
              <a:buNone/>
            </a:pPr>
            <a:r>
              <a:rPr lang="en-US" sz="1400" dirty="0">
                <a:latin typeface="Courier New" panose="02070309020205020404" pitchFamily="49" charset="0"/>
                <a:cs typeface="Courier New" panose="02070309020205020404" pitchFamily="49" charset="0"/>
              </a:rPr>
              <a:t>    return;</a:t>
            </a:r>
          </a:p>
          <a:p>
            <a:pPr marL="0" indent="0">
              <a:buNone/>
            </a:pPr>
            <a:r>
              <a:rPr lang="en-US" sz="1400" dirty="0">
                <a:latin typeface="Courier New" panose="02070309020205020404" pitchFamily="49" charset="0"/>
                <a:cs typeface="Courier New" panose="02070309020205020404" pitchFamily="49" charset="0"/>
              </a:rPr>
              <a:t>  } </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nodePT</a:t>
            </a:r>
            <a:r>
              <a:rPr lang="en-US" sz="1400" dirty="0">
                <a:latin typeface="Courier New" panose="02070309020205020404" pitchFamily="49" charset="0"/>
                <a:cs typeface="Courier New" panose="02070309020205020404" pitchFamily="49" charset="0"/>
              </a:rPr>
              <a:t> A = </a:t>
            </a:r>
            <a:r>
              <a:rPr lang="en-US" sz="1400" dirty="0" err="1">
                <a:latin typeface="Courier New" panose="02070309020205020404" pitchFamily="49" charset="0"/>
                <a:cs typeface="Courier New" panose="02070309020205020404" pitchFamily="49" charset="0"/>
              </a:rPr>
              <a:t>prev</a:t>
            </a:r>
            <a:r>
              <a:rPr lang="en-US" sz="1400" dirty="0">
                <a:latin typeface="Courier New" panose="02070309020205020404" pitchFamily="49" charset="0"/>
                <a:cs typeface="Courier New" panose="02070309020205020404" pitchFamily="49" charset="0"/>
              </a:rPr>
              <a:t>-&gt;next;  //  1st node in the swap, code crashes if NULL</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nodePT</a:t>
            </a:r>
            <a:r>
              <a:rPr lang="en-US" sz="1400" dirty="0">
                <a:latin typeface="Courier New" panose="02070309020205020404" pitchFamily="49" charset="0"/>
                <a:cs typeface="Courier New" panose="02070309020205020404" pitchFamily="49" charset="0"/>
              </a:rPr>
              <a:t> B = </a:t>
            </a:r>
            <a:r>
              <a:rPr lang="en-US" sz="1400" dirty="0" err="1">
                <a:latin typeface="Courier New" panose="02070309020205020404" pitchFamily="49" charset="0"/>
                <a:cs typeface="Courier New" panose="02070309020205020404" pitchFamily="49" charset="0"/>
              </a:rPr>
              <a:t>prev</a:t>
            </a:r>
            <a:r>
              <a:rPr lang="en-US" sz="1400" dirty="0">
                <a:latin typeface="Courier New" panose="02070309020205020404" pitchFamily="49" charset="0"/>
                <a:cs typeface="Courier New" panose="02070309020205020404" pitchFamily="49" charset="0"/>
              </a:rPr>
              <a:t>-&gt;next-&gt;next;  // 2nd node in the swap, code crashes if NULL  </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nodePT</a:t>
            </a:r>
            <a:r>
              <a:rPr lang="en-US" sz="1400" dirty="0">
                <a:latin typeface="Courier New" panose="02070309020205020404" pitchFamily="49" charset="0"/>
                <a:cs typeface="Courier New" panose="02070309020205020404" pitchFamily="49" charset="0"/>
              </a:rPr>
              <a:t> C = B-&gt;next;  //1st node after the nodes to be swapped (A, B). Ok if NULL</a:t>
            </a:r>
          </a:p>
          <a:p>
            <a:pPr marL="0" indent="0">
              <a:buNone/>
            </a:pPr>
            <a:r>
              <a:rPr lang="en-US" sz="1400" b="1" dirty="0">
                <a:latin typeface="Courier New" panose="02070309020205020404" pitchFamily="49" charset="0"/>
                <a:cs typeface="Courier New" panose="02070309020205020404" pitchFamily="49" charset="0"/>
              </a:rPr>
              <a:t>  </a:t>
            </a:r>
            <a:r>
              <a:rPr lang="en-US" sz="1400" b="1" dirty="0" err="1">
                <a:solidFill>
                  <a:srgbClr val="C00000"/>
                </a:solidFill>
                <a:latin typeface="Courier New" panose="02070309020205020404" pitchFamily="49" charset="0"/>
                <a:cs typeface="Courier New" panose="02070309020205020404" pitchFamily="49" charset="0"/>
              </a:rPr>
              <a:t>prev</a:t>
            </a:r>
            <a:r>
              <a:rPr lang="en-US" sz="1400" b="1" dirty="0">
                <a:solidFill>
                  <a:srgbClr val="C00000"/>
                </a:solidFill>
                <a:latin typeface="Courier New" panose="02070309020205020404" pitchFamily="49" charset="0"/>
                <a:cs typeface="Courier New" panose="02070309020205020404" pitchFamily="49" charset="0"/>
              </a:rPr>
              <a:t>-&gt;next = B; //8 </a:t>
            </a:r>
          </a:p>
          <a:p>
            <a:pPr marL="0" indent="0">
              <a:buNone/>
            </a:pPr>
            <a:r>
              <a:rPr lang="en-US" sz="1400" b="1" dirty="0">
                <a:solidFill>
                  <a:srgbClr val="00B050"/>
                </a:solidFill>
                <a:latin typeface="Courier New" panose="02070309020205020404" pitchFamily="49" charset="0"/>
                <a:cs typeface="Courier New" panose="02070309020205020404" pitchFamily="49" charset="0"/>
              </a:rPr>
              <a:t>  A-&gt;next = C;    //9    </a:t>
            </a:r>
          </a:p>
          <a:p>
            <a:pPr marL="0" indent="0">
              <a:buNone/>
            </a:pPr>
            <a:r>
              <a:rPr lang="en-US" sz="1400" b="1" dirty="0">
                <a:latin typeface="Courier New" panose="02070309020205020404" pitchFamily="49" charset="0"/>
                <a:cs typeface="Courier New" panose="02070309020205020404" pitchFamily="49" charset="0"/>
              </a:rPr>
              <a:t>  </a:t>
            </a:r>
            <a:r>
              <a:rPr lang="en-US" sz="1400" b="1" dirty="0">
                <a:solidFill>
                  <a:srgbClr val="0070C0"/>
                </a:solidFill>
                <a:latin typeface="Courier New" panose="02070309020205020404" pitchFamily="49" charset="0"/>
                <a:cs typeface="Courier New" panose="02070309020205020404" pitchFamily="49" charset="0"/>
              </a:rPr>
              <a:t>B-&gt;next = A;    //10 </a:t>
            </a:r>
          </a:p>
          <a:p>
            <a:pPr marL="0" indent="0">
              <a:buNone/>
            </a:pPr>
            <a:r>
              <a:rPr lang="en-US" sz="1400" dirty="0">
                <a:latin typeface="Courier New" panose="02070309020205020404" pitchFamily="49" charset="0"/>
                <a:cs typeface="Courier New" panose="02070309020205020404" pitchFamily="49" charset="0"/>
              </a:rPr>
              <a:t>}</a:t>
            </a:r>
          </a:p>
        </p:txBody>
      </p:sp>
      <p:sp>
        <p:nvSpPr>
          <p:cNvPr id="4" name="Slide Number Placeholder 3"/>
          <p:cNvSpPr>
            <a:spLocks noGrp="1"/>
          </p:cNvSpPr>
          <p:nvPr>
            <p:ph type="sldNum" sz="quarter" idx="12"/>
          </p:nvPr>
        </p:nvSpPr>
        <p:spPr>
          <a:xfrm>
            <a:off x="7001642" y="6348795"/>
            <a:ext cx="2057400" cy="365125"/>
          </a:xfrm>
        </p:spPr>
        <p:txBody>
          <a:bodyPr/>
          <a:lstStyle/>
          <a:p>
            <a:fld id="{86D0B840-2342-494D-8904-2C09F25F3064}" type="slidenum">
              <a:rPr lang="en-US" smtClean="0"/>
              <a:t>14</a:t>
            </a:fld>
            <a:endParaRPr lang="en-US"/>
          </a:p>
        </p:txBody>
      </p:sp>
      <p:sp>
        <p:nvSpPr>
          <p:cNvPr id="38" name="TextBox 37"/>
          <p:cNvSpPr txBox="1"/>
          <p:nvPr/>
        </p:nvSpPr>
        <p:spPr>
          <a:xfrm>
            <a:off x="3151333" y="5342342"/>
            <a:ext cx="277640"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A</a:t>
            </a:r>
          </a:p>
        </p:txBody>
      </p:sp>
      <p:sp>
        <p:nvSpPr>
          <p:cNvPr id="40" name="Rectangle 39"/>
          <p:cNvSpPr/>
          <p:nvPr/>
        </p:nvSpPr>
        <p:spPr>
          <a:xfrm>
            <a:off x="3210604" y="5115310"/>
            <a:ext cx="608377" cy="25638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7a7b</a:t>
            </a:r>
          </a:p>
        </p:txBody>
      </p:sp>
      <p:cxnSp>
        <p:nvCxnSpPr>
          <p:cNvPr id="49" name="Straight Arrow Connector 48"/>
          <p:cNvCxnSpPr>
            <a:stCxn id="75" idx="3"/>
            <a:endCxn id="44" idx="1"/>
          </p:cNvCxnSpPr>
          <p:nvPr/>
        </p:nvCxnSpPr>
        <p:spPr>
          <a:xfrm flipV="1">
            <a:off x="2567977" y="6114136"/>
            <a:ext cx="405226" cy="28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3758637" y="6004055"/>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898287" y="6065699"/>
            <a:ext cx="50849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6430004" y="5912770"/>
            <a:ext cx="721672" cy="307777"/>
          </a:xfrm>
          <a:prstGeom prst="rect">
            <a:avLst/>
          </a:prstGeom>
          <a:noFill/>
          <a:ln>
            <a:solidFill>
              <a:schemeClr val="bg1"/>
            </a:solidFill>
          </a:ln>
        </p:spPr>
        <p:txBody>
          <a:bodyPr wrap="non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graphicFrame>
        <p:nvGraphicFramePr>
          <p:cNvPr id="59" name="Content Placeholder 26"/>
          <p:cNvGraphicFramePr>
            <a:graphicFrameLocks/>
          </p:cNvGraphicFramePr>
          <p:nvPr>
            <p:extLst>
              <p:ext uri="{D42A27DB-BD31-4B8C-83A1-F6EECF244321}">
                <p14:modId xmlns:p14="http://schemas.microsoft.com/office/powerpoint/2010/main" val="2971793404"/>
              </p:ext>
            </p:extLst>
          </p:nvPr>
        </p:nvGraphicFramePr>
        <p:xfrm>
          <a:off x="7289234" y="5915747"/>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60" name="Straight Arrow Connector 59"/>
          <p:cNvCxnSpPr/>
          <p:nvPr/>
        </p:nvCxnSpPr>
        <p:spPr>
          <a:xfrm>
            <a:off x="6908234" y="6068147"/>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59" idx="0"/>
          </p:cNvCxnSpPr>
          <p:nvPr/>
        </p:nvCxnSpPr>
        <p:spPr>
          <a:xfrm>
            <a:off x="7639555" y="5915747"/>
            <a:ext cx="335479"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1717475" y="5341914"/>
            <a:ext cx="556563" cy="276999"/>
          </a:xfrm>
          <a:prstGeom prst="rect">
            <a:avLst/>
          </a:prstGeom>
          <a:noFill/>
          <a:ln>
            <a:noFill/>
          </a:ln>
        </p:spPr>
        <p:txBody>
          <a:bodyPr wrap="none" rtlCol="0">
            <a:spAutoFit/>
          </a:bodyPr>
          <a:lstStyle/>
          <a:p>
            <a:r>
              <a:rPr lang="en-US" sz="1200" dirty="0" err="1">
                <a:latin typeface="Courier New" panose="02070309020205020404" pitchFamily="49" charset="0"/>
                <a:cs typeface="Courier New" panose="02070309020205020404" pitchFamily="49" charset="0"/>
              </a:rPr>
              <a:t>prev</a:t>
            </a:r>
            <a:endParaRPr lang="en-US" sz="1200" dirty="0">
              <a:latin typeface="Courier New" panose="02070309020205020404" pitchFamily="49" charset="0"/>
              <a:cs typeface="Courier New" panose="02070309020205020404" pitchFamily="49" charset="0"/>
            </a:endParaRPr>
          </a:p>
        </p:txBody>
      </p:sp>
      <p:sp>
        <p:nvSpPr>
          <p:cNvPr id="66" name="Rectangle 65"/>
          <p:cNvSpPr/>
          <p:nvPr/>
        </p:nvSpPr>
        <p:spPr>
          <a:xfrm>
            <a:off x="1790193" y="5138198"/>
            <a:ext cx="677701" cy="27862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 name="Straight Arrow Connector 67"/>
          <p:cNvCxnSpPr/>
          <p:nvPr/>
        </p:nvCxnSpPr>
        <p:spPr>
          <a:xfrm>
            <a:off x="6151949" y="6065699"/>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3064230" y="5698726"/>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7a7b</a:t>
            </a:r>
          </a:p>
        </p:txBody>
      </p:sp>
      <p:sp>
        <p:nvSpPr>
          <p:cNvPr id="70" name="TextBox 69"/>
          <p:cNvSpPr txBox="1"/>
          <p:nvPr/>
        </p:nvSpPr>
        <p:spPr>
          <a:xfrm>
            <a:off x="4040274" y="5698726"/>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30cd</a:t>
            </a:r>
          </a:p>
        </p:txBody>
      </p:sp>
      <p:sp>
        <p:nvSpPr>
          <p:cNvPr id="71" name="TextBox 70"/>
          <p:cNvSpPr txBox="1"/>
          <p:nvPr/>
        </p:nvSpPr>
        <p:spPr>
          <a:xfrm>
            <a:off x="5452113" y="5760370"/>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8acf</a:t>
            </a:r>
          </a:p>
        </p:txBody>
      </p:sp>
      <p:sp>
        <p:nvSpPr>
          <p:cNvPr id="72" name="TextBox 71"/>
          <p:cNvSpPr txBox="1"/>
          <p:nvPr/>
        </p:nvSpPr>
        <p:spPr>
          <a:xfrm>
            <a:off x="1805257" y="5138199"/>
            <a:ext cx="621931" cy="276999"/>
          </a:xfrm>
          <a:prstGeom prst="rect">
            <a:avLst/>
          </a:prstGeom>
          <a:noFill/>
          <a:ln>
            <a:noFill/>
          </a:ln>
        </p:spPr>
        <p:txBody>
          <a:bodyPr wrap="square" rtlCol="0">
            <a:spAutoFit/>
          </a:bodyPr>
          <a:lstStyle/>
          <a:p>
            <a:r>
              <a:rPr lang="en-US" sz="1200" dirty="0">
                <a:latin typeface="Courier New" panose="02070309020205020404" pitchFamily="49" charset="0"/>
                <a:cs typeface="Courier New" panose="02070309020205020404" pitchFamily="49" charset="0"/>
              </a:rPr>
              <a:t>10ab</a:t>
            </a:r>
          </a:p>
        </p:txBody>
      </p:sp>
      <p:sp>
        <p:nvSpPr>
          <p:cNvPr id="73" name="TextBox 72"/>
          <p:cNvSpPr txBox="1"/>
          <p:nvPr/>
        </p:nvSpPr>
        <p:spPr>
          <a:xfrm>
            <a:off x="7204713" y="5684170"/>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cd00</a:t>
            </a:r>
          </a:p>
        </p:txBody>
      </p:sp>
      <p:sp>
        <p:nvSpPr>
          <p:cNvPr id="74" name="TextBox 73"/>
          <p:cNvSpPr txBox="1"/>
          <p:nvPr/>
        </p:nvSpPr>
        <p:spPr>
          <a:xfrm>
            <a:off x="1766228" y="5679705"/>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10ab</a:t>
            </a:r>
          </a:p>
        </p:txBody>
      </p:sp>
      <p:graphicFrame>
        <p:nvGraphicFramePr>
          <p:cNvPr id="75" name="Content Placeholder 26"/>
          <p:cNvGraphicFramePr>
            <a:graphicFrameLocks/>
          </p:cNvGraphicFramePr>
          <p:nvPr>
            <p:extLst>
              <p:ext uri="{D42A27DB-BD31-4B8C-83A1-F6EECF244321}">
                <p14:modId xmlns:p14="http://schemas.microsoft.com/office/powerpoint/2010/main" val="349825299"/>
              </p:ext>
            </p:extLst>
          </p:nvPr>
        </p:nvGraphicFramePr>
        <p:xfrm>
          <a:off x="1797727" y="5903624"/>
          <a:ext cx="770250" cy="426720"/>
        </p:xfrm>
        <a:graphic>
          <a:graphicData uri="http://schemas.openxmlformats.org/drawingml/2006/table">
            <a:tbl>
              <a:tblPr firstRow="1" bandRow="1">
                <a:tableStyleId>{5C22544A-7EE6-4342-B048-85BDC9FD1C3A}</a:tableStyleId>
              </a:tblPr>
              <a:tblGrid>
                <a:gridCol w="226282">
                  <a:extLst>
                    <a:ext uri="{9D8B030D-6E8A-4147-A177-3AD203B41FA5}">
                      <a16:colId xmlns:a16="http://schemas.microsoft.com/office/drawing/2014/main" val="20000"/>
                    </a:ext>
                  </a:extLst>
                </a:gridCol>
                <a:gridCol w="543968">
                  <a:extLst>
                    <a:ext uri="{9D8B030D-6E8A-4147-A177-3AD203B41FA5}">
                      <a16:colId xmlns:a16="http://schemas.microsoft.com/office/drawing/2014/main" val="20001"/>
                    </a:ext>
                  </a:extLst>
                </a:gridCol>
              </a:tblGrid>
              <a:tr h="260866">
                <a:tc>
                  <a:txBody>
                    <a:bodyPr/>
                    <a:lstStyle/>
                    <a:p>
                      <a:r>
                        <a:rPr lang="en-US" sz="10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strike="sngStrike" dirty="0">
                          <a:solidFill>
                            <a:schemeClr val="tx1"/>
                          </a:solidFill>
                        </a:rPr>
                        <a:t>7a7b</a:t>
                      </a:r>
                    </a:p>
                    <a:p>
                      <a:r>
                        <a:rPr lang="en-US" sz="1100" dirty="0">
                          <a:solidFill>
                            <a:schemeClr val="tx1"/>
                          </a:solidFill>
                        </a:rPr>
                        <a:t>30cd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6" name="Straight Arrow Connector 5"/>
          <p:cNvCxnSpPr>
            <a:stCxn id="40" idx="2"/>
          </p:cNvCxnSpPr>
          <p:nvPr/>
        </p:nvCxnSpPr>
        <p:spPr>
          <a:xfrm flipH="1">
            <a:off x="3506132" y="5371694"/>
            <a:ext cx="8661" cy="3886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H="1">
            <a:off x="2303956" y="5422052"/>
            <a:ext cx="8661" cy="3886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438932" y="5350395"/>
            <a:ext cx="277640"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B</a:t>
            </a:r>
          </a:p>
        </p:txBody>
      </p:sp>
      <p:sp>
        <p:nvSpPr>
          <p:cNvPr id="79" name="Rectangle 78"/>
          <p:cNvSpPr/>
          <p:nvPr/>
        </p:nvSpPr>
        <p:spPr>
          <a:xfrm>
            <a:off x="4071919" y="5123874"/>
            <a:ext cx="608377" cy="25638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30cd</a:t>
            </a:r>
          </a:p>
        </p:txBody>
      </p:sp>
      <p:cxnSp>
        <p:nvCxnSpPr>
          <p:cNvPr id="80" name="Straight Arrow Connector 79"/>
          <p:cNvCxnSpPr>
            <a:stCxn id="79" idx="2"/>
          </p:cNvCxnSpPr>
          <p:nvPr/>
        </p:nvCxnSpPr>
        <p:spPr>
          <a:xfrm flipH="1">
            <a:off x="4367447" y="5380258"/>
            <a:ext cx="8661" cy="3886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5499401" y="5340872"/>
            <a:ext cx="277640"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C</a:t>
            </a:r>
          </a:p>
        </p:txBody>
      </p:sp>
      <p:sp>
        <p:nvSpPr>
          <p:cNvPr id="82" name="Rectangle 81"/>
          <p:cNvSpPr/>
          <p:nvPr/>
        </p:nvSpPr>
        <p:spPr>
          <a:xfrm>
            <a:off x="5518856" y="5132438"/>
            <a:ext cx="608377" cy="25638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8acf</a:t>
            </a:r>
          </a:p>
        </p:txBody>
      </p:sp>
      <p:cxnSp>
        <p:nvCxnSpPr>
          <p:cNvPr id="83" name="Straight Arrow Connector 82"/>
          <p:cNvCxnSpPr>
            <a:stCxn id="82" idx="2"/>
          </p:cNvCxnSpPr>
          <p:nvPr/>
        </p:nvCxnSpPr>
        <p:spPr>
          <a:xfrm flipH="1">
            <a:off x="5814384" y="5388822"/>
            <a:ext cx="8661" cy="3886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2562059" y="5975725"/>
            <a:ext cx="742511" cy="646331"/>
          </a:xfrm>
          <a:prstGeom prst="rect">
            <a:avLst/>
          </a:prstGeom>
          <a:noFill/>
        </p:spPr>
        <p:txBody>
          <a:bodyPr wrap="none" rtlCol="0">
            <a:spAutoFit/>
          </a:bodyPr>
          <a:lstStyle/>
          <a:p>
            <a:r>
              <a:rPr lang="en-US" sz="1600" b="1" dirty="0">
                <a:solidFill>
                  <a:srgbClr val="C00000"/>
                </a:solidFill>
                <a:latin typeface="Courier New" panose="02070309020205020404" pitchFamily="49" charset="0"/>
                <a:cs typeface="Courier New" panose="02070309020205020404" pitchFamily="49" charset="0"/>
              </a:rPr>
              <a:t>X</a:t>
            </a:r>
            <a:endParaRPr lang="en-US" sz="1200" b="1" dirty="0">
              <a:solidFill>
                <a:srgbClr val="C00000"/>
              </a:solidFill>
              <a:latin typeface="Courier New" panose="02070309020205020404" pitchFamily="49" charset="0"/>
              <a:cs typeface="Courier New" panose="02070309020205020404" pitchFamily="49" charset="0"/>
            </a:endParaRPr>
          </a:p>
          <a:p>
            <a:endParaRPr lang="en-US" sz="800" b="1" dirty="0">
              <a:solidFill>
                <a:srgbClr val="C00000"/>
              </a:solidFill>
              <a:latin typeface="Courier New" panose="02070309020205020404" pitchFamily="49" charset="0"/>
              <a:cs typeface="Courier New" panose="02070309020205020404" pitchFamily="49" charset="0"/>
            </a:endParaRPr>
          </a:p>
          <a:p>
            <a:r>
              <a:rPr lang="en-US" sz="1200" b="1" dirty="0">
                <a:solidFill>
                  <a:srgbClr val="C00000"/>
                </a:solidFill>
                <a:latin typeface="Courier New" panose="02070309020205020404" pitchFamily="49" charset="0"/>
                <a:cs typeface="Courier New" panose="02070309020205020404" pitchFamily="49" charset="0"/>
              </a:rPr>
              <a:t>Line 8</a:t>
            </a:r>
          </a:p>
        </p:txBody>
      </p:sp>
      <p:graphicFrame>
        <p:nvGraphicFramePr>
          <p:cNvPr id="44" name="Content Placeholder 26"/>
          <p:cNvGraphicFramePr>
            <a:graphicFrameLocks/>
          </p:cNvGraphicFramePr>
          <p:nvPr>
            <p:extLst>
              <p:ext uri="{D42A27DB-BD31-4B8C-83A1-F6EECF244321}">
                <p14:modId xmlns:p14="http://schemas.microsoft.com/office/powerpoint/2010/main" val="3804363223"/>
              </p:ext>
            </p:extLst>
          </p:nvPr>
        </p:nvGraphicFramePr>
        <p:xfrm>
          <a:off x="2973203" y="5900776"/>
          <a:ext cx="863100" cy="426720"/>
        </p:xfrm>
        <a:graphic>
          <a:graphicData uri="http://schemas.openxmlformats.org/drawingml/2006/table">
            <a:tbl>
              <a:tblPr firstRow="1" bandRow="1">
                <a:tableStyleId>{5C22544A-7EE6-4342-B048-85BDC9FD1C3A}</a:tableStyleId>
              </a:tblPr>
              <a:tblGrid>
                <a:gridCol w="263157">
                  <a:extLst>
                    <a:ext uri="{9D8B030D-6E8A-4147-A177-3AD203B41FA5}">
                      <a16:colId xmlns:a16="http://schemas.microsoft.com/office/drawing/2014/main" val="20000"/>
                    </a:ext>
                  </a:extLst>
                </a:gridCol>
                <a:gridCol w="599943">
                  <a:extLst>
                    <a:ext uri="{9D8B030D-6E8A-4147-A177-3AD203B41FA5}">
                      <a16:colId xmlns:a16="http://schemas.microsoft.com/office/drawing/2014/main" val="20001"/>
                    </a:ext>
                  </a:extLst>
                </a:gridCol>
              </a:tblGrid>
              <a:tr h="260866">
                <a:tc>
                  <a:txBody>
                    <a:bodyPr/>
                    <a:lstStyle/>
                    <a:p>
                      <a:r>
                        <a:rPr lang="en-US" sz="1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strike="sngStrike" dirty="0">
                          <a:solidFill>
                            <a:schemeClr val="tx1"/>
                          </a:solidFill>
                        </a:rPr>
                        <a:t>30cd</a:t>
                      </a:r>
                      <a:endParaRPr lang="en-US" sz="1000" strike="sngStrike" dirty="0">
                        <a:solidFill>
                          <a:schemeClr val="tx1"/>
                        </a:solidFill>
                      </a:endParaRPr>
                    </a:p>
                    <a:p>
                      <a:r>
                        <a:rPr lang="en-US" sz="1100" dirty="0">
                          <a:solidFill>
                            <a:schemeClr val="tx1"/>
                          </a:solidFill>
                        </a:rPr>
                        <a:t>8acf</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52" name="Content Placeholder 26"/>
          <p:cNvGraphicFramePr>
            <a:graphicFrameLocks/>
          </p:cNvGraphicFramePr>
          <p:nvPr>
            <p:extLst>
              <p:ext uri="{D42A27DB-BD31-4B8C-83A1-F6EECF244321}">
                <p14:modId xmlns:p14="http://schemas.microsoft.com/office/powerpoint/2010/main" val="2882882008"/>
              </p:ext>
            </p:extLst>
          </p:nvPr>
        </p:nvGraphicFramePr>
        <p:xfrm>
          <a:off x="4169390" y="5945862"/>
          <a:ext cx="728897" cy="426720"/>
        </p:xfrm>
        <a:graphic>
          <a:graphicData uri="http://schemas.openxmlformats.org/drawingml/2006/table">
            <a:tbl>
              <a:tblPr firstRow="1" bandRow="1">
                <a:tableStyleId>{5C22544A-7EE6-4342-B048-85BDC9FD1C3A}</a:tableStyleId>
              </a:tblPr>
              <a:tblGrid>
                <a:gridCol w="247829">
                  <a:extLst>
                    <a:ext uri="{9D8B030D-6E8A-4147-A177-3AD203B41FA5}">
                      <a16:colId xmlns:a16="http://schemas.microsoft.com/office/drawing/2014/main" val="20000"/>
                    </a:ext>
                  </a:extLst>
                </a:gridCol>
                <a:gridCol w="481068">
                  <a:extLst>
                    <a:ext uri="{9D8B030D-6E8A-4147-A177-3AD203B41FA5}">
                      <a16:colId xmlns:a16="http://schemas.microsoft.com/office/drawing/2014/main" val="20001"/>
                    </a:ext>
                  </a:extLst>
                </a:gridCol>
              </a:tblGrid>
              <a:tr h="260866">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strike="sngStrike" dirty="0">
                          <a:solidFill>
                            <a:schemeClr val="tx1"/>
                          </a:solidFill>
                        </a:rPr>
                        <a:t>8acf</a:t>
                      </a:r>
                    </a:p>
                    <a:p>
                      <a:r>
                        <a:rPr lang="en-US" sz="1100" dirty="0">
                          <a:solidFill>
                            <a:schemeClr val="tx1"/>
                          </a:solidFill>
                        </a:rPr>
                        <a:t>717b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67" name="Content Placeholder 26"/>
          <p:cNvGraphicFramePr>
            <a:graphicFrameLocks/>
          </p:cNvGraphicFramePr>
          <p:nvPr>
            <p:extLst>
              <p:ext uri="{D42A27DB-BD31-4B8C-83A1-F6EECF244321}">
                <p14:modId xmlns:p14="http://schemas.microsoft.com/office/powerpoint/2010/main" val="1179295829"/>
              </p:ext>
            </p:extLst>
          </p:nvPr>
        </p:nvGraphicFramePr>
        <p:xfrm>
          <a:off x="5551476" y="5956704"/>
          <a:ext cx="700642" cy="260866"/>
        </p:xfrm>
        <a:graphic>
          <a:graphicData uri="http://schemas.openxmlformats.org/drawingml/2006/table">
            <a:tbl>
              <a:tblPr firstRow="1" bandRow="1">
                <a:tableStyleId>{5C22544A-7EE6-4342-B048-85BDC9FD1C3A}</a:tableStyleId>
              </a:tblPr>
              <a:tblGrid>
                <a:gridCol w="243149">
                  <a:extLst>
                    <a:ext uri="{9D8B030D-6E8A-4147-A177-3AD203B41FA5}">
                      <a16:colId xmlns:a16="http://schemas.microsoft.com/office/drawing/2014/main" val="20000"/>
                    </a:ext>
                  </a:extLst>
                </a:gridCol>
                <a:gridCol w="457493">
                  <a:extLst>
                    <a:ext uri="{9D8B030D-6E8A-4147-A177-3AD203B41FA5}">
                      <a16:colId xmlns:a16="http://schemas.microsoft.com/office/drawing/2014/main" val="20001"/>
                    </a:ext>
                  </a:extLst>
                </a:gridCol>
              </a:tblGrid>
              <a:tr h="260866">
                <a:tc>
                  <a:txBody>
                    <a:bodyPr/>
                    <a:lstStyle/>
                    <a:p>
                      <a:r>
                        <a:rPr lang="en-US" sz="10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89" name="Curved Connector 88"/>
          <p:cNvCxnSpPr>
            <a:endCxn id="52" idx="2"/>
          </p:cNvCxnSpPr>
          <p:nvPr/>
        </p:nvCxnSpPr>
        <p:spPr>
          <a:xfrm>
            <a:off x="2217836" y="6330344"/>
            <a:ext cx="2316002" cy="42238"/>
          </a:xfrm>
          <a:prstGeom prst="curvedConnector4">
            <a:avLst>
              <a:gd name="adj1" fmla="val -2230"/>
              <a:gd name="adj2" fmla="val 641219"/>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2" name="Curved Connector 91"/>
          <p:cNvCxnSpPr>
            <a:stCxn id="52" idx="0"/>
            <a:endCxn id="69" idx="0"/>
          </p:cNvCxnSpPr>
          <p:nvPr/>
        </p:nvCxnSpPr>
        <p:spPr>
          <a:xfrm rot="16200000" flipV="1">
            <a:off x="3814607" y="5226631"/>
            <a:ext cx="247136" cy="1191326"/>
          </a:xfrm>
          <a:prstGeom prst="curvedConnector3">
            <a:avLst>
              <a:gd name="adj1" fmla="val 192500"/>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9" name="Curved Connector 98"/>
          <p:cNvCxnSpPr>
            <a:stCxn id="44" idx="2"/>
            <a:endCxn id="67" idx="2"/>
          </p:cNvCxnSpPr>
          <p:nvPr/>
        </p:nvCxnSpPr>
        <p:spPr>
          <a:xfrm rot="5400000" flipH="1" flipV="1">
            <a:off x="4598312" y="5024011"/>
            <a:ext cx="109926" cy="2497044"/>
          </a:xfrm>
          <a:prstGeom prst="curvedConnector3">
            <a:avLst>
              <a:gd name="adj1" fmla="val -207958"/>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5036376" y="5927371"/>
            <a:ext cx="308098" cy="338554"/>
          </a:xfrm>
          <a:prstGeom prst="rect">
            <a:avLst/>
          </a:prstGeom>
          <a:noFill/>
          <a:ln>
            <a:noFill/>
          </a:ln>
        </p:spPr>
        <p:txBody>
          <a:bodyPr wrap="none" rtlCol="0">
            <a:spAutoFit/>
          </a:bodyPr>
          <a:lstStyle/>
          <a:p>
            <a:r>
              <a:rPr lang="en-US" sz="1600" b="1" dirty="0">
                <a:solidFill>
                  <a:srgbClr val="0070C0"/>
                </a:solidFill>
                <a:latin typeface="Courier New" panose="02070309020205020404" pitchFamily="49" charset="0"/>
                <a:cs typeface="Courier New" panose="02070309020205020404" pitchFamily="49" charset="0"/>
              </a:rPr>
              <a:t>X</a:t>
            </a:r>
          </a:p>
        </p:txBody>
      </p:sp>
      <p:sp>
        <p:nvSpPr>
          <p:cNvPr id="104" name="TextBox 103"/>
          <p:cNvSpPr txBox="1"/>
          <p:nvPr/>
        </p:nvSpPr>
        <p:spPr>
          <a:xfrm>
            <a:off x="3821247" y="5853301"/>
            <a:ext cx="308098" cy="338554"/>
          </a:xfrm>
          <a:prstGeom prst="rect">
            <a:avLst/>
          </a:prstGeom>
          <a:noFill/>
          <a:ln>
            <a:noFill/>
          </a:ln>
        </p:spPr>
        <p:txBody>
          <a:bodyPr wrap="none" rtlCol="0">
            <a:spAutoFit/>
          </a:bodyPr>
          <a:lstStyle/>
          <a:p>
            <a:r>
              <a:rPr lang="en-US" sz="1600" b="1" dirty="0">
                <a:solidFill>
                  <a:srgbClr val="00B050"/>
                </a:solidFill>
                <a:latin typeface="Courier New" panose="02070309020205020404" pitchFamily="49" charset="0"/>
                <a:cs typeface="Courier New" panose="02070309020205020404" pitchFamily="49" charset="0"/>
              </a:rPr>
              <a:t>X</a:t>
            </a:r>
          </a:p>
        </p:txBody>
      </p:sp>
      <p:sp>
        <p:nvSpPr>
          <p:cNvPr id="105" name="TextBox 104"/>
          <p:cNvSpPr txBox="1"/>
          <p:nvPr/>
        </p:nvSpPr>
        <p:spPr>
          <a:xfrm>
            <a:off x="5405442" y="6384675"/>
            <a:ext cx="292068" cy="307777"/>
          </a:xfrm>
          <a:prstGeom prst="rect">
            <a:avLst/>
          </a:prstGeom>
          <a:noFill/>
          <a:ln>
            <a:noFill/>
          </a:ln>
        </p:spPr>
        <p:txBody>
          <a:bodyPr wrap="none" rtlCol="0">
            <a:spAutoFit/>
          </a:bodyPr>
          <a:lstStyle/>
          <a:p>
            <a:r>
              <a:rPr lang="en-US" sz="1400" b="1" dirty="0">
                <a:solidFill>
                  <a:srgbClr val="00B050"/>
                </a:solidFill>
                <a:latin typeface="Courier New" panose="02070309020205020404" pitchFamily="49" charset="0"/>
                <a:cs typeface="Courier New" panose="02070309020205020404" pitchFamily="49" charset="0"/>
              </a:rPr>
              <a:t>9</a:t>
            </a:r>
            <a:endParaRPr lang="en-US" sz="1050" b="1" dirty="0">
              <a:solidFill>
                <a:srgbClr val="00B050"/>
              </a:solidFill>
              <a:latin typeface="Courier New" panose="02070309020205020404" pitchFamily="49" charset="0"/>
              <a:cs typeface="Courier New" panose="02070309020205020404" pitchFamily="49" charset="0"/>
            </a:endParaRPr>
          </a:p>
        </p:txBody>
      </p:sp>
      <p:sp>
        <p:nvSpPr>
          <p:cNvPr id="106" name="TextBox 105"/>
          <p:cNvSpPr txBox="1"/>
          <p:nvPr/>
        </p:nvSpPr>
        <p:spPr>
          <a:xfrm>
            <a:off x="3780642" y="5422052"/>
            <a:ext cx="370614" cy="276999"/>
          </a:xfrm>
          <a:prstGeom prst="rect">
            <a:avLst/>
          </a:prstGeom>
          <a:noFill/>
          <a:ln>
            <a:noFill/>
          </a:ln>
        </p:spPr>
        <p:txBody>
          <a:bodyPr wrap="none" rtlCol="0">
            <a:spAutoFit/>
          </a:bodyPr>
          <a:lstStyle/>
          <a:p>
            <a:r>
              <a:rPr lang="en-US" sz="1200" b="1" dirty="0">
                <a:solidFill>
                  <a:srgbClr val="0070C0"/>
                </a:solidFill>
                <a:latin typeface="Courier New" panose="02070309020205020404" pitchFamily="49" charset="0"/>
                <a:cs typeface="Courier New" panose="02070309020205020404" pitchFamily="49" charset="0"/>
              </a:rPr>
              <a:t>10</a:t>
            </a:r>
            <a:endParaRPr lang="en-US" sz="1600" b="1" dirty="0">
              <a:solidFill>
                <a:srgbClr val="0070C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843968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353" y="191024"/>
            <a:ext cx="4107736" cy="672006"/>
          </a:xfrm>
        </p:spPr>
        <p:txBody>
          <a:bodyPr>
            <a:noAutofit/>
          </a:bodyPr>
          <a:lstStyle/>
          <a:p>
            <a:r>
              <a:rPr lang="en-US" sz="2400" dirty="0"/>
              <a:t>Array of linked lists –</a:t>
            </a:r>
            <a:br>
              <a:rPr lang="en-US" sz="2400" dirty="0"/>
            </a:br>
            <a:r>
              <a:rPr lang="en-US" sz="2400" dirty="0"/>
              <a:t> simple example </a:t>
            </a:r>
          </a:p>
        </p:txBody>
      </p:sp>
      <p:sp>
        <p:nvSpPr>
          <p:cNvPr id="3" name="Content Placeholder 2"/>
          <p:cNvSpPr>
            <a:spLocks noGrp="1"/>
          </p:cNvSpPr>
          <p:nvPr>
            <p:ph idx="1"/>
          </p:nvPr>
        </p:nvSpPr>
        <p:spPr>
          <a:xfrm>
            <a:off x="128963" y="1001027"/>
            <a:ext cx="4366517" cy="5720449"/>
          </a:xfrm>
          <a:ln>
            <a:solidFill>
              <a:schemeClr val="tx1"/>
            </a:solidFill>
          </a:ln>
        </p:spPr>
        <p:txBody>
          <a:bodyPr>
            <a:normAutofit fontScale="62500" lnSpcReduction="20000"/>
          </a:bodyPr>
          <a:lstStyle/>
          <a:p>
            <a:pPr marL="0" indent="0">
              <a:buNone/>
            </a:pPr>
            <a:r>
              <a:rPr lang="en-US" sz="2000" dirty="0">
                <a:latin typeface="Courier New" panose="02070309020205020404" pitchFamily="49" charset="0"/>
                <a:cs typeface="Courier New" panose="02070309020205020404" pitchFamily="49" charset="0"/>
              </a:rPr>
              <a:t>/* assume </a:t>
            </a:r>
            <a:r>
              <a:rPr lang="en-US" sz="2000" dirty="0" err="1">
                <a:latin typeface="Courier New" panose="02070309020205020404" pitchFamily="49" charset="0"/>
                <a:cs typeface="Courier New" panose="02070309020205020404" pitchFamily="49" charset="0"/>
              </a:rPr>
              <a:t>new_node</a:t>
            </a:r>
            <a:r>
              <a:rPr lang="en-US" sz="2000" dirty="0">
                <a:latin typeface="Courier New" panose="02070309020205020404" pitchFamily="49" charset="0"/>
                <a:cs typeface="Courier New" panose="02070309020205020404" pitchFamily="49" charset="0"/>
              </a:rPr>
              <a:t>(), array_2_list(), and </a:t>
            </a:r>
            <a:r>
              <a:rPr lang="en-US" sz="2000" dirty="0" err="1">
                <a:latin typeface="Courier New" panose="02070309020205020404" pitchFamily="49" charset="0"/>
                <a:cs typeface="Courier New" panose="02070309020205020404" pitchFamily="49" charset="0"/>
              </a:rPr>
              <a:t>print_list_horiz</a:t>
            </a:r>
            <a:r>
              <a:rPr lang="en-US" sz="2000" dirty="0">
                <a:latin typeface="Courier New" panose="02070309020205020404" pitchFamily="49" charset="0"/>
                <a:cs typeface="Courier New" panose="02070309020205020404" pitchFamily="49" charset="0"/>
              </a:rPr>
              <a:t>() are the ones from the list implementation provided.</a:t>
            </a:r>
          </a:p>
          <a:p>
            <a:pPr marL="0" indent="0">
              <a:buNone/>
            </a:pPr>
            <a:r>
              <a:rPr lang="en-US" sz="2000" dirty="0">
                <a:latin typeface="Courier New" panose="02070309020205020404" pitchFamily="49" charset="0"/>
                <a:cs typeface="Courier New" panose="02070309020205020404" pitchFamily="49" charset="0"/>
              </a:rPr>
              <a:t>*/</a:t>
            </a:r>
          </a:p>
          <a:p>
            <a:pPr marL="0" indent="0">
              <a:buNone/>
            </a:pPr>
            <a:r>
              <a:rPr lang="en-US" sz="2000" dirty="0" err="1">
                <a:latin typeface="Courier New" panose="02070309020205020404" pitchFamily="49" charset="0"/>
                <a:cs typeface="Courier New" panose="02070309020205020404" pitchFamily="49" charset="0"/>
              </a:rPr>
              <a:t>typedef</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struct</a:t>
            </a:r>
            <a:r>
              <a:rPr lang="en-US" sz="2000" dirty="0">
                <a:latin typeface="Courier New" panose="02070309020205020404" pitchFamily="49" charset="0"/>
                <a:cs typeface="Courier New" panose="02070309020205020404" pitchFamily="49" charset="0"/>
              </a:rPr>
              <a:t> node * </a:t>
            </a:r>
            <a:r>
              <a:rPr lang="en-US" sz="2000" dirty="0" err="1">
                <a:latin typeface="Courier New" panose="02070309020205020404" pitchFamily="49" charset="0"/>
                <a:cs typeface="Courier New" panose="02070309020205020404" pitchFamily="49" charset="0"/>
              </a:rPr>
              <a:t>nodePT</a:t>
            </a:r>
            <a:r>
              <a:rPr lang="en-US" sz="2000" dirty="0">
                <a:latin typeface="Courier New" panose="02070309020205020404" pitchFamily="49" charset="0"/>
                <a:cs typeface="Courier New" panose="02070309020205020404" pitchFamily="49" charset="0"/>
              </a:rPr>
              <a:t>;  </a:t>
            </a:r>
          </a:p>
          <a:p>
            <a:pPr marL="0" indent="0">
              <a:buNone/>
            </a:pPr>
            <a:r>
              <a:rPr lang="en-US" sz="2000" dirty="0" err="1">
                <a:latin typeface="Courier New" panose="02070309020205020404" pitchFamily="49" charset="0"/>
                <a:cs typeface="Courier New" panose="02070309020205020404" pitchFamily="49" charset="0"/>
              </a:rPr>
              <a:t>truct</a:t>
            </a:r>
            <a:r>
              <a:rPr lang="en-US" sz="2000" dirty="0">
                <a:latin typeface="Courier New" panose="02070309020205020404" pitchFamily="49" charset="0"/>
                <a:cs typeface="Courier New" panose="02070309020205020404" pitchFamily="49" charset="0"/>
              </a:rPr>
              <a:t> node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data;</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struct</a:t>
            </a:r>
            <a:r>
              <a:rPr lang="en-US" sz="2000" dirty="0">
                <a:latin typeface="Courier New" panose="02070309020205020404" pitchFamily="49" charset="0"/>
                <a:cs typeface="Courier New" panose="02070309020205020404" pitchFamily="49" charset="0"/>
              </a:rPr>
              <a:t> node * next;</a:t>
            </a:r>
          </a:p>
          <a:p>
            <a:pPr marL="0" indent="0">
              <a:buNone/>
            </a:pPr>
            <a:r>
              <a:rPr lang="en-US" sz="2000" dirty="0">
                <a:latin typeface="Courier New" panose="02070309020205020404" pitchFamily="49" charset="0"/>
                <a:cs typeface="Courier New" panose="02070309020205020404" pitchFamily="49" charset="0"/>
              </a:rPr>
              <a:t>};</a:t>
            </a:r>
          </a:p>
          <a:p>
            <a:pPr marL="0" indent="0">
              <a:buNone/>
            </a:pPr>
            <a:endParaRPr lang="en-US" sz="2000" dirty="0">
              <a:latin typeface="Courier New" panose="02070309020205020404" pitchFamily="49" charset="0"/>
              <a:cs typeface="Courier New" panose="02070309020205020404" pitchFamily="49" charset="0"/>
            </a:endParaRPr>
          </a:p>
          <a:p>
            <a:pPr marL="0" indent="0">
              <a:buNone/>
            </a:pP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arr</a:t>
            </a:r>
            <a:r>
              <a:rPr lang="en-US" sz="2000" dirty="0">
                <a:latin typeface="Courier New" panose="02070309020205020404" pitchFamily="49" charset="0"/>
                <a:cs typeface="Courier New" panose="02070309020205020404" pitchFamily="49" charset="0"/>
              </a:rPr>
              <a:t>[] = {5,1,8};</a:t>
            </a:r>
          </a:p>
          <a:p>
            <a:pPr marL="0" indent="0">
              <a:buNone/>
            </a:pPr>
            <a:r>
              <a:rPr lang="en-US" sz="2000" dirty="0" err="1">
                <a:latin typeface="Courier New" panose="02070309020205020404" pitchFamily="49" charset="0"/>
                <a:cs typeface="Courier New" panose="02070309020205020404" pitchFamily="49" charset="0"/>
              </a:rPr>
              <a:t>nodePT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listArr</a:t>
            </a:r>
            <a:r>
              <a:rPr lang="en-US" sz="2000" dirty="0">
                <a:latin typeface="Courier New" panose="02070309020205020404" pitchFamily="49" charset="0"/>
                <a:cs typeface="Courier New" panose="02070309020205020404" pitchFamily="49" charset="0"/>
              </a:rPr>
              <a:t>[5]; //1</a:t>
            </a:r>
          </a:p>
          <a:p>
            <a:pPr marL="0" indent="0">
              <a:buNone/>
            </a:pPr>
            <a:r>
              <a:rPr lang="en-US" sz="2000" dirty="0"/>
              <a:t>// size: 5*</a:t>
            </a:r>
            <a:r>
              <a:rPr lang="en-US" sz="2000" dirty="0" err="1"/>
              <a:t>sizeof</a:t>
            </a:r>
            <a:r>
              <a:rPr lang="en-US" sz="2000" dirty="0"/>
              <a:t>(memory address) = 5*8B=40B</a:t>
            </a:r>
          </a:p>
          <a:p>
            <a:pPr marL="0" indent="0">
              <a:buNone/>
            </a:pPr>
            <a:endParaRPr lang="en-US" sz="2000" dirty="0">
              <a:latin typeface="Courier New" panose="02070309020205020404" pitchFamily="49" charset="0"/>
              <a:cs typeface="Courier New" panose="02070309020205020404" pitchFamily="49" charset="0"/>
            </a:endParaRPr>
          </a:p>
          <a:p>
            <a:pPr marL="0" indent="0">
              <a:buNone/>
            </a:pPr>
            <a:r>
              <a:rPr lang="en-US" sz="2000" dirty="0">
                <a:latin typeface="Courier New" panose="02070309020205020404" pitchFamily="49" charset="0"/>
                <a:cs typeface="Courier New" panose="02070309020205020404" pitchFamily="49" charset="0"/>
              </a:rPr>
              <a:t>// set every pointer/list to NULL</a:t>
            </a:r>
          </a:p>
          <a:p>
            <a:pPr marL="0" indent="0">
              <a:buNone/>
            </a:pPr>
            <a:r>
              <a:rPr lang="en-US" sz="2000" dirty="0">
                <a:latin typeface="Courier New" panose="02070309020205020404" pitchFamily="49" charset="0"/>
                <a:cs typeface="Courier New" panose="02070309020205020404" pitchFamily="49" charset="0"/>
              </a:rPr>
              <a:t>for(j=0; j&lt;5; </a:t>
            </a:r>
            <a:r>
              <a:rPr lang="en-US" sz="2000" dirty="0" err="1">
                <a:latin typeface="Courier New" panose="02070309020205020404" pitchFamily="49" charset="0"/>
                <a:cs typeface="Courier New" panose="02070309020205020404" pitchFamily="49" charset="0"/>
              </a:rPr>
              <a:t>j++</a:t>
            </a:r>
            <a:r>
              <a:rPr lang="en-US" sz="2000" dirty="0">
                <a:latin typeface="Courier New" panose="02070309020205020404" pitchFamily="49" charset="0"/>
                <a:cs typeface="Courier New" panose="02070309020205020404" pitchFamily="49" charset="0"/>
              </a:rPr>
              <a:t>)  {  // 2</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listArr</a:t>
            </a:r>
            <a:r>
              <a:rPr lang="en-US" sz="2000" dirty="0">
                <a:latin typeface="Courier New" panose="02070309020205020404" pitchFamily="49" charset="0"/>
                <a:cs typeface="Courier New" panose="02070309020205020404" pitchFamily="49" charset="0"/>
              </a:rPr>
              <a:t>[j]=NULL;  </a:t>
            </a:r>
          </a:p>
          <a:p>
            <a:pPr marL="0" indent="0">
              <a:buNone/>
            </a:pPr>
            <a:r>
              <a:rPr lang="en-US" sz="2000" dirty="0">
                <a:latin typeface="Courier New" panose="02070309020205020404" pitchFamily="49" charset="0"/>
                <a:cs typeface="Courier New" panose="02070309020205020404" pitchFamily="49" charset="0"/>
              </a:rPr>
              <a:t>}</a:t>
            </a:r>
          </a:p>
          <a:p>
            <a:pPr marL="0" indent="0">
              <a:buNone/>
            </a:pPr>
            <a:r>
              <a:rPr lang="en-US" sz="2000" dirty="0" err="1">
                <a:latin typeface="Courier New" panose="02070309020205020404" pitchFamily="49" charset="0"/>
                <a:cs typeface="Courier New" panose="02070309020205020404" pitchFamily="49" charset="0"/>
              </a:rPr>
              <a:t>listArr</a:t>
            </a:r>
            <a:r>
              <a:rPr lang="en-US" sz="2000" dirty="0">
                <a:latin typeface="Courier New" panose="02070309020205020404" pitchFamily="49" charset="0"/>
                <a:cs typeface="Courier New" panose="02070309020205020404" pitchFamily="49" charset="0"/>
              </a:rPr>
              <a:t>[0] = </a:t>
            </a:r>
            <a:r>
              <a:rPr lang="en-US" sz="2000" dirty="0" err="1">
                <a:latin typeface="Courier New" panose="02070309020205020404" pitchFamily="49" charset="0"/>
                <a:cs typeface="Courier New" panose="02070309020205020404" pitchFamily="49" charset="0"/>
              </a:rPr>
              <a:t>new_node</a:t>
            </a:r>
            <a:r>
              <a:rPr lang="en-US" sz="2000" dirty="0">
                <a:latin typeface="Courier New" panose="02070309020205020404" pitchFamily="49" charset="0"/>
                <a:cs typeface="Courier New" panose="02070309020205020404" pitchFamily="49" charset="0"/>
              </a:rPr>
              <a:t>(5);     //4</a:t>
            </a:r>
          </a:p>
          <a:p>
            <a:pPr marL="0" indent="0">
              <a:buNone/>
            </a:pPr>
            <a:r>
              <a:rPr lang="en-US" sz="2000" dirty="0" err="1">
                <a:latin typeface="Courier New" panose="02070309020205020404" pitchFamily="49" charset="0"/>
                <a:cs typeface="Courier New" panose="02070309020205020404" pitchFamily="49" charset="0"/>
              </a:rPr>
              <a:t>listArr</a:t>
            </a:r>
            <a:r>
              <a:rPr lang="en-US" sz="2000" dirty="0">
                <a:latin typeface="Courier New" panose="02070309020205020404" pitchFamily="49" charset="0"/>
                <a:cs typeface="Courier New" panose="02070309020205020404" pitchFamily="49" charset="0"/>
              </a:rPr>
              <a:t>[2] = array_2_list(</a:t>
            </a:r>
            <a:r>
              <a:rPr lang="en-US" sz="2000" dirty="0" err="1">
                <a:latin typeface="Courier New" panose="02070309020205020404" pitchFamily="49" charset="0"/>
                <a:cs typeface="Courier New" panose="02070309020205020404" pitchFamily="49" charset="0"/>
              </a:rPr>
              <a:t>arr</a:t>
            </a:r>
            <a:r>
              <a:rPr lang="en-US" sz="2000" dirty="0">
                <a:latin typeface="Courier New" panose="02070309020205020404" pitchFamily="49" charset="0"/>
                <a:cs typeface="Courier New" panose="02070309020205020404" pitchFamily="49" charset="0"/>
              </a:rPr>
              <a:t>, 3); //5</a:t>
            </a:r>
          </a:p>
          <a:p>
            <a:pPr marL="0" indent="0">
              <a:buNone/>
            </a:pPr>
            <a:r>
              <a:rPr lang="en-US" sz="2000" dirty="0" err="1">
                <a:latin typeface="Courier New" panose="02070309020205020404" pitchFamily="49" charset="0"/>
                <a:cs typeface="Courier New" panose="02070309020205020404" pitchFamily="49" charset="0"/>
              </a:rPr>
              <a:t>print_list_horiz</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listArr</a:t>
            </a:r>
            <a:r>
              <a:rPr lang="en-US" sz="2000" dirty="0">
                <a:latin typeface="Courier New" panose="02070309020205020404" pitchFamily="49" charset="0"/>
                <a:cs typeface="Courier New" panose="02070309020205020404" pitchFamily="49" charset="0"/>
              </a:rPr>
              <a:t>[0]);</a:t>
            </a:r>
          </a:p>
          <a:p>
            <a:pPr marL="0" indent="0">
              <a:buNone/>
            </a:pPr>
            <a:r>
              <a:rPr lang="en-US" sz="2000" dirty="0" err="1">
                <a:latin typeface="Courier New" panose="02070309020205020404" pitchFamily="49" charset="0"/>
                <a:cs typeface="Courier New" panose="02070309020205020404" pitchFamily="49" charset="0"/>
              </a:rPr>
              <a:t>print_list_horiz</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listArr</a:t>
            </a:r>
            <a:r>
              <a:rPr lang="en-US" sz="2000" dirty="0">
                <a:latin typeface="Courier New" panose="02070309020205020404" pitchFamily="49" charset="0"/>
                <a:cs typeface="Courier New" panose="02070309020205020404" pitchFamily="49" charset="0"/>
              </a:rPr>
              <a:t>[1]);</a:t>
            </a:r>
          </a:p>
          <a:p>
            <a:pPr marL="0" indent="0">
              <a:buNone/>
            </a:pPr>
            <a:r>
              <a:rPr lang="en-US" sz="2000" dirty="0" err="1">
                <a:latin typeface="Courier New" panose="02070309020205020404" pitchFamily="49" charset="0"/>
                <a:cs typeface="Courier New" panose="02070309020205020404" pitchFamily="49" charset="0"/>
              </a:rPr>
              <a:t>print_list_horiz</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listArr</a:t>
            </a:r>
            <a:r>
              <a:rPr lang="en-US" sz="2000" dirty="0">
                <a:latin typeface="Courier New" panose="02070309020205020404" pitchFamily="49" charset="0"/>
                <a:cs typeface="Courier New" panose="02070309020205020404" pitchFamily="49" charset="0"/>
              </a:rPr>
              <a:t>[2]);</a:t>
            </a:r>
          </a:p>
          <a:p>
            <a:pPr marL="0" indent="0">
              <a:buNone/>
            </a:pPr>
            <a:r>
              <a:rPr lang="en-US" sz="2000" dirty="0" err="1">
                <a:latin typeface="Courier New" panose="02070309020205020404" pitchFamily="49" charset="0"/>
                <a:cs typeface="Courier New" panose="02070309020205020404" pitchFamily="49" charset="0"/>
              </a:rPr>
              <a:t>print_list_horiz</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listArr</a:t>
            </a:r>
            <a:r>
              <a:rPr lang="en-US" sz="2000" dirty="0">
                <a:latin typeface="Courier New" panose="02070309020205020404" pitchFamily="49" charset="0"/>
                <a:cs typeface="Courier New" panose="02070309020205020404" pitchFamily="49" charset="0"/>
              </a:rPr>
              <a:t>[3]);</a:t>
            </a:r>
          </a:p>
          <a:p>
            <a:pPr marL="0" indent="0">
              <a:buNone/>
            </a:pPr>
            <a:endParaRPr lang="en-US" sz="2000" dirty="0"/>
          </a:p>
        </p:txBody>
      </p:sp>
      <p:sp>
        <p:nvSpPr>
          <p:cNvPr id="4" name="Slide Number Placeholder 3"/>
          <p:cNvSpPr>
            <a:spLocks noGrp="1"/>
          </p:cNvSpPr>
          <p:nvPr>
            <p:ph type="sldNum" sz="quarter" idx="12"/>
          </p:nvPr>
        </p:nvSpPr>
        <p:spPr/>
        <p:txBody>
          <a:bodyPr/>
          <a:lstStyle/>
          <a:p>
            <a:fld id="{86D0B840-2342-494D-8904-2C09F25F3064}" type="slidenum">
              <a:rPr lang="en-US" smtClean="0"/>
              <a:t>15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983303893"/>
              </p:ext>
            </p:extLst>
          </p:nvPr>
        </p:nvGraphicFramePr>
        <p:xfrm>
          <a:off x="4839126" y="1818232"/>
          <a:ext cx="643847" cy="1854200"/>
        </p:xfrm>
        <a:graphic>
          <a:graphicData uri="http://schemas.openxmlformats.org/drawingml/2006/table">
            <a:tbl>
              <a:tblPr firstRow="1" bandRow="1">
                <a:tableStyleId>{5940675A-B579-460E-94D1-54222C63F5DA}</a:tableStyleId>
              </a:tblPr>
              <a:tblGrid>
                <a:gridCol w="643847">
                  <a:extLst>
                    <a:ext uri="{9D8B030D-6E8A-4147-A177-3AD203B41FA5}">
                      <a16:colId xmlns:a16="http://schemas.microsoft.com/office/drawing/2014/main" val="644640479"/>
                    </a:ext>
                  </a:extLst>
                </a:gridCol>
              </a:tblGrid>
              <a:tr h="370840">
                <a:tc>
                  <a:txBody>
                    <a:bodyPr/>
                    <a:lstStyle/>
                    <a:p>
                      <a:r>
                        <a:rPr lang="en-US" dirty="0"/>
                        <a:t>XXXX</a:t>
                      </a:r>
                    </a:p>
                  </a:txBody>
                  <a:tcPr/>
                </a:tc>
                <a:extLst>
                  <a:ext uri="{0D108BD9-81ED-4DB2-BD59-A6C34878D82A}">
                    <a16:rowId xmlns:a16="http://schemas.microsoft.com/office/drawing/2014/main" val="4106159457"/>
                  </a:ext>
                </a:extLst>
              </a:tr>
              <a:tr h="370840">
                <a:tc>
                  <a:txBody>
                    <a:bodyPr/>
                    <a:lstStyle/>
                    <a:p>
                      <a:r>
                        <a:rPr lang="en-US" dirty="0"/>
                        <a:t>XXXX</a:t>
                      </a:r>
                    </a:p>
                  </a:txBody>
                  <a:tcPr/>
                </a:tc>
                <a:extLst>
                  <a:ext uri="{0D108BD9-81ED-4DB2-BD59-A6C34878D82A}">
                    <a16:rowId xmlns:a16="http://schemas.microsoft.com/office/drawing/2014/main" val="3356832367"/>
                  </a:ext>
                </a:extLst>
              </a:tr>
              <a:tr h="370840">
                <a:tc>
                  <a:txBody>
                    <a:bodyPr/>
                    <a:lstStyle/>
                    <a:p>
                      <a:r>
                        <a:rPr lang="en-US" dirty="0"/>
                        <a:t>XXXX</a:t>
                      </a:r>
                    </a:p>
                  </a:txBody>
                  <a:tcPr/>
                </a:tc>
                <a:extLst>
                  <a:ext uri="{0D108BD9-81ED-4DB2-BD59-A6C34878D82A}">
                    <a16:rowId xmlns:a16="http://schemas.microsoft.com/office/drawing/2014/main" val="3264908070"/>
                  </a:ext>
                </a:extLst>
              </a:tr>
              <a:tr h="370840">
                <a:tc>
                  <a:txBody>
                    <a:bodyPr/>
                    <a:lstStyle/>
                    <a:p>
                      <a:r>
                        <a:rPr lang="en-US" dirty="0"/>
                        <a:t>XXXX</a:t>
                      </a:r>
                    </a:p>
                  </a:txBody>
                  <a:tcPr/>
                </a:tc>
                <a:extLst>
                  <a:ext uri="{0D108BD9-81ED-4DB2-BD59-A6C34878D82A}">
                    <a16:rowId xmlns:a16="http://schemas.microsoft.com/office/drawing/2014/main" val="3324929870"/>
                  </a:ext>
                </a:extLst>
              </a:tr>
              <a:tr h="370840">
                <a:tc>
                  <a:txBody>
                    <a:bodyPr/>
                    <a:lstStyle/>
                    <a:p>
                      <a:r>
                        <a:rPr lang="en-US" dirty="0"/>
                        <a:t>XXXX</a:t>
                      </a:r>
                    </a:p>
                  </a:txBody>
                  <a:tcPr/>
                </a:tc>
                <a:extLst>
                  <a:ext uri="{0D108BD9-81ED-4DB2-BD59-A6C34878D82A}">
                    <a16:rowId xmlns:a16="http://schemas.microsoft.com/office/drawing/2014/main" val="2718904413"/>
                  </a:ext>
                </a:extLst>
              </a:tr>
            </a:tbl>
          </a:graphicData>
        </a:graphic>
      </p:graphicFrame>
      <p:sp>
        <p:nvSpPr>
          <p:cNvPr id="6" name="TextBox 5"/>
          <p:cNvSpPr txBox="1"/>
          <p:nvPr/>
        </p:nvSpPr>
        <p:spPr>
          <a:xfrm>
            <a:off x="4746660" y="863030"/>
            <a:ext cx="1284269" cy="923330"/>
          </a:xfrm>
          <a:prstGeom prst="rect">
            <a:avLst/>
          </a:prstGeom>
          <a:noFill/>
        </p:spPr>
        <p:txBody>
          <a:bodyPr wrap="square" rtlCol="0">
            <a:spAutoFit/>
          </a:bodyPr>
          <a:lstStyle/>
          <a:p>
            <a:r>
              <a:rPr lang="en-US" dirty="0" err="1"/>
              <a:t>listArr</a:t>
            </a:r>
            <a:r>
              <a:rPr lang="en-US" dirty="0"/>
              <a:t> created in line 1</a:t>
            </a:r>
          </a:p>
        </p:txBody>
      </p:sp>
      <p:graphicFrame>
        <p:nvGraphicFramePr>
          <p:cNvPr id="7" name="Table 6"/>
          <p:cNvGraphicFramePr>
            <a:graphicFrameLocks noGrp="1"/>
          </p:cNvGraphicFramePr>
          <p:nvPr>
            <p:extLst>
              <p:ext uri="{D42A27DB-BD31-4B8C-83A1-F6EECF244321}">
                <p14:modId xmlns:p14="http://schemas.microsoft.com/office/powerpoint/2010/main" val="3813955185"/>
              </p:ext>
            </p:extLst>
          </p:nvPr>
        </p:nvGraphicFramePr>
        <p:xfrm>
          <a:off x="6403260" y="1786360"/>
          <a:ext cx="643847" cy="1854200"/>
        </p:xfrm>
        <a:graphic>
          <a:graphicData uri="http://schemas.openxmlformats.org/drawingml/2006/table">
            <a:tbl>
              <a:tblPr firstRow="1" bandRow="1">
                <a:tableStyleId>{5940675A-B579-460E-94D1-54222C63F5DA}</a:tableStyleId>
              </a:tblPr>
              <a:tblGrid>
                <a:gridCol w="643847">
                  <a:extLst>
                    <a:ext uri="{9D8B030D-6E8A-4147-A177-3AD203B41FA5}">
                      <a16:colId xmlns:a16="http://schemas.microsoft.com/office/drawing/2014/main" val="644640479"/>
                    </a:ext>
                  </a:extLst>
                </a:gridCol>
              </a:tblGrid>
              <a:tr h="370840">
                <a:tc>
                  <a:txBody>
                    <a:bodyPr/>
                    <a:lstStyle/>
                    <a:p>
                      <a:r>
                        <a:rPr lang="en-US" dirty="0"/>
                        <a:t>NULL</a:t>
                      </a:r>
                    </a:p>
                  </a:txBody>
                  <a:tcPr/>
                </a:tc>
                <a:extLst>
                  <a:ext uri="{0D108BD9-81ED-4DB2-BD59-A6C34878D82A}">
                    <a16:rowId xmlns:a16="http://schemas.microsoft.com/office/drawing/2014/main" val="4106159457"/>
                  </a:ext>
                </a:extLst>
              </a:tr>
              <a:tr h="370840">
                <a:tc>
                  <a:txBody>
                    <a:bodyPr/>
                    <a:lstStyle/>
                    <a:p>
                      <a:r>
                        <a:rPr lang="en-US" dirty="0"/>
                        <a:t>NULL</a:t>
                      </a:r>
                    </a:p>
                  </a:txBody>
                  <a:tcPr/>
                </a:tc>
                <a:extLst>
                  <a:ext uri="{0D108BD9-81ED-4DB2-BD59-A6C34878D82A}">
                    <a16:rowId xmlns:a16="http://schemas.microsoft.com/office/drawing/2014/main" val="3356832367"/>
                  </a:ext>
                </a:extLst>
              </a:tr>
              <a:tr h="370840">
                <a:tc>
                  <a:txBody>
                    <a:bodyPr/>
                    <a:lstStyle/>
                    <a:p>
                      <a:r>
                        <a:rPr lang="en-US" dirty="0"/>
                        <a:t>NULL</a:t>
                      </a:r>
                    </a:p>
                  </a:txBody>
                  <a:tcPr/>
                </a:tc>
                <a:extLst>
                  <a:ext uri="{0D108BD9-81ED-4DB2-BD59-A6C34878D82A}">
                    <a16:rowId xmlns:a16="http://schemas.microsoft.com/office/drawing/2014/main" val="3264908070"/>
                  </a:ext>
                </a:extLst>
              </a:tr>
              <a:tr h="370840">
                <a:tc>
                  <a:txBody>
                    <a:bodyPr/>
                    <a:lstStyle/>
                    <a:p>
                      <a:r>
                        <a:rPr lang="en-US" dirty="0"/>
                        <a:t>NULL</a:t>
                      </a:r>
                    </a:p>
                  </a:txBody>
                  <a:tcPr/>
                </a:tc>
                <a:extLst>
                  <a:ext uri="{0D108BD9-81ED-4DB2-BD59-A6C34878D82A}">
                    <a16:rowId xmlns:a16="http://schemas.microsoft.com/office/drawing/2014/main" val="3324929870"/>
                  </a:ext>
                </a:extLst>
              </a:tr>
              <a:tr h="370840">
                <a:tc>
                  <a:txBody>
                    <a:bodyPr/>
                    <a:lstStyle/>
                    <a:p>
                      <a:r>
                        <a:rPr lang="en-US" dirty="0"/>
                        <a:t>NULL</a:t>
                      </a:r>
                    </a:p>
                  </a:txBody>
                  <a:tcPr/>
                </a:tc>
                <a:extLst>
                  <a:ext uri="{0D108BD9-81ED-4DB2-BD59-A6C34878D82A}">
                    <a16:rowId xmlns:a16="http://schemas.microsoft.com/office/drawing/2014/main" val="2718904413"/>
                  </a:ext>
                </a:extLst>
              </a:tr>
            </a:tbl>
          </a:graphicData>
        </a:graphic>
      </p:graphicFrame>
      <p:sp>
        <p:nvSpPr>
          <p:cNvPr id="8" name="TextBox 7"/>
          <p:cNvSpPr txBox="1"/>
          <p:nvPr/>
        </p:nvSpPr>
        <p:spPr>
          <a:xfrm>
            <a:off x="6328880" y="863030"/>
            <a:ext cx="1191802" cy="923330"/>
          </a:xfrm>
          <a:prstGeom prst="rect">
            <a:avLst/>
          </a:prstGeom>
          <a:noFill/>
        </p:spPr>
        <p:txBody>
          <a:bodyPr wrap="square" rtlCol="0">
            <a:spAutoFit/>
          </a:bodyPr>
          <a:lstStyle/>
          <a:p>
            <a:r>
              <a:rPr lang="en-US" dirty="0" err="1"/>
              <a:t>listArr</a:t>
            </a:r>
            <a:r>
              <a:rPr lang="en-US" dirty="0"/>
              <a:t> after loop in line 2</a:t>
            </a:r>
          </a:p>
        </p:txBody>
      </p:sp>
      <p:sp>
        <p:nvSpPr>
          <p:cNvPr id="9" name="TextBox 8"/>
          <p:cNvSpPr txBox="1"/>
          <p:nvPr/>
        </p:nvSpPr>
        <p:spPr>
          <a:xfrm>
            <a:off x="4794034" y="107479"/>
            <a:ext cx="3086246" cy="646331"/>
          </a:xfrm>
          <a:prstGeom prst="rect">
            <a:avLst/>
          </a:prstGeom>
          <a:noFill/>
        </p:spPr>
        <p:txBody>
          <a:bodyPr wrap="square" rtlCol="0">
            <a:spAutoFit/>
          </a:bodyPr>
          <a:lstStyle/>
          <a:p>
            <a:r>
              <a:rPr lang="en-US" dirty="0"/>
              <a:t>Drawings of </a:t>
            </a:r>
            <a:r>
              <a:rPr lang="en-US" dirty="0" err="1"/>
              <a:t>listArr</a:t>
            </a:r>
            <a:r>
              <a:rPr lang="en-US" dirty="0"/>
              <a:t> at different stages in the program.</a:t>
            </a:r>
          </a:p>
        </p:txBody>
      </p:sp>
      <p:graphicFrame>
        <p:nvGraphicFramePr>
          <p:cNvPr id="10" name="Table 9"/>
          <p:cNvGraphicFramePr>
            <a:graphicFrameLocks noGrp="1"/>
          </p:cNvGraphicFramePr>
          <p:nvPr>
            <p:extLst>
              <p:ext uri="{D42A27DB-BD31-4B8C-83A1-F6EECF244321}">
                <p14:modId xmlns:p14="http://schemas.microsoft.com/office/powerpoint/2010/main" val="3147463244"/>
              </p:ext>
            </p:extLst>
          </p:nvPr>
        </p:nvGraphicFramePr>
        <p:xfrm>
          <a:off x="4829603" y="4671688"/>
          <a:ext cx="643847" cy="1854200"/>
        </p:xfrm>
        <a:graphic>
          <a:graphicData uri="http://schemas.openxmlformats.org/drawingml/2006/table">
            <a:tbl>
              <a:tblPr firstRow="1" bandRow="1">
                <a:tableStyleId>{5940675A-B579-460E-94D1-54222C63F5DA}</a:tableStyleId>
              </a:tblPr>
              <a:tblGrid>
                <a:gridCol w="643847">
                  <a:extLst>
                    <a:ext uri="{9D8B030D-6E8A-4147-A177-3AD203B41FA5}">
                      <a16:colId xmlns:a16="http://schemas.microsoft.com/office/drawing/2014/main" val="644640479"/>
                    </a:ext>
                  </a:extLst>
                </a:gridCol>
              </a:tblGrid>
              <a:tr h="370840">
                <a:tc>
                  <a:txBody>
                    <a:bodyPr/>
                    <a:lstStyle/>
                    <a:p>
                      <a:r>
                        <a:rPr lang="en-US" dirty="0"/>
                        <a:t>07cc</a:t>
                      </a:r>
                    </a:p>
                  </a:txBody>
                  <a:tcPr/>
                </a:tc>
                <a:extLst>
                  <a:ext uri="{0D108BD9-81ED-4DB2-BD59-A6C34878D82A}">
                    <a16:rowId xmlns:a16="http://schemas.microsoft.com/office/drawing/2014/main" val="4106159457"/>
                  </a:ext>
                </a:extLst>
              </a:tr>
              <a:tr h="370840">
                <a:tc>
                  <a:txBody>
                    <a:bodyPr/>
                    <a:lstStyle/>
                    <a:p>
                      <a:r>
                        <a:rPr lang="en-US" dirty="0"/>
                        <a:t>NULL</a:t>
                      </a:r>
                    </a:p>
                  </a:txBody>
                  <a:tcPr/>
                </a:tc>
                <a:extLst>
                  <a:ext uri="{0D108BD9-81ED-4DB2-BD59-A6C34878D82A}">
                    <a16:rowId xmlns:a16="http://schemas.microsoft.com/office/drawing/2014/main" val="3356832367"/>
                  </a:ext>
                </a:extLst>
              </a:tr>
              <a:tr h="370840">
                <a:tc>
                  <a:txBody>
                    <a:bodyPr/>
                    <a:lstStyle/>
                    <a:p>
                      <a:r>
                        <a:rPr lang="en-US"/>
                        <a:t>abcd</a:t>
                      </a:r>
                      <a:endParaRPr lang="en-US" dirty="0"/>
                    </a:p>
                  </a:txBody>
                  <a:tcPr/>
                </a:tc>
                <a:extLst>
                  <a:ext uri="{0D108BD9-81ED-4DB2-BD59-A6C34878D82A}">
                    <a16:rowId xmlns:a16="http://schemas.microsoft.com/office/drawing/2014/main" val="3264908070"/>
                  </a:ext>
                </a:extLst>
              </a:tr>
              <a:tr h="370840">
                <a:tc>
                  <a:txBody>
                    <a:bodyPr/>
                    <a:lstStyle/>
                    <a:p>
                      <a:r>
                        <a:rPr lang="en-US" dirty="0"/>
                        <a:t>NULL</a:t>
                      </a:r>
                    </a:p>
                  </a:txBody>
                  <a:tcPr/>
                </a:tc>
                <a:extLst>
                  <a:ext uri="{0D108BD9-81ED-4DB2-BD59-A6C34878D82A}">
                    <a16:rowId xmlns:a16="http://schemas.microsoft.com/office/drawing/2014/main" val="3324929870"/>
                  </a:ext>
                </a:extLst>
              </a:tr>
              <a:tr h="370840">
                <a:tc>
                  <a:txBody>
                    <a:bodyPr/>
                    <a:lstStyle/>
                    <a:p>
                      <a:r>
                        <a:rPr lang="en-US" dirty="0"/>
                        <a:t>NULL</a:t>
                      </a:r>
                    </a:p>
                  </a:txBody>
                  <a:tcPr/>
                </a:tc>
                <a:extLst>
                  <a:ext uri="{0D108BD9-81ED-4DB2-BD59-A6C34878D82A}">
                    <a16:rowId xmlns:a16="http://schemas.microsoft.com/office/drawing/2014/main" val="2718904413"/>
                  </a:ext>
                </a:extLst>
              </a:tr>
            </a:tbl>
          </a:graphicData>
        </a:graphic>
      </p:graphicFrame>
      <p:sp>
        <p:nvSpPr>
          <p:cNvPr id="11" name="TextBox 10"/>
          <p:cNvSpPr txBox="1"/>
          <p:nvPr/>
        </p:nvSpPr>
        <p:spPr>
          <a:xfrm>
            <a:off x="4755223" y="3748358"/>
            <a:ext cx="1191802" cy="923330"/>
          </a:xfrm>
          <a:prstGeom prst="rect">
            <a:avLst/>
          </a:prstGeom>
          <a:noFill/>
        </p:spPr>
        <p:txBody>
          <a:bodyPr wrap="square" rtlCol="0">
            <a:spAutoFit/>
          </a:bodyPr>
          <a:lstStyle/>
          <a:p>
            <a:r>
              <a:rPr lang="en-US" dirty="0" err="1"/>
              <a:t>listArr</a:t>
            </a:r>
            <a:r>
              <a:rPr lang="en-US" dirty="0"/>
              <a:t> after lines 4 and 5</a:t>
            </a:r>
          </a:p>
        </p:txBody>
      </p:sp>
      <p:graphicFrame>
        <p:nvGraphicFramePr>
          <p:cNvPr id="12" name="Content Placeholder 26"/>
          <p:cNvGraphicFramePr>
            <a:graphicFrameLocks/>
          </p:cNvGraphicFramePr>
          <p:nvPr>
            <p:extLst>
              <p:ext uri="{D42A27DB-BD31-4B8C-83A1-F6EECF244321}">
                <p14:modId xmlns:p14="http://schemas.microsoft.com/office/powerpoint/2010/main" val="2811366961"/>
              </p:ext>
            </p:extLst>
          </p:nvPr>
        </p:nvGraphicFramePr>
        <p:xfrm>
          <a:off x="5854464" y="5290866"/>
          <a:ext cx="820614" cy="274320"/>
        </p:xfrm>
        <a:graphic>
          <a:graphicData uri="http://schemas.openxmlformats.org/drawingml/2006/table">
            <a:tbl>
              <a:tblPr firstRow="1" bandRow="1">
                <a:tableStyleId>{5C22544A-7EE6-4342-B048-85BDC9FD1C3A}</a:tableStyleId>
              </a:tblPr>
              <a:tblGrid>
                <a:gridCol w="286730">
                  <a:extLst>
                    <a:ext uri="{9D8B030D-6E8A-4147-A177-3AD203B41FA5}">
                      <a16:colId xmlns:a16="http://schemas.microsoft.com/office/drawing/2014/main" val="20000"/>
                    </a:ext>
                  </a:extLst>
                </a:gridCol>
                <a:gridCol w="533884">
                  <a:extLst>
                    <a:ext uri="{9D8B030D-6E8A-4147-A177-3AD203B41FA5}">
                      <a16:colId xmlns:a16="http://schemas.microsoft.com/office/drawing/2014/main" val="20001"/>
                    </a:ext>
                  </a:extLst>
                </a:gridCol>
              </a:tblGrid>
              <a:tr h="260866">
                <a:tc>
                  <a:txBody>
                    <a:bodyPr/>
                    <a:lstStyle/>
                    <a:p>
                      <a:r>
                        <a:rPr lang="en-US" sz="120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dabc</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3" name="Content Placeholder 26"/>
          <p:cNvGraphicFramePr>
            <a:graphicFrameLocks/>
          </p:cNvGraphicFramePr>
          <p:nvPr>
            <p:extLst>
              <p:ext uri="{D42A27DB-BD31-4B8C-83A1-F6EECF244321}">
                <p14:modId xmlns:p14="http://schemas.microsoft.com/office/powerpoint/2010/main" val="568916476"/>
              </p:ext>
            </p:extLst>
          </p:nvPr>
        </p:nvGraphicFramePr>
        <p:xfrm>
          <a:off x="8144468" y="5290866"/>
          <a:ext cx="854036" cy="274320"/>
        </p:xfrm>
        <a:graphic>
          <a:graphicData uri="http://schemas.openxmlformats.org/drawingml/2006/table">
            <a:tbl>
              <a:tblPr firstRow="1" bandRow="1">
                <a:tableStyleId>{5C22544A-7EE6-4342-B048-85BDC9FD1C3A}</a:tableStyleId>
              </a:tblPr>
              <a:tblGrid>
                <a:gridCol w="305988">
                  <a:extLst>
                    <a:ext uri="{9D8B030D-6E8A-4147-A177-3AD203B41FA5}">
                      <a16:colId xmlns:a16="http://schemas.microsoft.com/office/drawing/2014/main" val="20000"/>
                    </a:ext>
                  </a:extLst>
                </a:gridCol>
                <a:gridCol w="548048">
                  <a:extLst>
                    <a:ext uri="{9D8B030D-6E8A-4147-A177-3AD203B41FA5}">
                      <a16:colId xmlns:a16="http://schemas.microsoft.com/office/drawing/2014/main" val="20001"/>
                    </a:ext>
                  </a:extLst>
                </a:gridCol>
              </a:tblGrid>
              <a:tr h="260866">
                <a:tc>
                  <a:txBody>
                    <a:bodyPr/>
                    <a:lstStyle/>
                    <a:p>
                      <a:r>
                        <a:rPr lang="en-US" sz="12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4" name="Straight Arrow Connector 13"/>
          <p:cNvCxnSpPr/>
          <p:nvPr/>
        </p:nvCxnSpPr>
        <p:spPr>
          <a:xfrm>
            <a:off x="7765130" y="5430665"/>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20" idx="2"/>
          </p:cNvCxnSpPr>
          <p:nvPr/>
        </p:nvCxnSpPr>
        <p:spPr>
          <a:xfrm>
            <a:off x="8425806" y="5309972"/>
            <a:ext cx="572698" cy="2426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661549" y="5443266"/>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751535" y="5018182"/>
            <a:ext cx="484428" cy="276999"/>
          </a:xfrm>
          <a:prstGeom prst="rect">
            <a:avLst/>
          </a:prstGeom>
          <a:noFill/>
        </p:spPr>
        <p:txBody>
          <a:bodyPr wrap="none" rtlCol="0">
            <a:spAutoFit/>
          </a:bodyPr>
          <a:lstStyle/>
          <a:p>
            <a:r>
              <a:rPr lang="en-US" sz="1200" dirty="0" err="1"/>
              <a:t>abcd</a:t>
            </a:r>
            <a:endParaRPr lang="en-US" sz="1600" dirty="0"/>
          </a:p>
        </p:txBody>
      </p:sp>
      <p:sp>
        <p:nvSpPr>
          <p:cNvPr id="19" name="TextBox 18"/>
          <p:cNvSpPr txBox="1"/>
          <p:nvPr/>
        </p:nvSpPr>
        <p:spPr>
          <a:xfrm>
            <a:off x="6969890" y="5072427"/>
            <a:ext cx="484428" cy="276999"/>
          </a:xfrm>
          <a:prstGeom prst="rect">
            <a:avLst/>
          </a:prstGeom>
          <a:noFill/>
        </p:spPr>
        <p:txBody>
          <a:bodyPr wrap="none" rtlCol="0">
            <a:spAutoFit/>
          </a:bodyPr>
          <a:lstStyle/>
          <a:p>
            <a:r>
              <a:rPr lang="en-US" sz="1200" dirty="0" err="1"/>
              <a:t>dabc</a:t>
            </a:r>
            <a:endParaRPr lang="en-US" sz="1600" dirty="0"/>
          </a:p>
        </p:txBody>
      </p:sp>
      <p:sp>
        <p:nvSpPr>
          <p:cNvPr id="20" name="TextBox 19"/>
          <p:cNvSpPr txBox="1"/>
          <p:nvPr/>
        </p:nvSpPr>
        <p:spPr>
          <a:xfrm>
            <a:off x="8182791" y="5032973"/>
            <a:ext cx="486030" cy="276999"/>
          </a:xfrm>
          <a:prstGeom prst="rect">
            <a:avLst/>
          </a:prstGeom>
          <a:noFill/>
        </p:spPr>
        <p:txBody>
          <a:bodyPr wrap="none" rtlCol="0">
            <a:spAutoFit/>
          </a:bodyPr>
          <a:lstStyle/>
          <a:p>
            <a:r>
              <a:rPr lang="en-US" sz="1200" dirty="0"/>
              <a:t>200c</a:t>
            </a:r>
            <a:endParaRPr lang="en-US" sz="1600" dirty="0"/>
          </a:p>
        </p:txBody>
      </p:sp>
      <p:graphicFrame>
        <p:nvGraphicFramePr>
          <p:cNvPr id="16" name="Content Placeholder 26"/>
          <p:cNvGraphicFramePr>
            <a:graphicFrameLocks/>
          </p:cNvGraphicFramePr>
          <p:nvPr>
            <p:extLst>
              <p:ext uri="{D42A27DB-BD31-4B8C-83A1-F6EECF244321}">
                <p14:modId xmlns:p14="http://schemas.microsoft.com/office/powerpoint/2010/main" val="575620626"/>
              </p:ext>
            </p:extLst>
          </p:nvPr>
        </p:nvGraphicFramePr>
        <p:xfrm>
          <a:off x="7036832" y="5290866"/>
          <a:ext cx="748772" cy="274320"/>
        </p:xfrm>
        <a:graphic>
          <a:graphicData uri="http://schemas.openxmlformats.org/drawingml/2006/table">
            <a:tbl>
              <a:tblPr firstRow="1" bandRow="1">
                <a:tableStyleId>{5C22544A-7EE6-4342-B048-85BDC9FD1C3A}</a:tableStyleId>
              </a:tblPr>
              <a:tblGrid>
                <a:gridCol w="247544">
                  <a:extLst>
                    <a:ext uri="{9D8B030D-6E8A-4147-A177-3AD203B41FA5}">
                      <a16:colId xmlns:a16="http://schemas.microsoft.com/office/drawing/2014/main" val="20000"/>
                    </a:ext>
                  </a:extLst>
                </a:gridCol>
                <a:gridCol w="501228">
                  <a:extLst>
                    <a:ext uri="{9D8B030D-6E8A-4147-A177-3AD203B41FA5}">
                      <a16:colId xmlns:a16="http://schemas.microsoft.com/office/drawing/2014/main" val="20001"/>
                    </a:ext>
                  </a:extLst>
                </a:gridCol>
              </a:tblGrid>
              <a:tr h="260866">
                <a:tc>
                  <a:txBody>
                    <a:bodyPr/>
                    <a:lstStyle/>
                    <a:p>
                      <a:r>
                        <a:rPr lang="en-US"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200c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27" name="Content Placeholder 26"/>
          <p:cNvGraphicFramePr>
            <a:graphicFrameLocks/>
          </p:cNvGraphicFramePr>
          <p:nvPr>
            <p:extLst>
              <p:ext uri="{D42A27DB-BD31-4B8C-83A1-F6EECF244321}">
                <p14:modId xmlns:p14="http://schemas.microsoft.com/office/powerpoint/2010/main" val="3671814172"/>
              </p:ext>
            </p:extLst>
          </p:nvPr>
        </p:nvGraphicFramePr>
        <p:xfrm>
          <a:off x="6006864" y="4713803"/>
          <a:ext cx="820614" cy="274320"/>
        </p:xfrm>
        <a:graphic>
          <a:graphicData uri="http://schemas.openxmlformats.org/drawingml/2006/table">
            <a:tbl>
              <a:tblPr firstRow="1" bandRow="1">
                <a:tableStyleId>{5C22544A-7EE6-4342-B048-85BDC9FD1C3A}</a:tableStyleId>
              </a:tblPr>
              <a:tblGrid>
                <a:gridCol w="286730">
                  <a:extLst>
                    <a:ext uri="{9D8B030D-6E8A-4147-A177-3AD203B41FA5}">
                      <a16:colId xmlns:a16="http://schemas.microsoft.com/office/drawing/2014/main" val="20000"/>
                    </a:ext>
                  </a:extLst>
                </a:gridCol>
                <a:gridCol w="533884">
                  <a:extLst>
                    <a:ext uri="{9D8B030D-6E8A-4147-A177-3AD203B41FA5}">
                      <a16:colId xmlns:a16="http://schemas.microsoft.com/office/drawing/2014/main" val="20001"/>
                    </a:ext>
                  </a:extLst>
                </a:gridCol>
              </a:tblGrid>
              <a:tr h="260866">
                <a:tc>
                  <a:txBody>
                    <a:bodyPr/>
                    <a:lstStyle/>
                    <a:p>
                      <a:r>
                        <a:rPr lang="en-US" sz="120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8" name="TextBox 27"/>
          <p:cNvSpPr txBox="1"/>
          <p:nvPr/>
        </p:nvSpPr>
        <p:spPr>
          <a:xfrm>
            <a:off x="5903935" y="4441119"/>
            <a:ext cx="473206" cy="276999"/>
          </a:xfrm>
          <a:prstGeom prst="rect">
            <a:avLst/>
          </a:prstGeom>
          <a:noFill/>
        </p:spPr>
        <p:txBody>
          <a:bodyPr wrap="none" rtlCol="0">
            <a:spAutoFit/>
          </a:bodyPr>
          <a:lstStyle/>
          <a:p>
            <a:r>
              <a:rPr lang="en-US" sz="1200" dirty="0"/>
              <a:t>07cc</a:t>
            </a:r>
            <a:endParaRPr lang="en-US" sz="1600" dirty="0"/>
          </a:p>
        </p:txBody>
      </p:sp>
      <p:cxnSp>
        <p:nvCxnSpPr>
          <p:cNvPr id="29" name="Straight Arrow Connector 28"/>
          <p:cNvCxnSpPr>
            <a:endCxn id="27" idx="1"/>
          </p:cNvCxnSpPr>
          <p:nvPr/>
        </p:nvCxnSpPr>
        <p:spPr>
          <a:xfrm flipV="1">
            <a:off x="5468894" y="4850963"/>
            <a:ext cx="537970" cy="4309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0" idx="3"/>
            <a:endCxn id="12" idx="1"/>
          </p:cNvCxnSpPr>
          <p:nvPr/>
        </p:nvCxnSpPr>
        <p:spPr>
          <a:xfrm flipV="1">
            <a:off x="5473450" y="5428026"/>
            <a:ext cx="381014" cy="1707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5" name="Table 34"/>
          <p:cNvGraphicFramePr>
            <a:graphicFrameLocks noGrp="1"/>
          </p:cNvGraphicFramePr>
          <p:nvPr>
            <p:extLst>
              <p:ext uri="{D42A27DB-BD31-4B8C-83A1-F6EECF244321}">
                <p14:modId xmlns:p14="http://schemas.microsoft.com/office/powerpoint/2010/main" val="4075119918"/>
              </p:ext>
            </p:extLst>
          </p:nvPr>
        </p:nvGraphicFramePr>
        <p:xfrm>
          <a:off x="4606348" y="4717155"/>
          <a:ext cx="416317" cy="1854200"/>
        </p:xfrm>
        <a:graphic>
          <a:graphicData uri="http://schemas.openxmlformats.org/drawingml/2006/table">
            <a:tbl>
              <a:tblPr firstRow="1" bandRow="1">
                <a:tableStyleId>{5940675A-B579-460E-94D1-54222C63F5DA}</a:tableStyleId>
              </a:tblPr>
              <a:tblGrid>
                <a:gridCol w="416317">
                  <a:extLst>
                    <a:ext uri="{9D8B030D-6E8A-4147-A177-3AD203B41FA5}">
                      <a16:colId xmlns:a16="http://schemas.microsoft.com/office/drawing/2014/main" val="816216796"/>
                    </a:ext>
                  </a:extLst>
                </a:gridCol>
              </a:tblGrid>
              <a:tr h="370840">
                <a:tc>
                  <a:txBody>
                    <a:bodyPr/>
                    <a:lstStyle/>
                    <a:p>
                      <a:r>
                        <a:rPr lang="en-US" dirty="0"/>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72465713"/>
                  </a:ext>
                </a:extLst>
              </a:tr>
              <a:tr h="370840">
                <a:tc>
                  <a:txBody>
                    <a:bodyPr/>
                    <a:lstStyle/>
                    <a:p>
                      <a:r>
                        <a:rPr lang="en-US" dirty="0"/>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98477543"/>
                  </a:ext>
                </a:extLst>
              </a:tr>
              <a:tr h="370840">
                <a:tc>
                  <a:txBody>
                    <a:bodyPr/>
                    <a:lstStyle/>
                    <a:p>
                      <a:r>
                        <a:rPr lang="en-US" dirty="0"/>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12369777"/>
                  </a:ext>
                </a:extLst>
              </a:tr>
              <a:tr h="370840">
                <a:tc>
                  <a:txBody>
                    <a:bodyPr/>
                    <a:lstStyle/>
                    <a:p>
                      <a:r>
                        <a:rPr lang="en-US" dirty="0"/>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38147575"/>
                  </a:ext>
                </a:extLst>
              </a:tr>
              <a:tr h="370840">
                <a:tc>
                  <a:txBody>
                    <a:bodyPr/>
                    <a:lstStyle/>
                    <a:p>
                      <a:r>
                        <a:rPr lang="en-US" dirty="0"/>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06079316"/>
                  </a:ext>
                </a:extLst>
              </a:tr>
            </a:tbl>
          </a:graphicData>
        </a:graphic>
      </p:graphicFrame>
      <p:graphicFrame>
        <p:nvGraphicFramePr>
          <p:cNvPr id="36" name="Table 35"/>
          <p:cNvGraphicFramePr>
            <a:graphicFrameLocks noGrp="1"/>
          </p:cNvGraphicFramePr>
          <p:nvPr>
            <p:extLst>
              <p:ext uri="{D42A27DB-BD31-4B8C-83A1-F6EECF244321}">
                <p14:modId xmlns:p14="http://schemas.microsoft.com/office/powerpoint/2010/main" val="3404504124"/>
              </p:ext>
            </p:extLst>
          </p:nvPr>
        </p:nvGraphicFramePr>
        <p:xfrm>
          <a:off x="4614912" y="1818132"/>
          <a:ext cx="416317" cy="1854200"/>
        </p:xfrm>
        <a:graphic>
          <a:graphicData uri="http://schemas.openxmlformats.org/drawingml/2006/table">
            <a:tbl>
              <a:tblPr firstRow="1" bandRow="1">
                <a:tableStyleId>{5940675A-B579-460E-94D1-54222C63F5DA}</a:tableStyleId>
              </a:tblPr>
              <a:tblGrid>
                <a:gridCol w="416317">
                  <a:extLst>
                    <a:ext uri="{9D8B030D-6E8A-4147-A177-3AD203B41FA5}">
                      <a16:colId xmlns:a16="http://schemas.microsoft.com/office/drawing/2014/main" val="816216796"/>
                    </a:ext>
                  </a:extLst>
                </a:gridCol>
              </a:tblGrid>
              <a:tr h="370840">
                <a:tc>
                  <a:txBody>
                    <a:bodyPr/>
                    <a:lstStyle/>
                    <a:p>
                      <a:r>
                        <a:rPr lang="en-US" dirty="0"/>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72465713"/>
                  </a:ext>
                </a:extLst>
              </a:tr>
              <a:tr h="370840">
                <a:tc>
                  <a:txBody>
                    <a:bodyPr/>
                    <a:lstStyle/>
                    <a:p>
                      <a:r>
                        <a:rPr lang="en-US" dirty="0"/>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98477543"/>
                  </a:ext>
                </a:extLst>
              </a:tr>
              <a:tr h="370840">
                <a:tc>
                  <a:txBody>
                    <a:bodyPr/>
                    <a:lstStyle/>
                    <a:p>
                      <a:r>
                        <a:rPr lang="en-US" dirty="0"/>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12369777"/>
                  </a:ext>
                </a:extLst>
              </a:tr>
              <a:tr h="370840">
                <a:tc>
                  <a:txBody>
                    <a:bodyPr/>
                    <a:lstStyle/>
                    <a:p>
                      <a:r>
                        <a:rPr lang="en-US" dirty="0"/>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38147575"/>
                  </a:ext>
                </a:extLst>
              </a:tr>
              <a:tr h="370840">
                <a:tc>
                  <a:txBody>
                    <a:bodyPr/>
                    <a:lstStyle/>
                    <a:p>
                      <a:r>
                        <a:rPr lang="en-US" dirty="0"/>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06079316"/>
                  </a:ext>
                </a:extLst>
              </a:tr>
            </a:tbl>
          </a:graphicData>
        </a:graphic>
      </p:graphicFrame>
      <p:graphicFrame>
        <p:nvGraphicFramePr>
          <p:cNvPr id="37" name="Table 36"/>
          <p:cNvGraphicFramePr>
            <a:graphicFrameLocks noGrp="1"/>
          </p:cNvGraphicFramePr>
          <p:nvPr>
            <p:extLst>
              <p:ext uri="{D42A27DB-BD31-4B8C-83A1-F6EECF244321}">
                <p14:modId xmlns:p14="http://schemas.microsoft.com/office/powerpoint/2010/main" val="1993138713"/>
              </p:ext>
            </p:extLst>
          </p:nvPr>
        </p:nvGraphicFramePr>
        <p:xfrm>
          <a:off x="6154315" y="1826696"/>
          <a:ext cx="416317" cy="1854200"/>
        </p:xfrm>
        <a:graphic>
          <a:graphicData uri="http://schemas.openxmlformats.org/drawingml/2006/table">
            <a:tbl>
              <a:tblPr firstRow="1" bandRow="1">
                <a:tableStyleId>{5940675A-B579-460E-94D1-54222C63F5DA}</a:tableStyleId>
              </a:tblPr>
              <a:tblGrid>
                <a:gridCol w="416317">
                  <a:extLst>
                    <a:ext uri="{9D8B030D-6E8A-4147-A177-3AD203B41FA5}">
                      <a16:colId xmlns:a16="http://schemas.microsoft.com/office/drawing/2014/main" val="816216796"/>
                    </a:ext>
                  </a:extLst>
                </a:gridCol>
              </a:tblGrid>
              <a:tr h="370840">
                <a:tc>
                  <a:txBody>
                    <a:bodyPr/>
                    <a:lstStyle/>
                    <a:p>
                      <a:r>
                        <a:rPr lang="en-US" dirty="0"/>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72465713"/>
                  </a:ext>
                </a:extLst>
              </a:tr>
              <a:tr h="370840">
                <a:tc>
                  <a:txBody>
                    <a:bodyPr/>
                    <a:lstStyle/>
                    <a:p>
                      <a:r>
                        <a:rPr lang="en-US" dirty="0"/>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98477543"/>
                  </a:ext>
                </a:extLst>
              </a:tr>
              <a:tr h="370840">
                <a:tc>
                  <a:txBody>
                    <a:bodyPr/>
                    <a:lstStyle/>
                    <a:p>
                      <a:r>
                        <a:rPr lang="en-US" dirty="0"/>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12369777"/>
                  </a:ext>
                </a:extLst>
              </a:tr>
              <a:tr h="370840">
                <a:tc>
                  <a:txBody>
                    <a:bodyPr/>
                    <a:lstStyle/>
                    <a:p>
                      <a:r>
                        <a:rPr lang="en-US" dirty="0"/>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38147575"/>
                  </a:ext>
                </a:extLst>
              </a:tr>
              <a:tr h="370840">
                <a:tc>
                  <a:txBody>
                    <a:bodyPr/>
                    <a:lstStyle/>
                    <a:p>
                      <a:r>
                        <a:rPr lang="en-US" dirty="0"/>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06079316"/>
                  </a:ext>
                </a:extLst>
              </a:tr>
            </a:tbl>
          </a:graphicData>
        </a:graphic>
      </p:graphicFrame>
    </p:spTree>
    <p:extLst>
      <p:ext uri="{BB962C8B-B14F-4D97-AF65-F5344CB8AC3E}">
        <p14:creationId xmlns:p14="http://schemas.microsoft.com/office/powerpoint/2010/main" val="2250936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853" y="95244"/>
            <a:ext cx="8578921" cy="747237"/>
          </a:xfrm>
        </p:spPr>
        <p:txBody>
          <a:bodyPr>
            <a:noAutofit/>
          </a:bodyPr>
          <a:lstStyle/>
          <a:p>
            <a:r>
              <a:rPr lang="en-US" sz="2400" dirty="0"/>
              <a:t>Steps for developing an algorithm (and code) with a loop –</a:t>
            </a:r>
            <a:br>
              <a:rPr lang="en-US" sz="2400" dirty="0"/>
            </a:br>
            <a:r>
              <a:rPr lang="en-US" sz="2400" dirty="0"/>
              <a:t>(similar to proof by induction)</a:t>
            </a:r>
          </a:p>
        </p:txBody>
      </p:sp>
      <p:sp>
        <p:nvSpPr>
          <p:cNvPr id="3" name="Content Placeholder 2"/>
          <p:cNvSpPr>
            <a:spLocks noGrp="1"/>
          </p:cNvSpPr>
          <p:nvPr>
            <p:ph idx="1"/>
          </p:nvPr>
        </p:nvSpPr>
        <p:spPr>
          <a:xfrm>
            <a:off x="0" y="923636"/>
            <a:ext cx="8358909" cy="5888131"/>
          </a:xfrm>
        </p:spPr>
        <p:txBody>
          <a:bodyPr>
            <a:noAutofit/>
          </a:bodyPr>
          <a:lstStyle/>
          <a:p>
            <a:r>
              <a:rPr lang="en-US" sz="1600" dirty="0"/>
              <a:t>Any code that has a loop can only be correct if there is a specific property that the loop preserves. More specifically, there is a relation between the current state of program DATA and the iteration of that loop.</a:t>
            </a:r>
          </a:p>
          <a:p>
            <a:r>
              <a:rPr lang="en-US" sz="1600" b="1" dirty="0"/>
              <a:t>0. </a:t>
            </a:r>
            <a:r>
              <a:rPr lang="en-US" sz="1600" dirty="0"/>
              <a:t>When developing code that involves loops, first </a:t>
            </a:r>
            <a:r>
              <a:rPr lang="en-US" sz="1600" b="1" dirty="0"/>
              <a:t>draw a picture of the</a:t>
            </a:r>
            <a:r>
              <a:rPr lang="en-US" sz="1600" b="1" i="1" dirty="0"/>
              <a:t> given data</a:t>
            </a:r>
            <a:r>
              <a:rPr lang="en-US" sz="1600" b="1" dirty="0"/>
              <a:t> and the </a:t>
            </a:r>
            <a:r>
              <a:rPr lang="en-US" sz="1600" b="1" i="1" dirty="0"/>
              <a:t>final resulting data</a:t>
            </a:r>
            <a:r>
              <a:rPr lang="en-US" sz="1600" dirty="0"/>
              <a:t>. </a:t>
            </a:r>
          </a:p>
          <a:p>
            <a:pPr marL="0" indent="0">
              <a:buNone/>
            </a:pPr>
            <a:r>
              <a:rPr lang="en-US" sz="1600" dirty="0"/>
              <a:t>Then </a:t>
            </a:r>
            <a:r>
              <a:rPr lang="en-US" sz="1600" b="1" i="1" dirty="0"/>
              <a:t>start form the data </a:t>
            </a:r>
            <a:r>
              <a:rPr lang="en-US" sz="1600" dirty="0"/>
              <a:t>(the actual data and the variables that you will use to store and access that data) and </a:t>
            </a:r>
            <a:r>
              <a:rPr lang="en-US" sz="1600" b="1" i="1" dirty="0"/>
              <a:t>the relation between the data and the loop iteration</a:t>
            </a:r>
            <a:r>
              <a:rPr lang="en-US" sz="1600" dirty="0"/>
              <a:t>.</a:t>
            </a:r>
          </a:p>
          <a:p>
            <a:r>
              <a:rPr lang="en-US" sz="1600" b="1" dirty="0"/>
              <a:t>1:  loop </a:t>
            </a:r>
            <a:r>
              <a:rPr lang="en-US" sz="1600" dirty="0"/>
              <a:t>- decide roughly what the loop does (overall and in one iteration) </a:t>
            </a:r>
          </a:p>
          <a:p>
            <a:r>
              <a:rPr lang="en-US" sz="1600" b="1" dirty="0"/>
              <a:t>2a: identify property </a:t>
            </a:r>
            <a:r>
              <a:rPr lang="en-US" sz="1600" dirty="0"/>
              <a:t>- What is the expected </a:t>
            </a:r>
            <a:r>
              <a:rPr lang="en-US" sz="1600" b="1" dirty="0"/>
              <a:t>program state before iteration j</a:t>
            </a:r>
            <a:r>
              <a:rPr lang="en-US" sz="1600" dirty="0"/>
              <a:t>. (CLEARLY state what each variable holds: each variable must have a clear meaning and must hold specific data (related to processing the first (j-1) items/data).</a:t>
            </a:r>
          </a:p>
          <a:p>
            <a:r>
              <a:rPr lang="en-US" sz="1600" b="1" dirty="0"/>
              <a:t>2b: j -&gt; (j+1)  </a:t>
            </a:r>
            <a:r>
              <a:rPr lang="en-US" sz="1600" dirty="0"/>
              <a:t>- </a:t>
            </a:r>
            <a:r>
              <a:rPr lang="en-US" sz="1600" b="1" dirty="0"/>
              <a:t>assume</a:t>
            </a:r>
            <a:r>
              <a:rPr lang="en-US" sz="1600" dirty="0"/>
              <a:t> the property holds before iteration j and prove/check it holds before iteration (j+1), i.e. running the code iteration j, preserved that property .</a:t>
            </a:r>
          </a:p>
          <a:p>
            <a:pPr marL="0" indent="0">
              <a:buNone/>
            </a:pPr>
            <a:r>
              <a:rPr lang="en-US" sz="1600" dirty="0"/>
              <a:t>   After the current iteration, j, the variables will hold the same information but related to processing the first j items.</a:t>
            </a:r>
          </a:p>
          <a:p>
            <a:r>
              <a:rPr lang="en-US" sz="1600" b="1" dirty="0"/>
              <a:t>3: solved in the end </a:t>
            </a:r>
            <a:r>
              <a:rPr lang="en-US" sz="1600" dirty="0"/>
              <a:t>-  check that when the loop finished, the problem is solved</a:t>
            </a:r>
          </a:p>
          <a:p>
            <a:r>
              <a:rPr lang="en-US" sz="1600" b="1" dirty="0"/>
              <a:t>4: fix start </a:t>
            </a:r>
            <a:r>
              <a:rPr lang="en-US" sz="1600" dirty="0"/>
              <a:t>- check and fix so that the data has the property immediately before the FIRST iteration starts. Most times, this needs fixing. </a:t>
            </a:r>
          </a:p>
          <a:p>
            <a:r>
              <a:rPr lang="en-US" sz="1200" dirty="0"/>
              <a:t>PROGRAM STATE = all variables and their content and any other memory or data accessed by the program at THAT SPECIFIC TIME in the execution.</a:t>
            </a:r>
          </a:p>
          <a:p>
            <a:r>
              <a:rPr lang="en-US" sz="1200" dirty="0"/>
              <a:t>Below is an example for using this method to compute the sum of the elements in an array of </a:t>
            </a:r>
            <a:r>
              <a:rPr lang="en-US" sz="1200" dirty="0" err="1"/>
              <a:t>int</a:t>
            </a:r>
            <a:r>
              <a:rPr lang="en-US" sz="1200" dirty="0"/>
              <a:t> and </a:t>
            </a:r>
          </a:p>
          <a:p>
            <a:r>
              <a:rPr lang="en-US" sz="1200" dirty="0"/>
              <a:t> to create a single linked list with data from an array of </a:t>
            </a:r>
            <a:r>
              <a:rPr lang="en-US" sz="1200" dirty="0" err="1"/>
              <a:t>int</a:t>
            </a:r>
            <a:endParaRPr lang="en-US" sz="1200" dirty="0"/>
          </a:p>
        </p:txBody>
      </p:sp>
      <p:sp>
        <p:nvSpPr>
          <p:cNvPr id="4" name="Slide Number Placeholder 3"/>
          <p:cNvSpPr>
            <a:spLocks noGrp="1"/>
          </p:cNvSpPr>
          <p:nvPr>
            <p:ph type="sldNum" sz="quarter" idx="12"/>
          </p:nvPr>
        </p:nvSpPr>
        <p:spPr/>
        <p:txBody>
          <a:bodyPr/>
          <a:lstStyle/>
          <a:p>
            <a:fld id="{86D0B840-2342-494D-8904-2C09F25F3064}" type="slidenum">
              <a:rPr lang="en-US" smtClean="0"/>
              <a:t>16</a:t>
            </a:fld>
            <a:endParaRPr lang="en-US"/>
          </a:p>
        </p:txBody>
      </p:sp>
    </p:spTree>
    <p:extLst>
      <p:ext uri="{BB962C8B-B14F-4D97-AF65-F5344CB8AC3E}">
        <p14:creationId xmlns:p14="http://schemas.microsoft.com/office/powerpoint/2010/main" val="3850167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854" y="95245"/>
            <a:ext cx="7344674" cy="531934"/>
          </a:xfrm>
        </p:spPr>
        <p:txBody>
          <a:bodyPr>
            <a:noAutofit/>
          </a:bodyPr>
          <a:lstStyle/>
          <a:p>
            <a:r>
              <a:rPr lang="en-US" sz="2000" dirty="0"/>
              <a:t>Steps for developing an algorithm (and code) with a loop </a:t>
            </a:r>
            <a:r>
              <a:rPr lang="en-US" sz="2700" dirty="0"/>
              <a:t>–</a:t>
            </a:r>
            <a:br>
              <a:rPr lang="en-US" sz="2700" dirty="0"/>
            </a:br>
            <a:r>
              <a:rPr lang="en-US" sz="2700" dirty="0"/>
              <a:t>for computing sum over the elements from an array</a:t>
            </a:r>
          </a:p>
        </p:txBody>
      </p:sp>
      <p:sp>
        <p:nvSpPr>
          <p:cNvPr id="3" name="Content Placeholder 2"/>
          <p:cNvSpPr>
            <a:spLocks noGrp="1"/>
          </p:cNvSpPr>
          <p:nvPr>
            <p:ph idx="1"/>
          </p:nvPr>
        </p:nvSpPr>
        <p:spPr>
          <a:xfrm>
            <a:off x="73891" y="684272"/>
            <a:ext cx="8765309" cy="5054279"/>
          </a:xfrm>
        </p:spPr>
        <p:txBody>
          <a:bodyPr>
            <a:noAutofit/>
          </a:bodyPr>
          <a:lstStyle/>
          <a:p>
            <a:r>
              <a:rPr lang="en-US" sz="1600" dirty="0" err="1">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sumArr</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arr</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N)</a:t>
            </a:r>
            <a:r>
              <a:rPr lang="en-US" sz="1600" dirty="0"/>
              <a:t>   </a:t>
            </a:r>
          </a:p>
          <a:p>
            <a:endParaRPr lang="en-US" sz="1100" dirty="0"/>
          </a:p>
          <a:p>
            <a:r>
              <a:rPr lang="en-US" sz="1600" b="1" dirty="0"/>
              <a:t>0. Draw a  picture of the </a:t>
            </a:r>
            <a:r>
              <a:rPr lang="en-US" sz="1600" b="1" i="1" dirty="0"/>
              <a:t>given data</a:t>
            </a:r>
            <a:r>
              <a:rPr lang="en-US" sz="1600" b="1" dirty="0"/>
              <a:t> and the </a:t>
            </a:r>
            <a:r>
              <a:rPr lang="en-US" sz="1600" b="1" i="1" dirty="0"/>
              <a:t>final resulting data</a:t>
            </a:r>
            <a:r>
              <a:rPr lang="en-US" sz="1600" dirty="0"/>
              <a:t>. </a:t>
            </a:r>
          </a:p>
          <a:p>
            <a:pPr marL="0" indent="0">
              <a:buNone/>
            </a:pPr>
            <a:r>
              <a:rPr lang="en-US" sz="1600" dirty="0"/>
              <a:t>Then </a:t>
            </a:r>
            <a:r>
              <a:rPr lang="en-US" sz="1600" b="1" i="1" dirty="0"/>
              <a:t>start form the data </a:t>
            </a:r>
            <a:r>
              <a:rPr lang="en-US" sz="1600" dirty="0"/>
              <a:t>and </a:t>
            </a:r>
            <a:r>
              <a:rPr lang="en-US" sz="1600" b="1" i="1" dirty="0"/>
              <a:t>the relation between the data and the loop iteration</a:t>
            </a:r>
            <a:r>
              <a:rPr lang="en-US" sz="1600" dirty="0"/>
              <a:t>.</a:t>
            </a:r>
          </a:p>
          <a:p>
            <a:r>
              <a:rPr lang="en-US" sz="1600" b="1" dirty="0"/>
              <a:t>1:  loop (&amp; </a:t>
            </a:r>
            <a:r>
              <a:rPr lang="en-US" sz="1600" b="1" dirty="0" err="1"/>
              <a:t>vars</a:t>
            </a:r>
            <a:r>
              <a:rPr lang="en-US" sz="1600" b="1" dirty="0"/>
              <a:t>) </a:t>
            </a:r>
            <a:r>
              <a:rPr lang="en-US" sz="1600" dirty="0"/>
              <a:t>- decide roughly what the loop does (overall and in one iteration) </a:t>
            </a:r>
          </a:p>
          <a:p>
            <a:pPr lvl="1"/>
            <a:r>
              <a:rPr lang="en-US" sz="1400" b="1" dirty="0">
                <a:solidFill>
                  <a:srgbClr val="C00000"/>
                </a:solidFill>
              </a:rPr>
              <a:t>At each iteration, add one more number from the array, for(j=0; j&lt;N; </a:t>
            </a:r>
            <a:r>
              <a:rPr lang="en-US" sz="1400" b="1" dirty="0" err="1">
                <a:solidFill>
                  <a:srgbClr val="C00000"/>
                </a:solidFill>
              </a:rPr>
              <a:t>j++</a:t>
            </a:r>
            <a:r>
              <a:rPr lang="en-US" sz="1400" b="1" dirty="0">
                <a:solidFill>
                  <a:srgbClr val="C00000"/>
                </a:solidFill>
              </a:rPr>
              <a:t>) {// add </a:t>
            </a:r>
            <a:r>
              <a:rPr lang="en-US" sz="1400" b="1" dirty="0" err="1">
                <a:solidFill>
                  <a:srgbClr val="C00000"/>
                </a:solidFill>
              </a:rPr>
              <a:t>arr</a:t>
            </a:r>
            <a:r>
              <a:rPr lang="en-US" sz="1400" b="1" dirty="0">
                <a:solidFill>
                  <a:srgbClr val="C00000"/>
                </a:solidFill>
              </a:rPr>
              <a:t>[j]</a:t>
            </a:r>
          </a:p>
          <a:p>
            <a:pPr>
              <a:lnSpc>
                <a:spcPct val="100000"/>
              </a:lnSpc>
              <a:spcBef>
                <a:spcPts val="0"/>
              </a:spcBef>
            </a:pPr>
            <a:r>
              <a:rPr lang="en-US" sz="1600" b="1" dirty="0"/>
              <a:t>2a: identify property </a:t>
            </a:r>
            <a:r>
              <a:rPr lang="en-US" sz="1600" dirty="0"/>
              <a:t>- What is the expected </a:t>
            </a:r>
            <a:r>
              <a:rPr lang="en-US" sz="1600" b="1" dirty="0"/>
              <a:t>program state before iteration j</a:t>
            </a:r>
            <a:r>
              <a:rPr lang="en-US" sz="1600" dirty="0"/>
              <a:t>. </a:t>
            </a:r>
          </a:p>
          <a:p>
            <a:pPr marL="0" indent="0">
              <a:lnSpc>
                <a:spcPct val="100000"/>
              </a:lnSpc>
              <a:spcBef>
                <a:spcPts val="0"/>
              </a:spcBef>
              <a:buNone/>
            </a:pPr>
            <a:r>
              <a:rPr lang="en-US" sz="1600" b="1" dirty="0">
                <a:solidFill>
                  <a:srgbClr val="C00000"/>
                </a:solidFill>
              </a:rPr>
              <a:t>   Before iteration j, </a:t>
            </a:r>
            <a:r>
              <a:rPr lang="en-US" sz="1600" b="1" dirty="0" err="1">
                <a:solidFill>
                  <a:srgbClr val="C00000"/>
                </a:solidFill>
              </a:rPr>
              <a:t>sumVal</a:t>
            </a:r>
            <a:r>
              <a:rPr lang="en-US" sz="1600" b="1" dirty="0">
                <a:solidFill>
                  <a:srgbClr val="C00000"/>
                </a:solidFill>
              </a:rPr>
              <a:t> will have the sum of the elements at indexes 0 to (j-1) ,         </a:t>
            </a:r>
          </a:p>
          <a:p>
            <a:pPr marL="0" indent="0">
              <a:lnSpc>
                <a:spcPct val="100000"/>
              </a:lnSpc>
              <a:spcBef>
                <a:spcPts val="0"/>
              </a:spcBef>
              <a:buNone/>
            </a:pPr>
            <a:r>
              <a:rPr lang="en-US" sz="1600" b="1" dirty="0">
                <a:solidFill>
                  <a:srgbClr val="C00000"/>
                </a:solidFill>
              </a:rPr>
              <a:t>    </a:t>
            </a:r>
            <a:r>
              <a:rPr lang="en-US" sz="1600" b="1" dirty="0" err="1">
                <a:solidFill>
                  <a:srgbClr val="C00000"/>
                </a:solidFill>
              </a:rPr>
              <a:t>sumVal</a:t>
            </a:r>
            <a:r>
              <a:rPr lang="en-US" sz="1600" b="1" dirty="0">
                <a:solidFill>
                  <a:srgbClr val="C00000"/>
                </a:solidFill>
              </a:rPr>
              <a:t> =</a:t>
            </a:r>
            <a:r>
              <a:rPr lang="en-US" sz="1600" b="1" dirty="0" err="1">
                <a:solidFill>
                  <a:srgbClr val="C00000"/>
                </a:solidFill>
              </a:rPr>
              <a:t>sumVal+arr</a:t>
            </a:r>
            <a:r>
              <a:rPr lang="en-US" sz="1600" b="1" dirty="0">
                <a:solidFill>
                  <a:srgbClr val="C00000"/>
                </a:solidFill>
              </a:rPr>
              <a:t>[j].   E.g. for before j=2, </a:t>
            </a:r>
            <a:r>
              <a:rPr lang="en-US" sz="1600" b="1" dirty="0" err="1">
                <a:solidFill>
                  <a:srgbClr val="C00000"/>
                </a:solidFill>
              </a:rPr>
              <a:t>sumVal</a:t>
            </a:r>
            <a:r>
              <a:rPr lang="en-US" sz="1600" b="1" dirty="0">
                <a:solidFill>
                  <a:srgbClr val="C00000"/>
                </a:solidFill>
              </a:rPr>
              <a:t>=10 </a:t>
            </a:r>
          </a:p>
          <a:p>
            <a:r>
              <a:rPr lang="en-US" sz="1600" b="1" dirty="0"/>
              <a:t>2b: j -&gt; (j+1)  </a:t>
            </a:r>
            <a:r>
              <a:rPr lang="en-US" sz="1600" dirty="0"/>
              <a:t>- </a:t>
            </a:r>
            <a:r>
              <a:rPr lang="en-US" sz="1600" b="1" dirty="0"/>
              <a:t>assume</a:t>
            </a:r>
            <a:r>
              <a:rPr lang="en-US" sz="1600" dirty="0"/>
              <a:t> the property holds before iteration j and prove/check it holds before iteration (j+1), i.e. running the code iteration j, preserved that property .</a:t>
            </a:r>
          </a:p>
          <a:p>
            <a:pPr marL="0" indent="0">
              <a:buNone/>
            </a:pPr>
            <a:r>
              <a:rPr lang="en-US" sz="1600" dirty="0"/>
              <a:t>     </a:t>
            </a:r>
            <a:r>
              <a:rPr lang="en-US" sz="1600" b="1" dirty="0">
                <a:solidFill>
                  <a:srgbClr val="C00000"/>
                </a:solidFill>
              </a:rPr>
              <a:t>in iteration for j=2 we do: </a:t>
            </a:r>
            <a:r>
              <a:rPr lang="en-US" sz="1600" b="1" dirty="0" err="1">
                <a:solidFill>
                  <a:srgbClr val="C00000"/>
                </a:solidFill>
              </a:rPr>
              <a:t>sumVal</a:t>
            </a:r>
            <a:r>
              <a:rPr lang="en-US" sz="1600" b="1" dirty="0">
                <a:solidFill>
                  <a:srgbClr val="C00000"/>
                </a:solidFill>
              </a:rPr>
              <a:t>=</a:t>
            </a:r>
            <a:r>
              <a:rPr lang="en-US" sz="1600" b="1" dirty="0" err="1">
                <a:solidFill>
                  <a:srgbClr val="C00000"/>
                </a:solidFill>
              </a:rPr>
              <a:t>sumVal+arr</a:t>
            </a:r>
            <a:r>
              <a:rPr lang="en-US" sz="1600" b="1" dirty="0">
                <a:solidFill>
                  <a:srgbClr val="C00000"/>
                </a:solidFill>
              </a:rPr>
              <a:t>[j] = 10+arr[2] = 10+7=17 =&gt; yes j-&gt;(j+1)</a:t>
            </a:r>
          </a:p>
          <a:p>
            <a:r>
              <a:rPr lang="en-US" sz="1600" b="1" dirty="0"/>
              <a:t>3: solved in the end </a:t>
            </a:r>
            <a:r>
              <a:rPr lang="en-US" sz="1600" dirty="0"/>
              <a:t>-  check that when the loop finished, the problem is solved</a:t>
            </a:r>
          </a:p>
          <a:p>
            <a:pPr marL="0" indent="0">
              <a:buNone/>
            </a:pPr>
            <a:r>
              <a:rPr lang="en-US" sz="1600" b="1" dirty="0">
                <a:solidFill>
                  <a:srgbClr val="C00000"/>
                </a:solidFill>
              </a:rPr>
              <a:t>    Yes, it stops when j is N, i.e. here when j is 4. By case 2 above now </a:t>
            </a:r>
            <a:r>
              <a:rPr lang="en-US" sz="1600" b="1" dirty="0" err="1">
                <a:solidFill>
                  <a:srgbClr val="C00000"/>
                </a:solidFill>
              </a:rPr>
              <a:t>sumVal</a:t>
            </a:r>
            <a:r>
              <a:rPr lang="en-US" sz="1600" b="1" dirty="0">
                <a:solidFill>
                  <a:srgbClr val="C00000"/>
                </a:solidFill>
              </a:rPr>
              <a:t> has the sum of elements from indices 0 to N-1  (here indexes: 0,1,2,3) .</a:t>
            </a:r>
          </a:p>
          <a:p>
            <a:r>
              <a:rPr lang="en-US" sz="1600" b="1" dirty="0"/>
              <a:t>4: fix start </a:t>
            </a:r>
            <a:r>
              <a:rPr lang="en-US" sz="1600" dirty="0"/>
              <a:t>- check and fix so that the data has the property immediately before the FIRST iteration starts. Most of the times, this needs fixing. </a:t>
            </a:r>
          </a:p>
          <a:p>
            <a:pPr marL="0" indent="0">
              <a:buNone/>
            </a:pPr>
            <a:r>
              <a:rPr lang="en-US" sz="1600" dirty="0"/>
              <a:t>     </a:t>
            </a:r>
            <a:r>
              <a:rPr lang="en-US" sz="1600" dirty="0">
                <a:solidFill>
                  <a:srgbClr val="C00000"/>
                </a:solidFill>
              </a:rPr>
              <a:t>before iteration for j =0 starts, what is </a:t>
            </a:r>
            <a:r>
              <a:rPr lang="en-US" sz="1600" dirty="0" err="1">
                <a:solidFill>
                  <a:srgbClr val="C00000"/>
                </a:solidFill>
              </a:rPr>
              <a:t>sumVal</a:t>
            </a:r>
            <a:r>
              <a:rPr lang="en-US" sz="1600" dirty="0">
                <a:solidFill>
                  <a:srgbClr val="C00000"/>
                </a:solidFill>
              </a:rPr>
              <a:t>? It should be 0 =&gt; </a:t>
            </a:r>
            <a:r>
              <a:rPr lang="en-US" sz="1600" dirty="0" err="1">
                <a:solidFill>
                  <a:srgbClr val="C00000"/>
                </a:solidFill>
              </a:rPr>
              <a:t>sumVal</a:t>
            </a:r>
            <a:r>
              <a:rPr lang="en-US" sz="1600" dirty="0">
                <a:solidFill>
                  <a:srgbClr val="C00000"/>
                </a:solidFill>
              </a:rPr>
              <a:t> = 0</a:t>
            </a:r>
          </a:p>
          <a:p>
            <a:pPr marL="0" indent="0">
              <a:buNone/>
            </a:pPr>
            <a:endParaRPr lang="en-US" sz="1600" dirty="0">
              <a:solidFill>
                <a:srgbClr val="C00000"/>
              </a:solidFill>
            </a:endParaRPr>
          </a:p>
        </p:txBody>
      </p:sp>
      <p:sp>
        <p:nvSpPr>
          <p:cNvPr id="4" name="Slide Number Placeholder 3"/>
          <p:cNvSpPr>
            <a:spLocks noGrp="1"/>
          </p:cNvSpPr>
          <p:nvPr>
            <p:ph type="sldNum" sz="quarter" idx="12"/>
          </p:nvPr>
        </p:nvSpPr>
        <p:spPr/>
        <p:txBody>
          <a:bodyPr/>
          <a:lstStyle/>
          <a:p>
            <a:fld id="{86D0B840-2342-494D-8904-2C09F25F3064}" type="slidenum">
              <a:rPr lang="en-US" smtClean="0"/>
              <a:t>17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707140862"/>
              </p:ext>
            </p:extLst>
          </p:nvPr>
        </p:nvGraphicFramePr>
        <p:xfrm>
          <a:off x="4822393" y="702689"/>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b="1" dirty="0"/>
                        <a:t>9</a:t>
                      </a:r>
                    </a:p>
                  </a:txBody>
                  <a:tcPr/>
                </a:tc>
                <a:tc>
                  <a:txBody>
                    <a:bodyPr/>
                    <a:lstStyle/>
                    <a:p>
                      <a:r>
                        <a:rPr lang="en-US" b="1" dirty="0"/>
                        <a:t>1</a:t>
                      </a:r>
                    </a:p>
                  </a:txBody>
                  <a:tcPr/>
                </a:tc>
                <a:tc>
                  <a:txBody>
                    <a:bodyPr/>
                    <a:lstStyle/>
                    <a:p>
                      <a:r>
                        <a:rPr lang="en-US" b="1" dirty="0"/>
                        <a:t>7</a:t>
                      </a:r>
                    </a:p>
                  </a:txBody>
                  <a:tcPr/>
                </a:tc>
                <a:tc>
                  <a:txBody>
                    <a:bodyPr/>
                    <a:lstStyle/>
                    <a:p>
                      <a:r>
                        <a:rPr lang="en-US" b="1" dirty="0"/>
                        <a:t>5</a:t>
                      </a:r>
                    </a:p>
                  </a:txBody>
                  <a:tcPr/>
                </a:tc>
                <a:extLst>
                  <a:ext uri="{0D108BD9-81ED-4DB2-BD59-A6C34878D82A}">
                    <a16:rowId xmlns:a16="http://schemas.microsoft.com/office/drawing/2014/main" val="28390743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739198"/>
              </p:ext>
            </p:extLst>
          </p:nvPr>
        </p:nvGraphicFramePr>
        <p:xfrm>
          <a:off x="4822393" y="999869"/>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dirty="0"/>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3907435"/>
                  </a:ext>
                </a:extLst>
              </a:tr>
            </a:tbl>
          </a:graphicData>
        </a:graphic>
      </p:graphicFrame>
      <p:sp>
        <p:nvSpPr>
          <p:cNvPr id="7" name="TextBox 6"/>
          <p:cNvSpPr txBox="1"/>
          <p:nvPr/>
        </p:nvSpPr>
        <p:spPr>
          <a:xfrm>
            <a:off x="7259059" y="972492"/>
            <a:ext cx="300082" cy="307777"/>
          </a:xfrm>
          <a:prstGeom prst="rect">
            <a:avLst/>
          </a:prstGeom>
          <a:noFill/>
        </p:spPr>
        <p:txBody>
          <a:bodyPr wrap="none" rtlCol="0">
            <a:spAutoFit/>
          </a:bodyPr>
          <a:lstStyle/>
          <a:p>
            <a:r>
              <a:rPr lang="en-US" sz="1400" dirty="0"/>
              <a:t>N</a:t>
            </a:r>
            <a:endParaRPr lang="en-US" dirty="0"/>
          </a:p>
        </p:txBody>
      </p:sp>
      <p:sp>
        <p:nvSpPr>
          <p:cNvPr id="8" name="TextBox 7"/>
          <p:cNvSpPr txBox="1"/>
          <p:nvPr/>
        </p:nvSpPr>
        <p:spPr>
          <a:xfrm>
            <a:off x="7261576" y="684800"/>
            <a:ext cx="228841" cy="307777"/>
          </a:xfrm>
          <a:prstGeom prst="rect">
            <a:avLst/>
          </a:prstGeom>
          <a:noFill/>
          <a:ln>
            <a:solidFill>
              <a:schemeClr val="tx1"/>
            </a:solidFill>
          </a:ln>
        </p:spPr>
        <p:txBody>
          <a:bodyPr wrap="square" rtlCol="0">
            <a:spAutoFit/>
          </a:bodyPr>
          <a:lstStyle/>
          <a:p>
            <a:r>
              <a:rPr lang="en-US" sz="1400" dirty="0"/>
              <a:t>4</a:t>
            </a:r>
          </a:p>
        </p:txBody>
      </p:sp>
      <p:sp>
        <p:nvSpPr>
          <p:cNvPr id="9" name="TextBox 8"/>
          <p:cNvSpPr txBox="1"/>
          <p:nvPr/>
        </p:nvSpPr>
        <p:spPr>
          <a:xfrm>
            <a:off x="7700071" y="956357"/>
            <a:ext cx="713272" cy="307777"/>
          </a:xfrm>
          <a:prstGeom prst="rect">
            <a:avLst/>
          </a:prstGeom>
          <a:noFill/>
        </p:spPr>
        <p:txBody>
          <a:bodyPr wrap="none" rtlCol="0">
            <a:spAutoFit/>
          </a:bodyPr>
          <a:lstStyle/>
          <a:p>
            <a:r>
              <a:rPr lang="en-US" sz="1400" dirty="0" err="1">
                <a:solidFill>
                  <a:srgbClr val="C00000"/>
                </a:solidFill>
              </a:rPr>
              <a:t>sumVal</a:t>
            </a:r>
            <a:endParaRPr lang="en-US" dirty="0">
              <a:solidFill>
                <a:srgbClr val="C00000"/>
              </a:solidFill>
            </a:endParaRPr>
          </a:p>
        </p:txBody>
      </p:sp>
      <p:sp>
        <p:nvSpPr>
          <p:cNvPr id="10" name="TextBox 9"/>
          <p:cNvSpPr txBox="1"/>
          <p:nvPr/>
        </p:nvSpPr>
        <p:spPr>
          <a:xfrm>
            <a:off x="7757206" y="692092"/>
            <a:ext cx="495417" cy="307777"/>
          </a:xfrm>
          <a:prstGeom prst="rect">
            <a:avLst/>
          </a:prstGeom>
          <a:noFill/>
          <a:ln>
            <a:solidFill>
              <a:schemeClr val="tx1"/>
            </a:solidFill>
          </a:ln>
        </p:spPr>
        <p:txBody>
          <a:bodyPr wrap="square" rtlCol="0">
            <a:spAutoFit/>
          </a:bodyPr>
          <a:lstStyle/>
          <a:p>
            <a:r>
              <a:rPr lang="en-US" sz="1400" dirty="0"/>
              <a:t>22</a:t>
            </a:r>
          </a:p>
        </p:txBody>
      </p:sp>
      <p:sp>
        <p:nvSpPr>
          <p:cNvPr id="11" name="TextBox 10"/>
          <p:cNvSpPr txBox="1"/>
          <p:nvPr/>
        </p:nvSpPr>
        <p:spPr>
          <a:xfrm>
            <a:off x="256854" y="5738552"/>
            <a:ext cx="5232523" cy="1169551"/>
          </a:xfrm>
          <a:prstGeom prst="rect">
            <a:avLst/>
          </a:prstGeom>
          <a:noFill/>
        </p:spPr>
        <p:txBody>
          <a:bodyPr wrap="none" rtlCol="0">
            <a:spAutoFit/>
          </a:bodyPr>
          <a:lstStyle/>
          <a:p>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sumArr</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arr</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N)</a:t>
            </a:r>
            <a:r>
              <a:rPr lang="en-US" sz="1400" dirty="0"/>
              <a:t>  {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j,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sumVal</a:t>
            </a:r>
            <a:r>
              <a:rPr lang="en-US" sz="1400" b="1" dirty="0">
                <a:latin typeface="Courier New" panose="02070309020205020404" pitchFamily="49" charset="0"/>
                <a:cs typeface="Courier New" panose="02070309020205020404" pitchFamily="49" charset="0"/>
              </a:rPr>
              <a:t>=0</a:t>
            </a:r>
            <a:r>
              <a:rPr lang="en-US" sz="1400" dirty="0">
                <a:latin typeface="Courier New" panose="02070309020205020404" pitchFamily="49" charset="0"/>
                <a:cs typeface="Courier New" panose="02070309020205020404" pitchFamily="49" charset="0"/>
              </a:rPr>
              <a:t>;</a:t>
            </a:r>
          </a:p>
          <a:p>
            <a:r>
              <a:rPr lang="en-US" sz="1400" dirty="0">
                <a:latin typeface="Courier New" panose="02070309020205020404" pitchFamily="49" charset="0"/>
                <a:cs typeface="Courier New" panose="02070309020205020404" pitchFamily="49" charset="0"/>
              </a:rPr>
              <a:t>    for(j=0; j&lt;N </a:t>
            </a:r>
            <a:r>
              <a:rPr lang="en-US" sz="1400" dirty="0" err="1">
                <a:latin typeface="Courier New" panose="02070309020205020404" pitchFamily="49" charset="0"/>
                <a:cs typeface="Courier New" panose="02070309020205020404" pitchFamily="49" charset="0"/>
              </a:rPr>
              <a:t>j++</a:t>
            </a:r>
            <a:r>
              <a:rPr lang="en-US" sz="1400"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sumVal</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sumVal+arr</a:t>
            </a:r>
            <a:r>
              <a:rPr lang="en-US" sz="1400" b="1" dirty="0">
                <a:latin typeface="Courier New" panose="02070309020205020404" pitchFamily="49" charset="0"/>
                <a:cs typeface="Courier New" panose="02070309020205020404" pitchFamily="49" charset="0"/>
              </a:rPr>
              <a:t>[j]; </a:t>
            </a:r>
            <a:r>
              <a:rPr lang="en-US" sz="1400" dirty="0">
                <a:latin typeface="Courier New" panose="02070309020205020404" pitchFamily="49" charset="0"/>
                <a:cs typeface="Courier New" panose="02070309020205020404" pitchFamily="49" charset="0"/>
              </a:rPr>
              <a:t>}</a:t>
            </a:r>
          </a:p>
          <a:p>
            <a:r>
              <a:rPr lang="en-US" sz="1400" dirty="0">
                <a:latin typeface="Courier New" panose="02070309020205020404" pitchFamily="49" charset="0"/>
                <a:cs typeface="Courier New" panose="02070309020205020404" pitchFamily="49" charset="0"/>
              </a:rPr>
              <a:t>    return </a:t>
            </a:r>
            <a:r>
              <a:rPr lang="en-US" sz="1400" dirty="0" err="1">
                <a:latin typeface="Courier New" panose="02070309020205020404" pitchFamily="49" charset="0"/>
                <a:cs typeface="Courier New" panose="02070309020205020404" pitchFamily="49" charset="0"/>
              </a:rPr>
              <a:t>sumVal</a:t>
            </a:r>
            <a:r>
              <a:rPr lang="en-US" sz="1400" dirty="0">
                <a:latin typeface="Courier New" panose="02070309020205020404" pitchFamily="49" charset="0"/>
                <a:cs typeface="Courier New" panose="02070309020205020404" pitchFamily="49" charset="0"/>
              </a:rPr>
              <a:t>;</a:t>
            </a:r>
          </a:p>
          <a:p>
            <a:r>
              <a:rPr lang="en-US" sz="1400" dirty="0">
                <a:latin typeface="Courier New" panose="02070309020205020404" pitchFamily="49" charset="0"/>
                <a:cs typeface="Courier New" panose="02070309020205020404" pitchFamily="49" charset="0"/>
              </a:rPr>
              <a:t>}</a:t>
            </a:r>
          </a:p>
        </p:txBody>
      </p:sp>
      <p:sp>
        <p:nvSpPr>
          <p:cNvPr id="12" name="TextBox 11"/>
          <p:cNvSpPr txBox="1"/>
          <p:nvPr/>
        </p:nvSpPr>
        <p:spPr>
          <a:xfrm>
            <a:off x="4004215" y="940027"/>
            <a:ext cx="396262" cy="307777"/>
          </a:xfrm>
          <a:prstGeom prst="rect">
            <a:avLst/>
          </a:prstGeom>
          <a:noFill/>
        </p:spPr>
        <p:txBody>
          <a:bodyPr wrap="none" rtlCol="0">
            <a:spAutoFit/>
          </a:bodyPr>
          <a:lstStyle/>
          <a:p>
            <a:r>
              <a:rPr lang="en-US" sz="1400" dirty="0" err="1"/>
              <a:t>arr</a:t>
            </a:r>
            <a:endParaRPr lang="en-US" dirty="0"/>
          </a:p>
        </p:txBody>
      </p:sp>
      <p:sp>
        <p:nvSpPr>
          <p:cNvPr id="13" name="TextBox 12"/>
          <p:cNvSpPr txBox="1"/>
          <p:nvPr/>
        </p:nvSpPr>
        <p:spPr>
          <a:xfrm>
            <a:off x="4061350" y="675762"/>
            <a:ext cx="670372" cy="307777"/>
          </a:xfrm>
          <a:prstGeom prst="rect">
            <a:avLst/>
          </a:prstGeom>
          <a:noFill/>
          <a:ln>
            <a:solidFill>
              <a:schemeClr val="tx1"/>
            </a:solidFill>
          </a:ln>
        </p:spPr>
        <p:txBody>
          <a:bodyPr wrap="square" rtlCol="0">
            <a:spAutoFit/>
          </a:bodyPr>
          <a:lstStyle/>
          <a:p>
            <a:r>
              <a:rPr lang="en-US" sz="1400" dirty="0"/>
              <a:t>c34d</a:t>
            </a:r>
          </a:p>
        </p:txBody>
      </p:sp>
    </p:spTree>
    <p:extLst>
      <p:ext uri="{BB962C8B-B14F-4D97-AF65-F5344CB8AC3E}">
        <p14:creationId xmlns:p14="http://schemas.microsoft.com/office/powerpoint/2010/main" val="796465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115"/>
            <a:ext cx="9144000" cy="533498"/>
          </a:xfrm>
        </p:spPr>
        <p:txBody>
          <a:bodyPr>
            <a:normAutofit fontScale="90000"/>
          </a:bodyPr>
          <a:lstStyle/>
          <a:p>
            <a:r>
              <a:rPr lang="en-US" b="1" dirty="0"/>
              <a:t>Step 1 </a:t>
            </a:r>
            <a:r>
              <a:rPr lang="en-US" sz="2700" dirty="0"/>
              <a:t>-</a:t>
            </a:r>
            <a:r>
              <a:rPr lang="en-US" sz="3100" dirty="0"/>
              <a:t> </a:t>
            </a:r>
            <a:r>
              <a:rPr lang="en-US" sz="2700" dirty="0"/>
              <a:t>Creating a linked list with data from an array of </a:t>
            </a:r>
            <a:r>
              <a:rPr lang="en-US" sz="2700" dirty="0" err="1"/>
              <a:t>int</a:t>
            </a:r>
            <a:endParaRPr lang="en-US" sz="2700" dirty="0"/>
          </a:p>
        </p:txBody>
      </p:sp>
      <p:sp>
        <p:nvSpPr>
          <p:cNvPr id="4" name="Slide Number Placeholder 3"/>
          <p:cNvSpPr>
            <a:spLocks noGrp="1"/>
          </p:cNvSpPr>
          <p:nvPr>
            <p:ph type="sldNum" sz="quarter" idx="12"/>
          </p:nvPr>
        </p:nvSpPr>
        <p:spPr/>
        <p:txBody>
          <a:bodyPr/>
          <a:lstStyle/>
          <a:p>
            <a:fld id="{86D0B840-2342-494D-8904-2C09F25F3064}" type="slidenum">
              <a:rPr lang="en-US" smtClean="0">
                <a:solidFill>
                  <a:schemeClr val="tx1"/>
                </a:solidFill>
              </a:rPr>
              <a:t>18</a:t>
            </a:fld>
            <a:endParaRPr lang="en-US">
              <a:solidFill>
                <a:schemeClr val="tx1"/>
              </a:solidFill>
            </a:endParaRPr>
          </a:p>
        </p:txBody>
      </p:sp>
      <p:sp>
        <p:nvSpPr>
          <p:cNvPr id="5" name="TextBox 4"/>
          <p:cNvSpPr txBox="1"/>
          <p:nvPr/>
        </p:nvSpPr>
        <p:spPr>
          <a:xfrm>
            <a:off x="111942" y="576826"/>
            <a:ext cx="3536161" cy="923330"/>
          </a:xfrm>
          <a:prstGeom prst="rect">
            <a:avLst/>
          </a:prstGeom>
          <a:noFill/>
        </p:spPr>
        <p:txBody>
          <a:bodyPr wrap="none" rtlCol="0">
            <a:spAutoFit/>
          </a:bodyPr>
          <a:lstStyle/>
          <a:p>
            <a:r>
              <a:rPr lang="en-US" dirty="0"/>
              <a:t>Given data: </a:t>
            </a:r>
          </a:p>
          <a:p>
            <a:r>
              <a:rPr lang="en-US" dirty="0"/>
              <a:t>array of </a:t>
            </a:r>
            <a:r>
              <a:rPr lang="en-US" dirty="0" err="1"/>
              <a:t>int</a:t>
            </a:r>
            <a:r>
              <a:rPr lang="en-US" dirty="0"/>
              <a:t>, </a:t>
            </a:r>
            <a:r>
              <a:rPr lang="en-US" dirty="0" err="1">
                <a:latin typeface="Courier New" panose="02070309020205020404" pitchFamily="49" charset="0"/>
                <a:cs typeface="Courier New" panose="02070309020205020404" pitchFamily="49" charset="0"/>
              </a:rPr>
              <a:t>arr</a:t>
            </a:r>
            <a:r>
              <a:rPr lang="en-US" dirty="0"/>
              <a:t> and </a:t>
            </a:r>
            <a:r>
              <a:rPr lang="en-US" dirty="0" err="1"/>
              <a:t>int</a:t>
            </a:r>
            <a:r>
              <a:rPr lang="en-US" dirty="0"/>
              <a:t> N Drawing:</a:t>
            </a:r>
          </a:p>
          <a:p>
            <a:r>
              <a:rPr lang="en-US" dirty="0"/>
              <a:t> </a:t>
            </a:r>
          </a:p>
        </p:txBody>
      </p:sp>
      <p:graphicFrame>
        <p:nvGraphicFramePr>
          <p:cNvPr id="6" name="Table 5"/>
          <p:cNvGraphicFramePr>
            <a:graphicFrameLocks noGrp="1"/>
          </p:cNvGraphicFramePr>
          <p:nvPr>
            <p:extLst>
              <p:ext uri="{D42A27DB-BD31-4B8C-83A1-F6EECF244321}">
                <p14:modId xmlns:p14="http://schemas.microsoft.com/office/powerpoint/2010/main" val="2121606067"/>
              </p:ext>
            </p:extLst>
          </p:nvPr>
        </p:nvGraphicFramePr>
        <p:xfrm>
          <a:off x="4471412" y="628797"/>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b="1" dirty="0"/>
                        <a:t>9</a:t>
                      </a:r>
                    </a:p>
                  </a:txBody>
                  <a:tcPr/>
                </a:tc>
                <a:tc>
                  <a:txBody>
                    <a:bodyPr/>
                    <a:lstStyle/>
                    <a:p>
                      <a:r>
                        <a:rPr lang="en-US" b="1" dirty="0"/>
                        <a:t>1</a:t>
                      </a:r>
                    </a:p>
                  </a:txBody>
                  <a:tcPr/>
                </a:tc>
                <a:tc>
                  <a:txBody>
                    <a:bodyPr/>
                    <a:lstStyle/>
                    <a:p>
                      <a:r>
                        <a:rPr lang="en-US" b="1" dirty="0"/>
                        <a:t>7</a:t>
                      </a:r>
                    </a:p>
                  </a:txBody>
                  <a:tcPr/>
                </a:tc>
                <a:tc>
                  <a:txBody>
                    <a:bodyPr/>
                    <a:lstStyle/>
                    <a:p>
                      <a:r>
                        <a:rPr lang="en-US" b="1" dirty="0"/>
                        <a:t>5</a:t>
                      </a:r>
                    </a:p>
                  </a:txBody>
                  <a:tcPr/>
                </a:tc>
                <a:extLst>
                  <a:ext uri="{0D108BD9-81ED-4DB2-BD59-A6C34878D82A}">
                    <a16:rowId xmlns:a16="http://schemas.microsoft.com/office/drawing/2014/main" val="283907435"/>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009940378"/>
              </p:ext>
            </p:extLst>
          </p:nvPr>
        </p:nvGraphicFramePr>
        <p:xfrm>
          <a:off x="4471412" y="925977"/>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dirty="0"/>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3907435"/>
                  </a:ext>
                </a:extLst>
              </a:tr>
            </a:tbl>
          </a:graphicData>
        </a:graphic>
      </p:graphicFrame>
      <p:sp>
        <p:nvSpPr>
          <p:cNvPr id="8" name="TextBox 7"/>
          <p:cNvSpPr txBox="1"/>
          <p:nvPr/>
        </p:nvSpPr>
        <p:spPr>
          <a:xfrm>
            <a:off x="132108" y="1416606"/>
            <a:ext cx="2681824" cy="646331"/>
          </a:xfrm>
          <a:prstGeom prst="rect">
            <a:avLst/>
          </a:prstGeom>
          <a:noFill/>
        </p:spPr>
        <p:txBody>
          <a:bodyPr wrap="none" rtlCol="0">
            <a:spAutoFit/>
          </a:bodyPr>
          <a:lstStyle/>
          <a:p>
            <a:r>
              <a:rPr lang="en-US" dirty="0"/>
              <a:t>Data to be created: </a:t>
            </a:r>
          </a:p>
          <a:p>
            <a:r>
              <a:rPr lang="en-US" dirty="0"/>
              <a:t>Single linked list. Drawing: </a:t>
            </a:r>
          </a:p>
        </p:txBody>
      </p:sp>
      <p:graphicFrame>
        <p:nvGraphicFramePr>
          <p:cNvPr id="9" name="Content Placeholder 26"/>
          <p:cNvGraphicFramePr>
            <a:graphicFrameLocks/>
          </p:cNvGraphicFramePr>
          <p:nvPr>
            <p:extLst/>
          </p:nvPr>
        </p:nvGraphicFramePr>
        <p:xfrm>
          <a:off x="3988398" y="1660044"/>
          <a:ext cx="990988" cy="274320"/>
        </p:xfrm>
        <a:graphic>
          <a:graphicData uri="http://schemas.openxmlformats.org/drawingml/2006/table">
            <a:tbl>
              <a:tblPr firstRow="1" bandRow="1">
                <a:tableStyleId>{5C22544A-7EE6-4342-B048-85BDC9FD1C3A}</a:tableStyleId>
              </a:tblPr>
              <a:tblGrid>
                <a:gridCol w="495494">
                  <a:extLst>
                    <a:ext uri="{9D8B030D-6E8A-4147-A177-3AD203B41FA5}">
                      <a16:colId xmlns:a16="http://schemas.microsoft.com/office/drawing/2014/main" val="20000"/>
                    </a:ext>
                  </a:extLst>
                </a:gridCol>
                <a:gridCol w="495494">
                  <a:extLst>
                    <a:ext uri="{9D8B030D-6E8A-4147-A177-3AD203B41FA5}">
                      <a16:colId xmlns:a16="http://schemas.microsoft.com/office/drawing/2014/main" val="20001"/>
                    </a:ext>
                  </a:extLst>
                </a:gridCol>
              </a:tblGrid>
              <a:tr h="260866">
                <a:tc>
                  <a:txBody>
                    <a:bodyPr/>
                    <a:lstStyle/>
                    <a:p>
                      <a:r>
                        <a:rPr lang="en-US" sz="12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abcd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0" name="Straight Arrow Connector 9"/>
          <p:cNvCxnSpPr/>
          <p:nvPr/>
        </p:nvCxnSpPr>
        <p:spPr>
          <a:xfrm>
            <a:off x="4988354" y="178706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1" name="Content Placeholder 26"/>
          <p:cNvGraphicFramePr>
            <a:graphicFrameLocks/>
          </p:cNvGraphicFramePr>
          <p:nvPr>
            <p:extLst/>
          </p:nvPr>
        </p:nvGraphicFramePr>
        <p:xfrm>
          <a:off x="5388206" y="1637116"/>
          <a:ext cx="820614" cy="274320"/>
        </p:xfrm>
        <a:graphic>
          <a:graphicData uri="http://schemas.openxmlformats.org/drawingml/2006/table">
            <a:tbl>
              <a:tblPr firstRow="1" bandRow="1">
                <a:tableStyleId>{5C22544A-7EE6-4342-B048-85BDC9FD1C3A}</a:tableStyleId>
              </a:tblPr>
              <a:tblGrid>
                <a:gridCol w="286730">
                  <a:extLst>
                    <a:ext uri="{9D8B030D-6E8A-4147-A177-3AD203B41FA5}">
                      <a16:colId xmlns:a16="http://schemas.microsoft.com/office/drawing/2014/main" val="20000"/>
                    </a:ext>
                  </a:extLst>
                </a:gridCol>
                <a:gridCol w="533884">
                  <a:extLst>
                    <a:ext uri="{9D8B030D-6E8A-4147-A177-3AD203B41FA5}">
                      <a16:colId xmlns:a16="http://schemas.microsoft.com/office/drawing/2014/main" val="20001"/>
                    </a:ext>
                  </a:extLst>
                </a:gridCol>
              </a:tblGrid>
              <a:tr h="260866">
                <a:tc>
                  <a:txBody>
                    <a:bodyPr/>
                    <a:lstStyle/>
                    <a:p>
                      <a:r>
                        <a:rPr lang="en-US"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dabc</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4" name="Content Placeholder 26"/>
          <p:cNvGraphicFramePr>
            <a:graphicFrameLocks/>
          </p:cNvGraphicFramePr>
          <p:nvPr>
            <p:extLst/>
          </p:nvPr>
        </p:nvGraphicFramePr>
        <p:xfrm>
          <a:off x="7916172" y="1624515"/>
          <a:ext cx="1023392" cy="274320"/>
        </p:xfrm>
        <a:graphic>
          <a:graphicData uri="http://schemas.openxmlformats.org/drawingml/2006/table">
            <a:tbl>
              <a:tblPr firstRow="1" bandRow="1">
                <a:tableStyleId>{5C22544A-7EE6-4342-B048-85BDC9FD1C3A}</a:tableStyleId>
              </a:tblPr>
              <a:tblGrid>
                <a:gridCol w="511696">
                  <a:extLst>
                    <a:ext uri="{9D8B030D-6E8A-4147-A177-3AD203B41FA5}">
                      <a16:colId xmlns:a16="http://schemas.microsoft.com/office/drawing/2014/main" val="20000"/>
                    </a:ext>
                  </a:extLst>
                </a:gridCol>
                <a:gridCol w="511696">
                  <a:extLst>
                    <a:ext uri="{9D8B030D-6E8A-4147-A177-3AD203B41FA5}">
                      <a16:colId xmlns:a16="http://schemas.microsoft.com/office/drawing/2014/main" val="20001"/>
                    </a:ext>
                  </a:extLst>
                </a:gridCol>
              </a:tblGrid>
              <a:tr h="260866">
                <a:tc>
                  <a:txBody>
                    <a:bodyPr/>
                    <a:lstStyle/>
                    <a:p>
                      <a:r>
                        <a:rPr lang="en-US" sz="120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5" name="Straight Arrow Connector 14"/>
          <p:cNvCxnSpPr/>
          <p:nvPr/>
        </p:nvCxnSpPr>
        <p:spPr>
          <a:xfrm>
            <a:off x="7535174" y="1776915"/>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4" idx="0"/>
          </p:cNvCxnSpPr>
          <p:nvPr/>
        </p:nvCxnSpPr>
        <p:spPr>
          <a:xfrm>
            <a:off x="8427868" y="1624515"/>
            <a:ext cx="511696" cy="2588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7" name="Content Placeholder 26"/>
          <p:cNvGraphicFramePr>
            <a:graphicFrameLocks/>
          </p:cNvGraphicFramePr>
          <p:nvPr>
            <p:extLst/>
          </p:nvPr>
        </p:nvGraphicFramePr>
        <p:xfrm>
          <a:off x="6570574" y="1637116"/>
          <a:ext cx="999150" cy="274320"/>
        </p:xfrm>
        <a:graphic>
          <a:graphicData uri="http://schemas.openxmlformats.org/drawingml/2006/table">
            <a:tbl>
              <a:tblPr firstRow="1" bandRow="1">
                <a:tableStyleId>{5C22544A-7EE6-4342-B048-85BDC9FD1C3A}</a:tableStyleId>
              </a:tblPr>
              <a:tblGrid>
                <a:gridCol w="499575">
                  <a:extLst>
                    <a:ext uri="{9D8B030D-6E8A-4147-A177-3AD203B41FA5}">
                      <a16:colId xmlns:a16="http://schemas.microsoft.com/office/drawing/2014/main" val="20000"/>
                    </a:ext>
                  </a:extLst>
                </a:gridCol>
                <a:gridCol w="499575">
                  <a:extLst>
                    <a:ext uri="{9D8B030D-6E8A-4147-A177-3AD203B41FA5}">
                      <a16:colId xmlns:a16="http://schemas.microsoft.com/office/drawing/2014/main" val="20001"/>
                    </a:ext>
                  </a:extLst>
                </a:gridCol>
              </a:tblGrid>
              <a:tr h="260866">
                <a:tc>
                  <a:txBody>
                    <a:bodyPr/>
                    <a:lstStyle/>
                    <a:p>
                      <a:r>
                        <a:rPr lang="en-US" sz="12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200c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8" name="Straight Arrow Connector 17"/>
          <p:cNvCxnSpPr/>
          <p:nvPr/>
        </p:nvCxnSpPr>
        <p:spPr>
          <a:xfrm>
            <a:off x="6195291" y="1789516"/>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843491" y="1930283"/>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20" name="Rectangle 19"/>
          <p:cNvSpPr/>
          <p:nvPr/>
        </p:nvSpPr>
        <p:spPr>
          <a:xfrm>
            <a:off x="2931736" y="1660044"/>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10ab</a:t>
            </a:r>
          </a:p>
        </p:txBody>
      </p:sp>
      <p:cxnSp>
        <p:nvCxnSpPr>
          <p:cNvPr id="21" name="Straight Arrow Connector 20"/>
          <p:cNvCxnSpPr/>
          <p:nvPr/>
        </p:nvCxnSpPr>
        <p:spPr>
          <a:xfrm>
            <a:off x="3409998" y="1787068"/>
            <a:ext cx="583039" cy="340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988398" y="1869671"/>
            <a:ext cx="984565" cy="276999"/>
          </a:xfrm>
          <a:prstGeom prst="rect">
            <a:avLst/>
          </a:prstGeom>
          <a:noFill/>
        </p:spPr>
        <p:txBody>
          <a:bodyPr wrap="none" rtlCol="0">
            <a:spAutoFit/>
          </a:bodyPr>
          <a:lstStyle/>
          <a:p>
            <a:r>
              <a:rPr lang="en-US" sz="1200" i="1" dirty="0"/>
              <a:t>data       next</a:t>
            </a:r>
            <a:endParaRPr lang="en-US" sz="1400" i="1" dirty="0"/>
          </a:p>
        </p:txBody>
      </p:sp>
      <p:sp>
        <p:nvSpPr>
          <p:cNvPr id="27" name="TextBox 26"/>
          <p:cNvSpPr txBox="1"/>
          <p:nvPr/>
        </p:nvSpPr>
        <p:spPr>
          <a:xfrm>
            <a:off x="3897971" y="1362864"/>
            <a:ext cx="495649" cy="276999"/>
          </a:xfrm>
          <a:prstGeom prst="rect">
            <a:avLst/>
          </a:prstGeom>
          <a:noFill/>
        </p:spPr>
        <p:txBody>
          <a:bodyPr wrap="none" rtlCol="0">
            <a:spAutoFit/>
          </a:bodyPr>
          <a:lstStyle/>
          <a:p>
            <a:r>
              <a:rPr lang="en-US" sz="1200" dirty="0"/>
              <a:t>10ab</a:t>
            </a:r>
            <a:endParaRPr lang="en-US" sz="1600" dirty="0"/>
          </a:p>
        </p:txBody>
      </p:sp>
      <p:sp>
        <p:nvSpPr>
          <p:cNvPr id="28" name="TextBox 27"/>
          <p:cNvSpPr txBox="1"/>
          <p:nvPr/>
        </p:nvSpPr>
        <p:spPr>
          <a:xfrm>
            <a:off x="5285277" y="1364432"/>
            <a:ext cx="484428" cy="276999"/>
          </a:xfrm>
          <a:prstGeom prst="rect">
            <a:avLst/>
          </a:prstGeom>
          <a:noFill/>
        </p:spPr>
        <p:txBody>
          <a:bodyPr wrap="none" rtlCol="0">
            <a:spAutoFit/>
          </a:bodyPr>
          <a:lstStyle/>
          <a:p>
            <a:r>
              <a:rPr lang="en-US" sz="1200" dirty="0" err="1"/>
              <a:t>abcd</a:t>
            </a:r>
            <a:endParaRPr lang="en-US" sz="1600" dirty="0"/>
          </a:p>
        </p:txBody>
      </p:sp>
      <p:sp>
        <p:nvSpPr>
          <p:cNvPr id="30" name="TextBox 29"/>
          <p:cNvSpPr txBox="1"/>
          <p:nvPr/>
        </p:nvSpPr>
        <p:spPr>
          <a:xfrm>
            <a:off x="6503632" y="1418677"/>
            <a:ext cx="484428" cy="276999"/>
          </a:xfrm>
          <a:prstGeom prst="rect">
            <a:avLst/>
          </a:prstGeom>
          <a:noFill/>
        </p:spPr>
        <p:txBody>
          <a:bodyPr wrap="none" rtlCol="0">
            <a:spAutoFit/>
          </a:bodyPr>
          <a:lstStyle/>
          <a:p>
            <a:r>
              <a:rPr lang="en-US" sz="1200" dirty="0" err="1"/>
              <a:t>dabc</a:t>
            </a:r>
            <a:endParaRPr lang="en-US" sz="1600" dirty="0"/>
          </a:p>
        </p:txBody>
      </p:sp>
      <p:sp>
        <p:nvSpPr>
          <p:cNvPr id="31" name="TextBox 30"/>
          <p:cNvSpPr txBox="1"/>
          <p:nvPr/>
        </p:nvSpPr>
        <p:spPr>
          <a:xfrm>
            <a:off x="7952835" y="1379223"/>
            <a:ext cx="486030" cy="276999"/>
          </a:xfrm>
          <a:prstGeom prst="rect">
            <a:avLst/>
          </a:prstGeom>
          <a:noFill/>
        </p:spPr>
        <p:txBody>
          <a:bodyPr wrap="none" rtlCol="0">
            <a:spAutoFit/>
          </a:bodyPr>
          <a:lstStyle/>
          <a:p>
            <a:r>
              <a:rPr lang="en-US" sz="1200" dirty="0"/>
              <a:t>200c</a:t>
            </a:r>
            <a:endParaRPr lang="en-US" sz="1600" dirty="0"/>
          </a:p>
        </p:txBody>
      </p:sp>
      <p:sp>
        <p:nvSpPr>
          <p:cNvPr id="33" name="TextBox 32"/>
          <p:cNvSpPr txBox="1"/>
          <p:nvPr/>
        </p:nvSpPr>
        <p:spPr>
          <a:xfrm>
            <a:off x="180843" y="2566646"/>
            <a:ext cx="8870689" cy="3585597"/>
          </a:xfrm>
          <a:prstGeom prst="rect">
            <a:avLst/>
          </a:prstGeom>
          <a:noFill/>
        </p:spPr>
        <p:txBody>
          <a:bodyPr wrap="square" rtlCol="0">
            <a:spAutoFit/>
          </a:bodyPr>
          <a:lstStyle/>
          <a:p>
            <a:r>
              <a:rPr lang="en-US" dirty="0" err="1">
                <a:latin typeface="Courier New" panose="02070309020205020404" pitchFamily="49" charset="0"/>
                <a:cs typeface="Courier New" panose="02070309020205020404" pitchFamily="49" charset="0"/>
              </a:rPr>
              <a:t>nodePT</a:t>
            </a:r>
            <a:r>
              <a:rPr lang="en-US" dirty="0">
                <a:latin typeface="Courier New" panose="02070309020205020404" pitchFamily="49" charset="0"/>
                <a:cs typeface="Courier New" panose="02070309020205020404" pitchFamily="49" charset="0"/>
              </a:rPr>
              <a:t> </a:t>
            </a:r>
            <a:r>
              <a:rPr lang="en-US" b="1" i="1" dirty="0">
                <a:latin typeface="Courier New" panose="02070309020205020404" pitchFamily="49" charset="0"/>
                <a:cs typeface="Courier New" panose="02070309020205020404" pitchFamily="49" charset="0"/>
              </a:rPr>
              <a:t>array_2_list</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arr</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N) </a:t>
            </a:r>
          </a:p>
          <a:p>
            <a:endParaRPr lang="en-US" b="1" dirty="0">
              <a:latin typeface="Courier New" panose="02070309020205020404" pitchFamily="49" charset="0"/>
              <a:cs typeface="Courier New" panose="02070309020205020404" pitchFamily="49" charset="0"/>
            </a:endParaRPr>
          </a:p>
          <a:p>
            <a:r>
              <a:rPr lang="en-US" b="1" dirty="0"/>
              <a:t>Solve the problem using the relation between data and loop iteration</a:t>
            </a:r>
          </a:p>
          <a:p>
            <a:endParaRPr lang="en-US" sz="1100" dirty="0"/>
          </a:p>
          <a:p>
            <a:r>
              <a:rPr lang="en-US" b="1" dirty="0"/>
              <a:t>Step 1. What will control the loop? What do we loop over? </a:t>
            </a:r>
          </a:p>
          <a:p>
            <a:r>
              <a:rPr lang="en-US" b="1" dirty="0" err="1"/>
              <a:t>Ans</a:t>
            </a:r>
            <a:r>
              <a:rPr lang="en-US" b="1" dirty="0"/>
              <a:t>:  Add a node for one item in arr.</a:t>
            </a:r>
          </a:p>
          <a:p>
            <a:r>
              <a:rPr lang="en-US" b="1" dirty="0"/>
              <a:t>       </a:t>
            </a:r>
          </a:p>
          <a:p>
            <a:r>
              <a:rPr lang="en-US" b="1" dirty="0"/>
              <a:t>       </a:t>
            </a:r>
            <a:r>
              <a:rPr lang="en-US" dirty="0"/>
              <a:t>We will iterate over the array </a:t>
            </a:r>
            <a:r>
              <a:rPr lang="en-US" dirty="0" err="1">
                <a:latin typeface="Courier New" panose="02070309020205020404" pitchFamily="49" charset="0"/>
                <a:cs typeface="Courier New" panose="02070309020205020404" pitchFamily="49" charset="0"/>
              </a:rPr>
              <a:t>arr</a:t>
            </a:r>
            <a:r>
              <a:rPr lang="en-US" dirty="0"/>
              <a:t>, using the index, j   (  </a:t>
            </a:r>
          </a:p>
          <a:p>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for(j=0;j&lt;</a:t>
            </a:r>
            <a:r>
              <a:rPr lang="en-US" b="1" dirty="0" err="1">
                <a:latin typeface="Courier New" panose="02070309020205020404" pitchFamily="49" charset="0"/>
                <a:cs typeface="Courier New" panose="02070309020205020404" pitchFamily="49" charset="0"/>
              </a:rPr>
              <a:t>N;j</a:t>
            </a:r>
            <a:r>
              <a:rPr lang="en-US" b="1" dirty="0">
                <a:latin typeface="Courier New" panose="02070309020205020404" pitchFamily="49" charset="0"/>
                <a:cs typeface="Courier New" panose="02070309020205020404" pitchFamily="49" charset="0"/>
              </a:rPr>
              <a:t>++)</a:t>
            </a:r>
            <a:r>
              <a:rPr lang="en-US" b="1" dirty="0"/>
              <a:t>  </a:t>
            </a:r>
            <a:r>
              <a:rPr lang="en-US" dirty="0"/>
              <a:t>{</a:t>
            </a:r>
          </a:p>
          <a:p>
            <a:r>
              <a:rPr lang="en-US" dirty="0"/>
              <a:t>		// create a new node, </a:t>
            </a:r>
          </a:p>
          <a:p>
            <a:r>
              <a:rPr lang="en-US" dirty="0"/>
              <a:t>		// write </a:t>
            </a:r>
            <a:r>
              <a:rPr lang="en-US" dirty="0" err="1"/>
              <a:t>arr</a:t>
            </a:r>
            <a:r>
              <a:rPr lang="en-US" dirty="0"/>
              <a:t>[j] as </a:t>
            </a:r>
            <a:r>
              <a:rPr lang="en-US" i="1" dirty="0"/>
              <a:t>data</a:t>
            </a:r>
            <a:r>
              <a:rPr lang="en-US" dirty="0"/>
              <a:t> in it, (and possibly NULL in </a:t>
            </a:r>
            <a:r>
              <a:rPr lang="en-US" i="1" dirty="0"/>
              <a:t>next</a:t>
            </a:r>
            <a:r>
              <a:rPr lang="en-US" dirty="0"/>
              <a:t>)</a:t>
            </a:r>
          </a:p>
          <a:p>
            <a:r>
              <a:rPr lang="en-US" dirty="0"/>
              <a:t>		// add it to the end of the list</a:t>
            </a:r>
          </a:p>
          <a:p>
            <a:r>
              <a:rPr lang="en-US" dirty="0"/>
              <a:t>	}</a:t>
            </a:r>
          </a:p>
        </p:txBody>
      </p:sp>
      <p:sp>
        <p:nvSpPr>
          <p:cNvPr id="25" name="TextBox 24"/>
          <p:cNvSpPr txBox="1"/>
          <p:nvPr/>
        </p:nvSpPr>
        <p:spPr>
          <a:xfrm>
            <a:off x="7065096" y="843184"/>
            <a:ext cx="300082" cy="307777"/>
          </a:xfrm>
          <a:prstGeom prst="rect">
            <a:avLst/>
          </a:prstGeom>
          <a:noFill/>
        </p:spPr>
        <p:txBody>
          <a:bodyPr wrap="none" rtlCol="0">
            <a:spAutoFit/>
          </a:bodyPr>
          <a:lstStyle/>
          <a:p>
            <a:r>
              <a:rPr lang="en-US" sz="1400" dirty="0"/>
              <a:t>N</a:t>
            </a:r>
            <a:endParaRPr lang="en-US" dirty="0"/>
          </a:p>
        </p:txBody>
      </p:sp>
      <p:sp>
        <p:nvSpPr>
          <p:cNvPr id="26" name="TextBox 25"/>
          <p:cNvSpPr txBox="1"/>
          <p:nvPr/>
        </p:nvSpPr>
        <p:spPr>
          <a:xfrm>
            <a:off x="7067613" y="555492"/>
            <a:ext cx="228841" cy="307777"/>
          </a:xfrm>
          <a:prstGeom prst="rect">
            <a:avLst/>
          </a:prstGeom>
          <a:noFill/>
          <a:ln>
            <a:solidFill>
              <a:schemeClr val="tx1"/>
            </a:solidFill>
          </a:ln>
        </p:spPr>
        <p:txBody>
          <a:bodyPr wrap="square" rtlCol="0">
            <a:spAutoFit/>
          </a:bodyPr>
          <a:lstStyle/>
          <a:p>
            <a:r>
              <a:rPr lang="en-US" sz="1400" dirty="0"/>
              <a:t>4</a:t>
            </a:r>
          </a:p>
        </p:txBody>
      </p:sp>
      <p:sp>
        <p:nvSpPr>
          <p:cNvPr id="29" name="TextBox 28"/>
          <p:cNvSpPr txBox="1"/>
          <p:nvPr/>
        </p:nvSpPr>
        <p:spPr>
          <a:xfrm>
            <a:off x="3737958" y="879707"/>
            <a:ext cx="468724"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arr</a:t>
            </a:r>
            <a:endParaRPr lang="en-US" sz="1200" dirty="0">
              <a:latin typeface="Courier New" panose="02070309020205020404" pitchFamily="49" charset="0"/>
              <a:cs typeface="Courier New" panose="02070309020205020404" pitchFamily="49" charset="0"/>
            </a:endParaRPr>
          </a:p>
        </p:txBody>
      </p:sp>
      <p:sp>
        <p:nvSpPr>
          <p:cNvPr id="32" name="TextBox 31"/>
          <p:cNvSpPr txBox="1"/>
          <p:nvPr/>
        </p:nvSpPr>
        <p:spPr>
          <a:xfrm>
            <a:off x="3761019" y="621344"/>
            <a:ext cx="554467" cy="307777"/>
          </a:xfrm>
          <a:prstGeom prst="rect">
            <a:avLst/>
          </a:prstGeom>
          <a:noFill/>
          <a:ln>
            <a:solidFill>
              <a:schemeClr val="tx1"/>
            </a:solidFill>
          </a:ln>
        </p:spPr>
        <p:txBody>
          <a:bodyPr wrap="square" rtlCol="0">
            <a:spAutoFit/>
          </a:bodyPr>
          <a:lstStyle/>
          <a:p>
            <a:r>
              <a:rPr lang="en-US" sz="1400" dirty="0"/>
              <a:t>a000</a:t>
            </a:r>
          </a:p>
        </p:txBody>
      </p:sp>
      <p:sp>
        <p:nvSpPr>
          <p:cNvPr id="34" name="TextBox 33"/>
          <p:cNvSpPr txBox="1"/>
          <p:nvPr/>
        </p:nvSpPr>
        <p:spPr>
          <a:xfrm>
            <a:off x="4393620" y="407555"/>
            <a:ext cx="494046" cy="276999"/>
          </a:xfrm>
          <a:prstGeom prst="rect">
            <a:avLst/>
          </a:prstGeom>
          <a:noFill/>
        </p:spPr>
        <p:txBody>
          <a:bodyPr wrap="none" rtlCol="0">
            <a:spAutoFit/>
          </a:bodyPr>
          <a:lstStyle/>
          <a:p>
            <a:r>
              <a:rPr lang="en-US" sz="1200" dirty="0"/>
              <a:t>a000</a:t>
            </a:r>
            <a:endParaRPr lang="en-US" sz="1600" dirty="0"/>
          </a:p>
        </p:txBody>
      </p:sp>
    </p:spTree>
    <p:extLst>
      <p:ext uri="{BB962C8B-B14F-4D97-AF65-F5344CB8AC3E}">
        <p14:creationId xmlns:p14="http://schemas.microsoft.com/office/powerpoint/2010/main" val="1511129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6D0B840-2342-494D-8904-2C09F25F3064}" type="slidenum">
              <a:rPr lang="en-US" smtClean="0">
                <a:solidFill>
                  <a:schemeClr val="tx1"/>
                </a:solidFill>
              </a:rPr>
              <a:t>19</a:t>
            </a:fld>
            <a:endParaRPr lang="en-US" dirty="0">
              <a:solidFill>
                <a:schemeClr val="tx1"/>
              </a:solidFill>
            </a:endParaRPr>
          </a:p>
        </p:txBody>
      </p:sp>
      <p:sp>
        <p:nvSpPr>
          <p:cNvPr id="8" name="TextBox 7"/>
          <p:cNvSpPr txBox="1"/>
          <p:nvPr/>
        </p:nvSpPr>
        <p:spPr>
          <a:xfrm>
            <a:off x="102506" y="1402632"/>
            <a:ext cx="2681824" cy="646331"/>
          </a:xfrm>
          <a:prstGeom prst="rect">
            <a:avLst/>
          </a:prstGeom>
          <a:noFill/>
        </p:spPr>
        <p:txBody>
          <a:bodyPr wrap="none" rtlCol="0">
            <a:spAutoFit/>
          </a:bodyPr>
          <a:lstStyle/>
          <a:p>
            <a:r>
              <a:rPr lang="en-US" dirty="0"/>
              <a:t>Data to be created: </a:t>
            </a:r>
          </a:p>
          <a:p>
            <a:r>
              <a:rPr lang="en-US" dirty="0"/>
              <a:t>Single linked list. Drawing: </a:t>
            </a:r>
          </a:p>
        </p:txBody>
      </p:sp>
      <p:graphicFrame>
        <p:nvGraphicFramePr>
          <p:cNvPr id="9" name="Content Placeholder 26"/>
          <p:cNvGraphicFramePr>
            <a:graphicFrameLocks/>
          </p:cNvGraphicFramePr>
          <p:nvPr>
            <p:extLst/>
          </p:nvPr>
        </p:nvGraphicFramePr>
        <p:xfrm>
          <a:off x="3988398" y="1660044"/>
          <a:ext cx="990988" cy="274320"/>
        </p:xfrm>
        <a:graphic>
          <a:graphicData uri="http://schemas.openxmlformats.org/drawingml/2006/table">
            <a:tbl>
              <a:tblPr firstRow="1" bandRow="1">
                <a:tableStyleId>{5C22544A-7EE6-4342-B048-85BDC9FD1C3A}</a:tableStyleId>
              </a:tblPr>
              <a:tblGrid>
                <a:gridCol w="495494">
                  <a:extLst>
                    <a:ext uri="{9D8B030D-6E8A-4147-A177-3AD203B41FA5}">
                      <a16:colId xmlns:a16="http://schemas.microsoft.com/office/drawing/2014/main" val="20000"/>
                    </a:ext>
                  </a:extLst>
                </a:gridCol>
                <a:gridCol w="495494">
                  <a:extLst>
                    <a:ext uri="{9D8B030D-6E8A-4147-A177-3AD203B41FA5}">
                      <a16:colId xmlns:a16="http://schemas.microsoft.com/office/drawing/2014/main" val="20001"/>
                    </a:ext>
                  </a:extLst>
                </a:gridCol>
              </a:tblGrid>
              <a:tr h="260866">
                <a:tc>
                  <a:txBody>
                    <a:bodyPr/>
                    <a:lstStyle/>
                    <a:p>
                      <a:r>
                        <a:rPr lang="en-US" sz="12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abcd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0" name="Straight Arrow Connector 9"/>
          <p:cNvCxnSpPr/>
          <p:nvPr/>
        </p:nvCxnSpPr>
        <p:spPr>
          <a:xfrm>
            <a:off x="4988354" y="178706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1" name="Content Placeholder 26"/>
          <p:cNvGraphicFramePr>
            <a:graphicFrameLocks/>
          </p:cNvGraphicFramePr>
          <p:nvPr>
            <p:extLst/>
          </p:nvPr>
        </p:nvGraphicFramePr>
        <p:xfrm>
          <a:off x="5388206" y="1637116"/>
          <a:ext cx="820614" cy="274320"/>
        </p:xfrm>
        <a:graphic>
          <a:graphicData uri="http://schemas.openxmlformats.org/drawingml/2006/table">
            <a:tbl>
              <a:tblPr firstRow="1" bandRow="1">
                <a:tableStyleId>{5C22544A-7EE6-4342-B048-85BDC9FD1C3A}</a:tableStyleId>
              </a:tblPr>
              <a:tblGrid>
                <a:gridCol w="286730">
                  <a:extLst>
                    <a:ext uri="{9D8B030D-6E8A-4147-A177-3AD203B41FA5}">
                      <a16:colId xmlns:a16="http://schemas.microsoft.com/office/drawing/2014/main" val="20000"/>
                    </a:ext>
                  </a:extLst>
                </a:gridCol>
                <a:gridCol w="533884">
                  <a:extLst>
                    <a:ext uri="{9D8B030D-6E8A-4147-A177-3AD203B41FA5}">
                      <a16:colId xmlns:a16="http://schemas.microsoft.com/office/drawing/2014/main" val="20001"/>
                    </a:ext>
                  </a:extLst>
                </a:gridCol>
              </a:tblGrid>
              <a:tr h="260866">
                <a:tc>
                  <a:txBody>
                    <a:bodyPr/>
                    <a:lstStyle/>
                    <a:p>
                      <a:r>
                        <a:rPr lang="en-US"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dabc</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4" name="Content Placeholder 26"/>
          <p:cNvGraphicFramePr>
            <a:graphicFrameLocks/>
          </p:cNvGraphicFramePr>
          <p:nvPr>
            <p:extLst/>
          </p:nvPr>
        </p:nvGraphicFramePr>
        <p:xfrm>
          <a:off x="7916172" y="1624515"/>
          <a:ext cx="1023392" cy="274320"/>
        </p:xfrm>
        <a:graphic>
          <a:graphicData uri="http://schemas.openxmlformats.org/drawingml/2006/table">
            <a:tbl>
              <a:tblPr firstRow="1" bandRow="1">
                <a:tableStyleId>{5C22544A-7EE6-4342-B048-85BDC9FD1C3A}</a:tableStyleId>
              </a:tblPr>
              <a:tblGrid>
                <a:gridCol w="511696">
                  <a:extLst>
                    <a:ext uri="{9D8B030D-6E8A-4147-A177-3AD203B41FA5}">
                      <a16:colId xmlns:a16="http://schemas.microsoft.com/office/drawing/2014/main" val="20000"/>
                    </a:ext>
                  </a:extLst>
                </a:gridCol>
                <a:gridCol w="511696">
                  <a:extLst>
                    <a:ext uri="{9D8B030D-6E8A-4147-A177-3AD203B41FA5}">
                      <a16:colId xmlns:a16="http://schemas.microsoft.com/office/drawing/2014/main" val="20001"/>
                    </a:ext>
                  </a:extLst>
                </a:gridCol>
              </a:tblGrid>
              <a:tr h="260866">
                <a:tc>
                  <a:txBody>
                    <a:bodyPr/>
                    <a:lstStyle/>
                    <a:p>
                      <a:r>
                        <a:rPr lang="en-US" sz="120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5" name="Straight Arrow Connector 14"/>
          <p:cNvCxnSpPr/>
          <p:nvPr/>
        </p:nvCxnSpPr>
        <p:spPr>
          <a:xfrm>
            <a:off x="7535174" y="1776915"/>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4" idx="0"/>
          </p:cNvCxnSpPr>
          <p:nvPr/>
        </p:nvCxnSpPr>
        <p:spPr>
          <a:xfrm>
            <a:off x="8427868" y="1624515"/>
            <a:ext cx="511696" cy="2588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7" name="Content Placeholder 26"/>
          <p:cNvGraphicFramePr>
            <a:graphicFrameLocks/>
          </p:cNvGraphicFramePr>
          <p:nvPr>
            <p:extLst/>
          </p:nvPr>
        </p:nvGraphicFramePr>
        <p:xfrm>
          <a:off x="6570574" y="1637116"/>
          <a:ext cx="999150" cy="274320"/>
        </p:xfrm>
        <a:graphic>
          <a:graphicData uri="http://schemas.openxmlformats.org/drawingml/2006/table">
            <a:tbl>
              <a:tblPr firstRow="1" bandRow="1">
                <a:tableStyleId>{5C22544A-7EE6-4342-B048-85BDC9FD1C3A}</a:tableStyleId>
              </a:tblPr>
              <a:tblGrid>
                <a:gridCol w="499575">
                  <a:extLst>
                    <a:ext uri="{9D8B030D-6E8A-4147-A177-3AD203B41FA5}">
                      <a16:colId xmlns:a16="http://schemas.microsoft.com/office/drawing/2014/main" val="20000"/>
                    </a:ext>
                  </a:extLst>
                </a:gridCol>
                <a:gridCol w="499575">
                  <a:extLst>
                    <a:ext uri="{9D8B030D-6E8A-4147-A177-3AD203B41FA5}">
                      <a16:colId xmlns:a16="http://schemas.microsoft.com/office/drawing/2014/main" val="20001"/>
                    </a:ext>
                  </a:extLst>
                </a:gridCol>
              </a:tblGrid>
              <a:tr h="260866">
                <a:tc>
                  <a:txBody>
                    <a:bodyPr/>
                    <a:lstStyle/>
                    <a:p>
                      <a:r>
                        <a:rPr lang="en-US" sz="12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200c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8" name="Straight Arrow Connector 17"/>
          <p:cNvCxnSpPr/>
          <p:nvPr/>
        </p:nvCxnSpPr>
        <p:spPr>
          <a:xfrm>
            <a:off x="6195291" y="1789516"/>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843491" y="1899461"/>
            <a:ext cx="363192"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20" name="Rectangle 19"/>
          <p:cNvSpPr/>
          <p:nvPr/>
        </p:nvSpPr>
        <p:spPr>
          <a:xfrm>
            <a:off x="2931736" y="1660044"/>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10ab</a:t>
            </a:r>
          </a:p>
        </p:txBody>
      </p:sp>
      <p:cxnSp>
        <p:nvCxnSpPr>
          <p:cNvPr id="21" name="Straight Arrow Connector 20"/>
          <p:cNvCxnSpPr/>
          <p:nvPr/>
        </p:nvCxnSpPr>
        <p:spPr>
          <a:xfrm>
            <a:off x="3409998" y="1787068"/>
            <a:ext cx="583039" cy="340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988398" y="1869671"/>
            <a:ext cx="984565" cy="276999"/>
          </a:xfrm>
          <a:prstGeom prst="rect">
            <a:avLst/>
          </a:prstGeom>
          <a:noFill/>
        </p:spPr>
        <p:txBody>
          <a:bodyPr wrap="none" rtlCol="0">
            <a:spAutoFit/>
          </a:bodyPr>
          <a:lstStyle/>
          <a:p>
            <a:r>
              <a:rPr lang="en-US" sz="1200" i="1" dirty="0"/>
              <a:t>data       next</a:t>
            </a:r>
            <a:endParaRPr lang="en-US" sz="1400" i="1" dirty="0"/>
          </a:p>
        </p:txBody>
      </p:sp>
      <p:sp>
        <p:nvSpPr>
          <p:cNvPr id="27" name="TextBox 26"/>
          <p:cNvSpPr txBox="1"/>
          <p:nvPr/>
        </p:nvSpPr>
        <p:spPr>
          <a:xfrm>
            <a:off x="3897971" y="1362864"/>
            <a:ext cx="495649" cy="276999"/>
          </a:xfrm>
          <a:prstGeom prst="rect">
            <a:avLst/>
          </a:prstGeom>
          <a:noFill/>
        </p:spPr>
        <p:txBody>
          <a:bodyPr wrap="none" rtlCol="0">
            <a:spAutoFit/>
          </a:bodyPr>
          <a:lstStyle/>
          <a:p>
            <a:r>
              <a:rPr lang="en-US" sz="1200" dirty="0"/>
              <a:t>10ab</a:t>
            </a:r>
            <a:endParaRPr lang="en-US" sz="1600" dirty="0"/>
          </a:p>
        </p:txBody>
      </p:sp>
      <p:sp>
        <p:nvSpPr>
          <p:cNvPr id="28" name="TextBox 27"/>
          <p:cNvSpPr txBox="1"/>
          <p:nvPr/>
        </p:nvSpPr>
        <p:spPr>
          <a:xfrm>
            <a:off x="5285277" y="1364432"/>
            <a:ext cx="484428" cy="276999"/>
          </a:xfrm>
          <a:prstGeom prst="rect">
            <a:avLst/>
          </a:prstGeom>
          <a:noFill/>
        </p:spPr>
        <p:txBody>
          <a:bodyPr wrap="none" rtlCol="0">
            <a:spAutoFit/>
          </a:bodyPr>
          <a:lstStyle/>
          <a:p>
            <a:r>
              <a:rPr lang="en-US" sz="1200" dirty="0" err="1"/>
              <a:t>abcd</a:t>
            </a:r>
            <a:endParaRPr lang="en-US" sz="1600" dirty="0"/>
          </a:p>
        </p:txBody>
      </p:sp>
      <p:sp>
        <p:nvSpPr>
          <p:cNvPr id="30" name="TextBox 29"/>
          <p:cNvSpPr txBox="1"/>
          <p:nvPr/>
        </p:nvSpPr>
        <p:spPr>
          <a:xfrm>
            <a:off x="6503632" y="1418677"/>
            <a:ext cx="484428" cy="276999"/>
          </a:xfrm>
          <a:prstGeom prst="rect">
            <a:avLst/>
          </a:prstGeom>
          <a:noFill/>
        </p:spPr>
        <p:txBody>
          <a:bodyPr wrap="none" rtlCol="0">
            <a:spAutoFit/>
          </a:bodyPr>
          <a:lstStyle/>
          <a:p>
            <a:r>
              <a:rPr lang="en-US" sz="1200" dirty="0" err="1"/>
              <a:t>dabc</a:t>
            </a:r>
            <a:endParaRPr lang="en-US" sz="1600" dirty="0"/>
          </a:p>
        </p:txBody>
      </p:sp>
      <p:sp>
        <p:nvSpPr>
          <p:cNvPr id="31" name="TextBox 30"/>
          <p:cNvSpPr txBox="1"/>
          <p:nvPr/>
        </p:nvSpPr>
        <p:spPr>
          <a:xfrm>
            <a:off x="7952835" y="1379223"/>
            <a:ext cx="486030" cy="276999"/>
          </a:xfrm>
          <a:prstGeom prst="rect">
            <a:avLst/>
          </a:prstGeom>
          <a:noFill/>
        </p:spPr>
        <p:txBody>
          <a:bodyPr wrap="none" rtlCol="0">
            <a:spAutoFit/>
          </a:bodyPr>
          <a:lstStyle/>
          <a:p>
            <a:r>
              <a:rPr lang="en-US" sz="1200" dirty="0"/>
              <a:t>200c</a:t>
            </a:r>
            <a:endParaRPr lang="en-US" sz="1600" dirty="0"/>
          </a:p>
        </p:txBody>
      </p:sp>
      <p:sp>
        <p:nvSpPr>
          <p:cNvPr id="33" name="TextBox 32"/>
          <p:cNvSpPr txBox="1"/>
          <p:nvPr/>
        </p:nvSpPr>
        <p:spPr>
          <a:xfrm>
            <a:off x="111941" y="2401998"/>
            <a:ext cx="9032059" cy="2754600"/>
          </a:xfrm>
          <a:prstGeom prst="rect">
            <a:avLst/>
          </a:prstGeom>
          <a:noFill/>
        </p:spPr>
        <p:txBody>
          <a:bodyPr wrap="square" rtlCol="0">
            <a:spAutoFit/>
          </a:bodyPr>
          <a:lstStyle/>
          <a:p>
            <a:endParaRPr lang="en-US" sz="1100" dirty="0"/>
          </a:p>
          <a:p>
            <a:r>
              <a:rPr lang="en-US" b="1" dirty="0"/>
              <a:t>Solve the problem using the relation between data and loop iteration </a:t>
            </a:r>
            <a:r>
              <a:rPr lang="en-US" dirty="0"/>
              <a:t>continued</a:t>
            </a:r>
          </a:p>
          <a:p>
            <a:endParaRPr lang="en-US" b="1" dirty="0"/>
          </a:p>
          <a:p>
            <a:r>
              <a:rPr lang="en-US" b="1" dirty="0"/>
              <a:t>Step 2a: What is the expected program state before iteration j</a:t>
            </a:r>
            <a:r>
              <a:rPr lang="en-US" dirty="0"/>
              <a:t> (program state means what value will the variables have). </a:t>
            </a:r>
          </a:p>
          <a:p>
            <a:pPr marL="342900" indent="-342900">
              <a:buFont typeface="+mj-lt"/>
              <a:buAutoNum type="alphaLcPeriod"/>
            </a:pPr>
            <a:r>
              <a:rPr lang="en-US" dirty="0"/>
              <a:t>Items at indexes 0 to (j-1) were processed, a node was created for each one of them and they are in linked in a linked list in this order. The last node will have </a:t>
            </a:r>
            <a:r>
              <a:rPr lang="en-US" dirty="0" err="1"/>
              <a:t>arr</a:t>
            </a:r>
            <a:r>
              <a:rPr lang="en-US" dirty="0"/>
              <a:t>[j-1] as </a:t>
            </a:r>
            <a:r>
              <a:rPr lang="en-US" i="1" dirty="0"/>
              <a:t>data</a:t>
            </a:r>
            <a:r>
              <a:rPr lang="en-US" dirty="0"/>
              <a:t>.  E.g. before (j=2) have the nodes at addresses 10ab and </a:t>
            </a:r>
            <a:r>
              <a:rPr lang="en-US" dirty="0" err="1"/>
              <a:t>abcd</a:t>
            </a:r>
            <a:r>
              <a:rPr lang="en-US" dirty="0"/>
              <a:t>, and </a:t>
            </a:r>
            <a:r>
              <a:rPr lang="en-US" dirty="0" err="1"/>
              <a:t>abcd</a:t>
            </a:r>
            <a:r>
              <a:rPr lang="en-US" dirty="0"/>
              <a:t> has </a:t>
            </a:r>
            <a:r>
              <a:rPr lang="en-US" i="1" dirty="0"/>
              <a:t>data</a:t>
            </a:r>
            <a:r>
              <a:rPr lang="en-US" dirty="0"/>
              <a:t> 1. </a:t>
            </a:r>
          </a:p>
          <a:p>
            <a:pPr marL="342900" indent="-342900">
              <a:buFont typeface="+mj-lt"/>
              <a:buAutoNum type="alphaLcPeriod"/>
            </a:pPr>
            <a:r>
              <a:rPr lang="en-US" dirty="0"/>
              <a:t>What is </a:t>
            </a:r>
            <a:r>
              <a:rPr lang="en-US" i="1" dirty="0"/>
              <a:t>next</a:t>
            </a:r>
            <a:r>
              <a:rPr lang="en-US" dirty="0"/>
              <a:t> for the last node (</a:t>
            </a:r>
            <a:r>
              <a:rPr lang="en-US" dirty="0" err="1"/>
              <a:t>abcd</a:t>
            </a:r>
            <a:r>
              <a:rPr lang="en-US" dirty="0"/>
              <a:t>)? Should it be a valid memory address or NULL? I choose NULL so that it is a correct last node in the list and it does not have what to point at</a:t>
            </a:r>
          </a:p>
        </p:txBody>
      </p:sp>
      <p:graphicFrame>
        <p:nvGraphicFramePr>
          <p:cNvPr id="26" name="Table 25"/>
          <p:cNvGraphicFramePr>
            <a:graphicFrameLocks noGrp="1"/>
          </p:cNvGraphicFramePr>
          <p:nvPr>
            <p:extLst>
              <p:ext uri="{D42A27DB-BD31-4B8C-83A1-F6EECF244321}">
                <p14:modId xmlns:p14="http://schemas.microsoft.com/office/powerpoint/2010/main" val="2931586564"/>
              </p:ext>
            </p:extLst>
          </p:nvPr>
        </p:nvGraphicFramePr>
        <p:xfrm>
          <a:off x="3736538" y="5400334"/>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b="1" dirty="0"/>
                        <a:t>9</a:t>
                      </a:r>
                    </a:p>
                  </a:txBody>
                  <a:tcPr/>
                </a:tc>
                <a:tc>
                  <a:txBody>
                    <a:bodyPr/>
                    <a:lstStyle/>
                    <a:p>
                      <a:r>
                        <a:rPr lang="en-US" b="1" dirty="0"/>
                        <a:t>1</a:t>
                      </a:r>
                    </a:p>
                  </a:txBody>
                  <a:tcPr/>
                </a:tc>
                <a:tc>
                  <a:txBody>
                    <a:bodyPr/>
                    <a:lstStyle/>
                    <a:p>
                      <a:r>
                        <a:rPr lang="en-US" b="1" dirty="0"/>
                        <a:t>7</a:t>
                      </a:r>
                    </a:p>
                  </a:txBody>
                  <a:tcPr/>
                </a:tc>
                <a:tc>
                  <a:txBody>
                    <a:bodyPr/>
                    <a:lstStyle/>
                    <a:p>
                      <a:r>
                        <a:rPr lang="en-US" b="1" dirty="0"/>
                        <a:t>5</a:t>
                      </a:r>
                    </a:p>
                  </a:txBody>
                  <a:tcPr/>
                </a:tc>
                <a:extLst>
                  <a:ext uri="{0D108BD9-81ED-4DB2-BD59-A6C34878D82A}">
                    <a16:rowId xmlns:a16="http://schemas.microsoft.com/office/drawing/2014/main" val="283907435"/>
                  </a:ext>
                </a:extLst>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1086477220"/>
              </p:ext>
            </p:extLst>
          </p:nvPr>
        </p:nvGraphicFramePr>
        <p:xfrm>
          <a:off x="3736538" y="5697514"/>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dirty="0"/>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3907435"/>
                  </a:ext>
                </a:extLst>
              </a:tr>
            </a:tbl>
          </a:graphicData>
        </a:graphic>
      </p:graphicFrame>
      <p:graphicFrame>
        <p:nvGraphicFramePr>
          <p:cNvPr id="34" name="Content Placeholder 26"/>
          <p:cNvGraphicFramePr>
            <a:graphicFrameLocks/>
          </p:cNvGraphicFramePr>
          <p:nvPr>
            <p:extLst>
              <p:ext uri="{D42A27DB-BD31-4B8C-83A1-F6EECF244321}">
                <p14:modId xmlns:p14="http://schemas.microsoft.com/office/powerpoint/2010/main" val="3033306673"/>
              </p:ext>
            </p:extLst>
          </p:nvPr>
        </p:nvGraphicFramePr>
        <p:xfrm>
          <a:off x="4046529" y="6073363"/>
          <a:ext cx="990988" cy="274320"/>
        </p:xfrm>
        <a:graphic>
          <a:graphicData uri="http://schemas.openxmlformats.org/drawingml/2006/table">
            <a:tbl>
              <a:tblPr firstRow="1" bandRow="1">
                <a:tableStyleId>{5C22544A-7EE6-4342-B048-85BDC9FD1C3A}</a:tableStyleId>
              </a:tblPr>
              <a:tblGrid>
                <a:gridCol w="495494">
                  <a:extLst>
                    <a:ext uri="{9D8B030D-6E8A-4147-A177-3AD203B41FA5}">
                      <a16:colId xmlns:a16="http://schemas.microsoft.com/office/drawing/2014/main" val="20000"/>
                    </a:ext>
                  </a:extLst>
                </a:gridCol>
                <a:gridCol w="495494">
                  <a:extLst>
                    <a:ext uri="{9D8B030D-6E8A-4147-A177-3AD203B41FA5}">
                      <a16:colId xmlns:a16="http://schemas.microsoft.com/office/drawing/2014/main" val="20001"/>
                    </a:ext>
                  </a:extLst>
                </a:gridCol>
              </a:tblGrid>
              <a:tr h="260866">
                <a:tc>
                  <a:txBody>
                    <a:bodyPr/>
                    <a:lstStyle/>
                    <a:p>
                      <a:r>
                        <a:rPr lang="en-US" sz="12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abcd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35" name="Straight Arrow Connector 34"/>
          <p:cNvCxnSpPr/>
          <p:nvPr/>
        </p:nvCxnSpPr>
        <p:spPr>
          <a:xfrm>
            <a:off x="5046485" y="6200387"/>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6" name="Content Placeholder 26"/>
          <p:cNvGraphicFramePr>
            <a:graphicFrameLocks/>
          </p:cNvGraphicFramePr>
          <p:nvPr>
            <p:extLst>
              <p:ext uri="{D42A27DB-BD31-4B8C-83A1-F6EECF244321}">
                <p14:modId xmlns:p14="http://schemas.microsoft.com/office/powerpoint/2010/main" val="3116550745"/>
              </p:ext>
            </p:extLst>
          </p:nvPr>
        </p:nvGraphicFramePr>
        <p:xfrm>
          <a:off x="5446337" y="6050435"/>
          <a:ext cx="820614" cy="274320"/>
        </p:xfrm>
        <a:graphic>
          <a:graphicData uri="http://schemas.openxmlformats.org/drawingml/2006/table">
            <a:tbl>
              <a:tblPr firstRow="1" bandRow="1">
                <a:tableStyleId>{5C22544A-7EE6-4342-B048-85BDC9FD1C3A}</a:tableStyleId>
              </a:tblPr>
              <a:tblGrid>
                <a:gridCol w="286730">
                  <a:extLst>
                    <a:ext uri="{9D8B030D-6E8A-4147-A177-3AD203B41FA5}">
                      <a16:colId xmlns:a16="http://schemas.microsoft.com/office/drawing/2014/main" val="20000"/>
                    </a:ext>
                  </a:extLst>
                </a:gridCol>
                <a:gridCol w="533884">
                  <a:extLst>
                    <a:ext uri="{9D8B030D-6E8A-4147-A177-3AD203B41FA5}">
                      <a16:colId xmlns:a16="http://schemas.microsoft.com/office/drawing/2014/main" val="20001"/>
                    </a:ext>
                  </a:extLst>
                </a:gridCol>
              </a:tblGrid>
              <a:tr h="260866">
                <a:tc>
                  <a:txBody>
                    <a:bodyPr/>
                    <a:lstStyle/>
                    <a:p>
                      <a:r>
                        <a:rPr lang="en-US"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37" name="TextBox 36"/>
          <p:cNvSpPr txBox="1"/>
          <p:nvPr/>
        </p:nvSpPr>
        <p:spPr>
          <a:xfrm>
            <a:off x="2901622" y="6343602"/>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38" name="Rectangle 37"/>
          <p:cNvSpPr/>
          <p:nvPr/>
        </p:nvSpPr>
        <p:spPr>
          <a:xfrm>
            <a:off x="2989867" y="6073363"/>
            <a:ext cx="501805" cy="272308"/>
          </a:xfrm>
          <a:prstGeom prst="rect">
            <a:avLst/>
          </a:prstGeom>
          <a:solidFill>
            <a:schemeClr val="bg2"/>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10ab</a:t>
            </a:r>
          </a:p>
        </p:txBody>
      </p:sp>
      <p:cxnSp>
        <p:nvCxnSpPr>
          <p:cNvPr id="39" name="Straight Arrow Connector 38"/>
          <p:cNvCxnSpPr/>
          <p:nvPr/>
        </p:nvCxnSpPr>
        <p:spPr>
          <a:xfrm>
            <a:off x="3468129" y="6200387"/>
            <a:ext cx="583039" cy="3408"/>
          </a:xfrm>
          <a:prstGeom prst="straightConnector1">
            <a:avLst/>
          </a:prstGeom>
          <a:ln w="952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046529" y="6282990"/>
            <a:ext cx="984565" cy="276999"/>
          </a:xfrm>
          <a:prstGeom prst="rect">
            <a:avLst/>
          </a:prstGeom>
          <a:noFill/>
        </p:spPr>
        <p:txBody>
          <a:bodyPr wrap="none" rtlCol="0">
            <a:spAutoFit/>
          </a:bodyPr>
          <a:lstStyle/>
          <a:p>
            <a:r>
              <a:rPr lang="en-US" sz="1200" i="1" dirty="0"/>
              <a:t>data       next</a:t>
            </a:r>
            <a:endParaRPr lang="en-US" sz="1400" i="1" dirty="0"/>
          </a:p>
        </p:txBody>
      </p:sp>
      <p:sp>
        <p:nvSpPr>
          <p:cNvPr id="41" name="TextBox 40"/>
          <p:cNvSpPr txBox="1"/>
          <p:nvPr/>
        </p:nvSpPr>
        <p:spPr>
          <a:xfrm>
            <a:off x="3952441" y="5844193"/>
            <a:ext cx="495649" cy="276999"/>
          </a:xfrm>
          <a:prstGeom prst="rect">
            <a:avLst/>
          </a:prstGeom>
          <a:noFill/>
        </p:spPr>
        <p:txBody>
          <a:bodyPr wrap="none" rtlCol="0">
            <a:spAutoFit/>
          </a:bodyPr>
          <a:lstStyle/>
          <a:p>
            <a:r>
              <a:rPr lang="en-US" sz="1200" dirty="0"/>
              <a:t>10ab</a:t>
            </a:r>
            <a:endParaRPr lang="en-US" sz="1600" dirty="0"/>
          </a:p>
        </p:txBody>
      </p:sp>
      <p:sp>
        <p:nvSpPr>
          <p:cNvPr id="42" name="TextBox 41"/>
          <p:cNvSpPr txBox="1"/>
          <p:nvPr/>
        </p:nvSpPr>
        <p:spPr>
          <a:xfrm>
            <a:off x="5343408" y="5777751"/>
            <a:ext cx="484428" cy="276999"/>
          </a:xfrm>
          <a:prstGeom prst="rect">
            <a:avLst/>
          </a:prstGeom>
          <a:noFill/>
        </p:spPr>
        <p:txBody>
          <a:bodyPr wrap="none" rtlCol="0">
            <a:spAutoFit/>
          </a:bodyPr>
          <a:lstStyle/>
          <a:p>
            <a:r>
              <a:rPr lang="en-US" sz="1200" dirty="0" err="1"/>
              <a:t>abcd</a:t>
            </a:r>
            <a:endParaRPr lang="en-US" sz="1600" dirty="0"/>
          </a:p>
        </p:txBody>
      </p:sp>
      <p:sp>
        <p:nvSpPr>
          <p:cNvPr id="3" name="TextBox 2"/>
          <p:cNvSpPr txBox="1"/>
          <p:nvPr/>
        </p:nvSpPr>
        <p:spPr>
          <a:xfrm>
            <a:off x="229727" y="5249582"/>
            <a:ext cx="2760140" cy="646331"/>
          </a:xfrm>
          <a:prstGeom prst="rect">
            <a:avLst/>
          </a:prstGeom>
          <a:noFill/>
        </p:spPr>
        <p:txBody>
          <a:bodyPr wrap="square" rtlCol="0">
            <a:spAutoFit/>
          </a:bodyPr>
          <a:lstStyle/>
          <a:p>
            <a:r>
              <a:rPr lang="en-US" dirty="0"/>
              <a:t>Program state (immediately after j became 2): </a:t>
            </a:r>
          </a:p>
        </p:txBody>
      </p:sp>
      <p:sp>
        <p:nvSpPr>
          <p:cNvPr id="47" name="Title 1"/>
          <p:cNvSpPr txBox="1">
            <a:spLocks/>
          </p:cNvSpPr>
          <p:nvPr/>
        </p:nvSpPr>
        <p:spPr>
          <a:xfrm>
            <a:off x="1" y="53296"/>
            <a:ext cx="9144000" cy="533498"/>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b="1" dirty="0"/>
              <a:t>Step 2a </a:t>
            </a:r>
            <a:r>
              <a:rPr lang="en-US" sz="2500" dirty="0"/>
              <a:t>- Creating a linked list with data from an array of </a:t>
            </a:r>
            <a:r>
              <a:rPr lang="en-US" sz="2500" dirty="0" err="1"/>
              <a:t>int</a:t>
            </a:r>
            <a:endParaRPr lang="en-US" sz="2500" dirty="0"/>
          </a:p>
        </p:txBody>
      </p:sp>
      <p:sp>
        <p:nvSpPr>
          <p:cNvPr id="43" name="TextBox 42"/>
          <p:cNvSpPr txBox="1"/>
          <p:nvPr/>
        </p:nvSpPr>
        <p:spPr>
          <a:xfrm>
            <a:off x="111942" y="576826"/>
            <a:ext cx="3669210" cy="646331"/>
          </a:xfrm>
          <a:prstGeom prst="rect">
            <a:avLst/>
          </a:prstGeom>
          <a:noFill/>
        </p:spPr>
        <p:txBody>
          <a:bodyPr wrap="none" rtlCol="0">
            <a:spAutoFit/>
          </a:bodyPr>
          <a:lstStyle/>
          <a:p>
            <a:r>
              <a:rPr lang="en-US" dirty="0"/>
              <a:t>Given data: </a:t>
            </a:r>
          </a:p>
          <a:p>
            <a:r>
              <a:rPr lang="en-US" dirty="0"/>
              <a:t>array of </a:t>
            </a:r>
            <a:r>
              <a:rPr lang="en-US" dirty="0" err="1"/>
              <a:t>int</a:t>
            </a:r>
            <a:r>
              <a:rPr lang="en-US" dirty="0"/>
              <a:t>, </a:t>
            </a:r>
            <a:r>
              <a:rPr lang="en-US" dirty="0" err="1">
                <a:latin typeface="Courier New" panose="02070309020205020404" pitchFamily="49" charset="0"/>
                <a:cs typeface="Courier New" panose="02070309020205020404" pitchFamily="49" charset="0"/>
              </a:rPr>
              <a:t>arr</a:t>
            </a:r>
            <a:r>
              <a:rPr lang="en-US" dirty="0"/>
              <a:t> and </a:t>
            </a:r>
            <a:r>
              <a:rPr lang="en-US" dirty="0" err="1"/>
              <a:t>int</a:t>
            </a:r>
            <a:r>
              <a:rPr lang="en-US" dirty="0"/>
              <a:t> N Drawing: </a:t>
            </a:r>
          </a:p>
        </p:txBody>
      </p:sp>
      <p:graphicFrame>
        <p:nvGraphicFramePr>
          <p:cNvPr id="44" name="Table 43"/>
          <p:cNvGraphicFramePr>
            <a:graphicFrameLocks noGrp="1"/>
          </p:cNvGraphicFramePr>
          <p:nvPr>
            <p:extLst>
              <p:ext uri="{D42A27DB-BD31-4B8C-83A1-F6EECF244321}">
                <p14:modId xmlns:p14="http://schemas.microsoft.com/office/powerpoint/2010/main" val="4107611391"/>
              </p:ext>
            </p:extLst>
          </p:nvPr>
        </p:nvGraphicFramePr>
        <p:xfrm>
          <a:off x="4471412" y="628797"/>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b="1" dirty="0"/>
                        <a:t>9</a:t>
                      </a:r>
                    </a:p>
                  </a:txBody>
                  <a:tcPr/>
                </a:tc>
                <a:tc>
                  <a:txBody>
                    <a:bodyPr/>
                    <a:lstStyle/>
                    <a:p>
                      <a:r>
                        <a:rPr lang="en-US" b="1" dirty="0"/>
                        <a:t>1</a:t>
                      </a:r>
                    </a:p>
                  </a:txBody>
                  <a:tcPr/>
                </a:tc>
                <a:tc>
                  <a:txBody>
                    <a:bodyPr/>
                    <a:lstStyle/>
                    <a:p>
                      <a:r>
                        <a:rPr lang="en-US" b="1" dirty="0"/>
                        <a:t>7</a:t>
                      </a:r>
                    </a:p>
                  </a:txBody>
                  <a:tcPr/>
                </a:tc>
                <a:tc>
                  <a:txBody>
                    <a:bodyPr/>
                    <a:lstStyle/>
                    <a:p>
                      <a:r>
                        <a:rPr lang="en-US" b="1" dirty="0"/>
                        <a:t>5</a:t>
                      </a:r>
                    </a:p>
                  </a:txBody>
                  <a:tcPr/>
                </a:tc>
                <a:extLst>
                  <a:ext uri="{0D108BD9-81ED-4DB2-BD59-A6C34878D82A}">
                    <a16:rowId xmlns:a16="http://schemas.microsoft.com/office/drawing/2014/main" val="283907435"/>
                  </a:ext>
                </a:extLst>
              </a:tr>
            </a:tbl>
          </a:graphicData>
        </a:graphic>
      </p:graphicFrame>
      <p:graphicFrame>
        <p:nvGraphicFramePr>
          <p:cNvPr id="48" name="Table 47"/>
          <p:cNvGraphicFramePr>
            <a:graphicFrameLocks noGrp="1"/>
          </p:cNvGraphicFramePr>
          <p:nvPr>
            <p:extLst>
              <p:ext uri="{D42A27DB-BD31-4B8C-83A1-F6EECF244321}">
                <p14:modId xmlns:p14="http://schemas.microsoft.com/office/powerpoint/2010/main" val="2974977804"/>
              </p:ext>
            </p:extLst>
          </p:nvPr>
        </p:nvGraphicFramePr>
        <p:xfrm>
          <a:off x="4471412" y="925977"/>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dirty="0"/>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3907435"/>
                  </a:ext>
                </a:extLst>
              </a:tr>
            </a:tbl>
          </a:graphicData>
        </a:graphic>
      </p:graphicFrame>
      <p:sp>
        <p:nvSpPr>
          <p:cNvPr id="49" name="TextBox 48"/>
          <p:cNvSpPr txBox="1"/>
          <p:nvPr/>
        </p:nvSpPr>
        <p:spPr>
          <a:xfrm>
            <a:off x="7065096" y="843184"/>
            <a:ext cx="300082" cy="307777"/>
          </a:xfrm>
          <a:prstGeom prst="rect">
            <a:avLst/>
          </a:prstGeom>
          <a:noFill/>
        </p:spPr>
        <p:txBody>
          <a:bodyPr wrap="none" rtlCol="0">
            <a:spAutoFit/>
          </a:bodyPr>
          <a:lstStyle/>
          <a:p>
            <a:r>
              <a:rPr lang="en-US" sz="1400" dirty="0"/>
              <a:t>N</a:t>
            </a:r>
            <a:endParaRPr lang="en-US" dirty="0"/>
          </a:p>
        </p:txBody>
      </p:sp>
      <p:sp>
        <p:nvSpPr>
          <p:cNvPr id="50" name="TextBox 49"/>
          <p:cNvSpPr txBox="1"/>
          <p:nvPr/>
        </p:nvSpPr>
        <p:spPr>
          <a:xfrm>
            <a:off x="7067613" y="555492"/>
            <a:ext cx="228841" cy="307777"/>
          </a:xfrm>
          <a:prstGeom prst="rect">
            <a:avLst/>
          </a:prstGeom>
          <a:noFill/>
          <a:ln>
            <a:solidFill>
              <a:schemeClr val="tx1"/>
            </a:solidFill>
          </a:ln>
        </p:spPr>
        <p:txBody>
          <a:bodyPr wrap="square" rtlCol="0">
            <a:spAutoFit/>
          </a:bodyPr>
          <a:lstStyle/>
          <a:p>
            <a:r>
              <a:rPr lang="en-US" sz="1400" dirty="0"/>
              <a:t>4</a:t>
            </a:r>
          </a:p>
        </p:txBody>
      </p:sp>
      <p:sp>
        <p:nvSpPr>
          <p:cNvPr id="45" name="TextBox 44"/>
          <p:cNvSpPr txBox="1"/>
          <p:nvPr/>
        </p:nvSpPr>
        <p:spPr>
          <a:xfrm>
            <a:off x="6476021" y="5588136"/>
            <a:ext cx="300082" cy="307777"/>
          </a:xfrm>
          <a:prstGeom prst="rect">
            <a:avLst/>
          </a:prstGeom>
          <a:noFill/>
        </p:spPr>
        <p:txBody>
          <a:bodyPr wrap="none" rtlCol="0">
            <a:spAutoFit/>
          </a:bodyPr>
          <a:lstStyle/>
          <a:p>
            <a:r>
              <a:rPr lang="en-US" sz="1400" dirty="0"/>
              <a:t>N</a:t>
            </a:r>
            <a:endParaRPr lang="en-US" dirty="0"/>
          </a:p>
        </p:txBody>
      </p:sp>
      <p:sp>
        <p:nvSpPr>
          <p:cNvPr id="46" name="TextBox 45"/>
          <p:cNvSpPr txBox="1"/>
          <p:nvPr/>
        </p:nvSpPr>
        <p:spPr>
          <a:xfrm>
            <a:off x="6478538" y="5300444"/>
            <a:ext cx="228841" cy="307777"/>
          </a:xfrm>
          <a:prstGeom prst="rect">
            <a:avLst/>
          </a:prstGeom>
          <a:noFill/>
          <a:ln>
            <a:solidFill>
              <a:schemeClr val="tx1"/>
            </a:solidFill>
          </a:ln>
        </p:spPr>
        <p:txBody>
          <a:bodyPr wrap="square" rtlCol="0">
            <a:spAutoFit/>
          </a:bodyPr>
          <a:lstStyle/>
          <a:p>
            <a:r>
              <a:rPr lang="en-US" sz="1400" dirty="0"/>
              <a:t>4</a:t>
            </a:r>
          </a:p>
        </p:txBody>
      </p:sp>
      <p:sp>
        <p:nvSpPr>
          <p:cNvPr id="51" name="TextBox 50"/>
          <p:cNvSpPr txBox="1"/>
          <p:nvPr/>
        </p:nvSpPr>
        <p:spPr>
          <a:xfrm>
            <a:off x="1423671" y="6279312"/>
            <a:ext cx="204897" cy="369332"/>
          </a:xfrm>
          <a:prstGeom prst="rect">
            <a:avLst/>
          </a:prstGeom>
          <a:noFill/>
        </p:spPr>
        <p:txBody>
          <a:bodyPr wrap="square" rtlCol="0">
            <a:spAutoFit/>
          </a:bodyPr>
          <a:lstStyle/>
          <a:p>
            <a:r>
              <a:rPr lang="en-US" dirty="0"/>
              <a:t>j</a:t>
            </a:r>
          </a:p>
        </p:txBody>
      </p:sp>
      <p:sp>
        <p:nvSpPr>
          <p:cNvPr id="52" name="TextBox 51"/>
          <p:cNvSpPr txBox="1"/>
          <p:nvPr/>
        </p:nvSpPr>
        <p:spPr>
          <a:xfrm>
            <a:off x="1423671" y="5976824"/>
            <a:ext cx="228841" cy="307777"/>
          </a:xfrm>
          <a:prstGeom prst="rect">
            <a:avLst/>
          </a:prstGeom>
          <a:noFill/>
          <a:ln>
            <a:solidFill>
              <a:schemeClr val="tx1"/>
            </a:solidFill>
          </a:ln>
        </p:spPr>
        <p:txBody>
          <a:bodyPr wrap="square" rtlCol="0">
            <a:spAutoFit/>
          </a:bodyPr>
          <a:lstStyle/>
          <a:p>
            <a:r>
              <a:rPr lang="en-US" sz="1400" dirty="0"/>
              <a:t>2</a:t>
            </a:r>
          </a:p>
        </p:txBody>
      </p:sp>
      <p:sp>
        <p:nvSpPr>
          <p:cNvPr id="53" name="TextBox 52"/>
          <p:cNvSpPr txBox="1"/>
          <p:nvPr/>
        </p:nvSpPr>
        <p:spPr>
          <a:xfrm>
            <a:off x="3737958" y="879707"/>
            <a:ext cx="468724"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arr</a:t>
            </a:r>
            <a:endParaRPr lang="en-US" sz="1200" dirty="0">
              <a:latin typeface="Courier New" panose="02070309020205020404" pitchFamily="49" charset="0"/>
              <a:cs typeface="Courier New" panose="02070309020205020404" pitchFamily="49" charset="0"/>
            </a:endParaRPr>
          </a:p>
        </p:txBody>
      </p:sp>
      <p:sp>
        <p:nvSpPr>
          <p:cNvPr id="54" name="TextBox 53"/>
          <p:cNvSpPr txBox="1"/>
          <p:nvPr/>
        </p:nvSpPr>
        <p:spPr>
          <a:xfrm>
            <a:off x="3761019" y="621344"/>
            <a:ext cx="554467" cy="307777"/>
          </a:xfrm>
          <a:prstGeom prst="rect">
            <a:avLst/>
          </a:prstGeom>
          <a:noFill/>
          <a:ln>
            <a:solidFill>
              <a:schemeClr val="tx1"/>
            </a:solidFill>
          </a:ln>
        </p:spPr>
        <p:txBody>
          <a:bodyPr wrap="square" rtlCol="0">
            <a:spAutoFit/>
          </a:bodyPr>
          <a:lstStyle/>
          <a:p>
            <a:r>
              <a:rPr lang="en-US" sz="1400" dirty="0"/>
              <a:t>a000</a:t>
            </a:r>
          </a:p>
        </p:txBody>
      </p:sp>
      <p:sp>
        <p:nvSpPr>
          <p:cNvPr id="55" name="TextBox 54"/>
          <p:cNvSpPr txBox="1"/>
          <p:nvPr/>
        </p:nvSpPr>
        <p:spPr>
          <a:xfrm>
            <a:off x="4393620" y="407555"/>
            <a:ext cx="494046" cy="276999"/>
          </a:xfrm>
          <a:prstGeom prst="rect">
            <a:avLst/>
          </a:prstGeom>
          <a:noFill/>
        </p:spPr>
        <p:txBody>
          <a:bodyPr wrap="none" rtlCol="0">
            <a:spAutoFit/>
          </a:bodyPr>
          <a:lstStyle/>
          <a:p>
            <a:r>
              <a:rPr lang="en-US" sz="1200" dirty="0"/>
              <a:t>a000</a:t>
            </a:r>
            <a:endParaRPr lang="en-US" sz="1600" dirty="0"/>
          </a:p>
        </p:txBody>
      </p:sp>
      <p:sp>
        <p:nvSpPr>
          <p:cNvPr id="56" name="TextBox 55"/>
          <p:cNvSpPr txBox="1"/>
          <p:nvPr/>
        </p:nvSpPr>
        <p:spPr>
          <a:xfrm>
            <a:off x="3047210" y="5580350"/>
            <a:ext cx="468724"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arr</a:t>
            </a:r>
            <a:endParaRPr lang="en-US" sz="1200" dirty="0">
              <a:latin typeface="Courier New" panose="02070309020205020404" pitchFamily="49" charset="0"/>
              <a:cs typeface="Courier New" panose="02070309020205020404" pitchFamily="49" charset="0"/>
            </a:endParaRPr>
          </a:p>
        </p:txBody>
      </p:sp>
      <p:sp>
        <p:nvSpPr>
          <p:cNvPr id="57" name="TextBox 56"/>
          <p:cNvSpPr txBox="1"/>
          <p:nvPr/>
        </p:nvSpPr>
        <p:spPr>
          <a:xfrm>
            <a:off x="3070271" y="5321987"/>
            <a:ext cx="554467" cy="307777"/>
          </a:xfrm>
          <a:prstGeom prst="rect">
            <a:avLst/>
          </a:prstGeom>
          <a:noFill/>
          <a:ln>
            <a:solidFill>
              <a:schemeClr val="tx1"/>
            </a:solidFill>
          </a:ln>
        </p:spPr>
        <p:txBody>
          <a:bodyPr wrap="square" rtlCol="0">
            <a:spAutoFit/>
          </a:bodyPr>
          <a:lstStyle/>
          <a:p>
            <a:r>
              <a:rPr lang="en-US" sz="1400" dirty="0"/>
              <a:t>a000</a:t>
            </a:r>
          </a:p>
        </p:txBody>
      </p:sp>
      <p:sp>
        <p:nvSpPr>
          <p:cNvPr id="58" name="TextBox 57"/>
          <p:cNvSpPr txBox="1"/>
          <p:nvPr/>
        </p:nvSpPr>
        <p:spPr>
          <a:xfrm>
            <a:off x="3651749" y="5108822"/>
            <a:ext cx="494046" cy="276999"/>
          </a:xfrm>
          <a:prstGeom prst="rect">
            <a:avLst/>
          </a:prstGeom>
          <a:noFill/>
        </p:spPr>
        <p:txBody>
          <a:bodyPr wrap="none" rtlCol="0">
            <a:spAutoFit/>
          </a:bodyPr>
          <a:lstStyle/>
          <a:p>
            <a:r>
              <a:rPr lang="en-US" sz="1200" dirty="0"/>
              <a:t>a000</a:t>
            </a:r>
            <a:endParaRPr lang="en-US" sz="1600" dirty="0"/>
          </a:p>
        </p:txBody>
      </p:sp>
    </p:spTree>
    <p:extLst>
      <p:ext uri="{BB962C8B-B14F-4D97-AF65-F5344CB8AC3E}">
        <p14:creationId xmlns:p14="http://schemas.microsoft.com/office/powerpoint/2010/main" val="1977492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12436"/>
            <a:ext cx="7886700" cy="665019"/>
          </a:xfrm>
        </p:spPr>
        <p:txBody>
          <a:bodyPr>
            <a:normAutofit/>
          </a:bodyPr>
          <a:lstStyle/>
          <a:p>
            <a:r>
              <a:rPr lang="en-US" sz="3600" dirty="0"/>
              <a:t>Outline</a:t>
            </a:r>
          </a:p>
        </p:txBody>
      </p:sp>
      <p:sp>
        <p:nvSpPr>
          <p:cNvPr id="3" name="Content Placeholder 2"/>
          <p:cNvSpPr>
            <a:spLocks noGrp="1"/>
          </p:cNvSpPr>
          <p:nvPr>
            <p:ph idx="1"/>
          </p:nvPr>
        </p:nvSpPr>
        <p:spPr>
          <a:xfrm>
            <a:off x="224972" y="877455"/>
            <a:ext cx="8919028" cy="4710702"/>
          </a:xfrm>
        </p:spPr>
        <p:txBody>
          <a:bodyPr>
            <a:normAutofit fontScale="92500" lnSpcReduction="10000"/>
          </a:bodyPr>
          <a:lstStyle/>
          <a:p>
            <a:r>
              <a:rPr lang="en-US" dirty="0"/>
              <a:t>Brief C discussion: </a:t>
            </a:r>
            <a:r>
              <a:rPr lang="en-US" dirty="0" err="1"/>
              <a:t>malloc</a:t>
            </a:r>
            <a:r>
              <a:rPr lang="en-US" dirty="0"/>
              <a:t>/</a:t>
            </a:r>
            <a:r>
              <a:rPr lang="en-US" dirty="0" err="1"/>
              <a:t>calloc</a:t>
            </a:r>
            <a:r>
              <a:rPr lang="en-US" dirty="0"/>
              <a:t>/free</a:t>
            </a:r>
          </a:p>
          <a:p>
            <a:r>
              <a:rPr lang="en-US" dirty="0"/>
              <a:t>Static vs Dynamically allocated memory</a:t>
            </a:r>
          </a:p>
          <a:p>
            <a:r>
              <a:rPr lang="en-US" dirty="0"/>
              <a:t>Drawing nodes and pointers</a:t>
            </a:r>
          </a:p>
          <a:p>
            <a:r>
              <a:rPr lang="en-US" dirty="0"/>
              <a:t>“Cheat sheet” for linked lists</a:t>
            </a:r>
          </a:p>
          <a:p>
            <a:r>
              <a:rPr lang="en-US" dirty="0"/>
              <a:t>Code - solution and drawing for:</a:t>
            </a:r>
          </a:p>
          <a:p>
            <a:pPr lvl="1"/>
            <a:r>
              <a:rPr lang="en-US" dirty="0"/>
              <a:t>Create a list from an array (</a:t>
            </a:r>
            <a:r>
              <a:rPr lang="en-US" dirty="0">
                <a:latin typeface="Courier New" panose="02070309020205020404" pitchFamily="49" charset="0"/>
                <a:cs typeface="Courier New" panose="02070309020205020404" pitchFamily="49" charset="0"/>
              </a:rPr>
              <a:t>array_2_list(…)</a:t>
            </a:r>
            <a:r>
              <a:rPr lang="en-US" dirty="0"/>
              <a:t>), delete an entire list (</a:t>
            </a:r>
            <a:r>
              <a:rPr lang="en-US" dirty="0" err="1">
                <a:latin typeface="Courier New" panose="02070309020205020404" pitchFamily="49" charset="0"/>
                <a:cs typeface="Courier New" panose="02070309020205020404" pitchFamily="49" charset="0"/>
              </a:rPr>
              <a:t>destroy_list</a:t>
            </a:r>
            <a:r>
              <a:rPr lang="en-US" dirty="0">
                <a:latin typeface="Courier New" panose="02070309020205020404" pitchFamily="49" charset="0"/>
                <a:cs typeface="Courier New" panose="02070309020205020404" pitchFamily="49" charset="0"/>
              </a:rPr>
              <a:t>(…)</a:t>
            </a:r>
            <a:r>
              <a:rPr lang="en-US" dirty="0">
                <a:cs typeface="Courier New" panose="02070309020205020404" pitchFamily="49" charset="0"/>
              </a:rPr>
              <a:t> </a:t>
            </a:r>
            <a:r>
              <a:rPr lang="en-US" dirty="0"/>
              <a:t>)</a:t>
            </a:r>
          </a:p>
          <a:p>
            <a:pPr lvl="1"/>
            <a:r>
              <a:rPr lang="en-US" dirty="0"/>
              <a:t>Insert/dele a node after a node and from a list</a:t>
            </a:r>
          </a:p>
          <a:p>
            <a:pPr lvl="1"/>
            <a:r>
              <a:rPr lang="en-US" dirty="0"/>
              <a:t>Swap two consecutive nodes in a list</a:t>
            </a:r>
          </a:p>
          <a:p>
            <a:r>
              <a:rPr lang="en-US" dirty="0"/>
              <a:t>Array of linked list – example and drawing</a:t>
            </a:r>
          </a:p>
          <a:p>
            <a:r>
              <a:rPr lang="en-US" dirty="0"/>
              <a:t>Steps for developing the solution and the code for problems that involve loops</a:t>
            </a:r>
          </a:p>
          <a:p>
            <a:r>
              <a:rPr lang="en-US" dirty="0"/>
              <a:t>Steps for </a:t>
            </a:r>
            <a:r>
              <a:rPr lang="en-US" dirty="0">
                <a:latin typeface="Courier New" panose="02070309020205020404" pitchFamily="49" charset="0"/>
                <a:cs typeface="Courier New" panose="02070309020205020404" pitchFamily="49" charset="0"/>
              </a:rPr>
              <a:t>array_2_list(…) </a:t>
            </a:r>
          </a:p>
          <a:p>
            <a:r>
              <a:rPr lang="en-US" dirty="0"/>
              <a:t>Program state at different times for </a:t>
            </a:r>
            <a:r>
              <a:rPr lang="en-US" dirty="0">
                <a:latin typeface="Courier New" panose="02070309020205020404" pitchFamily="49" charset="0"/>
                <a:cs typeface="Courier New" panose="02070309020205020404" pitchFamily="49" charset="0"/>
              </a:rPr>
              <a:t>array_2_list(…)</a:t>
            </a:r>
            <a:r>
              <a:rPr lang="en-US" dirty="0"/>
              <a:t>  </a:t>
            </a:r>
          </a:p>
          <a:p>
            <a:r>
              <a:rPr lang="en-US" dirty="0"/>
              <a:t>Steps for </a:t>
            </a:r>
            <a:r>
              <a:rPr lang="en-US" dirty="0" err="1">
                <a:latin typeface="Courier New" panose="02070309020205020404" pitchFamily="49" charset="0"/>
                <a:cs typeface="Courier New" panose="02070309020205020404" pitchFamily="49" charset="0"/>
              </a:rPr>
              <a:t>destroy_list</a:t>
            </a:r>
            <a:r>
              <a:rPr lang="en-US" dirty="0">
                <a:latin typeface="Courier New" panose="02070309020205020404" pitchFamily="49" charset="0"/>
                <a:cs typeface="Courier New" panose="02070309020205020404" pitchFamily="49" charset="0"/>
              </a:rPr>
              <a:t>(…)</a:t>
            </a:r>
          </a:p>
          <a:p>
            <a:r>
              <a:rPr lang="en-US" dirty="0">
                <a:cs typeface="Courier New" panose="02070309020205020404" pitchFamily="49" charset="0"/>
              </a:rPr>
              <a:t>Worksheets for the problems solved above</a:t>
            </a:r>
            <a:endParaRPr lang="en-US" dirty="0"/>
          </a:p>
        </p:txBody>
      </p:sp>
      <p:sp>
        <p:nvSpPr>
          <p:cNvPr id="4" name="Slide Number Placeholder 3"/>
          <p:cNvSpPr>
            <a:spLocks noGrp="1"/>
          </p:cNvSpPr>
          <p:nvPr>
            <p:ph type="sldNum" sz="quarter" idx="12"/>
          </p:nvPr>
        </p:nvSpPr>
        <p:spPr/>
        <p:txBody>
          <a:bodyPr/>
          <a:lstStyle/>
          <a:p>
            <a:fld id="{86D0B840-2342-494D-8904-2C09F25F3064}" type="slidenum">
              <a:rPr lang="en-US" smtClean="0"/>
              <a:t>2</a:t>
            </a:fld>
            <a:endParaRPr lang="en-US"/>
          </a:p>
        </p:txBody>
      </p:sp>
      <p:graphicFrame>
        <p:nvGraphicFramePr>
          <p:cNvPr id="5" name="Content Placeholder 26"/>
          <p:cNvGraphicFramePr>
            <a:graphicFrameLocks/>
          </p:cNvGraphicFramePr>
          <p:nvPr>
            <p:extLst>
              <p:ext uri="{D42A27DB-BD31-4B8C-83A1-F6EECF244321}">
                <p14:modId xmlns:p14="http://schemas.microsoft.com/office/powerpoint/2010/main" val="3929676505"/>
              </p:ext>
            </p:extLst>
          </p:nvPr>
        </p:nvGraphicFramePr>
        <p:xfrm>
          <a:off x="1767721" y="5948996"/>
          <a:ext cx="990988" cy="274320"/>
        </p:xfrm>
        <a:graphic>
          <a:graphicData uri="http://schemas.openxmlformats.org/drawingml/2006/table">
            <a:tbl>
              <a:tblPr firstRow="1" bandRow="1">
                <a:tableStyleId>{5C22544A-7EE6-4342-B048-85BDC9FD1C3A}</a:tableStyleId>
              </a:tblPr>
              <a:tblGrid>
                <a:gridCol w="495494">
                  <a:extLst>
                    <a:ext uri="{9D8B030D-6E8A-4147-A177-3AD203B41FA5}">
                      <a16:colId xmlns:a16="http://schemas.microsoft.com/office/drawing/2014/main" val="20000"/>
                    </a:ext>
                  </a:extLst>
                </a:gridCol>
                <a:gridCol w="495494">
                  <a:extLst>
                    <a:ext uri="{9D8B030D-6E8A-4147-A177-3AD203B41FA5}">
                      <a16:colId xmlns:a16="http://schemas.microsoft.com/office/drawing/2014/main" val="20001"/>
                    </a:ext>
                  </a:extLst>
                </a:gridCol>
              </a:tblGrid>
              <a:tr h="260866">
                <a:tc>
                  <a:txBody>
                    <a:bodyPr/>
                    <a:lstStyle/>
                    <a:p>
                      <a:r>
                        <a:rPr lang="en-US" sz="12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abcd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6" name="Straight Arrow Connector 5"/>
          <p:cNvCxnSpPr/>
          <p:nvPr/>
        </p:nvCxnSpPr>
        <p:spPr>
          <a:xfrm>
            <a:off x="2767677" y="6076020"/>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 name="Content Placeholder 26"/>
          <p:cNvGraphicFramePr>
            <a:graphicFrameLocks/>
          </p:cNvGraphicFramePr>
          <p:nvPr>
            <p:extLst>
              <p:ext uri="{D42A27DB-BD31-4B8C-83A1-F6EECF244321}">
                <p14:modId xmlns:p14="http://schemas.microsoft.com/office/powerpoint/2010/main" val="2471229741"/>
              </p:ext>
            </p:extLst>
          </p:nvPr>
        </p:nvGraphicFramePr>
        <p:xfrm>
          <a:off x="3167529" y="5926068"/>
          <a:ext cx="820614" cy="274320"/>
        </p:xfrm>
        <a:graphic>
          <a:graphicData uri="http://schemas.openxmlformats.org/drawingml/2006/table">
            <a:tbl>
              <a:tblPr firstRow="1" bandRow="1">
                <a:tableStyleId>{5C22544A-7EE6-4342-B048-85BDC9FD1C3A}</a:tableStyleId>
              </a:tblPr>
              <a:tblGrid>
                <a:gridCol w="286730">
                  <a:extLst>
                    <a:ext uri="{9D8B030D-6E8A-4147-A177-3AD203B41FA5}">
                      <a16:colId xmlns:a16="http://schemas.microsoft.com/office/drawing/2014/main" val="20000"/>
                    </a:ext>
                  </a:extLst>
                </a:gridCol>
                <a:gridCol w="533884">
                  <a:extLst>
                    <a:ext uri="{9D8B030D-6E8A-4147-A177-3AD203B41FA5}">
                      <a16:colId xmlns:a16="http://schemas.microsoft.com/office/drawing/2014/main" val="20001"/>
                    </a:ext>
                  </a:extLst>
                </a:gridCol>
              </a:tblGrid>
              <a:tr h="260866">
                <a:tc>
                  <a:txBody>
                    <a:bodyPr/>
                    <a:lstStyle/>
                    <a:p>
                      <a:r>
                        <a:rPr lang="en-US"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dabc</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8" name="Content Placeholder 26"/>
          <p:cNvGraphicFramePr>
            <a:graphicFrameLocks/>
          </p:cNvGraphicFramePr>
          <p:nvPr>
            <p:extLst>
              <p:ext uri="{D42A27DB-BD31-4B8C-83A1-F6EECF244321}">
                <p14:modId xmlns:p14="http://schemas.microsoft.com/office/powerpoint/2010/main" val="649462529"/>
              </p:ext>
            </p:extLst>
          </p:nvPr>
        </p:nvGraphicFramePr>
        <p:xfrm>
          <a:off x="5695495" y="5913467"/>
          <a:ext cx="1023392" cy="274320"/>
        </p:xfrm>
        <a:graphic>
          <a:graphicData uri="http://schemas.openxmlformats.org/drawingml/2006/table">
            <a:tbl>
              <a:tblPr firstRow="1" bandRow="1">
                <a:tableStyleId>{5C22544A-7EE6-4342-B048-85BDC9FD1C3A}</a:tableStyleId>
              </a:tblPr>
              <a:tblGrid>
                <a:gridCol w="511696">
                  <a:extLst>
                    <a:ext uri="{9D8B030D-6E8A-4147-A177-3AD203B41FA5}">
                      <a16:colId xmlns:a16="http://schemas.microsoft.com/office/drawing/2014/main" val="20000"/>
                    </a:ext>
                  </a:extLst>
                </a:gridCol>
                <a:gridCol w="511696">
                  <a:extLst>
                    <a:ext uri="{9D8B030D-6E8A-4147-A177-3AD203B41FA5}">
                      <a16:colId xmlns:a16="http://schemas.microsoft.com/office/drawing/2014/main" val="20001"/>
                    </a:ext>
                  </a:extLst>
                </a:gridCol>
              </a:tblGrid>
              <a:tr h="260866">
                <a:tc>
                  <a:txBody>
                    <a:bodyPr/>
                    <a:lstStyle/>
                    <a:p>
                      <a:r>
                        <a:rPr lang="en-US" sz="120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9" name="Straight Arrow Connector 8"/>
          <p:cNvCxnSpPr/>
          <p:nvPr/>
        </p:nvCxnSpPr>
        <p:spPr>
          <a:xfrm>
            <a:off x="5314497" y="6065867"/>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 idx="0"/>
          </p:cNvCxnSpPr>
          <p:nvPr/>
        </p:nvCxnSpPr>
        <p:spPr>
          <a:xfrm>
            <a:off x="6207191" y="5913467"/>
            <a:ext cx="511696" cy="2588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1" name="Content Placeholder 26"/>
          <p:cNvGraphicFramePr>
            <a:graphicFrameLocks/>
          </p:cNvGraphicFramePr>
          <p:nvPr>
            <p:extLst>
              <p:ext uri="{D42A27DB-BD31-4B8C-83A1-F6EECF244321}">
                <p14:modId xmlns:p14="http://schemas.microsoft.com/office/powerpoint/2010/main" val="3661202722"/>
              </p:ext>
            </p:extLst>
          </p:nvPr>
        </p:nvGraphicFramePr>
        <p:xfrm>
          <a:off x="4349897" y="5926068"/>
          <a:ext cx="999150" cy="274320"/>
        </p:xfrm>
        <a:graphic>
          <a:graphicData uri="http://schemas.openxmlformats.org/drawingml/2006/table">
            <a:tbl>
              <a:tblPr firstRow="1" bandRow="1">
                <a:tableStyleId>{5C22544A-7EE6-4342-B048-85BDC9FD1C3A}</a:tableStyleId>
              </a:tblPr>
              <a:tblGrid>
                <a:gridCol w="499575">
                  <a:extLst>
                    <a:ext uri="{9D8B030D-6E8A-4147-A177-3AD203B41FA5}">
                      <a16:colId xmlns:a16="http://schemas.microsoft.com/office/drawing/2014/main" val="20000"/>
                    </a:ext>
                  </a:extLst>
                </a:gridCol>
                <a:gridCol w="499575">
                  <a:extLst>
                    <a:ext uri="{9D8B030D-6E8A-4147-A177-3AD203B41FA5}">
                      <a16:colId xmlns:a16="http://schemas.microsoft.com/office/drawing/2014/main" val="20001"/>
                    </a:ext>
                  </a:extLst>
                </a:gridCol>
              </a:tblGrid>
              <a:tr h="260866">
                <a:tc>
                  <a:txBody>
                    <a:bodyPr/>
                    <a:lstStyle/>
                    <a:p>
                      <a:r>
                        <a:rPr lang="en-US" sz="12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200c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2" name="Straight Arrow Connector 11"/>
          <p:cNvCxnSpPr/>
          <p:nvPr/>
        </p:nvCxnSpPr>
        <p:spPr>
          <a:xfrm>
            <a:off x="3974614" y="607846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22814" y="6219235"/>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14" name="Rectangle 13"/>
          <p:cNvSpPr/>
          <p:nvPr/>
        </p:nvSpPr>
        <p:spPr>
          <a:xfrm>
            <a:off x="711059" y="5948996"/>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10ab</a:t>
            </a:r>
          </a:p>
        </p:txBody>
      </p:sp>
      <p:cxnSp>
        <p:nvCxnSpPr>
          <p:cNvPr id="15" name="Straight Arrow Connector 14"/>
          <p:cNvCxnSpPr/>
          <p:nvPr/>
        </p:nvCxnSpPr>
        <p:spPr>
          <a:xfrm>
            <a:off x="1189321" y="6076020"/>
            <a:ext cx="583039" cy="340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767721" y="6158623"/>
            <a:ext cx="984565" cy="276999"/>
          </a:xfrm>
          <a:prstGeom prst="rect">
            <a:avLst/>
          </a:prstGeom>
          <a:noFill/>
        </p:spPr>
        <p:txBody>
          <a:bodyPr wrap="none" rtlCol="0">
            <a:spAutoFit/>
          </a:bodyPr>
          <a:lstStyle/>
          <a:p>
            <a:r>
              <a:rPr lang="en-US" sz="1200" i="1" dirty="0"/>
              <a:t>data       next</a:t>
            </a:r>
            <a:endParaRPr lang="en-US" sz="1400" i="1" dirty="0"/>
          </a:p>
        </p:txBody>
      </p:sp>
      <p:sp>
        <p:nvSpPr>
          <p:cNvPr id="17" name="TextBox 16"/>
          <p:cNvSpPr txBox="1"/>
          <p:nvPr/>
        </p:nvSpPr>
        <p:spPr>
          <a:xfrm>
            <a:off x="1677294" y="5651816"/>
            <a:ext cx="495649" cy="276999"/>
          </a:xfrm>
          <a:prstGeom prst="rect">
            <a:avLst/>
          </a:prstGeom>
          <a:noFill/>
        </p:spPr>
        <p:txBody>
          <a:bodyPr wrap="none" rtlCol="0">
            <a:spAutoFit/>
          </a:bodyPr>
          <a:lstStyle/>
          <a:p>
            <a:r>
              <a:rPr lang="en-US" sz="1200" dirty="0"/>
              <a:t>10ab</a:t>
            </a:r>
            <a:endParaRPr lang="en-US" sz="1600" dirty="0"/>
          </a:p>
        </p:txBody>
      </p:sp>
      <p:sp>
        <p:nvSpPr>
          <p:cNvPr id="18" name="TextBox 17"/>
          <p:cNvSpPr txBox="1"/>
          <p:nvPr/>
        </p:nvSpPr>
        <p:spPr>
          <a:xfrm>
            <a:off x="3064600" y="5653384"/>
            <a:ext cx="484428" cy="276999"/>
          </a:xfrm>
          <a:prstGeom prst="rect">
            <a:avLst/>
          </a:prstGeom>
          <a:noFill/>
        </p:spPr>
        <p:txBody>
          <a:bodyPr wrap="none" rtlCol="0">
            <a:spAutoFit/>
          </a:bodyPr>
          <a:lstStyle/>
          <a:p>
            <a:r>
              <a:rPr lang="en-US" sz="1200" dirty="0" err="1"/>
              <a:t>abcd</a:t>
            </a:r>
            <a:endParaRPr lang="en-US" sz="1600" dirty="0"/>
          </a:p>
        </p:txBody>
      </p:sp>
      <p:sp>
        <p:nvSpPr>
          <p:cNvPr id="19" name="TextBox 18"/>
          <p:cNvSpPr txBox="1"/>
          <p:nvPr/>
        </p:nvSpPr>
        <p:spPr>
          <a:xfrm>
            <a:off x="4282955" y="5707629"/>
            <a:ext cx="484428" cy="276999"/>
          </a:xfrm>
          <a:prstGeom prst="rect">
            <a:avLst/>
          </a:prstGeom>
          <a:noFill/>
        </p:spPr>
        <p:txBody>
          <a:bodyPr wrap="none" rtlCol="0">
            <a:spAutoFit/>
          </a:bodyPr>
          <a:lstStyle/>
          <a:p>
            <a:r>
              <a:rPr lang="en-US" sz="1200" dirty="0" err="1"/>
              <a:t>dabc</a:t>
            </a:r>
            <a:endParaRPr lang="en-US" sz="1600" dirty="0"/>
          </a:p>
        </p:txBody>
      </p:sp>
      <p:sp>
        <p:nvSpPr>
          <p:cNvPr id="20" name="TextBox 19"/>
          <p:cNvSpPr txBox="1"/>
          <p:nvPr/>
        </p:nvSpPr>
        <p:spPr>
          <a:xfrm>
            <a:off x="5732158" y="5668175"/>
            <a:ext cx="486030" cy="276999"/>
          </a:xfrm>
          <a:prstGeom prst="rect">
            <a:avLst/>
          </a:prstGeom>
          <a:noFill/>
        </p:spPr>
        <p:txBody>
          <a:bodyPr wrap="none" rtlCol="0">
            <a:spAutoFit/>
          </a:bodyPr>
          <a:lstStyle/>
          <a:p>
            <a:r>
              <a:rPr lang="en-US" sz="1200" dirty="0"/>
              <a:t>200c</a:t>
            </a:r>
            <a:endParaRPr lang="en-US" sz="1600" dirty="0"/>
          </a:p>
        </p:txBody>
      </p:sp>
      <p:sp>
        <p:nvSpPr>
          <p:cNvPr id="21" name="TextBox 20"/>
          <p:cNvSpPr txBox="1"/>
          <p:nvPr/>
        </p:nvSpPr>
        <p:spPr>
          <a:xfrm>
            <a:off x="5695495" y="879245"/>
            <a:ext cx="3337625" cy="1384995"/>
          </a:xfrm>
          <a:prstGeom prst="rect">
            <a:avLst/>
          </a:prstGeom>
          <a:noFill/>
          <a:ln>
            <a:solidFill>
              <a:schemeClr val="tx1"/>
            </a:solidFill>
          </a:ln>
        </p:spPr>
        <p:txBody>
          <a:bodyPr wrap="square" rtlCol="0">
            <a:spAutoFit/>
          </a:bodyPr>
          <a:lstStyle/>
          <a:p>
            <a:r>
              <a:rPr lang="en-US" sz="1400" dirty="0">
                <a:latin typeface="Courier New" panose="02070309020205020404" pitchFamily="49" charset="0"/>
                <a:cs typeface="Courier New" panose="02070309020205020404" pitchFamily="49" charset="0"/>
              </a:rPr>
              <a:t>Assume: </a:t>
            </a:r>
          </a:p>
          <a:p>
            <a:r>
              <a:rPr lang="en-US" sz="1400" dirty="0" err="1">
                <a:latin typeface="Courier New" panose="02070309020205020404" pitchFamily="49" charset="0"/>
                <a:cs typeface="Courier New" panose="02070309020205020404" pitchFamily="49" charset="0"/>
              </a:rPr>
              <a:t>typedef</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struct</a:t>
            </a:r>
            <a:r>
              <a:rPr lang="en-US" sz="1400" dirty="0">
                <a:latin typeface="Courier New" panose="02070309020205020404" pitchFamily="49" charset="0"/>
                <a:cs typeface="Courier New" panose="02070309020205020404" pitchFamily="49" charset="0"/>
              </a:rPr>
              <a:t> node * </a:t>
            </a:r>
            <a:r>
              <a:rPr lang="en-US" sz="1400" dirty="0" err="1">
                <a:latin typeface="Courier New" panose="02070309020205020404" pitchFamily="49" charset="0"/>
                <a:cs typeface="Courier New" panose="02070309020205020404" pitchFamily="49" charset="0"/>
              </a:rPr>
              <a:t>nodePT</a:t>
            </a:r>
            <a:r>
              <a:rPr lang="en-US" sz="1400" dirty="0">
                <a:latin typeface="Courier New" panose="02070309020205020404" pitchFamily="49" charset="0"/>
                <a:cs typeface="Courier New" panose="02070309020205020404" pitchFamily="49" charset="0"/>
              </a:rPr>
              <a:t>;  </a:t>
            </a:r>
          </a:p>
          <a:p>
            <a:r>
              <a:rPr lang="en-US" sz="1400" dirty="0" err="1">
                <a:latin typeface="Courier New" panose="02070309020205020404" pitchFamily="49" charset="0"/>
                <a:cs typeface="Courier New" panose="02070309020205020404" pitchFamily="49" charset="0"/>
              </a:rPr>
              <a:t>struct</a:t>
            </a:r>
            <a:r>
              <a:rPr lang="en-US" sz="1400" dirty="0">
                <a:latin typeface="Courier New" panose="02070309020205020404" pitchFamily="49" charset="0"/>
                <a:cs typeface="Courier New" panose="02070309020205020404" pitchFamily="49" charset="0"/>
              </a:rPr>
              <a:t> node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data;</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struct</a:t>
            </a:r>
            <a:r>
              <a:rPr lang="en-US" sz="1400" dirty="0">
                <a:latin typeface="Courier New" panose="02070309020205020404" pitchFamily="49" charset="0"/>
                <a:cs typeface="Courier New" panose="02070309020205020404" pitchFamily="49" charset="0"/>
              </a:rPr>
              <a:t> node * next;</a:t>
            </a:r>
          </a:p>
          <a:p>
            <a:r>
              <a:rPr lang="en-US" sz="14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147711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395305" y="6356351"/>
            <a:ext cx="2057400" cy="365125"/>
          </a:xfrm>
        </p:spPr>
        <p:txBody>
          <a:bodyPr/>
          <a:lstStyle/>
          <a:p>
            <a:fld id="{86D0B840-2342-494D-8904-2C09F25F3064}" type="slidenum">
              <a:rPr lang="en-US" smtClean="0">
                <a:solidFill>
                  <a:schemeClr val="tx1"/>
                </a:solidFill>
              </a:rPr>
              <a:t>20</a:t>
            </a:fld>
            <a:endParaRPr lang="en-US">
              <a:solidFill>
                <a:schemeClr val="tx1"/>
              </a:solidFill>
            </a:endParaRPr>
          </a:p>
        </p:txBody>
      </p:sp>
      <p:sp>
        <p:nvSpPr>
          <p:cNvPr id="8" name="TextBox 7"/>
          <p:cNvSpPr txBox="1"/>
          <p:nvPr/>
        </p:nvSpPr>
        <p:spPr>
          <a:xfrm>
            <a:off x="102506" y="1242374"/>
            <a:ext cx="2681824" cy="646331"/>
          </a:xfrm>
          <a:prstGeom prst="rect">
            <a:avLst/>
          </a:prstGeom>
          <a:noFill/>
        </p:spPr>
        <p:txBody>
          <a:bodyPr wrap="none" rtlCol="0">
            <a:spAutoFit/>
          </a:bodyPr>
          <a:lstStyle/>
          <a:p>
            <a:r>
              <a:rPr lang="en-US" dirty="0"/>
              <a:t>Data to be created: </a:t>
            </a:r>
          </a:p>
          <a:p>
            <a:r>
              <a:rPr lang="en-US" dirty="0"/>
              <a:t>Single linked list. Drawing: </a:t>
            </a:r>
          </a:p>
        </p:txBody>
      </p:sp>
      <p:graphicFrame>
        <p:nvGraphicFramePr>
          <p:cNvPr id="9" name="Content Placeholder 26"/>
          <p:cNvGraphicFramePr>
            <a:graphicFrameLocks/>
          </p:cNvGraphicFramePr>
          <p:nvPr>
            <p:extLst>
              <p:ext uri="{D42A27DB-BD31-4B8C-83A1-F6EECF244321}">
                <p14:modId xmlns:p14="http://schemas.microsoft.com/office/powerpoint/2010/main" val="889561947"/>
              </p:ext>
            </p:extLst>
          </p:nvPr>
        </p:nvGraphicFramePr>
        <p:xfrm>
          <a:off x="3988398" y="1499786"/>
          <a:ext cx="990988" cy="274320"/>
        </p:xfrm>
        <a:graphic>
          <a:graphicData uri="http://schemas.openxmlformats.org/drawingml/2006/table">
            <a:tbl>
              <a:tblPr firstRow="1" bandRow="1">
                <a:tableStyleId>{5C22544A-7EE6-4342-B048-85BDC9FD1C3A}</a:tableStyleId>
              </a:tblPr>
              <a:tblGrid>
                <a:gridCol w="495494">
                  <a:extLst>
                    <a:ext uri="{9D8B030D-6E8A-4147-A177-3AD203B41FA5}">
                      <a16:colId xmlns:a16="http://schemas.microsoft.com/office/drawing/2014/main" val="20000"/>
                    </a:ext>
                  </a:extLst>
                </a:gridCol>
                <a:gridCol w="495494">
                  <a:extLst>
                    <a:ext uri="{9D8B030D-6E8A-4147-A177-3AD203B41FA5}">
                      <a16:colId xmlns:a16="http://schemas.microsoft.com/office/drawing/2014/main" val="20001"/>
                    </a:ext>
                  </a:extLst>
                </a:gridCol>
              </a:tblGrid>
              <a:tr h="260866">
                <a:tc>
                  <a:txBody>
                    <a:bodyPr/>
                    <a:lstStyle/>
                    <a:p>
                      <a:r>
                        <a:rPr lang="en-US" sz="12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abcd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0" name="Straight Arrow Connector 9"/>
          <p:cNvCxnSpPr/>
          <p:nvPr/>
        </p:nvCxnSpPr>
        <p:spPr>
          <a:xfrm>
            <a:off x="4988354" y="1626810"/>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1" name="Content Placeholder 26"/>
          <p:cNvGraphicFramePr>
            <a:graphicFrameLocks/>
          </p:cNvGraphicFramePr>
          <p:nvPr>
            <p:extLst>
              <p:ext uri="{D42A27DB-BD31-4B8C-83A1-F6EECF244321}">
                <p14:modId xmlns:p14="http://schemas.microsoft.com/office/powerpoint/2010/main" val="1305443489"/>
              </p:ext>
            </p:extLst>
          </p:nvPr>
        </p:nvGraphicFramePr>
        <p:xfrm>
          <a:off x="5388206" y="1476858"/>
          <a:ext cx="820614" cy="274320"/>
        </p:xfrm>
        <a:graphic>
          <a:graphicData uri="http://schemas.openxmlformats.org/drawingml/2006/table">
            <a:tbl>
              <a:tblPr firstRow="1" bandRow="1">
                <a:tableStyleId>{5C22544A-7EE6-4342-B048-85BDC9FD1C3A}</a:tableStyleId>
              </a:tblPr>
              <a:tblGrid>
                <a:gridCol w="286730">
                  <a:extLst>
                    <a:ext uri="{9D8B030D-6E8A-4147-A177-3AD203B41FA5}">
                      <a16:colId xmlns:a16="http://schemas.microsoft.com/office/drawing/2014/main" val="20000"/>
                    </a:ext>
                  </a:extLst>
                </a:gridCol>
                <a:gridCol w="533884">
                  <a:extLst>
                    <a:ext uri="{9D8B030D-6E8A-4147-A177-3AD203B41FA5}">
                      <a16:colId xmlns:a16="http://schemas.microsoft.com/office/drawing/2014/main" val="20001"/>
                    </a:ext>
                  </a:extLst>
                </a:gridCol>
              </a:tblGrid>
              <a:tr h="260866">
                <a:tc>
                  <a:txBody>
                    <a:bodyPr/>
                    <a:lstStyle/>
                    <a:p>
                      <a:r>
                        <a:rPr lang="en-US"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dabc</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4" name="Content Placeholder 26"/>
          <p:cNvGraphicFramePr>
            <a:graphicFrameLocks/>
          </p:cNvGraphicFramePr>
          <p:nvPr>
            <p:extLst>
              <p:ext uri="{D42A27DB-BD31-4B8C-83A1-F6EECF244321}">
                <p14:modId xmlns:p14="http://schemas.microsoft.com/office/powerpoint/2010/main" val="3559845692"/>
              </p:ext>
            </p:extLst>
          </p:nvPr>
        </p:nvGraphicFramePr>
        <p:xfrm>
          <a:off x="7916172" y="1464257"/>
          <a:ext cx="1023392" cy="274320"/>
        </p:xfrm>
        <a:graphic>
          <a:graphicData uri="http://schemas.openxmlformats.org/drawingml/2006/table">
            <a:tbl>
              <a:tblPr firstRow="1" bandRow="1">
                <a:tableStyleId>{5C22544A-7EE6-4342-B048-85BDC9FD1C3A}</a:tableStyleId>
              </a:tblPr>
              <a:tblGrid>
                <a:gridCol w="511696">
                  <a:extLst>
                    <a:ext uri="{9D8B030D-6E8A-4147-A177-3AD203B41FA5}">
                      <a16:colId xmlns:a16="http://schemas.microsoft.com/office/drawing/2014/main" val="20000"/>
                    </a:ext>
                  </a:extLst>
                </a:gridCol>
                <a:gridCol w="511696">
                  <a:extLst>
                    <a:ext uri="{9D8B030D-6E8A-4147-A177-3AD203B41FA5}">
                      <a16:colId xmlns:a16="http://schemas.microsoft.com/office/drawing/2014/main" val="20001"/>
                    </a:ext>
                  </a:extLst>
                </a:gridCol>
              </a:tblGrid>
              <a:tr h="260866">
                <a:tc>
                  <a:txBody>
                    <a:bodyPr/>
                    <a:lstStyle/>
                    <a:p>
                      <a:r>
                        <a:rPr lang="en-US" sz="120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5" name="Straight Arrow Connector 14"/>
          <p:cNvCxnSpPr/>
          <p:nvPr/>
        </p:nvCxnSpPr>
        <p:spPr>
          <a:xfrm>
            <a:off x="7535174" y="1616657"/>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4" idx="0"/>
          </p:cNvCxnSpPr>
          <p:nvPr/>
        </p:nvCxnSpPr>
        <p:spPr>
          <a:xfrm>
            <a:off x="8427868" y="1464257"/>
            <a:ext cx="511696" cy="2588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7" name="Content Placeholder 26"/>
          <p:cNvGraphicFramePr>
            <a:graphicFrameLocks/>
          </p:cNvGraphicFramePr>
          <p:nvPr>
            <p:extLst>
              <p:ext uri="{D42A27DB-BD31-4B8C-83A1-F6EECF244321}">
                <p14:modId xmlns:p14="http://schemas.microsoft.com/office/powerpoint/2010/main" val="59297783"/>
              </p:ext>
            </p:extLst>
          </p:nvPr>
        </p:nvGraphicFramePr>
        <p:xfrm>
          <a:off x="6570574" y="1476858"/>
          <a:ext cx="999150" cy="274320"/>
        </p:xfrm>
        <a:graphic>
          <a:graphicData uri="http://schemas.openxmlformats.org/drawingml/2006/table">
            <a:tbl>
              <a:tblPr firstRow="1" bandRow="1">
                <a:tableStyleId>{5C22544A-7EE6-4342-B048-85BDC9FD1C3A}</a:tableStyleId>
              </a:tblPr>
              <a:tblGrid>
                <a:gridCol w="499575">
                  <a:extLst>
                    <a:ext uri="{9D8B030D-6E8A-4147-A177-3AD203B41FA5}">
                      <a16:colId xmlns:a16="http://schemas.microsoft.com/office/drawing/2014/main" val="20000"/>
                    </a:ext>
                  </a:extLst>
                </a:gridCol>
                <a:gridCol w="499575">
                  <a:extLst>
                    <a:ext uri="{9D8B030D-6E8A-4147-A177-3AD203B41FA5}">
                      <a16:colId xmlns:a16="http://schemas.microsoft.com/office/drawing/2014/main" val="20001"/>
                    </a:ext>
                  </a:extLst>
                </a:gridCol>
              </a:tblGrid>
              <a:tr h="260866">
                <a:tc>
                  <a:txBody>
                    <a:bodyPr/>
                    <a:lstStyle/>
                    <a:p>
                      <a:r>
                        <a:rPr lang="en-US" sz="12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200c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8" name="Straight Arrow Connector 17"/>
          <p:cNvCxnSpPr/>
          <p:nvPr/>
        </p:nvCxnSpPr>
        <p:spPr>
          <a:xfrm>
            <a:off x="6195291" y="162925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843491" y="1722890"/>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20" name="Rectangle 19"/>
          <p:cNvSpPr/>
          <p:nvPr/>
        </p:nvSpPr>
        <p:spPr>
          <a:xfrm>
            <a:off x="2931736" y="1499786"/>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10ab</a:t>
            </a:r>
          </a:p>
        </p:txBody>
      </p:sp>
      <p:cxnSp>
        <p:nvCxnSpPr>
          <p:cNvPr id="21" name="Straight Arrow Connector 20"/>
          <p:cNvCxnSpPr/>
          <p:nvPr/>
        </p:nvCxnSpPr>
        <p:spPr>
          <a:xfrm>
            <a:off x="3409998" y="1626810"/>
            <a:ext cx="583039" cy="340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988398" y="1709413"/>
            <a:ext cx="984565" cy="276999"/>
          </a:xfrm>
          <a:prstGeom prst="rect">
            <a:avLst/>
          </a:prstGeom>
          <a:noFill/>
        </p:spPr>
        <p:txBody>
          <a:bodyPr wrap="none" rtlCol="0">
            <a:spAutoFit/>
          </a:bodyPr>
          <a:lstStyle/>
          <a:p>
            <a:r>
              <a:rPr lang="en-US" sz="1200" i="1" dirty="0"/>
              <a:t>data       next</a:t>
            </a:r>
            <a:endParaRPr lang="en-US" sz="1400" i="1" dirty="0"/>
          </a:p>
        </p:txBody>
      </p:sp>
      <p:sp>
        <p:nvSpPr>
          <p:cNvPr id="27" name="TextBox 26"/>
          <p:cNvSpPr txBox="1"/>
          <p:nvPr/>
        </p:nvSpPr>
        <p:spPr>
          <a:xfrm>
            <a:off x="3897971" y="1202606"/>
            <a:ext cx="495649" cy="276999"/>
          </a:xfrm>
          <a:prstGeom prst="rect">
            <a:avLst/>
          </a:prstGeom>
          <a:noFill/>
        </p:spPr>
        <p:txBody>
          <a:bodyPr wrap="none" rtlCol="0">
            <a:spAutoFit/>
          </a:bodyPr>
          <a:lstStyle/>
          <a:p>
            <a:r>
              <a:rPr lang="en-US" sz="1200" dirty="0"/>
              <a:t>10ab</a:t>
            </a:r>
            <a:endParaRPr lang="en-US" sz="1600" dirty="0"/>
          </a:p>
        </p:txBody>
      </p:sp>
      <p:sp>
        <p:nvSpPr>
          <p:cNvPr id="28" name="TextBox 27"/>
          <p:cNvSpPr txBox="1"/>
          <p:nvPr/>
        </p:nvSpPr>
        <p:spPr>
          <a:xfrm>
            <a:off x="5285277" y="1204174"/>
            <a:ext cx="484428" cy="276999"/>
          </a:xfrm>
          <a:prstGeom prst="rect">
            <a:avLst/>
          </a:prstGeom>
          <a:noFill/>
        </p:spPr>
        <p:txBody>
          <a:bodyPr wrap="none" rtlCol="0">
            <a:spAutoFit/>
          </a:bodyPr>
          <a:lstStyle/>
          <a:p>
            <a:r>
              <a:rPr lang="en-US" sz="1200" dirty="0" err="1"/>
              <a:t>abcd</a:t>
            </a:r>
            <a:endParaRPr lang="en-US" sz="1600" dirty="0"/>
          </a:p>
        </p:txBody>
      </p:sp>
      <p:sp>
        <p:nvSpPr>
          <p:cNvPr id="30" name="TextBox 29"/>
          <p:cNvSpPr txBox="1"/>
          <p:nvPr/>
        </p:nvSpPr>
        <p:spPr>
          <a:xfrm>
            <a:off x="6503632" y="1258419"/>
            <a:ext cx="484428" cy="276999"/>
          </a:xfrm>
          <a:prstGeom prst="rect">
            <a:avLst/>
          </a:prstGeom>
          <a:noFill/>
        </p:spPr>
        <p:txBody>
          <a:bodyPr wrap="none" rtlCol="0">
            <a:spAutoFit/>
          </a:bodyPr>
          <a:lstStyle/>
          <a:p>
            <a:r>
              <a:rPr lang="en-US" sz="1200" dirty="0" err="1"/>
              <a:t>dabc</a:t>
            </a:r>
            <a:endParaRPr lang="en-US" sz="1600" dirty="0"/>
          </a:p>
        </p:txBody>
      </p:sp>
      <p:sp>
        <p:nvSpPr>
          <p:cNvPr id="31" name="TextBox 30"/>
          <p:cNvSpPr txBox="1"/>
          <p:nvPr/>
        </p:nvSpPr>
        <p:spPr>
          <a:xfrm>
            <a:off x="7952835" y="1218965"/>
            <a:ext cx="486030" cy="276999"/>
          </a:xfrm>
          <a:prstGeom prst="rect">
            <a:avLst/>
          </a:prstGeom>
          <a:noFill/>
        </p:spPr>
        <p:txBody>
          <a:bodyPr wrap="none" rtlCol="0">
            <a:spAutoFit/>
          </a:bodyPr>
          <a:lstStyle/>
          <a:p>
            <a:r>
              <a:rPr lang="en-US" sz="1200" dirty="0"/>
              <a:t>200c</a:t>
            </a:r>
            <a:endParaRPr lang="en-US" sz="1600" dirty="0"/>
          </a:p>
        </p:txBody>
      </p:sp>
      <p:sp>
        <p:nvSpPr>
          <p:cNvPr id="33" name="TextBox 32"/>
          <p:cNvSpPr txBox="1"/>
          <p:nvPr/>
        </p:nvSpPr>
        <p:spPr>
          <a:xfrm>
            <a:off x="111942" y="1987180"/>
            <a:ext cx="9032058" cy="3970318"/>
          </a:xfrm>
          <a:prstGeom prst="rect">
            <a:avLst/>
          </a:prstGeom>
          <a:noFill/>
        </p:spPr>
        <p:txBody>
          <a:bodyPr wrap="square" rtlCol="0">
            <a:spAutoFit/>
          </a:bodyPr>
          <a:lstStyle/>
          <a:p>
            <a:r>
              <a:rPr lang="en-US" b="1" dirty="0"/>
              <a:t>Solve the problem using the relation between data and loop iteration </a:t>
            </a:r>
            <a:r>
              <a:rPr lang="en-US" dirty="0"/>
              <a:t>continued.</a:t>
            </a:r>
          </a:p>
          <a:p>
            <a:pPr algn="just"/>
            <a:r>
              <a:rPr lang="en-US" b="1" dirty="0"/>
              <a:t>Step 2b</a:t>
            </a:r>
            <a:r>
              <a:rPr lang="en-US" b="1" i="1" dirty="0"/>
              <a:t>. j-&gt; (j+1) </a:t>
            </a:r>
            <a:r>
              <a:rPr lang="en-US" b="1" dirty="0"/>
              <a:t>Work done in one iteration (must preserve the state):</a:t>
            </a:r>
            <a:r>
              <a:rPr lang="en-US" dirty="0"/>
              <a:t> </a:t>
            </a:r>
          </a:p>
          <a:p>
            <a:r>
              <a:rPr lang="en-US" dirty="0"/>
              <a:t>What should be done in the iteration when j=2? </a:t>
            </a:r>
          </a:p>
          <a:p>
            <a:pPr marL="342900" indent="-342900">
              <a:buFont typeface="+mj-lt"/>
              <a:buAutoNum type="alphaLcPeriod"/>
            </a:pPr>
            <a:r>
              <a:rPr lang="en-US" b="1" i="1" dirty="0"/>
              <a:t>Create a new node, store its address in a variable</a:t>
            </a:r>
            <a:r>
              <a:rPr lang="en-US" i="1" dirty="0"/>
              <a:t>, say</a:t>
            </a:r>
            <a:r>
              <a:rPr lang="en-US" dirty="0"/>
              <a:t> </a:t>
            </a:r>
            <a:r>
              <a:rPr lang="en-US" dirty="0" err="1">
                <a:latin typeface="Courier New" panose="02070309020205020404" pitchFamily="49" charset="0"/>
                <a:cs typeface="Courier New" panose="02070309020205020404" pitchFamily="49" charset="0"/>
              </a:rPr>
              <a:t>newP</a:t>
            </a:r>
            <a:r>
              <a:rPr lang="en-US" dirty="0"/>
              <a:t>: </a:t>
            </a:r>
          </a:p>
          <a:p>
            <a:pPr lvl="1"/>
            <a:r>
              <a:rPr lang="en-US" dirty="0">
                <a:latin typeface="Courier New" panose="02070309020205020404" pitchFamily="49" charset="0"/>
                <a:cs typeface="Courier New" panose="02070309020205020404" pitchFamily="49" charset="0"/>
              </a:rPr>
              <a:t>  struct node * </a:t>
            </a:r>
            <a:r>
              <a:rPr lang="en-US" dirty="0" err="1">
                <a:latin typeface="Courier New" panose="02070309020205020404" pitchFamily="49" charset="0"/>
                <a:cs typeface="Courier New" panose="02070309020205020404" pitchFamily="49" charset="0"/>
              </a:rPr>
              <a:t>newP</a:t>
            </a:r>
            <a:r>
              <a:rPr lang="en-US" dirty="0">
                <a:latin typeface="Courier New" panose="02070309020205020404" pitchFamily="49" charset="0"/>
                <a:cs typeface="Courier New" panose="02070309020205020404" pitchFamily="49" charset="0"/>
              </a:rPr>
              <a:t> = malloc(</a:t>
            </a:r>
            <a:r>
              <a:rPr lang="en-US" dirty="0" err="1">
                <a:latin typeface="Courier New" panose="02070309020205020404" pitchFamily="49" charset="0"/>
                <a:cs typeface="Courier New" panose="02070309020205020404" pitchFamily="49" charset="0"/>
              </a:rPr>
              <a:t>sizeof</a:t>
            </a:r>
            <a:r>
              <a:rPr lang="en-US" dirty="0">
                <a:latin typeface="Courier New" panose="02070309020205020404" pitchFamily="49" charset="0"/>
                <a:cs typeface="Courier New" panose="02070309020205020404" pitchFamily="49" charset="0"/>
              </a:rPr>
              <a:t>(struct node))</a:t>
            </a:r>
            <a:r>
              <a:rPr lang="en-US" dirty="0"/>
              <a:t>, </a:t>
            </a:r>
          </a:p>
          <a:p>
            <a:r>
              <a:rPr lang="en-US" dirty="0"/>
              <a:t>b.</a:t>
            </a:r>
            <a:r>
              <a:rPr lang="en-US" i="1" dirty="0"/>
              <a:t> </a:t>
            </a:r>
            <a:r>
              <a:rPr lang="en-US" b="1" i="1" dirty="0"/>
              <a:t>Write data in it</a:t>
            </a:r>
            <a:r>
              <a:rPr lang="en-US" dirty="0"/>
              <a:t>: copy </a:t>
            </a:r>
            <a:r>
              <a:rPr lang="en-US" dirty="0" err="1"/>
              <a:t>arr</a:t>
            </a:r>
            <a:r>
              <a:rPr lang="en-US" dirty="0"/>
              <a:t>[j] in its </a:t>
            </a:r>
            <a:r>
              <a:rPr lang="en-US" i="1" dirty="0"/>
              <a:t>data</a:t>
            </a:r>
            <a:r>
              <a:rPr lang="en-US" dirty="0"/>
              <a:t> field, NULL in </a:t>
            </a:r>
            <a:r>
              <a:rPr lang="en-US" i="1" dirty="0"/>
              <a:t>next</a:t>
            </a:r>
            <a:r>
              <a:rPr lang="en-US" dirty="0"/>
              <a:t> </a:t>
            </a:r>
          </a:p>
          <a:p>
            <a:pPr lvl="1"/>
            <a:r>
              <a:rPr lang="en-US" dirty="0"/>
              <a:t>     </a:t>
            </a:r>
            <a:r>
              <a:rPr lang="en-US" sz="1600" dirty="0" err="1">
                <a:latin typeface="Courier New" panose="02070309020205020404" pitchFamily="49" charset="0"/>
                <a:cs typeface="Courier New" panose="02070309020205020404" pitchFamily="49" charset="0"/>
              </a:rPr>
              <a:t>newP</a:t>
            </a:r>
            <a:r>
              <a:rPr lang="en-US" sz="1600" dirty="0">
                <a:latin typeface="Courier New" panose="02070309020205020404" pitchFamily="49" charset="0"/>
                <a:cs typeface="Courier New" panose="02070309020205020404" pitchFamily="49" charset="0"/>
              </a:rPr>
              <a:t>-&gt;data=</a:t>
            </a:r>
            <a:r>
              <a:rPr lang="en-US" sz="1600" dirty="0" err="1">
                <a:latin typeface="Courier New" panose="02070309020205020404" pitchFamily="49" charset="0"/>
                <a:cs typeface="Courier New" panose="02070309020205020404" pitchFamily="49" charset="0"/>
              </a:rPr>
              <a:t>arr</a:t>
            </a:r>
            <a:r>
              <a:rPr lang="en-US" sz="1600" dirty="0">
                <a:latin typeface="Courier New" panose="02070309020205020404" pitchFamily="49" charset="0"/>
                <a:cs typeface="Courier New" panose="02070309020205020404" pitchFamily="49" charset="0"/>
              </a:rPr>
              <a:t>[j]; </a:t>
            </a:r>
            <a:r>
              <a:rPr lang="en-US" sz="1600" dirty="0" err="1">
                <a:latin typeface="Courier New" panose="02070309020205020404" pitchFamily="49" charset="0"/>
                <a:cs typeface="Courier New" panose="02070309020205020404" pitchFamily="49" charset="0"/>
              </a:rPr>
              <a:t>newP</a:t>
            </a:r>
            <a:r>
              <a:rPr lang="en-US" sz="1600" dirty="0">
                <a:latin typeface="Courier New" panose="02070309020205020404" pitchFamily="49" charset="0"/>
                <a:cs typeface="Courier New" panose="02070309020205020404" pitchFamily="49" charset="0"/>
              </a:rPr>
              <a:t>-&gt;next=NULL</a:t>
            </a:r>
            <a:r>
              <a:rPr lang="en-US" dirty="0"/>
              <a:t> </a:t>
            </a:r>
          </a:p>
          <a:p>
            <a:r>
              <a:rPr lang="en-US" dirty="0"/>
              <a:t>c.  </a:t>
            </a:r>
            <a:r>
              <a:rPr lang="en-US" b="1" dirty="0"/>
              <a:t>Link the new node at the end of the current list</a:t>
            </a:r>
            <a:r>
              <a:rPr lang="en-US" dirty="0"/>
              <a:t>: set the </a:t>
            </a:r>
            <a:r>
              <a:rPr lang="en-US" i="1" dirty="0"/>
              <a:t>next</a:t>
            </a:r>
            <a:r>
              <a:rPr lang="en-US" dirty="0"/>
              <a:t> of the last node in the list (</a:t>
            </a:r>
            <a:r>
              <a:rPr lang="en-US" dirty="0" err="1"/>
              <a:t>abcd</a:t>
            </a:r>
            <a:r>
              <a:rPr lang="en-US" dirty="0"/>
              <a:t>) to have the memory address of the new node. We just realized we need a name for that last node, thus we need a (</a:t>
            </a:r>
            <a:r>
              <a:rPr lang="en-US" dirty="0" err="1"/>
              <a:t>struct</a:t>
            </a:r>
            <a:r>
              <a:rPr lang="en-US" dirty="0"/>
              <a:t> node *) variable. Say </a:t>
            </a:r>
            <a:r>
              <a:rPr lang="en-US" dirty="0" err="1">
                <a:latin typeface="Courier New" panose="02070309020205020404" pitchFamily="49" charset="0"/>
                <a:cs typeface="Courier New" panose="02070309020205020404" pitchFamily="49" charset="0"/>
              </a:rPr>
              <a:t>lastP</a:t>
            </a:r>
            <a:r>
              <a:rPr lang="en-US" dirty="0">
                <a:latin typeface="Courier New" panose="02070309020205020404" pitchFamily="49" charset="0"/>
                <a:cs typeface="Courier New" panose="02070309020205020404" pitchFamily="49" charset="0"/>
              </a:rPr>
              <a:t> </a:t>
            </a:r>
            <a:r>
              <a:rPr lang="en-US" dirty="0">
                <a:cs typeface="Courier New" panose="02070309020205020404" pitchFamily="49" charset="0"/>
              </a:rPr>
              <a:t>of type </a:t>
            </a:r>
            <a:r>
              <a:rPr lang="en-US" dirty="0" err="1">
                <a:latin typeface="Courier New" panose="02070309020205020404" pitchFamily="49" charset="0"/>
                <a:cs typeface="Courier New" panose="02070309020205020404" pitchFamily="49" charset="0"/>
              </a:rPr>
              <a:t>struct</a:t>
            </a:r>
            <a:r>
              <a:rPr lang="en-US" dirty="0">
                <a:latin typeface="Courier New" panose="02070309020205020404" pitchFamily="49" charset="0"/>
                <a:cs typeface="Courier New" panose="02070309020205020404" pitchFamily="49" charset="0"/>
              </a:rPr>
              <a:t> node * .</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lastP</a:t>
            </a:r>
            <a:r>
              <a:rPr lang="en-US" dirty="0">
                <a:latin typeface="Courier New" panose="02070309020205020404" pitchFamily="49" charset="0"/>
                <a:cs typeface="Courier New" panose="02070309020205020404" pitchFamily="49" charset="0"/>
              </a:rPr>
              <a:t>-&gt;next=</a:t>
            </a:r>
            <a:r>
              <a:rPr lang="en-US" dirty="0" err="1">
                <a:latin typeface="Courier New" panose="02070309020205020404" pitchFamily="49" charset="0"/>
                <a:cs typeface="Courier New" panose="02070309020205020404" pitchFamily="49" charset="0"/>
              </a:rPr>
              <a:t>newP</a:t>
            </a:r>
            <a:r>
              <a:rPr lang="en-US" dirty="0"/>
              <a:t>. </a:t>
            </a:r>
          </a:p>
          <a:p>
            <a:r>
              <a:rPr lang="en-US" dirty="0"/>
              <a:t>d. </a:t>
            </a:r>
            <a:r>
              <a:rPr lang="en-US" b="1" dirty="0"/>
              <a:t>Check that the data is good for the next iteration</a:t>
            </a:r>
            <a:r>
              <a:rPr lang="en-US" dirty="0"/>
              <a:t>: Before iteration for index 3 (when j=3) is my data as expected? No because </a:t>
            </a:r>
            <a:r>
              <a:rPr lang="en-US" dirty="0" err="1">
                <a:latin typeface="Courier New" panose="02070309020205020404" pitchFamily="49" charset="0"/>
                <a:cs typeface="Courier New" panose="02070309020205020404" pitchFamily="49" charset="0"/>
              </a:rPr>
              <a:t>lastP</a:t>
            </a:r>
            <a:r>
              <a:rPr lang="en-US" dirty="0"/>
              <a:t> is still </a:t>
            </a:r>
            <a:r>
              <a:rPr lang="en-US" dirty="0" err="1"/>
              <a:t>abcd</a:t>
            </a:r>
            <a:r>
              <a:rPr lang="en-US" dirty="0"/>
              <a:t>, but now the last node is at address </a:t>
            </a:r>
            <a:r>
              <a:rPr lang="en-US" dirty="0" err="1"/>
              <a:t>dabc</a:t>
            </a:r>
            <a:r>
              <a:rPr lang="en-US" dirty="0"/>
              <a:t> =&gt; update </a:t>
            </a:r>
            <a:r>
              <a:rPr lang="en-US" dirty="0" err="1">
                <a:latin typeface="Courier New" panose="02070309020205020404" pitchFamily="49" charset="0"/>
                <a:cs typeface="Courier New" panose="02070309020205020404" pitchFamily="49" charset="0"/>
              </a:rPr>
              <a:t>lastP</a:t>
            </a:r>
            <a:r>
              <a:rPr lang="en-US" dirty="0"/>
              <a:t> as  </a:t>
            </a:r>
            <a:r>
              <a:rPr lang="en-US" dirty="0" err="1">
                <a:latin typeface="Courier New" panose="02070309020205020404" pitchFamily="49" charset="0"/>
                <a:cs typeface="Courier New" panose="02070309020205020404" pitchFamily="49" charset="0"/>
              </a:rPr>
              <a:t>lastP</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newP</a:t>
            </a:r>
            <a:r>
              <a:rPr lang="en-US" dirty="0">
                <a:latin typeface="Courier New" panose="02070309020205020404" pitchFamily="49" charset="0"/>
                <a:cs typeface="Courier New" panose="02070309020205020404" pitchFamily="49" charset="0"/>
              </a:rPr>
              <a:t>;</a:t>
            </a:r>
            <a:r>
              <a:rPr lang="en-US" dirty="0"/>
              <a:t>  </a:t>
            </a:r>
          </a:p>
        </p:txBody>
      </p:sp>
      <p:graphicFrame>
        <p:nvGraphicFramePr>
          <p:cNvPr id="26" name="Content Placeholder 26"/>
          <p:cNvGraphicFramePr>
            <a:graphicFrameLocks/>
          </p:cNvGraphicFramePr>
          <p:nvPr>
            <p:extLst>
              <p:ext uri="{D42A27DB-BD31-4B8C-83A1-F6EECF244321}">
                <p14:modId xmlns:p14="http://schemas.microsoft.com/office/powerpoint/2010/main" val="2259807353"/>
              </p:ext>
            </p:extLst>
          </p:nvPr>
        </p:nvGraphicFramePr>
        <p:xfrm>
          <a:off x="3480925" y="6205333"/>
          <a:ext cx="990988" cy="274320"/>
        </p:xfrm>
        <a:graphic>
          <a:graphicData uri="http://schemas.openxmlformats.org/drawingml/2006/table">
            <a:tbl>
              <a:tblPr firstRow="1" bandRow="1">
                <a:tableStyleId>{5C22544A-7EE6-4342-B048-85BDC9FD1C3A}</a:tableStyleId>
              </a:tblPr>
              <a:tblGrid>
                <a:gridCol w="495494">
                  <a:extLst>
                    <a:ext uri="{9D8B030D-6E8A-4147-A177-3AD203B41FA5}">
                      <a16:colId xmlns:a16="http://schemas.microsoft.com/office/drawing/2014/main" val="20000"/>
                    </a:ext>
                  </a:extLst>
                </a:gridCol>
                <a:gridCol w="495494">
                  <a:extLst>
                    <a:ext uri="{9D8B030D-6E8A-4147-A177-3AD203B41FA5}">
                      <a16:colId xmlns:a16="http://schemas.microsoft.com/office/drawing/2014/main" val="20001"/>
                    </a:ext>
                  </a:extLst>
                </a:gridCol>
              </a:tblGrid>
              <a:tr h="260866">
                <a:tc>
                  <a:txBody>
                    <a:bodyPr/>
                    <a:lstStyle/>
                    <a:p>
                      <a:r>
                        <a:rPr lang="en-US" sz="12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abcd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29" name="Straight Arrow Connector 28"/>
          <p:cNvCxnSpPr/>
          <p:nvPr/>
        </p:nvCxnSpPr>
        <p:spPr>
          <a:xfrm>
            <a:off x="4480881" y="6332357"/>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4" name="Content Placeholder 26"/>
          <p:cNvGraphicFramePr>
            <a:graphicFrameLocks/>
          </p:cNvGraphicFramePr>
          <p:nvPr>
            <p:extLst>
              <p:ext uri="{D42A27DB-BD31-4B8C-83A1-F6EECF244321}">
                <p14:modId xmlns:p14="http://schemas.microsoft.com/office/powerpoint/2010/main" val="4179192407"/>
              </p:ext>
            </p:extLst>
          </p:nvPr>
        </p:nvGraphicFramePr>
        <p:xfrm>
          <a:off x="4880733" y="6182405"/>
          <a:ext cx="820614" cy="274320"/>
        </p:xfrm>
        <a:graphic>
          <a:graphicData uri="http://schemas.openxmlformats.org/drawingml/2006/table">
            <a:tbl>
              <a:tblPr firstRow="1" bandRow="1">
                <a:tableStyleId>{5C22544A-7EE6-4342-B048-85BDC9FD1C3A}</a:tableStyleId>
              </a:tblPr>
              <a:tblGrid>
                <a:gridCol w="286730">
                  <a:extLst>
                    <a:ext uri="{9D8B030D-6E8A-4147-A177-3AD203B41FA5}">
                      <a16:colId xmlns:a16="http://schemas.microsoft.com/office/drawing/2014/main" val="20000"/>
                    </a:ext>
                  </a:extLst>
                </a:gridCol>
                <a:gridCol w="533884">
                  <a:extLst>
                    <a:ext uri="{9D8B030D-6E8A-4147-A177-3AD203B41FA5}">
                      <a16:colId xmlns:a16="http://schemas.microsoft.com/office/drawing/2014/main" val="20001"/>
                    </a:ext>
                  </a:extLst>
                </a:gridCol>
              </a:tblGrid>
              <a:tr h="260866">
                <a:tc>
                  <a:txBody>
                    <a:bodyPr/>
                    <a:lstStyle/>
                    <a:p>
                      <a:r>
                        <a:rPr lang="en-US"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dabc</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38" name="Content Placeholder 26"/>
          <p:cNvGraphicFramePr>
            <a:graphicFrameLocks/>
          </p:cNvGraphicFramePr>
          <p:nvPr>
            <p:extLst>
              <p:ext uri="{D42A27DB-BD31-4B8C-83A1-F6EECF244321}">
                <p14:modId xmlns:p14="http://schemas.microsoft.com/office/powerpoint/2010/main" val="2259185737"/>
              </p:ext>
            </p:extLst>
          </p:nvPr>
        </p:nvGraphicFramePr>
        <p:xfrm>
          <a:off x="6088479" y="6193500"/>
          <a:ext cx="999150" cy="274320"/>
        </p:xfrm>
        <a:graphic>
          <a:graphicData uri="http://schemas.openxmlformats.org/drawingml/2006/table">
            <a:tbl>
              <a:tblPr firstRow="1" bandRow="1">
                <a:tableStyleId>{5C22544A-7EE6-4342-B048-85BDC9FD1C3A}</a:tableStyleId>
              </a:tblPr>
              <a:tblGrid>
                <a:gridCol w="358579">
                  <a:extLst>
                    <a:ext uri="{9D8B030D-6E8A-4147-A177-3AD203B41FA5}">
                      <a16:colId xmlns:a16="http://schemas.microsoft.com/office/drawing/2014/main" val="20000"/>
                    </a:ext>
                  </a:extLst>
                </a:gridCol>
                <a:gridCol w="640571">
                  <a:extLst>
                    <a:ext uri="{9D8B030D-6E8A-4147-A177-3AD203B41FA5}">
                      <a16:colId xmlns:a16="http://schemas.microsoft.com/office/drawing/2014/main" val="20001"/>
                    </a:ext>
                  </a:extLst>
                </a:gridCol>
              </a:tblGrid>
              <a:tr h="260866">
                <a:tc>
                  <a:txBody>
                    <a:bodyPr/>
                    <a:lstStyle/>
                    <a:p>
                      <a:r>
                        <a:rPr lang="en-US" sz="12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200"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cxnSp>
        <p:nvCxnSpPr>
          <p:cNvPr id="39" name="Straight Arrow Connector 38"/>
          <p:cNvCxnSpPr/>
          <p:nvPr/>
        </p:nvCxnSpPr>
        <p:spPr>
          <a:xfrm>
            <a:off x="5687818" y="6334805"/>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52315" y="6293811"/>
            <a:ext cx="559022"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newP</a:t>
            </a:r>
            <a:endParaRPr lang="en-US" sz="1200" dirty="0">
              <a:latin typeface="Courier New" panose="02070309020205020404" pitchFamily="49" charset="0"/>
              <a:cs typeface="Courier New" panose="02070309020205020404" pitchFamily="49" charset="0"/>
            </a:endParaRPr>
          </a:p>
        </p:txBody>
      </p:sp>
      <p:sp>
        <p:nvSpPr>
          <p:cNvPr id="41" name="Rectangle 40"/>
          <p:cNvSpPr/>
          <p:nvPr/>
        </p:nvSpPr>
        <p:spPr>
          <a:xfrm>
            <a:off x="767037" y="6084043"/>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tx1"/>
                </a:solidFill>
              </a:rPr>
              <a:t>dabc</a:t>
            </a:r>
            <a:endParaRPr lang="en-US" sz="1200" b="1" dirty="0">
              <a:solidFill>
                <a:schemeClr val="tx1"/>
              </a:solidFill>
            </a:endParaRPr>
          </a:p>
        </p:txBody>
      </p:sp>
      <p:cxnSp>
        <p:nvCxnSpPr>
          <p:cNvPr id="42" name="Straight Arrow Connector 41"/>
          <p:cNvCxnSpPr/>
          <p:nvPr/>
        </p:nvCxnSpPr>
        <p:spPr>
          <a:xfrm>
            <a:off x="2902525" y="6332357"/>
            <a:ext cx="583039" cy="3408"/>
          </a:xfrm>
          <a:prstGeom prst="straightConnector1">
            <a:avLst/>
          </a:prstGeom>
          <a:ln w="952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480925" y="6414960"/>
            <a:ext cx="984565" cy="276999"/>
          </a:xfrm>
          <a:prstGeom prst="rect">
            <a:avLst/>
          </a:prstGeom>
          <a:noFill/>
        </p:spPr>
        <p:txBody>
          <a:bodyPr wrap="none" rtlCol="0">
            <a:spAutoFit/>
          </a:bodyPr>
          <a:lstStyle/>
          <a:p>
            <a:r>
              <a:rPr lang="en-US" sz="1200" i="1" dirty="0"/>
              <a:t>data       next</a:t>
            </a:r>
            <a:endParaRPr lang="en-US" sz="1400" i="1" dirty="0"/>
          </a:p>
        </p:txBody>
      </p:sp>
      <p:sp>
        <p:nvSpPr>
          <p:cNvPr id="44" name="TextBox 43"/>
          <p:cNvSpPr txBox="1"/>
          <p:nvPr/>
        </p:nvSpPr>
        <p:spPr>
          <a:xfrm>
            <a:off x="3390498" y="5908153"/>
            <a:ext cx="495649" cy="276999"/>
          </a:xfrm>
          <a:prstGeom prst="rect">
            <a:avLst/>
          </a:prstGeom>
          <a:noFill/>
        </p:spPr>
        <p:txBody>
          <a:bodyPr wrap="none" rtlCol="0">
            <a:spAutoFit/>
          </a:bodyPr>
          <a:lstStyle/>
          <a:p>
            <a:r>
              <a:rPr lang="en-US" sz="1200" dirty="0"/>
              <a:t>10ab</a:t>
            </a:r>
            <a:endParaRPr lang="en-US" sz="1600" dirty="0"/>
          </a:p>
        </p:txBody>
      </p:sp>
      <p:sp>
        <p:nvSpPr>
          <p:cNvPr id="45" name="TextBox 44"/>
          <p:cNvSpPr txBox="1"/>
          <p:nvPr/>
        </p:nvSpPr>
        <p:spPr>
          <a:xfrm>
            <a:off x="4777804" y="5909721"/>
            <a:ext cx="484428" cy="276999"/>
          </a:xfrm>
          <a:prstGeom prst="rect">
            <a:avLst/>
          </a:prstGeom>
          <a:noFill/>
        </p:spPr>
        <p:txBody>
          <a:bodyPr wrap="none" rtlCol="0">
            <a:spAutoFit/>
          </a:bodyPr>
          <a:lstStyle/>
          <a:p>
            <a:r>
              <a:rPr lang="en-US" sz="1200" dirty="0" err="1"/>
              <a:t>abcd</a:t>
            </a:r>
            <a:endParaRPr lang="en-US" sz="1600" dirty="0"/>
          </a:p>
        </p:txBody>
      </p:sp>
      <p:sp>
        <p:nvSpPr>
          <p:cNvPr id="46" name="TextBox 45"/>
          <p:cNvSpPr txBox="1"/>
          <p:nvPr/>
        </p:nvSpPr>
        <p:spPr>
          <a:xfrm>
            <a:off x="5996159" y="5963966"/>
            <a:ext cx="484428" cy="276999"/>
          </a:xfrm>
          <a:prstGeom prst="rect">
            <a:avLst/>
          </a:prstGeom>
          <a:noFill/>
        </p:spPr>
        <p:txBody>
          <a:bodyPr wrap="none" rtlCol="0">
            <a:spAutoFit/>
          </a:bodyPr>
          <a:lstStyle/>
          <a:p>
            <a:r>
              <a:rPr lang="en-US" sz="1200" dirty="0" err="1"/>
              <a:t>dabc</a:t>
            </a:r>
            <a:endParaRPr lang="en-US" sz="1600" dirty="0"/>
          </a:p>
        </p:txBody>
      </p:sp>
      <p:sp>
        <p:nvSpPr>
          <p:cNvPr id="48" name="TextBox 47"/>
          <p:cNvSpPr txBox="1"/>
          <p:nvPr/>
        </p:nvSpPr>
        <p:spPr>
          <a:xfrm>
            <a:off x="2498219" y="6538913"/>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49" name="Rectangle 48"/>
          <p:cNvSpPr/>
          <p:nvPr/>
        </p:nvSpPr>
        <p:spPr>
          <a:xfrm>
            <a:off x="2576663" y="6282317"/>
            <a:ext cx="501805" cy="272308"/>
          </a:xfrm>
          <a:prstGeom prst="rect">
            <a:avLst/>
          </a:prstGeom>
          <a:solidFill>
            <a:schemeClr val="bg2"/>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10ab</a:t>
            </a:r>
          </a:p>
        </p:txBody>
      </p:sp>
      <p:sp>
        <p:nvSpPr>
          <p:cNvPr id="50" name="TextBox 49"/>
          <p:cNvSpPr txBox="1"/>
          <p:nvPr/>
        </p:nvSpPr>
        <p:spPr>
          <a:xfrm>
            <a:off x="249800" y="6317074"/>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j</a:t>
            </a:r>
          </a:p>
        </p:txBody>
      </p:sp>
      <p:sp>
        <p:nvSpPr>
          <p:cNvPr id="51" name="Rectangle 50"/>
          <p:cNvSpPr/>
          <p:nvPr/>
        </p:nvSpPr>
        <p:spPr>
          <a:xfrm>
            <a:off x="249800" y="6131914"/>
            <a:ext cx="300100" cy="21777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2</a:t>
            </a:r>
          </a:p>
        </p:txBody>
      </p:sp>
      <p:sp>
        <p:nvSpPr>
          <p:cNvPr id="52" name="TextBox 51"/>
          <p:cNvSpPr txBox="1"/>
          <p:nvPr/>
        </p:nvSpPr>
        <p:spPr>
          <a:xfrm>
            <a:off x="1677714" y="6285953"/>
            <a:ext cx="716694"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lastP</a:t>
            </a:r>
            <a:endParaRPr lang="en-US" sz="1200" dirty="0">
              <a:latin typeface="Courier New" panose="02070309020205020404" pitchFamily="49" charset="0"/>
              <a:cs typeface="Courier New" panose="02070309020205020404" pitchFamily="49" charset="0"/>
            </a:endParaRPr>
          </a:p>
        </p:txBody>
      </p:sp>
      <p:sp>
        <p:nvSpPr>
          <p:cNvPr id="53" name="Rectangle 52"/>
          <p:cNvSpPr/>
          <p:nvPr/>
        </p:nvSpPr>
        <p:spPr>
          <a:xfrm>
            <a:off x="1731128" y="6070185"/>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tx1"/>
                </a:solidFill>
              </a:rPr>
              <a:t>abcd</a:t>
            </a:r>
            <a:endParaRPr lang="en-US" sz="1200" b="1" dirty="0">
              <a:solidFill>
                <a:schemeClr val="tx1"/>
              </a:solidFill>
            </a:endParaRPr>
          </a:p>
        </p:txBody>
      </p:sp>
      <p:cxnSp>
        <p:nvCxnSpPr>
          <p:cNvPr id="12" name="Curved Connector 11"/>
          <p:cNvCxnSpPr>
            <a:stCxn id="53" idx="0"/>
          </p:cNvCxnSpPr>
          <p:nvPr/>
        </p:nvCxnSpPr>
        <p:spPr>
          <a:xfrm rot="16200000" flipH="1">
            <a:off x="3349601" y="4702614"/>
            <a:ext cx="123315" cy="2858457"/>
          </a:xfrm>
          <a:prstGeom prst="curvedConnector4">
            <a:avLst>
              <a:gd name="adj1" fmla="val -185379"/>
              <a:gd name="adj2" fmla="val 9462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Curved Connector 53"/>
          <p:cNvCxnSpPr>
            <a:stCxn id="41" idx="0"/>
          </p:cNvCxnSpPr>
          <p:nvPr/>
        </p:nvCxnSpPr>
        <p:spPr>
          <a:xfrm rot="16200000" flipH="1">
            <a:off x="3432549" y="3669433"/>
            <a:ext cx="148999" cy="4978219"/>
          </a:xfrm>
          <a:prstGeom prst="curvedConnector4">
            <a:avLst>
              <a:gd name="adj1" fmla="val -305266"/>
              <a:gd name="adj2" fmla="val 99482"/>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Title 1"/>
          <p:cNvSpPr txBox="1">
            <a:spLocks/>
          </p:cNvSpPr>
          <p:nvPr/>
        </p:nvSpPr>
        <p:spPr>
          <a:xfrm>
            <a:off x="1" y="53296"/>
            <a:ext cx="9144000" cy="533498"/>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b="1" dirty="0"/>
              <a:t>Step 2b </a:t>
            </a:r>
            <a:r>
              <a:rPr lang="en-US" sz="2500" dirty="0"/>
              <a:t>- Creating a linked list with data from an array of </a:t>
            </a:r>
            <a:r>
              <a:rPr lang="en-US" sz="2500" dirty="0" err="1"/>
              <a:t>int</a:t>
            </a:r>
            <a:endParaRPr lang="en-US" sz="2500" dirty="0"/>
          </a:p>
        </p:txBody>
      </p:sp>
      <p:sp>
        <p:nvSpPr>
          <p:cNvPr id="47" name="TextBox 46"/>
          <p:cNvSpPr txBox="1"/>
          <p:nvPr/>
        </p:nvSpPr>
        <p:spPr>
          <a:xfrm>
            <a:off x="111942" y="576826"/>
            <a:ext cx="3589059" cy="646331"/>
          </a:xfrm>
          <a:prstGeom prst="rect">
            <a:avLst/>
          </a:prstGeom>
          <a:noFill/>
        </p:spPr>
        <p:txBody>
          <a:bodyPr wrap="none" rtlCol="0">
            <a:spAutoFit/>
          </a:bodyPr>
          <a:lstStyle/>
          <a:p>
            <a:r>
              <a:rPr lang="en-US" dirty="0"/>
              <a:t>Given data: </a:t>
            </a:r>
          </a:p>
          <a:p>
            <a:r>
              <a:rPr lang="en-US" dirty="0"/>
              <a:t>array of </a:t>
            </a:r>
            <a:r>
              <a:rPr lang="en-US" dirty="0" err="1"/>
              <a:t>int</a:t>
            </a:r>
            <a:r>
              <a:rPr lang="en-US" dirty="0"/>
              <a:t>, </a:t>
            </a:r>
            <a:r>
              <a:rPr lang="en-US" dirty="0" err="1">
                <a:latin typeface="Courier New" panose="02070309020205020404" pitchFamily="49" charset="0"/>
                <a:cs typeface="Courier New" panose="02070309020205020404" pitchFamily="49" charset="0"/>
              </a:rPr>
              <a:t>arr</a:t>
            </a:r>
            <a:r>
              <a:rPr lang="en-US" dirty="0"/>
              <a:t> and </a:t>
            </a:r>
            <a:r>
              <a:rPr lang="en-US" dirty="0" err="1"/>
              <a:t>int</a:t>
            </a:r>
            <a:r>
              <a:rPr lang="en-US" dirty="0"/>
              <a:t> </a:t>
            </a:r>
            <a:r>
              <a:rPr lang="en-US" dirty="0">
                <a:latin typeface="Courier New" panose="02070309020205020404" pitchFamily="49" charset="0"/>
                <a:cs typeface="Courier New" panose="02070309020205020404" pitchFamily="49" charset="0"/>
              </a:rPr>
              <a:t>N</a:t>
            </a:r>
            <a:r>
              <a:rPr lang="en-US" dirty="0"/>
              <a:t> Drawing: </a:t>
            </a:r>
          </a:p>
        </p:txBody>
      </p:sp>
      <p:graphicFrame>
        <p:nvGraphicFramePr>
          <p:cNvPr id="55" name="Table 54"/>
          <p:cNvGraphicFramePr>
            <a:graphicFrameLocks noGrp="1"/>
          </p:cNvGraphicFramePr>
          <p:nvPr>
            <p:extLst>
              <p:ext uri="{D42A27DB-BD31-4B8C-83A1-F6EECF244321}">
                <p14:modId xmlns:p14="http://schemas.microsoft.com/office/powerpoint/2010/main" val="4107611391"/>
              </p:ext>
            </p:extLst>
          </p:nvPr>
        </p:nvGraphicFramePr>
        <p:xfrm>
          <a:off x="4471412" y="628797"/>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b="1" dirty="0"/>
                        <a:t>9</a:t>
                      </a:r>
                    </a:p>
                  </a:txBody>
                  <a:tcPr/>
                </a:tc>
                <a:tc>
                  <a:txBody>
                    <a:bodyPr/>
                    <a:lstStyle/>
                    <a:p>
                      <a:r>
                        <a:rPr lang="en-US" b="1" dirty="0"/>
                        <a:t>1</a:t>
                      </a:r>
                    </a:p>
                  </a:txBody>
                  <a:tcPr/>
                </a:tc>
                <a:tc>
                  <a:txBody>
                    <a:bodyPr/>
                    <a:lstStyle/>
                    <a:p>
                      <a:r>
                        <a:rPr lang="en-US" b="1" dirty="0"/>
                        <a:t>7</a:t>
                      </a:r>
                    </a:p>
                  </a:txBody>
                  <a:tcPr/>
                </a:tc>
                <a:tc>
                  <a:txBody>
                    <a:bodyPr/>
                    <a:lstStyle/>
                    <a:p>
                      <a:r>
                        <a:rPr lang="en-US" b="1" dirty="0"/>
                        <a:t>5</a:t>
                      </a:r>
                    </a:p>
                  </a:txBody>
                  <a:tcPr/>
                </a:tc>
                <a:extLst>
                  <a:ext uri="{0D108BD9-81ED-4DB2-BD59-A6C34878D82A}">
                    <a16:rowId xmlns:a16="http://schemas.microsoft.com/office/drawing/2014/main" val="283907435"/>
                  </a:ext>
                </a:extLst>
              </a:tr>
            </a:tbl>
          </a:graphicData>
        </a:graphic>
      </p:graphicFrame>
      <p:graphicFrame>
        <p:nvGraphicFramePr>
          <p:cNvPr id="59" name="Table 58"/>
          <p:cNvGraphicFramePr>
            <a:graphicFrameLocks noGrp="1"/>
          </p:cNvGraphicFramePr>
          <p:nvPr>
            <p:extLst>
              <p:ext uri="{D42A27DB-BD31-4B8C-83A1-F6EECF244321}">
                <p14:modId xmlns:p14="http://schemas.microsoft.com/office/powerpoint/2010/main" val="2974977804"/>
              </p:ext>
            </p:extLst>
          </p:nvPr>
        </p:nvGraphicFramePr>
        <p:xfrm>
          <a:off x="4471412" y="925977"/>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dirty="0"/>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3907435"/>
                  </a:ext>
                </a:extLst>
              </a:tr>
            </a:tbl>
          </a:graphicData>
        </a:graphic>
      </p:graphicFrame>
      <p:sp>
        <p:nvSpPr>
          <p:cNvPr id="60" name="TextBox 59"/>
          <p:cNvSpPr txBox="1"/>
          <p:nvPr/>
        </p:nvSpPr>
        <p:spPr>
          <a:xfrm>
            <a:off x="7065096" y="843184"/>
            <a:ext cx="300082" cy="307777"/>
          </a:xfrm>
          <a:prstGeom prst="rect">
            <a:avLst/>
          </a:prstGeom>
          <a:noFill/>
        </p:spPr>
        <p:txBody>
          <a:bodyPr wrap="none" rtlCol="0">
            <a:spAutoFit/>
          </a:bodyPr>
          <a:lstStyle/>
          <a:p>
            <a:r>
              <a:rPr lang="en-US" sz="1400" dirty="0"/>
              <a:t>N</a:t>
            </a:r>
            <a:endParaRPr lang="en-US" dirty="0"/>
          </a:p>
        </p:txBody>
      </p:sp>
      <p:sp>
        <p:nvSpPr>
          <p:cNvPr id="61" name="TextBox 60"/>
          <p:cNvSpPr txBox="1"/>
          <p:nvPr/>
        </p:nvSpPr>
        <p:spPr>
          <a:xfrm>
            <a:off x="7067613" y="555492"/>
            <a:ext cx="228841" cy="307777"/>
          </a:xfrm>
          <a:prstGeom prst="rect">
            <a:avLst/>
          </a:prstGeom>
          <a:noFill/>
          <a:ln>
            <a:solidFill>
              <a:schemeClr val="tx1"/>
            </a:solidFill>
          </a:ln>
        </p:spPr>
        <p:txBody>
          <a:bodyPr wrap="square" rtlCol="0">
            <a:spAutoFit/>
          </a:bodyPr>
          <a:lstStyle/>
          <a:p>
            <a:r>
              <a:rPr lang="en-US" sz="1400" dirty="0"/>
              <a:t>4</a:t>
            </a:r>
          </a:p>
        </p:txBody>
      </p:sp>
      <p:sp>
        <p:nvSpPr>
          <p:cNvPr id="56" name="TextBox 55"/>
          <p:cNvSpPr txBox="1"/>
          <p:nvPr/>
        </p:nvSpPr>
        <p:spPr>
          <a:xfrm>
            <a:off x="3737958" y="879707"/>
            <a:ext cx="468724"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arr</a:t>
            </a:r>
            <a:endParaRPr lang="en-US" sz="1200" dirty="0">
              <a:latin typeface="Courier New" panose="02070309020205020404" pitchFamily="49" charset="0"/>
              <a:cs typeface="Courier New" panose="02070309020205020404" pitchFamily="49" charset="0"/>
            </a:endParaRPr>
          </a:p>
        </p:txBody>
      </p:sp>
      <p:sp>
        <p:nvSpPr>
          <p:cNvPr id="57" name="TextBox 56"/>
          <p:cNvSpPr txBox="1"/>
          <p:nvPr/>
        </p:nvSpPr>
        <p:spPr>
          <a:xfrm>
            <a:off x="3761019" y="621344"/>
            <a:ext cx="554467" cy="307777"/>
          </a:xfrm>
          <a:prstGeom prst="rect">
            <a:avLst/>
          </a:prstGeom>
          <a:noFill/>
          <a:ln>
            <a:solidFill>
              <a:schemeClr val="tx1"/>
            </a:solidFill>
          </a:ln>
        </p:spPr>
        <p:txBody>
          <a:bodyPr wrap="square" rtlCol="0">
            <a:spAutoFit/>
          </a:bodyPr>
          <a:lstStyle/>
          <a:p>
            <a:r>
              <a:rPr lang="en-US" sz="1400" dirty="0"/>
              <a:t>a000</a:t>
            </a:r>
          </a:p>
        </p:txBody>
      </p:sp>
      <p:sp>
        <p:nvSpPr>
          <p:cNvPr id="62" name="TextBox 61"/>
          <p:cNvSpPr txBox="1"/>
          <p:nvPr/>
        </p:nvSpPr>
        <p:spPr>
          <a:xfrm>
            <a:off x="4393620" y="407555"/>
            <a:ext cx="494046" cy="276999"/>
          </a:xfrm>
          <a:prstGeom prst="rect">
            <a:avLst/>
          </a:prstGeom>
          <a:noFill/>
        </p:spPr>
        <p:txBody>
          <a:bodyPr wrap="none" rtlCol="0">
            <a:spAutoFit/>
          </a:bodyPr>
          <a:lstStyle/>
          <a:p>
            <a:r>
              <a:rPr lang="en-US" sz="1200" dirty="0"/>
              <a:t>a000</a:t>
            </a:r>
            <a:endParaRPr lang="en-US" sz="1600" dirty="0"/>
          </a:p>
        </p:txBody>
      </p:sp>
    </p:spTree>
    <p:extLst>
      <p:ext uri="{BB962C8B-B14F-4D97-AF65-F5344CB8AC3E}">
        <p14:creationId xmlns:p14="http://schemas.microsoft.com/office/powerpoint/2010/main" val="500025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232" y="21697"/>
            <a:ext cx="8889477" cy="533498"/>
          </a:xfrm>
        </p:spPr>
        <p:txBody>
          <a:bodyPr>
            <a:normAutofit fontScale="90000"/>
          </a:bodyPr>
          <a:lstStyle/>
          <a:p>
            <a:r>
              <a:rPr lang="en-US" b="1" dirty="0"/>
              <a:t>Step 3 </a:t>
            </a:r>
            <a:r>
              <a:rPr lang="en-US" sz="2700" dirty="0"/>
              <a:t>- Creating a linked list with data from an array of </a:t>
            </a:r>
            <a:r>
              <a:rPr lang="en-US" sz="2700" dirty="0" err="1"/>
              <a:t>int</a:t>
            </a:r>
            <a:endParaRPr lang="en-US" sz="2700" dirty="0"/>
          </a:p>
        </p:txBody>
      </p:sp>
      <p:sp>
        <p:nvSpPr>
          <p:cNvPr id="4" name="Slide Number Placeholder 3"/>
          <p:cNvSpPr>
            <a:spLocks noGrp="1"/>
          </p:cNvSpPr>
          <p:nvPr>
            <p:ph type="sldNum" sz="quarter" idx="12"/>
          </p:nvPr>
        </p:nvSpPr>
        <p:spPr/>
        <p:txBody>
          <a:bodyPr/>
          <a:lstStyle/>
          <a:p>
            <a:fld id="{86D0B840-2342-494D-8904-2C09F25F3064}" type="slidenum">
              <a:rPr lang="en-US" smtClean="0">
                <a:solidFill>
                  <a:schemeClr val="tx1"/>
                </a:solidFill>
              </a:rPr>
              <a:t>21</a:t>
            </a:fld>
            <a:endParaRPr lang="en-US">
              <a:solidFill>
                <a:schemeClr val="tx1"/>
              </a:solidFill>
            </a:endParaRPr>
          </a:p>
        </p:txBody>
      </p:sp>
      <p:sp>
        <p:nvSpPr>
          <p:cNvPr id="32" name="TextBox 31"/>
          <p:cNvSpPr txBox="1"/>
          <p:nvPr/>
        </p:nvSpPr>
        <p:spPr>
          <a:xfrm>
            <a:off x="111942" y="1978218"/>
            <a:ext cx="9032058" cy="1631216"/>
          </a:xfrm>
          <a:prstGeom prst="rect">
            <a:avLst/>
          </a:prstGeom>
          <a:noFill/>
        </p:spPr>
        <p:txBody>
          <a:bodyPr wrap="square" rtlCol="0">
            <a:spAutoFit/>
          </a:bodyPr>
          <a:lstStyle/>
          <a:p>
            <a:r>
              <a:rPr lang="en-US" b="1" dirty="0"/>
              <a:t>Solve the problem using the relation between data and loop iteration </a:t>
            </a:r>
            <a:r>
              <a:rPr lang="en-US" dirty="0"/>
              <a:t>continued.</a:t>
            </a:r>
          </a:p>
          <a:p>
            <a:endParaRPr lang="en-US" sz="500" b="1" dirty="0"/>
          </a:p>
          <a:p>
            <a:r>
              <a:rPr lang="en-US" b="1" dirty="0"/>
              <a:t>Step 3</a:t>
            </a:r>
            <a:r>
              <a:rPr lang="en-US" dirty="0"/>
              <a:t>. </a:t>
            </a:r>
            <a:r>
              <a:rPr lang="en-US" b="1" dirty="0"/>
              <a:t>solved in the end</a:t>
            </a:r>
            <a:r>
              <a:rPr lang="en-US" dirty="0"/>
              <a:t>- </a:t>
            </a:r>
            <a:r>
              <a:rPr lang="en-US" b="1" dirty="0"/>
              <a:t>Check the state at the end of the loop. Will the problem be solved?</a:t>
            </a:r>
            <a:r>
              <a:rPr lang="en-US" dirty="0"/>
              <a:t> After the iteration for the last index (j=3), do we have the entire list? – yes, it seems to be so, and the last node points to NULL (indicate the end of the list) thanks to our choice for </a:t>
            </a:r>
            <a:r>
              <a:rPr lang="en-US" dirty="0" err="1">
                <a:latin typeface="Courier New" panose="02070309020205020404" pitchFamily="49" charset="0"/>
                <a:cs typeface="Courier New" panose="02070309020205020404" pitchFamily="49" charset="0"/>
              </a:rPr>
              <a:t>newP</a:t>
            </a:r>
            <a:r>
              <a:rPr lang="en-US" dirty="0">
                <a:latin typeface="Courier New" panose="02070309020205020404" pitchFamily="49" charset="0"/>
                <a:cs typeface="Courier New" panose="02070309020205020404" pitchFamily="49" charset="0"/>
              </a:rPr>
              <a:t>-&gt;next = NULL</a:t>
            </a:r>
          </a:p>
          <a:p>
            <a:endParaRPr lang="en-US" sz="500" dirty="0"/>
          </a:p>
        </p:txBody>
      </p:sp>
      <p:sp>
        <p:nvSpPr>
          <p:cNvPr id="35" name="TextBox 34"/>
          <p:cNvSpPr txBox="1"/>
          <p:nvPr/>
        </p:nvSpPr>
        <p:spPr>
          <a:xfrm>
            <a:off x="102506" y="1242375"/>
            <a:ext cx="2681824" cy="646331"/>
          </a:xfrm>
          <a:prstGeom prst="rect">
            <a:avLst/>
          </a:prstGeom>
          <a:noFill/>
        </p:spPr>
        <p:txBody>
          <a:bodyPr wrap="none" rtlCol="0">
            <a:spAutoFit/>
          </a:bodyPr>
          <a:lstStyle/>
          <a:p>
            <a:r>
              <a:rPr lang="en-US" dirty="0"/>
              <a:t>Data to be created: </a:t>
            </a:r>
          </a:p>
          <a:p>
            <a:r>
              <a:rPr lang="en-US" dirty="0"/>
              <a:t>Single linked list. Drawing: </a:t>
            </a:r>
          </a:p>
        </p:txBody>
      </p:sp>
      <p:graphicFrame>
        <p:nvGraphicFramePr>
          <p:cNvPr id="36" name="Content Placeholder 26"/>
          <p:cNvGraphicFramePr>
            <a:graphicFrameLocks/>
          </p:cNvGraphicFramePr>
          <p:nvPr>
            <p:extLst>
              <p:ext uri="{D42A27DB-BD31-4B8C-83A1-F6EECF244321}">
                <p14:modId xmlns:p14="http://schemas.microsoft.com/office/powerpoint/2010/main" val="2928848047"/>
              </p:ext>
            </p:extLst>
          </p:nvPr>
        </p:nvGraphicFramePr>
        <p:xfrm>
          <a:off x="3988398" y="1499787"/>
          <a:ext cx="990988" cy="274320"/>
        </p:xfrm>
        <a:graphic>
          <a:graphicData uri="http://schemas.openxmlformats.org/drawingml/2006/table">
            <a:tbl>
              <a:tblPr firstRow="1" bandRow="1">
                <a:tableStyleId>{5C22544A-7EE6-4342-B048-85BDC9FD1C3A}</a:tableStyleId>
              </a:tblPr>
              <a:tblGrid>
                <a:gridCol w="495494">
                  <a:extLst>
                    <a:ext uri="{9D8B030D-6E8A-4147-A177-3AD203B41FA5}">
                      <a16:colId xmlns:a16="http://schemas.microsoft.com/office/drawing/2014/main" val="20000"/>
                    </a:ext>
                  </a:extLst>
                </a:gridCol>
                <a:gridCol w="495494">
                  <a:extLst>
                    <a:ext uri="{9D8B030D-6E8A-4147-A177-3AD203B41FA5}">
                      <a16:colId xmlns:a16="http://schemas.microsoft.com/office/drawing/2014/main" val="20001"/>
                    </a:ext>
                  </a:extLst>
                </a:gridCol>
              </a:tblGrid>
              <a:tr h="260866">
                <a:tc>
                  <a:txBody>
                    <a:bodyPr/>
                    <a:lstStyle/>
                    <a:p>
                      <a:r>
                        <a:rPr lang="en-US" sz="12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abcd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37" name="Straight Arrow Connector 36"/>
          <p:cNvCxnSpPr/>
          <p:nvPr/>
        </p:nvCxnSpPr>
        <p:spPr>
          <a:xfrm>
            <a:off x="4988354" y="1626811"/>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8" name="Content Placeholder 26"/>
          <p:cNvGraphicFramePr>
            <a:graphicFrameLocks/>
          </p:cNvGraphicFramePr>
          <p:nvPr>
            <p:extLst>
              <p:ext uri="{D42A27DB-BD31-4B8C-83A1-F6EECF244321}">
                <p14:modId xmlns:p14="http://schemas.microsoft.com/office/powerpoint/2010/main" val="694907368"/>
              </p:ext>
            </p:extLst>
          </p:nvPr>
        </p:nvGraphicFramePr>
        <p:xfrm>
          <a:off x="5388206" y="1476859"/>
          <a:ext cx="820614" cy="274320"/>
        </p:xfrm>
        <a:graphic>
          <a:graphicData uri="http://schemas.openxmlformats.org/drawingml/2006/table">
            <a:tbl>
              <a:tblPr firstRow="1" bandRow="1">
                <a:tableStyleId>{5C22544A-7EE6-4342-B048-85BDC9FD1C3A}</a:tableStyleId>
              </a:tblPr>
              <a:tblGrid>
                <a:gridCol w="286730">
                  <a:extLst>
                    <a:ext uri="{9D8B030D-6E8A-4147-A177-3AD203B41FA5}">
                      <a16:colId xmlns:a16="http://schemas.microsoft.com/office/drawing/2014/main" val="20000"/>
                    </a:ext>
                  </a:extLst>
                </a:gridCol>
                <a:gridCol w="533884">
                  <a:extLst>
                    <a:ext uri="{9D8B030D-6E8A-4147-A177-3AD203B41FA5}">
                      <a16:colId xmlns:a16="http://schemas.microsoft.com/office/drawing/2014/main" val="20001"/>
                    </a:ext>
                  </a:extLst>
                </a:gridCol>
              </a:tblGrid>
              <a:tr h="260866">
                <a:tc>
                  <a:txBody>
                    <a:bodyPr/>
                    <a:lstStyle/>
                    <a:p>
                      <a:r>
                        <a:rPr lang="en-US"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dabc</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39" name="Content Placeholder 26"/>
          <p:cNvGraphicFramePr>
            <a:graphicFrameLocks/>
          </p:cNvGraphicFramePr>
          <p:nvPr>
            <p:extLst>
              <p:ext uri="{D42A27DB-BD31-4B8C-83A1-F6EECF244321}">
                <p14:modId xmlns:p14="http://schemas.microsoft.com/office/powerpoint/2010/main" val="2474109173"/>
              </p:ext>
            </p:extLst>
          </p:nvPr>
        </p:nvGraphicFramePr>
        <p:xfrm>
          <a:off x="7916172" y="1464258"/>
          <a:ext cx="1023392" cy="274320"/>
        </p:xfrm>
        <a:graphic>
          <a:graphicData uri="http://schemas.openxmlformats.org/drawingml/2006/table">
            <a:tbl>
              <a:tblPr firstRow="1" bandRow="1">
                <a:tableStyleId>{5C22544A-7EE6-4342-B048-85BDC9FD1C3A}</a:tableStyleId>
              </a:tblPr>
              <a:tblGrid>
                <a:gridCol w="511696">
                  <a:extLst>
                    <a:ext uri="{9D8B030D-6E8A-4147-A177-3AD203B41FA5}">
                      <a16:colId xmlns:a16="http://schemas.microsoft.com/office/drawing/2014/main" val="20000"/>
                    </a:ext>
                  </a:extLst>
                </a:gridCol>
                <a:gridCol w="511696">
                  <a:extLst>
                    <a:ext uri="{9D8B030D-6E8A-4147-A177-3AD203B41FA5}">
                      <a16:colId xmlns:a16="http://schemas.microsoft.com/office/drawing/2014/main" val="20001"/>
                    </a:ext>
                  </a:extLst>
                </a:gridCol>
              </a:tblGrid>
              <a:tr h="260866">
                <a:tc>
                  <a:txBody>
                    <a:bodyPr/>
                    <a:lstStyle/>
                    <a:p>
                      <a:r>
                        <a:rPr lang="en-US" sz="120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40" name="Straight Arrow Connector 39"/>
          <p:cNvCxnSpPr/>
          <p:nvPr/>
        </p:nvCxnSpPr>
        <p:spPr>
          <a:xfrm>
            <a:off x="7535174" y="161665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39" idx="0"/>
          </p:cNvCxnSpPr>
          <p:nvPr/>
        </p:nvCxnSpPr>
        <p:spPr>
          <a:xfrm>
            <a:off x="8427868" y="1464258"/>
            <a:ext cx="511696" cy="2588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2" name="Content Placeholder 26"/>
          <p:cNvGraphicFramePr>
            <a:graphicFrameLocks/>
          </p:cNvGraphicFramePr>
          <p:nvPr>
            <p:extLst>
              <p:ext uri="{D42A27DB-BD31-4B8C-83A1-F6EECF244321}">
                <p14:modId xmlns:p14="http://schemas.microsoft.com/office/powerpoint/2010/main" val="4019275033"/>
              </p:ext>
            </p:extLst>
          </p:nvPr>
        </p:nvGraphicFramePr>
        <p:xfrm>
          <a:off x="6570574" y="1476859"/>
          <a:ext cx="999150" cy="274320"/>
        </p:xfrm>
        <a:graphic>
          <a:graphicData uri="http://schemas.openxmlformats.org/drawingml/2006/table">
            <a:tbl>
              <a:tblPr firstRow="1" bandRow="1">
                <a:tableStyleId>{5C22544A-7EE6-4342-B048-85BDC9FD1C3A}</a:tableStyleId>
              </a:tblPr>
              <a:tblGrid>
                <a:gridCol w="499575">
                  <a:extLst>
                    <a:ext uri="{9D8B030D-6E8A-4147-A177-3AD203B41FA5}">
                      <a16:colId xmlns:a16="http://schemas.microsoft.com/office/drawing/2014/main" val="20000"/>
                    </a:ext>
                  </a:extLst>
                </a:gridCol>
                <a:gridCol w="499575">
                  <a:extLst>
                    <a:ext uri="{9D8B030D-6E8A-4147-A177-3AD203B41FA5}">
                      <a16:colId xmlns:a16="http://schemas.microsoft.com/office/drawing/2014/main" val="20001"/>
                    </a:ext>
                  </a:extLst>
                </a:gridCol>
              </a:tblGrid>
              <a:tr h="260866">
                <a:tc>
                  <a:txBody>
                    <a:bodyPr/>
                    <a:lstStyle/>
                    <a:p>
                      <a:r>
                        <a:rPr lang="en-US" sz="12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200c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43" name="Straight Arrow Connector 42"/>
          <p:cNvCxnSpPr/>
          <p:nvPr/>
        </p:nvCxnSpPr>
        <p:spPr>
          <a:xfrm>
            <a:off x="6195291" y="1629259"/>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843491" y="1770026"/>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45" name="Rectangle 44"/>
          <p:cNvSpPr/>
          <p:nvPr/>
        </p:nvSpPr>
        <p:spPr>
          <a:xfrm>
            <a:off x="2931736" y="1499787"/>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10ab</a:t>
            </a:r>
          </a:p>
        </p:txBody>
      </p:sp>
      <p:cxnSp>
        <p:nvCxnSpPr>
          <p:cNvPr id="46" name="Straight Arrow Connector 45"/>
          <p:cNvCxnSpPr/>
          <p:nvPr/>
        </p:nvCxnSpPr>
        <p:spPr>
          <a:xfrm>
            <a:off x="3409998" y="1626811"/>
            <a:ext cx="583039" cy="340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3988398" y="1709414"/>
            <a:ext cx="984565" cy="276999"/>
          </a:xfrm>
          <a:prstGeom prst="rect">
            <a:avLst/>
          </a:prstGeom>
          <a:noFill/>
        </p:spPr>
        <p:txBody>
          <a:bodyPr wrap="none" rtlCol="0">
            <a:spAutoFit/>
          </a:bodyPr>
          <a:lstStyle/>
          <a:p>
            <a:r>
              <a:rPr lang="en-US" sz="1200" i="1" dirty="0"/>
              <a:t>data       next</a:t>
            </a:r>
            <a:endParaRPr lang="en-US" sz="1400" i="1" dirty="0"/>
          </a:p>
        </p:txBody>
      </p:sp>
      <p:sp>
        <p:nvSpPr>
          <p:cNvPr id="48" name="TextBox 47"/>
          <p:cNvSpPr txBox="1"/>
          <p:nvPr/>
        </p:nvSpPr>
        <p:spPr>
          <a:xfrm>
            <a:off x="3897971" y="1202607"/>
            <a:ext cx="495649" cy="276999"/>
          </a:xfrm>
          <a:prstGeom prst="rect">
            <a:avLst/>
          </a:prstGeom>
          <a:noFill/>
        </p:spPr>
        <p:txBody>
          <a:bodyPr wrap="none" rtlCol="0">
            <a:spAutoFit/>
          </a:bodyPr>
          <a:lstStyle/>
          <a:p>
            <a:r>
              <a:rPr lang="en-US" sz="1200" dirty="0"/>
              <a:t>10ab</a:t>
            </a:r>
            <a:endParaRPr lang="en-US" sz="1600" dirty="0"/>
          </a:p>
        </p:txBody>
      </p:sp>
      <p:sp>
        <p:nvSpPr>
          <p:cNvPr id="49" name="TextBox 48"/>
          <p:cNvSpPr txBox="1"/>
          <p:nvPr/>
        </p:nvSpPr>
        <p:spPr>
          <a:xfrm>
            <a:off x="5285277" y="1204175"/>
            <a:ext cx="484428" cy="276999"/>
          </a:xfrm>
          <a:prstGeom prst="rect">
            <a:avLst/>
          </a:prstGeom>
          <a:noFill/>
        </p:spPr>
        <p:txBody>
          <a:bodyPr wrap="none" rtlCol="0">
            <a:spAutoFit/>
          </a:bodyPr>
          <a:lstStyle/>
          <a:p>
            <a:r>
              <a:rPr lang="en-US" sz="1200" dirty="0" err="1"/>
              <a:t>abcd</a:t>
            </a:r>
            <a:endParaRPr lang="en-US" sz="1600" dirty="0"/>
          </a:p>
        </p:txBody>
      </p:sp>
      <p:sp>
        <p:nvSpPr>
          <p:cNvPr id="50" name="TextBox 49"/>
          <p:cNvSpPr txBox="1"/>
          <p:nvPr/>
        </p:nvSpPr>
        <p:spPr>
          <a:xfrm>
            <a:off x="6503632" y="1258420"/>
            <a:ext cx="484428" cy="276999"/>
          </a:xfrm>
          <a:prstGeom prst="rect">
            <a:avLst/>
          </a:prstGeom>
          <a:noFill/>
        </p:spPr>
        <p:txBody>
          <a:bodyPr wrap="none" rtlCol="0">
            <a:spAutoFit/>
          </a:bodyPr>
          <a:lstStyle/>
          <a:p>
            <a:r>
              <a:rPr lang="en-US" sz="1200" dirty="0" err="1"/>
              <a:t>dabc</a:t>
            </a:r>
            <a:endParaRPr lang="en-US" sz="1600" dirty="0"/>
          </a:p>
        </p:txBody>
      </p:sp>
      <p:sp>
        <p:nvSpPr>
          <p:cNvPr id="51" name="TextBox 50"/>
          <p:cNvSpPr txBox="1"/>
          <p:nvPr/>
        </p:nvSpPr>
        <p:spPr>
          <a:xfrm>
            <a:off x="7952835" y="1218966"/>
            <a:ext cx="486030" cy="276999"/>
          </a:xfrm>
          <a:prstGeom prst="rect">
            <a:avLst/>
          </a:prstGeom>
          <a:noFill/>
        </p:spPr>
        <p:txBody>
          <a:bodyPr wrap="none" rtlCol="0">
            <a:spAutoFit/>
          </a:bodyPr>
          <a:lstStyle/>
          <a:p>
            <a:r>
              <a:rPr lang="en-US" sz="1200" dirty="0"/>
              <a:t>200c</a:t>
            </a:r>
            <a:endParaRPr lang="en-US" sz="1600" dirty="0"/>
          </a:p>
        </p:txBody>
      </p:sp>
      <p:sp>
        <p:nvSpPr>
          <p:cNvPr id="28" name="TextBox 27"/>
          <p:cNvSpPr txBox="1"/>
          <p:nvPr/>
        </p:nvSpPr>
        <p:spPr>
          <a:xfrm>
            <a:off x="111942" y="576826"/>
            <a:ext cx="3669210" cy="646331"/>
          </a:xfrm>
          <a:prstGeom prst="rect">
            <a:avLst/>
          </a:prstGeom>
          <a:noFill/>
        </p:spPr>
        <p:txBody>
          <a:bodyPr wrap="none" rtlCol="0">
            <a:spAutoFit/>
          </a:bodyPr>
          <a:lstStyle/>
          <a:p>
            <a:r>
              <a:rPr lang="en-US" dirty="0"/>
              <a:t>Given data: </a:t>
            </a:r>
          </a:p>
          <a:p>
            <a:r>
              <a:rPr lang="en-US" dirty="0"/>
              <a:t>array of </a:t>
            </a:r>
            <a:r>
              <a:rPr lang="en-US" dirty="0" err="1"/>
              <a:t>int</a:t>
            </a:r>
            <a:r>
              <a:rPr lang="en-US" dirty="0"/>
              <a:t>, </a:t>
            </a:r>
            <a:r>
              <a:rPr lang="en-US" dirty="0" err="1">
                <a:latin typeface="Courier New" panose="02070309020205020404" pitchFamily="49" charset="0"/>
                <a:cs typeface="Courier New" panose="02070309020205020404" pitchFamily="49" charset="0"/>
              </a:rPr>
              <a:t>arr</a:t>
            </a:r>
            <a:r>
              <a:rPr lang="en-US" dirty="0"/>
              <a:t> and </a:t>
            </a:r>
            <a:r>
              <a:rPr lang="en-US" dirty="0" err="1"/>
              <a:t>int</a:t>
            </a:r>
            <a:r>
              <a:rPr lang="en-US" dirty="0"/>
              <a:t> N Drawing: </a:t>
            </a:r>
          </a:p>
        </p:txBody>
      </p:sp>
      <p:graphicFrame>
        <p:nvGraphicFramePr>
          <p:cNvPr id="30" name="Table 29"/>
          <p:cNvGraphicFramePr>
            <a:graphicFrameLocks noGrp="1"/>
          </p:cNvGraphicFramePr>
          <p:nvPr>
            <p:extLst>
              <p:ext uri="{D42A27DB-BD31-4B8C-83A1-F6EECF244321}">
                <p14:modId xmlns:p14="http://schemas.microsoft.com/office/powerpoint/2010/main" val="4107611391"/>
              </p:ext>
            </p:extLst>
          </p:nvPr>
        </p:nvGraphicFramePr>
        <p:xfrm>
          <a:off x="4471412" y="628797"/>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b="1" dirty="0"/>
                        <a:t>9</a:t>
                      </a:r>
                    </a:p>
                  </a:txBody>
                  <a:tcPr/>
                </a:tc>
                <a:tc>
                  <a:txBody>
                    <a:bodyPr/>
                    <a:lstStyle/>
                    <a:p>
                      <a:r>
                        <a:rPr lang="en-US" b="1" dirty="0"/>
                        <a:t>1</a:t>
                      </a:r>
                    </a:p>
                  </a:txBody>
                  <a:tcPr/>
                </a:tc>
                <a:tc>
                  <a:txBody>
                    <a:bodyPr/>
                    <a:lstStyle/>
                    <a:p>
                      <a:r>
                        <a:rPr lang="en-US" b="1" dirty="0"/>
                        <a:t>7</a:t>
                      </a:r>
                    </a:p>
                  </a:txBody>
                  <a:tcPr/>
                </a:tc>
                <a:tc>
                  <a:txBody>
                    <a:bodyPr/>
                    <a:lstStyle/>
                    <a:p>
                      <a:r>
                        <a:rPr lang="en-US" b="1" dirty="0"/>
                        <a:t>5</a:t>
                      </a:r>
                    </a:p>
                  </a:txBody>
                  <a:tcPr/>
                </a:tc>
                <a:extLst>
                  <a:ext uri="{0D108BD9-81ED-4DB2-BD59-A6C34878D82A}">
                    <a16:rowId xmlns:a16="http://schemas.microsoft.com/office/drawing/2014/main" val="283907435"/>
                  </a:ext>
                </a:extLst>
              </a:tr>
            </a:tbl>
          </a:graphicData>
        </a:graphic>
      </p:graphicFrame>
      <p:graphicFrame>
        <p:nvGraphicFramePr>
          <p:cNvPr id="31" name="Table 30"/>
          <p:cNvGraphicFramePr>
            <a:graphicFrameLocks noGrp="1"/>
          </p:cNvGraphicFramePr>
          <p:nvPr>
            <p:extLst>
              <p:ext uri="{D42A27DB-BD31-4B8C-83A1-F6EECF244321}">
                <p14:modId xmlns:p14="http://schemas.microsoft.com/office/powerpoint/2010/main" val="2974977804"/>
              </p:ext>
            </p:extLst>
          </p:nvPr>
        </p:nvGraphicFramePr>
        <p:xfrm>
          <a:off x="4471412" y="925977"/>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dirty="0"/>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3907435"/>
                  </a:ext>
                </a:extLst>
              </a:tr>
            </a:tbl>
          </a:graphicData>
        </a:graphic>
      </p:graphicFrame>
      <p:sp>
        <p:nvSpPr>
          <p:cNvPr id="33" name="TextBox 32"/>
          <p:cNvSpPr txBox="1"/>
          <p:nvPr/>
        </p:nvSpPr>
        <p:spPr>
          <a:xfrm>
            <a:off x="7065096" y="843184"/>
            <a:ext cx="300082" cy="307777"/>
          </a:xfrm>
          <a:prstGeom prst="rect">
            <a:avLst/>
          </a:prstGeom>
          <a:noFill/>
        </p:spPr>
        <p:txBody>
          <a:bodyPr wrap="none" rtlCol="0">
            <a:spAutoFit/>
          </a:bodyPr>
          <a:lstStyle/>
          <a:p>
            <a:r>
              <a:rPr lang="en-US" sz="1400" dirty="0"/>
              <a:t>N</a:t>
            </a:r>
            <a:endParaRPr lang="en-US" dirty="0"/>
          </a:p>
        </p:txBody>
      </p:sp>
      <p:sp>
        <p:nvSpPr>
          <p:cNvPr id="52" name="TextBox 51"/>
          <p:cNvSpPr txBox="1"/>
          <p:nvPr/>
        </p:nvSpPr>
        <p:spPr>
          <a:xfrm>
            <a:off x="7067613" y="555492"/>
            <a:ext cx="228841" cy="307777"/>
          </a:xfrm>
          <a:prstGeom prst="rect">
            <a:avLst/>
          </a:prstGeom>
          <a:noFill/>
          <a:ln>
            <a:solidFill>
              <a:schemeClr val="tx1"/>
            </a:solidFill>
          </a:ln>
        </p:spPr>
        <p:txBody>
          <a:bodyPr wrap="square" rtlCol="0">
            <a:spAutoFit/>
          </a:bodyPr>
          <a:lstStyle/>
          <a:p>
            <a:r>
              <a:rPr lang="en-US" sz="1400" dirty="0"/>
              <a:t>4</a:t>
            </a:r>
          </a:p>
        </p:txBody>
      </p:sp>
      <p:sp>
        <p:nvSpPr>
          <p:cNvPr id="27" name="TextBox 26"/>
          <p:cNvSpPr txBox="1"/>
          <p:nvPr/>
        </p:nvSpPr>
        <p:spPr>
          <a:xfrm>
            <a:off x="3737958" y="879707"/>
            <a:ext cx="468724"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arr</a:t>
            </a:r>
            <a:endParaRPr lang="en-US" sz="1200" dirty="0">
              <a:latin typeface="Courier New" panose="02070309020205020404" pitchFamily="49" charset="0"/>
              <a:cs typeface="Courier New" panose="02070309020205020404" pitchFamily="49" charset="0"/>
            </a:endParaRPr>
          </a:p>
        </p:txBody>
      </p:sp>
      <p:sp>
        <p:nvSpPr>
          <p:cNvPr id="29" name="TextBox 28"/>
          <p:cNvSpPr txBox="1"/>
          <p:nvPr/>
        </p:nvSpPr>
        <p:spPr>
          <a:xfrm>
            <a:off x="3761019" y="621344"/>
            <a:ext cx="554467" cy="307777"/>
          </a:xfrm>
          <a:prstGeom prst="rect">
            <a:avLst/>
          </a:prstGeom>
          <a:noFill/>
          <a:ln>
            <a:solidFill>
              <a:schemeClr val="tx1"/>
            </a:solidFill>
          </a:ln>
        </p:spPr>
        <p:txBody>
          <a:bodyPr wrap="square" rtlCol="0">
            <a:spAutoFit/>
          </a:bodyPr>
          <a:lstStyle/>
          <a:p>
            <a:r>
              <a:rPr lang="en-US" sz="1400" dirty="0"/>
              <a:t>a000</a:t>
            </a:r>
          </a:p>
        </p:txBody>
      </p:sp>
      <p:sp>
        <p:nvSpPr>
          <p:cNvPr id="34" name="TextBox 33"/>
          <p:cNvSpPr txBox="1"/>
          <p:nvPr/>
        </p:nvSpPr>
        <p:spPr>
          <a:xfrm>
            <a:off x="4393620" y="407555"/>
            <a:ext cx="494046" cy="276999"/>
          </a:xfrm>
          <a:prstGeom prst="rect">
            <a:avLst/>
          </a:prstGeom>
          <a:noFill/>
        </p:spPr>
        <p:txBody>
          <a:bodyPr wrap="none" rtlCol="0">
            <a:spAutoFit/>
          </a:bodyPr>
          <a:lstStyle/>
          <a:p>
            <a:r>
              <a:rPr lang="en-US" sz="1200" dirty="0"/>
              <a:t>a000</a:t>
            </a:r>
            <a:endParaRPr lang="en-US" sz="1600" dirty="0"/>
          </a:p>
        </p:txBody>
      </p:sp>
    </p:spTree>
    <p:extLst>
      <p:ext uri="{BB962C8B-B14F-4D97-AF65-F5344CB8AC3E}">
        <p14:creationId xmlns:p14="http://schemas.microsoft.com/office/powerpoint/2010/main" val="1175050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6D0B840-2342-494D-8904-2C09F25F3064}" type="slidenum">
              <a:rPr lang="en-US" smtClean="0">
                <a:solidFill>
                  <a:schemeClr val="tx1"/>
                </a:solidFill>
              </a:rPr>
              <a:t>22</a:t>
            </a:fld>
            <a:endParaRPr lang="en-US" dirty="0">
              <a:solidFill>
                <a:schemeClr val="tx1"/>
              </a:solidFill>
            </a:endParaRPr>
          </a:p>
        </p:txBody>
      </p:sp>
      <p:sp>
        <p:nvSpPr>
          <p:cNvPr id="32" name="TextBox 31"/>
          <p:cNvSpPr txBox="1"/>
          <p:nvPr/>
        </p:nvSpPr>
        <p:spPr>
          <a:xfrm>
            <a:off x="111942" y="728105"/>
            <a:ext cx="9032058" cy="4401205"/>
          </a:xfrm>
          <a:prstGeom prst="rect">
            <a:avLst/>
          </a:prstGeom>
          <a:noFill/>
        </p:spPr>
        <p:txBody>
          <a:bodyPr wrap="square" rtlCol="0">
            <a:spAutoFit/>
          </a:bodyPr>
          <a:lstStyle/>
          <a:p>
            <a:r>
              <a:rPr lang="en-US" b="1" dirty="0"/>
              <a:t>Solve the problem using the relation between data and loop iteration </a:t>
            </a:r>
            <a:r>
              <a:rPr lang="en-US" dirty="0"/>
              <a:t>continued.</a:t>
            </a:r>
          </a:p>
          <a:p>
            <a:endParaRPr lang="en-US" sz="500" b="1" dirty="0"/>
          </a:p>
          <a:p>
            <a:endParaRPr lang="en-US" sz="500" dirty="0"/>
          </a:p>
          <a:p>
            <a:r>
              <a:rPr lang="en-US" b="1" dirty="0"/>
              <a:t>Step 4</a:t>
            </a:r>
            <a:r>
              <a:rPr lang="en-US" dirty="0"/>
              <a:t>. </a:t>
            </a:r>
            <a:r>
              <a:rPr lang="en-US" b="1" dirty="0"/>
              <a:t>Check the FIRST iteration of the loop</a:t>
            </a:r>
            <a:r>
              <a:rPr lang="en-US" dirty="0"/>
              <a:t>. What data will it use? Will this be a special case?</a:t>
            </a:r>
          </a:p>
          <a:p>
            <a:r>
              <a:rPr lang="en-US" dirty="0"/>
              <a:t>   Yes. It is a special case because:</a:t>
            </a:r>
          </a:p>
          <a:p>
            <a:r>
              <a:rPr lang="en-US" dirty="0"/>
              <a:t>    a. The address of the first node must be copied in box L (the others are not written in L)</a:t>
            </a:r>
          </a:p>
          <a:p>
            <a:r>
              <a:rPr lang="en-US" dirty="0"/>
              <a:t>    b. When creating the first node (for the number 9), there is NO other node in the list, thus there is no </a:t>
            </a:r>
            <a:r>
              <a:rPr lang="en-US" dirty="0" err="1">
                <a:latin typeface="Courier New" panose="02070309020205020404" pitchFamily="49" charset="0"/>
                <a:cs typeface="Courier New" panose="02070309020205020404" pitchFamily="49" charset="0"/>
              </a:rPr>
              <a:t>lastP</a:t>
            </a:r>
            <a:r>
              <a:rPr lang="en-US" dirty="0"/>
              <a:t>, thus the code in the loop may break. </a:t>
            </a:r>
          </a:p>
          <a:p>
            <a:pPr marL="285750" indent="-285750">
              <a:buFont typeface="Symbol" panose="05050102010706020507" pitchFamily="18" charset="2"/>
              <a:buChar char="Þ"/>
            </a:pPr>
            <a:r>
              <a:rPr lang="en-US" b="1" dirty="0"/>
              <a:t>Treat this special case separate, NOT in the loop.</a:t>
            </a:r>
            <a:r>
              <a:rPr lang="en-US" dirty="0"/>
              <a:t> This is </a:t>
            </a:r>
            <a:r>
              <a:rPr lang="en-US" b="1" dirty="0"/>
              <a:t>just my personal choice</a:t>
            </a:r>
            <a:r>
              <a:rPr lang="en-US" dirty="0"/>
              <a:t> =&gt; modify the loop to start at index 1 , not 0 (  </a:t>
            </a:r>
            <a:r>
              <a:rPr lang="en-US" dirty="0">
                <a:latin typeface="Courier New" panose="02070309020205020404" pitchFamily="49" charset="0"/>
                <a:cs typeface="Courier New" panose="02070309020205020404" pitchFamily="49" charset="0"/>
              </a:rPr>
              <a:t>for(j=</a:t>
            </a:r>
            <a:r>
              <a:rPr lang="en-US" b="1" dirty="0">
                <a:solidFill>
                  <a:srgbClr val="C00000"/>
                </a:solidFill>
                <a:latin typeface="Courier New" panose="02070309020205020404" pitchFamily="49" charset="0"/>
                <a:cs typeface="Courier New" panose="02070309020205020404" pitchFamily="49" charset="0"/>
              </a:rPr>
              <a:t>1</a:t>
            </a:r>
            <a:r>
              <a:rPr lang="en-US" dirty="0">
                <a:latin typeface="Courier New" panose="02070309020205020404" pitchFamily="49" charset="0"/>
                <a:cs typeface="Courier New" panose="02070309020205020404" pitchFamily="49" charset="0"/>
              </a:rPr>
              <a:t>;j&lt;</a:t>
            </a:r>
            <a:r>
              <a:rPr lang="en-US" dirty="0" err="1">
                <a:latin typeface="Courier New" panose="02070309020205020404" pitchFamily="49" charset="0"/>
                <a:cs typeface="Courier New" panose="02070309020205020404" pitchFamily="49" charset="0"/>
              </a:rPr>
              <a:t>N;j</a:t>
            </a:r>
            <a:r>
              <a:rPr lang="en-US" dirty="0">
                <a:latin typeface="Courier New" panose="02070309020205020404" pitchFamily="49" charset="0"/>
                <a:cs typeface="Courier New" panose="02070309020205020404" pitchFamily="49" charset="0"/>
              </a:rPr>
              <a:t>++)</a:t>
            </a:r>
            <a:r>
              <a:rPr lang="en-US" dirty="0"/>
              <a:t>  )       (the other way is to create a special case inside the loop for j==0. There are pros and cons to both options). </a:t>
            </a:r>
          </a:p>
          <a:p>
            <a:pPr marL="285750" indent="-285750">
              <a:buFont typeface="Symbol" panose="05050102010706020507" pitchFamily="18" charset="2"/>
              <a:buChar char="Þ"/>
            </a:pPr>
            <a:r>
              <a:rPr lang="en-US" dirty="0"/>
              <a:t>Create a node, store its memory address in L :</a:t>
            </a:r>
          </a:p>
          <a:p>
            <a:r>
              <a:rPr lang="en-US" dirty="0"/>
              <a:t>      </a:t>
            </a:r>
            <a:r>
              <a:rPr lang="en-US" dirty="0" err="1">
                <a:latin typeface="Courier New" panose="02070309020205020404" pitchFamily="49" charset="0"/>
                <a:cs typeface="Courier New" panose="02070309020205020404" pitchFamily="49" charset="0"/>
              </a:rPr>
              <a:t>nodePT</a:t>
            </a:r>
            <a:r>
              <a:rPr lang="en-US" dirty="0">
                <a:latin typeface="Courier New" panose="02070309020205020404" pitchFamily="49" charset="0"/>
                <a:cs typeface="Courier New" panose="02070309020205020404" pitchFamily="49" charset="0"/>
              </a:rPr>
              <a:t> L = malloc(</a:t>
            </a:r>
            <a:r>
              <a:rPr lang="en-US" dirty="0" err="1">
                <a:latin typeface="Courier New" panose="02070309020205020404" pitchFamily="49" charset="0"/>
                <a:cs typeface="Courier New" panose="02070309020205020404" pitchFamily="49" charset="0"/>
              </a:rPr>
              <a:t>sizeof</a:t>
            </a:r>
            <a:r>
              <a:rPr lang="en-US" dirty="0">
                <a:latin typeface="Courier New" panose="02070309020205020404" pitchFamily="49" charset="0"/>
                <a:cs typeface="Courier New" panose="02070309020205020404" pitchFamily="49" charset="0"/>
              </a:rPr>
              <a:t>(struct node</a:t>
            </a:r>
            <a:r>
              <a:rPr lang="en-US" dirty="0"/>
              <a:t>)). </a:t>
            </a:r>
          </a:p>
          <a:p>
            <a:r>
              <a:rPr lang="en-US" dirty="0"/>
              <a:t>      Write data in it: </a:t>
            </a:r>
            <a:r>
              <a:rPr lang="en-US" dirty="0">
                <a:latin typeface="Courier New" panose="02070309020205020404" pitchFamily="49" charset="0"/>
                <a:cs typeface="Courier New" panose="02070309020205020404" pitchFamily="49" charset="0"/>
              </a:rPr>
              <a:t>L-&gt;data = </a:t>
            </a:r>
            <a:r>
              <a:rPr lang="en-US" dirty="0" err="1">
                <a:latin typeface="Courier New" panose="02070309020205020404" pitchFamily="49" charset="0"/>
                <a:cs typeface="Courier New" panose="02070309020205020404" pitchFamily="49" charset="0"/>
              </a:rPr>
              <a:t>arr</a:t>
            </a:r>
            <a:r>
              <a:rPr lang="en-US" dirty="0">
                <a:latin typeface="Courier New" panose="02070309020205020404" pitchFamily="49" charset="0"/>
                <a:cs typeface="Courier New" panose="02070309020205020404" pitchFamily="49" charset="0"/>
              </a:rPr>
              <a:t>[0]; L-&gt;data = NULL </a:t>
            </a:r>
            <a:r>
              <a:rPr lang="en-US" dirty="0"/>
              <a:t>. How will this node be used by the loop? It is currently the last node in the list, thus make </a:t>
            </a:r>
            <a:r>
              <a:rPr lang="en-US" dirty="0" err="1">
                <a:latin typeface="Courier New" panose="02070309020205020404" pitchFamily="49" charset="0"/>
                <a:cs typeface="Courier New" panose="02070309020205020404" pitchFamily="49" charset="0"/>
              </a:rPr>
              <a:t>lastP</a:t>
            </a:r>
            <a:r>
              <a:rPr lang="en-US" dirty="0"/>
              <a:t> point to it by copying its address in </a:t>
            </a:r>
            <a:r>
              <a:rPr lang="en-US" dirty="0" err="1">
                <a:latin typeface="Courier New" panose="02070309020205020404" pitchFamily="49" charset="0"/>
                <a:cs typeface="Courier New" panose="02070309020205020404" pitchFamily="49" charset="0"/>
              </a:rPr>
              <a:t>lastP</a:t>
            </a:r>
            <a:r>
              <a:rPr lang="en-US" dirty="0"/>
              <a:t> (</a:t>
            </a:r>
            <a:r>
              <a:rPr lang="en-US" dirty="0" err="1">
                <a:latin typeface="Courier New" panose="02070309020205020404" pitchFamily="49" charset="0"/>
                <a:cs typeface="Courier New" panose="02070309020205020404" pitchFamily="49" charset="0"/>
              </a:rPr>
              <a:t>lastP</a:t>
            </a:r>
            <a:r>
              <a:rPr lang="en-US" dirty="0">
                <a:latin typeface="Courier New" panose="02070309020205020404" pitchFamily="49" charset="0"/>
                <a:cs typeface="Courier New" panose="02070309020205020404" pitchFamily="49" charset="0"/>
              </a:rPr>
              <a:t> = L</a:t>
            </a:r>
            <a:r>
              <a:rPr lang="en-US" dirty="0"/>
              <a:t>). Check what is expected of </a:t>
            </a:r>
            <a:r>
              <a:rPr lang="en-US" dirty="0" err="1">
                <a:latin typeface="Courier New" panose="02070309020205020404" pitchFamily="49" charset="0"/>
                <a:cs typeface="Courier New" panose="02070309020205020404" pitchFamily="49" charset="0"/>
              </a:rPr>
              <a:t>lastP</a:t>
            </a:r>
            <a:r>
              <a:rPr lang="en-US" dirty="0"/>
              <a:t>? It is expected that it point to NULL (i.e. next is NULL.) . It does!</a:t>
            </a:r>
            <a:endParaRPr lang="en-US" dirty="0">
              <a:latin typeface="Courier New" panose="02070309020205020404" pitchFamily="49" charset="0"/>
              <a:cs typeface="Courier New" panose="02070309020205020404" pitchFamily="49" charset="0"/>
            </a:endParaRPr>
          </a:p>
        </p:txBody>
      </p:sp>
      <p:graphicFrame>
        <p:nvGraphicFramePr>
          <p:cNvPr id="25" name="Table 24"/>
          <p:cNvGraphicFramePr>
            <a:graphicFrameLocks noGrp="1"/>
          </p:cNvGraphicFramePr>
          <p:nvPr>
            <p:extLst/>
          </p:nvPr>
        </p:nvGraphicFramePr>
        <p:xfrm>
          <a:off x="3368406" y="5400334"/>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b="1" dirty="0"/>
                        <a:t>9</a:t>
                      </a:r>
                    </a:p>
                  </a:txBody>
                  <a:tcPr/>
                </a:tc>
                <a:tc>
                  <a:txBody>
                    <a:bodyPr/>
                    <a:lstStyle/>
                    <a:p>
                      <a:r>
                        <a:rPr lang="en-US" b="1" dirty="0"/>
                        <a:t>1</a:t>
                      </a:r>
                    </a:p>
                  </a:txBody>
                  <a:tcPr/>
                </a:tc>
                <a:tc>
                  <a:txBody>
                    <a:bodyPr/>
                    <a:lstStyle/>
                    <a:p>
                      <a:r>
                        <a:rPr lang="en-US" b="1" dirty="0"/>
                        <a:t>7</a:t>
                      </a:r>
                    </a:p>
                  </a:txBody>
                  <a:tcPr/>
                </a:tc>
                <a:tc>
                  <a:txBody>
                    <a:bodyPr/>
                    <a:lstStyle/>
                    <a:p>
                      <a:r>
                        <a:rPr lang="en-US" b="1" dirty="0"/>
                        <a:t>5</a:t>
                      </a:r>
                    </a:p>
                  </a:txBody>
                  <a:tcPr/>
                </a:tc>
                <a:extLst>
                  <a:ext uri="{0D108BD9-81ED-4DB2-BD59-A6C34878D82A}">
                    <a16:rowId xmlns:a16="http://schemas.microsoft.com/office/drawing/2014/main" val="283907435"/>
                  </a:ext>
                </a:extLst>
              </a:tr>
            </a:tbl>
          </a:graphicData>
        </a:graphic>
      </p:graphicFrame>
      <p:graphicFrame>
        <p:nvGraphicFramePr>
          <p:cNvPr id="27" name="Table 26"/>
          <p:cNvGraphicFramePr>
            <a:graphicFrameLocks noGrp="1"/>
          </p:cNvGraphicFramePr>
          <p:nvPr>
            <p:extLst/>
          </p:nvPr>
        </p:nvGraphicFramePr>
        <p:xfrm>
          <a:off x="3368406" y="5697514"/>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dirty="0"/>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3907435"/>
                  </a:ext>
                </a:extLst>
              </a:tr>
            </a:tbl>
          </a:graphicData>
        </a:graphic>
      </p:graphicFrame>
      <p:sp>
        <p:nvSpPr>
          <p:cNvPr id="33" name="TextBox 32"/>
          <p:cNvSpPr txBox="1"/>
          <p:nvPr/>
        </p:nvSpPr>
        <p:spPr>
          <a:xfrm>
            <a:off x="2901622" y="6343602"/>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52" name="Rectangle 51"/>
          <p:cNvSpPr/>
          <p:nvPr/>
        </p:nvSpPr>
        <p:spPr>
          <a:xfrm>
            <a:off x="2989867" y="6073363"/>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10ab</a:t>
            </a:r>
          </a:p>
        </p:txBody>
      </p:sp>
      <p:cxnSp>
        <p:nvCxnSpPr>
          <p:cNvPr id="53" name="Straight Arrow Connector 52"/>
          <p:cNvCxnSpPr/>
          <p:nvPr/>
        </p:nvCxnSpPr>
        <p:spPr>
          <a:xfrm>
            <a:off x="3468129" y="6200387"/>
            <a:ext cx="583039" cy="340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046529" y="6282990"/>
            <a:ext cx="984565" cy="276999"/>
          </a:xfrm>
          <a:prstGeom prst="rect">
            <a:avLst/>
          </a:prstGeom>
          <a:noFill/>
        </p:spPr>
        <p:txBody>
          <a:bodyPr wrap="none" rtlCol="0">
            <a:spAutoFit/>
          </a:bodyPr>
          <a:lstStyle/>
          <a:p>
            <a:r>
              <a:rPr lang="en-US" sz="1200" i="1" dirty="0"/>
              <a:t>data       next</a:t>
            </a:r>
            <a:endParaRPr lang="en-US" sz="1400" i="1" dirty="0"/>
          </a:p>
        </p:txBody>
      </p:sp>
      <p:sp>
        <p:nvSpPr>
          <p:cNvPr id="55" name="TextBox 54"/>
          <p:cNvSpPr txBox="1"/>
          <p:nvPr/>
        </p:nvSpPr>
        <p:spPr>
          <a:xfrm>
            <a:off x="3952441" y="5844193"/>
            <a:ext cx="495649" cy="276999"/>
          </a:xfrm>
          <a:prstGeom prst="rect">
            <a:avLst/>
          </a:prstGeom>
          <a:noFill/>
        </p:spPr>
        <p:txBody>
          <a:bodyPr wrap="none" rtlCol="0">
            <a:spAutoFit/>
          </a:bodyPr>
          <a:lstStyle/>
          <a:p>
            <a:r>
              <a:rPr lang="en-US" sz="1200" dirty="0"/>
              <a:t>10ab</a:t>
            </a:r>
            <a:endParaRPr lang="en-US" sz="1600" dirty="0"/>
          </a:p>
        </p:txBody>
      </p:sp>
      <p:sp>
        <p:nvSpPr>
          <p:cNvPr id="57" name="TextBox 56"/>
          <p:cNvSpPr txBox="1"/>
          <p:nvPr/>
        </p:nvSpPr>
        <p:spPr>
          <a:xfrm>
            <a:off x="111942" y="5613360"/>
            <a:ext cx="1608902" cy="369332"/>
          </a:xfrm>
          <a:prstGeom prst="rect">
            <a:avLst/>
          </a:prstGeom>
          <a:noFill/>
        </p:spPr>
        <p:txBody>
          <a:bodyPr wrap="none" rtlCol="0">
            <a:spAutoFit/>
          </a:bodyPr>
          <a:lstStyle/>
          <a:p>
            <a:r>
              <a:rPr lang="en-US" dirty="0"/>
              <a:t>Program state: </a:t>
            </a:r>
          </a:p>
        </p:txBody>
      </p:sp>
      <p:graphicFrame>
        <p:nvGraphicFramePr>
          <p:cNvPr id="31" name="Content Placeholder 26"/>
          <p:cNvGraphicFramePr>
            <a:graphicFrameLocks/>
          </p:cNvGraphicFramePr>
          <p:nvPr>
            <p:extLst>
              <p:ext uri="{D42A27DB-BD31-4B8C-83A1-F6EECF244321}">
                <p14:modId xmlns:p14="http://schemas.microsoft.com/office/powerpoint/2010/main" val="3095522626"/>
              </p:ext>
            </p:extLst>
          </p:nvPr>
        </p:nvGraphicFramePr>
        <p:xfrm>
          <a:off x="4049053" y="6050435"/>
          <a:ext cx="820614" cy="274320"/>
        </p:xfrm>
        <a:graphic>
          <a:graphicData uri="http://schemas.openxmlformats.org/drawingml/2006/table">
            <a:tbl>
              <a:tblPr firstRow="1" bandRow="1">
                <a:tableStyleId>{5C22544A-7EE6-4342-B048-85BDC9FD1C3A}</a:tableStyleId>
              </a:tblPr>
              <a:tblGrid>
                <a:gridCol w="286730">
                  <a:extLst>
                    <a:ext uri="{9D8B030D-6E8A-4147-A177-3AD203B41FA5}">
                      <a16:colId xmlns:a16="http://schemas.microsoft.com/office/drawing/2014/main" val="20000"/>
                    </a:ext>
                  </a:extLst>
                </a:gridCol>
                <a:gridCol w="533884">
                  <a:extLst>
                    <a:ext uri="{9D8B030D-6E8A-4147-A177-3AD203B41FA5}">
                      <a16:colId xmlns:a16="http://schemas.microsoft.com/office/drawing/2014/main" val="20001"/>
                    </a:ext>
                  </a:extLst>
                </a:gridCol>
              </a:tblGrid>
              <a:tr h="260866">
                <a:tc>
                  <a:txBody>
                    <a:bodyPr/>
                    <a:lstStyle/>
                    <a:p>
                      <a:r>
                        <a:rPr lang="en-US" sz="12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70" name="TextBox 69"/>
          <p:cNvSpPr txBox="1"/>
          <p:nvPr/>
        </p:nvSpPr>
        <p:spPr>
          <a:xfrm>
            <a:off x="1677714" y="6285953"/>
            <a:ext cx="716694"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lastP</a:t>
            </a:r>
            <a:endParaRPr lang="en-US" sz="1200" dirty="0">
              <a:latin typeface="Courier New" panose="02070309020205020404" pitchFamily="49" charset="0"/>
              <a:cs typeface="Courier New" panose="02070309020205020404" pitchFamily="49" charset="0"/>
            </a:endParaRPr>
          </a:p>
        </p:txBody>
      </p:sp>
      <p:sp>
        <p:nvSpPr>
          <p:cNvPr id="71" name="Rectangle 70"/>
          <p:cNvSpPr/>
          <p:nvPr/>
        </p:nvSpPr>
        <p:spPr>
          <a:xfrm>
            <a:off x="1731128" y="6070185"/>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10ab</a:t>
            </a:r>
          </a:p>
        </p:txBody>
      </p:sp>
      <p:cxnSp>
        <p:nvCxnSpPr>
          <p:cNvPr id="72" name="Curved Connector 71"/>
          <p:cNvCxnSpPr>
            <a:stCxn id="71" idx="0"/>
            <a:endCxn id="31" idx="0"/>
          </p:cNvCxnSpPr>
          <p:nvPr/>
        </p:nvCxnSpPr>
        <p:spPr>
          <a:xfrm rot="5400000" flipH="1" flipV="1">
            <a:off x="3210820" y="4821646"/>
            <a:ext cx="19750" cy="2477329"/>
          </a:xfrm>
          <a:prstGeom prst="curvedConnector3">
            <a:avLst>
              <a:gd name="adj1" fmla="val 1257468"/>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988543" y="5260305"/>
            <a:ext cx="3004603" cy="1477328"/>
          </a:xfrm>
          <a:prstGeom prst="rect">
            <a:avLst/>
          </a:prstGeom>
          <a:noFill/>
        </p:spPr>
        <p:txBody>
          <a:bodyPr wrap="square" rtlCol="0">
            <a:spAutoFit/>
          </a:bodyPr>
          <a:lstStyle/>
          <a:p>
            <a:r>
              <a:rPr lang="en-US" dirty="0"/>
              <a:t>Note that even if the array had size 1, the list will be correct (last node points to NULL)  (This is one possible special case.)</a:t>
            </a:r>
          </a:p>
        </p:txBody>
      </p:sp>
      <p:sp>
        <p:nvSpPr>
          <p:cNvPr id="73" name="Title 1"/>
          <p:cNvSpPr>
            <a:spLocks noGrp="1"/>
          </p:cNvSpPr>
          <p:nvPr>
            <p:ph type="title"/>
          </p:nvPr>
        </p:nvSpPr>
        <p:spPr>
          <a:xfrm>
            <a:off x="183232" y="21697"/>
            <a:ext cx="8889477" cy="533498"/>
          </a:xfrm>
        </p:spPr>
        <p:txBody>
          <a:bodyPr>
            <a:normAutofit fontScale="90000"/>
          </a:bodyPr>
          <a:lstStyle/>
          <a:p>
            <a:r>
              <a:rPr lang="en-US" b="1" dirty="0"/>
              <a:t>Step 4 </a:t>
            </a:r>
            <a:r>
              <a:rPr lang="en-US" sz="2700" dirty="0"/>
              <a:t>- Creating a linked list with data from an array of </a:t>
            </a:r>
            <a:r>
              <a:rPr lang="en-US" sz="2700" dirty="0" err="1"/>
              <a:t>int</a:t>
            </a:r>
            <a:endParaRPr lang="en-US" sz="2700" dirty="0"/>
          </a:p>
        </p:txBody>
      </p:sp>
      <p:sp>
        <p:nvSpPr>
          <p:cNvPr id="18" name="TextBox 17"/>
          <p:cNvSpPr txBox="1"/>
          <p:nvPr/>
        </p:nvSpPr>
        <p:spPr>
          <a:xfrm>
            <a:off x="2633553" y="5463577"/>
            <a:ext cx="468724"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arr</a:t>
            </a:r>
            <a:endParaRPr lang="en-US" sz="1200" dirty="0">
              <a:latin typeface="Courier New" panose="02070309020205020404" pitchFamily="49" charset="0"/>
              <a:cs typeface="Courier New" panose="02070309020205020404" pitchFamily="49" charset="0"/>
            </a:endParaRPr>
          </a:p>
        </p:txBody>
      </p:sp>
      <p:sp>
        <p:nvSpPr>
          <p:cNvPr id="19" name="TextBox 18"/>
          <p:cNvSpPr txBox="1"/>
          <p:nvPr/>
        </p:nvSpPr>
        <p:spPr>
          <a:xfrm>
            <a:off x="2656614" y="5205214"/>
            <a:ext cx="554467" cy="307777"/>
          </a:xfrm>
          <a:prstGeom prst="rect">
            <a:avLst/>
          </a:prstGeom>
          <a:noFill/>
          <a:ln>
            <a:solidFill>
              <a:schemeClr val="tx1"/>
            </a:solidFill>
          </a:ln>
        </p:spPr>
        <p:txBody>
          <a:bodyPr wrap="square" rtlCol="0">
            <a:spAutoFit/>
          </a:bodyPr>
          <a:lstStyle/>
          <a:p>
            <a:r>
              <a:rPr lang="en-US" sz="1400" dirty="0"/>
              <a:t>a000</a:t>
            </a:r>
          </a:p>
        </p:txBody>
      </p:sp>
      <p:sp>
        <p:nvSpPr>
          <p:cNvPr id="20" name="TextBox 19"/>
          <p:cNvSpPr txBox="1"/>
          <p:nvPr/>
        </p:nvSpPr>
        <p:spPr>
          <a:xfrm>
            <a:off x="3300354" y="5091976"/>
            <a:ext cx="652087" cy="276999"/>
          </a:xfrm>
          <a:prstGeom prst="rect">
            <a:avLst/>
          </a:prstGeom>
          <a:noFill/>
        </p:spPr>
        <p:txBody>
          <a:bodyPr wrap="square" rtlCol="0">
            <a:spAutoFit/>
          </a:bodyPr>
          <a:lstStyle/>
          <a:p>
            <a:r>
              <a:rPr lang="en-US" sz="1200" dirty="0"/>
              <a:t>a000</a:t>
            </a:r>
            <a:endParaRPr lang="en-US" sz="1600" dirty="0"/>
          </a:p>
        </p:txBody>
      </p:sp>
    </p:spTree>
    <p:extLst>
      <p:ext uri="{BB962C8B-B14F-4D97-AF65-F5344CB8AC3E}">
        <p14:creationId xmlns:p14="http://schemas.microsoft.com/office/powerpoint/2010/main" val="2126616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801" y="2264878"/>
            <a:ext cx="5420409" cy="4493491"/>
          </a:xfrm>
          <a:ln>
            <a:solidFill>
              <a:schemeClr val="tx1"/>
            </a:solidFill>
          </a:ln>
        </p:spPr>
        <p:txBody>
          <a:bodyPr>
            <a:noAutofit/>
          </a:bodyPr>
          <a:lstStyle/>
          <a:p>
            <a:pPr marL="0" indent="0">
              <a:buNone/>
            </a:pPr>
            <a:r>
              <a:rPr lang="en-US" sz="1200" dirty="0">
                <a:latin typeface="Courier New" panose="02070309020205020404" pitchFamily="49" charset="0"/>
                <a:cs typeface="Courier New" panose="02070309020205020404" pitchFamily="49" charset="0"/>
              </a:rPr>
              <a:t>// creates a single linked list from an array</a:t>
            </a:r>
          </a:p>
          <a:p>
            <a:pPr marL="0" indent="0">
              <a:buNone/>
            </a:pPr>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a:t>
            </a:r>
            <a:r>
              <a:rPr lang="en-US" sz="1200" b="1" i="1" dirty="0">
                <a:latin typeface="Courier New" panose="02070309020205020404" pitchFamily="49" charset="0"/>
                <a:cs typeface="Courier New" panose="02070309020205020404" pitchFamily="49" charset="0"/>
              </a:rPr>
              <a:t>array_2_list</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arr</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N)  {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j;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 = NULL,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=NULL;</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L = malloc(</a:t>
            </a:r>
            <a:r>
              <a:rPr lang="en-US" sz="1200" dirty="0" err="1">
                <a:latin typeface="Courier New" panose="02070309020205020404" pitchFamily="49" charset="0"/>
                <a:cs typeface="Courier New" panose="02070309020205020404" pitchFamily="49" charset="0"/>
              </a:rPr>
              <a:t>sizeof</a:t>
            </a:r>
            <a:r>
              <a:rPr lang="en-US" sz="1200" dirty="0">
                <a:latin typeface="Courier New" panose="02070309020205020404" pitchFamily="49" charset="0"/>
                <a:cs typeface="Courier New" panose="02070309020205020404" pitchFamily="49" charset="0"/>
              </a:rPr>
              <a:t>(struct node));</a:t>
            </a:r>
          </a:p>
          <a:p>
            <a:pPr marL="0" indent="0">
              <a:buNone/>
            </a:pPr>
            <a:r>
              <a:rPr lang="en-US" sz="1200" dirty="0">
                <a:latin typeface="Courier New" panose="02070309020205020404" pitchFamily="49" charset="0"/>
                <a:cs typeface="Courier New" panose="02070309020205020404" pitchFamily="49" charset="0"/>
              </a:rPr>
              <a:t>  L-&gt;data = </a:t>
            </a:r>
            <a:r>
              <a:rPr lang="en-US" sz="1200" dirty="0" err="1">
                <a:latin typeface="Courier New" panose="02070309020205020404" pitchFamily="49" charset="0"/>
                <a:cs typeface="Courier New" panose="02070309020205020404" pitchFamily="49" charset="0"/>
              </a:rPr>
              <a:t>arr</a:t>
            </a:r>
            <a:r>
              <a:rPr lang="en-US" sz="1200" dirty="0">
                <a:latin typeface="Courier New" panose="02070309020205020404" pitchFamily="49" charset="0"/>
                <a:cs typeface="Courier New" panose="02070309020205020404" pitchFamily="49" charset="0"/>
              </a:rPr>
              <a:t>[0]; </a:t>
            </a:r>
          </a:p>
          <a:p>
            <a:pPr marL="0" indent="0">
              <a:buNone/>
            </a:pPr>
            <a:r>
              <a:rPr lang="en-US" sz="1200" dirty="0">
                <a:latin typeface="Courier New" panose="02070309020205020404" pitchFamily="49" charset="0"/>
                <a:cs typeface="Courier New" panose="02070309020205020404" pitchFamily="49" charset="0"/>
              </a:rPr>
              <a:t>  L-&gt;next = NULL;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 = L; 	</a:t>
            </a:r>
          </a:p>
          <a:p>
            <a:pPr marL="0" indent="0">
              <a:buNone/>
            </a:pPr>
            <a:r>
              <a:rPr lang="en-US" sz="1200" dirty="0">
                <a:latin typeface="Courier New" panose="02070309020205020404" pitchFamily="49" charset="0"/>
                <a:cs typeface="Courier New" panose="02070309020205020404" pitchFamily="49" charset="0"/>
              </a:rPr>
              <a:t>  for (j = 1; j&lt;N; </a:t>
            </a:r>
            <a:r>
              <a:rPr lang="en-US" sz="1200" dirty="0" err="1">
                <a:latin typeface="Courier New" panose="02070309020205020404" pitchFamily="49" charset="0"/>
                <a:cs typeface="Courier New" panose="02070309020205020404" pitchFamily="49" charset="0"/>
              </a:rPr>
              <a:t>j++</a:t>
            </a:r>
            <a:r>
              <a:rPr lang="en-US" sz="1200" dirty="0">
                <a:latin typeface="Courier New" panose="02070309020205020404" pitchFamily="49" charset="0"/>
                <a:cs typeface="Courier New" panose="02070309020205020404" pitchFamily="49" charset="0"/>
              </a:rPr>
              <a:t>)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 = malloc(</a:t>
            </a:r>
            <a:r>
              <a:rPr lang="en-US" sz="1200" dirty="0" err="1">
                <a:latin typeface="Courier New" panose="02070309020205020404" pitchFamily="49" charset="0"/>
                <a:cs typeface="Courier New" panose="02070309020205020404" pitchFamily="49" charset="0"/>
              </a:rPr>
              <a:t>sizeof</a:t>
            </a:r>
            <a:r>
              <a:rPr lang="en-US" sz="1200" dirty="0">
                <a:latin typeface="Courier New" panose="02070309020205020404" pitchFamily="49" charset="0"/>
                <a:cs typeface="Courier New" panose="02070309020205020404" pitchFamily="49" charset="0"/>
              </a:rPr>
              <a:t>(struct node));</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-&gt;data = </a:t>
            </a:r>
            <a:r>
              <a:rPr lang="en-US" sz="1200" dirty="0" err="1">
                <a:latin typeface="Courier New" panose="02070309020205020404" pitchFamily="49" charset="0"/>
                <a:cs typeface="Courier New" panose="02070309020205020404" pitchFamily="49" charset="0"/>
              </a:rPr>
              <a:t>arr</a:t>
            </a:r>
            <a:r>
              <a:rPr lang="en-US" sz="1200" dirty="0">
                <a:latin typeface="Courier New" panose="02070309020205020404" pitchFamily="49" charset="0"/>
                <a:cs typeface="Courier New" panose="02070309020205020404" pitchFamily="49" charset="0"/>
              </a:rPr>
              <a:t>[j];</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-&gt;next = NULL;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-&gt;next =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 </a:t>
            </a:r>
          </a:p>
          <a:p>
            <a:pPr marL="0" indent="0">
              <a:buNone/>
            </a:pPr>
            <a:r>
              <a:rPr lang="en-US" sz="1200" dirty="0">
                <a:latin typeface="Courier New" panose="02070309020205020404" pitchFamily="49" charset="0"/>
                <a:cs typeface="Courier New" panose="02070309020205020404" pitchFamily="49" charset="0"/>
              </a:rPr>
              <a:t>  }	</a:t>
            </a:r>
          </a:p>
          <a:p>
            <a:pPr marL="0" indent="0">
              <a:buNone/>
            </a:pPr>
            <a:r>
              <a:rPr lang="en-US" sz="1200" dirty="0">
                <a:latin typeface="Courier New" panose="02070309020205020404" pitchFamily="49" charset="0"/>
                <a:cs typeface="Courier New" panose="02070309020205020404" pitchFamily="49" charset="0"/>
              </a:rPr>
              <a:t>  return L;</a:t>
            </a:r>
          </a:p>
          <a:p>
            <a:pPr marL="0" indent="0">
              <a:buNone/>
            </a:pPr>
            <a:r>
              <a:rPr lang="en-US" sz="1200" dirty="0">
                <a:latin typeface="Courier New" panose="02070309020205020404" pitchFamily="49" charset="0"/>
                <a:cs typeface="Courier New" panose="02070309020205020404" pitchFamily="49" charset="0"/>
              </a:rPr>
              <a:t>}</a:t>
            </a:r>
          </a:p>
        </p:txBody>
      </p:sp>
      <p:sp>
        <p:nvSpPr>
          <p:cNvPr id="4" name="Slide Number Placeholder 3"/>
          <p:cNvSpPr>
            <a:spLocks noGrp="1"/>
          </p:cNvSpPr>
          <p:nvPr>
            <p:ph type="sldNum" sz="quarter" idx="12"/>
          </p:nvPr>
        </p:nvSpPr>
        <p:spPr/>
        <p:txBody>
          <a:bodyPr/>
          <a:lstStyle/>
          <a:p>
            <a:fld id="{86D0B840-2342-494D-8904-2C09F25F3064}" type="slidenum">
              <a:rPr lang="en-US" smtClean="0"/>
              <a:t>23</a:t>
            </a:fld>
            <a:endParaRPr lang="en-US"/>
          </a:p>
        </p:txBody>
      </p:sp>
      <p:graphicFrame>
        <p:nvGraphicFramePr>
          <p:cNvPr id="21" name="Table 20"/>
          <p:cNvGraphicFramePr>
            <a:graphicFrameLocks noGrp="1"/>
          </p:cNvGraphicFramePr>
          <p:nvPr>
            <p:extLst/>
          </p:nvPr>
        </p:nvGraphicFramePr>
        <p:xfrm>
          <a:off x="1353097" y="242297"/>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b="1" dirty="0"/>
                        <a:t>9</a:t>
                      </a:r>
                    </a:p>
                  </a:txBody>
                  <a:tcPr/>
                </a:tc>
                <a:tc>
                  <a:txBody>
                    <a:bodyPr/>
                    <a:lstStyle/>
                    <a:p>
                      <a:r>
                        <a:rPr lang="en-US" b="1" dirty="0"/>
                        <a:t>1</a:t>
                      </a:r>
                    </a:p>
                  </a:txBody>
                  <a:tcPr/>
                </a:tc>
                <a:tc>
                  <a:txBody>
                    <a:bodyPr/>
                    <a:lstStyle/>
                    <a:p>
                      <a:r>
                        <a:rPr lang="en-US" b="1" dirty="0"/>
                        <a:t>7</a:t>
                      </a:r>
                    </a:p>
                  </a:txBody>
                  <a:tcPr/>
                </a:tc>
                <a:tc>
                  <a:txBody>
                    <a:bodyPr/>
                    <a:lstStyle/>
                    <a:p>
                      <a:r>
                        <a:rPr lang="en-US" b="1" dirty="0"/>
                        <a:t>5</a:t>
                      </a:r>
                    </a:p>
                  </a:txBody>
                  <a:tcPr/>
                </a:tc>
                <a:extLst>
                  <a:ext uri="{0D108BD9-81ED-4DB2-BD59-A6C34878D82A}">
                    <a16:rowId xmlns:a16="http://schemas.microsoft.com/office/drawing/2014/main" val="283907435"/>
                  </a:ext>
                </a:extLst>
              </a:tr>
            </a:tbl>
          </a:graphicData>
        </a:graphic>
      </p:graphicFrame>
      <p:graphicFrame>
        <p:nvGraphicFramePr>
          <p:cNvPr id="22" name="Table 21"/>
          <p:cNvGraphicFramePr>
            <a:graphicFrameLocks noGrp="1"/>
          </p:cNvGraphicFramePr>
          <p:nvPr>
            <p:extLst/>
          </p:nvPr>
        </p:nvGraphicFramePr>
        <p:xfrm>
          <a:off x="1353097" y="539477"/>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dirty="0"/>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3907435"/>
                  </a:ext>
                </a:extLst>
              </a:tr>
            </a:tbl>
          </a:graphicData>
        </a:graphic>
      </p:graphicFrame>
      <p:cxnSp>
        <p:nvCxnSpPr>
          <p:cNvPr id="24" name="Straight Arrow Connector 23"/>
          <p:cNvCxnSpPr/>
          <p:nvPr/>
        </p:nvCxnSpPr>
        <p:spPr>
          <a:xfrm>
            <a:off x="2301714" y="1240310"/>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5" name="Content Placeholder 26"/>
          <p:cNvGraphicFramePr>
            <a:graphicFrameLocks/>
          </p:cNvGraphicFramePr>
          <p:nvPr>
            <p:extLst/>
          </p:nvPr>
        </p:nvGraphicFramePr>
        <p:xfrm>
          <a:off x="2701566" y="1090358"/>
          <a:ext cx="820614" cy="274320"/>
        </p:xfrm>
        <a:graphic>
          <a:graphicData uri="http://schemas.openxmlformats.org/drawingml/2006/table">
            <a:tbl>
              <a:tblPr firstRow="1" bandRow="1">
                <a:tableStyleId>{5C22544A-7EE6-4342-B048-85BDC9FD1C3A}</a:tableStyleId>
              </a:tblPr>
              <a:tblGrid>
                <a:gridCol w="286730">
                  <a:extLst>
                    <a:ext uri="{9D8B030D-6E8A-4147-A177-3AD203B41FA5}">
                      <a16:colId xmlns:a16="http://schemas.microsoft.com/office/drawing/2014/main" val="20000"/>
                    </a:ext>
                  </a:extLst>
                </a:gridCol>
                <a:gridCol w="533884">
                  <a:extLst>
                    <a:ext uri="{9D8B030D-6E8A-4147-A177-3AD203B41FA5}">
                      <a16:colId xmlns:a16="http://schemas.microsoft.com/office/drawing/2014/main" val="20001"/>
                    </a:ext>
                  </a:extLst>
                </a:gridCol>
              </a:tblGrid>
              <a:tr h="260866">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26" name="Content Placeholder 26"/>
          <p:cNvGraphicFramePr>
            <a:graphicFrameLocks/>
          </p:cNvGraphicFramePr>
          <p:nvPr>
            <p:extLst/>
          </p:nvPr>
        </p:nvGraphicFramePr>
        <p:xfrm>
          <a:off x="5229532" y="1077757"/>
          <a:ext cx="1023392" cy="274320"/>
        </p:xfrm>
        <a:graphic>
          <a:graphicData uri="http://schemas.openxmlformats.org/drawingml/2006/table">
            <a:tbl>
              <a:tblPr firstRow="1" bandRow="1">
                <a:tableStyleId>{5C22544A-7EE6-4342-B048-85BDC9FD1C3A}</a:tableStyleId>
              </a:tblPr>
              <a:tblGrid>
                <a:gridCol w="511696">
                  <a:extLst>
                    <a:ext uri="{9D8B030D-6E8A-4147-A177-3AD203B41FA5}">
                      <a16:colId xmlns:a16="http://schemas.microsoft.com/office/drawing/2014/main" val="20000"/>
                    </a:ext>
                  </a:extLst>
                </a:gridCol>
                <a:gridCol w="511696">
                  <a:extLst>
                    <a:ext uri="{9D8B030D-6E8A-4147-A177-3AD203B41FA5}">
                      <a16:colId xmlns:a16="http://schemas.microsoft.com/office/drawing/2014/main" val="20001"/>
                    </a:ext>
                  </a:extLst>
                </a:gridCol>
              </a:tblGrid>
              <a:tr h="260866">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27" name="Straight Arrow Connector 26"/>
          <p:cNvCxnSpPr/>
          <p:nvPr/>
        </p:nvCxnSpPr>
        <p:spPr>
          <a:xfrm>
            <a:off x="4848534" y="1230157"/>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26"/>
          <p:cNvGraphicFramePr>
            <a:graphicFrameLocks/>
          </p:cNvGraphicFramePr>
          <p:nvPr>
            <p:extLst/>
          </p:nvPr>
        </p:nvGraphicFramePr>
        <p:xfrm>
          <a:off x="3883934" y="1090358"/>
          <a:ext cx="999150" cy="274320"/>
        </p:xfrm>
        <a:graphic>
          <a:graphicData uri="http://schemas.openxmlformats.org/drawingml/2006/table">
            <a:tbl>
              <a:tblPr firstRow="1" bandRow="1">
                <a:tableStyleId>{5C22544A-7EE6-4342-B048-85BDC9FD1C3A}</a:tableStyleId>
              </a:tblPr>
              <a:tblGrid>
                <a:gridCol w="499575">
                  <a:extLst>
                    <a:ext uri="{9D8B030D-6E8A-4147-A177-3AD203B41FA5}">
                      <a16:colId xmlns:a16="http://schemas.microsoft.com/office/drawing/2014/main" val="20000"/>
                    </a:ext>
                  </a:extLst>
                </a:gridCol>
                <a:gridCol w="499575">
                  <a:extLst>
                    <a:ext uri="{9D8B030D-6E8A-4147-A177-3AD203B41FA5}">
                      <a16:colId xmlns:a16="http://schemas.microsoft.com/office/drawing/2014/main" val="20001"/>
                    </a:ext>
                  </a:extLst>
                </a:gridCol>
              </a:tblGrid>
              <a:tr h="260866">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30" name="Straight Arrow Connector 29"/>
          <p:cNvCxnSpPr/>
          <p:nvPr/>
        </p:nvCxnSpPr>
        <p:spPr>
          <a:xfrm>
            <a:off x="3508651" y="124275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56851" y="1336390"/>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32" name="Rectangle 31"/>
          <p:cNvSpPr/>
          <p:nvPr/>
        </p:nvSpPr>
        <p:spPr>
          <a:xfrm>
            <a:off x="245096" y="1113286"/>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endParaRPr>
          </a:p>
        </p:txBody>
      </p:sp>
      <p:cxnSp>
        <p:nvCxnSpPr>
          <p:cNvPr id="33" name="Straight Arrow Connector 32"/>
          <p:cNvCxnSpPr/>
          <p:nvPr/>
        </p:nvCxnSpPr>
        <p:spPr>
          <a:xfrm>
            <a:off x="723358" y="1240310"/>
            <a:ext cx="583039" cy="340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301758" y="1322913"/>
            <a:ext cx="984565" cy="276999"/>
          </a:xfrm>
          <a:prstGeom prst="rect">
            <a:avLst/>
          </a:prstGeom>
          <a:noFill/>
        </p:spPr>
        <p:txBody>
          <a:bodyPr wrap="none" rtlCol="0">
            <a:spAutoFit/>
          </a:bodyPr>
          <a:lstStyle/>
          <a:p>
            <a:r>
              <a:rPr lang="en-US" sz="1200" i="1" dirty="0"/>
              <a:t>data       next</a:t>
            </a:r>
            <a:endParaRPr lang="en-US" sz="1400" i="1" dirty="0"/>
          </a:p>
        </p:txBody>
      </p:sp>
      <p:sp>
        <p:nvSpPr>
          <p:cNvPr id="35" name="TextBox 34"/>
          <p:cNvSpPr txBox="1"/>
          <p:nvPr/>
        </p:nvSpPr>
        <p:spPr>
          <a:xfrm>
            <a:off x="1211331" y="816106"/>
            <a:ext cx="495649" cy="276999"/>
          </a:xfrm>
          <a:prstGeom prst="rect">
            <a:avLst/>
          </a:prstGeom>
          <a:noFill/>
        </p:spPr>
        <p:txBody>
          <a:bodyPr wrap="none" rtlCol="0">
            <a:spAutoFit/>
          </a:bodyPr>
          <a:lstStyle/>
          <a:p>
            <a:r>
              <a:rPr lang="en-US" sz="1200" dirty="0"/>
              <a:t>10ab</a:t>
            </a:r>
            <a:endParaRPr lang="en-US" sz="1600" dirty="0"/>
          </a:p>
        </p:txBody>
      </p:sp>
      <p:sp>
        <p:nvSpPr>
          <p:cNvPr id="36" name="TextBox 35"/>
          <p:cNvSpPr txBox="1"/>
          <p:nvPr/>
        </p:nvSpPr>
        <p:spPr>
          <a:xfrm>
            <a:off x="2598637" y="817674"/>
            <a:ext cx="484428" cy="276999"/>
          </a:xfrm>
          <a:prstGeom prst="rect">
            <a:avLst/>
          </a:prstGeom>
          <a:noFill/>
        </p:spPr>
        <p:txBody>
          <a:bodyPr wrap="none" rtlCol="0">
            <a:spAutoFit/>
          </a:bodyPr>
          <a:lstStyle/>
          <a:p>
            <a:r>
              <a:rPr lang="en-US" sz="1200" dirty="0" err="1"/>
              <a:t>abcd</a:t>
            </a:r>
            <a:endParaRPr lang="en-US" sz="1600" dirty="0"/>
          </a:p>
        </p:txBody>
      </p:sp>
      <p:sp>
        <p:nvSpPr>
          <p:cNvPr id="37" name="TextBox 36"/>
          <p:cNvSpPr txBox="1"/>
          <p:nvPr/>
        </p:nvSpPr>
        <p:spPr>
          <a:xfrm>
            <a:off x="3816992" y="871919"/>
            <a:ext cx="484428" cy="276999"/>
          </a:xfrm>
          <a:prstGeom prst="rect">
            <a:avLst/>
          </a:prstGeom>
          <a:noFill/>
        </p:spPr>
        <p:txBody>
          <a:bodyPr wrap="none" rtlCol="0">
            <a:spAutoFit/>
          </a:bodyPr>
          <a:lstStyle/>
          <a:p>
            <a:r>
              <a:rPr lang="en-US" sz="1200" dirty="0" err="1"/>
              <a:t>dabc</a:t>
            </a:r>
            <a:endParaRPr lang="en-US" sz="1600" dirty="0"/>
          </a:p>
        </p:txBody>
      </p:sp>
      <p:sp>
        <p:nvSpPr>
          <p:cNvPr id="38" name="TextBox 37"/>
          <p:cNvSpPr txBox="1"/>
          <p:nvPr/>
        </p:nvSpPr>
        <p:spPr>
          <a:xfrm>
            <a:off x="5266195" y="832465"/>
            <a:ext cx="486030" cy="276999"/>
          </a:xfrm>
          <a:prstGeom prst="rect">
            <a:avLst/>
          </a:prstGeom>
          <a:noFill/>
        </p:spPr>
        <p:txBody>
          <a:bodyPr wrap="none" rtlCol="0">
            <a:spAutoFit/>
          </a:bodyPr>
          <a:lstStyle/>
          <a:p>
            <a:r>
              <a:rPr lang="en-US" sz="1200" dirty="0"/>
              <a:t>200c</a:t>
            </a:r>
            <a:endParaRPr lang="en-US" sz="1600" dirty="0"/>
          </a:p>
        </p:txBody>
      </p:sp>
      <p:graphicFrame>
        <p:nvGraphicFramePr>
          <p:cNvPr id="23" name="Content Placeholder 26"/>
          <p:cNvGraphicFramePr>
            <a:graphicFrameLocks/>
          </p:cNvGraphicFramePr>
          <p:nvPr>
            <p:extLst/>
          </p:nvPr>
        </p:nvGraphicFramePr>
        <p:xfrm>
          <a:off x="1322599" y="1097423"/>
          <a:ext cx="990988" cy="274320"/>
        </p:xfrm>
        <a:graphic>
          <a:graphicData uri="http://schemas.openxmlformats.org/drawingml/2006/table">
            <a:tbl>
              <a:tblPr firstRow="1" bandRow="1">
                <a:tableStyleId>{5C22544A-7EE6-4342-B048-85BDC9FD1C3A}</a:tableStyleId>
              </a:tblPr>
              <a:tblGrid>
                <a:gridCol w="495494">
                  <a:extLst>
                    <a:ext uri="{9D8B030D-6E8A-4147-A177-3AD203B41FA5}">
                      <a16:colId xmlns:a16="http://schemas.microsoft.com/office/drawing/2014/main" val="20000"/>
                    </a:ext>
                  </a:extLst>
                </a:gridCol>
                <a:gridCol w="495494">
                  <a:extLst>
                    <a:ext uri="{9D8B030D-6E8A-4147-A177-3AD203B41FA5}">
                      <a16:colId xmlns:a16="http://schemas.microsoft.com/office/drawing/2014/main" val="20001"/>
                    </a:ext>
                  </a:extLst>
                </a:gridCol>
              </a:tblGrid>
              <a:tr h="260866">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39" name="TextBox 38"/>
          <p:cNvSpPr txBox="1"/>
          <p:nvPr/>
        </p:nvSpPr>
        <p:spPr>
          <a:xfrm>
            <a:off x="4698204" y="59155"/>
            <a:ext cx="4432695" cy="646331"/>
          </a:xfrm>
          <a:prstGeom prst="rect">
            <a:avLst/>
          </a:prstGeom>
          <a:noFill/>
        </p:spPr>
        <p:txBody>
          <a:bodyPr wrap="square" rtlCol="0">
            <a:spAutoFit/>
          </a:bodyPr>
          <a:lstStyle/>
          <a:p>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a:t>
            </a:r>
            <a:r>
              <a:rPr lang="en-US" sz="1200" b="1" i="1" dirty="0">
                <a:latin typeface="Courier New" panose="02070309020205020404" pitchFamily="49" charset="0"/>
                <a:cs typeface="Courier New" panose="02070309020205020404" pitchFamily="49" charset="0"/>
              </a:rPr>
              <a:t>array_2_list</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arr</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N) </a:t>
            </a:r>
            <a:r>
              <a:rPr lang="en-US" sz="1200" dirty="0"/>
              <a:t>Trace the code execution. Color over and fill in each box as it is created and/or updated</a:t>
            </a:r>
          </a:p>
        </p:txBody>
      </p:sp>
      <p:sp>
        <p:nvSpPr>
          <p:cNvPr id="40" name="TextBox 39"/>
          <p:cNvSpPr txBox="1"/>
          <p:nvPr/>
        </p:nvSpPr>
        <p:spPr>
          <a:xfrm>
            <a:off x="7417067" y="1184482"/>
            <a:ext cx="559022"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newP</a:t>
            </a:r>
            <a:endParaRPr lang="en-US" sz="1200" dirty="0">
              <a:latin typeface="Courier New" panose="02070309020205020404" pitchFamily="49" charset="0"/>
              <a:cs typeface="Courier New" panose="02070309020205020404" pitchFamily="49" charset="0"/>
            </a:endParaRPr>
          </a:p>
        </p:txBody>
      </p:sp>
      <p:sp>
        <p:nvSpPr>
          <p:cNvPr id="41" name="Rectangle 40"/>
          <p:cNvSpPr/>
          <p:nvPr/>
        </p:nvSpPr>
        <p:spPr>
          <a:xfrm>
            <a:off x="7431789" y="974714"/>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endParaRPr>
          </a:p>
        </p:txBody>
      </p:sp>
      <p:sp>
        <p:nvSpPr>
          <p:cNvPr id="42" name="TextBox 41"/>
          <p:cNvSpPr txBox="1"/>
          <p:nvPr/>
        </p:nvSpPr>
        <p:spPr>
          <a:xfrm>
            <a:off x="6914552" y="1207745"/>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j</a:t>
            </a:r>
          </a:p>
        </p:txBody>
      </p:sp>
      <p:sp>
        <p:nvSpPr>
          <p:cNvPr id="43" name="Rectangle 42"/>
          <p:cNvSpPr/>
          <p:nvPr/>
        </p:nvSpPr>
        <p:spPr>
          <a:xfrm>
            <a:off x="6796726" y="960857"/>
            <a:ext cx="417926" cy="2795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endParaRPr>
          </a:p>
        </p:txBody>
      </p:sp>
      <p:sp>
        <p:nvSpPr>
          <p:cNvPr id="44" name="Rectangle 43"/>
          <p:cNvSpPr/>
          <p:nvPr/>
        </p:nvSpPr>
        <p:spPr>
          <a:xfrm>
            <a:off x="8395880" y="960856"/>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endParaRPr>
          </a:p>
        </p:txBody>
      </p:sp>
      <p:sp>
        <p:nvSpPr>
          <p:cNvPr id="45" name="TextBox 44"/>
          <p:cNvSpPr txBox="1"/>
          <p:nvPr/>
        </p:nvSpPr>
        <p:spPr>
          <a:xfrm>
            <a:off x="8275456" y="1186052"/>
            <a:ext cx="654313"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lastP</a:t>
            </a:r>
            <a:endParaRPr lang="en-US" sz="1200" dirty="0">
              <a:latin typeface="Courier New" panose="02070309020205020404" pitchFamily="49" charset="0"/>
              <a:cs typeface="Courier New" panose="02070309020205020404" pitchFamily="49" charset="0"/>
            </a:endParaRPr>
          </a:p>
        </p:txBody>
      </p:sp>
      <p:sp>
        <p:nvSpPr>
          <p:cNvPr id="46" name="TextBox 45"/>
          <p:cNvSpPr txBox="1"/>
          <p:nvPr/>
        </p:nvSpPr>
        <p:spPr>
          <a:xfrm>
            <a:off x="495998" y="473310"/>
            <a:ext cx="468724"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arr</a:t>
            </a:r>
            <a:endParaRPr lang="en-US" sz="1200" dirty="0">
              <a:latin typeface="Courier New" panose="02070309020205020404" pitchFamily="49" charset="0"/>
              <a:cs typeface="Courier New" panose="02070309020205020404" pitchFamily="49" charset="0"/>
            </a:endParaRPr>
          </a:p>
        </p:txBody>
      </p:sp>
      <p:sp>
        <p:nvSpPr>
          <p:cNvPr id="47" name="TextBox 46"/>
          <p:cNvSpPr txBox="1"/>
          <p:nvPr/>
        </p:nvSpPr>
        <p:spPr>
          <a:xfrm>
            <a:off x="5673475" y="3948295"/>
            <a:ext cx="3297765" cy="1200329"/>
          </a:xfrm>
          <a:prstGeom prst="rect">
            <a:avLst/>
          </a:prstGeom>
          <a:noFill/>
          <a:ln>
            <a:solidFill>
              <a:schemeClr val="tx1"/>
            </a:solidFill>
          </a:ln>
        </p:spPr>
        <p:txBody>
          <a:bodyPr wrap="square" rtlCol="0">
            <a:spAutoFit/>
          </a:bodyPr>
          <a:lstStyle/>
          <a:p>
            <a:r>
              <a:rPr lang="en-US" sz="1200" dirty="0">
                <a:latin typeface="Courier New" panose="02070309020205020404" pitchFamily="49" charset="0"/>
                <a:cs typeface="Courier New" panose="02070309020205020404" pitchFamily="49" charset="0"/>
              </a:rPr>
              <a:t>Assume: </a:t>
            </a:r>
          </a:p>
          <a:p>
            <a:r>
              <a:rPr lang="en-US" sz="1200" dirty="0" err="1">
                <a:latin typeface="Courier New" panose="02070309020205020404" pitchFamily="49" charset="0"/>
                <a:cs typeface="Courier New" panose="02070309020205020404" pitchFamily="49" charset="0"/>
              </a:rPr>
              <a:t>typedef</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struct</a:t>
            </a:r>
            <a:r>
              <a:rPr lang="en-US" sz="1200" dirty="0">
                <a:latin typeface="Courier New" panose="02070309020205020404" pitchFamily="49" charset="0"/>
                <a:cs typeface="Courier New" panose="02070309020205020404" pitchFamily="49" charset="0"/>
              </a:rPr>
              <a:t> node * </a:t>
            </a:r>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a:t>
            </a:r>
          </a:p>
          <a:p>
            <a:r>
              <a:rPr lang="en-US" sz="1200" dirty="0" err="1">
                <a:latin typeface="Courier New" panose="02070309020205020404" pitchFamily="49" charset="0"/>
                <a:cs typeface="Courier New" panose="02070309020205020404" pitchFamily="49" charset="0"/>
              </a:rPr>
              <a:t>struct</a:t>
            </a:r>
            <a:r>
              <a:rPr lang="en-US" sz="1200" dirty="0">
                <a:latin typeface="Courier New" panose="02070309020205020404" pitchFamily="49" charset="0"/>
                <a:cs typeface="Courier New" panose="02070309020205020404" pitchFamily="49" charset="0"/>
              </a:rPr>
              <a:t> node {</a:t>
            </a: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data;</a:t>
            </a: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struct</a:t>
            </a:r>
            <a:r>
              <a:rPr lang="en-US" sz="1200" dirty="0">
                <a:latin typeface="Courier New" panose="02070309020205020404" pitchFamily="49" charset="0"/>
                <a:cs typeface="Courier New" panose="02070309020205020404" pitchFamily="49" charset="0"/>
              </a:rPr>
              <a:t> node * next;</a:t>
            </a:r>
          </a:p>
          <a:p>
            <a:r>
              <a:rPr lang="en-US" sz="1200" dirty="0">
                <a:latin typeface="Courier New" panose="02070309020205020404" pitchFamily="49" charset="0"/>
                <a:cs typeface="Courier New" panose="02070309020205020404" pitchFamily="49" charset="0"/>
              </a:rPr>
              <a:t>};</a:t>
            </a:r>
          </a:p>
        </p:txBody>
      </p:sp>
      <p:sp>
        <p:nvSpPr>
          <p:cNvPr id="48" name="TextBox 47"/>
          <p:cNvSpPr txBox="1"/>
          <p:nvPr/>
        </p:nvSpPr>
        <p:spPr>
          <a:xfrm>
            <a:off x="5701950" y="5306025"/>
            <a:ext cx="3308762" cy="738664"/>
          </a:xfrm>
          <a:prstGeom prst="rect">
            <a:avLst/>
          </a:prstGeom>
          <a:noFill/>
          <a:ln>
            <a:solidFill>
              <a:schemeClr val="tx1"/>
            </a:solidFill>
          </a:ln>
        </p:spPr>
        <p:txBody>
          <a:bodyPr wrap="square" rtlCol="0">
            <a:spAutoFit/>
          </a:bodyPr>
          <a:lstStyle/>
          <a:p>
            <a:r>
              <a:rPr lang="en-US" sz="1400" dirty="0"/>
              <a:t>Note: this code can be written even simpler, but this version is very explicit and can be applied to other scenarios. </a:t>
            </a:r>
          </a:p>
        </p:txBody>
      </p:sp>
      <p:sp>
        <p:nvSpPr>
          <p:cNvPr id="2" name="TextBox 1"/>
          <p:cNvSpPr txBox="1"/>
          <p:nvPr/>
        </p:nvSpPr>
        <p:spPr>
          <a:xfrm>
            <a:off x="3962139" y="524690"/>
            <a:ext cx="300082" cy="307777"/>
          </a:xfrm>
          <a:prstGeom prst="rect">
            <a:avLst/>
          </a:prstGeom>
          <a:noFill/>
        </p:spPr>
        <p:txBody>
          <a:bodyPr wrap="none" rtlCol="0">
            <a:spAutoFit/>
          </a:bodyPr>
          <a:lstStyle/>
          <a:p>
            <a:r>
              <a:rPr lang="en-US" sz="1400" dirty="0"/>
              <a:t>N</a:t>
            </a:r>
            <a:endParaRPr lang="en-US" dirty="0"/>
          </a:p>
        </p:txBody>
      </p:sp>
      <p:sp>
        <p:nvSpPr>
          <p:cNvPr id="5" name="TextBox 4"/>
          <p:cNvSpPr txBox="1"/>
          <p:nvPr/>
        </p:nvSpPr>
        <p:spPr>
          <a:xfrm>
            <a:off x="4022803" y="247317"/>
            <a:ext cx="228841" cy="307777"/>
          </a:xfrm>
          <a:prstGeom prst="rect">
            <a:avLst/>
          </a:prstGeom>
          <a:noFill/>
          <a:ln>
            <a:solidFill>
              <a:schemeClr val="tx1"/>
            </a:solidFill>
          </a:ln>
        </p:spPr>
        <p:txBody>
          <a:bodyPr wrap="square" rtlCol="0">
            <a:spAutoFit/>
          </a:bodyPr>
          <a:lstStyle/>
          <a:p>
            <a:r>
              <a:rPr lang="en-US" sz="1400" dirty="0"/>
              <a:t> </a:t>
            </a:r>
          </a:p>
        </p:txBody>
      </p:sp>
      <p:sp>
        <p:nvSpPr>
          <p:cNvPr id="49" name="TextBox 48"/>
          <p:cNvSpPr txBox="1"/>
          <p:nvPr/>
        </p:nvSpPr>
        <p:spPr>
          <a:xfrm>
            <a:off x="519059" y="214947"/>
            <a:ext cx="554467" cy="307777"/>
          </a:xfrm>
          <a:prstGeom prst="rect">
            <a:avLst/>
          </a:prstGeom>
          <a:noFill/>
          <a:ln>
            <a:solidFill>
              <a:schemeClr val="tx1"/>
            </a:solidFill>
          </a:ln>
        </p:spPr>
        <p:txBody>
          <a:bodyPr wrap="square" rtlCol="0">
            <a:spAutoFit/>
          </a:bodyPr>
          <a:lstStyle/>
          <a:p>
            <a:r>
              <a:rPr lang="en-US" sz="1400" dirty="0"/>
              <a:t>a000</a:t>
            </a:r>
          </a:p>
        </p:txBody>
      </p:sp>
      <p:sp>
        <p:nvSpPr>
          <p:cNvPr id="51" name="TextBox 50"/>
          <p:cNvSpPr txBox="1"/>
          <p:nvPr/>
        </p:nvSpPr>
        <p:spPr>
          <a:xfrm>
            <a:off x="1322599" y="-3973"/>
            <a:ext cx="554467" cy="307777"/>
          </a:xfrm>
          <a:prstGeom prst="rect">
            <a:avLst/>
          </a:prstGeom>
          <a:noFill/>
          <a:ln>
            <a:noFill/>
          </a:ln>
        </p:spPr>
        <p:txBody>
          <a:bodyPr wrap="square" rtlCol="0">
            <a:spAutoFit/>
          </a:bodyPr>
          <a:lstStyle/>
          <a:p>
            <a:r>
              <a:rPr lang="en-US" sz="1400" dirty="0"/>
              <a:t>a000</a:t>
            </a:r>
          </a:p>
        </p:txBody>
      </p:sp>
    </p:spTree>
    <p:extLst>
      <p:ext uri="{BB962C8B-B14F-4D97-AF65-F5344CB8AC3E}">
        <p14:creationId xmlns:p14="http://schemas.microsoft.com/office/powerpoint/2010/main" val="415458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801" y="1692293"/>
            <a:ext cx="5420409" cy="5165707"/>
          </a:xfrm>
          <a:ln>
            <a:solidFill>
              <a:schemeClr val="tx1"/>
            </a:solidFill>
          </a:ln>
        </p:spPr>
        <p:txBody>
          <a:bodyPr>
            <a:noAutofit/>
          </a:bodyPr>
          <a:lstStyle/>
          <a:p>
            <a:pPr marL="0" indent="0">
              <a:buNone/>
            </a:pPr>
            <a:r>
              <a:rPr lang="en-US" sz="1400" dirty="0">
                <a:latin typeface="Courier New" panose="02070309020205020404" pitchFamily="49" charset="0"/>
                <a:cs typeface="Courier New" panose="02070309020205020404" pitchFamily="49" charset="0"/>
              </a:rPr>
              <a:t>// creates a single linked list from an array</a:t>
            </a:r>
          </a:p>
          <a:p>
            <a:pPr marL="0" indent="0">
              <a:buNone/>
            </a:pPr>
            <a:r>
              <a:rPr lang="en-US" sz="1400" dirty="0" err="1">
                <a:latin typeface="Courier New" panose="02070309020205020404" pitchFamily="49" charset="0"/>
                <a:cs typeface="Courier New" panose="02070309020205020404" pitchFamily="49" charset="0"/>
              </a:rPr>
              <a:t>nodePT</a:t>
            </a:r>
            <a:r>
              <a:rPr lang="en-US" sz="1400" dirty="0">
                <a:latin typeface="Courier New" panose="02070309020205020404" pitchFamily="49" charset="0"/>
                <a:cs typeface="Courier New" panose="02070309020205020404" pitchFamily="49" charset="0"/>
              </a:rPr>
              <a:t> array_2_list(</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arr</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N)  {  </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j;		</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nodePT</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lastP</a:t>
            </a:r>
            <a:r>
              <a:rPr lang="en-US" sz="1400" dirty="0">
                <a:latin typeface="Courier New" panose="02070309020205020404" pitchFamily="49" charset="0"/>
                <a:cs typeface="Courier New" panose="02070309020205020404" pitchFamily="49" charset="0"/>
              </a:rPr>
              <a:t> = NULL, </a:t>
            </a:r>
            <a:r>
              <a:rPr lang="en-US" sz="1400" dirty="0" err="1">
                <a:latin typeface="Courier New" panose="02070309020205020404" pitchFamily="49" charset="0"/>
                <a:cs typeface="Courier New" panose="02070309020205020404" pitchFamily="49" charset="0"/>
              </a:rPr>
              <a:t>newP</a:t>
            </a:r>
            <a:r>
              <a:rPr lang="en-US" sz="1400" dirty="0">
                <a:latin typeface="Courier New" panose="02070309020205020404" pitchFamily="49" charset="0"/>
                <a:cs typeface="Courier New" panose="02070309020205020404" pitchFamily="49" charset="0"/>
              </a:rPr>
              <a:t>=NULL;</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nodePT</a:t>
            </a:r>
            <a:r>
              <a:rPr lang="en-US" sz="1400" dirty="0">
                <a:latin typeface="Courier New" panose="02070309020205020404" pitchFamily="49" charset="0"/>
                <a:cs typeface="Courier New" panose="02070309020205020404" pitchFamily="49" charset="0"/>
              </a:rPr>
              <a:t> L = malloc(</a:t>
            </a:r>
            <a:r>
              <a:rPr lang="en-US" sz="1400" dirty="0" err="1">
                <a:latin typeface="Courier New" panose="02070309020205020404" pitchFamily="49" charset="0"/>
                <a:cs typeface="Courier New" panose="02070309020205020404" pitchFamily="49" charset="0"/>
              </a:rPr>
              <a:t>sizeof</a:t>
            </a:r>
            <a:r>
              <a:rPr lang="en-US" sz="1400" dirty="0">
                <a:latin typeface="Courier New" panose="02070309020205020404" pitchFamily="49" charset="0"/>
                <a:cs typeface="Courier New" panose="02070309020205020404" pitchFamily="49" charset="0"/>
              </a:rPr>
              <a:t>(struct node));</a:t>
            </a:r>
          </a:p>
          <a:p>
            <a:pPr marL="0" indent="0">
              <a:buNone/>
            </a:pPr>
            <a:r>
              <a:rPr lang="en-US" sz="1400" dirty="0">
                <a:latin typeface="Courier New" panose="02070309020205020404" pitchFamily="49" charset="0"/>
                <a:cs typeface="Courier New" panose="02070309020205020404" pitchFamily="49" charset="0"/>
              </a:rPr>
              <a:t>  L-&gt;data = </a:t>
            </a:r>
            <a:r>
              <a:rPr lang="en-US" sz="1400" dirty="0" err="1">
                <a:latin typeface="Courier New" panose="02070309020205020404" pitchFamily="49" charset="0"/>
                <a:cs typeface="Courier New" panose="02070309020205020404" pitchFamily="49" charset="0"/>
              </a:rPr>
              <a:t>arr</a:t>
            </a:r>
            <a:r>
              <a:rPr lang="en-US" sz="1400" dirty="0">
                <a:latin typeface="Courier New" panose="02070309020205020404" pitchFamily="49" charset="0"/>
                <a:cs typeface="Courier New" panose="02070309020205020404" pitchFamily="49" charset="0"/>
              </a:rPr>
              <a:t>[0]; </a:t>
            </a:r>
          </a:p>
          <a:p>
            <a:pPr marL="0" indent="0">
              <a:buNone/>
            </a:pPr>
            <a:r>
              <a:rPr lang="en-US" sz="1400" dirty="0">
                <a:latin typeface="Courier New" panose="02070309020205020404" pitchFamily="49" charset="0"/>
                <a:cs typeface="Courier New" panose="02070309020205020404" pitchFamily="49" charset="0"/>
              </a:rPr>
              <a:t>  L-&gt;next = NULL;	</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lastP</a:t>
            </a:r>
            <a:r>
              <a:rPr lang="en-US" sz="1400" dirty="0">
                <a:latin typeface="Courier New" panose="02070309020205020404" pitchFamily="49" charset="0"/>
                <a:cs typeface="Courier New" panose="02070309020205020404" pitchFamily="49" charset="0"/>
              </a:rPr>
              <a:t> = L; 	</a:t>
            </a:r>
          </a:p>
          <a:p>
            <a:pPr marL="0" indent="0">
              <a:buNone/>
            </a:pPr>
            <a:r>
              <a:rPr lang="en-US" sz="1400" dirty="0">
                <a:latin typeface="Courier New" panose="02070309020205020404" pitchFamily="49" charset="0"/>
                <a:cs typeface="Courier New" panose="02070309020205020404" pitchFamily="49" charset="0"/>
              </a:rPr>
              <a:t>  for (j = 1; j&lt;N; </a:t>
            </a:r>
            <a:r>
              <a:rPr lang="en-US" sz="1400" dirty="0" err="1">
                <a:latin typeface="Courier New" panose="02070309020205020404" pitchFamily="49" charset="0"/>
                <a:cs typeface="Courier New" panose="02070309020205020404" pitchFamily="49" charset="0"/>
              </a:rPr>
              <a:t>j++</a:t>
            </a:r>
            <a:r>
              <a:rPr lang="en-US" sz="1400" dirty="0">
                <a:latin typeface="Courier New" panose="02070309020205020404" pitchFamily="49" charset="0"/>
                <a:cs typeface="Courier New" panose="02070309020205020404" pitchFamily="49" charset="0"/>
              </a:rPr>
              <a:t>) 	{</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newP</a:t>
            </a:r>
            <a:r>
              <a:rPr lang="en-US" sz="1400" dirty="0">
                <a:latin typeface="Courier New" panose="02070309020205020404" pitchFamily="49" charset="0"/>
                <a:cs typeface="Courier New" panose="02070309020205020404" pitchFamily="49" charset="0"/>
              </a:rPr>
              <a:t> = malloc(</a:t>
            </a:r>
            <a:r>
              <a:rPr lang="en-US" sz="1400" dirty="0" err="1">
                <a:latin typeface="Courier New" panose="02070309020205020404" pitchFamily="49" charset="0"/>
                <a:cs typeface="Courier New" panose="02070309020205020404" pitchFamily="49" charset="0"/>
              </a:rPr>
              <a:t>sizeof</a:t>
            </a:r>
            <a:r>
              <a:rPr lang="en-US" sz="1400" dirty="0">
                <a:latin typeface="Courier New" panose="02070309020205020404" pitchFamily="49" charset="0"/>
                <a:cs typeface="Courier New" panose="02070309020205020404" pitchFamily="49" charset="0"/>
              </a:rPr>
              <a:t>(struct node));</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newP</a:t>
            </a:r>
            <a:r>
              <a:rPr lang="en-US" sz="1400" dirty="0">
                <a:latin typeface="Courier New" panose="02070309020205020404" pitchFamily="49" charset="0"/>
                <a:cs typeface="Courier New" panose="02070309020205020404" pitchFamily="49" charset="0"/>
              </a:rPr>
              <a:t>-&gt;data = </a:t>
            </a:r>
            <a:r>
              <a:rPr lang="en-US" sz="1400" dirty="0" err="1">
                <a:latin typeface="Courier New" panose="02070309020205020404" pitchFamily="49" charset="0"/>
                <a:cs typeface="Courier New" panose="02070309020205020404" pitchFamily="49" charset="0"/>
              </a:rPr>
              <a:t>arr</a:t>
            </a:r>
            <a:r>
              <a:rPr lang="en-US" sz="1400" dirty="0">
                <a:latin typeface="Courier New" panose="02070309020205020404" pitchFamily="49" charset="0"/>
                <a:cs typeface="Courier New" panose="02070309020205020404" pitchFamily="49" charset="0"/>
              </a:rPr>
              <a:t>[j];</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newP</a:t>
            </a:r>
            <a:r>
              <a:rPr lang="en-US" sz="1400" dirty="0">
                <a:latin typeface="Courier New" panose="02070309020205020404" pitchFamily="49" charset="0"/>
                <a:cs typeface="Courier New" panose="02070309020205020404" pitchFamily="49" charset="0"/>
              </a:rPr>
              <a:t>-&gt;next = NULL;		</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lastP</a:t>
            </a:r>
            <a:r>
              <a:rPr lang="en-US" sz="1400" dirty="0">
                <a:latin typeface="Courier New" panose="02070309020205020404" pitchFamily="49" charset="0"/>
                <a:cs typeface="Courier New" panose="02070309020205020404" pitchFamily="49" charset="0"/>
              </a:rPr>
              <a:t>-&gt;next = </a:t>
            </a:r>
            <a:r>
              <a:rPr lang="en-US" sz="1400" dirty="0" err="1">
                <a:latin typeface="Courier New" panose="02070309020205020404" pitchFamily="49" charset="0"/>
                <a:cs typeface="Courier New" panose="02070309020205020404" pitchFamily="49" charset="0"/>
              </a:rPr>
              <a:t>newP</a:t>
            </a:r>
            <a:r>
              <a:rPr lang="en-US" sz="1400" dirty="0">
                <a:latin typeface="Courier New" panose="02070309020205020404" pitchFamily="49" charset="0"/>
                <a:cs typeface="Courier New" panose="02070309020205020404" pitchFamily="49" charset="0"/>
              </a:rPr>
              <a:t>; 		</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lastP</a:t>
            </a:r>
            <a:r>
              <a:rPr lang="en-US" sz="1400" dirty="0">
                <a:latin typeface="Courier New" panose="02070309020205020404" pitchFamily="49" charset="0"/>
                <a:cs typeface="Courier New" panose="02070309020205020404" pitchFamily="49" charset="0"/>
              </a:rPr>
              <a:t> = </a:t>
            </a:r>
            <a:r>
              <a:rPr lang="en-US" sz="1400" dirty="0" err="1">
                <a:latin typeface="Courier New" panose="02070309020205020404" pitchFamily="49" charset="0"/>
                <a:cs typeface="Courier New" panose="02070309020205020404" pitchFamily="49" charset="0"/>
              </a:rPr>
              <a:t>newP</a:t>
            </a:r>
            <a:r>
              <a:rPr lang="en-US" sz="1400" dirty="0">
                <a:latin typeface="Courier New" panose="02070309020205020404" pitchFamily="49" charset="0"/>
                <a:cs typeface="Courier New" panose="02070309020205020404" pitchFamily="49" charset="0"/>
              </a:rPr>
              <a:t>; </a:t>
            </a:r>
          </a:p>
          <a:p>
            <a:pPr marL="0" indent="0">
              <a:buNone/>
            </a:pPr>
            <a:r>
              <a:rPr lang="en-US" sz="1400" dirty="0">
                <a:latin typeface="Courier New" panose="02070309020205020404" pitchFamily="49" charset="0"/>
                <a:cs typeface="Courier New" panose="02070309020205020404" pitchFamily="49" charset="0"/>
              </a:rPr>
              <a:t>  }	</a:t>
            </a:r>
          </a:p>
          <a:p>
            <a:pPr marL="0" indent="0">
              <a:buNone/>
            </a:pPr>
            <a:r>
              <a:rPr lang="en-US" sz="1400" dirty="0">
                <a:latin typeface="Courier New" panose="02070309020205020404" pitchFamily="49" charset="0"/>
                <a:cs typeface="Courier New" panose="02070309020205020404" pitchFamily="49" charset="0"/>
              </a:rPr>
              <a:t>  return L;</a:t>
            </a:r>
          </a:p>
          <a:p>
            <a:pPr marL="0" indent="0">
              <a:buNone/>
            </a:pPr>
            <a:r>
              <a:rPr lang="en-US" sz="1400" dirty="0">
                <a:latin typeface="Courier New" panose="02070309020205020404" pitchFamily="49" charset="0"/>
                <a:cs typeface="Courier New" panose="02070309020205020404" pitchFamily="49" charset="0"/>
              </a:rPr>
              <a:t>}</a:t>
            </a:r>
          </a:p>
        </p:txBody>
      </p:sp>
      <p:sp>
        <p:nvSpPr>
          <p:cNvPr id="4" name="Slide Number Placeholder 3"/>
          <p:cNvSpPr>
            <a:spLocks noGrp="1"/>
          </p:cNvSpPr>
          <p:nvPr>
            <p:ph type="sldNum" sz="quarter" idx="12"/>
          </p:nvPr>
        </p:nvSpPr>
        <p:spPr/>
        <p:txBody>
          <a:bodyPr/>
          <a:lstStyle/>
          <a:p>
            <a:fld id="{86D0B840-2342-494D-8904-2C09F25F3064}" type="slidenum">
              <a:rPr lang="en-US" smtClean="0"/>
              <a:t>24</a:t>
            </a:fld>
            <a:endParaRPr lang="en-US"/>
          </a:p>
        </p:txBody>
      </p:sp>
      <p:graphicFrame>
        <p:nvGraphicFramePr>
          <p:cNvPr id="21" name="Table 20"/>
          <p:cNvGraphicFramePr>
            <a:graphicFrameLocks noGrp="1"/>
          </p:cNvGraphicFramePr>
          <p:nvPr>
            <p:extLst/>
          </p:nvPr>
        </p:nvGraphicFramePr>
        <p:xfrm>
          <a:off x="1353097" y="242297"/>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b="1" dirty="0"/>
                        <a:t>9</a:t>
                      </a:r>
                    </a:p>
                  </a:txBody>
                  <a:tcPr/>
                </a:tc>
                <a:tc>
                  <a:txBody>
                    <a:bodyPr/>
                    <a:lstStyle/>
                    <a:p>
                      <a:r>
                        <a:rPr lang="en-US" b="1" dirty="0"/>
                        <a:t>1</a:t>
                      </a:r>
                    </a:p>
                  </a:txBody>
                  <a:tcPr/>
                </a:tc>
                <a:tc>
                  <a:txBody>
                    <a:bodyPr/>
                    <a:lstStyle/>
                    <a:p>
                      <a:r>
                        <a:rPr lang="en-US" b="1" dirty="0"/>
                        <a:t>7</a:t>
                      </a:r>
                    </a:p>
                  </a:txBody>
                  <a:tcPr/>
                </a:tc>
                <a:tc>
                  <a:txBody>
                    <a:bodyPr/>
                    <a:lstStyle/>
                    <a:p>
                      <a:r>
                        <a:rPr lang="en-US" b="1" dirty="0"/>
                        <a:t>5</a:t>
                      </a:r>
                    </a:p>
                  </a:txBody>
                  <a:tcPr/>
                </a:tc>
                <a:extLst>
                  <a:ext uri="{0D108BD9-81ED-4DB2-BD59-A6C34878D82A}">
                    <a16:rowId xmlns:a16="http://schemas.microsoft.com/office/drawing/2014/main" val="283907435"/>
                  </a:ext>
                </a:extLst>
              </a:tr>
            </a:tbl>
          </a:graphicData>
        </a:graphic>
      </p:graphicFrame>
      <p:graphicFrame>
        <p:nvGraphicFramePr>
          <p:cNvPr id="22" name="Table 21"/>
          <p:cNvGraphicFramePr>
            <a:graphicFrameLocks noGrp="1"/>
          </p:cNvGraphicFramePr>
          <p:nvPr>
            <p:extLst/>
          </p:nvPr>
        </p:nvGraphicFramePr>
        <p:xfrm>
          <a:off x="1353097" y="539477"/>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dirty="0"/>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3907435"/>
                  </a:ext>
                </a:extLst>
              </a:tr>
            </a:tbl>
          </a:graphicData>
        </a:graphic>
      </p:graphicFrame>
      <p:sp>
        <p:nvSpPr>
          <p:cNvPr id="31" name="TextBox 30"/>
          <p:cNvSpPr txBox="1"/>
          <p:nvPr/>
        </p:nvSpPr>
        <p:spPr>
          <a:xfrm>
            <a:off x="156851" y="1336390"/>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32" name="Rectangle 31"/>
          <p:cNvSpPr/>
          <p:nvPr/>
        </p:nvSpPr>
        <p:spPr>
          <a:xfrm>
            <a:off x="245096" y="1113286"/>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10ab</a:t>
            </a:r>
          </a:p>
        </p:txBody>
      </p:sp>
      <p:cxnSp>
        <p:nvCxnSpPr>
          <p:cNvPr id="33" name="Straight Arrow Connector 32"/>
          <p:cNvCxnSpPr/>
          <p:nvPr/>
        </p:nvCxnSpPr>
        <p:spPr>
          <a:xfrm>
            <a:off x="723358" y="1240310"/>
            <a:ext cx="583039" cy="340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301758" y="1322913"/>
            <a:ext cx="984565" cy="276999"/>
          </a:xfrm>
          <a:prstGeom prst="rect">
            <a:avLst/>
          </a:prstGeom>
          <a:noFill/>
        </p:spPr>
        <p:txBody>
          <a:bodyPr wrap="none" rtlCol="0">
            <a:spAutoFit/>
          </a:bodyPr>
          <a:lstStyle/>
          <a:p>
            <a:r>
              <a:rPr lang="en-US" sz="1200" i="1" dirty="0"/>
              <a:t>data       next</a:t>
            </a:r>
            <a:endParaRPr lang="en-US" sz="1400" i="1" dirty="0"/>
          </a:p>
        </p:txBody>
      </p:sp>
      <p:sp>
        <p:nvSpPr>
          <p:cNvPr id="35" name="TextBox 34"/>
          <p:cNvSpPr txBox="1"/>
          <p:nvPr/>
        </p:nvSpPr>
        <p:spPr>
          <a:xfrm>
            <a:off x="1211331" y="816106"/>
            <a:ext cx="495649" cy="276999"/>
          </a:xfrm>
          <a:prstGeom prst="rect">
            <a:avLst/>
          </a:prstGeom>
          <a:noFill/>
        </p:spPr>
        <p:txBody>
          <a:bodyPr wrap="none" rtlCol="0">
            <a:spAutoFit/>
          </a:bodyPr>
          <a:lstStyle/>
          <a:p>
            <a:r>
              <a:rPr lang="en-US" sz="1200" dirty="0"/>
              <a:t>10ab</a:t>
            </a:r>
            <a:endParaRPr lang="en-US" sz="1600" dirty="0"/>
          </a:p>
        </p:txBody>
      </p:sp>
      <p:graphicFrame>
        <p:nvGraphicFramePr>
          <p:cNvPr id="23" name="Content Placeholder 26"/>
          <p:cNvGraphicFramePr>
            <a:graphicFrameLocks/>
          </p:cNvGraphicFramePr>
          <p:nvPr>
            <p:extLst/>
          </p:nvPr>
        </p:nvGraphicFramePr>
        <p:xfrm>
          <a:off x="1322599" y="1097423"/>
          <a:ext cx="990988" cy="274320"/>
        </p:xfrm>
        <a:graphic>
          <a:graphicData uri="http://schemas.openxmlformats.org/drawingml/2006/table">
            <a:tbl>
              <a:tblPr firstRow="1" bandRow="1">
                <a:tableStyleId>{5C22544A-7EE6-4342-B048-85BDC9FD1C3A}</a:tableStyleId>
              </a:tblPr>
              <a:tblGrid>
                <a:gridCol w="495494">
                  <a:extLst>
                    <a:ext uri="{9D8B030D-6E8A-4147-A177-3AD203B41FA5}">
                      <a16:colId xmlns:a16="http://schemas.microsoft.com/office/drawing/2014/main" val="20000"/>
                    </a:ext>
                  </a:extLst>
                </a:gridCol>
                <a:gridCol w="495494">
                  <a:extLst>
                    <a:ext uri="{9D8B030D-6E8A-4147-A177-3AD203B41FA5}">
                      <a16:colId xmlns:a16="http://schemas.microsoft.com/office/drawing/2014/main" val="20001"/>
                    </a:ext>
                  </a:extLst>
                </a:gridCol>
              </a:tblGrid>
              <a:tr h="260866">
                <a:tc>
                  <a:txBody>
                    <a:bodyPr/>
                    <a:lstStyle/>
                    <a:p>
                      <a:r>
                        <a:rPr lang="en-US" sz="12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NUL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40" name="TextBox 39"/>
          <p:cNvSpPr txBox="1"/>
          <p:nvPr/>
        </p:nvSpPr>
        <p:spPr>
          <a:xfrm>
            <a:off x="7417067" y="1184482"/>
            <a:ext cx="559022"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newP</a:t>
            </a:r>
            <a:endParaRPr lang="en-US" sz="1200" dirty="0">
              <a:latin typeface="Courier New" panose="02070309020205020404" pitchFamily="49" charset="0"/>
              <a:cs typeface="Courier New" panose="02070309020205020404" pitchFamily="49" charset="0"/>
            </a:endParaRPr>
          </a:p>
        </p:txBody>
      </p:sp>
      <p:sp>
        <p:nvSpPr>
          <p:cNvPr id="41" name="Rectangle 40"/>
          <p:cNvSpPr/>
          <p:nvPr/>
        </p:nvSpPr>
        <p:spPr>
          <a:xfrm>
            <a:off x="7431789" y="974713"/>
            <a:ext cx="544300" cy="30585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NULL</a:t>
            </a:r>
          </a:p>
        </p:txBody>
      </p:sp>
      <p:sp>
        <p:nvSpPr>
          <p:cNvPr id="42" name="TextBox 41"/>
          <p:cNvSpPr txBox="1"/>
          <p:nvPr/>
        </p:nvSpPr>
        <p:spPr>
          <a:xfrm>
            <a:off x="6914552" y="1207745"/>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j</a:t>
            </a:r>
          </a:p>
        </p:txBody>
      </p:sp>
      <p:sp>
        <p:nvSpPr>
          <p:cNvPr id="43" name="Rectangle 42"/>
          <p:cNvSpPr/>
          <p:nvPr/>
        </p:nvSpPr>
        <p:spPr>
          <a:xfrm>
            <a:off x="6796726" y="960857"/>
            <a:ext cx="417926" cy="2795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a:t>
            </a:r>
          </a:p>
        </p:txBody>
      </p:sp>
      <p:sp>
        <p:nvSpPr>
          <p:cNvPr id="44" name="Rectangle 43"/>
          <p:cNvSpPr/>
          <p:nvPr/>
        </p:nvSpPr>
        <p:spPr>
          <a:xfrm>
            <a:off x="8395880" y="960856"/>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10ab</a:t>
            </a:r>
          </a:p>
        </p:txBody>
      </p:sp>
      <p:sp>
        <p:nvSpPr>
          <p:cNvPr id="45" name="TextBox 44"/>
          <p:cNvSpPr txBox="1"/>
          <p:nvPr/>
        </p:nvSpPr>
        <p:spPr>
          <a:xfrm>
            <a:off x="8275456" y="1186052"/>
            <a:ext cx="654313"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lastP</a:t>
            </a:r>
            <a:endParaRPr lang="en-US" sz="1200" dirty="0">
              <a:latin typeface="Courier New" panose="02070309020205020404" pitchFamily="49" charset="0"/>
              <a:cs typeface="Courier New" panose="02070309020205020404" pitchFamily="49" charset="0"/>
            </a:endParaRPr>
          </a:p>
        </p:txBody>
      </p:sp>
      <p:sp>
        <p:nvSpPr>
          <p:cNvPr id="46" name="TextBox 45"/>
          <p:cNvSpPr txBox="1"/>
          <p:nvPr/>
        </p:nvSpPr>
        <p:spPr>
          <a:xfrm>
            <a:off x="495998" y="473310"/>
            <a:ext cx="468724"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arr</a:t>
            </a:r>
            <a:endParaRPr lang="en-US" sz="1200" dirty="0">
              <a:latin typeface="Courier New" panose="02070309020205020404" pitchFamily="49" charset="0"/>
              <a:cs typeface="Courier New" panose="02070309020205020404" pitchFamily="49" charset="0"/>
            </a:endParaRPr>
          </a:p>
        </p:txBody>
      </p:sp>
      <p:sp>
        <p:nvSpPr>
          <p:cNvPr id="47" name="TextBox 46"/>
          <p:cNvSpPr txBox="1"/>
          <p:nvPr/>
        </p:nvSpPr>
        <p:spPr>
          <a:xfrm>
            <a:off x="5701950" y="5241527"/>
            <a:ext cx="3297765" cy="1200329"/>
          </a:xfrm>
          <a:prstGeom prst="rect">
            <a:avLst/>
          </a:prstGeom>
          <a:noFill/>
          <a:ln>
            <a:solidFill>
              <a:schemeClr val="tx1"/>
            </a:solidFill>
          </a:ln>
        </p:spPr>
        <p:txBody>
          <a:bodyPr wrap="square" rtlCol="0">
            <a:spAutoFit/>
          </a:bodyPr>
          <a:lstStyle/>
          <a:p>
            <a:r>
              <a:rPr lang="en-US" sz="1200" dirty="0">
                <a:latin typeface="Courier New" panose="02070309020205020404" pitchFamily="49" charset="0"/>
                <a:cs typeface="Courier New" panose="02070309020205020404" pitchFamily="49" charset="0"/>
              </a:rPr>
              <a:t>Assume: </a:t>
            </a:r>
          </a:p>
          <a:p>
            <a:r>
              <a:rPr lang="en-US" sz="1200" dirty="0" err="1">
                <a:latin typeface="Courier New" panose="02070309020205020404" pitchFamily="49" charset="0"/>
                <a:cs typeface="Courier New" panose="02070309020205020404" pitchFamily="49" charset="0"/>
              </a:rPr>
              <a:t>typedef</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struct</a:t>
            </a:r>
            <a:r>
              <a:rPr lang="en-US" sz="1200" dirty="0">
                <a:latin typeface="Courier New" panose="02070309020205020404" pitchFamily="49" charset="0"/>
                <a:cs typeface="Courier New" panose="02070309020205020404" pitchFamily="49" charset="0"/>
              </a:rPr>
              <a:t> node * </a:t>
            </a:r>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a:t>
            </a:r>
          </a:p>
          <a:p>
            <a:r>
              <a:rPr lang="en-US" sz="1200" dirty="0" err="1">
                <a:latin typeface="Courier New" panose="02070309020205020404" pitchFamily="49" charset="0"/>
                <a:cs typeface="Courier New" panose="02070309020205020404" pitchFamily="49" charset="0"/>
              </a:rPr>
              <a:t>struct</a:t>
            </a:r>
            <a:r>
              <a:rPr lang="en-US" sz="1200" dirty="0">
                <a:latin typeface="Courier New" panose="02070309020205020404" pitchFamily="49" charset="0"/>
                <a:cs typeface="Courier New" panose="02070309020205020404" pitchFamily="49" charset="0"/>
              </a:rPr>
              <a:t> node {</a:t>
            </a: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data;</a:t>
            </a: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struct</a:t>
            </a:r>
            <a:r>
              <a:rPr lang="en-US" sz="1200" dirty="0">
                <a:latin typeface="Courier New" panose="02070309020205020404" pitchFamily="49" charset="0"/>
                <a:cs typeface="Courier New" panose="02070309020205020404" pitchFamily="49" charset="0"/>
              </a:rPr>
              <a:t> node * next;</a:t>
            </a:r>
          </a:p>
          <a:p>
            <a:r>
              <a:rPr lang="en-US" sz="1200" dirty="0">
                <a:latin typeface="Courier New" panose="02070309020205020404" pitchFamily="49" charset="0"/>
                <a:cs typeface="Courier New" panose="02070309020205020404" pitchFamily="49" charset="0"/>
              </a:rPr>
              <a:t>};</a:t>
            </a:r>
          </a:p>
        </p:txBody>
      </p:sp>
      <p:sp>
        <p:nvSpPr>
          <p:cNvPr id="2" name="TextBox 1"/>
          <p:cNvSpPr txBox="1"/>
          <p:nvPr/>
        </p:nvSpPr>
        <p:spPr>
          <a:xfrm>
            <a:off x="3962139" y="524690"/>
            <a:ext cx="300082" cy="307777"/>
          </a:xfrm>
          <a:prstGeom prst="rect">
            <a:avLst/>
          </a:prstGeom>
          <a:noFill/>
        </p:spPr>
        <p:txBody>
          <a:bodyPr wrap="none" rtlCol="0">
            <a:spAutoFit/>
          </a:bodyPr>
          <a:lstStyle/>
          <a:p>
            <a:r>
              <a:rPr lang="en-US" sz="1400" dirty="0"/>
              <a:t>N</a:t>
            </a:r>
            <a:endParaRPr lang="en-US" dirty="0"/>
          </a:p>
        </p:txBody>
      </p:sp>
      <p:sp>
        <p:nvSpPr>
          <p:cNvPr id="5" name="TextBox 4"/>
          <p:cNvSpPr txBox="1"/>
          <p:nvPr/>
        </p:nvSpPr>
        <p:spPr>
          <a:xfrm>
            <a:off x="3964656" y="236998"/>
            <a:ext cx="228841" cy="307777"/>
          </a:xfrm>
          <a:prstGeom prst="rect">
            <a:avLst/>
          </a:prstGeom>
          <a:noFill/>
          <a:ln>
            <a:solidFill>
              <a:schemeClr val="tx1"/>
            </a:solidFill>
          </a:ln>
        </p:spPr>
        <p:txBody>
          <a:bodyPr wrap="square" rtlCol="0">
            <a:spAutoFit/>
          </a:bodyPr>
          <a:lstStyle/>
          <a:p>
            <a:r>
              <a:rPr lang="en-US" sz="1400" dirty="0"/>
              <a:t>4</a:t>
            </a:r>
          </a:p>
        </p:txBody>
      </p:sp>
      <p:sp>
        <p:nvSpPr>
          <p:cNvPr id="49" name="TextBox 48"/>
          <p:cNvSpPr txBox="1"/>
          <p:nvPr/>
        </p:nvSpPr>
        <p:spPr>
          <a:xfrm>
            <a:off x="519059" y="214947"/>
            <a:ext cx="554467" cy="307777"/>
          </a:xfrm>
          <a:prstGeom prst="rect">
            <a:avLst/>
          </a:prstGeom>
          <a:noFill/>
          <a:ln>
            <a:solidFill>
              <a:schemeClr val="tx1"/>
            </a:solidFill>
          </a:ln>
        </p:spPr>
        <p:txBody>
          <a:bodyPr wrap="square" rtlCol="0">
            <a:spAutoFit/>
          </a:bodyPr>
          <a:lstStyle/>
          <a:p>
            <a:r>
              <a:rPr lang="en-US" sz="1400" dirty="0"/>
              <a:t>a000</a:t>
            </a:r>
          </a:p>
        </p:txBody>
      </p:sp>
      <p:sp>
        <p:nvSpPr>
          <p:cNvPr id="51" name="TextBox 50"/>
          <p:cNvSpPr txBox="1"/>
          <p:nvPr/>
        </p:nvSpPr>
        <p:spPr>
          <a:xfrm>
            <a:off x="1322599" y="-3973"/>
            <a:ext cx="554467" cy="307777"/>
          </a:xfrm>
          <a:prstGeom prst="rect">
            <a:avLst/>
          </a:prstGeom>
          <a:noFill/>
          <a:ln>
            <a:noFill/>
          </a:ln>
        </p:spPr>
        <p:txBody>
          <a:bodyPr wrap="square" rtlCol="0">
            <a:spAutoFit/>
          </a:bodyPr>
          <a:lstStyle/>
          <a:p>
            <a:r>
              <a:rPr lang="en-US" sz="1400" dirty="0"/>
              <a:t>a000</a:t>
            </a:r>
          </a:p>
        </p:txBody>
      </p:sp>
      <p:sp>
        <p:nvSpPr>
          <p:cNvPr id="6" name="TextBox 5"/>
          <p:cNvSpPr txBox="1"/>
          <p:nvPr/>
        </p:nvSpPr>
        <p:spPr>
          <a:xfrm>
            <a:off x="5701950" y="1592233"/>
            <a:ext cx="3297765" cy="1569660"/>
          </a:xfrm>
          <a:prstGeom prst="rect">
            <a:avLst/>
          </a:prstGeom>
          <a:noFill/>
          <a:ln>
            <a:solidFill>
              <a:schemeClr val="tx1"/>
            </a:solidFill>
          </a:ln>
        </p:spPr>
        <p:txBody>
          <a:bodyPr wrap="square" rtlCol="0">
            <a:spAutoFit/>
          </a:bodyPr>
          <a:lstStyle/>
          <a:p>
            <a:r>
              <a:rPr lang="en-US" sz="1600" b="1" dirty="0">
                <a:solidFill>
                  <a:srgbClr val="C00000"/>
                </a:solidFill>
              </a:rPr>
              <a:t>PROGRAM STATE  (all data - all memory used and its content)</a:t>
            </a:r>
          </a:p>
          <a:p>
            <a:endParaRPr lang="en-US" sz="1600" b="1" dirty="0">
              <a:solidFill>
                <a:srgbClr val="C00000"/>
              </a:solidFill>
            </a:endParaRPr>
          </a:p>
          <a:p>
            <a:r>
              <a:rPr lang="en-US" sz="1600" b="1" dirty="0">
                <a:solidFill>
                  <a:srgbClr val="C00000"/>
                </a:solidFill>
              </a:rPr>
              <a:t>Above is the program state just before iteration for j=1 starts</a:t>
            </a:r>
          </a:p>
          <a:p>
            <a:r>
              <a:rPr lang="en-US" sz="1600" b="1" dirty="0">
                <a:solidFill>
                  <a:srgbClr val="C00000"/>
                </a:solidFill>
              </a:rPr>
              <a:t>(immediately after executing j=1)</a:t>
            </a:r>
          </a:p>
        </p:txBody>
      </p:sp>
      <p:cxnSp>
        <p:nvCxnSpPr>
          <p:cNvPr id="8" name="Curved Connector 7"/>
          <p:cNvCxnSpPr>
            <a:stCxn id="44" idx="0"/>
            <a:endCxn id="23" idx="1"/>
          </p:cNvCxnSpPr>
          <p:nvPr/>
        </p:nvCxnSpPr>
        <p:spPr>
          <a:xfrm rot="16200000" flipH="1" flipV="1">
            <a:off x="4847827" y="-2564373"/>
            <a:ext cx="273727" cy="7324184"/>
          </a:xfrm>
          <a:prstGeom prst="curvedConnector4">
            <a:avLst>
              <a:gd name="adj1" fmla="val -83514"/>
              <a:gd name="adj2" fmla="val 10312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701950" y="3360204"/>
            <a:ext cx="3297765" cy="1815882"/>
          </a:xfrm>
          <a:prstGeom prst="rect">
            <a:avLst/>
          </a:prstGeom>
          <a:noFill/>
          <a:ln>
            <a:solidFill>
              <a:schemeClr val="tx1"/>
            </a:solidFill>
          </a:ln>
        </p:spPr>
        <p:txBody>
          <a:bodyPr wrap="square" rtlCol="0">
            <a:spAutoFit/>
          </a:bodyPr>
          <a:lstStyle/>
          <a:p>
            <a:r>
              <a:rPr lang="en-US" sz="1600" b="1" dirty="0">
                <a:solidFill>
                  <a:srgbClr val="C00000"/>
                </a:solidFill>
                <a:cs typeface="Courier New" panose="02070309020205020404" pitchFamily="49" charset="0"/>
              </a:rPr>
              <a:t>This is in text form (to be used in online exam) </a:t>
            </a:r>
          </a:p>
          <a:p>
            <a:r>
              <a:rPr lang="en-US" sz="1600" b="1" dirty="0" err="1">
                <a:solidFill>
                  <a:srgbClr val="C00000"/>
                </a:solidFill>
                <a:cs typeface="Courier New" panose="02070309020205020404" pitchFamily="49" charset="0"/>
              </a:rPr>
              <a:t>arr</a:t>
            </a:r>
            <a:r>
              <a:rPr lang="en-US" sz="1600" b="1" dirty="0">
                <a:solidFill>
                  <a:srgbClr val="C00000"/>
                </a:solidFill>
                <a:cs typeface="Courier New" panose="02070309020205020404" pitchFamily="49" charset="0"/>
              </a:rPr>
              <a:t>=(a000; 9,1,7,5); N=(...; 4)</a:t>
            </a:r>
          </a:p>
          <a:p>
            <a:r>
              <a:rPr lang="en-US" sz="1600" b="1" dirty="0">
                <a:solidFill>
                  <a:srgbClr val="C00000"/>
                </a:solidFill>
                <a:cs typeface="Courier New" panose="02070309020205020404" pitchFamily="49" charset="0"/>
              </a:rPr>
              <a:t>L=(…;10ab), </a:t>
            </a:r>
          </a:p>
          <a:p>
            <a:r>
              <a:rPr lang="en-US" sz="1600" b="1" dirty="0" err="1">
                <a:solidFill>
                  <a:srgbClr val="C00000"/>
                </a:solidFill>
                <a:cs typeface="Courier New" panose="02070309020205020404" pitchFamily="49" charset="0"/>
              </a:rPr>
              <a:t>newP</a:t>
            </a:r>
            <a:r>
              <a:rPr lang="en-US" sz="1600" b="1" dirty="0">
                <a:solidFill>
                  <a:srgbClr val="C00000"/>
                </a:solidFill>
                <a:cs typeface="Courier New" panose="02070309020205020404" pitchFamily="49" charset="0"/>
              </a:rPr>
              <a:t>=(…;NULL), </a:t>
            </a:r>
            <a:r>
              <a:rPr lang="en-US" sz="1600" b="1" dirty="0" err="1">
                <a:solidFill>
                  <a:srgbClr val="C00000"/>
                </a:solidFill>
                <a:cs typeface="Courier New" panose="02070309020205020404" pitchFamily="49" charset="0"/>
              </a:rPr>
              <a:t>lastP</a:t>
            </a:r>
            <a:r>
              <a:rPr lang="en-US" sz="1600" b="1" dirty="0">
                <a:solidFill>
                  <a:srgbClr val="C00000"/>
                </a:solidFill>
                <a:cs typeface="Courier New" panose="02070309020205020404" pitchFamily="49" charset="0"/>
              </a:rPr>
              <a:t>=(…;10ab)</a:t>
            </a:r>
          </a:p>
          <a:p>
            <a:r>
              <a:rPr lang="en-US" sz="1600" b="1" dirty="0">
                <a:solidFill>
                  <a:srgbClr val="C00000"/>
                </a:solidFill>
                <a:cs typeface="Courier New" panose="02070309020205020404" pitchFamily="49" charset="0"/>
              </a:rPr>
              <a:t>j=(…;1)</a:t>
            </a:r>
          </a:p>
          <a:p>
            <a:r>
              <a:rPr lang="en-US" sz="1600" b="1" dirty="0">
                <a:solidFill>
                  <a:srgbClr val="C00000"/>
                </a:solidFill>
                <a:cs typeface="Courier New" panose="02070309020205020404" pitchFamily="49" charset="0"/>
              </a:rPr>
              <a:t>(10ab;9,NULL)</a:t>
            </a:r>
          </a:p>
        </p:txBody>
      </p:sp>
    </p:spTree>
    <p:extLst>
      <p:ext uri="{BB962C8B-B14F-4D97-AF65-F5344CB8AC3E}">
        <p14:creationId xmlns:p14="http://schemas.microsoft.com/office/powerpoint/2010/main" val="2496418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801" y="1692293"/>
            <a:ext cx="5420409" cy="5165707"/>
          </a:xfrm>
          <a:ln>
            <a:solidFill>
              <a:schemeClr val="tx1"/>
            </a:solidFill>
          </a:ln>
        </p:spPr>
        <p:txBody>
          <a:bodyPr>
            <a:noAutofit/>
          </a:bodyPr>
          <a:lstStyle/>
          <a:p>
            <a:pPr marL="0" indent="0">
              <a:buNone/>
            </a:pPr>
            <a:r>
              <a:rPr lang="en-US" sz="1400" dirty="0">
                <a:latin typeface="Courier New" panose="02070309020205020404" pitchFamily="49" charset="0"/>
                <a:cs typeface="Courier New" panose="02070309020205020404" pitchFamily="49" charset="0"/>
              </a:rPr>
              <a:t>// creates a single linked list from an array</a:t>
            </a:r>
          </a:p>
          <a:p>
            <a:pPr marL="0" indent="0">
              <a:buNone/>
            </a:pPr>
            <a:r>
              <a:rPr lang="en-US" sz="1400" dirty="0" err="1">
                <a:latin typeface="Courier New" panose="02070309020205020404" pitchFamily="49" charset="0"/>
                <a:cs typeface="Courier New" panose="02070309020205020404" pitchFamily="49" charset="0"/>
              </a:rPr>
              <a:t>nodePT</a:t>
            </a:r>
            <a:r>
              <a:rPr lang="en-US" sz="1400" dirty="0">
                <a:latin typeface="Courier New" panose="02070309020205020404" pitchFamily="49" charset="0"/>
                <a:cs typeface="Courier New" panose="02070309020205020404" pitchFamily="49" charset="0"/>
              </a:rPr>
              <a:t> array_2_list(</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arr</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N)  {  </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j;		</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nodePT</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lastP</a:t>
            </a:r>
            <a:r>
              <a:rPr lang="en-US" sz="1400" dirty="0">
                <a:latin typeface="Courier New" panose="02070309020205020404" pitchFamily="49" charset="0"/>
                <a:cs typeface="Courier New" panose="02070309020205020404" pitchFamily="49" charset="0"/>
              </a:rPr>
              <a:t> = NULL, </a:t>
            </a:r>
            <a:r>
              <a:rPr lang="en-US" sz="1400" dirty="0" err="1">
                <a:latin typeface="Courier New" panose="02070309020205020404" pitchFamily="49" charset="0"/>
                <a:cs typeface="Courier New" panose="02070309020205020404" pitchFamily="49" charset="0"/>
              </a:rPr>
              <a:t>newP</a:t>
            </a:r>
            <a:r>
              <a:rPr lang="en-US" sz="1400" dirty="0">
                <a:latin typeface="Courier New" panose="02070309020205020404" pitchFamily="49" charset="0"/>
                <a:cs typeface="Courier New" panose="02070309020205020404" pitchFamily="49" charset="0"/>
              </a:rPr>
              <a:t>=NULL;</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nodePT</a:t>
            </a:r>
            <a:r>
              <a:rPr lang="en-US" sz="1400" dirty="0">
                <a:latin typeface="Courier New" panose="02070309020205020404" pitchFamily="49" charset="0"/>
                <a:cs typeface="Courier New" panose="02070309020205020404" pitchFamily="49" charset="0"/>
              </a:rPr>
              <a:t> L = malloc(</a:t>
            </a:r>
            <a:r>
              <a:rPr lang="en-US" sz="1400" dirty="0" err="1">
                <a:latin typeface="Courier New" panose="02070309020205020404" pitchFamily="49" charset="0"/>
                <a:cs typeface="Courier New" panose="02070309020205020404" pitchFamily="49" charset="0"/>
              </a:rPr>
              <a:t>sizeof</a:t>
            </a:r>
            <a:r>
              <a:rPr lang="en-US" sz="1400" dirty="0">
                <a:latin typeface="Courier New" panose="02070309020205020404" pitchFamily="49" charset="0"/>
                <a:cs typeface="Courier New" panose="02070309020205020404" pitchFamily="49" charset="0"/>
              </a:rPr>
              <a:t>(struct node));</a:t>
            </a:r>
          </a:p>
          <a:p>
            <a:pPr marL="0" indent="0">
              <a:buNone/>
            </a:pPr>
            <a:r>
              <a:rPr lang="en-US" sz="1400" dirty="0">
                <a:latin typeface="Courier New" panose="02070309020205020404" pitchFamily="49" charset="0"/>
                <a:cs typeface="Courier New" panose="02070309020205020404" pitchFamily="49" charset="0"/>
              </a:rPr>
              <a:t>  L-&gt;data = </a:t>
            </a:r>
            <a:r>
              <a:rPr lang="en-US" sz="1400" dirty="0" err="1">
                <a:latin typeface="Courier New" panose="02070309020205020404" pitchFamily="49" charset="0"/>
                <a:cs typeface="Courier New" panose="02070309020205020404" pitchFamily="49" charset="0"/>
              </a:rPr>
              <a:t>arr</a:t>
            </a:r>
            <a:r>
              <a:rPr lang="en-US" sz="1400" dirty="0">
                <a:latin typeface="Courier New" panose="02070309020205020404" pitchFamily="49" charset="0"/>
                <a:cs typeface="Courier New" panose="02070309020205020404" pitchFamily="49" charset="0"/>
              </a:rPr>
              <a:t>[0]; </a:t>
            </a:r>
          </a:p>
          <a:p>
            <a:pPr marL="0" indent="0">
              <a:buNone/>
            </a:pPr>
            <a:r>
              <a:rPr lang="en-US" sz="1400" dirty="0">
                <a:latin typeface="Courier New" panose="02070309020205020404" pitchFamily="49" charset="0"/>
                <a:cs typeface="Courier New" panose="02070309020205020404" pitchFamily="49" charset="0"/>
              </a:rPr>
              <a:t>  L-&gt;next = NULL;	</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lastP</a:t>
            </a:r>
            <a:r>
              <a:rPr lang="en-US" sz="1400" dirty="0">
                <a:latin typeface="Courier New" panose="02070309020205020404" pitchFamily="49" charset="0"/>
                <a:cs typeface="Courier New" panose="02070309020205020404" pitchFamily="49" charset="0"/>
              </a:rPr>
              <a:t> = L; 	</a:t>
            </a:r>
          </a:p>
          <a:p>
            <a:pPr marL="0" indent="0">
              <a:buNone/>
            </a:pPr>
            <a:r>
              <a:rPr lang="en-US" sz="1400" dirty="0">
                <a:latin typeface="Courier New" panose="02070309020205020404" pitchFamily="49" charset="0"/>
                <a:cs typeface="Courier New" panose="02070309020205020404" pitchFamily="49" charset="0"/>
              </a:rPr>
              <a:t>  for (j = 1; j&lt;N; </a:t>
            </a:r>
            <a:r>
              <a:rPr lang="en-US" sz="1400" dirty="0" err="1">
                <a:latin typeface="Courier New" panose="02070309020205020404" pitchFamily="49" charset="0"/>
                <a:cs typeface="Courier New" panose="02070309020205020404" pitchFamily="49" charset="0"/>
              </a:rPr>
              <a:t>j++</a:t>
            </a:r>
            <a:r>
              <a:rPr lang="en-US" sz="1400" dirty="0">
                <a:latin typeface="Courier New" panose="02070309020205020404" pitchFamily="49" charset="0"/>
                <a:cs typeface="Courier New" panose="02070309020205020404" pitchFamily="49" charset="0"/>
              </a:rPr>
              <a:t>) 	{</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newP</a:t>
            </a:r>
            <a:r>
              <a:rPr lang="en-US" sz="1400" dirty="0">
                <a:latin typeface="Courier New" panose="02070309020205020404" pitchFamily="49" charset="0"/>
                <a:cs typeface="Courier New" panose="02070309020205020404" pitchFamily="49" charset="0"/>
              </a:rPr>
              <a:t> = malloc(</a:t>
            </a:r>
            <a:r>
              <a:rPr lang="en-US" sz="1400" dirty="0" err="1">
                <a:latin typeface="Courier New" panose="02070309020205020404" pitchFamily="49" charset="0"/>
                <a:cs typeface="Courier New" panose="02070309020205020404" pitchFamily="49" charset="0"/>
              </a:rPr>
              <a:t>sizeof</a:t>
            </a:r>
            <a:r>
              <a:rPr lang="en-US" sz="1400" dirty="0">
                <a:latin typeface="Courier New" panose="02070309020205020404" pitchFamily="49" charset="0"/>
                <a:cs typeface="Courier New" panose="02070309020205020404" pitchFamily="49" charset="0"/>
              </a:rPr>
              <a:t>(struct node));</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newP</a:t>
            </a:r>
            <a:r>
              <a:rPr lang="en-US" sz="1400" dirty="0">
                <a:latin typeface="Courier New" panose="02070309020205020404" pitchFamily="49" charset="0"/>
                <a:cs typeface="Courier New" panose="02070309020205020404" pitchFamily="49" charset="0"/>
              </a:rPr>
              <a:t>-&gt;data = </a:t>
            </a:r>
            <a:r>
              <a:rPr lang="en-US" sz="1400" dirty="0" err="1">
                <a:latin typeface="Courier New" panose="02070309020205020404" pitchFamily="49" charset="0"/>
                <a:cs typeface="Courier New" panose="02070309020205020404" pitchFamily="49" charset="0"/>
              </a:rPr>
              <a:t>arr</a:t>
            </a:r>
            <a:r>
              <a:rPr lang="en-US" sz="1400" dirty="0">
                <a:latin typeface="Courier New" panose="02070309020205020404" pitchFamily="49" charset="0"/>
                <a:cs typeface="Courier New" panose="02070309020205020404" pitchFamily="49" charset="0"/>
              </a:rPr>
              <a:t>[j];</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newP</a:t>
            </a:r>
            <a:r>
              <a:rPr lang="en-US" sz="1400" dirty="0">
                <a:latin typeface="Courier New" panose="02070309020205020404" pitchFamily="49" charset="0"/>
                <a:cs typeface="Courier New" panose="02070309020205020404" pitchFamily="49" charset="0"/>
              </a:rPr>
              <a:t>-&gt;next = NULL;		</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lastP</a:t>
            </a:r>
            <a:r>
              <a:rPr lang="en-US" sz="1400" dirty="0">
                <a:latin typeface="Courier New" panose="02070309020205020404" pitchFamily="49" charset="0"/>
                <a:cs typeface="Courier New" panose="02070309020205020404" pitchFamily="49" charset="0"/>
              </a:rPr>
              <a:t>-&gt;next = </a:t>
            </a:r>
            <a:r>
              <a:rPr lang="en-US" sz="1400" dirty="0" err="1">
                <a:latin typeface="Courier New" panose="02070309020205020404" pitchFamily="49" charset="0"/>
                <a:cs typeface="Courier New" panose="02070309020205020404" pitchFamily="49" charset="0"/>
              </a:rPr>
              <a:t>newP</a:t>
            </a:r>
            <a:r>
              <a:rPr lang="en-US" sz="1400" dirty="0">
                <a:latin typeface="Courier New" panose="02070309020205020404" pitchFamily="49" charset="0"/>
                <a:cs typeface="Courier New" panose="02070309020205020404" pitchFamily="49" charset="0"/>
              </a:rPr>
              <a:t>; 		</a:t>
            </a:r>
          </a:p>
          <a:p>
            <a:pPr marL="0" indent="0">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lastP</a:t>
            </a:r>
            <a:r>
              <a:rPr lang="en-US" sz="1400" dirty="0">
                <a:latin typeface="Courier New" panose="02070309020205020404" pitchFamily="49" charset="0"/>
                <a:cs typeface="Courier New" panose="02070309020205020404" pitchFamily="49" charset="0"/>
              </a:rPr>
              <a:t> = </a:t>
            </a:r>
            <a:r>
              <a:rPr lang="en-US" sz="1400" dirty="0" err="1">
                <a:latin typeface="Courier New" panose="02070309020205020404" pitchFamily="49" charset="0"/>
                <a:cs typeface="Courier New" panose="02070309020205020404" pitchFamily="49" charset="0"/>
              </a:rPr>
              <a:t>newP</a:t>
            </a:r>
            <a:r>
              <a:rPr lang="en-US" sz="1400" dirty="0">
                <a:latin typeface="Courier New" panose="02070309020205020404" pitchFamily="49" charset="0"/>
                <a:cs typeface="Courier New" panose="02070309020205020404" pitchFamily="49" charset="0"/>
              </a:rPr>
              <a:t>; </a:t>
            </a:r>
          </a:p>
          <a:p>
            <a:pPr marL="0" indent="0">
              <a:buNone/>
            </a:pPr>
            <a:r>
              <a:rPr lang="en-US" sz="1400" dirty="0">
                <a:latin typeface="Courier New" panose="02070309020205020404" pitchFamily="49" charset="0"/>
                <a:cs typeface="Courier New" panose="02070309020205020404" pitchFamily="49" charset="0"/>
              </a:rPr>
              <a:t>  }	</a:t>
            </a:r>
          </a:p>
          <a:p>
            <a:pPr marL="0" indent="0">
              <a:buNone/>
            </a:pPr>
            <a:r>
              <a:rPr lang="en-US" sz="1400" dirty="0">
                <a:latin typeface="Courier New" panose="02070309020205020404" pitchFamily="49" charset="0"/>
                <a:cs typeface="Courier New" panose="02070309020205020404" pitchFamily="49" charset="0"/>
              </a:rPr>
              <a:t>  return L;</a:t>
            </a:r>
          </a:p>
          <a:p>
            <a:pPr marL="0" indent="0">
              <a:buNone/>
            </a:pPr>
            <a:r>
              <a:rPr lang="en-US" sz="1400" dirty="0">
                <a:latin typeface="Courier New" panose="02070309020205020404" pitchFamily="49" charset="0"/>
                <a:cs typeface="Courier New" panose="02070309020205020404" pitchFamily="49" charset="0"/>
              </a:rPr>
              <a:t>}</a:t>
            </a:r>
          </a:p>
        </p:txBody>
      </p:sp>
      <p:sp>
        <p:nvSpPr>
          <p:cNvPr id="4" name="Slide Number Placeholder 3"/>
          <p:cNvSpPr>
            <a:spLocks noGrp="1"/>
          </p:cNvSpPr>
          <p:nvPr>
            <p:ph type="sldNum" sz="quarter" idx="12"/>
          </p:nvPr>
        </p:nvSpPr>
        <p:spPr/>
        <p:txBody>
          <a:bodyPr/>
          <a:lstStyle/>
          <a:p>
            <a:fld id="{86D0B840-2342-494D-8904-2C09F25F3064}" type="slidenum">
              <a:rPr lang="en-US" smtClean="0"/>
              <a:t>25</a:t>
            </a:fld>
            <a:endParaRPr lang="en-US"/>
          </a:p>
        </p:txBody>
      </p:sp>
      <p:graphicFrame>
        <p:nvGraphicFramePr>
          <p:cNvPr id="21" name="Table 20"/>
          <p:cNvGraphicFramePr>
            <a:graphicFrameLocks noGrp="1"/>
          </p:cNvGraphicFramePr>
          <p:nvPr>
            <p:extLst/>
          </p:nvPr>
        </p:nvGraphicFramePr>
        <p:xfrm>
          <a:off x="1353097" y="242297"/>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b="1" dirty="0"/>
                        <a:t>9</a:t>
                      </a:r>
                    </a:p>
                  </a:txBody>
                  <a:tcPr/>
                </a:tc>
                <a:tc>
                  <a:txBody>
                    <a:bodyPr/>
                    <a:lstStyle/>
                    <a:p>
                      <a:r>
                        <a:rPr lang="en-US" b="1" dirty="0"/>
                        <a:t>1</a:t>
                      </a:r>
                    </a:p>
                  </a:txBody>
                  <a:tcPr/>
                </a:tc>
                <a:tc>
                  <a:txBody>
                    <a:bodyPr/>
                    <a:lstStyle/>
                    <a:p>
                      <a:r>
                        <a:rPr lang="en-US" b="1" dirty="0"/>
                        <a:t>7</a:t>
                      </a:r>
                    </a:p>
                  </a:txBody>
                  <a:tcPr/>
                </a:tc>
                <a:tc>
                  <a:txBody>
                    <a:bodyPr/>
                    <a:lstStyle/>
                    <a:p>
                      <a:r>
                        <a:rPr lang="en-US" b="1" dirty="0"/>
                        <a:t>5</a:t>
                      </a:r>
                    </a:p>
                  </a:txBody>
                  <a:tcPr/>
                </a:tc>
                <a:extLst>
                  <a:ext uri="{0D108BD9-81ED-4DB2-BD59-A6C34878D82A}">
                    <a16:rowId xmlns:a16="http://schemas.microsoft.com/office/drawing/2014/main" val="283907435"/>
                  </a:ext>
                </a:extLst>
              </a:tr>
            </a:tbl>
          </a:graphicData>
        </a:graphic>
      </p:graphicFrame>
      <p:graphicFrame>
        <p:nvGraphicFramePr>
          <p:cNvPr id="22" name="Table 21"/>
          <p:cNvGraphicFramePr>
            <a:graphicFrameLocks noGrp="1"/>
          </p:cNvGraphicFramePr>
          <p:nvPr>
            <p:extLst/>
          </p:nvPr>
        </p:nvGraphicFramePr>
        <p:xfrm>
          <a:off x="1353097" y="539477"/>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dirty="0"/>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3907435"/>
                  </a:ext>
                </a:extLst>
              </a:tr>
            </a:tbl>
          </a:graphicData>
        </a:graphic>
      </p:graphicFrame>
      <p:cxnSp>
        <p:nvCxnSpPr>
          <p:cNvPr id="24" name="Straight Arrow Connector 23"/>
          <p:cNvCxnSpPr/>
          <p:nvPr/>
        </p:nvCxnSpPr>
        <p:spPr>
          <a:xfrm>
            <a:off x="2301714" y="1240310"/>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5" name="Content Placeholder 26"/>
          <p:cNvGraphicFramePr>
            <a:graphicFrameLocks/>
          </p:cNvGraphicFramePr>
          <p:nvPr>
            <p:extLst/>
          </p:nvPr>
        </p:nvGraphicFramePr>
        <p:xfrm>
          <a:off x="2701566" y="1090358"/>
          <a:ext cx="820614" cy="274320"/>
        </p:xfrm>
        <a:graphic>
          <a:graphicData uri="http://schemas.openxmlformats.org/drawingml/2006/table">
            <a:tbl>
              <a:tblPr firstRow="1" bandRow="1">
                <a:tableStyleId>{5C22544A-7EE6-4342-B048-85BDC9FD1C3A}</a:tableStyleId>
              </a:tblPr>
              <a:tblGrid>
                <a:gridCol w="286730">
                  <a:extLst>
                    <a:ext uri="{9D8B030D-6E8A-4147-A177-3AD203B41FA5}">
                      <a16:colId xmlns:a16="http://schemas.microsoft.com/office/drawing/2014/main" val="20000"/>
                    </a:ext>
                  </a:extLst>
                </a:gridCol>
                <a:gridCol w="533884">
                  <a:extLst>
                    <a:ext uri="{9D8B030D-6E8A-4147-A177-3AD203B41FA5}">
                      <a16:colId xmlns:a16="http://schemas.microsoft.com/office/drawing/2014/main" val="20001"/>
                    </a:ext>
                  </a:extLst>
                </a:gridCol>
              </a:tblGrid>
              <a:tr h="260866">
                <a:tc>
                  <a:txBody>
                    <a:bodyPr/>
                    <a:lstStyle/>
                    <a:p>
                      <a:r>
                        <a:rPr lang="en-US"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dabc</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29" name="Content Placeholder 26"/>
          <p:cNvGraphicFramePr>
            <a:graphicFrameLocks/>
          </p:cNvGraphicFramePr>
          <p:nvPr>
            <p:extLst/>
          </p:nvPr>
        </p:nvGraphicFramePr>
        <p:xfrm>
          <a:off x="3924400" y="1102207"/>
          <a:ext cx="999150" cy="274320"/>
        </p:xfrm>
        <a:graphic>
          <a:graphicData uri="http://schemas.openxmlformats.org/drawingml/2006/table">
            <a:tbl>
              <a:tblPr firstRow="1" bandRow="1">
                <a:tableStyleId>{5C22544A-7EE6-4342-B048-85BDC9FD1C3A}</a:tableStyleId>
              </a:tblPr>
              <a:tblGrid>
                <a:gridCol w="390746">
                  <a:extLst>
                    <a:ext uri="{9D8B030D-6E8A-4147-A177-3AD203B41FA5}">
                      <a16:colId xmlns:a16="http://schemas.microsoft.com/office/drawing/2014/main" val="20000"/>
                    </a:ext>
                  </a:extLst>
                </a:gridCol>
                <a:gridCol w="608404">
                  <a:extLst>
                    <a:ext uri="{9D8B030D-6E8A-4147-A177-3AD203B41FA5}">
                      <a16:colId xmlns:a16="http://schemas.microsoft.com/office/drawing/2014/main" val="20001"/>
                    </a:ext>
                  </a:extLst>
                </a:gridCol>
              </a:tblGrid>
              <a:tr h="260866">
                <a:tc>
                  <a:txBody>
                    <a:bodyPr/>
                    <a:lstStyle/>
                    <a:p>
                      <a:r>
                        <a:rPr lang="en-US" sz="12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30" name="Straight Arrow Connector 29"/>
          <p:cNvCxnSpPr/>
          <p:nvPr/>
        </p:nvCxnSpPr>
        <p:spPr>
          <a:xfrm>
            <a:off x="3508651" y="124275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56851" y="1336390"/>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32" name="Rectangle 31"/>
          <p:cNvSpPr/>
          <p:nvPr/>
        </p:nvSpPr>
        <p:spPr>
          <a:xfrm>
            <a:off x="245096" y="1113286"/>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10ab</a:t>
            </a:r>
          </a:p>
        </p:txBody>
      </p:sp>
      <p:cxnSp>
        <p:nvCxnSpPr>
          <p:cNvPr id="33" name="Straight Arrow Connector 32"/>
          <p:cNvCxnSpPr/>
          <p:nvPr/>
        </p:nvCxnSpPr>
        <p:spPr>
          <a:xfrm>
            <a:off x="723358" y="1240310"/>
            <a:ext cx="583039" cy="340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301758" y="1322913"/>
            <a:ext cx="984565" cy="276999"/>
          </a:xfrm>
          <a:prstGeom prst="rect">
            <a:avLst/>
          </a:prstGeom>
          <a:noFill/>
        </p:spPr>
        <p:txBody>
          <a:bodyPr wrap="none" rtlCol="0">
            <a:spAutoFit/>
          </a:bodyPr>
          <a:lstStyle/>
          <a:p>
            <a:r>
              <a:rPr lang="en-US" sz="1200" i="1" dirty="0"/>
              <a:t>data       next</a:t>
            </a:r>
            <a:endParaRPr lang="en-US" sz="1400" i="1" dirty="0"/>
          </a:p>
        </p:txBody>
      </p:sp>
      <p:sp>
        <p:nvSpPr>
          <p:cNvPr id="35" name="TextBox 34"/>
          <p:cNvSpPr txBox="1"/>
          <p:nvPr/>
        </p:nvSpPr>
        <p:spPr>
          <a:xfrm>
            <a:off x="1211331" y="816106"/>
            <a:ext cx="495649" cy="276999"/>
          </a:xfrm>
          <a:prstGeom prst="rect">
            <a:avLst/>
          </a:prstGeom>
          <a:noFill/>
        </p:spPr>
        <p:txBody>
          <a:bodyPr wrap="none" rtlCol="0">
            <a:spAutoFit/>
          </a:bodyPr>
          <a:lstStyle/>
          <a:p>
            <a:r>
              <a:rPr lang="en-US" sz="1200" dirty="0"/>
              <a:t>10ab</a:t>
            </a:r>
            <a:endParaRPr lang="en-US" sz="1600" dirty="0"/>
          </a:p>
        </p:txBody>
      </p:sp>
      <p:sp>
        <p:nvSpPr>
          <p:cNvPr id="36" name="TextBox 35"/>
          <p:cNvSpPr txBox="1"/>
          <p:nvPr/>
        </p:nvSpPr>
        <p:spPr>
          <a:xfrm>
            <a:off x="2598637" y="817674"/>
            <a:ext cx="484428" cy="276999"/>
          </a:xfrm>
          <a:prstGeom prst="rect">
            <a:avLst/>
          </a:prstGeom>
          <a:noFill/>
        </p:spPr>
        <p:txBody>
          <a:bodyPr wrap="none" rtlCol="0">
            <a:spAutoFit/>
          </a:bodyPr>
          <a:lstStyle/>
          <a:p>
            <a:r>
              <a:rPr lang="en-US" sz="1200" dirty="0" err="1"/>
              <a:t>abcd</a:t>
            </a:r>
            <a:endParaRPr lang="en-US" sz="1600" dirty="0"/>
          </a:p>
        </p:txBody>
      </p:sp>
      <p:sp>
        <p:nvSpPr>
          <p:cNvPr id="37" name="TextBox 36"/>
          <p:cNvSpPr txBox="1"/>
          <p:nvPr/>
        </p:nvSpPr>
        <p:spPr>
          <a:xfrm>
            <a:off x="3816992" y="871919"/>
            <a:ext cx="484428" cy="276999"/>
          </a:xfrm>
          <a:prstGeom prst="rect">
            <a:avLst/>
          </a:prstGeom>
          <a:noFill/>
        </p:spPr>
        <p:txBody>
          <a:bodyPr wrap="none" rtlCol="0">
            <a:spAutoFit/>
          </a:bodyPr>
          <a:lstStyle/>
          <a:p>
            <a:r>
              <a:rPr lang="en-US" sz="1200" dirty="0" err="1"/>
              <a:t>dabc</a:t>
            </a:r>
            <a:endParaRPr lang="en-US" sz="1600" dirty="0"/>
          </a:p>
        </p:txBody>
      </p:sp>
      <p:graphicFrame>
        <p:nvGraphicFramePr>
          <p:cNvPr id="23" name="Content Placeholder 26"/>
          <p:cNvGraphicFramePr>
            <a:graphicFrameLocks/>
          </p:cNvGraphicFramePr>
          <p:nvPr>
            <p:extLst/>
          </p:nvPr>
        </p:nvGraphicFramePr>
        <p:xfrm>
          <a:off x="1322599" y="1097423"/>
          <a:ext cx="990988" cy="274320"/>
        </p:xfrm>
        <a:graphic>
          <a:graphicData uri="http://schemas.openxmlformats.org/drawingml/2006/table">
            <a:tbl>
              <a:tblPr firstRow="1" bandRow="1">
                <a:tableStyleId>{5C22544A-7EE6-4342-B048-85BDC9FD1C3A}</a:tableStyleId>
              </a:tblPr>
              <a:tblGrid>
                <a:gridCol w="495494">
                  <a:extLst>
                    <a:ext uri="{9D8B030D-6E8A-4147-A177-3AD203B41FA5}">
                      <a16:colId xmlns:a16="http://schemas.microsoft.com/office/drawing/2014/main" val="20000"/>
                    </a:ext>
                  </a:extLst>
                </a:gridCol>
                <a:gridCol w="495494">
                  <a:extLst>
                    <a:ext uri="{9D8B030D-6E8A-4147-A177-3AD203B41FA5}">
                      <a16:colId xmlns:a16="http://schemas.microsoft.com/office/drawing/2014/main" val="20001"/>
                    </a:ext>
                  </a:extLst>
                </a:gridCol>
              </a:tblGrid>
              <a:tr h="260866">
                <a:tc>
                  <a:txBody>
                    <a:bodyPr/>
                    <a:lstStyle/>
                    <a:p>
                      <a:r>
                        <a:rPr lang="en-US" sz="12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abcd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40" name="TextBox 39"/>
          <p:cNvSpPr txBox="1"/>
          <p:nvPr/>
        </p:nvSpPr>
        <p:spPr>
          <a:xfrm>
            <a:off x="7417067" y="1184482"/>
            <a:ext cx="559022"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newP</a:t>
            </a:r>
            <a:endParaRPr lang="en-US" sz="1200" dirty="0">
              <a:latin typeface="Courier New" panose="02070309020205020404" pitchFamily="49" charset="0"/>
              <a:cs typeface="Courier New" panose="02070309020205020404" pitchFamily="49" charset="0"/>
            </a:endParaRPr>
          </a:p>
        </p:txBody>
      </p:sp>
      <p:sp>
        <p:nvSpPr>
          <p:cNvPr id="41" name="Rectangle 40"/>
          <p:cNvSpPr/>
          <p:nvPr/>
        </p:nvSpPr>
        <p:spPr>
          <a:xfrm>
            <a:off x="7431789" y="974714"/>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tx1"/>
                </a:solidFill>
              </a:rPr>
              <a:t>dabc</a:t>
            </a:r>
            <a:endParaRPr lang="en-US" sz="1200" b="1" dirty="0">
              <a:solidFill>
                <a:schemeClr val="tx1"/>
              </a:solidFill>
            </a:endParaRPr>
          </a:p>
        </p:txBody>
      </p:sp>
      <p:sp>
        <p:nvSpPr>
          <p:cNvPr id="42" name="TextBox 41"/>
          <p:cNvSpPr txBox="1"/>
          <p:nvPr/>
        </p:nvSpPr>
        <p:spPr>
          <a:xfrm>
            <a:off x="6914552" y="1207745"/>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j</a:t>
            </a:r>
          </a:p>
        </p:txBody>
      </p:sp>
      <p:sp>
        <p:nvSpPr>
          <p:cNvPr id="43" name="Rectangle 42"/>
          <p:cNvSpPr/>
          <p:nvPr/>
        </p:nvSpPr>
        <p:spPr>
          <a:xfrm>
            <a:off x="6796726" y="960857"/>
            <a:ext cx="417926" cy="2795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3</a:t>
            </a:r>
          </a:p>
        </p:txBody>
      </p:sp>
      <p:sp>
        <p:nvSpPr>
          <p:cNvPr id="44" name="Rectangle 43"/>
          <p:cNvSpPr/>
          <p:nvPr/>
        </p:nvSpPr>
        <p:spPr>
          <a:xfrm>
            <a:off x="8395880" y="960856"/>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tx1"/>
                </a:solidFill>
              </a:rPr>
              <a:t>dabc</a:t>
            </a:r>
            <a:endParaRPr lang="en-US" sz="1200" b="1" dirty="0">
              <a:solidFill>
                <a:schemeClr val="tx1"/>
              </a:solidFill>
            </a:endParaRPr>
          </a:p>
        </p:txBody>
      </p:sp>
      <p:sp>
        <p:nvSpPr>
          <p:cNvPr id="45" name="TextBox 44"/>
          <p:cNvSpPr txBox="1"/>
          <p:nvPr/>
        </p:nvSpPr>
        <p:spPr>
          <a:xfrm>
            <a:off x="8275456" y="1186052"/>
            <a:ext cx="654313"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lastP</a:t>
            </a:r>
            <a:endParaRPr lang="en-US" sz="1200" dirty="0">
              <a:latin typeface="Courier New" panose="02070309020205020404" pitchFamily="49" charset="0"/>
              <a:cs typeface="Courier New" panose="02070309020205020404" pitchFamily="49" charset="0"/>
            </a:endParaRPr>
          </a:p>
        </p:txBody>
      </p:sp>
      <p:sp>
        <p:nvSpPr>
          <p:cNvPr id="46" name="TextBox 45"/>
          <p:cNvSpPr txBox="1"/>
          <p:nvPr/>
        </p:nvSpPr>
        <p:spPr>
          <a:xfrm>
            <a:off x="495998" y="473310"/>
            <a:ext cx="468724"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arr</a:t>
            </a:r>
            <a:endParaRPr lang="en-US" sz="1200" dirty="0">
              <a:latin typeface="Courier New" panose="02070309020205020404" pitchFamily="49" charset="0"/>
              <a:cs typeface="Courier New" panose="02070309020205020404" pitchFamily="49" charset="0"/>
            </a:endParaRPr>
          </a:p>
        </p:txBody>
      </p:sp>
      <p:sp>
        <p:nvSpPr>
          <p:cNvPr id="47" name="TextBox 46"/>
          <p:cNvSpPr txBox="1"/>
          <p:nvPr/>
        </p:nvSpPr>
        <p:spPr>
          <a:xfrm>
            <a:off x="5671880" y="5587933"/>
            <a:ext cx="2843469" cy="1107996"/>
          </a:xfrm>
          <a:prstGeom prst="rect">
            <a:avLst/>
          </a:prstGeom>
          <a:noFill/>
          <a:ln>
            <a:solidFill>
              <a:schemeClr val="tx1"/>
            </a:solidFill>
          </a:ln>
        </p:spPr>
        <p:txBody>
          <a:bodyPr wrap="square" rtlCol="0">
            <a:spAutoFit/>
          </a:bodyPr>
          <a:lstStyle/>
          <a:p>
            <a:r>
              <a:rPr lang="en-US" sz="1100" dirty="0">
                <a:latin typeface="Courier New" panose="02070309020205020404" pitchFamily="49" charset="0"/>
                <a:cs typeface="Courier New" panose="02070309020205020404" pitchFamily="49" charset="0"/>
              </a:rPr>
              <a:t>Assume: </a:t>
            </a:r>
          </a:p>
          <a:p>
            <a:r>
              <a:rPr lang="en-US" sz="1100" dirty="0" err="1">
                <a:latin typeface="Courier New" panose="02070309020205020404" pitchFamily="49" charset="0"/>
                <a:cs typeface="Courier New" panose="02070309020205020404" pitchFamily="49" charset="0"/>
              </a:rPr>
              <a:t>typedef</a:t>
            </a:r>
            <a:r>
              <a:rPr lang="en-US" sz="1100" dirty="0">
                <a:latin typeface="Courier New" panose="02070309020205020404" pitchFamily="49" charset="0"/>
                <a:cs typeface="Courier New" panose="02070309020205020404" pitchFamily="49" charset="0"/>
              </a:rPr>
              <a:t> </a:t>
            </a:r>
            <a:r>
              <a:rPr lang="en-US" sz="1100" dirty="0" err="1">
                <a:latin typeface="Courier New" panose="02070309020205020404" pitchFamily="49" charset="0"/>
                <a:cs typeface="Courier New" panose="02070309020205020404" pitchFamily="49" charset="0"/>
              </a:rPr>
              <a:t>struct</a:t>
            </a:r>
            <a:r>
              <a:rPr lang="en-US" sz="1100" dirty="0">
                <a:latin typeface="Courier New" panose="02070309020205020404" pitchFamily="49" charset="0"/>
                <a:cs typeface="Courier New" panose="02070309020205020404" pitchFamily="49" charset="0"/>
              </a:rPr>
              <a:t> node * </a:t>
            </a:r>
            <a:r>
              <a:rPr lang="en-US" sz="1100" dirty="0" err="1">
                <a:latin typeface="Courier New" panose="02070309020205020404" pitchFamily="49" charset="0"/>
                <a:cs typeface="Courier New" panose="02070309020205020404" pitchFamily="49" charset="0"/>
              </a:rPr>
              <a:t>nodePT</a:t>
            </a:r>
            <a:r>
              <a:rPr lang="en-US" sz="1100" dirty="0">
                <a:latin typeface="Courier New" panose="02070309020205020404" pitchFamily="49" charset="0"/>
                <a:cs typeface="Courier New" panose="02070309020205020404" pitchFamily="49" charset="0"/>
              </a:rPr>
              <a:t>;  </a:t>
            </a:r>
          </a:p>
          <a:p>
            <a:r>
              <a:rPr lang="en-US" sz="1100" dirty="0" err="1">
                <a:latin typeface="Courier New" panose="02070309020205020404" pitchFamily="49" charset="0"/>
                <a:cs typeface="Courier New" panose="02070309020205020404" pitchFamily="49" charset="0"/>
              </a:rPr>
              <a:t>struct</a:t>
            </a:r>
            <a:r>
              <a:rPr lang="en-US" sz="1100" dirty="0">
                <a:latin typeface="Courier New" panose="02070309020205020404" pitchFamily="49" charset="0"/>
                <a:cs typeface="Courier New" panose="02070309020205020404" pitchFamily="49" charset="0"/>
              </a:rPr>
              <a:t> node {</a:t>
            </a:r>
          </a:p>
          <a:p>
            <a:r>
              <a:rPr lang="en-US" sz="1100" dirty="0">
                <a:latin typeface="Courier New" panose="02070309020205020404" pitchFamily="49" charset="0"/>
                <a:cs typeface="Courier New" panose="02070309020205020404" pitchFamily="49" charset="0"/>
              </a:rPr>
              <a:t>    </a:t>
            </a:r>
            <a:r>
              <a:rPr lang="en-US" sz="1100" dirty="0" err="1">
                <a:latin typeface="Courier New" panose="02070309020205020404" pitchFamily="49" charset="0"/>
                <a:cs typeface="Courier New" panose="02070309020205020404" pitchFamily="49" charset="0"/>
              </a:rPr>
              <a:t>int</a:t>
            </a:r>
            <a:r>
              <a:rPr lang="en-US" sz="1100" dirty="0">
                <a:latin typeface="Courier New" panose="02070309020205020404" pitchFamily="49" charset="0"/>
                <a:cs typeface="Courier New" panose="02070309020205020404" pitchFamily="49" charset="0"/>
              </a:rPr>
              <a:t> data;</a:t>
            </a:r>
          </a:p>
          <a:p>
            <a:r>
              <a:rPr lang="en-US" sz="1100" dirty="0">
                <a:latin typeface="Courier New" panose="02070309020205020404" pitchFamily="49" charset="0"/>
                <a:cs typeface="Courier New" panose="02070309020205020404" pitchFamily="49" charset="0"/>
              </a:rPr>
              <a:t>    </a:t>
            </a:r>
            <a:r>
              <a:rPr lang="en-US" sz="1100" dirty="0" err="1">
                <a:latin typeface="Courier New" panose="02070309020205020404" pitchFamily="49" charset="0"/>
                <a:cs typeface="Courier New" panose="02070309020205020404" pitchFamily="49" charset="0"/>
              </a:rPr>
              <a:t>struct</a:t>
            </a:r>
            <a:r>
              <a:rPr lang="en-US" sz="1100" dirty="0">
                <a:latin typeface="Courier New" panose="02070309020205020404" pitchFamily="49" charset="0"/>
                <a:cs typeface="Courier New" panose="02070309020205020404" pitchFamily="49" charset="0"/>
              </a:rPr>
              <a:t> node * next;</a:t>
            </a:r>
          </a:p>
          <a:p>
            <a:r>
              <a:rPr lang="en-US" sz="1100" dirty="0">
                <a:latin typeface="Courier New" panose="02070309020205020404" pitchFamily="49" charset="0"/>
                <a:cs typeface="Courier New" panose="02070309020205020404" pitchFamily="49" charset="0"/>
              </a:rPr>
              <a:t>};</a:t>
            </a:r>
          </a:p>
        </p:txBody>
      </p:sp>
      <p:sp>
        <p:nvSpPr>
          <p:cNvPr id="2" name="TextBox 1"/>
          <p:cNvSpPr txBox="1"/>
          <p:nvPr/>
        </p:nvSpPr>
        <p:spPr>
          <a:xfrm>
            <a:off x="3962139" y="524690"/>
            <a:ext cx="300082" cy="307777"/>
          </a:xfrm>
          <a:prstGeom prst="rect">
            <a:avLst/>
          </a:prstGeom>
          <a:noFill/>
        </p:spPr>
        <p:txBody>
          <a:bodyPr wrap="none" rtlCol="0">
            <a:spAutoFit/>
          </a:bodyPr>
          <a:lstStyle/>
          <a:p>
            <a:r>
              <a:rPr lang="en-US" sz="1400" dirty="0"/>
              <a:t>N</a:t>
            </a:r>
            <a:endParaRPr lang="en-US" dirty="0"/>
          </a:p>
        </p:txBody>
      </p:sp>
      <p:sp>
        <p:nvSpPr>
          <p:cNvPr id="5" name="TextBox 4"/>
          <p:cNvSpPr txBox="1"/>
          <p:nvPr/>
        </p:nvSpPr>
        <p:spPr>
          <a:xfrm>
            <a:off x="3964656" y="236998"/>
            <a:ext cx="228841" cy="307777"/>
          </a:xfrm>
          <a:prstGeom prst="rect">
            <a:avLst/>
          </a:prstGeom>
          <a:noFill/>
          <a:ln>
            <a:solidFill>
              <a:schemeClr val="tx1"/>
            </a:solidFill>
          </a:ln>
        </p:spPr>
        <p:txBody>
          <a:bodyPr wrap="square" rtlCol="0">
            <a:spAutoFit/>
          </a:bodyPr>
          <a:lstStyle/>
          <a:p>
            <a:r>
              <a:rPr lang="en-US" sz="1400" dirty="0"/>
              <a:t>4</a:t>
            </a:r>
          </a:p>
        </p:txBody>
      </p:sp>
      <p:sp>
        <p:nvSpPr>
          <p:cNvPr id="49" name="TextBox 48"/>
          <p:cNvSpPr txBox="1"/>
          <p:nvPr/>
        </p:nvSpPr>
        <p:spPr>
          <a:xfrm>
            <a:off x="519059" y="214947"/>
            <a:ext cx="554467" cy="307777"/>
          </a:xfrm>
          <a:prstGeom prst="rect">
            <a:avLst/>
          </a:prstGeom>
          <a:noFill/>
          <a:ln>
            <a:solidFill>
              <a:schemeClr val="tx1"/>
            </a:solidFill>
          </a:ln>
        </p:spPr>
        <p:txBody>
          <a:bodyPr wrap="square" rtlCol="0">
            <a:spAutoFit/>
          </a:bodyPr>
          <a:lstStyle/>
          <a:p>
            <a:r>
              <a:rPr lang="en-US" sz="1400" dirty="0"/>
              <a:t>a000</a:t>
            </a:r>
          </a:p>
        </p:txBody>
      </p:sp>
      <p:sp>
        <p:nvSpPr>
          <p:cNvPr id="51" name="TextBox 50"/>
          <p:cNvSpPr txBox="1"/>
          <p:nvPr/>
        </p:nvSpPr>
        <p:spPr>
          <a:xfrm>
            <a:off x="1322599" y="-3973"/>
            <a:ext cx="554467" cy="307777"/>
          </a:xfrm>
          <a:prstGeom prst="rect">
            <a:avLst/>
          </a:prstGeom>
          <a:noFill/>
          <a:ln>
            <a:noFill/>
          </a:ln>
        </p:spPr>
        <p:txBody>
          <a:bodyPr wrap="square" rtlCol="0">
            <a:spAutoFit/>
          </a:bodyPr>
          <a:lstStyle/>
          <a:p>
            <a:r>
              <a:rPr lang="en-US" sz="1400" dirty="0"/>
              <a:t>a000</a:t>
            </a:r>
          </a:p>
        </p:txBody>
      </p:sp>
      <p:sp>
        <p:nvSpPr>
          <p:cNvPr id="6" name="TextBox 5"/>
          <p:cNvSpPr txBox="1"/>
          <p:nvPr/>
        </p:nvSpPr>
        <p:spPr>
          <a:xfrm>
            <a:off x="5690328" y="1667671"/>
            <a:ext cx="3275148" cy="1569660"/>
          </a:xfrm>
          <a:prstGeom prst="rect">
            <a:avLst/>
          </a:prstGeom>
          <a:noFill/>
          <a:ln>
            <a:solidFill>
              <a:schemeClr val="tx1"/>
            </a:solidFill>
          </a:ln>
        </p:spPr>
        <p:txBody>
          <a:bodyPr wrap="square" rtlCol="0">
            <a:spAutoFit/>
          </a:bodyPr>
          <a:lstStyle/>
          <a:p>
            <a:r>
              <a:rPr lang="en-US" sz="1600" b="1" dirty="0">
                <a:solidFill>
                  <a:srgbClr val="C00000"/>
                </a:solidFill>
              </a:rPr>
              <a:t>PROGRAM STATE  (all program data) just before iteration for j=3 starts (immediately after j is updated to 3). All the data shown is consistent with what the program does (even the NULL in </a:t>
            </a:r>
            <a:r>
              <a:rPr lang="en-US" sz="1600" b="1" dirty="0" err="1">
                <a:solidFill>
                  <a:srgbClr val="C00000"/>
                </a:solidFill>
              </a:rPr>
              <a:t>dabc</a:t>
            </a:r>
            <a:r>
              <a:rPr lang="en-US" sz="1600" b="1" dirty="0">
                <a:solidFill>
                  <a:srgbClr val="C00000"/>
                </a:solidFill>
              </a:rPr>
              <a:t>.</a:t>
            </a:r>
          </a:p>
        </p:txBody>
      </p:sp>
      <p:cxnSp>
        <p:nvCxnSpPr>
          <p:cNvPr id="8" name="Curved Connector 7"/>
          <p:cNvCxnSpPr>
            <a:stCxn id="45" idx="2"/>
            <a:endCxn id="29" idx="1"/>
          </p:cNvCxnSpPr>
          <p:nvPr/>
        </p:nvCxnSpPr>
        <p:spPr>
          <a:xfrm rot="5400000" flipH="1">
            <a:off x="6151665" y="-987897"/>
            <a:ext cx="223684" cy="4678213"/>
          </a:xfrm>
          <a:prstGeom prst="curvedConnector4">
            <a:avLst>
              <a:gd name="adj1" fmla="val -102198"/>
              <a:gd name="adj2" fmla="val 104886"/>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urved Connector 38"/>
          <p:cNvCxnSpPr>
            <a:stCxn id="41" idx="0"/>
            <a:endCxn id="37" idx="1"/>
          </p:cNvCxnSpPr>
          <p:nvPr/>
        </p:nvCxnSpPr>
        <p:spPr>
          <a:xfrm rot="16200000" flipH="1" flipV="1">
            <a:off x="5731989" y="-940284"/>
            <a:ext cx="35705" cy="3865700"/>
          </a:xfrm>
          <a:prstGeom prst="curvedConnector4">
            <a:avLst>
              <a:gd name="adj1" fmla="val -928147"/>
              <a:gd name="adj2" fmla="val 105914"/>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690328" y="3334902"/>
            <a:ext cx="3297765" cy="2062103"/>
          </a:xfrm>
          <a:prstGeom prst="rect">
            <a:avLst/>
          </a:prstGeom>
          <a:noFill/>
          <a:ln>
            <a:solidFill>
              <a:schemeClr val="tx1"/>
            </a:solidFill>
          </a:ln>
        </p:spPr>
        <p:txBody>
          <a:bodyPr wrap="square" rtlCol="0">
            <a:spAutoFit/>
          </a:bodyPr>
          <a:lstStyle/>
          <a:p>
            <a:r>
              <a:rPr lang="en-US" sz="1600" b="1" dirty="0">
                <a:solidFill>
                  <a:srgbClr val="C00000"/>
                </a:solidFill>
                <a:cs typeface="Courier New" panose="02070309020205020404" pitchFamily="49" charset="0"/>
              </a:rPr>
              <a:t>This is in text form (to be used in online exam) </a:t>
            </a:r>
          </a:p>
          <a:p>
            <a:r>
              <a:rPr lang="en-US" sz="1600" b="1" dirty="0" err="1">
                <a:solidFill>
                  <a:srgbClr val="C00000"/>
                </a:solidFill>
                <a:cs typeface="Courier New" panose="02070309020205020404" pitchFamily="49" charset="0"/>
              </a:rPr>
              <a:t>arr</a:t>
            </a:r>
            <a:r>
              <a:rPr lang="en-US" sz="1600" b="1" dirty="0">
                <a:solidFill>
                  <a:srgbClr val="C00000"/>
                </a:solidFill>
                <a:cs typeface="Courier New" panose="02070309020205020404" pitchFamily="49" charset="0"/>
              </a:rPr>
              <a:t>=(a000; 9,1,7,5); N=(...; 4)</a:t>
            </a:r>
          </a:p>
          <a:p>
            <a:r>
              <a:rPr lang="en-US" sz="1600" b="1" dirty="0">
                <a:solidFill>
                  <a:srgbClr val="C00000"/>
                </a:solidFill>
                <a:cs typeface="Courier New" panose="02070309020205020404" pitchFamily="49" charset="0"/>
              </a:rPr>
              <a:t>L=(…;10ab), </a:t>
            </a:r>
          </a:p>
          <a:p>
            <a:r>
              <a:rPr lang="en-US" sz="1600" b="1" dirty="0" err="1">
                <a:solidFill>
                  <a:srgbClr val="C00000"/>
                </a:solidFill>
                <a:cs typeface="Courier New" panose="02070309020205020404" pitchFamily="49" charset="0"/>
              </a:rPr>
              <a:t>newP</a:t>
            </a:r>
            <a:r>
              <a:rPr lang="en-US" sz="1600" b="1" dirty="0">
                <a:solidFill>
                  <a:srgbClr val="C00000"/>
                </a:solidFill>
                <a:cs typeface="Courier New" panose="02070309020205020404" pitchFamily="49" charset="0"/>
              </a:rPr>
              <a:t>=(…;</a:t>
            </a:r>
            <a:r>
              <a:rPr lang="en-US" sz="1600" b="1" dirty="0" err="1">
                <a:solidFill>
                  <a:srgbClr val="C00000"/>
                </a:solidFill>
                <a:cs typeface="Courier New" panose="02070309020205020404" pitchFamily="49" charset="0"/>
              </a:rPr>
              <a:t>dabc</a:t>
            </a:r>
            <a:r>
              <a:rPr lang="en-US" sz="1600" b="1" dirty="0">
                <a:solidFill>
                  <a:srgbClr val="C00000"/>
                </a:solidFill>
                <a:cs typeface="Courier New" panose="02070309020205020404" pitchFamily="49" charset="0"/>
              </a:rPr>
              <a:t>), </a:t>
            </a:r>
            <a:r>
              <a:rPr lang="en-US" sz="1600" b="1" dirty="0" err="1">
                <a:solidFill>
                  <a:srgbClr val="C00000"/>
                </a:solidFill>
                <a:cs typeface="Courier New" panose="02070309020205020404" pitchFamily="49" charset="0"/>
              </a:rPr>
              <a:t>lastP</a:t>
            </a:r>
            <a:r>
              <a:rPr lang="en-US" sz="1600" b="1" dirty="0">
                <a:solidFill>
                  <a:srgbClr val="C00000"/>
                </a:solidFill>
                <a:cs typeface="Courier New" panose="02070309020205020404" pitchFamily="49" charset="0"/>
              </a:rPr>
              <a:t>=(…;</a:t>
            </a:r>
            <a:r>
              <a:rPr lang="en-US" sz="1600" b="1" dirty="0" err="1">
                <a:solidFill>
                  <a:srgbClr val="C00000"/>
                </a:solidFill>
                <a:cs typeface="Courier New" panose="02070309020205020404" pitchFamily="49" charset="0"/>
              </a:rPr>
              <a:t>dabc</a:t>
            </a:r>
            <a:r>
              <a:rPr lang="en-US" sz="1600" b="1" dirty="0">
                <a:solidFill>
                  <a:srgbClr val="C00000"/>
                </a:solidFill>
                <a:cs typeface="Courier New" panose="02070309020205020404" pitchFamily="49" charset="0"/>
              </a:rPr>
              <a:t>)</a:t>
            </a:r>
          </a:p>
          <a:p>
            <a:r>
              <a:rPr lang="en-US" sz="1600" b="1" dirty="0">
                <a:solidFill>
                  <a:srgbClr val="C00000"/>
                </a:solidFill>
                <a:cs typeface="Courier New" panose="02070309020205020404" pitchFamily="49" charset="0"/>
              </a:rPr>
              <a:t>j=(…;3)</a:t>
            </a:r>
          </a:p>
          <a:p>
            <a:r>
              <a:rPr lang="en-US" sz="1600" b="1" dirty="0">
                <a:solidFill>
                  <a:srgbClr val="C00000"/>
                </a:solidFill>
                <a:cs typeface="Courier New" panose="02070309020205020404" pitchFamily="49" charset="0"/>
              </a:rPr>
              <a:t>(10ab;9,abcd)-&gt;(</a:t>
            </a:r>
            <a:r>
              <a:rPr lang="en-US" sz="1600" b="1" dirty="0" err="1">
                <a:solidFill>
                  <a:srgbClr val="C00000"/>
                </a:solidFill>
                <a:cs typeface="Courier New" panose="02070309020205020404" pitchFamily="49" charset="0"/>
              </a:rPr>
              <a:t>abcd</a:t>
            </a:r>
            <a:r>
              <a:rPr lang="en-US" sz="1600" b="1" dirty="0">
                <a:solidFill>
                  <a:srgbClr val="C00000"/>
                </a:solidFill>
                <a:cs typeface="Courier New" panose="02070309020205020404" pitchFamily="49" charset="0"/>
              </a:rPr>
              <a:t>; </a:t>
            </a:r>
            <a:r>
              <a:rPr lang="en-US" sz="1600" b="1" dirty="0" err="1">
                <a:solidFill>
                  <a:srgbClr val="C00000"/>
                </a:solidFill>
                <a:cs typeface="Courier New" panose="02070309020205020404" pitchFamily="49" charset="0"/>
              </a:rPr>
              <a:t>dabc</a:t>
            </a:r>
            <a:r>
              <a:rPr lang="en-US" sz="1600" b="1" dirty="0">
                <a:solidFill>
                  <a:srgbClr val="C00000"/>
                </a:solidFill>
                <a:cs typeface="Courier New" panose="02070309020205020404" pitchFamily="49" charset="0"/>
              </a:rPr>
              <a:t>)-&gt; </a:t>
            </a:r>
          </a:p>
          <a:p>
            <a:r>
              <a:rPr lang="en-US" sz="1600" b="1" dirty="0">
                <a:solidFill>
                  <a:srgbClr val="C00000"/>
                </a:solidFill>
                <a:cs typeface="Courier New" panose="02070309020205020404" pitchFamily="49" charset="0"/>
              </a:rPr>
              <a:t>(</a:t>
            </a:r>
            <a:r>
              <a:rPr lang="en-US" sz="1600" b="1" dirty="0" err="1">
                <a:solidFill>
                  <a:srgbClr val="C00000"/>
                </a:solidFill>
                <a:cs typeface="Courier New" panose="02070309020205020404" pitchFamily="49" charset="0"/>
              </a:rPr>
              <a:t>dabc</a:t>
            </a:r>
            <a:r>
              <a:rPr lang="en-US" sz="1600" b="1" dirty="0">
                <a:solidFill>
                  <a:srgbClr val="C00000"/>
                </a:solidFill>
                <a:cs typeface="Courier New" panose="02070309020205020404" pitchFamily="49" charset="0"/>
              </a:rPr>
              <a:t>; NULL)</a:t>
            </a:r>
          </a:p>
        </p:txBody>
      </p:sp>
    </p:spTree>
    <p:extLst>
      <p:ext uri="{BB962C8B-B14F-4D97-AF65-F5344CB8AC3E}">
        <p14:creationId xmlns:p14="http://schemas.microsoft.com/office/powerpoint/2010/main" val="253788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854" y="167163"/>
            <a:ext cx="8578921" cy="747237"/>
          </a:xfrm>
        </p:spPr>
        <p:txBody>
          <a:bodyPr>
            <a:noAutofit/>
          </a:bodyPr>
          <a:lstStyle/>
          <a:p>
            <a:r>
              <a:rPr lang="en-US" sz="2800" dirty="0"/>
              <a:t>Delete an entire list</a:t>
            </a:r>
          </a:p>
        </p:txBody>
      </p:sp>
      <p:sp>
        <p:nvSpPr>
          <p:cNvPr id="3" name="Content Placeholder 2"/>
          <p:cNvSpPr>
            <a:spLocks noGrp="1"/>
          </p:cNvSpPr>
          <p:nvPr>
            <p:ph idx="1"/>
          </p:nvPr>
        </p:nvSpPr>
        <p:spPr>
          <a:xfrm>
            <a:off x="368160" y="2349428"/>
            <a:ext cx="8320247" cy="3791163"/>
          </a:xfrm>
        </p:spPr>
        <p:txBody>
          <a:bodyPr>
            <a:normAutofit/>
          </a:bodyPr>
          <a:lstStyle/>
          <a:p>
            <a:r>
              <a:rPr lang="en-US" dirty="0"/>
              <a:t>Function signature: </a:t>
            </a:r>
            <a:r>
              <a:rPr lang="en-US" dirty="0">
                <a:latin typeface="Courier New" panose="02070309020205020404" pitchFamily="49" charset="0"/>
                <a:cs typeface="Courier New" panose="02070309020205020404" pitchFamily="49" charset="0"/>
              </a:rPr>
              <a:t>void delete(</a:t>
            </a:r>
            <a:r>
              <a:rPr lang="en-US" dirty="0" err="1">
                <a:latin typeface="Courier New" panose="02070309020205020404" pitchFamily="49" charset="0"/>
                <a:cs typeface="Courier New" panose="02070309020205020404" pitchFamily="49" charset="0"/>
              </a:rPr>
              <a:t>nodePT</a:t>
            </a:r>
            <a:r>
              <a:rPr lang="en-US" dirty="0">
                <a:latin typeface="Courier New" panose="02070309020205020404" pitchFamily="49" charset="0"/>
                <a:cs typeface="Courier New" panose="02070309020205020404" pitchFamily="49" charset="0"/>
              </a:rPr>
              <a:t> L);</a:t>
            </a:r>
          </a:p>
          <a:p>
            <a:r>
              <a:rPr lang="en-US" dirty="0"/>
              <a:t>STEPS.</a:t>
            </a:r>
          </a:p>
          <a:p>
            <a:pPr lvl="1"/>
            <a:r>
              <a:rPr lang="en-US" b="1" dirty="0"/>
              <a:t>1:  loop </a:t>
            </a:r>
            <a:r>
              <a:rPr lang="en-US" dirty="0"/>
              <a:t>- decide roughly what the loop does (overall and in one iteration)</a:t>
            </a:r>
          </a:p>
          <a:p>
            <a:pPr lvl="1"/>
            <a:r>
              <a:rPr lang="en-US" b="1" dirty="0"/>
              <a:t>2a: identify property </a:t>
            </a:r>
            <a:r>
              <a:rPr lang="en-US" dirty="0"/>
              <a:t>- What is the expected </a:t>
            </a:r>
            <a:r>
              <a:rPr lang="en-US" b="1" dirty="0"/>
              <a:t>program state before iteration j</a:t>
            </a:r>
            <a:r>
              <a:rPr lang="en-US" dirty="0"/>
              <a:t>. (CLEARLY state what each variable holds: each variable must have a clear meaning and must hold specific data (related to processing the first (j-1) data.</a:t>
            </a:r>
          </a:p>
          <a:p>
            <a:pPr lvl="1"/>
            <a:r>
              <a:rPr lang="en-US" b="1" dirty="0"/>
              <a:t>2b: j -&gt; (j+1)  </a:t>
            </a:r>
            <a:r>
              <a:rPr lang="en-US" dirty="0"/>
              <a:t>- </a:t>
            </a:r>
            <a:r>
              <a:rPr lang="en-US" b="1" dirty="0"/>
              <a:t>assume</a:t>
            </a:r>
            <a:r>
              <a:rPr lang="en-US" dirty="0"/>
              <a:t> the property holds before iteration j and prove/check it holds before iteration (j+1).</a:t>
            </a:r>
          </a:p>
          <a:p>
            <a:pPr marL="342900" lvl="1" indent="0">
              <a:buNone/>
            </a:pPr>
            <a:r>
              <a:rPr lang="en-US" dirty="0"/>
              <a:t>   After the current iteration, j, the variables will hold the same information but related to processing the first j data.</a:t>
            </a:r>
          </a:p>
          <a:p>
            <a:pPr lvl="1"/>
            <a:r>
              <a:rPr lang="en-US" b="1" dirty="0"/>
              <a:t>3: solved in the end</a:t>
            </a:r>
            <a:r>
              <a:rPr lang="en-US" dirty="0"/>
              <a:t>-  check that when the loop finished, the problem is solved</a:t>
            </a:r>
          </a:p>
          <a:p>
            <a:pPr lvl="1"/>
            <a:r>
              <a:rPr lang="en-US" b="1" dirty="0"/>
              <a:t>4: fix start </a:t>
            </a:r>
            <a:r>
              <a:rPr lang="en-US" dirty="0"/>
              <a:t>- check and fix so that the data has the property right before the FIRST iteration starts. Most times, this needs fixing. </a:t>
            </a:r>
          </a:p>
        </p:txBody>
      </p:sp>
      <p:sp>
        <p:nvSpPr>
          <p:cNvPr id="4" name="Slide Number Placeholder 3"/>
          <p:cNvSpPr>
            <a:spLocks noGrp="1"/>
          </p:cNvSpPr>
          <p:nvPr>
            <p:ph type="sldNum" sz="quarter" idx="12"/>
          </p:nvPr>
        </p:nvSpPr>
        <p:spPr/>
        <p:txBody>
          <a:bodyPr/>
          <a:lstStyle/>
          <a:p>
            <a:fld id="{86D0B840-2342-494D-8904-2C09F25F3064}" type="slidenum">
              <a:rPr lang="en-US" smtClean="0"/>
              <a:t>26</a:t>
            </a:fld>
            <a:endParaRPr lang="en-US"/>
          </a:p>
        </p:txBody>
      </p:sp>
      <p:graphicFrame>
        <p:nvGraphicFramePr>
          <p:cNvPr id="5" name="Content Placeholder 26"/>
          <p:cNvGraphicFramePr>
            <a:graphicFrameLocks/>
          </p:cNvGraphicFramePr>
          <p:nvPr>
            <p:extLst>
              <p:ext uri="{D42A27DB-BD31-4B8C-83A1-F6EECF244321}">
                <p14:modId xmlns:p14="http://schemas.microsoft.com/office/powerpoint/2010/main" val="3120176720"/>
              </p:ext>
            </p:extLst>
          </p:nvPr>
        </p:nvGraphicFramePr>
        <p:xfrm>
          <a:off x="3906206" y="955256"/>
          <a:ext cx="990988" cy="274320"/>
        </p:xfrm>
        <a:graphic>
          <a:graphicData uri="http://schemas.openxmlformats.org/drawingml/2006/table">
            <a:tbl>
              <a:tblPr firstRow="1" bandRow="1">
                <a:tableStyleId>{5C22544A-7EE6-4342-B048-85BDC9FD1C3A}</a:tableStyleId>
              </a:tblPr>
              <a:tblGrid>
                <a:gridCol w="495494">
                  <a:extLst>
                    <a:ext uri="{9D8B030D-6E8A-4147-A177-3AD203B41FA5}">
                      <a16:colId xmlns:a16="http://schemas.microsoft.com/office/drawing/2014/main" val="20000"/>
                    </a:ext>
                  </a:extLst>
                </a:gridCol>
                <a:gridCol w="495494">
                  <a:extLst>
                    <a:ext uri="{9D8B030D-6E8A-4147-A177-3AD203B41FA5}">
                      <a16:colId xmlns:a16="http://schemas.microsoft.com/office/drawing/2014/main" val="20001"/>
                    </a:ext>
                  </a:extLst>
                </a:gridCol>
              </a:tblGrid>
              <a:tr h="260866">
                <a:tc>
                  <a:txBody>
                    <a:bodyPr/>
                    <a:lstStyle/>
                    <a:p>
                      <a:r>
                        <a:rPr lang="en-US" sz="12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abcd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6" name="Straight Arrow Connector 5"/>
          <p:cNvCxnSpPr/>
          <p:nvPr/>
        </p:nvCxnSpPr>
        <p:spPr>
          <a:xfrm>
            <a:off x="4906162" y="1082280"/>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 name="Content Placeholder 26"/>
          <p:cNvGraphicFramePr>
            <a:graphicFrameLocks/>
          </p:cNvGraphicFramePr>
          <p:nvPr>
            <p:extLst>
              <p:ext uri="{D42A27DB-BD31-4B8C-83A1-F6EECF244321}">
                <p14:modId xmlns:p14="http://schemas.microsoft.com/office/powerpoint/2010/main" val="1164141440"/>
              </p:ext>
            </p:extLst>
          </p:nvPr>
        </p:nvGraphicFramePr>
        <p:xfrm>
          <a:off x="5306014" y="932328"/>
          <a:ext cx="820614" cy="274320"/>
        </p:xfrm>
        <a:graphic>
          <a:graphicData uri="http://schemas.openxmlformats.org/drawingml/2006/table">
            <a:tbl>
              <a:tblPr firstRow="1" bandRow="1">
                <a:tableStyleId>{5C22544A-7EE6-4342-B048-85BDC9FD1C3A}</a:tableStyleId>
              </a:tblPr>
              <a:tblGrid>
                <a:gridCol w="286730">
                  <a:extLst>
                    <a:ext uri="{9D8B030D-6E8A-4147-A177-3AD203B41FA5}">
                      <a16:colId xmlns:a16="http://schemas.microsoft.com/office/drawing/2014/main" val="20000"/>
                    </a:ext>
                  </a:extLst>
                </a:gridCol>
                <a:gridCol w="533884">
                  <a:extLst>
                    <a:ext uri="{9D8B030D-6E8A-4147-A177-3AD203B41FA5}">
                      <a16:colId xmlns:a16="http://schemas.microsoft.com/office/drawing/2014/main" val="20001"/>
                    </a:ext>
                  </a:extLst>
                </a:gridCol>
              </a:tblGrid>
              <a:tr h="260866">
                <a:tc>
                  <a:txBody>
                    <a:bodyPr/>
                    <a:lstStyle/>
                    <a:p>
                      <a:r>
                        <a:rPr lang="en-US"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dabc</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8" name="Content Placeholder 26"/>
          <p:cNvGraphicFramePr>
            <a:graphicFrameLocks/>
          </p:cNvGraphicFramePr>
          <p:nvPr>
            <p:extLst>
              <p:ext uri="{D42A27DB-BD31-4B8C-83A1-F6EECF244321}">
                <p14:modId xmlns:p14="http://schemas.microsoft.com/office/powerpoint/2010/main" val="1816470139"/>
              </p:ext>
            </p:extLst>
          </p:nvPr>
        </p:nvGraphicFramePr>
        <p:xfrm>
          <a:off x="7833980" y="919727"/>
          <a:ext cx="1023392" cy="274320"/>
        </p:xfrm>
        <a:graphic>
          <a:graphicData uri="http://schemas.openxmlformats.org/drawingml/2006/table">
            <a:tbl>
              <a:tblPr firstRow="1" bandRow="1">
                <a:tableStyleId>{5C22544A-7EE6-4342-B048-85BDC9FD1C3A}</a:tableStyleId>
              </a:tblPr>
              <a:tblGrid>
                <a:gridCol w="511696">
                  <a:extLst>
                    <a:ext uri="{9D8B030D-6E8A-4147-A177-3AD203B41FA5}">
                      <a16:colId xmlns:a16="http://schemas.microsoft.com/office/drawing/2014/main" val="20000"/>
                    </a:ext>
                  </a:extLst>
                </a:gridCol>
                <a:gridCol w="511696">
                  <a:extLst>
                    <a:ext uri="{9D8B030D-6E8A-4147-A177-3AD203B41FA5}">
                      <a16:colId xmlns:a16="http://schemas.microsoft.com/office/drawing/2014/main" val="20001"/>
                    </a:ext>
                  </a:extLst>
                </a:gridCol>
              </a:tblGrid>
              <a:tr h="260866">
                <a:tc>
                  <a:txBody>
                    <a:bodyPr/>
                    <a:lstStyle/>
                    <a:p>
                      <a:r>
                        <a:rPr lang="en-US" sz="120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9" name="Straight Arrow Connector 8"/>
          <p:cNvCxnSpPr/>
          <p:nvPr/>
        </p:nvCxnSpPr>
        <p:spPr>
          <a:xfrm>
            <a:off x="7452982" y="1072127"/>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 idx="0"/>
          </p:cNvCxnSpPr>
          <p:nvPr/>
        </p:nvCxnSpPr>
        <p:spPr>
          <a:xfrm>
            <a:off x="8345676" y="919727"/>
            <a:ext cx="511696" cy="2588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1" name="Content Placeholder 26"/>
          <p:cNvGraphicFramePr>
            <a:graphicFrameLocks/>
          </p:cNvGraphicFramePr>
          <p:nvPr>
            <p:extLst>
              <p:ext uri="{D42A27DB-BD31-4B8C-83A1-F6EECF244321}">
                <p14:modId xmlns:p14="http://schemas.microsoft.com/office/powerpoint/2010/main" val="1166415077"/>
              </p:ext>
            </p:extLst>
          </p:nvPr>
        </p:nvGraphicFramePr>
        <p:xfrm>
          <a:off x="6488382" y="932328"/>
          <a:ext cx="999150" cy="274320"/>
        </p:xfrm>
        <a:graphic>
          <a:graphicData uri="http://schemas.openxmlformats.org/drawingml/2006/table">
            <a:tbl>
              <a:tblPr firstRow="1" bandRow="1">
                <a:tableStyleId>{5C22544A-7EE6-4342-B048-85BDC9FD1C3A}</a:tableStyleId>
              </a:tblPr>
              <a:tblGrid>
                <a:gridCol w="499575">
                  <a:extLst>
                    <a:ext uri="{9D8B030D-6E8A-4147-A177-3AD203B41FA5}">
                      <a16:colId xmlns:a16="http://schemas.microsoft.com/office/drawing/2014/main" val="20000"/>
                    </a:ext>
                  </a:extLst>
                </a:gridCol>
                <a:gridCol w="499575">
                  <a:extLst>
                    <a:ext uri="{9D8B030D-6E8A-4147-A177-3AD203B41FA5}">
                      <a16:colId xmlns:a16="http://schemas.microsoft.com/office/drawing/2014/main" val="20001"/>
                    </a:ext>
                  </a:extLst>
                </a:gridCol>
              </a:tblGrid>
              <a:tr h="260866">
                <a:tc>
                  <a:txBody>
                    <a:bodyPr/>
                    <a:lstStyle/>
                    <a:p>
                      <a:r>
                        <a:rPr lang="en-US" sz="12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200c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2" name="Straight Arrow Connector 11"/>
          <p:cNvCxnSpPr/>
          <p:nvPr/>
        </p:nvCxnSpPr>
        <p:spPr>
          <a:xfrm>
            <a:off x="6113099" y="108472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761299" y="1178360"/>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14" name="Rectangle 13"/>
          <p:cNvSpPr/>
          <p:nvPr/>
        </p:nvSpPr>
        <p:spPr>
          <a:xfrm>
            <a:off x="2849544" y="955256"/>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10ab</a:t>
            </a:r>
          </a:p>
        </p:txBody>
      </p:sp>
      <p:cxnSp>
        <p:nvCxnSpPr>
          <p:cNvPr id="15" name="Straight Arrow Connector 14"/>
          <p:cNvCxnSpPr/>
          <p:nvPr/>
        </p:nvCxnSpPr>
        <p:spPr>
          <a:xfrm>
            <a:off x="3327806" y="1082280"/>
            <a:ext cx="583039" cy="340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906206" y="1164883"/>
            <a:ext cx="984565" cy="276999"/>
          </a:xfrm>
          <a:prstGeom prst="rect">
            <a:avLst/>
          </a:prstGeom>
          <a:noFill/>
        </p:spPr>
        <p:txBody>
          <a:bodyPr wrap="none" rtlCol="0">
            <a:spAutoFit/>
          </a:bodyPr>
          <a:lstStyle/>
          <a:p>
            <a:r>
              <a:rPr lang="en-US" sz="1200" i="1" dirty="0"/>
              <a:t>data       next</a:t>
            </a:r>
            <a:endParaRPr lang="en-US" sz="1400" i="1" dirty="0"/>
          </a:p>
        </p:txBody>
      </p:sp>
      <p:sp>
        <p:nvSpPr>
          <p:cNvPr id="17" name="TextBox 16"/>
          <p:cNvSpPr txBox="1"/>
          <p:nvPr/>
        </p:nvSpPr>
        <p:spPr>
          <a:xfrm>
            <a:off x="3815779" y="658076"/>
            <a:ext cx="495649" cy="276999"/>
          </a:xfrm>
          <a:prstGeom prst="rect">
            <a:avLst/>
          </a:prstGeom>
          <a:noFill/>
        </p:spPr>
        <p:txBody>
          <a:bodyPr wrap="none" rtlCol="0">
            <a:spAutoFit/>
          </a:bodyPr>
          <a:lstStyle/>
          <a:p>
            <a:r>
              <a:rPr lang="en-US" sz="1200" dirty="0"/>
              <a:t>10ab</a:t>
            </a:r>
            <a:endParaRPr lang="en-US" sz="1600" dirty="0"/>
          </a:p>
        </p:txBody>
      </p:sp>
      <p:sp>
        <p:nvSpPr>
          <p:cNvPr id="18" name="TextBox 17"/>
          <p:cNvSpPr txBox="1"/>
          <p:nvPr/>
        </p:nvSpPr>
        <p:spPr>
          <a:xfrm>
            <a:off x="5203085" y="659644"/>
            <a:ext cx="484428" cy="276999"/>
          </a:xfrm>
          <a:prstGeom prst="rect">
            <a:avLst/>
          </a:prstGeom>
          <a:noFill/>
        </p:spPr>
        <p:txBody>
          <a:bodyPr wrap="none" rtlCol="0">
            <a:spAutoFit/>
          </a:bodyPr>
          <a:lstStyle/>
          <a:p>
            <a:r>
              <a:rPr lang="en-US" sz="1200" dirty="0" err="1"/>
              <a:t>abcd</a:t>
            </a:r>
            <a:endParaRPr lang="en-US" sz="1600" dirty="0"/>
          </a:p>
        </p:txBody>
      </p:sp>
      <p:sp>
        <p:nvSpPr>
          <p:cNvPr id="19" name="TextBox 18"/>
          <p:cNvSpPr txBox="1"/>
          <p:nvPr/>
        </p:nvSpPr>
        <p:spPr>
          <a:xfrm>
            <a:off x="6421440" y="713889"/>
            <a:ext cx="484428" cy="276999"/>
          </a:xfrm>
          <a:prstGeom prst="rect">
            <a:avLst/>
          </a:prstGeom>
          <a:noFill/>
        </p:spPr>
        <p:txBody>
          <a:bodyPr wrap="none" rtlCol="0">
            <a:spAutoFit/>
          </a:bodyPr>
          <a:lstStyle/>
          <a:p>
            <a:r>
              <a:rPr lang="en-US" sz="1200" dirty="0" err="1"/>
              <a:t>dabc</a:t>
            </a:r>
            <a:endParaRPr lang="en-US" sz="1600" dirty="0"/>
          </a:p>
        </p:txBody>
      </p:sp>
      <p:sp>
        <p:nvSpPr>
          <p:cNvPr id="20" name="TextBox 19"/>
          <p:cNvSpPr txBox="1"/>
          <p:nvPr/>
        </p:nvSpPr>
        <p:spPr>
          <a:xfrm>
            <a:off x="7870643" y="674435"/>
            <a:ext cx="486030" cy="276999"/>
          </a:xfrm>
          <a:prstGeom prst="rect">
            <a:avLst/>
          </a:prstGeom>
          <a:noFill/>
        </p:spPr>
        <p:txBody>
          <a:bodyPr wrap="none" rtlCol="0">
            <a:spAutoFit/>
          </a:bodyPr>
          <a:lstStyle/>
          <a:p>
            <a:r>
              <a:rPr lang="en-US" sz="1200" dirty="0"/>
              <a:t>200c</a:t>
            </a:r>
            <a:endParaRPr lang="en-US" sz="1600" dirty="0"/>
          </a:p>
        </p:txBody>
      </p:sp>
      <p:sp>
        <p:nvSpPr>
          <p:cNvPr id="21" name="TextBox 20"/>
          <p:cNvSpPr txBox="1"/>
          <p:nvPr/>
        </p:nvSpPr>
        <p:spPr>
          <a:xfrm>
            <a:off x="369870" y="990898"/>
            <a:ext cx="1487523" cy="415498"/>
          </a:xfrm>
          <a:prstGeom prst="rect">
            <a:avLst/>
          </a:prstGeom>
          <a:noFill/>
        </p:spPr>
        <p:txBody>
          <a:bodyPr wrap="none" rtlCol="0">
            <a:spAutoFit/>
          </a:bodyPr>
          <a:lstStyle/>
          <a:p>
            <a:r>
              <a:rPr lang="en-US" sz="2100" dirty="0"/>
              <a:t>Given data: </a:t>
            </a:r>
          </a:p>
        </p:txBody>
      </p:sp>
      <p:sp>
        <p:nvSpPr>
          <p:cNvPr id="22" name="TextBox 21"/>
          <p:cNvSpPr txBox="1"/>
          <p:nvPr/>
        </p:nvSpPr>
        <p:spPr>
          <a:xfrm>
            <a:off x="368160" y="1780296"/>
            <a:ext cx="1377941" cy="415498"/>
          </a:xfrm>
          <a:prstGeom prst="rect">
            <a:avLst/>
          </a:prstGeom>
          <a:noFill/>
        </p:spPr>
        <p:txBody>
          <a:bodyPr wrap="none" rtlCol="0">
            <a:spAutoFit/>
          </a:bodyPr>
          <a:lstStyle/>
          <a:p>
            <a:r>
              <a:rPr lang="en-US" sz="2100" dirty="0"/>
              <a:t>Final data: </a:t>
            </a:r>
          </a:p>
        </p:txBody>
      </p:sp>
      <p:sp>
        <p:nvSpPr>
          <p:cNvPr id="23" name="TextBox 22"/>
          <p:cNvSpPr txBox="1"/>
          <p:nvPr/>
        </p:nvSpPr>
        <p:spPr>
          <a:xfrm>
            <a:off x="2841781" y="2019127"/>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24" name="Rectangle 23"/>
          <p:cNvSpPr/>
          <p:nvPr/>
        </p:nvSpPr>
        <p:spPr>
          <a:xfrm>
            <a:off x="2930026" y="1796023"/>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10ab</a:t>
            </a:r>
          </a:p>
        </p:txBody>
      </p:sp>
    </p:spTree>
    <p:extLst>
      <p:ext uri="{BB962C8B-B14F-4D97-AF65-F5344CB8AC3E}">
        <p14:creationId xmlns:p14="http://schemas.microsoft.com/office/powerpoint/2010/main" val="19421212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854" y="38672"/>
            <a:ext cx="8578921" cy="565624"/>
          </a:xfrm>
        </p:spPr>
        <p:txBody>
          <a:bodyPr>
            <a:noAutofit/>
          </a:bodyPr>
          <a:lstStyle/>
          <a:p>
            <a:r>
              <a:rPr lang="en-US" sz="2800" dirty="0"/>
              <a:t>Delete an entire list</a:t>
            </a:r>
          </a:p>
        </p:txBody>
      </p:sp>
      <p:sp>
        <p:nvSpPr>
          <p:cNvPr id="3" name="Content Placeholder 2"/>
          <p:cNvSpPr>
            <a:spLocks noGrp="1"/>
          </p:cNvSpPr>
          <p:nvPr>
            <p:ph idx="1"/>
          </p:nvPr>
        </p:nvSpPr>
        <p:spPr>
          <a:xfrm>
            <a:off x="156005" y="1763156"/>
            <a:ext cx="8642276" cy="4432324"/>
          </a:xfrm>
        </p:spPr>
        <p:txBody>
          <a:bodyPr>
            <a:normAutofit fontScale="92500" lnSpcReduction="10000"/>
          </a:bodyPr>
          <a:lstStyle/>
          <a:p>
            <a:r>
              <a:rPr lang="en-US" dirty="0"/>
              <a:t>Function signature: </a:t>
            </a:r>
            <a:r>
              <a:rPr lang="en-US" dirty="0">
                <a:latin typeface="Courier New" panose="02070309020205020404" pitchFamily="49" charset="0"/>
                <a:cs typeface="Courier New" panose="02070309020205020404" pitchFamily="49" charset="0"/>
              </a:rPr>
              <a:t>void delete(</a:t>
            </a:r>
            <a:r>
              <a:rPr lang="en-US" dirty="0" err="1">
                <a:latin typeface="Courier New" panose="02070309020205020404" pitchFamily="49" charset="0"/>
                <a:cs typeface="Courier New" panose="02070309020205020404" pitchFamily="49" charset="0"/>
              </a:rPr>
              <a:t>nodePT</a:t>
            </a:r>
            <a:r>
              <a:rPr lang="en-US" dirty="0">
                <a:latin typeface="Courier New" panose="02070309020205020404" pitchFamily="49" charset="0"/>
                <a:cs typeface="Courier New" panose="02070309020205020404" pitchFamily="49" charset="0"/>
              </a:rPr>
              <a:t> L);</a:t>
            </a:r>
          </a:p>
          <a:p>
            <a:r>
              <a:rPr lang="en-US" dirty="0"/>
              <a:t>STEPS.</a:t>
            </a:r>
          </a:p>
          <a:p>
            <a:pPr lvl="1"/>
            <a:r>
              <a:rPr lang="en-US" b="1" dirty="0"/>
              <a:t>1:  loop </a:t>
            </a:r>
            <a:r>
              <a:rPr lang="en-US" dirty="0"/>
              <a:t>- decide roughly what the loop does (overall and in one iteration)</a:t>
            </a:r>
          </a:p>
          <a:p>
            <a:pPr marL="342900" lvl="1" indent="0">
              <a:buNone/>
            </a:pPr>
            <a:r>
              <a:rPr lang="en-US" dirty="0"/>
              <a:t>    </a:t>
            </a:r>
            <a:r>
              <a:rPr lang="en-US" b="1" dirty="0">
                <a:solidFill>
                  <a:srgbClr val="C00000"/>
                </a:solidFill>
              </a:rPr>
              <a:t>Iterates over every node, and in one iteration it deletes one node. Use name </a:t>
            </a:r>
            <a:r>
              <a:rPr lang="en-US" b="1" dirty="0" err="1">
                <a:solidFill>
                  <a:srgbClr val="C00000"/>
                </a:solidFill>
                <a:latin typeface="Courier New" panose="02070309020205020404" pitchFamily="49" charset="0"/>
                <a:cs typeface="Courier New" panose="02070309020205020404" pitchFamily="49" charset="0"/>
              </a:rPr>
              <a:t>curr</a:t>
            </a:r>
            <a:endParaRPr lang="en-US" b="1" dirty="0">
              <a:solidFill>
                <a:srgbClr val="C00000"/>
              </a:solidFill>
              <a:latin typeface="Courier New" panose="02070309020205020404" pitchFamily="49" charset="0"/>
              <a:cs typeface="Courier New" panose="02070309020205020404" pitchFamily="49" charset="0"/>
            </a:endParaRPr>
          </a:p>
          <a:p>
            <a:pPr marL="342900" lvl="1" indent="0">
              <a:buNone/>
            </a:pPr>
            <a:r>
              <a:rPr lang="en-US" b="1" dirty="0">
                <a:solidFill>
                  <a:srgbClr val="C00000"/>
                </a:solidFill>
                <a:latin typeface="Courier New" panose="02070309020205020404" pitchFamily="49" charset="0"/>
                <a:cs typeface="Courier New" panose="02070309020205020404" pitchFamily="49" charset="0"/>
              </a:rPr>
              <a:t>    for every node, </a:t>
            </a:r>
            <a:r>
              <a:rPr lang="en-US" b="1" dirty="0" err="1">
                <a:solidFill>
                  <a:srgbClr val="C00000"/>
                </a:solidFill>
                <a:latin typeface="Courier New" panose="02070309020205020404" pitchFamily="49" charset="0"/>
                <a:cs typeface="Courier New" panose="02070309020205020404" pitchFamily="49" charset="0"/>
              </a:rPr>
              <a:t>curr</a:t>
            </a:r>
            <a:endParaRPr lang="en-US" b="1" dirty="0">
              <a:solidFill>
                <a:srgbClr val="C00000"/>
              </a:solidFill>
              <a:latin typeface="Courier New" panose="02070309020205020404" pitchFamily="49" charset="0"/>
              <a:cs typeface="Courier New" panose="02070309020205020404" pitchFamily="49" charset="0"/>
            </a:endParaRPr>
          </a:p>
          <a:p>
            <a:pPr marL="342900" lvl="1" indent="0">
              <a:buNone/>
            </a:pPr>
            <a:r>
              <a:rPr lang="en-US" b="1" dirty="0">
                <a:solidFill>
                  <a:srgbClr val="C00000"/>
                </a:solidFill>
                <a:latin typeface="Courier New" panose="02070309020205020404" pitchFamily="49" charset="0"/>
                <a:cs typeface="Courier New" panose="02070309020205020404" pitchFamily="49" charset="0"/>
              </a:rPr>
              <a:t>		work needed to delete and free </a:t>
            </a:r>
            <a:r>
              <a:rPr lang="en-US" b="1" dirty="0" err="1">
                <a:solidFill>
                  <a:srgbClr val="C00000"/>
                </a:solidFill>
                <a:latin typeface="Courier New" panose="02070309020205020404" pitchFamily="49" charset="0"/>
                <a:cs typeface="Courier New" panose="02070309020205020404" pitchFamily="49" charset="0"/>
              </a:rPr>
              <a:t>curr</a:t>
            </a:r>
            <a:r>
              <a:rPr lang="en-US" b="1" dirty="0">
                <a:solidFill>
                  <a:srgbClr val="C00000"/>
                </a:solidFill>
                <a:latin typeface="Courier New" panose="02070309020205020404" pitchFamily="49" charset="0"/>
                <a:cs typeface="Courier New" panose="02070309020205020404" pitchFamily="49" charset="0"/>
              </a:rPr>
              <a:t>  </a:t>
            </a:r>
          </a:p>
          <a:p>
            <a:pPr lvl="1"/>
            <a:r>
              <a:rPr lang="en-US" b="1" dirty="0"/>
              <a:t>2a: identify property </a:t>
            </a:r>
            <a:r>
              <a:rPr lang="en-US" dirty="0"/>
              <a:t>- What is the expected </a:t>
            </a:r>
            <a:r>
              <a:rPr lang="en-US" b="1" dirty="0"/>
              <a:t>program state before iteration j</a:t>
            </a:r>
            <a:r>
              <a:rPr lang="en-US" dirty="0"/>
              <a:t>. (CLEARLY state what each variable holds: each variable must have a clear meaning and must hold specific data (related to processing the first (j-1) data.</a:t>
            </a:r>
          </a:p>
          <a:p>
            <a:pPr marL="342900" lvl="1" indent="0">
              <a:buNone/>
            </a:pPr>
            <a:r>
              <a:rPr lang="en-US" b="1" dirty="0"/>
              <a:t>    </a:t>
            </a:r>
            <a:r>
              <a:rPr lang="en-US" b="1" dirty="0">
                <a:solidFill>
                  <a:srgbClr val="C00000"/>
                </a:solidFill>
              </a:rPr>
              <a:t>The first (j-1) nodes are deleted. Nodes before </a:t>
            </a:r>
            <a:r>
              <a:rPr lang="en-US" b="1" dirty="0" err="1">
                <a:solidFill>
                  <a:srgbClr val="C00000"/>
                </a:solidFill>
                <a:latin typeface="Courier New" panose="02070309020205020404" pitchFamily="49" charset="0"/>
                <a:cs typeface="Courier New" panose="02070309020205020404" pitchFamily="49" charset="0"/>
              </a:rPr>
              <a:t>curr</a:t>
            </a:r>
            <a:r>
              <a:rPr lang="en-US" b="1" dirty="0">
                <a:solidFill>
                  <a:srgbClr val="C00000"/>
                </a:solidFill>
              </a:rPr>
              <a:t> are deleted and freed</a:t>
            </a:r>
          </a:p>
          <a:p>
            <a:pPr lvl="1"/>
            <a:r>
              <a:rPr lang="en-US" b="1" dirty="0"/>
              <a:t>2b: j -&gt; (j+1)  </a:t>
            </a:r>
            <a:r>
              <a:rPr lang="en-US" dirty="0"/>
              <a:t>- </a:t>
            </a:r>
            <a:r>
              <a:rPr lang="en-US" b="1" dirty="0"/>
              <a:t>assume</a:t>
            </a:r>
            <a:r>
              <a:rPr lang="en-US" dirty="0"/>
              <a:t> the property holds before iteration j and prove/check it holds before iteration (j+1)</a:t>
            </a:r>
          </a:p>
          <a:p>
            <a:pPr marL="342900" lvl="1" indent="0">
              <a:buNone/>
            </a:pPr>
            <a:r>
              <a:rPr lang="en-US" dirty="0"/>
              <a:t>    If free(</a:t>
            </a:r>
            <a:r>
              <a:rPr lang="en-US" dirty="0" err="1"/>
              <a:t>curr</a:t>
            </a:r>
            <a:r>
              <a:rPr lang="en-US" dirty="0"/>
              <a:t>), we lose the link to the next node (we do not know the number </a:t>
            </a:r>
            <a:r>
              <a:rPr lang="en-US" dirty="0" err="1"/>
              <a:t>dabc</a:t>
            </a:r>
            <a:r>
              <a:rPr lang="en-US" dirty="0"/>
              <a:t>) =&gt; need another pointer variable to hold it =&gt; use name </a:t>
            </a:r>
            <a:r>
              <a:rPr lang="en-US" dirty="0">
                <a:latin typeface="Courier New" panose="02070309020205020404" pitchFamily="49" charset="0"/>
                <a:cs typeface="Courier New" panose="02070309020205020404" pitchFamily="49" charset="0"/>
              </a:rPr>
              <a:t>next</a:t>
            </a:r>
            <a:r>
              <a:rPr lang="en-US" dirty="0"/>
              <a:t> . Order matters!!!!</a:t>
            </a:r>
          </a:p>
          <a:p>
            <a:pPr marL="342900" lvl="1" indent="0">
              <a:buNone/>
            </a:pPr>
            <a:r>
              <a:rPr lang="en-US" dirty="0">
                <a:latin typeface="Courier New" panose="02070309020205020404" pitchFamily="49" charset="0"/>
                <a:cs typeface="Courier New" panose="02070309020205020404" pitchFamily="49" charset="0"/>
              </a:rPr>
              <a:t>          </a:t>
            </a:r>
            <a:r>
              <a:rPr lang="en-US" b="1" dirty="0">
                <a:solidFill>
                  <a:srgbClr val="C00000"/>
                </a:solidFill>
                <a:latin typeface="Courier New" panose="02070309020205020404" pitchFamily="49" charset="0"/>
                <a:cs typeface="Courier New" panose="02070309020205020404" pitchFamily="49" charset="0"/>
              </a:rPr>
              <a:t>next = </a:t>
            </a:r>
            <a:r>
              <a:rPr lang="en-US" b="1" dirty="0" err="1">
                <a:solidFill>
                  <a:srgbClr val="C00000"/>
                </a:solidFill>
                <a:latin typeface="Courier New" panose="02070309020205020404" pitchFamily="49" charset="0"/>
                <a:cs typeface="Courier New" panose="02070309020205020404" pitchFamily="49" charset="0"/>
              </a:rPr>
              <a:t>curr</a:t>
            </a:r>
            <a:r>
              <a:rPr lang="en-US" b="1" dirty="0">
                <a:solidFill>
                  <a:srgbClr val="C00000"/>
                </a:solidFill>
                <a:latin typeface="Courier New" panose="02070309020205020404" pitchFamily="49" charset="0"/>
                <a:cs typeface="Courier New" panose="02070309020205020404" pitchFamily="49" charset="0"/>
              </a:rPr>
              <a:t>-&gt;next;  // line 21</a:t>
            </a:r>
          </a:p>
          <a:p>
            <a:pPr marL="342900" lvl="1" indent="0">
              <a:buNone/>
            </a:pPr>
            <a:r>
              <a:rPr lang="en-US" b="1" dirty="0">
                <a:solidFill>
                  <a:srgbClr val="C00000"/>
                </a:solidFill>
                <a:latin typeface="Courier New" panose="02070309020205020404" pitchFamily="49" charset="0"/>
                <a:cs typeface="Courier New" panose="02070309020205020404" pitchFamily="49" charset="0"/>
              </a:rPr>
              <a:t>          free(</a:t>
            </a:r>
            <a:r>
              <a:rPr lang="en-US" b="1" dirty="0" err="1">
                <a:solidFill>
                  <a:srgbClr val="C00000"/>
                </a:solidFill>
                <a:latin typeface="Courier New" panose="02070309020205020404" pitchFamily="49" charset="0"/>
                <a:cs typeface="Courier New" panose="02070309020205020404" pitchFamily="49" charset="0"/>
              </a:rPr>
              <a:t>curr</a:t>
            </a:r>
            <a:r>
              <a:rPr lang="en-US" b="1" dirty="0">
                <a:solidFill>
                  <a:srgbClr val="C00000"/>
                </a:solidFill>
                <a:latin typeface="Courier New" panose="02070309020205020404" pitchFamily="49" charset="0"/>
                <a:cs typeface="Courier New" panose="02070309020205020404" pitchFamily="49" charset="0"/>
              </a:rPr>
              <a:t>);         // line 22</a:t>
            </a:r>
          </a:p>
          <a:p>
            <a:pPr marL="342900" lvl="1" indent="0">
              <a:buNone/>
            </a:pPr>
            <a:r>
              <a:rPr lang="en-US" b="1" dirty="0">
                <a:solidFill>
                  <a:srgbClr val="C00000"/>
                </a:solidFill>
                <a:latin typeface="Courier New" panose="02070309020205020404" pitchFamily="49" charset="0"/>
                <a:cs typeface="Courier New" panose="02070309020205020404" pitchFamily="49" charset="0"/>
              </a:rPr>
              <a:t>          </a:t>
            </a:r>
            <a:r>
              <a:rPr lang="en-US" b="1" dirty="0" err="1">
                <a:solidFill>
                  <a:srgbClr val="C00000"/>
                </a:solidFill>
                <a:latin typeface="Courier New" panose="02070309020205020404" pitchFamily="49" charset="0"/>
                <a:cs typeface="Courier New" panose="02070309020205020404" pitchFamily="49" charset="0"/>
              </a:rPr>
              <a:t>curr</a:t>
            </a:r>
            <a:r>
              <a:rPr lang="en-US" b="1" dirty="0">
                <a:solidFill>
                  <a:srgbClr val="C00000"/>
                </a:solidFill>
                <a:latin typeface="Courier New" panose="02070309020205020404" pitchFamily="49" charset="0"/>
                <a:cs typeface="Courier New" panose="02070309020205020404" pitchFamily="49" charset="0"/>
              </a:rPr>
              <a:t> = next;        // line 23</a:t>
            </a:r>
          </a:p>
        </p:txBody>
      </p:sp>
      <p:sp>
        <p:nvSpPr>
          <p:cNvPr id="4" name="Slide Number Placeholder 3"/>
          <p:cNvSpPr>
            <a:spLocks noGrp="1"/>
          </p:cNvSpPr>
          <p:nvPr>
            <p:ph type="sldNum" sz="quarter" idx="12"/>
          </p:nvPr>
        </p:nvSpPr>
        <p:spPr/>
        <p:txBody>
          <a:bodyPr/>
          <a:lstStyle/>
          <a:p>
            <a:fld id="{86D0B840-2342-494D-8904-2C09F25F3064}" type="slidenum">
              <a:rPr lang="en-US" smtClean="0"/>
              <a:t>27</a:t>
            </a:fld>
            <a:endParaRPr lang="en-US"/>
          </a:p>
        </p:txBody>
      </p:sp>
      <p:graphicFrame>
        <p:nvGraphicFramePr>
          <p:cNvPr id="5" name="Content Placeholder 26"/>
          <p:cNvGraphicFramePr>
            <a:graphicFrameLocks/>
          </p:cNvGraphicFramePr>
          <p:nvPr>
            <p:extLst>
              <p:ext uri="{D42A27DB-BD31-4B8C-83A1-F6EECF244321}">
                <p14:modId xmlns:p14="http://schemas.microsoft.com/office/powerpoint/2010/main" val="2204159387"/>
              </p:ext>
            </p:extLst>
          </p:nvPr>
        </p:nvGraphicFramePr>
        <p:xfrm>
          <a:off x="3906206" y="729228"/>
          <a:ext cx="990988" cy="274320"/>
        </p:xfrm>
        <a:graphic>
          <a:graphicData uri="http://schemas.openxmlformats.org/drawingml/2006/table">
            <a:tbl>
              <a:tblPr firstRow="1" bandRow="1">
                <a:tableStyleId>{5C22544A-7EE6-4342-B048-85BDC9FD1C3A}</a:tableStyleId>
              </a:tblPr>
              <a:tblGrid>
                <a:gridCol w="495494">
                  <a:extLst>
                    <a:ext uri="{9D8B030D-6E8A-4147-A177-3AD203B41FA5}">
                      <a16:colId xmlns:a16="http://schemas.microsoft.com/office/drawing/2014/main" val="20000"/>
                    </a:ext>
                  </a:extLst>
                </a:gridCol>
                <a:gridCol w="495494">
                  <a:extLst>
                    <a:ext uri="{9D8B030D-6E8A-4147-A177-3AD203B41FA5}">
                      <a16:colId xmlns:a16="http://schemas.microsoft.com/office/drawing/2014/main" val="20001"/>
                    </a:ext>
                  </a:extLst>
                </a:gridCol>
              </a:tblGrid>
              <a:tr h="260866">
                <a:tc>
                  <a:txBody>
                    <a:bodyPr/>
                    <a:lstStyle/>
                    <a:p>
                      <a:r>
                        <a:rPr lang="en-US" sz="12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abcd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6" name="Straight Arrow Connector 5"/>
          <p:cNvCxnSpPr/>
          <p:nvPr/>
        </p:nvCxnSpPr>
        <p:spPr>
          <a:xfrm>
            <a:off x="4906162" y="856252"/>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 name="Content Placeholder 26"/>
          <p:cNvGraphicFramePr>
            <a:graphicFrameLocks/>
          </p:cNvGraphicFramePr>
          <p:nvPr>
            <p:extLst>
              <p:ext uri="{D42A27DB-BD31-4B8C-83A1-F6EECF244321}">
                <p14:modId xmlns:p14="http://schemas.microsoft.com/office/powerpoint/2010/main" val="1036004985"/>
              </p:ext>
            </p:extLst>
          </p:nvPr>
        </p:nvGraphicFramePr>
        <p:xfrm>
          <a:off x="5306014" y="706300"/>
          <a:ext cx="820614" cy="274320"/>
        </p:xfrm>
        <a:graphic>
          <a:graphicData uri="http://schemas.openxmlformats.org/drawingml/2006/table">
            <a:tbl>
              <a:tblPr firstRow="1" bandRow="1">
                <a:tableStyleId>{5C22544A-7EE6-4342-B048-85BDC9FD1C3A}</a:tableStyleId>
              </a:tblPr>
              <a:tblGrid>
                <a:gridCol w="286730">
                  <a:extLst>
                    <a:ext uri="{9D8B030D-6E8A-4147-A177-3AD203B41FA5}">
                      <a16:colId xmlns:a16="http://schemas.microsoft.com/office/drawing/2014/main" val="20000"/>
                    </a:ext>
                  </a:extLst>
                </a:gridCol>
                <a:gridCol w="533884">
                  <a:extLst>
                    <a:ext uri="{9D8B030D-6E8A-4147-A177-3AD203B41FA5}">
                      <a16:colId xmlns:a16="http://schemas.microsoft.com/office/drawing/2014/main" val="20001"/>
                    </a:ext>
                  </a:extLst>
                </a:gridCol>
              </a:tblGrid>
              <a:tr h="260866">
                <a:tc>
                  <a:txBody>
                    <a:bodyPr/>
                    <a:lstStyle/>
                    <a:p>
                      <a:r>
                        <a:rPr lang="en-US"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dabc</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8" name="Content Placeholder 26"/>
          <p:cNvGraphicFramePr>
            <a:graphicFrameLocks/>
          </p:cNvGraphicFramePr>
          <p:nvPr>
            <p:extLst>
              <p:ext uri="{D42A27DB-BD31-4B8C-83A1-F6EECF244321}">
                <p14:modId xmlns:p14="http://schemas.microsoft.com/office/powerpoint/2010/main" val="3714354060"/>
              </p:ext>
            </p:extLst>
          </p:nvPr>
        </p:nvGraphicFramePr>
        <p:xfrm>
          <a:off x="7833980" y="693699"/>
          <a:ext cx="1023392" cy="274320"/>
        </p:xfrm>
        <a:graphic>
          <a:graphicData uri="http://schemas.openxmlformats.org/drawingml/2006/table">
            <a:tbl>
              <a:tblPr firstRow="1" bandRow="1">
                <a:tableStyleId>{5C22544A-7EE6-4342-B048-85BDC9FD1C3A}</a:tableStyleId>
              </a:tblPr>
              <a:tblGrid>
                <a:gridCol w="511696">
                  <a:extLst>
                    <a:ext uri="{9D8B030D-6E8A-4147-A177-3AD203B41FA5}">
                      <a16:colId xmlns:a16="http://schemas.microsoft.com/office/drawing/2014/main" val="20000"/>
                    </a:ext>
                  </a:extLst>
                </a:gridCol>
                <a:gridCol w="511696">
                  <a:extLst>
                    <a:ext uri="{9D8B030D-6E8A-4147-A177-3AD203B41FA5}">
                      <a16:colId xmlns:a16="http://schemas.microsoft.com/office/drawing/2014/main" val="20001"/>
                    </a:ext>
                  </a:extLst>
                </a:gridCol>
              </a:tblGrid>
              <a:tr h="260866">
                <a:tc>
                  <a:txBody>
                    <a:bodyPr/>
                    <a:lstStyle/>
                    <a:p>
                      <a:r>
                        <a:rPr lang="en-US" sz="120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9" name="Straight Arrow Connector 8"/>
          <p:cNvCxnSpPr/>
          <p:nvPr/>
        </p:nvCxnSpPr>
        <p:spPr>
          <a:xfrm>
            <a:off x="7452982" y="846099"/>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 idx="0"/>
          </p:cNvCxnSpPr>
          <p:nvPr/>
        </p:nvCxnSpPr>
        <p:spPr>
          <a:xfrm>
            <a:off x="8345676" y="693699"/>
            <a:ext cx="511696" cy="2588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1" name="Content Placeholder 26"/>
          <p:cNvGraphicFramePr>
            <a:graphicFrameLocks/>
          </p:cNvGraphicFramePr>
          <p:nvPr>
            <p:extLst>
              <p:ext uri="{D42A27DB-BD31-4B8C-83A1-F6EECF244321}">
                <p14:modId xmlns:p14="http://schemas.microsoft.com/office/powerpoint/2010/main" val="3543771171"/>
              </p:ext>
            </p:extLst>
          </p:nvPr>
        </p:nvGraphicFramePr>
        <p:xfrm>
          <a:off x="6488382" y="706300"/>
          <a:ext cx="999150" cy="274320"/>
        </p:xfrm>
        <a:graphic>
          <a:graphicData uri="http://schemas.openxmlformats.org/drawingml/2006/table">
            <a:tbl>
              <a:tblPr firstRow="1" bandRow="1">
                <a:tableStyleId>{5C22544A-7EE6-4342-B048-85BDC9FD1C3A}</a:tableStyleId>
              </a:tblPr>
              <a:tblGrid>
                <a:gridCol w="499575">
                  <a:extLst>
                    <a:ext uri="{9D8B030D-6E8A-4147-A177-3AD203B41FA5}">
                      <a16:colId xmlns:a16="http://schemas.microsoft.com/office/drawing/2014/main" val="20000"/>
                    </a:ext>
                  </a:extLst>
                </a:gridCol>
                <a:gridCol w="499575">
                  <a:extLst>
                    <a:ext uri="{9D8B030D-6E8A-4147-A177-3AD203B41FA5}">
                      <a16:colId xmlns:a16="http://schemas.microsoft.com/office/drawing/2014/main" val="20001"/>
                    </a:ext>
                  </a:extLst>
                </a:gridCol>
              </a:tblGrid>
              <a:tr h="260866">
                <a:tc>
                  <a:txBody>
                    <a:bodyPr/>
                    <a:lstStyle/>
                    <a:p>
                      <a:r>
                        <a:rPr lang="en-US" sz="12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200c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2" name="Straight Arrow Connector 11"/>
          <p:cNvCxnSpPr/>
          <p:nvPr/>
        </p:nvCxnSpPr>
        <p:spPr>
          <a:xfrm>
            <a:off x="6113099" y="858700"/>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761299" y="952332"/>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14" name="Rectangle 13"/>
          <p:cNvSpPr/>
          <p:nvPr/>
        </p:nvSpPr>
        <p:spPr>
          <a:xfrm>
            <a:off x="2849544" y="729228"/>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10ab</a:t>
            </a:r>
          </a:p>
        </p:txBody>
      </p:sp>
      <p:cxnSp>
        <p:nvCxnSpPr>
          <p:cNvPr id="15" name="Straight Arrow Connector 14"/>
          <p:cNvCxnSpPr/>
          <p:nvPr/>
        </p:nvCxnSpPr>
        <p:spPr>
          <a:xfrm>
            <a:off x="3327806" y="856252"/>
            <a:ext cx="583039" cy="340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906206" y="938855"/>
            <a:ext cx="984565" cy="276999"/>
          </a:xfrm>
          <a:prstGeom prst="rect">
            <a:avLst/>
          </a:prstGeom>
          <a:noFill/>
        </p:spPr>
        <p:txBody>
          <a:bodyPr wrap="none" rtlCol="0">
            <a:spAutoFit/>
          </a:bodyPr>
          <a:lstStyle/>
          <a:p>
            <a:r>
              <a:rPr lang="en-US" sz="1200" i="1" dirty="0"/>
              <a:t>data       next</a:t>
            </a:r>
            <a:endParaRPr lang="en-US" sz="1400" i="1" dirty="0"/>
          </a:p>
        </p:txBody>
      </p:sp>
      <p:sp>
        <p:nvSpPr>
          <p:cNvPr id="17" name="TextBox 16"/>
          <p:cNvSpPr txBox="1"/>
          <p:nvPr/>
        </p:nvSpPr>
        <p:spPr>
          <a:xfrm>
            <a:off x="3815779" y="432048"/>
            <a:ext cx="495649" cy="276999"/>
          </a:xfrm>
          <a:prstGeom prst="rect">
            <a:avLst/>
          </a:prstGeom>
          <a:noFill/>
        </p:spPr>
        <p:txBody>
          <a:bodyPr wrap="none" rtlCol="0">
            <a:spAutoFit/>
          </a:bodyPr>
          <a:lstStyle/>
          <a:p>
            <a:r>
              <a:rPr lang="en-US" sz="1200" dirty="0"/>
              <a:t>10ab</a:t>
            </a:r>
            <a:endParaRPr lang="en-US" sz="1600" dirty="0"/>
          </a:p>
        </p:txBody>
      </p:sp>
      <p:sp>
        <p:nvSpPr>
          <p:cNvPr id="18" name="TextBox 17"/>
          <p:cNvSpPr txBox="1"/>
          <p:nvPr/>
        </p:nvSpPr>
        <p:spPr>
          <a:xfrm>
            <a:off x="5203085" y="433616"/>
            <a:ext cx="484428" cy="276999"/>
          </a:xfrm>
          <a:prstGeom prst="rect">
            <a:avLst/>
          </a:prstGeom>
          <a:noFill/>
        </p:spPr>
        <p:txBody>
          <a:bodyPr wrap="none" rtlCol="0">
            <a:spAutoFit/>
          </a:bodyPr>
          <a:lstStyle/>
          <a:p>
            <a:r>
              <a:rPr lang="en-US" sz="1200" dirty="0" err="1"/>
              <a:t>abcd</a:t>
            </a:r>
            <a:endParaRPr lang="en-US" sz="1600" dirty="0"/>
          </a:p>
        </p:txBody>
      </p:sp>
      <p:sp>
        <p:nvSpPr>
          <p:cNvPr id="19" name="TextBox 18"/>
          <p:cNvSpPr txBox="1"/>
          <p:nvPr/>
        </p:nvSpPr>
        <p:spPr>
          <a:xfrm>
            <a:off x="6421440" y="487861"/>
            <a:ext cx="484428" cy="276999"/>
          </a:xfrm>
          <a:prstGeom prst="rect">
            <a:avLst/>
          </a:prstGeom>
          <a:noFill/>
        </p:spPr>
        <p:txBody>
          <a:bodyPr wrap="none" rtlCol="0">
            <a:spAutoFit/>
          </a:bodyPr>
          <a:lstStyle/>
          <a:p>
            <a:r>
              <a:rPr lang="en-US" sz="1200" dirty="0" err="1"/>
              <a:t>dabc</a:t>
            </a:r>
            <a:endParaRPr lang="en-US" sz="1600" dirty="0"/>
          </a:p>
        </p:txBody>
      </p:sp>
      <p:sp>
        <p:nvSpPr>
          <p:cNvPr id="20" name="TextBox 19"/>
          <p:cNvSpPr txBox="1"/>
          <p:nvPr/>
        </p:nvSpPr>
        <p:spPr>
          <a:xfrm>
            <a:off x="7870643" y="448407"/>
            <a:ext cx="486030" cy="276999"/>
          </a:xfrm>
          <a:prstGeom prst="rect">
            <a:avLst/>
          </a:prstGeom>
          <a:noFill/>
        </p:spPr>
        <p:txBody>
          <a:bodyPr wrap="none" rtlCol="0">
            <a:spAutoFit/>
          </a:bodyPr>
          <a:lstStyle/>
          <a:p>
            <a:r>
              <a:rPr lang="en-US" sz="1200" dirty="0"/>
              <a:t>200c</a:t>
            </a:r>
            <a:endParaRPr lang="en-US" sz="1600" dirty="0"/>
          </a:p>
        </p:txBody>
      </p:sp>
      <p:sp>
        <p:nvSpPr>
          <p:cNvPr id="21" name="TextBox 20"/>
          <p:cNvSpPr txBox="1"/>
          <p:nvPr/>
        </p:nvSpPr>
        <p:spPr>
          <a:xfrm>
            <a:off x="369870" y="764870"/>
            <a:ext cx="1487523" cy="415498"/>
          </a:xfrm>
          <a:prstGeom prst="rect">
            <a:avLst/>
          </a:prstGeom>
          <a:noFill/>
        </p:spPr>
        <p:txBody>
          <a:bodyPr wrap="none" rtlCol="0">
            <a:spAutoFit/>
          </a:bodyPr>
          <a:lstStyle/>
          <a:p>
            <a:r>
              <a:rPr lang="en-US" sz="2100" dirty="0"/>
              <a:t>Given data: </a:t>
            </a:r>
          </a:p>
        </p:txBody>
      </p:sp>
      <p:sp>
        <p:nvSpPr>
          <p:cNvPr id="22" name="TextBox 21"/>
          <p:cNvSpPr txBox="1"/>
          <p:nvPr/>
        </p:nvSpPr>
        <p:spPr>
          <a:xfrm>
            <a:off x="368160" y="1348788"/>
            <a:ext cx="1377941" cy="415498"/>
          </a:xfrm>
          <a:prstGeom prst="rect">
            <a:avLst/>
          </a:prstGeom>
          <a:noFill/>
        </p:spPr>
        <p:txBody>
          <a:bodyPr wrap="none" rtlCol="0">
            <a:spAutoFit/>
          </a:bodyPr>
          <a:lstStyle/>
          <a:p>
            <a:r>
              <a:rPr lang="en-US" sz="2100" dirty="0"/>
              <a:t>Final data: </a:t>
            </a:r>
          </a:p>
        </p:txBody>
      </p:sp>
      <p:sp>
        <p:nvSpPr>
          <p:cNvPr id="23" name="TextBox 22"/>
          <p:cNvSpPr txBox="1"/>
          <p:nvPr/>
        </p:nvSpPr>
        <p:spPr>
          <a:xfrm>
            <a:off x="2841781" y="1587619"/>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24" name="Rectangle 23"/>
          <p:cNvSpPr/>
          <p:nvPr/>
        </p:nvSpPr>
        <p:spPr>
          <a:xfrm>
            <a:off x="2930026" y="1364515"/>
            <a:ext cx="594010" cy="22310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NULL</a:t>
            </a:r>
          </a:p>
        </p:txBody>
      </p:sp>
      <p:graphicFrame>
        <p:nvGraphicFramePr>
          <p:cNvPr id="27" name="Content Placeholder 26"/>
          <p:cNvGraphicFramePr>
            <a:graphicFrameLocks/>
          </p:cNvGraphicFramePr>
          <p:nvPr>
            <p:extLst>
              <p:ext uri="{D42A27DB-BD31-4B8C-83A1-F6EECF244321}">
                <p14:modId xmlns:p14="http://schemas.microsoft.com/office/powerpoint/2010/main" val="3319372568"/>
              </p:ext>
            </p:extLst>
          </p:nvPr>
        </p:nvGraphicFramePr>
        <p:xfrm>
          <a:off x="4246065" y="6283464"/>
          <a:ext cx="820614" cy="274320"/>
        </p:xfrm>
        <a:graphic>
          <a:graphicData uri="http://schemas.openxmlformats.org/drawingml/2006/table">
            <a:tbl>
              <a:tblPr firstRow="1" bandRow="1">
                <a:tableStyleId>{5C22544A-7EE6-4342-B048-85BDC9FD1C3A}</a:tableStyleId>
              </a:tblPr>
              <a:tblGrid>
                <a:gridCol w="286730">
                  <a:extLst>
                    <a:ext uri="{9D8B030D-6E8A-4147-A177-3AD203B41FA5}">
                      <a16:colId xmlns:a16="http://schemas.microsoft.com/office/drawing/2014/main" val="20000"/>
                    </a:ext>
                  </a:extLst>
                </a:gridCol>
                <a:gridCol w="533884">
                  <a:extLst>
                    <a:ext uri="{9D8B030D-6E8A-4147-A177-3AD203B41FA5}">
                      <a16:colId xmlns:a16="http://schemas.microsoft.com/office/drawing/2014/main" val="20001"/>
                    </a:ext>
                  </a:extLst>
                </a:gridCol>
              </a:tblGrid>
              <a:tr h="260866">
                <a:tc>
                  <a:txBody>
                    <a:bodyPr/>
                    <a:lstStyle/>
                    <a:p>
                      <a:r>
                        <a:rPr lang="en-US"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dabc</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28" name="Content Placeholder 26"/>
          <p:cNvGraphicFramePr>
            <a:graphicFrameLocks/>
          </p:cNvGraphicFramePr>
          <p:nvPr>
            <p:extLst>
              <p:ext uri="{D42A27DB-BD31-4B8C-83A1-F6EECF244321}">
                <p14:modId xmlns:p14="http://schemas.microsoft.com/office/powerpoint/2010/main" val="3695719561"/>
              </p:ext>
            </p:extLst>
          </p:nvPr>
        </p:nvGraphicFramePr>
        <p:xfrm>
          <a:off x="6774031" y="6270863"/>
          <a:ext cx="1023392" cy="274320"/>
        </p:xfrm>
        <a:graphic>
          <a:graphicData uri="http://schemas.openxmlformats.org/drawingml/2006/table">
            <a:tbl>
              <a:tblPr firstRow="1" bandRow="1">
                <a:tableStyleId>{5C22544A-7EE6-4342-B048-85BDC9FD1C3A}</a:tableStyleId>
              </a:tblPr>
              <a:tblGrid>
                <a:gridCol w="511696">
                  <a:extLst>
                    <a:ext uri="{9D8B030D-6E8A-4147-A177-3AD203B41FA5}">
                      <a16:colId xmlns:a16="http://schemas.microsoft.com/office/drawing/2014/main" val="20000"/>
                    </a:ext>
                  </a:extLst>
                </a:gridCol>
                <a:gridCol w="511696">
                  <a:extLst>
                    <a:ext uri="{9D8B030D-6E8A-4147-A177-3AD203B41FA5}">
                      <a16:colId xmlns:a16="http://schemas.microsoft.com/office/drawing/2014/main" val="20001"/>
                    </a:ext>
                  </a:extLst>
                </a:gridCol>
              </a:tblGrid>
              <a:tr h="260866">
                <a:tc>
                  <a:txBody>
                    <a:bodyPr/>
                    <a:lstStyle/>
                    <a:p>
                      <a:r>
                        <a:rPr lang="en-US" sz="120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29" name="Straight Arrow Connector 28"/>
          <p:cNvCxnSpPr/>
          <p:nvPr/>
        </p:nvCxnSpPr>
        <p:spPr>
          <a:xfrm>
            <a:off x="6393033" y="6423263"/>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28" idx="0"/>
          </p:cNvCxnSpPr>
          <p:nvPr/>
        </p:nvCxnSpPr>
        <p:spPr>
          <a:xfrm>
            <a:off x="7285727" y="6270863"/>
            <a:ext cx="511696" cy="2588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1" name="Content Placeholder 26"/>
          <p:cNvGraphicFramePr>
            <a:graphicFrameLocks/>
          </p:cNvGraphicFramePr>
          <p:nvPr>
            <p:extLst>
              <p:ext uri="{D42A27DB-BD31-4B8C-83A1-F6EECF244321}">
                <p14:modId xmlns:p14="http://schemas.microsoft.com/office/powerpoint/2010/main" val="1393919914"/>
              </p:ext>
            </p:extLst>
          </p:nvPr>
        </p:nvGraphicFramePr>
        <p:xfrm>
          <a:off x="5428433" y="6283464"/>
          <a:ext cx="999150" cy="274320"/>
        </p:xfrm>
        <a:graphic>
          <a:graphicData uri="http://schemas.openxmlformats.org/drawingml/2006/table">
            <a:tbl>
              <a:tblPr firstRow="1" bandRow="1">
                <a:tableStyleId>{5C22544A-7EE6-4342-B048-85BDC9FD1C3A}</a:tableStyleId>
              </a:tblPr>
              <a:tblGrid>
                <a:gridCol w="499575">
                  <a:extLst>
                    <a:ext uri="{9D8B030D-6E8A-4147-A177-3AD203B41FA5}">
                      <a16:colId xmlns:a16="http://schemas.microsoft.com/office/drawing/2014/main" val="20000"/>
                    </a:ext>
                  </a:extLst>
                </a:gridCol>
                <a:gridCol w="499575">
                  <a:extLst>
                    <a:ext uri="{9D8B030D-6E8A-4147-A177-3AD203B41FA5}">
                      <a16:colId xmlns:a16="http://schemas.microsoft.com/office/drawing/2014/main" val="20001"/>
                    </a:ext>
                  </a:extLst>
                </a:gridCol>
              </a:tblGrid>
              <a:tr h="260866">
                <a:tc>
                  <a:txBody>
                    <a:bodyPr/>
                    <a:lstStyle/>
                    <a:p>
                      <a:r>
                        <a:rPr lang="en-US" sz="12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200c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32" name="Straight Arrow Connector 31"/>
          <p:cNvCxnSpPr/>
          <p:nvPr/>
        </p:nvCxnSpPr>
        <p:spPr>
          <a:xfrm>
            <a:off x="5053150" y="6435864"/>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1789595" y="6306392"/>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10ab</a:t>
            </a:r>
          </a:p>
        </p:txBody>
      </p:sp>
      <p:cxnSp>
        <p:nvCxnSpPr>
          <p:cNvPr id="34" name="Straight Arrow Connector 33"/>
          <p:cNvCxnSpPr/>
          <p:nvPr/>
        </p:nvCxnSpPr>
        <p:spPr>
          <a:xfrm>
            <a:off x="2267857" y="6433416"/>
            <a:ext cx="583039" cy="340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143136" y="6010780"/>
            <a:ext cx="484428" cy="276999"/>
          </a:xfrm>
          <a:prstGeom prst="rect">
            <a:avLst/>
          </a:prstGeom>
          <a:noFill/>
        </p:spPr>
        <p:txBody>
          <a:bodyPr wrap="none" rtlCol="0">
            <a:spAutoFit/>
          </a:bodyPr>
          <a:lstStyle/>
          <a:p>
            <a:r>
              <a:rPr lang="en-US" sz="1200" dirty="0" err="1"/>
              <a:t>abcd</a:t>
            </a:r>
            <a:endParaRPr lang="en-US" sz="1600" dirty="0"/>
          </a:p>
        </p:txBody>
      </p:sp>
      <p:sp>
        <p:nvSpPr>
          <p:cNvPr id="38" name="TextBox 37"/>
          <p:cNvSpPr txBox="1"/>
          <p:nvPr/>
        </p:nvSpPr>
        <p:spPr>
          <a:xfrm>
            <a:off x="5361491" y="6065025"/>
            <a:ext cx="484428" cy="276999"/>
          </a:xfrm>
          <a:prstGeom prst="rect">
            <a:avLst/>
          </a:prstGeom>
          <a:noFill/>
        </p:spPr>
        <p:txBody>
          <a:bodyPr wrap="none" rtlCol="0">
            <a:spAutoFit/>
          </a:bodyPr>
          <a:lstStyle/>
          <a:p>
            <a:r>
              <a:rPr lang="en-US" sz="1200" dirty="0" err="1"/>
              <a:t>dabc</a:t>
            </a:r>
            <a:endParaRPr lang="en-US" sz="1600" dirty="0"/>
          </a:p>
        </p:txBody>
      </p:sp>
      <p:sp>
        <p:nvSpPr>
          <p:cNvPr id="39" name="TextBox 38"/>
          <p:cNvSpPr txBox="1"/>
          <p:nvPr/>
        </p:nvSpPr>
        <p:spPr>
          <a:xfrm>
            <a:off x="6810694" y="6025571"/>
            <a:ext cx="486030" cy="276999"/>
          </a:xfrm>
          <a:prstGeom prst="rect">
            <a:avLst/>
          </a:prstGeom>
          <a:noFill/>
        </p:spPr>
        <p:txBody>
          <a:bodyPr wrap="none" rtlCol="0">
            <a:spAutoFit/>
          </a:bodyPr>
          <a:lstStyle/>
          <a:p>
            <a:r>
              <a:rPr lang="en-US" sz="1200" dirty="0"/>
              <a:t>200c</a:t>
            </a:r>
            <a:endParaRPr lang="en-US" sz="1600" dirty="0"/>
          </a:p>
        </p:txBody>
      </p:sp>
      <p:sp>
        <p:nvSpPr>
          <p:cNvPr id="40" name="TextBox 39"/>
          <p:cNvSpPr txBox="1"/>
          <p:nvPr/>
        </p:nvSpPr>
        <p:spPr>
          <a:xfrm>
            <a:off x="1802380" y="6517501"/>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41" name="Rectangle 40"/>
          <p:cNvSpPr/>
          <p:nvPr/>
        </p:nvSpPr>
        <p:spPr>
          <a:xfrm>
            <a:off x="267306" y="6314952"/>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tx1"/>
                </a:solidFill>
              </a:rPr>
              <a:t>abcd</a:t>
            </a:r>
            <a:endParaRPr lang="en-US" sz="1200" b="1" dirty="0">
              <a:solidFill>
                <a:schemeClr val="tx1"/>
              </a:solidFill>
            </a:endParaRPr>
          </a:p>
        </p:txBody>
      </p:sp>
      <p:sp>
        <p:nvSpPr>
          <p:cNvPr id="42" name="TextBox 41"/>
          <p:cNvSpPr txBox="1"/>
          <p:nvPr/>
        </p:nvSpPr>
        <p:spPr>
          <a:xfrm>
            <a:off x="235221" y="6529712"/>
            <a:ext cx="591949"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curr</a:t>
            </a:r>
            <a:endParaRPr lang="en-US" sz="1200" dirty="0">
              <a:latin typeface="Courier New" panose="02070309020205020404" pitchFamily="49" charset="0"/>
              <a:cs typeface="Courier New" panose="02070309020205020404" pitchFamily="49" charset="0"/>
            </a:endParaRPr>
          </a:p>
        </p:txBody>
      </p:sp>
      <p:sp>
        <p:nvSpPr>
          <p:cNvPr id="43" name="TextBox 42"/>
          <p:cNvSpPr txBox="1"/>
          <p:nvPr/>
        </p:nvSpPr>
        <p:spPr>
          <a:xfrm>
            <a:off x="2833020" y="6257880"/>
            <a:ext cx="819455" cy="338554"/>
          </a:xfrm>
          <a:prstGeom prst="rect">
            <a:avLst/>
          </a:prstGeom>
          <a:noFill/>
          <a:ln>
            <a:solidFill>
              <a:schemeClr val="tx1"/>
            </a:solidFill>
          </a:ln>
        </p:spPr>
        <p:txBody>
          <a:bodyPr wrap="none" rtlCol="0">
            <a:spAutoFit/>
          </a:bodyPr>
          <a:lstStyle/>
          <a:p>
            <a:r>
              <a:rPr lang="en-US" sz="1600" dirty="0">
                <a:solidFill>
                  <a:srgbClr val="C00000"/>
                </a:solidFill>
              </a:rPr>
              <a:t>XXXXXX</a:t>
            </a:r>
          </a:p>
        </p:txBody>
      </p:sp>
      <p:sp>
        <p:nvSpPr>
          <p:cNvPr id="44" name="Rectangle 43"/>
          <p:cNvSpPr/>
          <p:nvPr/>
        </p:nvSpPr>
        <p:spPr>
          <a:xfrm>
            <a:off x="1077251" y="6313242"/>
            <a:ext cx="501805" cy="272308"/>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tx1"/>
                </a:solidFill>
              </a:rPr>
              <a:t>dabc</a:t>
            </a:r>
            <a:endParaRPr lang="en-US" sz="1200" b="1" dirty="0">
              <a:solidFill>
                <a:schemeClr val="tx1"/>
              </a:solidFill>
            </a:endParaRPr>
          </a:p>
        </p:txBody>
      </p:sp>
      <p:sp>
        <p:nvSpPr>
          <p:cNvPr id="45" name="TextBox 44"/>
          <p:cNvSpPr txBox="1"/>
          <p:nvPr/>
        </p:nvSpPr>
        <p:spPr>
          <a:xfrm>
            <a:off x="1045166" y="6528002"/>
            <a:ext cx="652057"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next</a:t>
            </a:r>
          </a:p>
        </p:txBody>
      </p:sp>
      <p:sp>
        <p:nvSpPr>
          <p:cNvPr id="46" name="TextBox 45"/>
          <p:cNvSpPr txBox="1"/>
          <p:nvPr/>
        </p:nvSpPr>
        <p:spPr>
          <a:xfrm>
            <a:off x="2721627" y="6035180"/>
            <a:ext cx="495649" cy="276999"/>
          </a:xfrm>
          <a:prstGeom prst="rect">
            <a:avLst/>
          </a:prstGeom>
          <a:noFill/>
        </p:spPr>
        <p:txBody>
          <a:bodyPr wrap="none" rtlCol="0">
            <a:spAutoFit/>
          </a:bodyPr>
          <a:lstStyle/>
          <a:p>
            <a:r>
              <a:rPr lang="en-US" sz="1200" dirty="0"/>
              <a:t>10ab</a:t>
            </a:r>
            <a:endParaRPr lang="en-US" sz="1600" dirty="0"/>
          </a:p>
        </p:txBody>
      </p:sp>
    </p:spTree>
    <p:extLst>
      <p:ext uri="{BB962C8B-B14F-4D97-AF65-F5344CB8AC3E}">
        <p14:creationId xmlns:p14="http://schemas.microsoft.com/office/powerpoint/2010/main" val="3242990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854" y="38672"/>
            <a:ext cx="8578921" cy="565624"/>
          </a:xfrm>
        </p:spPr>
        <p:txBody>
          <a:bodyPr>
            <a:noAutofit/>
          </a:bodyPr>
          <a:lstStyle/>
          <a:p>
            <a:r>
              <a:rPr lang="en-US" sz="2800" dirty="0"/>
              <a:t>Delete an entire list</a:t>
            </a:r>
          </a:p>
        </p:txBody>
      </p:sp>
      <p:sp>
        <p:nvSpPr>
          <p:cNvPr id="3" name="Content Placeholder 2"/>
          <p:cNvSpPr>
            <a:spLocks noGrp="1"/>
          </p:cNvSpPr>
          <p:nvPr>
            <p:ph idx="1"/>
          </p:nvPr>
        </p:nvSpPr>
        <p:spPr>
          <a:xfrm>
            <a:off x="57275" y="1806058"/>
            <a:ext cx="9061807" cy="4270771"/>
          </a:xfrm>
        </p:spPr>
        <p:txBody>
          <a:bodyPr>
            <a:normAutofit fontScale="85000" lnSpcReduction="20000"/>
          </a:bodyPr>
          <a:lstStyle/>
          <a:p>
            <a:r>
              <a:rPr lang="en-US" dirty="0"/>
              <a:t>Function signature: </a:t>
            </a:r>
            <a:r>
              <a:rPr lang="en-US" dirty="0">
                <a:latin typeface="Courier New" panose="02070309020205020404" pitchFamily="49" charset="0"/>
                <a:cs typeface="Courier New" panose="02070309020205020404" pitchFamily="49" charset="0"/>
              </a:rPr>
              <a:t>void delete(</a:t>
            </a:r>
            <a:r>
              <a:rPr lang="en-US" dirty="0" err="1">
                <a:latin typeface="Courier New" panose="02070309020205020404" pitchFamily="49" charset="0"/>
                <a:cs typeface="Courier New" panose="02070309020205020404" pitchFamily="49" charset="0"/>
              </a:rPr>
              <a:t>nodePT</a:t>
            </a:r>
            <a:r>
              <a:rPr lang="en-US" dirty="0">
                <a:latin typeface="Courier New" panose="02070309020205020404" pitchFamily="49" charset="0"/>
                <a:cs typeface="Courier New" panose="02070309020205020404" pitchFamily="49" charset="0"/>
              </a:rPr>
              <a:t> L);</a:t>
            </a:r>
          </a:p>
          <a:p>
            <a:r>
              <a:rPr lang="en-US" dirty="0"/>
              <a:t>STEPS.</a:t>
            </a:r>
          </a:p>
          <a:p>
            <a:pPr lvl="1"/>
            <a:r>
              <a:rPr lang="en-US" b="1" dirty="0"/>
              <a:t>3 : solved in the end </a:t>
            </a:r>
            <a:r>
              <a:rPr lang="en-US" dirty="0"/>
              <a:t>-  check that when the loop finished, the problem is solved</a:t>
            </a:r>
          </a:p>
          <a:p>
            <a:pPr marL="342900" lvl="1" indent="0">
              <a:buNone/>
            </a:pPr>
            <a:r>
              <a:rPr lang="en-US" b="1" dirty="0"/>
              <a:t>   </a:t>
            </a:r>
            <a:r>
              <a:rPr lang="en-US" b="1" dirty="0">
                <a:solidFill>
                  <a:srgbClr val="C00000"/>
                </a:solidFill>
              </a:rPr>
              <a:t>In the last iteration </a:t>
            </a:r>
            <a:r>
              <a:rPr lang="en-US" b="1" dirty="0" err="1">
                <a:solidFill>
                  <a:srgbClr val="C00000"/>
                </a:solidFill>
                <a:latin typeface="Courier New" panose="02070309020205020404" pitchFamily="49" charset="0"/>
                <a:cs typeface="Courier New" panose="02070309020205020404" pitchFamily="49" charset="0"/>
              </a:rPr>
              <a:t>curr</a:t>
            </a:r>
            <a:r>
              <a:rPr lang="en-US" b="1" dirty="0">
                <a:solidFill>
                  <a:srgbClr val="C00000"/>
                </a:solidFill>
              </a:rPr>
              <a:t> points to the last node, 200c, and it deletes in that iteration. L should be fixed to NULL after the loop:   </a:t>
            </a:r>
            <a:r>
              <a:rPr lang="en-US" dirty="0">
                <a:solidFill>
                  <a:srgbClr val="C00000"/>
                </a:solidFill>
                <a:latin typeface="Courier New" panose="02070309020205020404" pitchFamily="49" charset="0"/>
                <a:cs typeface="Courier New" panose="02070309020205020404" pitchFamily="49" charset="0"/>
              </a:rPr>
              <a:t>L=NULL;</a:t>
            </a:r>
          </a:p>
          <a:p>
            <a:pPr lvl="1"/>
            <a:r>
              <a:rPr lang="en-US" b="1" dirty="0"/>
              <a:t>4: fix start </a:t>
            </a:r>
            <a:r>
              <a:rPr lang="en-US" dirty="0"/>
              <a:t>- check and fix so that the data has the property right before the FIRST iteration starts. Most times, this needs fixing. </a:t>
            </a:r>
          </a:p>
          <a:p>
            <a:pPr marL="342900" lvl="1" indent="0">
              <a:buNone/>
            </a:pPr>
            <a:r>
              <a:rPr lang="en-US" b="1" dirty="0">
                <a:solidFill>
                  <a:srgbClr val="C00000"/>
                </a:solidFill>
              </a:rPr>
              <a:t>  The only variables used are </a:t>
            </a:r>
            <a:r>
              <a:rPr lang="en-US" b="1" dirty="0" err="1">
                <a:solidFill>
                  <a:srgbClr val="C00000"/>
                </a:solidFill>
                <a:latin typeface="Courier New" panose="02070309020205020404" pitchFamily="49" charset="0"/>
                <a:cs typeface="Courier New" panose="02070309020205020404" pitchFamily="49" charset="0"/>
              </a:rPr>
              <a:t>curr</a:t>
            </a:r>
            <a:r>
              <a:rPr lang="en-US" b="1" dirty="0">
                <a:solidFill>
                  <a:srgbClr val="C00000"/>
                </a:solidFill>
              </a:rPr>
              <a:t> and </a:t>
            </a:r>
            <a:r>
              <a:rPr lang="en-US" b="1" dirty="0">
                <a:solidFill>
                  <a:srgbClr val="C00000"/>
                </a:solidFill>
                <a:latin typeface="Courier New" panose="02070309020205020404" pitchFamily="49" charset="0"/>
                <a:cs typeface="Courier New" panose="02070309020205020404" pitchFamily="49" charset="0"/>
              </a:rPr>
              <a:t>next.</a:t>
            </a:r>
            <a:endParaRPr lang="en-US" b="1" dirty="0">
              <a:solidFill>
                <a:srgbClr val="C00000"/>
              </a:solidFill>
            </a:endParaRPr>
          </a:p>
          <a:p>
            <a:pPr marL="342900" lvl="1" indent="0">
              <a:buNone/>
            </a:pPr>
            <a:r>
              <a:rPr lang="en-US" b="1" dirty="0">
                <a:solidFill>
                  <a:srgbClr val="C00000"/>
                </a:solidFill>
              </a:rPr>
              <a:t>   </a:t>
            </a:r>
            <a:r>
              <a:rPr lang="en-US" b="1" dirty="0" err="1">
                <a:solidFill>
                  <a:srgbClr val="C00000"/>
                </a:solidFill>
                <a:latin typeface="Courier New" panose="02070309020205020404" pitchFamily="49" charset="0"/>
                <a:cs typeface="Courier New" panose="02070309020205020404" pitchFamily="49" charset="0"/>
              </a:rPr>
              <a:t>curr</a:t>
            </a:r>
            <a:r>
              <a:rPr lang="en-US" b="1" dirty="0">
                <a:solidFill>
                  <a:srgbClr val="C00000"/>
                </a:solidFill>
              </a:rPr>
              <a:t> should point to the first node: </a:t>
            </a:r>
            <a:r>
              <a:rPr lang="en-US" b="1" dirty="0" err="1">
                <a:solidFill>
                  <a:srgbClr val="C00000"/>
                </a:solidFill>
                <a:latin typeface="Courier New" panose="02070309020205020404" pitchFamily="49" charset="0"/>
                <a:cs typeface="Courier New" panose="02070309020205020404" pitchFamily="49" charset="0"/>
              </a:rPr>
              <a:t>curr</a:t>
            </a:r>
            <a:r>
              <a:rPr lang="en-US" b="1" dirty="0">
                <a:solidFill>
                  <a:srgbClr val="C00000"/>
                </a:solidFill>
                <a:latin typeface="Courier New" panose="02070309020205020404" pitchFamily="49" charset="0"/>
                <a:cs typeface="Courier New" panose="02070309020205020404" pitchFamily="49" charset="0"/>
              </a:rPr>
              <a:t>=L</a:t>
            </a:r>
            <a:r>
              <a:rPr lang="en-US" b="1" dirty="0">
                <a:solidFill>
                  <a:srgbClr val="C00000"/>
                </a:solidFill>
              </a:rPr>
              <a:t> </a:t>
            </a:r>
          </a:p>
          <a:p>
            <a:pPr marL="342900" lvl="1" indent="0">
              <a:buNone/>
            </a:pPr>
            <a:r>
              <a:rPr lang="en-US" b="1" dirty="0">
                <a:solidFill>
                  <a:srgbClr val="C00000"/>
                </a:solidFill>
              </a:rPr>
              <a:t>   The CONTENT of after is set before it is used, so it is ok.</a:t>
            </a:r>
          </a:p>
          <a:p>
            <a:pPr marL="342900" lvl="1" indent="0">
              <a:buNone/>
            </a:pPr>
            <a:endParaRPr lang="en-US" b="1" dirty="0">
              <a:solidFill>
                <a:srgbClr val="C00000"/>
              </a:solidFill>
            </a:endParaRPr>
          </a:p>
          <a:p>
            <a:pPr marL="342900" lvl="1"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curr</a:t>
            </a:r>
            <a:r>
              <a:rPr lang="en-US" dirty="0">
                <a:latin typeface="Courier New" panose="02070309020205020404" pitchFamily="49" charset="0"/>
                <a:cs typeface="Courier New" panose="02070309020205020404" pitchFamily="49" charset="0"/>
              </a:rPr>
              <a:t> = L;</a:t>
            </a:r>
          </a:p>
          <a:p>
            <a:pPr marL="342900" lvl="1" indent="0">
              <a:buNone/>
            </a:pPr>
            <a:r>
              <a:rPr lang="en-US" dirty="0">
                <a:latin typeface="Courier New" panose="02070309020205020404" pitchFamily="49" charset="0"/>
                <a:cs typeface="Courier New" panose="02070309020205020404" pitchFamily="49" charset="0"/>
              </a:rPr>
              <a:t>     L=NULL; // if at the end of a function, this can be skipped</a:t>
            </a:r>
          </a:p>
          <a:p>
            <a:pPr marL="342900" lvl="1" indent="0">
              <a:buNone/>
            </a:pPr>
            <a:r>
              <a:rPr lang="en-US" dirty="0">
                <a:latin typeface="Courier New" panose="02070309020205020404" pitchFamily="49" charset="0"/>
                <a:cs typeface="Courier New" panose="02070309020205020404" pitchFamily="49" charset="0"/>
              </a:rPr>
              <a:t>     while(</a:t>
            </a:r>
            <a:r>
              <a:rPr lang="en-US" dirty="0" err="1">
                <a:latin typeface="Courier New" panose="02070309020205020404" pitchFamily="49" charset="0"/>
                <a:cs typeface="Courier New" panose="02070309020205020404" pitchFamily="49" charset="0"/>
              </a:rPr>
              <a:t>curr</a:t>
            </a:r>
            <a:r>
              <a:rPr lang="en-US" dirty="0">
                <a:latin typeface="Courier New" panose="02070309020205020404" pitchFamily="49" charset="0"/>
                <a:cs typeface="Courier New" panose="02070309020205020404" pitchFamily="49" charset="0"/>
              </a:rPr>
              <a:t>!=NULL){</a:t>
            </a:r>
          </a:p>
          <a:p>
            <a:pPr marL="342900" lvl="1" indent="0">
              <a:buNone/>
            </a:pPr>
            <a:r>
              <a:rPr lang="en-US" dirty="0">
                <a:latin typeface="Courier New" panose="02070309020205020404" pitchFamily="49" charset="0"/>
                <a:cs typeface="Courier New" panose="02070309020205020404" pitchFamily="49" charset="0"/>
              </a:rPr>
              <a:t>          next = </a:t>
            </a:r>
            <a:r>
              <a:rPr lang="en-US" dirty="0" err="1">
                <a:latin typeface="Courier New" panose="02070309020205020404" pitchFamily="49" charset="0"/>
                <a:cs typeface="Courier New" panose="02070309020205020404" pitchFamily="49" charset="0"/>
              </a:rPr>
              <a:t>curr</a:t>
            </a:r>
            <a:r>
              <a:rPr lang="en-US" dirty="0">
                <a:latin typeface="Courier New" panose="02070309020205020404" pitchFamily="49" charset="0"/>
                <a:cs typeface="Courier New" panose="02070309020205020404" pitchFamily="49" charset="0"/>
              </a:rPr>
              <a:t>-&gt;next;  // line 21</a:t>
            </a:r>
          </a:p>
          <a:p>
            <a:pPr marL="342900" lvl="1" indent="0">
              <a:buNone/>
            </a:pPr>
            <a:r>
              <a:rPr lang="en-US" dirty="0">
                <a:latin typeface="Courier New" panose="02070309020205020404" pitchFamily="49" charset="0"/>
                <a:cs typeface="Courier New" panose="02070309020205020404" pitchFamily="49" charset="0"/>
              </a:rPr>
              <a:t>          free(</a:t>
            </a:r>
            <a:r>
              <a:rPr lang="en-US" dirty="0" err="1">
                <a:latin typeface="Courier New" panose="02070309020205020404" pitchFamily="49" charset="0"/>
                <a:cs typeface="Courier New" panose="02070309020205020404" pitchFamily="49" charset="0"/>
              </a:rPr>
              <a:t>curr</a:t>
            </a:r>
            <a:r>
              <a:rPr lang="en-US" dirty="0">
                <a:latin typeface="Courier New" panose="02070309020205020404" pitchFamily="49" charset="0"/>
                <a:cs typeface="Courier New" panose="02070309020205020404" pitchFamily="49" charset="0"/>
              </a:rPr>
              <a:t>);         // line 22</a:t>
            </a:r>
          </a:p>
          <a:p>
            <a:pPr marL="342900" lvl="1"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curr</a:t>
            </a:r>
            <a:r>
              <a:rPr lang="en-US" dirty="0">
                <a:latin typeface="Courier New" panose="02070309020205020404" pitchFamily="49" charset="0"/>
                <a:cs typeface="Courier New" panose="02070309020205020404" pitchFamily="49" charset="0"/>
              </a:rPr>
              <a:t> = next;        // line 23</a:t>
            </a:r>
          </a:p>
          <a:p>
            <a:pPr marL="342900" lvl="1" indent="0">
              <a:buNone/>
            </a:pPr>
            <a:r>
              <a:rPr lang="en-US" dirty="0">
                <a:latin typeface="Courier New" panose="02070309020205020404" pitchFamily="49" charset="0"/>
                <a:cs typeface="Courier New" panose="02070309020205020404" pitchFamily="49" charset="0"/>
              </a:rPr>
              <a:t>     }</a:t>
            </a:r>
          </a:p>
          <a:p>
            <a:pPr marL="342900" lvl="1" indent="0">
              <a:buNone/>
            </a:pPr>
            <a:r>
              <a:rPr lang="en-US" dirty="0">
                <a:latin typeface="Courier New" panose="02070309020205020404" pitchFamily="49" charset="0"/>
                <a:cs typeface="Courier New" panose="02070309020205020404" pitchFamily="49" charset="0"/>
              </a:rPr>
              <a:t>     </a:t>
            </a:r>
            <a:endParaRPr lang="en-US" dirty="0"/>
          </a:p>
        </p:txBody>
      </p:sp>
      <p:sp>
        <p:nvSpPr>
          <p:cNvPr id="4" name="Slide Number Placeholder 3"/>
          <p:cNvSpPr>
            <a:spLocks noGrp="1"/>
          </p:cNvSpPr>
          <p:nvPr>
            <p:ph type="sldNum" sz="quarter" idx="12"/>
          </p:nvPr>
        </p:nvSpPr>
        <p:spPr/>
        <p:txBody>
          <a:bodyPr/>
          <a:lstStyle/>
          <a:p>
            <a:fld id="{86D0B840-2342-494D-8904-2C09F25F3064}" type="slidenum">
              <a:rPr lang="en-US" smtClean="0"/>
              <a:t>28</a:t>
            </a:fld>
            <a:endParaRPr lang="en-US"/>
          </a:p>
        </p:txBody>
      </p:sp>
      <p:graphicFrame>
        <p:nvGraphicFramePr>
          <p:cNvPr id="5" name="Content Placeholder 26"/>
          <p:cNvGraphicFramePr>
            <a:graphicFrameLocks/>
          </p:cNvGraphicFramePr>
          <p:nvPr>
            <p:extLst/>
          </p:nvPr>
        </p:nvGraphicFramePr>
        <p:xfrm>
          <a:off x="3906206" y="729228"/>
          <a:ext cx="990988" cy="274320"/>
        </p:xfrm>
        <a:graphic>
          <a:graphicData uri="http://schemas.openxmlformats.org/drawingml/2006/table">
            <a:tbl>
              <a:tblPr firstRow="1" bandRow="1">
                <a:tableStyleId>{5C22544A-7EE6-4342-B048-85BDC9FD1C3A}</a:tableStyleId>
              </a:tblPr>
              <a:tblGrid>
                <a:gridCol w="495494">
                  <a:extLst>
                    <a:ext uri="{9D8B030D-6E8A-4147-A177-3AD203B41FA5}">
                      <a16:colId xmlns:a16="http://schemas.microsoft.com/office/drawing/2014/main" val="20000"/>
                    </a:ext>
                  </a:extLst>
                </a:gridCol>
                <a:gridCol w="495494">
                  <a:extLst>
                    <a:ext uri="{9D8B030D-6E8A-4147-A177-3AD203B41FA5}">
                      <a16:colId xmlns:a16="http://schemas.microsoft.com/office/drawing/2014/main" val="20001"/>
                    </a:ext>
                  </a:extLst>
                </a:gridCol>
              </a:tblGrid>
              <a:tr h="260866">
                <a:tc>
                  <a:txBody>
                    <a:bodyPr/>
                    <a:lstStyle/>
                    <a:p>
                      <a:r>
                        <a:rPr lang="en-US" sz="12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abcd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6" name="Straight Arrow Connector 5"/>
          <p:cNvCxnSpPr/>
          <p:nvPr/>
        </p:nvCxnSpPr>
        <p:spPr>
          <a:xfrm>
            <a:off x="4906162" y="856252"/>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 name="Content Placeholder 26"/>
          <p:cNvGraphicFramePr>
            <a:graphicFrameLocks/>
          </p:cNvGraphicFramePr>
          <p:nvPr>
            <p:extLst/>
          </p:nvPr>
        </p:nvGraphicFramePr>
        <p:xfrm>
          <a:off x="5306014" y="706300"/>
          <a:ext cx="820614" cy="274320"/>
        </p:xfrm>
        <a:graphic>
          <a:graphicData uri="http://schemas.openxmlformats.org/drawingml/2006/table">
            <a:tbl>
              <a:tblPr firstRow="1" bandRow="1">
                <a:tableStyleId>{5C22544A-7EE6-4342-B048-85BDC9FD1C3A}</a:tableStyleId>
              </a:tblPr>
              <a:tblGrid>
                <a:gridCol w="286730">
                  <a:extLst>
                    <a:ext uri="{9D8B030D-6E8A-4147-A177-3AD203B41FA5}">
                      <a16:colId xmlns:a16="http://schemas.microsoft.com/office/drawing/2014/main" val="20000"/>
                    </a:ext>
                  </a:extLst>
                </a:gridCol>
                <a:gridCol w="533884">
                  <a:extLst>
                    <a:ext uri="{9D8B030D-6E8A-4147-A177-3AD203B41FA5}">
                      <a16:colId xmlns:a16="http://schemas.microsoft.com/office/drawing/2014/main" val="20001"/>
                    </a:ext>
                  </a:extLst>
                </a:gridCol>
              </a:tblGrid>
              <a:tr h="260866">
                <a:tc>
                  <a:txBody>
                    <a:bodyPr/>
                    <a:lstStyle/>
                    <a:p>
                      <a:r>
                        <a:rPr lang="en-US"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dabc</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8" name="Content Placeholder 26"/>
          <p:cNvGraphicFramePr>
            <a:graphicFrameLocks/>
          </p:cNvGraphicFramePr>
          <p:nvPr>
            <p:extLst/>
          </p:nvPr>
        </p:nvGraphicFramePr>
        <p:xfrm>
          <a:off x="7833980" y="693699"/>
          <a:ext cx="1023392" cy="274320"/>
        </p:xfrm>
        <a:graphic>
          <a:graphicData uri="http://schemas.openxmlformats.org/drawingml/2006/table">
            <a:tbl>
              <a:tblPr firstRow="1" bandRow="1">
                <a:tableStyleId>{5C22544A-7EE6-4342-B048-85BDC9FD1C3A}</a:tableStyleId>
              </a:tblPr>
              <a:tblGrid>
                <a:gridCol w="511696">
                  <a:extLst>
                    <a:ext uri="{9D8B030D-6E8A-4147-A177-3AD203B41FA5}">
                      <a16:colId xmlns:a16="http://schemas.microsoft.com/office/drawing/2014/main" val="20000"/>
                    </a:ext>
                  </a:extLst>
                </a:gridCol>
                <a:gridCol w="511696">
                  <a:extLst>
                    <a:ext uri="{9D8B030D-6E8A-4147-A177-3AD203B41FA5}">
                      <a16:colId xmlns:a16="http://schemas.microsoft.com/office/drawing/2014/main" val="20001"/>
                    </a:ext>
                  </a:extLst>
                </a:gridCol>
              </a:tblGrid>
              <a:tr h="260866">
                <a:tc>
                  <a:txBody>
                    <a:bodyPr/>
                    <a:lstStyle/>
                    <a:p>
                      <a:r>
                        <a:rPr lang="en-US" sz="120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9" name="Straight Arrow Connector 8"/>
          <p:cNvCxnSpPr/>
          <p:nvPr/>
        </p:nvCxnSpPr>
        <p:spPr>
          <a:xfrm>
            <a:off x="7452982" y="846099"/>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 idx="0"/>
          </p:cNvCxnSpPr>
          <p:nvPr/>
        </p:nvCxnSpPr>
        <p:spPr>
          <a:xfrm>
            <a:off x="8345676" y="693699"/>
            <a:ext cx="511696" cy="2588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1" name="Content Placeholder 26"/>
          <p:cNvGraphicFramePr>
            <a:graphicFrameLocks/>
          </p:cNvGraphicFramePr>
          <p:nvPr>
            <p:extLst/>
          </p:nvPr>
        </p:nvGraphicFramePr>
        <p:xfrm>
          <a:off x="6488382" y="706300"/>
          <a:ext cx="999150" cy="274320"/>
        </p:xfrm>
        <a:graphic>
          <a:graphicData uri="http://schemas.openxmlformats.org/drawingml/2006/table">
            <a:tbl>
              <a:tblPr firstRow="1" bandRow="1">
                <a:tableStyleId>{5C22544A-7EE6-4342-B048-85BDC9FD1C3A}</a:tableStyleId>
              </a:tblPr>
              <a:tblGrid>
                <a:gridCol w="499575">
                  <a:extLst>
                    <a:ext uri="{9D8B030D-6E8A-4147-A177-3AD203B41FA5}">
                      <a16:colId xmlns:a16="http://schemas.microsoft.com/office/drawing/2014/main" val="20000"/>
                    </a:ext>
                  </a:extLst>
                </a:gridCol>
                <a:gridCol w="499575">
                  <a:extLst>
                    <a:ext uri="{9D8B030D-6E8A-4147-A177-3AD203B41FA5}">
                      <a16:colId xmlns:a16="http://schemas.microsoft.com/office/drawing/2014/main" val="20001"/>
                    </a:ext>
                  </a:extLst>
                </a:gridCol>
              </a:tblGrid>
              <a:tr h="260866">
                <a:tc>
                  <a:txBody>
                    <a:bodyPr/>
                    <a:lstStyle/>
                    <a:p>
                      <a:r>
                        <a:rPr lang="en-US" sz="12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200c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2" name="Straight Arrow Connector 11"/>
          <p:cNvCxnSpPr/>
          <p:nvPr/>
        </p:nvCxnSpPr>
        <p:spPr>
          <a:xfrm>
            <a:off x="6113099" y="858700"/>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761299" y="952332"/>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14" name="Rectangle 13"/>
          <p:cNvSpPr/>
          <p:nvPr/>
        </p:nvSpPr>
        <p:spPr>
          <a:xfrm>
            <a:off x="2849544" y="729228"/>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10ab</a:t>
            </a:r>
          </a:p>
        </p:txBody>
      </p:sp>
      <p:cxnSp>
        <p:nvCxnSpPr>
          <p:cNvPr id="15" name="Straight Arrow Connector 14"/>
          <p:cNvCxnSpPr/>
          <p:nvPr/>
        </p:nvCxnSpPr>
        <p:spPr>
          <a:xfrm>
            <a:off x="3327806" y="856252"/>
            <a:ext cx="583039" cy="340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906206" y="938855"/>
            <a:ext cx="984565" cy="276999"/>
          </a:xfrm>
          <a:prstGeom prst="rect">
            <a:avLst/>
          </a:prstGeom>
          <a:noFill/>
        </p:spPr>
        <p:txBody>
          <a:bodyPr wrap="none" rtlCol="0">
            <a:spAutoFit/>
          </a:bodyPr>
          <a:lstStyle/>
          <a:p>
            <a:r>
              <a:rPr lang="en-US" sz="1200" i="1" dirty="0"/>
              <a:t>data       next</a:t>
            </a:r>
            <a:endParaRPr lang="en-US" sz="1400" i="1" dirty="0"/>
          </a:p>
        </p:txBody>
      </p:sp>
      <p:sp>
        <p:nvSpPr>
          <p:cNvPr id="17" name="TextBox 16"/>
          <p:cNvSpPr txBox="1"/>
          <p:nvPr/>
        </p:nvSpPr>
        <p:spPr>
          <a:xfrm>
            <a:off x="3815779" y="432048"/>
            <a:ext cx="495649" cy="276999"/>
          </a:xfrm>
          <a:prstGeom prst="rect">
            <a:avLst/>
          </a:prstGeom>
          <a:noFill/>
        </p:spPr>
        <p:txBody>
          <a:bodyPr wrap="none" rtlCol="0">
            <a:spAutoFit/>
          </a:bodyPr>
          <a:lstStyle/>
          <a:p>
            <a:r>
              <a:rPr lang="en-US" sz="1200" dirty="0"/>
              <a:t>10ab</a:t>
            </a:r>
            <a:endParaRPr lang="en-US" sz="1600" dirty="0"/>
          </a:p>
        </p:txBody>
      </p:sp>
      <p:sp>
        <p:nvSpPr>
          <p:cNvPr id="18" name="TextBox 17"/>
          <p:cNvSpPr txBox="1"/>
          <p:nvPr/>
        </p:nvSpPr>
        <p:spPr>
          <a:xfrm>
            <a:off x="5203085" y="433616"/>
            <a:ext cx="484428" cy="276999"/>
          </a:xfrm>
          <a:prstGeom prst="rect">
            <a:avLst/>
          </a:prstGeom>
          <a:noFill/>
        </p:spPr>
        <p:txBody>
          <a:bodyPr wrap="none" rtlCol="0">
            <a:spAutoFit/>
          </a:bodyPr>
          <a:lstStyle/>
          <a:p>
            <a:r>
              <a:rPr lang="en-US" sz="1200" dirty="0" err="1"/>
              <a:t>abcd</a:t>
            </a:r>
            <a:endParaRPr lang="en-US" sz="1600" dirty="0"/>
          </a:p>
        </p:txBody>
      </p:sp>
      <p:sp>
        <p:nvSpPr>
          <p:cNvPr id="19" name="TextBox 18"/>
          <p:cNvSpPr txBox="1"/>
          <p:nvPr/>
        </p:nvSpPr>
        <p:spPr>
          <a:xfrm>
            <a:off x="6421440" y="487861"/>
            <a:ext cx="484428" cy="276999"/>
          </a:xfrm>
          <a:prstGeom prst="rect">
            <a:avLst/>
          </a:prstGeom>
          <a:noFill/>
        </p:spPr>
        <p:txBody>
          <a:bodyPr wrap="none" rtlCol="0">
            <a:spAutoFit/>
          </a:bodyPr>
          <a:lstStyle/>
          <a:p>
            <a:r>
              <a:rPr lang="en-US" sz="1200" dirty="0" err="1"/>
              <a:t>dabc</a:t>
            </a:r>
            <a:endParaRPr lang="en-US" sz="1600" dirty="0"/>
          </a:p>
        </p:txBody>
      </p:sp>
      <p:sp>
        <p:nvSpPr>
          <p:cNvPr id="20" name="TextBox 19"/>
          <p:cNvSpPr txBox="1"/>
          <p:nvPr/>
        </p:nvSpPr>
        <p:spPr>
          <a:xfrm>
            <a:off x="7870643" y="448407"/>
            <a:ext cx="486030" cy="276999"/>
          </a:xfrm>
          <a:prstGeom prst="rect">
            <a:avLst/>
          </a:prstGeom>
          <a:noFill/>
        </p:spPr>
        <p:txBody>
          <a:bodyPr wrap="none" rtlCol="0">
            <a:spAutoFit/>
          </a:bodyPr>
          <a:lstStyle/>
          <a:p>
            <a:r>
              <a:rPr lang="en-US" sz="1200" dirty="0"/>
              <a:t>200c</a:t>
            </a:r>
            <a:endParaRPr lang="en-US" sz="1600" dirty="0"/>
          </a:p>
        </p:txBody>
      </p:sp>
      <p:sp>
        <p:nvSpPr>
          <p:cNvPr id="21" name="TextBox 20"/>
          <p:cNvSpPr txBox="1"/>
          <p:nvPr/>
        </p:nvSpPr>
        <p:spPr>
          <a:xfrm>
            <a:off x="369870" y="764870"/>
            <a:ext cx="1487523" cy="415498"/>
          </a:xfrm>
          <a:prstGeom prst="rect">
            <a:avLst/>
          </a:prstGeom>
          <a:noFill/>
        </p:spPr>
        <p:txBody>
          <a:bodyPr wrap="none" rtlCol="0">
            <a:spAutoFit/>
          </a:bodyPr>
          <a:lstStyle/>
          <a:p>
            <a:r>
              <a:rPr lang="en-US" sz="2100" dirty="0"/>
              <a:t>Given data: </a:t>
            </a:r>
          </a:p>
        </p:txBody>
      </p:sp>
      <p:sp>
        <p:nvSpPr>
          <p:cNvPr id="22" name="TextBox 21"/>
          <p:cNvSpPr txBox="1"/>
          <p:nvPr/>
        </p:nvSpPr>
        <p:spPr>
          <a:xfrm>
            <a:off x="368160" y="1348788"/>
            <a:ext cx="1377941" cy="415498"/>
          </a:xfrm>
          <a:prstGeom prst="rect">
            <a:avLst/>
          </a:prstGeom>
          <a:noFill/>
        </p:spPr>
        <p:txBody>
          <a:bodyPr wrap="none" rtlCol="0">
            <a:spAutoFit/>
          </a:bodyPr>
          <a:lstStyle/>
          <a:p>
            <a:r>
              <a:rPr lang="en-US" sz="2100" dirty="0"/>
              <a:t>Final data: </a:t>
            </a:r>
          </a:p>
        </p:txBody>
      </p:sp>
      <p:sp>
        <p:nvSpPr>
          <p:cNvPr id="23" name="TextBox 22"/>
          <p:cNvSpPr txBox="1"/>
          <p:nvPr/>
        </p:nvSpPr>
        <p:spPr>
          <a:xfrm>
            <a:off x="2841781" y="1587619"/>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24" name="Rectangle 23"/>
          <p:cNvSpPr/>
          <p:nvPr/>
        </p:nvSpPr>
        <p:spPr>
          <a:xfrm>
            <a:off x="2930026" y="1364515"/>
            <a:ext cx="594010" cy="22310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NULL</a:t>
            </a:r>
          </a:p>
        </p:txBody>
      </p:sp>
      <p:sp>
        <p:nvSpPr>
          <p:cNvPr id="41" name="Rectangle 40"/>
          <p:cNvSpPr/>
          <p:nvPr/>
        </p:nvSpPr>
        <p:spPr>
          <a:xfrm>
            <a:off x="267306" y="6314952"/>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tx1"/>
                </a:solidFill>
              </a:rPr>
              <a:t>abcd</a:t>
            </a:r>
            <a:endParaRPr lang="en-US" sz="1200" b="1" dirty="0">
              <a:solidFill>
                <a:schemeClr val="tx1"/>
              </a:solidFill>
            </a:endParaRPr>
          </a:p>
        </p:txBody>
      </p:sp>
      <p:sp>
        <p:nvSpPr>
          <p:cNvPr id="42" name="TextBox 41"/>
          <p:cNvSpPr txBox="1"/>
          <p:nvPr/>
        </p:nvSpPr>
        <p:spPr>
          <a:xfrm>
            <a:off x="235221" y="6529712"/>
            <a:ext cx="591949"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curr</a:t>
            </a:r>
            <a:endParaRPr lang="en-US" sz="1200" dirty="0">
              <a:latin typeface="Courier New" panose="02070309020205020404" pitchFamily="49" charset="0"/>
              <a:cs typeface="Courier New" panose="02070309020205020404" pitchFamily="49" charset="0"/>
            </a:endParaRPr>
          </a:p>
        </p:txBody>
      </p:sp>
      <p:sp>
        <p:nvSpPr>
          <p:cNvPr id="44" name="Rectangle 43"/>
          <p:cNvSpPr/>
          <p:nvPr/>
        </p:nvSpPr>
        <p:spPr>
          <a:xfrm>
            <a:off x="1077251" y="6313242"/>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tx1"/>
                </a:solidFill>
              </a:rPr>
              <a:t>dabc</a:t>
            </a:r>
            <a:endParaRPr lang="en-US" sz="1200" b="1" dirty="0">
              <a:solidFill>
                <a:schemeClr val="tx1"/>
              </a:solidFill>
            </a:endParaRPr>
          </a:p>
        </p:txBody>
      </p:sp>
      <p:sp>
        <p:nvSpPr>
          <p:cNvPr id="45" name="TextBox 44"/>
          <p:cNvSpPr txBox="1"/>
          <p:nvPr/>
        </p:nvSpPr>
        <p:spPr>
          <a:xfrm>
            <a:off x="1045166" y="6528002"/>
            <a:ext cx="652057"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next</a:t>
            </a:r>
          </a:p>
        </p:txBody>
      </p:sp>
      <p:graphicFrame>
        <p:nvGraphicFramePr>
          <p:cNvPr id="46" name="Content Placeholder 26"/>
          <p:cNvGraphicFramePr>
            <a:graphicFrameLocks/>
          </p:cNvGraphicFramePr>
          <p:nvPr>
            <p:extLst>
              <p:ext uri="{D42A27DB-BD31-4B8C-83A1-F6EECF244321}">
                <p14:modId xmlns:p14="http://schemas.microsoft.com/office/powerpoint/2010/main" val="1042294856"/>
              </p:ext>
            </p:extLst>
          </p:nvPr>
        </p:nvGraphicFramePr>
        <p:xfrm>
          <a:off x="3308593" y="6347498"/>
          <a:ext cx="990988" cy="274320"/>
        </p:xfrm>
        <a:graphic>
          <a:graphicData uri="http://schemas.openxmlformats.org/drawingml/2006/table">
            <a:tbl>
              <a:tblPr firstRow="1" bandRow="1">
                <a:tableStyleId>{5C22544A-7EE6-4342-B048-85BDC9FD1C3A}</a:tableStyleId>
              </a:tblPr>
              <a:tblGrid>
                <a:gridCol w="495494">
                  <a:extLst>
                    <a:ext uri="{9D8B030D-6E8A-4147-A177-3AD203B41FA5}">
                      <a16:colId xmlns:a16="http://schemas.microsoft.com/office/drawing/2014/main" val="20000"/>
                    </a:ext>
                  </a:extLst>
                </a:gridCol>
                <a:gridCol w="495494">
                  <a:extLst>
                    <a:ext uri="{9D8B030D-6E8A-4147-A177-3AD203B41FA5}">
                      <a16:colId xmlns:a16="http://schemas.microsoft.com/office/drawing/2014/main" val="20001"/>
                    </a:ext>
                  </a:extLst>
                </a:gridCol>
              </a:tblGrid>
              <a:tr h="260866">
                <a:tc>
                  <a:txBody>
                    <a:bodyPr/>
                    <a:lstStyle/>
                    <a:p>
                      <a:r>
                        <a:rPr lang="en-US" sz="12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abcd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47" name="Straight Arrow Connector 46"/>
          <p:cNvCxnSpPr/>
          <p:nvPr/>
        </p:nvCxnSpPr>
        <p:spPr>
          <a:xfrm>
            <a:off x="4308549" y="6474522"/>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8" name="Content Placeholder 26"/>
          <p:cNvGraphicFramePr>
            <a:graphicFrameLocks/>
          </p:cNvGraphicFramePr>
          <p:nvPr>
            <p:extLst>
              <p:ext uri="{D42A27DB-BD31-4B8C-83A1-F6EECF244321}">
                <p14:modId xmlns:p14="http://schemas.microsoft.com/office/powerpoint/2010/main" val="1336107135"/>
              </p:ext>
            </p:extLst>
          </p:nvPr>
        </p:nvGraphicFramePr>
        <p:xfrm>
          <a:off x="4708401" y="6324570"/>
          <a:ext cx="820614" cy="274320"/>
        </p:xfrm>
        <a:graphic>
          <a:graphicData uri="http://schemas.openxmlformats.org/drawingml/2006/table">
            <a:tbl>
              <a:tblPr firstRow="1" bandRow="1">
                <a:tableStyleId>{5C22544A-7EE6-4342-B048-85BDC9FD1C3A}</a:tableStyleId>
              </a:tblPr>
              <a:tblGrid>
                <a:gridCol w="286730">
                  <a:extLst>
                    <a:ext uri="{9D8B030D-6E8A-4147-A177-3AD203B41FA5}">
                      <a16:colId xmlns:a16="http://schemas.microsoft.com/office/drawing/2014/main" val="20000"/>
                    </a:ext>
                  </a:extLst>
                </a:gridCol>
                <a:gridCol w="533884">
                  <a:extLst>
                    <a:ext uri="{9D8B030D-6E8A-4147-A177-3AD203B41FA5}">
                      <a16:colId xmlns:a16="http://schemas.microsoft.com/office/drawing/2014/main" val="20001"/>
                    </a:ext>
                  </a:extLst>
                </a:gridCol>
              </a:tblGrid>
              <a:tr h="260866">
                <a:tc>
                  <a:txBody>
                    <a:bodyPr/>
                    <a:lstStyle/>
                    <a:p>
                      <a:r>
                        <a:rPr lang="en-US"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dabc</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49" name="Content Placeholder 26"/>
          <p:cNvGraphicFramePr>
            <a:graphicFrameLocks/>
          </p:cNvGraphicFramePr>
          <p:nvPr>
            <p:extLst>
              <p:ext uri="{D42A27DB-BD31-4B8C-83A1-F6EECF244321}">
                <p14:modId xmlns:p14="http://schemas.microsoft.com/office/powerpoint/2010/main" val="1045922732"/>
              </p:ext>
            </p:extLst>
          </p:nvPr>
        </p:nvGraphicFramePr>
        <p:xfrm>
          <a:off x="7236367" y="6311969"/>
          <a:ext cx="1023392" cy="274320"/>
        </p:xfrm>
        <a:graphic>
          <a:graphicData uri="http://schemas.openxmlformats.org/drawingml/2006/table">
            <a:tbl>
              <a:tblPr firstRow="1" bandRow="1">
                <a:tableStyleId>{5C22544A-7EE6-4342-B048-85BDC9FD1C3A}</a:tableStyleId>
              </a:tblPr>
              <a:tblGrid>
                <a:gridCol w="511696">
                  <a:extLst>
                    <a:ext uri="{9D8B030D-6E8A-4147-A177-3AD203B41FA5}">
                      <a16:colId xmlns:a16="http://schemas.microsoft.com/office/drawing/2014/main" val="20000"/>
                    </a:ext>
                  </a:extLst>
                </a:gridCol>
                <a:gridCol w="511696">
                  <a:extLst>
                    <a:ext uri="{9D8B030D-6E8A-4147-A177-3AD203B41FA5}">
                      <a16:colId xmlns:a16="http://schemas.microsoft.com/office/drawing/2014/main" val="20001"/>
                    </a:ext>
                  </a:extLst>
                </a:gridCol>
              </a:tblGrid>
              <a:tr h="260866">
                <a:tc>
                  <a:txBody>
                    <a:bodyPr/>
                    <a:lstStyle/>
                    <a:p>
                      <a:r>
                        <a:rPr lang="en-US" sz="120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50" name="Straight Arrow Connector 49"/>
          <p:cNvCxnSpPr/>
          <p:nvPr/>
        </p:nvCxnSpPr>
        <p:spPr>
          <a:xfrm>
            <a:off x="6855369" y="6464369"/>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49" idx="0"/>
          </p:cNvCxnSpPr>
          <p:nvPr/>
        </p:nvCxnSpPr>
        <p:spPr>
          <a:xfrm>
            <a:off x="7748063" y="6311969"/>
            <a:ext cx="511696" cy="2588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2" name="Content Placeholder 26"/>
          <p:cNvGraphicFramePr>
            <a:graphicFrameLocks/>
          </p:cNvGraphicFramePr>
          <p:nvPr>
            <p:extLst>
              <p:ext uri="{D42A27DB-BD31-4B8C-83A1-F6EECF244321}">
                <p14:modId xmlns:p14="http://schemas.microsoft.com/office/powerpoint/2010/main" val="247330577"/>
              </p:ext>
            </p:extLst>
          </p:nvPr>
        </p:nvGraphicFramePr>
        <p:xfrm>
          <a:off x="5890769" y="6324570"/>
          <a:ext cx="999150" cy="274320"/>
        </p:xfrm>
        <a:graphic>
          <a:graphicData uri="http://schemas.openxmlformats.org/drawingml/2006/table">
            <a:tbl>
              <a:tblPr firstRow="1" bandRow="1">
                <a:tableStyleId>{5C22544A-7EE6-4342-B048-85BDC9FD1C3A}</a:tableStyleId>
              </a:tblPr>
              <a:tblGrid>
                <a:gridCol w="499575">
                  <a:extLst>
                    <a:ext uri="{9D8B030D-6E8A-4147-A177-3AD203B41FA5}">
                      <a16:colId xmlns:a16="http://schemas.microsoft.com/office/drawing/2014/main" val="20000"/>
                    </a:ext>
                  </a:extLst>
                </a:gridCol>
                <a:gridCol w="499575">
                  <a:extLst>
                    <a:ext uri="{9D8B030D-6E8A-4147-A177-3AD203B41FA5}">
                      <a16:colId xmlns:a16="http://schemas.microsoft.com/office/drawing/2014/main" val="20001"/>
                    </a:ext>
                  </a:extLst>
                </a:gridCol>
              </a:tblGrid>
              <a:tr h="260866">
                <a:tc>
                  <a:txBody>
                    <a:bodyPr/>
                    <a:lstStyle/>
                    <a:p>
                      <a:r>
                        <a:rPr lang="en-US" sz="12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200c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53" name="Straight Arrow Connector 52"/>
          <p:cNvCxnSpPr/>
          <p:nvPr/>
        </p:nvCxnSpPr>
        <p:spPr>
          <a:xfrm>
            <a:off x="5515486" y="6476970"/>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2163686" y="6570602"/>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55" name="Rectangle 54"/>
          <p:cNvSpPr/>
          <p:nvPr/>
        </p:nvSpPr>
        <p:spPr>
          <a:xfrm>
            <a:off x="2251931" y="6347498"/>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10ab</a:t>
            </a:r>
          </a:p>
        </p:txBody>
      </p:sp>
      <p:cxnSp>
        <p:nvCxnSpPr>
          <p:cNvPr id="56" name="Straight Arrow Connector 55"/>
          <p:cNvCxnSpPr/>
          <p:nvPr/>
        </p:nvCxnSpPr>
        <p:spPr>
          <a:xfrm>
            <a:off x="2730193" y="6474522"/>
            <a:ext cx="583039" cy="340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3308593" y="6557125"/>
            <a:ext cx="984565" cy="276999"/>
          </a:xfrm>
          <a:prstGeom prst="rect">
            <a:avLst/>
          </a:prstGeom>
          <a:noFill/>
        </p:spPr>
        <p:txBody>
          <a:bodyPr wrap="none" rtlCol="0">
            <a:spAutoFit/>
          </a:bodyPr>
          <a:lstStyle/>
          <a:p>
            <a:r>
              <a:rPr lang="en-US" sz="1200" i="1" dirty="0"/>
              <a:t>data       next</a:t>
            </a:r>
            <a:endParaRPr lang="en-US" sz="1400" i="1" dirty="0"/>
          </a:p>
        </p:txBody>
      </p:sp>
      <p:sp>
        <p:nvSpPr>
          <p:cNvPr id="58" name="TextBox 57"/>
          <p:cNvSpPr txBox="1"/>
          <p:nvPr/>
        </p:nvSpPr>
        <p:spPr>
          <a:xfrm>
            <a:off x="3218166" y="6050318"/>
            <a:ext cx="495649" cy="276999"/>
          </a:xfrm>
          <a:prstGeom prst="rect">
            <a:avLst/>
          </a:prstGeom>
          <a:noFill/>
        </p:spPr>
        <p:txBody>
          <a:bodyPr wrap="none" rtlCol="0">
            <a:spAutoFit/>
          </a:bodyPr>
          <a:lstStyle/>
          <a:p>
            <a:r>
              <a:rPr lang="en-US" sz="1200" dirty="0"/>
              <a:t>10ab</a:t>
            </a:r>
            <a:endParaRPr lang="en-US" sz="1600" dirty="0"/>
          </a:p>
        </p:txBody>
      </p:sp>
      <p:sp>
        <p:nvSpPr>
          <p:cNvPr id="59" name="TextBox 58"/>
          <p:cNvSpPr txBox="1"/>
          <p:nvPr/>
        </p:nvSpPr>
        <p:spPr>
          <a:xfrm>
            <a:off x="4605472" y="6051886"/>
            <a:ext cx="484428" cy="276999"/>
          </a:xfrm>
          <a:prstGeom prst="rect">
            <a:avLst/>
          </a:prstGeom>
          <a:noFill/>
        </p:spPr>
        <p:txBody>
          <a:bodyPr wrap="none" rtlCol="0">
            <a:spAutoFit/>
          </a:bodyPr>
          <a:lstStyle/>
          <a:p>
            <a:r>
              <a:rPr lang="en-US" sz="1200" dirty="0" err="1"/>
              <a:t>abcd</a:t>
            </a:r>
            <a:endParaRPr lang="en-US" sz="1600" dirty="0"/>
          </a:p>
        </p:txBody>
      </p:sp>
      <p:sp>
        <p:nvSpPr>
          <p:cNvPr id="60" name="TextBox 59"/>
          <p:cNvSpPr txBox="1"/>
          <p:nvPr/>
        </p:nvSpPr>
        <p:spPr>
          <a:xfrm>
            <a:off x="5823827" y="6106131"/>
            <a:ext cx="484428" cy="276999"/>
          </a:xfrm>
          <a:prstGeom prst="rect">
            <a:avLst/>
          </a:prstGeom>
          <a:noFill/>
        </p:spPr>
        <p:txBody>
          <a:bodyPr wrap="none" rtlCol="0">
            <a:spAutoFit/>
          </a:bodyPr>
          <a:lstStyle/>
          <a:p>
            <a:r>
              <a:rPr lang="en-US" sz="1200" dirty="0" err="1"/>
              <a:t>dabc</a:t>
            </a:r>
            <a:endParaRPr lang="en-US" sz="1600" dirty="0"/>
          </a:p>
        </p:txBody>
      </p:sp>
      <p:sp>
        <p:nvSpPr>
          <p:cNvPr id="61" name="TextBox 60"/>
          <p:cNvSpPr txBox="1"/>
          <p:nvPr/>
        </p:nvSpPr>
        <p:spPr>
          <a:xfrm>
            <a:off x="7273030" y="6066677"/>
            <a:ext cx="486030" cy="276999"/>
          </a:xfrm>
          <a:prstGeom prst="rect">
            <a:avLst/>
          </a:prstGeom>
          <a:noFill/>
        </p:spPr>
        <p:txBody>
          <a:bodyPr wrap="none" rtlCol="0">
            <a:spAutoFit/>
          </a:bodyPr>
          <a:lstStyle/>
          <a:p>
            <a:r>
              <a:rPr lang="en-US" sz="1200" dirty="0"/>
              <a:t>200c</a:t>
            </a:r>
            <a:endParaRPr lang="en-US" sz="1600" dirty="0"/>
          </a:p>
        </p:txBody>
      </p:sp>
    </p:spTree>
    <p:extLst>
      <p:ext uri="{BB962C8B-B14F-4D97-AF65-F5344CB8AC3E}">
        <p14:creationId xmlns:p14="http://schemas.microsoft.com/office/powerpoint/2010/main" val="6361873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854" y="167163"/>
            <a:ext cx="8578921" cy="747237"/>
          </a:xfrm>
        </p:spPr>
        <p:txBody>
          <a:bodyPr>
            <a:noAutofit/>
          </a:bodyPr>
          <a:lstStyle/>
          <a:p>
            <a:r>
              <a:rPr lang="en-US" sz="2800" dirty="0"/>
              <a:t>Delete an entire list</a:t>
            </a:r>
          </a:p>
        </p:txBody>
      </p:sp>
      <p:sp>
        <p:nvSpPr>
          <p:cNvPr id="3" name="Content Placeholder 2"/>
          <p:cNvSpPr>
            <a:spLocks noGrp="1"/>
          </p:cNvSpPr>
          <p:nvPr>
            <p:ph idx="1"/>
          </p:nvPr>
        </p:nvSpPr>
        <p:spPr>
          <a:xfrm>
            <a:off x="368161" y="2569694"/>
            <a:ext cx="5909350" cy="3697542"/>
          </a:xfrm>
          <a:ln>
            <a:solidFill>
              <a:schemeClr val="tx1"/>
            </a:solidFill>
          </a:ln>
        </p:spPr>
        <p:txBody>
          <a:bodyPr>
            <a:normAutofit fontScale="92500" lnSpcReduction="20000"/>
          </a:bodyPr>
          <a:lstStyle/>
          <a:p>
            <a:pPr marL="0" indent="0">
              <a:buNone/>
            </a:pPr>
            <a:r>
              <a:rPr lang="en-US" sz="2000" dirty="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Time complexity: </a:t>
            </a:r>
            <a:r>
              <a:rPr lang="el-GR" sz="2000" b="1" dirty="0">
                <a:latin typeface="Courier New" panose="02070309020205020404" pitchFamily="49" charset="0"/>
                <a:cs typeface="Courier New" panose="02070309020205020404" pitchFamily="49" charset="0"/>
              </a:rPr>
              <a:t>Θ</a:t>
            </a:r>
            <a:r>
              <a:rPr lang="en-US" sz="2000" b="1" dirty="0">
                <a:latin typeface="Courier New" panose="02070309020205020404" pitchFamily="49" charset="0"/>
                <a:cs typeface="Courier New" panose="02070309020205020404" pitchFamily="49" charset="0"/>
              </a:rPr>
              <a:t>(N), </a:t>
            </a:r>
          </a:p>
          <a:p>
            <a:pPr marL="0" indent="0">
              <a:buNone/>
            </a:pPr>
            <a:r>
              <a:rPr lang="en-US" sz="2000" dirty="0">
                <a:latin typeface="Courier New" panose="02070309020205020404" pitchFamily="49" charset="0"/>
                <a:cs typeface="Courier New" panose="02070309020205020404" pitchFamily="49" charset="0"/>
              </a:rPr>
              <a:t>// where N is the size of the list</a:t>
            </a:r>
          </a:p>
          <a:p>
            <a:pPr marL="0" indent="0">
              <a:buNone/>
            </a:pPr>
            <a:r>
              <a:rPr lang="en-US" sz="2000" dirty="0" err="1">
                <a:latin typeface="Courier New" panose="02070309020205020404" pitchFamily="49" charset="0"/>
                <a:cs typeface="Courier New" panose="02070309020205020404" pitchFamily="49" charset="0"/>
              </a:rPr>
              <a:t>nodePT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destroy_list</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nodePT</a:t>
            </a:r>
            <a:r>
              <a:rPr lang="en-US" sz="2000" dirty="0">
                <a:latin typeface="Courier New" panose="02070309020205020404" pitchFamily="49" charset="0"/>
                <a:cs typeface="Courier New" panose="02070309020205020404" pitchFamily="49" charset="0"/>
              </a:rPr>
              <a:t> L)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nodePT</a:t>
            </a:r>
            <a:r>
              <a:rPr lang="en-US" sz="2000" dirty="0">
                <a:latin typeface="Courier New" panose="02070309020205020404" pitchFamily="49" charset="0"/>
                <a:cs typeface="Courier New" panose="02070309020205020404" pitchFamily="49" charset="0"/>
              </a:rPr>
              <a:t> next, </a:t>
            </a:r>
            <a:r>
              <a:rPr lang="en-US" sz="2000" dirty="0" err="1">
                <a:latin typeface="Courier New" panose="02070309020205020404" pitchFamily="49" charset="0"/>
                <a:cs typeface="Courier New" panose="02070309020205020404" pitchFamily="49" charset="0"/>
              </a:rPr>
              <a:t>curr</a:t>
            </a:r>
            <a:r>
              <a:rPr lang="en-US" sz="2000" dirty="0">
                <a:latin typeface="Courier New" panose="02070309020205020404" pitchFamily="49" charset="0"/>
                <a:cs typeface="Courier New" panose="02070309020205020404" pitchFamily="49" charset="0"/>
              </a:rPr>
              <a:t>;</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curr</a:t>
            </a:r>
            <a:r>
              <a:rPr lang="en-US" sz="2000" dirty="0">
                <a:latin typeface="Courier New" panose="02070309020205020404" pitchFamily="49" charset="0"/>
                <a:cs typeface="Courier New" panose="02070309020205020404" pitchFamily="49" charset="0"/>
              </a:rPr>
              <a:t> = L;</a:t>
            </a:r>
          </a:p>
          <a:p>
            <a:pPr marL="0" indent="0">
              <a:buNone/>
            </a:pPr>
            <a:r>
              <a:rPr lang="en-US" sz="2000" dirty="0">
                <a:latin typeface="Courier New" panose="02070309020205020404" pitchFamily="49" charset="0"/>
                <a:cs typeface="Courier New" panose="02070309020205020404" pitchFamily="49" charset="0"/>
              </a:rPr>
              <a:t>    while (</a:t>
            </a:r>
            <a:r>
              <a:rPr lang="en-US" sz="2000" dirty="0" err="1">
                <a:latin typeface="Courier New" panose="02070309020205020404" pitchFamily="49" charset="0"/>
                <a:cs typeface="Courier New" panose="02070309020205020404" pitchFamily="49" charset="0"/>
              </a:rPr>
              <a:t>curr</a:t>
            </a:r>
            <a:r>
              <a:rPr lang="en-US" sz="2000" dirty="0">
                <a:latin typeface="Courier New" panose="02070309020205020404" pitchFamily="49" charset="0"/>
                <a:cs typeface="Courier New" panose="02070309020205020404" pitchFamily="49" charset="0"/>
              </a:rPr>
              <a:t>!=NULL) {</a:t>
            </a:r>
          </a:p>
          <a:p>
            <a:pPr marL="0" indent="0">
              <a:buNone/>
            </a:pPr>
            <a:r>
              <a:rPr lang="en-US" sz="2000" dirty="0">
                <a:latin typeface="Courier New" panose="02070309020205020404" pitchFamily="49" charset="0"/>
                <a:cs typeface="Courier New" panose="02070309020205020404" pitchFamily="49" charset="0"/>
              </a:rPr>
              <a:t>        next = </a:t>
            </a:r>
            <a:r>
              <a:rPr lang="en-US" sz="2000" dirty="0" err="1">
                <a:latin typeface="Courier New" panose="02070309020205020404" pitchFamily="49" charset="0"/>
                <a:cs typeface="Courier New" panose="02070309020205020404" pitchFamily="49" charset="0"/>
              </a:rPr>
              <a:t>curr</a:t>
            </a:r>
            <a:r>
              <a:rPr lang="en-US" sz="2000" dirty="0">
                <a:latin typeface="Courier New" panose="02070309020205020404" pitchFamily="49" charset="0"/>
                <a:cs typeface="Courier New" panose="02070309020205020404" pitchFamily="49" charset="0"/>
              </a:rPr>
              <a:t>-&gt;next;</a:t>
            </a:r>
          </a:p>
          <a:p>
            <a:pPr marL="0" indent="0">
              <a:buNone/>
            </a:pPr>
            <a:r>
              <a:rPr lang="en-US" sz="2000" dirty="0">
                <a:latin typeface="Courier New" panose="02070309020205020404" pitchFamily="49" charset="0"/>
                <a:cs typeface="Courier New" panose="02070309020205020404" pitchFamily="49" charset="0"/>
              </a:rPr>
              <a:t>        free(</a:t>
            </a:r>
            <a:r>
              <a:rPr lang="en-US" sz="2000" dirty="0" err="1">
                <a:latin typeface="Courier New" panose="02070309020205020404" pitchFamily="49" charset="0"/>
                <a:cs typeface="Courier New" panose="02070309020205020404" pitchFamily="49" charset="0"/>
              </a:rPr>
              <a:t>curr</a:t>
            </a:r>
            <a:r>
              <a:rPr lang="en-US" sz="2000" dirty="0">
                <a:latin typeface="Courier New" panose="02070309020205020404" pitchFamily="49" charset="0"/>
                <a:cs typeface="Courier New" panose="02070309020205020404" pitchFamily="49" charset="0"/>
              </a:rPr>
              <a:t>);</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curr</a:t>
            </a:r>
            <a:r>
              <a:rPr lang="en-US" sz="2000" dirty="0">
                <a:latin typeface="Courier New" panose="02070309020205020404" pitchFamily="49" charset="0"/>
                <a:cs typeface="Courier New" panose="02070309020205020404" pitchFamily="49" charset="0"/>
              </a:rPr>
              <a:t> = next;</a:t>
            </a:r>
          </a:p>
          <a:p>
            <a:pPr marL="0" indent="0">
              <a:buNone/>
            </a:pPr>
            <a:r>
              <a:rPr lang="en-US" sz="2000" dirty="0">
                <a:latin typeface="Courier New" panose="02070309020205020404" pitchFamily="49" charset="0"/>
                <a:cs typeface="Courier New" panose="02070309020205020404" pitchFamily="49" charset="0"/>
              </a:rPr>
              <a:t>    }   </a:t>
            </a:r>
          </a:p>
          <a:p>
            <a:pPr marL="0" indent="0">
              <a:buNone/>
            </a:pPr>
            <a:r>
              <a:rPr lang="en-US" sz="2400" dirty="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return NULL;</a:t>
            </a:r>
            <a:r>
              <a:rPr lang="en-US" dirty="0">
                <a:cs typeface="Courier New" panose="02070309020205020404" pitchFamily="49" charset="0"/>
              </a:rPr>
              <a:t> </a:t>
            </a:r>
            <a:r>
              <a:rPr lang="en-US" sz="1900" dirty="0">
                <a:cs typeface="Courier New" panose="02070309020205020404" pitchFamily="49" charset="0"/>
              </a:rPr>
              <a:t>// to update pointer in caller code</a:t>
            </a:r>
            <a:r>
              <a:rPr lang="en-US" sz="2000" dirty="0">
                <a:latin typeface="Courier New" panose="02070309020205020404" pitchFamily="49" charset="0"/>
                <a:cs typeface="Courier New" panose="02070309020205020404" pitchFamily="49" charset="0"/>
              </a:rPr>
              <a:t> </a:t>
            </a:r>
          </a:p>
          <a:p>
            <a:pPr marL="0" indent="0">
              <a:buNone/>
            </a:pPr>
            <a:r>
              <a:rPr lang="en-US" sz="2000" dirty="0">
                <a:latin typeface="Courier New" panose="02070309020205020404" pitchFamily="49" charset="0"/>
                <a:cs typeface="Courier New" panose="02070309020205020404" pitchFamily="49" charset="0"/>
              </a:rPr>
              <a:t>}</a:t>
            </a:r>
          </a:p>
        </p:txBody>
      </p:sp>
      <p:sp>
        <p:nvSpPr>
          <p:cNvPr id="4" name="Slide Number Placeholder 3"/>
          <p:cNvSpPr>
            <a:spLocks noGrp="1"/>
          </p:cNvSpPr>
          <p:nvPr>
            <p:ph type="sldNum" sz="quarter" idx="12"/>
          </p:nvPr>
        </p:nvSpPr>
        <p:spPr/>
        <p:txBody>
          <a:bodyPr/>
          <a:lstStyle/>
          <a:p>
            <a:fld id="{86D0B840-2342-494D-8904-2C09F25F3064}" type="slidenum">
              <a:rPr lang="en-US" smtClean="0"/>
              <a:t>29</a:t>
            </a:fld>
            <a:endParaRPr lang="en-US"/>
          </a:p>
        </p:txBody>
      </p:sp>
      <p:graphicFrame>
        <p:nvGraphicFramePr>
          <p:cNvPr id="5" name="Content Placeholder 26"/>
          <p:cNvGraphicFramePr>
            <a:graphicFrameLocks/>
          </p:cNvGraphicFramePr>
          <p:nvPr>
            <p:extLst/>
          </p:nvPr>
        </p:nvGraphicFramePr>
        <p:xfrm>
          <a:off x="3906206" y="955256"/>
          <a:ext cx="990988" cy="274320"/>
        </p:xfrm>
        <a:graphic>
          <a:graphicData uri="http://schemas.openxmlformats.org/drawingml/2006/table">
            <a:tbl>
              <a:tblPr firstRow="1" bandRow="1">
                <a:tableStyleId>{5C22544A-7EE6-4342-B048-85BDC9FD1C3A}</a:tableStyleId>
              </a:tblPr>
              <a:tblGrid>
                <a:gridCol w="495494">
                  <a:extLst>
                    <a:ext uri="{9D8B030D-6E8A-4147-A177-3AD203B41FA5}">
                      <a16:colId xmlns:a16="http://schemas.microsoft.com/office/drawing/2014/main" val="20000"/>
                    </a:ext>
                  </a:extLst>
                </a:gridCol>
                <a:gridCol w="495494">
                  <a:extLst>
                    <a:ext uri="{9D8B030D-6E8A-4147-A177-3AD203B41FA5}">
                      <a16:colId xmlns:a16="http://schemas.microsoft.com/office/drawing/2014/main" val="20001"/>
                    </a:ext>
                  </a:extLst>
                </a:gridCol>
              </a:tblGrid>
              <a:tr h="260866">
                <a:tc>
                  <a:txBody>
                    <a:bodyPr/>
                    <a:lstStyle/>
                    <a:p>
                      <a:r>
                        <a:rPr lang="en-US" sz="12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abcd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6" name="Straight Arrow Connector 5"/>
          <p:cNvCxnSpPr/>
          <p:nvPr/>
        </p:nvCxnSpPr>
        <p:spPr>
          <a:xfrm>
            <a:off x="4906162" y="1082280"/>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 name="Content Placeholder 26"/>
          <p:cNvGraphicFramePr>
            <a:graphicFrameLocks/>
          </p:cNvGraphicFramePr>
          <p:nvPr>
            <p:extLst/>
          </p:nvPr>
        </p:nvGraphicFramePr>
        <p:xfrm>
          <a:off x="5306014" y="932328"/>
          <a:ext cx="820614" cy="274320"/>
        </p:xfrm>
        <a:graphic>
          <a:graphicData uri="http://schemas.openxmlformats.org/drawingml/2006/table">
            <a:tbl>
              <a:tblPr firstRow="1" bandRow="1">
                <a:tableStyleId>{5C22544A-7EE6-4342-B048-85BDC9FD1C3A}</a:tableStyleId>
              </a:tblPr>
              <a:tblGrid>
                <a:gridCol w="286730">
                  <a:extLst>
                    <a:ext uri="{9D8B030D-6E8A-4147-A177-3AD203B41FA5}">
                      <a16:colId xmlns:a16="http://schemas.microsoft.com/office/drawing/2014/main" val="20000"/>
                    </a:ext>
                  </a:extLst>
                </a:gridCol>
                <a:gridCol w="533884">
                  <a:extLst>
                    <a:ext uri="{9D8B030D-6E8A-4147-A177-3AD203B41FA5}">
                      <a16:colId xmlns:a16="http://schemas.microsoft.com/office/drawing/2014/main" val="20001"/>
                    </a:ext>
                  </a:extLst>
                </a:gridCol>
              </a:tblGrid>
              <a:tr h="260866">
                <a:tc>
                  <a:txBody>
                    <a:bodyPr/>
                    <a:lstStyle/>
                    <a:p>
                      <a:r>
                        <a:rPr lang="en-US"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dabc</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8" name="Content Placeholder 26"/>
          <p:cNvGraphicFramePr>
            <a:graphicFrameLocks/>
          </p:cNvGraphicFramePr>
          <p:nvPr>
            <p:extLst/>
          </p:nvPr>
        </p:nvGraphicFramePr>
        <p:xfrm>
          <a:off x="7833980" y="919727"/>
          <a:ext cx="1023392" cy="274320"/>
        </p:xfrm>
        <a:graphic>
          <a:graphicData uri="http://schemas.openxmlformats.org/drawingml/2006/table">
            <a:tbl>
              <a:tblPr firstRow="1" bandRow="1">
                <a:tableStyleId>{5C22544A-7EE6-4342-B048-85BDC9FD1C3A}</a:tableStyleId>
              </a:tblPr>
              <a:tblGrid>
                <a:gridCol w="511696">
                  <a:extLst>
                    <a:ext uri="{9D8B030D-6E8A-4147-A177-3AD203B41FA5}">
                      <a16:colId xmlns:a16="http://schemas.microsoft.com/office/drawing/2014/main" val="20000"/>
                    </a:ext>
                  </a:extLst>
                </a:gridCol>
                <a:gridCol w="511696">
                  <a:extLst>
                    <a:ext uri="{9D8B030D-6E8A-4147-A177-3AD203B41FA5}">
                      <a16:colId xmlns:a16="http://schemas.microsoft.com/office/drawing/2014/main" val="20001"/>
                    </a:ext>
                  </a:extLst>
                </a:gridCol>
              </a:tblGrid>
              <a:tr h="260866">
                <a:tc>
                  <a:txBody>
                    <a:bodyPr/>
                    <a:lstStyle/>
                    <a:p>
                      <a:r>
                        <a:rPr lang="en-US" sz="120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9" name="Straight Arrow Connector 8"/>
          <p:cNvCxnSpPr/>
          <p:nvPr/>
        </p:nvCxnSpPr>
        <p:spPr>
          <a:xfrm>
            <a:off x="7452982" y="1072127"/>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 idx="0"/>
          </p:cNvCxnSpPr>
          <p:nvPr/>
        </p:nvCxnSpPr>
        <p:spPr>
          <a:xfrm>
            <a:off x="8345676" y="919727"/>
            <a:ext cx="511696" cy="2588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1" name="Content Placeholder 26"/>
          <p:cNvGraphicFramePr>
            <a:graphicFrameLocks/>
          </p:cNvGraphicFramePr>
          <p:nvPr>
            <p:extLst/>
          </p:nvPr>
        </p:nvGraphicFramePr>
        <p:xfrm>
          <a:off x="6488382" y="932328"/>
          <a:ext cx="999150" cy="274320"/>
        </p:xfrm>
        <a:graphic>
          <a:graphicData uri="http://schemas.openxmlformats.org/drawingml/2006/table">
            <a:tbl>
              <a:tblPr firstRow="1" bandRow="1">
                <a:tableStyleId>{5C22544A-7EE6-4342-B048-85BDC9FD1C3A}</a:tableStyleId>
              </a:tblPr>
              <a:tblGrid>
                <a:gridCol w="499575">
                  <a:extLst>
                    <a:ext uri="{9D8B030D-6E8A-4147-A177-3AD203B41FA5}">
                      <a16:colId xmlns:a16="http://schemas.microsoft.com/office/drawing/2014/main" val="20000"/>
                    </a:ext>
                  </a:extLst>
                </a:gridCol>
                <a:gridCol w="499575">
                  <a:extLst>
                    <a:ext uri="{9D8B030D-6E8A-4147-A177-3AD203B41FA5}">
                      <a16:colId xmlns:a16="http://schemas.microsoft.com/office/drawing/2014/main" val="20001"/>
                    </a:ext>
                  </a:extLst>
                </a:gridCol>
              </a:tblGrid>
              <a:tr h="260866">
                <a:tc>
                  <a:txBody>
                    <a:bodyPr/>
                    <a:lstStyle/>
                    <a:p>
                      <a:r>
                        <a:rPr lang="en-US" sz="12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200c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2" name="Straight Arrow Connector 11"/>
          <p:cNvCxnSpPr/>
          <p:nvPr/>
        </p:nvCxnSpPr>
        <p:spPr>
          <a:xfrm>
            <a:off x="6113099" y="108472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761299" y="1178360"/>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14" name="Rectangle 13"/>
          <p:cNvSpPr/>
          <p:nvPr/>
        </p:nvSpPr>
        <p:spPr>
          <a:xfrm>
            <a:off x="2849544" y="955256"/>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10ab</a:t>
            </a:r>
          </a:p>
        </p:txBody>
      </p:sp>
      <p:cxnSp>
        <p:nvCxnSpPr>
          <p:cNvPr id="15" name="Straight Arrow Connector 14"/>
          <p:cNvCxnSpPr/>
          <p:nvPr/>
        </p:nvCxnSpPr>
        <p:spPr>
          <a:xfrm>
            <a:off x="3327806" y="1082280"/>
            <a:ext cx="583039" cy="340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906206" y="1164883"/>
            <a:ext cx="984565" cy="276999"/>
          </a:xfrm>
          <a:prstGeom prst="rect">
            <a:avLst/>
          </a:prstGeom>
          <a:noFill/>
        </p:spPr>
        <p:txBody>
          <a:bodyPr wrap="none" rtlCol="0">
            <a:spAutoFit/>
          </a:bodyPr>
          <a:lstStyle/>
          <a:p>
            <a:r>
              <a:rPr lang="en-US" sz="1200" i="1" dirty="0"/>
              <a:t>data       next</a:t>
            </a:r>
            <a:endParaRPr lang="en-US" sz="1400" i="1" dirty="0"/>
          </a:p>
        </p:txBody>
      </p:sp>
      <p:sp>
        <p:nvSpPr>
          <p:cNvPr id="17" name="TextBox 16"/>
          <p:cNvSpPr txBox="1"/>
          <p:nvPr/>
        </p:nvSpPr>
        <p:spPr>
          <a:xfrm>
            <a:off x="3815779" y="658076"/>
            <a:ext cx="495649" cy="276999"/>
          </a:xfrm>
          <a:prstGeom prst="rect">
            <a:avLst/>
          </a:prstGeom>
          <a:noFill/>
        </p:spPr>
        <p:txBody>
          <a:bodyPr wrap="none" rtlCol="0">
            <a:spAutoFit/>
          </a:bodyPr>
          <a:lstStyle/>
          <a:p>
            <a:r>
              <a:rPr lang="en-US" sz="1200" dirty="0"/>
              <a:t>10ab</a:t>
            </a:r>
            <a:endParaRPr lang="en-US" sz="1600" dirty="0"/>
          </a:p>
        </p:txBody>
      </p:sp>
      <p:sp>
        <p:nvSpPr>
          <p:cNvPr id="18" name="TextBox 17"/>
          <p:cNvSpPr txBox="1"/>
          <p:nvPr/>
        </p:nvSpPr>
        <p:spPr>
          <a:xfrm>
            <a:off x="5203085" y="659644"/>
            <a:ext cx="484428" cy="276999"/>
          </a:xfrm>
          <a:prstGeom prst="rect">
            <a:avLst/>
          </a:prstGeom>
          <a:noFill/>
        </p:spPr>
        <p:txBody>
          <a:bodyPr wrap="none" rtlCol="0">
            <a:spAutoFit/>
          </a:bodyPr>
          <a:lstStyle/>
          <a:p>
            <a:r>
              <a:rPr lang="en-US" sz="1200" dirty="0" err="1"/>
              <a:t>abcd</a:t>
            </a:r>
            <a:endParaRPr lang="en-US" sz="1600" dirty="0"/>
          </a:p>
        </p:txBody>
      </p:sp>
      <p:sp>
        <p:nvSpPr>
          <p:cNvPr id="19" name="TextBox 18"/>
          <p:cNvSpPr txBox="1"/>
          <p:nvPr/>
        </p:nvSpPr>
        <p:spPr>
          <a:xfrm>
            <a:off x="6421440" y="713889"/>
            <a:ext cx="484428" cy="276999"/>
          </a:xfrm>
          <a:prstGeom prst="rect">
            <a:avLst/>
          </a:prstGeom>
          <a:noFill/>
        </p:spPr>
        <p:txBody>
          <a:bodyPr wrap="none" rtlCol="0">
            <a:spAutoFit/>
          </a:bodyPr>
          <a:lstStyle/>
          <a:p>
            <a:r>
              <a:rPr lang="en-US" sz="1200" dirty="0" err="1"/>
              <a:t>dabc</a:t>
            </a:r>
            <a:endParaRPr lang="en-US" sz="1600" dirty="0"/>
          </a:p>
        </p:txBody>
      </p:sp>
      <p:sp>
        <p:nvSpPr>
          <p:cNvPr id="20" name="TextBox 19"/>
          <p:cNvSpPr txBox="1"/>
          <p:nvPr/>
        </p:nvSpPr>
        <p:spPr>
          <a:xfrm>
            <a:off x="7870643" y="674435"/>
            <a:ext cx="486030" cy="276999"/>
          </a:xfrm>
          <a:prstGeom prst="rect">
            <a:avLst/>
          </a:prstGeom>
          <a:noFill/>
        </p:spPr>
        <p:txBody>
          <a:bodyPr wrap="none" rtlCol="0">
            <a:spAutoFit/>
          </a:bodyPr>
          <a:lstStyle/>
          <a:p>
            <a:r>
              <a:rPr lang="en-US" sz="1200" dirty="0"/>
              <a:t>200c</a:t>
            </a:r>
            <a:endParaRPr lang="en-US" sz="1600" dirty="0"/>
          </a:p>
        </p:txBody>
      </p:sp>
      <p:sp>
        <p:nvSpPr>
          <p:cNvPr id="21" name="TextBox 20"/>
          <p:cNvSpPr txBox="1"/>
          <p:nvPr/>
        </p:nvSpPr>
        <p:spPr>
          <a:xfrm>
            <a:off x="369870" y="990898"/>
            <a:ext cx="1487523" cy="415498"/>
          </a:xfrm>
          <a:prstGeom prst="rect">
            <a:avLst/>
          </a:prstGeom>
          <a:noFill/>
        </p:spPr>
        <p:txBody>
          <a:bodyPr wrap="none" rtlCol="0">
            <a:spAutoFit/>
          </a:bodyPr>
          <a:lstStyle/>
          <a:p>
            <a:r>
              <a:rPr lang="en-US" sz="2100" dirty="0"/>
              <a:t>Given data: </a:t>
            </a:r>
          </a:p>
        </p:txBody>
      </p:sp>
      <p:sp>
        <p:nvSpPr>
          <p:cNvPr id="22" name="TextBox 21"/>
          <p:cNvSpPr txBox="1"/>
          <p:nvPr/>
        </p:nvSpPr>
        <p:spPr>
          <a:xfrm>
            <a:off x="368160" y="1780296"/>
            <a:ext cx="1377941" cy="415498"/>
          </a:xfrm>
          <a:prstGeom prst="rect">
            <a:avLst/>
          </a:prstGeom>
          <a:noFill/>
        </p:spPr>
        <p:txBody>
          <a:bodyPr wrap="none" rtlCol="0">
            <a:spAutoFit/>
          </a:bodyPr>
          <a:lstStyle/>
          <a:p>
            <a:r>
              <a:rPr lang="en-US" sz="2100" dirty="0"/>
              <a:t>Final data: </a:t>
            </a:r>
          </a:p>
        </p:txBody>
      </p:sp>
      <p:sp>
        <p:nvSpPr>
          <p:cNvPr id="23" name="TextBox 22"/>
          <p:cNvSpPr txBox="1"/>
          <p:nvPr/>
        </p:nvSpPr>
        <p:spPr>
          <a:xfrm>
            <a:off x="2841781" y="2019127"/>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24" name="Rectangle 23"/>
          <p:cNvSpPr/>
          <p:nvPr/>
        </p:nvSpPr>
        <p:spPr>
          <a:xfrm>
            <a:off x="2930026" y="1744653"/>
            <a:ext cx="624832" cy="32561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NULL</a:t>
            </a:r>
          </a:p>
        </p:txBody>
      </p:sp>
    </p:spTree>
    <p:extLst>
      <p:ext uri="{BB962C8B-B14F-4D97-AF65-F5344CB8AC3E}">
        <p14:creationId xmlns:p14="http://schemas.microsoft.com/office/powerpoint/2010/main" val="221451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14" y="113123"/>
            <a:ext cx="8917757" cy="452485"/>
          </a:xfrm>
        </p:spPr>
        <p:txBody>
          <a:bodyPr>
            <a:noAutofit/>
          </a:bodyPr>
          <a:lstStyle/>
          <a:p>
            <a:r>
              <a:rPr lang="en-US" sz="2400" dirty="0"/>
              <a:t>Dynamic memory management: </a:t>
            </a:r>
            <a:r>
              <a:rPr lang="en-US" sz="2400" dirty="0" err="1"/>
              <a:t>malloc</a:t>
            </a:r>
            <a:r>
              <a:rPr lang="en-US" sz="2400" dirty="0"/>
              <a:t>()/</a:t>
            </a:r>
            <a:r>
              <a:rPr lang="en-US" sz="2400" dirty="0" err="1"/>
              <a:t>calloc</a:t>
            </a:r>
            <a:r>
              <a:rPr lang="en-US" sz="2400" dirty="0"/>
              <a:t>()/</a:t>
            </a:r>
            <a:r>
              <a:rPr lang="en-US" sz="2400" dirty="0" err="1"/>
              <a:t>realloc</a:t>
            </a:r>
            <a:r>
              <a:rPr lang="en-US" sz="2400" dirty="0"/>
              <a:t>()  and free()</a:t>
            </a:r>
          </a:p>
        </p:txBody>
      </p:sp>
      <p:sp>
        <p:nvSpPr>
          <p:cNvPr id="3" name="Content Placeholder 2"/>
          <p:cNvSpPr>
            <a:spLocks noGrp="1"/>
          </p:cNvSpPr>
          <p:nvPr>
            <p:ph idx="1"/>
          </p:nvPr>
        </p:nvSpPr>
        <p:spPr>
          <a:xfrm>
            <a:off x="263950" y="565608"/>
            <a:ext cx="8559538" cy="4775649"/>
          </a:xfrm>
        </p:spPr>
        <p:txBody>
          <a:bodyPr>
            <a:normAutofit lnSpcReduction="10000"/>
          </a:bodyPr>
          <a:lstStyle/>
          <a:p>
            <a:r>
              <a:rPr lang="en-US" dirty="0"/>
              <a:t>References: </a:t>
            </a:r>
          </a:p>
          <a:p>
            <a:pPr lvl="1"/>
            <a:r>
              <a:rPr lang="en-US" sz="1400" dirty="0">
                <a:hlinkClick r:id="rId2"/>
              </a:rPr>
              <a:t>https://www.tutorialspoint.com/c_standard_library/c_function_malloc.htm</a:t>
            </a:r>
            <a:endParaRPr lang="en-US" sz="1400" dirty="0"/>
          </a:p>
          <a:p>
            <a:pPr lvl="1"/>
            <a:r>
              <a:rPr lang="en-US" sz="1400" dirty="0">
                <a:hlinkClick r:id="rId3"/>
              </a:rPr>
              <a:t>https://www.cplusplus.com/reference/cstdlib/malloc/</a:t>
            </a:r>
            <a:endParaRPr lang="en-US" sz="1400" dirty="0"/>
          </a:p>
          <a:p>
            <a:r>
              <a:rPr lang="en-US" dirty="0" err="1"/>
              <a:t>malloc</a:t>
            </a:r>
            <a:r>
              <a:rPr lang="en-US" dirty="0"/>
              <a:t>() – requests a chunk of memory of a size (in bytes) given as an argument. Returns a pointer (the memory address of the first byte in that chunk) . It returns NULL if failed (if it could not reserve the required amount of memory). This memory must be released with free().</a:t>
            </a:r>
          </a:p>
          <a:p>
            <a:r>
              <a:rPr lang="en-US" b="1" i="1" dirty="0" err="1">
                <a:hlinkClick r:id="rId4"/>
              </a:rPr>
              <a:t>calloc</a:t>
            </a:r>
            <a:r>
              <a:rPr lang="en-US" b="1" i="1" dirty="0">
                <a:hlinkClick r:id="rId4"/>
              </a:rPr>
              <a:t>() </a:t>
            </a:r>
            <a:r>
              <a:rPr lang="en-US" dirty="0"/>
              <a:t>– similar and </a:t>
            </a:r>
            <a:r>
              <a:rPr lang="en-US" b="1" i="1" dirty="0"/>
              <a:t>initializes all bits to 0</a:t>
            </a:r>
            <a:r>
              <a:rPr lang="en-US" dirty="0"/>
              <a:t>. Takes number of items and size of an item. It is useful when requesting memory for several items of the same type. E.g. to store an array. This memory must be released with free().</a:t>
            </a:r>
          </a:p>
          <a:p>
            <a:r>
              <a:rPr lang="en-US" dirty="0" err="1"/>
              <a:t>realloc</a:t>
            </a:r>
            <a:r>
              <a:rPr lang="en-US" dirty="0"/>
              <a:t>() resizes the memory. It returns the pointer to the new memory and frees the original. This memory must be released with free().</a:t>
            </a:r>
          </a:p>
          <a:p>
            <a:r>
              <a:rPr lang="en-US" b="1" dirty="0">
                <a:hlinkClick r:id="rId5"/>
              </a:rPr>
              <a:t>free() </a:t>
            </a:r>
            <a:r>
              <a:rPr lang="en-US" dirty="0"/>
              <a:t>– releases the memory allocated by any one of the allocating method above when given the pointer returned by that method.</a:t>
            </a:r>
          </a:p>
          <a:p>
            <a:r>
              <a:rPr lang="en-US" dirty="0"/>
              <a:t>Number of executed CALLS to free() must be EQUAL to the number of executed CALLS to malloc() and </a:t>
            </a:r>
            <a:r>
              <a:rPr lang="en-US" dirty="0" err="1"/>
              <a:t>calloc</a:t>
            </a:r>
            <a:r>
              <a:rPr lang="en-US" dirty="0"/>
              <a:t>(). Otherwise memory leaks occurs.  </a:t>
            </a:r>
          </a:p>
        </p:txBody>
      </p:sp>
      <p:sp>
        <p:nvSpPr>
          <p:cNvPr id="4" name="Slide Number Placeholder 3"/>
          <p:cNvSpPr>
            <a:spLocks noGrp="1"/>
          </p:cNvSpPr>
          <p:nvPr>
            <p:ph type="sldNum" sz="quarter" idx="12"/>
          </p:nvPr>
        </p:nvSpPr>
        <p:spPr/>
        <p:txBody>
          <a:bodyPr/>
          <a:lstStyle/>
          <a:p>
            <a:fld id="{86D0B840-2342-494D-8904-2C09F25F3064}" type="slidenum">
              <a:rPr lang="en-US" smtClean="0"/>
              <a:t>3</a:t>
            </a:fld>
            <a:endParaRPr lang="en-US"/>
          </a:p>
        </p:txBody>
      </p:sp>
      <p:sp>
        <p:nvSpPr>
          <p:cNvPr id="5" name="TextBox 4"/>
          <p:cNvSpPr txBox="1"/>
          <p:nvPr/>
        </p:nvSpPr>
        <p:spPr>
          <a:xfrm>
            <a:off x="263950" y="5521147"/>
            <a:ext cx="5392134" cy="1107996"/>
          </a:xfrm>
          <a:prstGeom prst="rect">
            <a:avLst/>
          </a:prstGeom>
          <a:noFill/>
          <a:ln>
            <a:solidFill>
              <a:schemeClr val="bg1">
                <a:lumMod val="50000"/>
              </a:schemeClr>
            </a:solidFill>
          </a:ln>
        </p:spPr>
        <p:txBody>
          <a:bodyPr wrap="square" rtlCol="0">
            <a:spAutoFit/>
          </a:bodyPr>
          <a:lstStyle/>
          <a:p>
            <a:r>
              <a:rPr lang="en-US" sz="1600" dirty="0"/>
              <a:t>E.g. </a:t>
            </a:r>
          </a:p>
          <a:p>
            <a:r>
              <a:rPr lang="en-US" sz="1600" dirty="0" err="1">
                <a:latin typeface="Courier New" panose="02070309020205020404" pitchFamily="49" charset="0"/>
                <a:cs typeface="Courier New" panose="02070309020205020404" pitchFamily="49" charset="0"/>
              </a:rPr>
              <a:t>nodePT</a:t>
            </a:r>
            <a:r>
              <a:rPr lang="en-US" sz="1600" dirty="0">
                <a:latin typeface="Courier New" panose="02070309020205020404" pitchFamily="49" charset="0"/>
                <a:cs typeface="Courier New" panose="02070309020205020404" pitchFamily="49" charset="0"/>
              </a:rPr>
              <a:t> L=NULL;  </a:t>
            </a:r>
          </a:p>
          <a:p>
            <a:r>
              <a:rPr lang="en-US" sz="1600" dirty="0">
                <a:latin typeface="Courier New" panose="02070309020205020404" pitchFamily="49" charset="0"/>
                <a:cs typeface="Courier New" panose="02070309020205020404" pitchFamily="49" charset="0"/>
              </a:rPr>
              <a:t>L = (</a:t>
            </a:r>
            <a:r>
              <a:rPr lang="en-US" sz="1600" dirty="0" err="1">
                <a:latin typeface="Courier New" panose="02070309020205020404" pitchFamily="49" charset="0"/>
                <a:cs typeface="Courier New" panose="02070309020205020404" pitchFamily="49" charset="0"/>
              </a:rPr>
              <a:t>nodePT</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malloc</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sizeof</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struct</a:t>
            </a:r>
            <a:r>
              <a:rPr lang="en-US" sz="1600" dirty="0">
                <a:latin typeface="Courier New" panose="02070309020205020404" pitchFamily="49" charset="0"/>
                <a:cs typeface="Courier New" panose="02070309020205020404" pitchFamily="49" charset="0"/>
              </a:rPr>
              <a:t> node));</a:t>
            </a:r>
          </a:p>
          <a:p>
            <a:r>
              <a:rPr lang="en-US" sz="1600" dirty="0">
                <a:latin typeface="Courier New" panose="02070309020205020404" pitchFamily="49" charset="0"/>
                <a:cs typeface="Courier New" panose="02070309020205020404" pitchFamily="49" charset="0"/>
              </a:rPr>
              <a:t>free(L);</a:t>
            </a:r>
          </a:p>
        </p:txBody>
      </p:sp>
      <p:sp>
        <p:nvSpPr>
          <p:cNvPr id="8" name="TextBox 7"/>
          <p:cNvSpPr txBox="1"/>
          <p:nvPr/>
        </p:nvSpPr>
        <p:spPr>
          <a:xfrm>
            <a:off x="5721812" y="5428814"/>
            <a:ext cx="3101676" cy="1292662"/>
          </a:xfrm>
          <a:prstGeom prst="rect">
            <a:avLst/>
          </a:prstGeom>
          <a:noFill/>
          <a:ln>
            <a:solidFill>
              <a:schemeClr val="tx1"/>
            </a:solidFill>
          </a:ln>
        </p:spPr>
        <p:txBody>
          <a:bodyPr wrap="square" rtlCol="0">
            <a:spAutoFit/>
          </a:bodyPr>
          <a:lstStyle/>
          <a:p>
            <a:r>
              <a:rPr lang="en-US" sz="1300" dirty="0">
                <a:cs typeface="Courier New" panose="02070309020205020404" pitchFamily="49" charset="0"/>
              </a:rPr>
              <a:t>Assume: </a:t>
            </a:r>
          </a:p>
          <a:p>
            <a:r>
              <a:rPr lang="en-US" sz="1300" dirty="0" err="1">
                <a:latin typeface="Courier New" panose="02070309020205020404" pitchFamily="49" charset="0"/>
                <a:cs typeface="Courier New" panose="02070309020205020404" pitchFamily="49" charset="0"/>
              </a:rPr>
              <a:t>typedef</a:t>
            </a:r>
            <a:r>
              <a:rPr lang="en-US" sz="1300" dirty="0">
                <a:latin typeface="Courier New" panose="02070309020205020404" pitchFamily="49" charset="0"/>
                <a:cs typeface="Courier New" panose="02070309020205020404" pitchFamily="49" charset="0"/>
              </a:rPr>
              <a:t> </a:t>
            </a:r>
            <a:r>
              <a:rPr lang="en-US" sz="1300" dirty="0" err="1">
                <a:latin typeface="Courier New" panose="02070309020205020404" pitchFamily="49" charset="0"/>
                <a:cs typeface="Courier New" panose="02070309020205020404" pitchFamily="49" charset="0"/>
              </a:rPr>
              <a:t>struct</a:t>
            </a:r>
            <a:r>
              <a:rPr lang="en-US" sz="1300" dirty="0">
                <a:latin typeface="Courier New" panose="02070309020205020404" pitchFamily="49" charset="0"/>
                <a:cs typeface="Courier New" panose="02070309020205020404" pitchFamily="49" charset="0"/>
              </a:rPr>
              <a:t> node * </a:t>
            </a:r>
            <a:r>
              <a:rPr lang="en-US" sz="1300" dirty="0" err="1">
                <a:latin typeface="Courier New" panose="02070309020205020404" pitchFamily="49" charset="0"/>
                <a:cs typeface="Courier New" panose="02070309020205020404" pitchFamily="49" charset="0"/>
              </a:rPr>
              <a:t>nodePT</a:t>
            </a:r>
            <a:r>
              <a:rPr lang="en-US" sz="1300" dirty="0">
                <a:latin typeface="Courier New" panose="02070309020205020404" pitchFamily="49" charset="0"/>
                <a:cs typeface="Courier New" panose="02070309020205020404" pitchFamily="49" charset="0"/>
              </a:rPr>
              <a:t>;  </a:t>
            </a:r>
          </a:p>
          <a:p>
            <a:r>
              <a:rPr lang="en-US" sz="1300" dirty="0" err="1">
                <a:latin typeface="Courier New" panose="02070309020205020404" pitchFamily="49" charset="0"/>
                <a:cs typeface="Courier New" panose="02070309020205020404" pitchFamily="49" charset="0"/>
              </a:rPr>
              <a:t>struct</a:t>
            </a:r>
            <a:r>
              <a:rPr lang="en-US" sz="1300" dirty="0">
                <a:latin typeface="Courier New" panose="02070309020205020404" pitchFamily="49" charset="0"/>
                <a:cs typeface="Courier New" panose="02070309020205020404" pitchFamily="49" charset="0"/>
              </a:rPr>
              <a:t> node {</a:t>
            </a:r>
          </a:p>
          <a:p>
            <a:r>
              <a:rPr lang="en-US" sz="1300" dirty="0">
                <a:latin typeface="Courier New" panose="02070309020205020404" pitchFamily="49" charset="0"/>
                <a:cs typeface="Courier New" panose="02070309020205020404" pitchFamily="49" charset="0"/>
              </a:rPr>
              <a:t>    </a:t>
            </a:r>
            <a:r>
              <a:rPr lang="en-US" sz="1300" dirty="0" err="1">
                <a:latin typeface="Courier New" panose="02070309020205020404" pitchFamily="49" charset="0"/>
                <a:cs typeface="Courier New" panose="02070309020205020404" pitchFamily="49" charset="0"/>
              </a:rPr>
              <a:t>int</a:t>
            </a:r>
            <a:r>
              <a:rPr lang="en-US" sz="1300" dirty="0">
                <a:latin typeface="Courier New" panose="02070309020205020404" pitchFamily="49" charset="0"/>
                <a:cs typeface="Courier New" panose="02070309020205020404" pitchFamily="49" charset="0"/>
              </a:rPr>
              <a:t> data;</a:t>
            </a:r>
          </a:p>
          <a:p>
            <a:r>
              <a:rPr lang="en-US" sz="1300" dirty="0">
                <a:latin typeface="Courier New" panose="02070309020205020404" pitchFamily="49" charset="0"/>
                <a:cs typeface="Courier New" panose="02070309020205020404" pitchFamily="49" charset="0"/>
              </a:rPr>
              <a:t>    </a:t>
            </a:r>
            <a:r>
              <a:rPr lang="en-US" sz="1300" dirty="0" err="1">
                <a:latin typeface="Courier New" panose="02070309020205020404" pitchFamily="49" charset="0"/>
                <a:cs typeface="Courier New" panose="02070309020205020404" pitchFamily="49" charset="0"/>
              </a:rPr>
              <a:t>struct</a:t>
            </a:r>
            <a:r>
              <a:rPr lang="en-US" sz="1300" dirty="0">
                <a:latin typeface="Courier New" panose="02070309020205020404" pitchFamily="49" charset="0"/>
                <a:cs typeface="Courier New" panose="02070309020205020404" pitchFamily="49" charset="0"/>
              </a:rPr>
              <a:t> node * next;</a:t>
            </a:r>
          </a:p>
          <a:p>
            <a:r>
              <a:rPr lang="en-US" sz="13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4515805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801" y="2264878"/>
            <a:ext cx="5420409" cy="4493491"/>
          </a:xfrm>
          <a:ln>
            <a:solidFill>
              <a:schemeClr val="tx1"/>
            </a:solidFill>
          </a:ln>
        </p:spPr>
        <p:txBody>
          <a:bodyPr>
            <a:noAutofit/>
          </a:bodyPr>
          <a:lstStyle/>
          <a:p>
            <a:pPr marL="0" indent="0">
              <a:buNone/>
            </a:pPr>
            <a:r>
              <a:rPr lang="en-US" sz="1200" dirty="0">
                <a:latin typeface="Courier New" panose="02070309020205020404" pitchFamily="49" charset="0"/>
                <a:cs typeface="Courier New" panose="02070309020205020404" pitchFamily="49" charset="0"/>
              </a:rPr>
              <a:t>// creates a single linked list from an array</a:t>
            </a:r>
          </a:p>
          <a:p>
            <a:pPr marL="0" indent="0">
              <a:buNone/>
            </a:pPr>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a:t>
            </a:r>
            <a:r>
              <a:rPr lang="en-US" sz="1200" b="1" i="1" dirty="0">
                <a:latin typeface="Courier New" panose="02070309020205020404" pitchFamily="49" charset="0"/>
                <a:cs typeface="Courier New" panose="02070309020205020404" pitchFamily="49" charset="0"/>
              </a:rPr>
              <a:t>array_2_list</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arr</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N)  {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j;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 = NULL,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=NULL;</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L = malloc(</a:t>
            </a:r>
            <a:r>
              <a:rPr lang="en-US" sz="1200" dirty="0" err="1">
                <a:latin typeface="Courier New" panose="02070309020205020404" pitchFamily="49" charset="0"/>
                <a:cs typeface="Courier New" panose="02070309020205020404" pitchFamily="49" charset="0"/>
              </a:rPr>
              <a:t>sizeof</a:t>
            </a:r>
            <a:r>
              <a:rPr lang="en-US" sz="1200" dirty="0">
                <a:latin typeface="Courier New" panose="02070309020205020404" pitchFamily="49" charset="0"/>
                <a:cs typeface="Courier New" panose="02070309020205020404" pitchFamily="49" charset="0"/>
              </a:rPr>
              <a:t>(struct node));</a:t>
            </a:r>
          </a:p>
          <a:p>
            <a:pPr marL="0" indent="0">
              <a:buNone/>
            </a:pPr>
            <a:r>
              <a:rPr lang="en-US" sz="1200" dirty="0">
                <a:latin typeface="Courier New" panose="02070309020205020404" pitchFamily="49" charset="0"/>
                <a:cs typeface="Courier New" panose="02070309020205020404" pitchFamily="49" charset="0"/>
              </a:rPr>
              <a:t>  L-&gt;data = </a:t>
            </a:r>
            <a:r>
              <a:rPr lang="en-US" sz="1200" dirty="0" err="1">
                <a:latin typeface="Courier New" panose="02070309020205020404" pitchFamily="49" charset="0"/>
                <a:cs typeface="Courier New" panose="02070309020205020404" pitchFamily="49" charset="0"/>
              </a:rPr>
              <a:t>arr</a:t>
            </a:r>
            <a:r>
              <a:rPr lang="en-US" sz="1200" dirty="0">
                <a:latin typeface="Courier New" panose="02070309020205020404" pitchFamily="49" charset="0"/>
                <a:cs typeface="Courier New" panose="02070309020205020404" pitchFamily="49" charset="0"/>
              </a:rPr>
              <a:t>[0]; </a:t>
            </a:r>
          </a:p>
          <a:p>
            <a:pPr marL="0" indent="0">
              <a:buNone/>
            </a:pPr>
            <a:r>
              <a:rPr lang="en-US" sz="1200" dirty="0">
                <a:latin typeface="Courier New" panose="02070309020205020404" pitchFamily="49" charset="0"/>
                <a:cs typeface="Courier New" panose="02070309020205020404" pitchFamily="49" charset="0"/>
              </a:rPr>
              <a:t>  L-&gt;next = NULL;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 = L; 	</a:t>
            </a:r>
          </a:p>
          <a:p>
            <a:pPr marL="0" indent="0">
              <a:buNone/>
            </a:pPr>
            <a:r>
              <a:rPr lang="en-US" sz="1200" dirty="0">
                <a:latin typeface="Courier New" panose="02070309020205020404" pitchFamily="49" charset="0"/>
                <a:cs typeface="Courier New" panose="02070309020205020404" pitchFamily="49" charset="0"/>
              </a:rPr>
              <a:t>  for (j = 1; j&lt;N; </a:t>
            </a:r>
            <a:r>
              <a:rPr lang="en-US" sz="1200" dirty="0" err="1">
                <a:latin typeface="Courier New" panose="02070309020205020404" pitchFamily="49" charset="0"/>
                <a:cs typeface="Courier New" panose="02070309020205020404" pitchFamily="49" charset="0"/>
              </a:rPr>
              <a:t>j++</a:t>
            </a:r>
            <a:r>
              <a:rPr lang="en-US" sz="1200" dirty="0">
                <a:latin typeface="Courier New" panose="02070309020205020404" pitchFamily="49" charset="0"/>
                <a:cs typeface="Courier New" panose="02070309020205020404" pitchFamily="49" charset="0"/>
              </a:rPr>
              <a:t>)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 = malloc(</a:t>
            </a:r>
            <a:r>
              <a:rPr lang="en-US" sz="1200" dirty="0" err="1">
                <a:latin typeface="Courier New" panose="02070309020205020404" pitchFamily="49" charset="0"/>
                <a:cs typeface="Courier New" panose="02070309020205020404" pitchFamily="49" charset="0"/>
              </a:rPr>
              <a:t>sizeof</a:t>
            </a:r>
            <a:r>
              <a:rPr lang="en-US" sz="1200" dirty="0">
                <a:latin typeface="Courier New" panose="02070309020205020404" pitchFamily="49" charset="0"/>
                <a:cs typeface="Courier New" panose="02070309020205020404" pitchFamily="49" charset="0"/>
              </a:rPr>
              <a:t>(struct node));</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-&gt;data = </a:t>
            </a:r>
            <a:r>
              <a:rPr lang="en-US" sz="1200" dirty="0" err="1">
                <a:latin typeface="Courier New" panose="02070309020205020404" pitchFamily="49" charset="0"/>
                <a:cs typeface="Courier New" panose="02070309020205020404" pitchFamily="49" charset="0"/>
              </a:rPr>
              <a:t>arr</a:t>
            </a:r>
            <a:r>
              <a:rPr lang="en-US" sz="1200" dirty="0">
                <a:latin typeface="Courier New" panose="02070309020205020404" pitchFamily="49" charset="0"/>
                <a:cs typeface="Courier New" panose="02070309020205020404" pitchFamily="49" charset="0"/>
              </a:rPr>
              <a:t>[j];</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-&gt;next = NULL;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-&gt;next =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 </a:t>
            </a:r>
          </a:p>
          <a:p>
            <a:pPr marL="0" indent="0">
              <a:buNone/>
            </a:pPr>
            <a:r>
              <a:rPr lang="en-US" sz="1200" dirty="0">
                <a:latin typeface="Courier New" panose="02070309020205020404" pitchFamily="49" charset="0"/>
                <a:cs typeface="Courier New" panose="02070309020205020404" pitchFamily="49" charset="0"/>
              </a:rPr>
              <a:t>  }	</a:t>
            </a:r>
          </a:p>
          <a:p>
            <a:pPr marL="0" indent="0">
              <a:buNone/>
            </a:pPr>
            <a:r>
              <a:rPr lang="en-US" sz="1200" dirty="0">
                <a:latin typeface="Courier New" panose="02070309020205020404" pitchFamily="49" charset="0"/>
                <a:cs typeface="Courier New" panose="02070309020205020404" pitchFamily="49" charset="0"/>
              </a:rPr>
              <a:t>  return L;</a:t>
            </a:r>
          </a:p>
          <a:p>
            <a:pPr marL="0" indent="0">
              <a:buNone/>
            </a:pPr>
            <a:r>
              <a:rPr lang="en-US" sz="1200" dirty="0">
                <a:latin typeface="Courier New" panose="02070309020205020404" pitchFamily="49" charset="0"/>
                <a:cs typeface="Courier New" panose="02070309020205020404" pitchFamily="49" charset="0"/>
              </a:rPr>
              <a:t>}</a:t>
            </a:r>
          </a:p>
        </p:txBody>
      </p:sp>
      <p:sp>
        <p:nvSpPr>
          <p:cNvPr id="4" name="Slide Number Placeholder 3"/>
          <p:cNvSpPr>
            <a:spLocks noGrp="1"/>
          </p:cNvSpPr>
          <p:nvPr>
            <p:ph type="sldNum" sz="quarter" idx="12"/>
          </p:nvPr>
        </p:nvSpPr>
        <p:spPr/>
        <p:txBody>
          <a:bodyPr/>
          <a:lstStyle/>
          <a:p>
            <a:fld id="{86D0B840-2342-494D-8904-2C09F25F3064}" type="slidenum">
              <a:rPr lang="en-US" smtClean="0"/>
              <a:t>30</a:t>
            </a:fld>
            <a:endParaRPr lang="en-US"/>
          </a:p>
        </p:txBody>
      </p:sp>
      <p:graphicFrame>
        <p:nvGraphicFramePr>
          <p:cNvPr id="21" name="Table 20"/>
          <p:cNvGraphicFramePr>
            <a:graphicFrameLocks noGrp="1"/>
          </p:cNvGraphicFramePr>
          <p:nvPr>
            <p:extLst/>
          </p:nvPr>
        </p:nvGraphicFramePr>
        <p:xfrm>
          <a:off x="1353097" y="242297"/>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b="1" dirty="0"/>
                        <a:t>9</a:t>
                      </a:r>
                    </a:p>
                  </a:txBody>
                  <a:tcPr/>
                </a:tc>
                <a:tc>
                  <a:txBody>
                    <a:bodyPr/>
                    <a:lstStyle/>
                    <a:p>
                      <a:r>
                        <a:rPr lang="en-US" b="1" dirty="0"/>
                        <a:t>1</a:t>
                      </a:r>
                    </a:p>
                  </a:txBody>
                  <a:tcPr/>
                </a:tc>
                <a:tc>
                  <a:txBody>
                    <a:bodyPr/>
                    <a:lstStyle/>
                    <a:p>
                      <a:r>
                        <a:rPr lang="en-US" b="1" dirty="0"/>
                        <a:t>7</a:t>
                      </a:r>
                    </a:p>
                  </a:txBody>
                  <a:tcPr/>
                </a:tc>
                <a:tc>
                  <a:txBody>
                    <a:bodyPr/>
                    <a:lstStyle/>
                    <a:p>
                      <a:r>
                        <a:rPr lang="en-US" b="1" dirty="0"/>
                        <a:t>5</a:t>
                      </a:r>
                    </a:p>
                  </a:txBody>
                  <a:tcPr/>
                </a:tc>
                <a:extLst>
                  <a:ext uri="{0D108BD9-81ED-4DB2-BD59-A6C34878D82A}">
                    <a16:rowId xmlns:a16="http://schemas.microsoft.com/office/drawing/2014/main" val="283907435"/>
                  </a:ext>
                </a:extLst>
              </a:tr>
            </a:tbl>
          </a:graphicData>
        </a:graphic>
      </p:graphicFrame>
      <p:graphicFrame>
        <p:nvGraphicFramePr>
          <p:cNvPr id="22" name="Table 21"/>
          <p:cNvGraphicFramePr>
            <a:graphicFrameLocks noGrp="1"/>
          </p:cNvGraphicFramePr>
          <p:nvPr>
            <p:extLst/>
          </p:nvPr>
        </p:nvGraphicFramePr>
        <p:xfrm>
          <a:off x="1353097" y="539477"/>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dirty="0"/>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3907435"/>
                  </a:ext>
                </a:extLst>
              </a:tr>
            </a:tbl>
          </a:graphicData>
        </a:graphic>
      </p:graphicFrame>
      <p:cxnSp>
        <p:nvCxnSpPr>
          <p:cNvPr id="24" name="Straight Arrow Connector 23"/>
          <p:cNvCxnSpPr/>
          <p:nvPr/>
        </p:nvCxnSpPr>
        <p:spPr>
          <a:xfrm>
            <a:off x="2301714" y="1240310"/>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5" name="Content Placeholder 26"/>
          <p:cNvGraphicFramePr>
            <a:graphicFrameLocks/>
          </p:cNvGraphicFramePr>
          <p:nvPr>
            <p:extLst/>
          </p:nvPr>
        </p:nvGraphicFramePr>
        <p:xfrm>
          <a:off x="2701566" y="1090358"/>
          <a:ext cx="820614" cy="274320"/>
        </p:xfrm>
        <a:graphic>
          <a:graphicData uri="http://schemas.openxmlformats.org/drawingml/2006/table">
            <a:tbl>
              <a:tblPr firstRow="1" bandRow="1">
                <a:tableStyleId>{5C22544A-7EE6-4342-B048-85BDC9FD1C3A}</a:tableStyleId>
              </a:tblPr>
              <a:tblGrid>
                <a:gridCol w="286730">
                  <a:extLst>
                    <a:ext uri="{9D8B030D-6E8A-4147-A177-3AD203B41FA5}">
                      <a16:colId xmlns:a16="http://schemas.microsoft.com/office/drawing/2014/main" val="20000"/>
                    </a:ext>
                  </a:extLst>
                </a:gridCol>
                <a:gridCol w="533884">
                  <a:extLst>
                    <a:ext uri="{9D8B030D-6E8A-4147-A177-3AD203B41FA5}">
                      <a16:colId xmlns:a16="http://schemas.microsoft.com/office/drawing/2014/main" val="20001"/>
                    </a:ext>
                  </a:extLst>
                </a:gridCol>
              </a:tblGrid>
              <a:tr h="260866">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26" name="Content Placeholder 26"/>
          <p:cNvGraphicFramePr>
            <a:graphicFrameLocks/>
          </p:cNvGraphicFramePr>
          <p:nvPr>
            <p:extLst/>
          </p:nvPr>
        </p:nvGraphicFramePr>
        <p:xfrm>
          <a:off x="5229532" y="1077757"/>
          <a:ext cx="1023392" cy="274320"/>
        </p:xfrm>
        <a:graphic>
          <a:graphicData uri="http://schemas.openxmlformats.org/drawingml/2006/table">
            <a:tbl>
              <a:tblPr firstRow="1" bandRow="1">
                <a:tableStyleId>{5C22544A-7EE6-4342-B048-85BDC9FD1C3A}</a:tableStyleId>
              </a:tblPr>
              <a:tblGrid>
                <a:gridCol w="511696">
                  <a:extLst>
                    <a:ext uri="{9D8B030D-6E8A-4147-A177-3AD203B41FA5}">
                      <a16:colId xmlns:a16="http://schemas.microsoft.com/office/drawing/2014/main" val="20000"/>
                    </a:ext>
                  </a:extLst>
                </a:gridCol>
                <a:gridCol w="511696">
                  <a:extLst>
                    <a:ext uri="{9D8B030D-6E8A-4147-A177-3AD203B41FA5}">
                      <a16:colId xmlns:a16="http://schemas.microsoft.com/office/drawing/2014/main" val="20001"/>
                    </a:ext>
                  </a:extLst>
                </a:gridCol>
              </a:tblGrid>
              <a:tr h="260866">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27" name="Straight Arrow Connector 26"/>
          <p:cNvCxnSpPr/>
          <p:nvPr/>
        </p:nvCxnSpPr>
        <p:spPr>
          <a:xfrm>
            <a:off x="4848534" y="1230157"/>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26"/>
          <p:cNvGraphicFramePr>
            <a:graphicFrameLocks/>
          </p:cNvGraphicFramePr>
          <p:nvPr>
            <p:extLst/>
          </p:nvPr>
        </p:nvGraphicFramePr>
        <p:xfrm>
          <a:off x="3883934" y="1090358"/>
          <a:ext cx="999150" cy="274320"/>
        </p:xfrm>
        <a:graphic>
          <a:graphicData uri="http://schemas.openxmlformats.org/drawingml/2006/table">
            <a:tbl>
              <a:tblPr firstRow="1" bandRow="1">
                <a:tableStyleId>{5C22544A-7EE6-4342-B048-85BDC9FD1C3A}</a:tableStyleId>
              </a:tblPr>
              <a:tblGrid>
                <a:gridCol w="499575">
                  <a:extLst>
                    <a:ext uri="{9D8B030D-6E8A-4147-A177-3AD203B41FA5}">
                      <a16:colId xmlns:a16="http://schemas.microsoft.com/office/drawing/2014/main" val="20000"/>
                    </a:ext>
                  </a:extLst>
                </a:gridCol>
                <a:gridCol w="499575">
                  <a:extLst>
                    <a:ext uri="{9D8B030D-6E8A-4147-A177-3AD203B41FA5}">
                      <a16:colId xmlns:a16="http://schemas.microsoft.com/office/drawing/2014/main" val="20001"/>
                    </a:ext>
                  </a:extLst>
                </a:gridCol>
              </a:tblGrid>
              <a:tr h="260866">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30" name="Straight Arrow Connector 29"/>
          <p:cNvCxnSpPr/>
          <p:nvPr/>
        </p:nvCxnSpPr>
        <p:spPr>
          <a:xfrm>
            <a:off x="3508651" y="124275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56851" y="1336390"/>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32" name="Rectangle 31"/>
          <p:cNvSpPr/>
          <p:nvPr/>
        </p:nvSpPr>
        <p:spPr>
          <a:xfrm>
            <a:off x="245096" y="1113286"/>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endParaRPr>
          </a:p>
        </p:txBody>
      </p:sp>
      <p:cxnSp>
        <p:nvCxnSpPr>
          <p:cNvPr id="33" name="Straight Arrow Connector 32"/>
          <p:cNvCxnSpPr/>
          <p:nvPr/>
        </p:nvCxnSpPr>
        <p:spPr>
          <a:xfrm>
            <a:off x="723358" y="1240310"/>
            <a:ext cx="583039" cy="340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301758" y="1322913"/>
            <a:ext cx="984565" cy="276999"/>
          </a:xfrm>
          <a:prstGeom prst="rect">
            <a:avLst/>
          </a:prstGeom>
          <a:noFill/>
        </p:spPr>
        <p:txBody>
          <a:bodyPr wrap="none" rtlCol="0">
            <a:spAutoFit/>
          </a:bodyPr>
          <a:lstStyle/>
          <a:p>
            <a:r>
              <a:rPr lang="en-US" sz="1200" i="1" dirty="0"/>
              <a:t>data       next</a:t>
            </a:r>
            <a:endParaRPr lang="en-US" sz="1400" i="1" dirty="0"/>
          </a:p>
        </p:txBody>
      </p:sp>
      <p:sp>
        <p:nvSpPr>
          <p:cNvPr id="35" name="TextBox 34"/>
          <p:cNvSpPr txBox="1"/>
          <p:nvPr/>
        </p:nvSpPr>
        <p:spPr>
          <a:xfrm>
            <a:off x="1211331" y="816106"/>
            <a:ext cx="495649" cy="276999"/>
          </a:xfrm>
          <a:prstGeom prst="rect">
            <a:avLst/>
          </a:prstGeom>
          <a:noFill/>
        </p:spPr>
        <p:txBody>
          <a:bodyPr wrap="none" rtlCol="0">
            <a:spAutoFit/>
          </a:bodyPr>
          <a:lstStyle/>
          <a:p>
            <a:r>
              <a:rPr lang="en-US" sz="1200" dirty="0"/>
              <a:t>10ab</a:t>
            </a:r>
            <a:endParaRPr lang="en-US" sz="1600" dirty="0"/>
          </a:p>
        </p:txBody>
      </p:sp>
      <p:sp>
        <p:nvSpPr>
          <p:cNvPr id="36" name="TextBox 35"/>
          <p:cNvSpPr txBox="1"/>
          <p:nvPr/>
        </p:nvSpPr>
        <p:spPr>
          <a:xfrm>
            <a:off x="2598637" y="817674"/>
            <a:ext cx="484428" cy="276999"/>
          </a:xfrm>
          <a:prstGeom prst="rect">
            <a:avLst/>
          </a:prstGeom>
          <a:noFill/>
        </p:spPr>
        <p:txBody>
          <a:bodyPr wrap="none" rtlCol="0">
            <a:spAutoFit/>
          </a:bodyPr>
          <a:lstStyle/>
          <a:p>
            <a:r>
              <a:rPr lang="en-US" sz="1200" dirty="0" err="1"/>
              <a:t>abcd</a:t>
            </a:r>
            <a:endParaRPr lang="en-US" sz="1600" dirty="0"/>
          </a:p>
        </p:txBody>
      </p:sp>
      <p:sp>
        <p:nvSpPr>
          <p:cNvPr id="37" name="TextBox 36"/>
          <p:cNvSpPr txBox="1"/>
          <p:nvPr/>
        </p:nvSpPr>
        <p:spPr>
          <a:xfrm>
            <a:off x="3816992" y="871919"/>
            <a:ext cx="484428" cy="276999"/>
          </a:xfrm>
          <a:prstGeom prst="rect">
            <a:avLst/>
          </a:prstGeom>
          <a:noFill/>
        </p:spPr>
        <p:txBody>
          <a:bodyPr wrap="none" rtlCol="0">
            <a:spAutoFit/>
          </a:bodyPr>
          <a:lstStyle/>
          <a:p>
            <a:r>
              <a:rPr lang="en-US" sz="1200" dirty="0" err="1"/>
              <a:t>dabc</a:t>
            </a:r>
            <a:endParaRPr lang="en-US" sz="1600" dirty="0"/>
          </a:p>
        </p:txBody>
      </p:sp>
      <p:sp>
        <p:nvSpPr>
          <p:cNvPr id="38" name="TextBox 37"/>
          <p:cNvSpPr txBox="1"/>
          <p:nvPr/>
        </p:nvSpPr>
        <p:spPr>
          <a:xfrm>
            <a:off x="5266195" y="832465"/>
            <a:ext cx="486030" cy="276999"/>
          </a:xfrm>
          <a:prstGeom prst="rect">
            <a:avLst/>
          </a:prstGeom>
          <a:noFill/>
        </p:spPr>
        <p:txBody>
          <a:bodyPr wrap="none" rtlCol="0">
            <a:spAutoFit/>
          </a:bodyPr>
          <a:lstStyle/>
          <a:p>
            <a:r>
              <a:rPr lang="en-US" sz="1200" dirty="0"/>
              <a:t>200c</a:t>
            </a:r>
            <a:endParaRPr lang="en-US" sz="1600" dirty="0"/>
          </a:p>
        </p:txBody>
      </p:sp>
      <p:graphicFrame>
        <p:nvGraphicFramePr>
          <p:cNvPr id="23" name="Content Placeholder 26"/>
          <p:cNvGraphicFramePr>
            <a:graphicFrameLocks/>
          </p:cNvGraphicFramePr>
          <p:nvPr>
            <p:extLst/>
          </p:nvPr>
        </p:nvGraphicFramePr>
        <p:xfrm>
          <a:off x="1322599" y="1097423"/>
          <a:ext cx="990988" cy="274320"/>
        </p:xfrm>
        <a:graphic>
          <a:graphicData uri="http://schemas.openxmlformats.org/drawingml/2006/table">
            <a:tbl>
              <a:tblPr firstRow="1" bandRow="1">
                <a:tableStyleId>{5C22544A-7EE6-4342-B048-85BDC9FD1C3A}</a:tableStyleId>
              </a:tblPr>
              <a:tblGrid>
                <a:gridCol w="495494">
                  <a:extLst>
                    <a:ext uri="{9D8B030D-6E8A-4147-A177-3AD203B41FA5}">
                      <a16:colId xmlns:a16="http://schemas.microsoft.com/office/drawing/2014/main" val="20000"/>
                    </a:ext>
                  </a:extLst>
                </a:gridCol>
                <a:gridCol w="495494">
                  <a:extLst>
                    <a:ext uri="{9D8B030D-6E8A-4147-A177-3AD203B41FA5}">
                      <a16:colId xmlns:a16="http://schemas.microsoft.com/office/drawing/2014/main" val="20001"/>
                    </a:ext>
                  </a:extLst>
                </a:gridCol>
              </a:tblGrid>
              <a:tr h="260866">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39" name="TextBox 38"/>
          <p:cNvSpPr txBox="1"/>
          <p:nvPr/>
        </p:nvSpPr>
        <p:spPr>
          <a:xfrm>
            <a:off x="4698204" y="59155"/>
            <a:ext cx="4432695" cy="646331"/>
          </a:xfrm>
          <a:prstGeom prst="rect">
            <a:avLst/>
          </a:prstGeom>
          <a:noFill/>
        </p:spPr>
        <p:txBody>
          <a:bodyPr wrap="square" rtlCol="0">
            <a:spAutoFit/>
          </a:bodyPr>
          <a:lstStyle/>
          <a:p>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a:t>
            </a:r>
            <a:r>
              <a:rPr lang="en-US" sz="1200" b="1" i="1" dirty="0">
                <a:latin typeface="Courier New" panose="02070309020205020404" pitchFamily="49" charset="0"/>
                <a:cs typeface="Courier New" panose="02070309020205020404" pitchFamily="49" charset="0"/>
              </a:rPr>
              <a:t>array_2_list</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arr</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N) </a:t>
            </a:r>
            <a:r>
              <a:rPr lang="en-US" sz="1200" dirty="0"/>
              <a:t>Trace the code execution. Color over and fill in each box as it is created and/or updated</a:t>
            </a:r>
          </a:p>
        </p:txBody>
      </p:sp>
      <p:sp>
        <p:nvSpPr>
          <p:cNvPr id="40" name="TextBox 39"/>
          <p:cNvSpPr txBox="1"/>
          <p:nvPr/>
        </p:nvSpPr>
        <p:spPr>
          <a:xfrm>
            <a:off x="7417067" y="1184482"/>
            <a:ext cx="559022"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newP</a:t>
            </a:r>
            <a:endParaRPr lang="en-US" sz="1200" dirty="0">
              <a:latin typeface="Courier New" panose="02070309020205020404" pitchFamily="49" charset="0"/>
              <a:cs typeface="Courier New" panose="02070309020205020404" pitchFamily="49" charset="0"/>
            </a:endParaRPr>
          </a:p>
        </p:txBody>
      </p:sp>
      <p:sp>
        <p:nvSpPr>
          <p:cNvPr id="41" name="Rectangle 40"/>
          <p:cNvSpPr/>
          <p:nvPr/>
        </p:nvSpPr>
        <p:spPr>
          <a:xfrm>
            <a:off x="7431789" y="974714"/>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endParaRPr>
          </a:p>
        </p:txBody>
      </p:sp>
      <p:sp>
        <p:nvSpPr>
          <p:cNvPr id="42" name="TextBox 41"/>
          <p:cNvSpPr txBox="1"/>
          <p:nvPr/>
        </p:nvSpPr>
        <p:spPr>
          <a:xfrm>
            <a:off x="6914552" y="1207745"/>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j</a:t>
            </a:r>
          </a:p>
        </p:txBody>
      </p:sp>
      <p:sp>
        <p:nvSpPr>
          <p:cNvPr id="43" name="Rectangle 42"/>
          <p:cNvSpPr/>
          <p:nvPr/>
        </p:nvSpPr>
        <p:spPr>
          <a:xfrm>
            <a:off x="6796726" y="960857"/>
            <a:ext cx="417926" cy="2795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endParaRPr>
          </a:p>
        </p:txBody>
      </p:sp>
      <p:sp>
        <p:nvSpPr>
          <p:cNvPr id="44" name="Rectangle 43"/>
          <p:cNvSpPr/>
          <p:nvPr/>
        </p:nvSpPr>
        <p:spPr>
          <a:xfrm>
            <a:off x="8395880" y="960856"/>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endParaRPr>
          </a:p>
        </p:txBody>
      </p:sp>
      <p:sp>
        <p:nvSpPr>
          <p:cNvPr id="45" name="TextBox 44"/>
          <p:cNvSpPr txBox="1"/>
          <p:nvPr/>
        </p:nvSpPr>
        <p:spPr>
          <a:xfrm>
            <a:off x="8275456" y="1186052"/>
            <a:ext cx="654313"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lastP</a:t>
            </a:r>
            <a:endParaRPr lang="en-US" sz="1200" dirty="0">
              <a:latin typeface="Courier New" panose="02070309020205020404" pitchFamily="49" charset="0"/>
              <a:cs typeface="Courier New" panose="02070309020205020404" pitchFamily="49" charset="0"/>
            </a:endParaRPr>
          </a:p>
        </p:txBody>
      </p:sp>
      <p:sp>
        <p:nvSpPr>
          <p:cNvPr id="46" name="TextBox 45"/>
          <p:cNvSpPr txBox="1"/>
          <p:nvPr/>
        </p:nvSpPr>
        <p:spPr>
          <a:xfrm>
            <a:off x="495998" y="473310"/>
            <a:ext cx="468724"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arr</a:t>
            </a:r>
            <a:endParaRPr lang="en-US" sz="1200" dirty="0">
              <a:latin typeface="Courier New" panose="02070309020205020404" pitchFamily="49" charset="0"/>
              <a:cs typeface="Courier New" panose="02070309020205020404" pitchFamily="49" charset="0"/>
            </a:endParaRPr>
          </a:p>
        </p:txBody>
      </p:sp>
      <p:sp>
        <p:nvSpPr>
          <p:cNvPr id="47" name="TextBox 46"/>
          <p:cNvSpPr txBox="1"/>
          <p:nvPr/>
        </p:nvSpPr>
        <p:spPr>
          <a:xfrm>
            <a:off x="5673475" y="3948295"/>
            <a:ext cx="3297765" cy="1200329"/>
          </a:xfrm>
          <a:prstGeom prst="rect">
            <a:avLst/>
          </a:prstGeom>
          <a:noFill/>
          <a:ln>
            <a:solidFill>
              <a:schemeClr val="tx1"/>
            </a:solidFill>
          </a:ln>
        </p:spPr>
        <p:txBody>
          <a:bodyPr wrap="square" rtlCol="0">
            <a:spAutoFit/>
          </a:bodyPr>
          <a:lstStyle/>
          <a:p>
            <a:r>
              <a:rPr lang="en-US" sz="1200" dirty="0">
                <a:latin typeface="Courier New" panose="02070309020205020404" pitchFamily="49" charset="0"/>
                <a:cs typeface="Courier New" panose="02070309020205020404" pitchFamily="49" charset="0"/>
              </a:rPr>
              <a:t>Assume: </a:t>
            </a:r>
          </a:p>
          <a:p>
            <a:r>
              <a:rPr lang="en-US" sz="1200" dirty="0" err="1">
                <a:latin typeface="Courier New" panose="02070309020205020404" pitchFamily="49" charset="0"/>
                <a:cs typeface="Courier New" panose="02070309020205020404" pitchFamily="49" charset="0"/>
              </a:rPr>
              <a:t>typedef</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struct</a:t>
            </a:r>
            <a:r>
              <a:rPr lang="en-US" sz="1200" dirty="0">
                <a:latin typeface="Courier New" panose="02070309020205020404" pitchFamily="49" charset="0"/>
                <a:cs typeface="Courier New" panose="02070309020205020404" pitchFamily="49" charset="0"/>
              </a:rPr>
              <a:t> node * </a:t>
            </a:r>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a:t>
            </a:r>
          </a:p>
          <a:p>
            <a:r>
              <a:rPr lang="en-US" sz="1200" dirty="0" err="1">
                <a:latin typeface="Courier New" panose="02070309020205020404" pitchFamily="49" charset="0"/>
                <a:cs typeface="Courier New" panose="02070309020205020404" pitchFamily="49" charset="0"/>
              </a:rPr>
              <a:t>struct</a:t>
            </a:r>
            <a:r>
              <a:rPr lang="en-US" sz="1200" dirty="0">
                <a:latin typeface="Courier New" panose="02070309020205020404" pitchFamily="49" charset="0"/>
                <a:cs typeface="Courier New" panose="02070309020205020404" pitchFamily="49" charset="0"/>
              </a:rPr>
              <a:t> node {</a:t>
            </a: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data;</a:t>
            </a: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struct</a:t>
            </a:r>
            <a:r>
              <a:rPr lang="en-US" sz="1200" dirty="0">
                <a:latin typeface="Courier New" panose="02070309020205020404" pitchFamily="49" charset="0"/>
                <a:cs typeface="Courier New" panose="02070309020205020404" pitchFamily="49" charset="0"/>
              </a:rPr>
              <a:t> node * next;</a:t>
            </a:r>
          </a:p>
          <a:p>
            <a:r>
              <a:rPr lang="en-US" sz="1200" dirty="0">
                <a:latin typeface="Courier New" panose="02070309020205020404" pitchFamily="49" charset="0"/>
                <a:cs typeface="Courier New" panose="02070309020205020404" pitchFamily="49" charset="0"/>
              </a:rPr>
              <a:t>};</a:t>
            </a:r>
          </a:p>
        </p:txBody>
      </p:sp>
      <p:sp>
        <p:nvSpPr>
          <p:cNvPr id="48" name="TextBox 47"/>
          <p:cNvSpPr txBox="1"/>
          <p:nvPr/>
        </p:nvSpPr>
        <p:spPr>
          <a:xfrm>
            <a:off x="5701950" y="5306025"/>
            <a:ext cx="3308762" cy="738664"/>
          </a:xfrm>
          <a:prstGeom prst="rect">
            <a:avLst/>
          </a:prstGeom>
          <a:noFill/>
          <a:ln>
            <a:solidFill>
              <a:schemeClr val="tx1"/>
            </a:solidFill>
          </a:ln>
        </p:spPr>
        <p:txBody>
          <a:bodyPr wrap="square" rtlCol="0">
            <a:spAutoFit/>
          </a:bodyPr>
          <a:lstStyle/>
          <a:p>
            <a:r>
              <a:rPr lang="en-US" sz="1400" dirty="0"/>
              <a:t>Note: this code can be written even simpler, but this version is very explicit and can be applied to other scenarios. </a:t>
            </a:r>
          </a:p>
        </p:txBody>
      </p:sp>
      <p:sp>
        <p:nvSpPr>
          <p:cNvPr id="2" name="TextBox 1"/>
          <p:cNvSpPr txBox="1"/>
          <p:nvPr/>
        </p:nvSpPr>
        <p:spPr>
          <a:xfrm>
            <a:off x="3962139" y="524690"/>
            <a:ext cx="300082" cy="307777"/>
          </a:xfrm>
          <a:prstGeom prst="rect">
            <a:avLst/>
          </a:prstGeom>
          <a:noFill/>
        </p:spPr>
        <p:txBody>
          <a:bodyPr wrap="none" rtlCol="0">
            <a:spAutoFit/>
          </a:bodyPr>
          <a:lstStyle/>
          <a:p>
            <a:r>
              <a:rPr lang="en-US" sz="1400" dirty="0"/>
              <a:t>N</a:t>
            </a:r>
            <a:endParaRPr lang="en-US" dirty="0"/>
          </a:p>
        </p:txBody>
      </p:sp>
      <p:sp>
        <p:nvSpPr>
          <p:cNvPr id="5" name="TextBox 4"/>
          <p:cNvSpPr txBox="1"/>
          <p:nvPr/>
        </p:nvSpPr>
        <p:spPr>
          <a:xfrm>
            <a:off x="4022803" y="247317"/>
            <a:ext cx="228841" cy="307777"/>
          </a:xfrm>
          <a:prstGeom prst="rect">
            <a:avLst/>
          </a:prstGeom>
          <a:noFill/>
          <a:ln>
            <a:solidFill>
              <a:schemeClr val="tx1"/>
            </a:solidFill>
          </a:ln>
        </p:spPr>
        <p:txBody>
          <a:bodyPr wrap="square" rtlCol="0">
            <a:spAutoFit/>
          </a:bodyPr>
          <a:lstStyle/>
          <a:p>
            <a:r>
              <a:rPr lang="en-US" sz="1400" dirty="0"/>
              <a:t> </a:t>
            </a:r>
          </a:p>
        </p:txBody>
      </p:sp>
      <p:sp>
        <p:nvSpPr>
          <p:cNvPr id="49" name="TextBox 48"/>
          <p:cNvSpPr txBox="1"/>
          <p:nvPr/>
        </p:nvSpPr>
        <p:spPr>
          <a:xfrm>
            <a:off x="519059" y="214947"/>
            <a:ext cx="554467" cy="307777"/>
          </a:xfrm>
          <a:prstGeom prst="rect">
            <a:avLst/>
          </a:prstGeom>
          <a:noFill/>
          <a:ln>
            <a:solidFill>
              <a:schemeClr val="tx1"/>
            </a:solidFill>
          </a:ln>
        </p:spPr>
        <p:txBody>
          <a:bodyPr wrap="square" rtlCol="0">
            <a:spAutoFit/>
          </a:bodyPr>
          <a:lstStyle/>
          <a:p>
            <a:r>
              <a:rPr lang="en-US" sz="1400" dirty="0"/>
              <a:t>a000</a:t>
            </a:r>
          </a:p>
        </p:txBody>
      </p:sp>
      <p:sp>
        <p:nvSpPr>
          <p:cNvPr id="51" name="TextBox 50"/>
          <p:cNvSpPr txBox="1"/>
          <p:nvPr/>
        </p:nvSpPr>
        <p:spPr>
          <a:xfrm>
            <a:off x="1322599" y="-3973"/>
            <a:ext cx="554467" cy="307777"/>
          </a:xfrm>
          <a:prstGeom prst="rect">
            <a:avLst/>
          </a:prstGeom>
          <a:noFill/>
          <a:ln>
            <a:noFill/>
          </a:ln>
        </p:spPr>
        <p:txBody>
          <a:bodyPr wrap="square" rtlCol="0">
            <a:spAutoFit/>
          </a:bodyPr>
          <a:lstStyle/>
          <a:p>
            <a:r>
              <a:rPr lang="en-US" sz="1400" dirty="0"/>
              <a:t>a000</a:t>
            </a:r>
          </a:p>
        </p:txBody>
      </p:sp>
    </p:spTree>
    <p:extLst>
      <p:ext uri="{BB962C8B-B14F-4D97-AF65-F5344CB8AC3E}">
        <p14:creationId xmlns:p14="http://schemas.microsoft.com/office/powerpoint/2010/main" val="12823079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801" y="2264878"/>
            <a:ext cx="5420409" cy="4493491"/>
          </a:xfrm>
          <a:ln>
            <a:solidFill>
              <a:schemeClr val="tx1"/>
            </a:solidFill>
          </a:ln>
        </p:spPr>
        <p:txBody>
          <a:bodyPr>
            <a:noAutofit/>
          </a:bodyPr>
          <a:lstStyle/>
          <a:p>
            <a:pPr marL="0" indent="0">
              <a:buNone/>
            </a:pPr>
            <a:r>
              <a:rPr lang="en-US" sz="1200" dirty="0">
                <a:latin typeface="Courier New" panose="02070309020205020404" pitchFamily="49" charset="0"/>
                <a:cs typeface="Courier New" panose="02070309020205020404" pitchFamily="49" charset="0"/>
              </a:rPr>
              <a:t>// creates a single linked list from an array</a:t>
            </a:r>
          </a:p>
          <a:p>
            <a:pPr marL="0" indent="0">
              <a:buNone/>
            </a:pPr>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a:t>
            </a:r>
            <a:r>
              <a:rPr lang="en-US" sz="1200" b="1" i="1" dirty="0">
                <a:latin typeface="Courier New" panose="02070309020205020404" pitchFamily="49" charset="0"/>
                <a:cs typeface="Courier New" panose="02070309020205020404" pitchFamily="49" charset="0"/>
              </a:rPr>
              <a:t>array_2_list</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arr</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N)  {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j;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 = NULL,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=NULL;</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L = malloc(</a:t>
            </a:r>
            <a:r>
              <a:rPr lang="en-US" sz="1200" dirty="0" err="1">
                <a:latin typeface="Courier New" panose="02070309020205020404" pitchFamily="49" charset="0"/>
                <a:cs typeface="Courier New" panose="02070309020205020404" pitchFamily="49" charset="0"/>
              </a:rPr>
              <a:t>sizeof</a:t>
            </a:r>
            <a:r>
              <a:rPr lang="en-US" sz="1200" dirty="0">
                <a:latin typeface="Courier New" panose="02070309020205020404" pitchFamily="49" charset="0"/>
                <a:cs typeface="Courier New" panose="02070309020205020404" pitchFamily="49" charset="0"/>
              </a:rPr>
              <a:t>(struct node));</a:t>
            </a:r>
          </a:p>
          <a:p>
            <a:pPr marL="0" indent="0">
              <a:buNone/>
            </a:pPr>
            <a:r>
              <a:rPr lang="en-US" sz="1200" dirty="0">
                <a:latin typeface="Courier New" panose="02070309020205020404" pitchFamily="49" charset="0"/>
                <a:cs typeface="Courier New" panose="02070309020205020404" pitchFamily="49" charset="0"/>
              </a:rPr>
              <a:t>  L-&gt;data = </a:t>
            </a:r>
            <a:r>
              <a:rPr lang="en-US" sz="1200" dirty="0" err="1">
                <a:latin typeface="Courier New" panose="02070309020205020404" pitchFamily="49" charset="0"/>
                <a:cs typeface="Courier New" panose="02070309020205020404" pitchFamily="49" charset="0"/>
              </a:rPr>
              <a:t>arr</a:t>
            </a:r>
            <a:r>
              <a:rPr lang="en-US" sz="1200" dirty="0">
                <a:latin typeface="Courier New" panose="02070309020205020404" pitchFamily="49" charset="0"/>
                <a:cs typeface="Courier New" panose="02070309020205020404" pitchFamily="49" charset="0"/>
              </a:rPr>
              <a:t>[0]; </a:t>
            </a:r>
          </a:p>
          <a:p>
            <a:pPr marL="0" indent="0">
              <a:buNone/>
            </a:pPr>
            <a:r>
              <a:rPr lang="en-US" sz="1200" dirty="0">
                <a:latin typeface="Courier New" panose="02070309020205020404" pitchFamily="49" charset="0"/>
                <a:cs typeface="Courier New" panose="02070309020205020404" pitchFamily="49" charset="0"/>
              </a:rPr>
              <a:t>  L-&gt;next = NULL;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 = L; 	</a:t>
            </a:r>
          </a:p>
          <a:p>
            <a:pPr marL="0" indent="0">
              <a:buNone/>
            </a:pPr>
            <a:r>
              <a:rPr lang="en-US" sz="1200" dirty="0">
                <a:latin typeface="Courier New" panose="02070309020205020404" pitchFamily="49" charset="0"/>
                <a:cs typeface="Courier New" panose="02070309020205020404" pitchFamily="49" charset="0"/>
              </a:rPr>
              <a:t>  for (j = 1; j&lt;N; </a:t>
            </a:r>
            <a:r>
              <a:rPr lang="en-US" sz="1200" dirty="0" err="1">
                <a:latin typeface="Courier New" panose="02070309020205020404" pitchFamily="49" charset="0"/>
                <a:cs typeface="Courier New" panose="02070309020205020404" pitchFamily="49" charset="0"/>
              </a:rPr>
              <a:t>j++</a:t>
            </a:r>
            <a:r>
              <a:rPr lang="en-US" sz="1200" dirty="0">
                <a:latin typeface="Courier New" panose="02070309020205020404" pitchFamily="49" charset="0"/>
                <a:cs typeface="Courier New" panose="02070309020205020404" pitchFamily="49" charset="0"/>
              </a:rPr>
              <a:t>)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 = malloc(</a:t>
            </a:r>
            <a:r>
              <a:rPr lang="en-US" sz="1200" dirty="0" err="1">
                <a:latin typeface="Courier New" panose="02070309020205020404" pitchFamily="49" charset="0"/>
                <a:cs typeface="Courier New" panose="02070309020205020404" pitchFamily="49" charset="0"/>
              </a:rPr>
              <a:t>sizeof</a:t>
            </a:r>
            <a:r>
              <a:rPr lang="en-US" sz="1200" dirty="0">
                <a:latin typeface="Courier New" panose="02070309020205020404" pitchFamily="49" charset="0"/>
                <a:cs typeface="Courier New" panose="02070309020205020404" pitchFamily="49" charset="0"/>
              </a:rPr>
              <a:t>(struct node));</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-&gt;data = </a:t>
            </a:r>
            <a:r>
              <a:rPr lang="en-US" sz="1200" dirty="0" err="1">
                <a:latin typeface="Courier New" panose="02070309020205020404" pitchFamily="49" charset="0"/>
                <a:cs typeface="Courier New" panose="02070309020205020404" pitchFamily="49" charset="0"/>
              </a:rPr>
              <a:t>arr</a:t>
            </a:r>
            <a:r>
              <a:rPr lang="en-US" sz="1200" dirty="0">
                <a:latin typeface="Courier New" panose="02070309020205020404" pitchFamily="49" charset="0"/>
                <a:cs typeface="Courier New" panose="02070309020205020404" pitchFamily="49" charset="0"/>
              </a:rPr>
              <a:t>[j];</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-&gt;next = NULL;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-&gt;next =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 </a:t>
            </a:r>
          </a:p>
          <a:p>
            <a:pPr marL="0" indent="0">
              <a:buNone/>
            </a:pPr>
            <a:r>
              <a:rPr lang="en-US" sz="1200" dirty="0">
                <a:latin typeface="Courier New" panose="02070309020205020404" pitchFamily="49" charset="0"/>
                <a:cs typeface="Courier New" panose="02070309020205020404" pitchFamily="49" charset="0"/>
              </a:rPr>
              <a:t>  }	</a:t>
            </a:r>
          </a:p>
          <a:p>
            <a:pPr marL="0" indent="0">
              <a:buNone/>
            </a:pPr>
            <a:r>
              <a:rPr lang="en-US" sz="1200" dirty="0">
                <a:latin typeface="Courier New" panose="02070309020205020404" pitchFamily="49" charset="0"/>
                <a:cs typeface="Courier New" panose="02070309020205020404" pitchFamily="49" charset="0"/>
              </a:rPr>
              <a:t>  return L;</a:t>
            </a:r>
          </a:p>
          <a:p>
            <a:pPr marL="0" indent="0">
              <a:buNone/>
            </a:pPr>
            <a:r>
              <a:rPr lang="en-US" sz="1200" dirty="0">
                <a:latin typeface="Courier New" panose="02070309020205020404" pitchFamily="49" charset="0"/>
                <a:cs typeface="Courier New" panose="02070309020205020404" pitchFamily="49" charset="0"/>
              </a:rPr>
              <a:t>}</a:t>
            </a:r>
          </a:p>
        </p:txBody>
      </p:sp>
      <p:sp>
        <p:nvSpPr>
          <p:cNvPr id="4" name="Slide Number Placeholder 3"/>
          <p:cNvSpPr>
            <a:spLocks noGrp="1"/>
          </p:cNvSpPr>
          <p:nvPr>
            <p:ph type="sldNum" sz="quarter" idx="12"/>
          </p:nvPr>
        </p:nvSpPr>
        <p:spPr/>
        <p:txBody>
          <a:bodyPr/>
          <a:lstStyle/>
          <a:p>
            <a:fld id="{86D0B840-2342-494D-8904-2C09F25F3064}" type="slidenum">
              <a:rPr lang="en-US" smtClean="0"/>
              <a:t>31</a:t>
            </a:fld>
            <a:endParaRPr lang="en-US"/>
          </a:p>
        </p:txBody>
      </p:sp>
      <p:sp>
        <p:nvSpPr>
          <p:cNvPr id="39" name="TextBox 38"/>
          <p:cNvSpPr txBox="1"/>
          <p:nvPr/>
        </p:nvSpPr>
        <p:spPr>
          <a:xfrm>
            <a:off x="5412509" y="123809"/>
            <a:ext cx="3683956" cy="461665"/>
          </a:xfrm>
          <a:prstGeom prst="rect">
            <a:avLst/>
          </a:prstGeom>
          <a:noFill/>
        </p:spPr>
        <p:txBody>
          <a:bodyPr wrap="square" rtlCol="0">
            <a:spAutoFit/>
          </a:bodyPr>
          <a:lstStyle/>
          <a:p>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a:t>
            </a:r>
            <a:r>
              <a:rPr lang="en-US" sz="1200" b="1" i="1" dirty="0">
                <a:latin typeface="Courier New" panose="02070309020205020404" pitchFamily="49" charset="0"/>
                <a:cs typeface="Courier New" panose="02070309020205020404" pitchFamily="49" charset="0"/>
              </a:rPr>
              <a:t>array_2_list</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arr</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N) </a:t>
            </a:r>
            <a:r>
              <a:rPr lang="en-US" sz="1200" dirty="0"/>
              <a:t>Trace the code execution. Draw the data.</a:t>
            </a:r>
          </a:p>
        </p:txBody>
      </p:sp>
      <p:sp>
        <p:nvSpPr>
          <p:cNvPr id="47" name="TextBox 46"/>
          <p:cNvSpPr txBox="1"/>
          <p:nvPr/>
        </p:nvSpPr>
        <p:spPr>
          <a:xfrm>
            <a:off x="5673475" y="3948295"/>
            <a:ext cx="3297765" cy="1200329"/>
          </a:xfrm>
          <a:prstGeom prst="rect">
            <a:avLst/>
          </a:prstGeom>
          <a:noFill/>
          <a:ln>
            <a:solidFill>
              <a:schemeClr val="tx1"/>
            </a:solidFill>
          </a:ln>
        </p:spPr>
        <p:txBody>
          <a:bodyPr wrap="square" rtlCol="0">
            <a:spAutoFit/>
          </a:bodyPr>
          <a:lstStyle/>
          <a:p>
            <a:r>
              <a:rPr lang="en-US" sz="1200" dirty="0">
                <a:latin typeface="Courier New" panose="02070309020205020404" pitchFamily="49" charset="0"/>
                <a:cs typeface="Courier New" panose="02070309020205020404" pitchFamily="49" charset="0"/>
              </a:rPr>
              <a:t>Assume: </a:t>
            </a:r>
          </a:p>
          <a:p>
            <a:r>
              <a:rPr lang="en-US" sz="1200" dirty="0" err="1">
                <a:latin typeface="Courier New" panose="02070309020205020404" pitchFamily="49" charset="0"/>
                <a:cs typeface="Courier New" panose="02070309020205020404" pitchFamily="49" charset="0"/>
              </a:rPr>
              <a:t>typedef</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struct</a:t>
            </a:r>
            <a:r>
              <a:rPr lang="en-US" sz="1200" dirty="0">
                <a:latin typeface="Courier New" panose="02070309020205020404" pitchFamily="49" charset="0"/>
                <a:cs typeface="Courier New" panose="02070309020205020404" pitchFamily="49" charset="0"/>
              </a:rPr>
              <a:t> node * </a:t>
            </a:r>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a:t>
            </a:r>
          </a:p>
          <a:p>
            <a:r>
              <a:rPr lang="en-US" sz="1200" dirty="0" err="1">
                <a:latin typeface="Courier New" panose="02070309020205020404" pitchFamily="49" charset="0"/>
                <a:cs typeface="Courier New" panose="02070309020205020404" pitchFamily="49" charset="0"/>
              </a:rPr>
              <a:t>struct</a:t>
            </a:r>
            <a:r>
              <a:rPr lang="en-US" sz="1200" dirty="0">
                <a:latin typeface="Courier New" panose="02070309020205020404" pitchFamily="49" charset="0"/>
                <a:cs typeface="Courier New" panose="02070309020205020404" pitchFamily="49" charset="0"/>
              </a:rPr>
              <a:t> node {</a:t>
            </a: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data;</a:t>
            </a: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struct</a:t>
            </a:r>
            <a:r>
              <a:rPr lang="en-US" sz="1200" dirty="0">
                <a:latin typeface="Courier New" panose="02070309020205020404" pitchFamily="49" charset="0"/>
                <a:cs typeface="Courier New" panose="02070309020205020404" pitchFamily="49" charset="0"/>
              </a:rPr>
              <a:t> node * next;</a:t>
            </a:r>
          </a:p>
          <a:p>
            <a:r>
              <a:rPr lang="en-US" sz="1200" dirty="0">
                <a:latin typeface="Courier New" panose="02070309020205020404" pitchFamily="49" charset="0"/>
                <a:cs typeface="Courier New" panose="02070309020205020404" pitchFamily="49" charset="0"/>
              </a:rPr>
              <a:t>};</a:t>
            </a:r>
          </a:p>
        </p:txBody>
      </p:sp>
      <p:sp>
        <p:nvSpPr>
          <p:cNvPr id="48" name="TextBox 47"/>
          <p:cNvSpPr txBox="1"/>
          <p:nvPr/>
        </p:nvSpPr>
        <p:spPr>
          <a:xfrm>
            <a:off x="5701950" y="5306025"/>
            <a:ext cx="3308762" cy="738664"/>
          </a:xfrm>
          <a:prstGeom prst="rect">
            <a:avLst/>
          </a:prstGeom>
          <a:noFill/>
          <a:ln>
            <a:solidFill>
              <a:schemeClr val="tx1"/>
            </a:solidFill>
          </a:ln>
        </p:spPr>
        <p:txBody>
          <a:bodyPr wrap="square" rtlCol="0">
            <a:spAutoFit/>
          </a:bodyPr>
          <a:lstStyle/>
          <a:p>
            <a:r>
              <a:rPr lang="en-US" sz="1400" dirty="0"/>
              <a:t>Note: this code can be written even simpler, but this version is very explicit and can be applied to other scenarios. </a:t>
            </a:r>
          </a:p>
        </p:txBody>
      </p:sp>
    </p:spTree>
    <p:extLst>
      <p:ext uri="{BB962C8B-B14F-4D97-AF65-F5344CB8AC3E}">
        <p14:creationId xmlns:p14="http://schemas.microsoft.com/office/powerpoint/2010/main" val="28422891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854" y="167164"/>
            <a:ext cx="8578921" cy="397072"/>
          </a:xfrm>
        </p:spPr>
        <p:txBody>
          <a:bodyPr>
            <a:noAutofit/>
          </a:bodyPr>
          <a:lstStyle/>
          <a:p>
            <a:r>
              <a:rPr lang="en-US" sz="2400" dirty="0"/>
              <a:t>Delete an entire list, L:     </a:t>
            </a:r>
            <a:r>
              <a:rPr lang="en-US" sz="2400" dirty="0" err="1">
                <a:latin typeface="Courier New" panose="02070309020205020404" pitchFamily="49" charset="0"/>
                <a:cs typeface="Courier New" panose="02070309020205020404" pitchFamily="49" charset="0"/>
              </a:rPr>
              <a:t>nodePT</a:t>
            </a: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destroy_list</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nodePT</a:t>
            </a:r>
            <a:r>
              <a:rPr lang="en-US" sz="2400" dirty="0">
                <a:latin typeface="Courier New" panose="02070309020205020404" pitchFamily="49" charset="0"/>
                <a:cs typeface="Courier New" panose="02070309020205020404" pitchFamily="49" charset="0"/>
              </a:rPr>
              <a:t> L)</a:t>
            </a:r>
            <a:endParaRPr lang="en-US" sz="1800"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86D0B840-2342-494D-8904-2C09F25F3064}" type="slidenum">
              <a:rPr lang="en-US" smtClean="0"/>
              <a:t>32</a:t>
            </a:fld>
            <a:endParaRPr lang="en-US"/>
          </a:p>
        </p:txBody>
      </p:sp>
      <p:graphicFrame>
        <p:nvGraphicFramePr>
          <p:cNvPr id="5" name="Content Placeholder 26"/>
          <p:cNvGraphicFramePr>
            <a:graphicFrameLocks/>
          </p:cNvGraphicFramePr>
          <p:nvPr>
            <p:extLst/>
          </p:nvPr>
        </p:nvGraphicFramePr>
        <p:xfrm>
          <a:off x="3906206" y="955256"/>
          <a:ext cx="990988" cy="274320"/>
        </p:xfrm>
        <a:graphic>
          <a:graphicData uri="http://schemas.openxmlformats.org/drawingml/2006/table">
            <a:tbl>
              <a:tblPr firstRow="1" bandRow="1">
                <a:tableStyleId>{5C22544A-7EE6-4342-B048-85BDC9FD1C3A}</a:tableStyleId>
              </a:tblPr>
              <a:tblGrid>
                <a:gridCol w="495494">
                  <a:extLst>
                    <a:ext uri="{9D8B030D-6E8A-4147-A177-3AD203B41FA5}">
                      <a16:colId xmlns:a16="http://schemas.microsoft.com/office/drawing/2014/main" val="20000"/>
                    </a:ext>
                  </a:extLst>
                </a:gridCol>
                <a:gridCol w="495494">
                  <a:extLst>
                    <a:ext uri="{9D8B030D-6E8A-4147-A177-3AD203B41FA5}">
                      <a16:colId xmlns:a16="http://schemas.microsoft.com/office/drawing/2014/main" val="20001"/>
                    </a:ext>
                  </a:extLst>
                </a:gridCol>
              </a:tblGrid>
              <a:tr h="260866">
                <a:tc>
                  <a:txBody>
                    <a:bodyPr/>
                    <a:lstStyle/>
                    <a:p>
                      <a:r>
                        <a:rPr lang="en-US" sz="12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abcd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6" name="Straight Arrow Connector 5"/>
          <p:cNvCxnSpPr/>
          <p:nvPr/>
        </p:nvCxnSpPr>
        <p:spPr>
          <a:xfrm>
            <a:off x="4906162" y="1082280"/>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 name="Content Placeholder 26"/>
          <p:cNvGraphicFramePr>
            <a:graphicFrameLocks/>
          </p:cNvGraphicFramePr>
          <p:nvPr>
            <p:extLst/>
          </p:nvPr>
        </p:nvGraphicFramePr>
        <p:xfrm>
          <a:off x="5306014" y="932328"/>
          <a:ext cx="820614" cy="274320"/>
        </p:xfrm>
        <a:graphic>
          <a:graphicData uri="http://schemas.openxmlformats.org/drawingml/2006/table">
            <a:tbl>
              <a:tblPr firstRow="1" bandRow="1">
                <a:tableStyleId>{5C22544A-7EE6-4342-B048-85BDC9FD1C3A}</a:tableStyleId>
              </a:tblPr>
              <a:tblGrid>
                <a:gridCol w="286730">
                  <a:extLst>
                    <a:ext uri="{9D8B030D-6E8A-4147-A177-3AD203B41FA5}">
                      <a16:colId xmlns:a16="http://schemas.microsoft.com/office/drawing/2014/main" val="20000"/>
                    </a:ext>
                  </a:extLst>
                </a:gridCol>
                <a:gridCol w="533884">
                  <a:extLst>
                    <a:ext uri="{9D8B030D-6E8A-4147-A177-3AD203B41FA5}">
                      <a16:colId xmlns:a16="http://schemas.microsoft.com/office/drawing/2014/main" val="20001"/>
                    </a:ext>
                  </a:extLst>
                </a:gridCol>
              </a:tblGrid>
              <a:tr h="260866">
                <a:tc>
                  <a:txBody>
                    <a:bodyPr/>
                    <a:lstStyle/>
                    <a:p>
                      <a:r>
                        <a:rPr lang="en-US"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dabc</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8" name="Content Placeholder 26"/>
          <p:cNvGraphicFramePr>
            <a:graphicFrameLocks/>
          </p:cNvGraphicFramePr>
          <p:nvPr>
            <p:extLst/>
          </p:nvPr>
        </p:nvGraphicFramePr>
        <p:xfrm>
          <a:off x="7833980" y="919727"/>
          <a:ext cx="1023392" cy="274320"/>
        </p:xfrm>
        <a:graphic>
          <a:graphicData uri="http://schemas.openxmlformats.org/drawingml/2006/table">
            <a:tbl>
              <a:tblPr firstRow="1" bandRow="1">
                <a:tableStyleId>{5C22544A-7EE6-4342-B048-85BDC9FD1C3A}</a:tableStyleId>
              </a:tblPr>
              <a:tblGrid>
                <a:gridCol w="511696">
                  <a:extLst>
                    <a:ext uri="{9D8B030D-6E8A-4147-A177-3AD203B41FA5}">
                      <a16:colId xmlns:a16="http://schemas.microsoft.com/office/drawing/2014/main" val="20000"/>
                    </a:ext>
                  </a:extLst>
                </a:gridCol>
                <a:gridCol w="511696">
                  <a:extLst>
                    <a:ext uri="{9D8B030D-6E8A-4147-A177-3AD203B41FA5}">
                      <a16:colId xmlns:a16="http://schemas.microsoft.com/office/drawing/2014/main" val="20001"/>
                    </a:ext>
                  </a:extLst>
                </a:gridCol>
              </a:tblGrid>
              <a:tr h="260866">
                <a:tc>
                  <a:txBody>
                    <a:bodyPr/>
                    <a:lstStyle/>
                    <a:p>
                      <a:r>
                        <a:rPr lang="en-US" sz="120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9" name="Straight Arrow Connector 8"/>
          <p:cNvCxnSpPr/>
          <p:nvPr/>
        </p:nvCxnSpPr>
        <p:spPr>
          <a:xfrm>
            <a:off x="7452982" y="1072127"/>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 idx="0"/>
          </p:cNvCxnSpPr>
          <p:nvPr/>
        </p:nvCxnSpPr>
        <p:spPr>
          <a:xfrm>
            <a:off x="8345676" y="919727"/>
            <a:ext cx="511696" cy="2588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1" name="Content Placeholder 26"/>
          <p:cNvGraphicFramePr>
            <a:graphicFrameLocks/>
          </p:cNvGraphicFramePr>
          <p:nvPr>
            <p:extLst/>
          </p:nvPr>
        </p:nvGraphicFramePr>
        <p:xfrm>
          <a:off x="6488382" y="932328"/>
          <a:ext cx="999150" cy="274320"/>
        </p:xfrm>
        <a:graphic>
          <a:graphicData uri="http://schemas.openxmlformats.org/drawingml/2006/table">
            <a:tbl>
              <a:tblPr firstRow="1" bandRow="1">
                <a:tableStyleId>{5C22544A-7EE6-4342-B048-85BDC9FD1C3A}</a:tableStyleId>
              </a:tblPr>
              <a:tblGrid>
                <a:gridCol w="499575">
                  <a:extLst>
                    <a:ext uri="{9D8B030D-6E8A-4147-A177-3AD203B41FA5}">
                      <a16:colId xmlns:a16="http://schemas.microsoft.com/office/drawing/2014/main" val="20000"/>
                    </a:ext>
                  </a:extLst>
                </a:gridCol>
                <a:gridCol w="499575">
                  <a:extLst>
                    <a:ext uri="{9D8B030D-6E8A-4147-A177-3AD203B41FA5}">
                      <a16:colId xmlns:a16="http://schemas.microsoft.com/office/drawing/2014/main" val="20001"/>
                    </a:ext>
                  </a:extLst>
                </a:gridCol>
              </a:tblGrid>
              <a:tr h="260866">
                <a:tc>
                  <a:txBody>
                    <a:bodyPr/>
                    <a:lstStyle/>
                    <a:p>
                      <a:r>
                        <a:rPr lang="en-US" sz="12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200c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2" name="Straight Arrow Connector 11"/>
          <p:cNvCxnSpPr/>
          <p:nvPr/>
        </p:nvCxnSpPr>
        <p:spPr>
          <a:xfrm>
            <a:off x="6113099" y="108472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761299" y="1178360"/>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14" name="Rectangle 13"/>
          <p:cNvSpPr/>
          <p:nvPr/>
        </p:nvSpPr>
        <p:spPr>
          <a:xfrm>
            <a:off x="2849544" y="955256"/>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10ab</a:t>
            </a:r>
          </a:p>
        </p:txBody>
      </p:sp>
      <p:cxnSp>
        <p:nvCxnSpPr>
          <p:cNvPr id="15" name="Straight Arrow Connector 14"/>
          <p:cNvCxnSpPr/>
          <p:nvPr/>
        </p:nvCxnSpPr>
        <p:spPr>
          <a:xfrm>
            <a:off x="3327806" y="1082280"/>
            <a:ext cx="583039" cy="340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906206" y="1164883"/>
            <a:ext cx="984565" cy="276999"/>
          </a:xfrm>
          <a:prstGeom prst="rect">
            <a:avLst/>
          </a:prstGeom>
          <a:noFill/>
        </p:spPr>
        <p:txBody>
          <a:bodyPr wrap="none" rtlCol="0">
            <a:spAutoFit/>
          </a:bodyPr>
          <a:lstStyle/>
          <a:p>
            <a:r>
              <a:rPr lang="en-US" sz="1200" i="1" dirty="0"/>
              <a:t>data       next</a:t>
            </a:r>
            <a:endParaRPr lang="en-US" sz="1400" i="1" dirty="0"/>
          </a:p>
        </p:txBody>
      </p:sp>
      <p:sp>
        <p:nvSpPr>
          <p:cNvPr id="17" name="TextBox 16"/>
          <p:cNvSpPr txBox="1"/>
          <p:nvPr/>
        </p:nvSpPr>
        <p:spPr>
          <a:xfrm>
            <a:off x="3815779" y="658076"/>
            <a:ext cx="495649" cy="276999"/>
          </a:xfrm>
          <a:prstGeom prst="rect">
            <a:avLst/>
          </a:prstGeom>
          <a:noFill/>
        </p:spPr>
        <p:txBody>
          <a:bodyPr wrap="none" rtlCol="0">
            <a:spAutoFit/>
          </a:bodyPr>
          <a:lstStyle/>
          <a:p>
            <a:r>
              <a:rPr lang="en-US" sz="1200" dirty="0"/>
              <a:t>10ab</a:t>
            </a:r>
            <a:endParaRPr lang="en-US" sz="1600" dirty="0"/>
          </a:p>
        </p:txBody>
      </p:sp>
      <p:sp>
        <p:nvSpPr>
          <p:cNvPr id="18" name="TextBox 17"/>
          <p:cNvSpPr txBox="1"/>
          <p:nvPr/>
        </p:nvSpPr>
        <p:spPr>
          <a:xfrm>
            <a:off x="5203085" y="659644"/>
            <a:ext cx="484428" cy="276999"/>
          </a:xfrm>
          <a:prstGeom prst="rect">
            <a:avLst/>
          </a:prstGeom>
          <a:noFill/>
        </p:spPr>
        <p:txBody>
          <a:bodyPr wrap="none" rtlCol="0">
            <a:spAutoFit/>
          </a:bodyPr>
          <a:lstStyle/>
          <a:p>
            <a:r>
              <a:rPr lang="en-US" sz="1200" dirty="0" err="1"/>
              <a:t>abcd</a:t>
            </a:r>
            <a:endParaRPr lang="en-US" sz="1600" dirty="0"/>
          </a:p>
        </p:txBody>
      </p:sp>
      <p:sp>
        <p:nvSpPr>
          <p:cNvPr id="19" name="TextBox 18"/>
          <p:cNvSpPr txBox="1"/>
          <p:nvPr/>
        </p:nvSpPr>
        <p:spPr>
          <a:xfrm>
            <a:off x="6421440" y="713889"/>
            <a:ext cx="484428" cy="276999"/>
          </a:xfrm>
          <a:prstGeom prst="rect">
            <a:avLst/>
          </a:prstGeom>
          <a:noFill/>
        </p:spPr>
        <p:txBody>
          <a:bodyPr wrap="none" rtlCol="0">
            <a:spAutoFit/>
          </a:bodyPr>
          <a:lstStyle/>
          <a:p>
            <a:r>
              <a:rPr lang="en-US" sz="1200" dirty="0" err="1"/>
              <a:t>dabc</a:t>
            </a:r>
            <a:endParaRPr lang="en-US" sz="1600" dirty="0"/>
          </a:p>
        </p:txBody>
      </p:sp>
      <p:sp>
        <p:nvSpPr>
          <p:cNvPr id="20" name="TextBox 19"/>
          <p:cNvSpPr txBox="1"/>
          <p:nvPr/>
        </p:nvSpPr>
        <p:spPr>
          <a:xfrm>
            <a:off x="7870643" y="674435"/>
            <a:ext cx="486030" cy="276999"/>
          </a:xfrm>
          <a:prstGeom prst="rect">
            <a:avLst/>
          </a:prstGeom>
          <a:noFill/>
        </p:spPr>
        <p:txBody>
          <a:bodyPr wrap="none" rtlCol="0">
            <a:spAutoFit/>
          </a:bodyPr>
          <a:lstStyle/>
          <a:p>
            <a:r>
              <a:rPr lang="en-US" sz="1200" dirty="0"/>
              <a:t>200c</a:t>
            </a:r>
            <a:endParaRPr lang="en-US" sz="1600" dirty="0"/>
          </a:p>
        </p:txBody>
      </p:sp>
      <p:sp>
        <p:nvSpPr>
          <p:cNvPr id="21" name="TextBox 20"/>
          <p:cNvSpPr txBox="1"/>
          <p:nvPr/>
        </p:nvSpPr>
        <p:spPr>
          <a:xfrm>
            <a:off x="369870" y="990898"/>
            <a:ext cx="1487523" cy="415498"/>
          </a:xfrm>
          <a:prstGeom prst="rect">
            <a:avLst/>
          </a:prstGeom>
          <a:noFill/>
        </p:spPr>
        <p:txBody>
          <a:bodyPr wrap="none" rtlCol="0">
            <a:spAutoFit/>
          </a:bodyPr>
          <a:lstStyle/>
          <a:p>
            <a:r>
              <a:rPr lang="en-US" sz="2100" dirty="0"/>
              <a:t>Given data: </a:t>
            </a:r>
          </a:p>
        </p:txBody>
      </p:sp>
      <p:sp>
        <p:nvSpPr>
          <p:cNvPr id="22" name="TextBox 21"/>
          <p:cNvSpPr txBox="1"/>
          <p:nvPr/>
        </p:nvSpPr>
        <p:spPr>
          <a:xfrm>
            <a:off x="368160" y="1780296"/>
            <a:ext cx="1377941" cy="415498"/>
          </a:xfrm>
          <a:prstGeom prst="rect">
            <a:avLst/>
          </a:prstGeom>
          <a:noFill/>
        </p:spPr>
        <p:txBody>
          <a:bodyPr wrap="none" rtlCol="0">
            <a:spAutoFit/>
          </a:bodyPr>
          <a:lstStyle/>
          <a:p>
            <a:r>
              <a:rPr lang="en-US" sz="2100" dirty="0"/>
              <a:t>Final data: </a:t>
            </a:r>
          </a:p>
        </p:txBody>
      </p:sp>
      <p:sp>
        <p:nvSpPr>
          <p:cNvPr id="23" name="TextBox 22"/>
          <p:cNvSpPr txBox="1"/>
          <p:nvPr/>
        </p:nvSpPr>
        <p:spPr>
          <a:xfrm>
            <a:off x="2841781" y="2019127"/>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24" name="Rectangle 23"/>
          <p:cNvSpPr/>
          <p:nvPr/>
        </p:nvSpPr>
        <p:spPr>
          <a:xfrm>
            <a:off x="2930026" y="1744653"/>
            <a:ext cx="624832" cy="32561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NULL</a:t>
            </a:r>
          </a:p>
        </p:txBody>
      </p:sp>
    </p:spTree>
    <p:extLst>
      <p:ext uri="{BB962C8B-B14F-4D97-AF65-F5344CB8AC3E}">
        <p14:creationId xmlns:p14="http://schemas.microsoft.com/office/powerpoint/2010/main" val="36421690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83" y="189697"/>
            <a:ext cx="7886700" cy="467080"/>
          </a:xfrm>
        </p:spPr>
        <p:txBody>
          <a:bodyPr>
            <a:normAutofit fontScale="90000"/>
          </a:bodyPr>
          <a:lstStyle/>
          <a:p>
            <a:r>
              <a:rPr lang="en-US" dirty="0"/>
              <a:t>Insert a node after a given node – node operation</a:t>
            </a:r>
          </a:p>
        </p:txBody>
      </p:sp>
      <p:sp>
        <p:nvSpPr>
          <p:cNvPr id="3" name="Content Placeholder 2"/>
          <p:cNvSpPr>
            <a:spLocks noGrp="1"/>
          </p:cNvSpPr>
          <p:nvPr>
            <p:ph idx="1"/>
          </p:nvPr>
        </p:nvSpPr>
        <p:spPr>
          <a:xfrm>
            <a:off x="205483" y="834118"/>
            <a:ext cx="8309867" cy="3682285"/>
          </a:xfrm>
        </p:spPr>
        <p:txBody>
          <a:bodyPr>
            <a:noAutofit/>
          </a:bodyPr>
          <a:lstStyle/>
          <a:p>
            <a:pPr marL="0" indent="0">
              <a:buNone/>
            </a:pPr>
            <a:r>
              <a:rPr lang="en-US" sz="1600" dirty="0">
                <a:latin typeface="Courier New" panose="02070309020205020404" pitchFamily="49" charset="0"/>
                <a:cs typeface="Courier New" panose="02070309020205020404" pitchFamily="49" charset="0"/>
              </a:rPr>
              <a:t>/* Inserts </a:t>
            </a:r>
            <a:r>
              <a:rPr lang="en-US" sz="1600" dirty="0" err="1">
                <a:latin typeface="Courier New" panose="02070309020205020404" pitchFamily="49" charset="0"/>
                <a:cs typeface="Courier New" panose="02070309020205020404" pitchFamily="49" charset="0"/>
              </a:rPr>
              <a:t>newP</a:t>
            </a:r>
            <a:r>
              <a:rPr lang="en-US" sz="1600" dirty="0">
                <a:latin typeface="Courier New" panose="02070309020205020404" pitchFamily="49" charset="0"/>
                <a:cs typeface="Courier New" panose="02070309020205020404" pitchFamily="49" charset="0"/>
              </a:rPr>
              <a:t> after the node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 </a:t>
            </a:r>
          </a:p>
          <a:p>
            <a:pPr marL="0" indent="0">
              <a:buNone/>
            </a:pPr>
            <a:r>
              <a:rPr lang="en-US" sz="1600" dirty="0">
                <a:latin typeface="Courier New" panose="02070309020205020404" pitchFamily="49" charset="0"/>
                <a:cs typeface="Courier New" panose="02070309020205020404" pitchFamily="49" charset="0"/>
              </a:rPr>
              <a:t>Note that this is works on nodes. It does not matter how a list is represented.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 is just a node.   */</a:t>
            </a:r>
          </a:p>
          <a:p>
            <a:pPr marL="0" indent="0">
              <a:buNone/>
            </a:pPr>
            <a:r>
              <a:rPr lang="en-US" sz="1600" dirty="0">
                <a:latin typeface="Courier New" panose="02070309020205020404" pitchFamily="49" charset="0"/>
                <a:cs typeface="Courier New" panose="02070309020205020404" pitchFamily="49" charset="0"/>
              </a:rPr>
              <a:t>void </a:t>
            </a:r>
            <a:r>
              <a:rPr lang="en-US" sz="1600" dirty="0" err="1">
                <a:latin typeface="Courier New" panose="02070309020205020404" pitchFamily="49" charset="0"/>
                <a:cs typeface="Courier New" panose="02070309020205020404" pitchFamily="49" charset="0"/>
              </a:rPr>
              <a:t>insert_node_after</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nodePT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nodePT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newP</a:t>
            </a:r>
            <a:r>
              <a:rPr lang="en-US" sz="1600" dirty="0">
                <a:latin typeface="Courier New" panose="02070309020205020404" pitchFamily="49" charset="0"/>
                <a:cs typeface="Courier New" panose="02070309020205020404" pitchFamily="49" charset="0"/>
              </a:rPr>
              <a:t>) {</a:t>
            </a:r>
          </a:p>
          <a:p>
            <a:pPr marL="0" indent="0">
              <a:buNone/>
            </a:pPr>
            <a:r>
              <a:rPr lang="en-US" sz="1600" dirty="0">
                <a:latin typeface="Courier New" panose="02070309020205020404" pitchFamily="49" charset="0"/>
                <a:cs typeface="Courier New" panose="02070309020205020404" pitchFamily="49" charset="0"/>
              </a:rPr>
              <a:t>    if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 == NULL)||(</a:t>
            </a:r>
            <a:r>
              <a:rPr lang="en-US" sz="1600" dirty="0" err="1">
                <a:latin typeface="Courier New" panose="02070309020205020404" pitchFamily="49" charset="0"/>
                <a:cs typeface="Courier New" panose="02070309020205020404" pitchFamily="49" charset="0"/>
              </a:rPr>
              <a:t>newP</a:t>
            </a:r>
            <a:r>
              <a:rPr lang="en-US" sz="1600" dirty="0">
                <a:latin typeface="Courier New" panose="02070309020205020404" pitchFamily="49" charset="0"/>
                <a:cs typeface="Courier New" panose="02070309020205020404" pitchFamily="49" charset="0"/>
              </a:rPr>
              <a:t>==NULL)) {</a:t>
            </a:r>
          </a:p>
          <a:p>
            <a:pPr marL="0" indent="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("\n Cannot insert after a NULL node. No action taken.");        		</a:t>
            </a:r>
          </a:p>
          <a:p>
            <a:pPr marL="0" indent="0">
              <a:buNone/>
            </a:pPr>
            <a:r>
              <a:rPr lang="en-US" sz="1600" dirty="0">
                <a:latin typeface="Courier New" panose="02070309020205020404" pitchFamily="49" charset="0"/>
                <a:cs typeface="Courier New" panose="02070309020205020404" pitchFamily="49" charset="0"/>
              </a:rPr>
              <a:t>    } else {</a:t>
            </a:r>
          </a:p>
          <a:p>
            <a:pPr marL="0" indent="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newP</a:t>
            </a:r>
            <a:r>
              <a:rPr lang="en-US" sz="1600" dirty="0">
                <a:latin typeface="Courier New" panose="02070309020205020404" pitchFamily="49" charset="0"/>
                <a:cs typeface="Courier New" panose="02070309020205020404" pitchFamily="49" charset="0"/>
              </a:rPr>
              <a:t>-&gt;next =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-&gt;next; //5 </a:t>
            </a:r>
          </a:p>
          <a:p>
            <a:pPr marL="0" indent="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-&gt;next = </a:t>
            </a:r>
            <a:r>
              <a:rPr lang="en-US" sz="1600" dirty="0" err="1">
                <a:latin typeface="Courier New" panose="02070309020205020404" pitchFamily="49" charset="0"/>
                <a:cs typeface="Courier New" panose="02070309020205020404" pitchFamily="49" charset="0"/>
              </a:rPr>
              <a:t>newP</a:t>
            </a:r>
            <a:r>
              <a:rPr lang="en-US" sz="1600" dirty="0">
                <a:latin typeface="Courier New" panose="02070309020205020404" pitchFamily="49" charset="0"/>
                <a:cs typeface="Courier New" panose="02070309020205020404" pitchFamily="49" charset="0"/>
              </a:rPr>
              <a:t>;  //6</a:t>
            </a:r>
          </a:p>
          <a:p>
            <a:pPr marL="0" indent="0">
              <a:buNone/>
            </a:pPr>
            <a:r>
              <a:rPr lang="en-US" sz="1600" dirty="0">
                <a:latin typeface="Courier New" panose="02070309020205020404" pitchFamily="49" charset="0"/>
                <a:cs typeface="Courier New" panose="02070309020205020404" pitchFamily="49" charset="0"/>
              </a:rPr>
              <a:t>    }    </a:t>
            </a:r>
          </a:p>
          <a:p>
            <a:pPr marL="0" indent="0">
              <a:buNone/>
            </a:pPr>
            <a:r>
              <a:rPr lang="en-US" sz="1600" dirty="0">
                <a:latin typeface="Courier New" panose="02070309020205020404" pitchFamily="49" charset="0"/>
                <a:cs typeface="Courier New" panose="02070309020205020404" pitchFamily="49" charset="0"/>
              </a:rPr>
              <a:t>} </a:t>
            </a:r>
          </a:p>
        </p:txBody>
      </p:sp>
      <p:sp>
        <p:nvSpPr>
          <p:cNvPr id="4" name="Slide Number Placeholder 3"/>
          <p:cNvSpPr>
            <a:spLocks noGrp="1"/>
          </p:cNvSpPr>
          <p:nvPr>
            <p:ph type="sldNum" sz="quarter" idx="12"/>
          </p:nvPr>
        </p:nvSpPr>
        <p:spPr>
          <a:xfrm>
            <a:off x="7001642" y="6348795"/>
            <a:ext cx="2057400" cy="365125"/>
          </a:xfrm>
        </p:spPr>
        <p:txBody>
          <a:bodyPr/>
          <a:lstStyle/>
          <a:p>
            <a:fld id="{86D0B840-2342-494D-8904-2C09F25F3064}" type="slidenum">
              <a:rPr lang="en-US" smtClean="0"/>
              <a:t>33</a:t>
            </a:fld>
            <a:endParaRPr lang="en-US"/>
          </a:p>
        </p:txBody>
      </p:sp>
      <p:graphicFrame>
        <p:nvGraphicFramePr>
          <p:cNvPr id="9" name="Content Placeholder 26"/>
          <p:cNvGraphicFramePr>
            <a:graphicFrameLocks/>
          </p:cNvGraphicFramePr>
          <p:nvPr>
            <p:extLst>
              <p:ext uri="{D42A27DB-BD31-4B8C-83A1-F6EECF244321}">
                <p14:modId xmlns:p14="http://schemas.microsoft.com/office/powerpoint/2010/main" val="3655358443"/>
              </p:ext>
            </p:extLst>
          </p:nvPr>
        </p:nvGraphicFramePr>
        <p:xfrm>
          <a:off x="1029481" y="5993665"/>
          <a:ext cx="905274" cy="274320"/>
        </p:xfrm>
        <a:graphic>
          <a:graphicData uri="http://schemas.openxmlformats.org/drawingml/2006/table">
            <a:tbl>
              <a:tblPr firstRow="1" bandRow="1">
                <a:tableStyleId>{5C22544A-7EE6-4342-B048-85BDC9FD1C3A}</a:tableStyleId>
              </a:tblPr>
              <a:tblGrid>
                <a:gridCol w="269111">
                  <a:extLst>
                    <a:ext uri="{9D8B030D-6E8A-4147-A177-3AD203B41FA5}">
                      <a16:colId xmlns:a16="http://schemas.microsoft.com/office/drawing/2014/main" val="20000"/>
                    </a:ext>
                  </a:extLst>
                </a:gridCol>
                <a:gridCol w="636163">
                  <a:extLst>
                    <a:ext uri="{9D8B030D-6E8A-4147-A177-3AD203B41FA5}">
                      <a16:colId xmlns:a16="http://schemas.microsoft.com/office/drawing/2014/main" val="20001"/>
                    </a:ext>
                  </a:extLst>
                </a:gridCol>
              </a:tblGrid>
              <a:tr h="260866">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strike="noStrike" dirty="0" err="1">
                          <a:solidFill>
                            <a:schemeClr val="tx1"/>
                          </a:solidFill>
                        </a:rPr>
                        <a:t>dddd</a:t>
                      </a:r>
                      <a:endParaRPr lang="en-US" sz="1200" b="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0" name="Straight Arrow Connector 9"/>
          <p:cNvCxnSpPr>
            <a:endCxn id="22" idx="1"/>
          </p:cNvCxnSpPr>
          <p:nvPr/>
        </p:nvCxnSpPr>
        <p:spPr>
          <a:xfrm flipV="1">
            <a:off x="1934754" y="6130373"/>
            <a:ext cx="618727" cy="1324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00519" y="5303952"/>
            <a:ext cx="742511" cy="276999"/>
          </a:xfrm>
          <a:prstGeom prst="rect">
            <a:avLst/>
          </a:prstGeom>
          <a:noFill/>
          <a:ln>
            <a:solidFill>
              <a:schemeClr val="tx1"/>
            </a:solidFill>
          </a:ln>
        </p:spPr>
        <p:txBody>
          <a:bodyPr wrap="none" rtlCol="0">
            <a:spAutoFit/>
          </a:bodyPr>
          <a:lstStyle/>
          <a:p>
            <a:r>
              <a:rPr lang="en-US" sz="1200" b="1" dirty="0">
                <a:latin typeface="Courier New" panose="02070309020205020404" pitchFamily="49" charset="0"/>
                <a:cs typeface="Courier New" panose="02070309020205020404" pitchFamily="49" charset="0"/>
              </a:rPr>
              <a:t>8acf</a:t>
            </a:r>
            <a:r>
              <a:rPr lang="en-US" sz="1200" dirty="0">
                <a:latin typeface="Courier New" panose="02070309020205020404" pitchFamily="49" charset="0"/>
                <a:cs typeface="Courier New" panose="02070309020205020404" pitchFamily="49" charset="0"/>
              </a:rPr>
              <a:t>  </a:t>
            </a:r>
          </a:p>
        </p:txBody>
      </p:sp>
      <p:sp>
        <p:nvSpPr>
          <p:cNvPr id="20" name="TextBox 19"/>
          <p:cNvSpPr txBox="1"/>
          <p:nvPr/>
        </p:nvSpPr>
        <p:spPr>
          <a:xfrm>
            <a:off x="1165724" y="5313806"/>
            <a:ext cx="556563" cy="276999"/>
          </a:xfrm>
          <a:prstGeom prst="rect">
            <a:avLst/>
          </a:prstGeom>
          <a:noFill/>
          <a:ln>
            <a:solidFill>
              <a:schemeClr val="tx1"/>
            </a:solidFill>
          </a:ln>
        </p:spPr>
        <p:txBody>
          <a:bodyPr wrap="none" rtlCol="0">
            <a:spAutoFit/>
          </a:bodyPr>
          <a:lstStyle/>
          <a:p>
            <a:r>
              <a:rPr lang="en-US" sz="1200" b="1" dirty="0">
                <a:latin typeface="Courier New" panose="02070309020205020404" pitchFamily="49" charset="0"/>
                <a:cs typeface="Courier New" panose="02070309020205020404" pitchFamily="49" charset="0"/>
              </a:rPr>
              <a:t>6aaa</a:t>
            </a:r>
          </a:p>
        </p:txBody>
      </p:sp>
      <p:graphicFrame>
        <p:nvGraphicFramePr>
          <p:cNvPr id="21" name="Content Placeholder 26"/>
          <p:cNvGraphicFramePr>
            <a:graphicFrameLocks/>
          </p:cNvGraphicFramePr>
          <p:nvPr>
            <p:extLst>
              <p:ext uri="{D42A27DB-BD31-4B8C-83A1-F6EECF244321}">
                <p14:modId xmlns:p14="http://schemas.microsoft.com/office/powerpoint/2010/main" val="2496548272"/>
              </p:ext>
            </p:extLst>
          </p:nvPr>
        </p:nvGraphicFramePr>
        <p:xfrm>
          <a:off x="2434119" y="5323259"/>
          <a:ext cx="838200" cy="260866"/>
        </p:xfrm>
        <a:graphic>
          <a:graphicData uri="http://schemas.openxmlformats.org/drawingml/2006/table">
            <a:tbl>
              <a:tblPr firstRow="1" bandRow="1">
                <a:tableStyleId>{5C22544A-7EE6-4342-B048-85BDC9FD1C3A}</a:tableStyleId>
              </a:tblPr>
              <a:tblGrid>
                <a:gridCol w="327288">
                  <a:extLst>
                    <a:ext uri="{9D8B030D-6E8A-4147-A177-3AD203B41FA5}">
                      <a16:colId xmlns:a16="http://schemas.microsoft.com/office/drawing/2014/main" val="20000"/>
                    </a:ext>
                  </a:extLst>
                </a:gridCol>
                <a:gridCol w="510912">
                  <a:extLst>
                    <a:ext uri="{9D8B030D-6E8A-4147-A177-3AD203B41FA5}">
                      <a16:colId xmlns:a16="http://schemas.microsoft.com/office/drawing/2014/main" val="20001"/>
                    </a:ext>
                  </a:extLst>
                </a:gridCol>
              </a:tblGrid>
              <a:tr h="260866">
                <a:tc>
                  <a:txBody>
                    <a:bodyPr/>
                    <a:lstStyle/>
                    <a:p>
                      <a:r>
                        <a:rPr lang="en-US" sz="1000" b="0" dirty="0">
                          <a:solidFill>
                            <a:schemeClr val="tx1"/>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strike="noStrike"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22" name="Content Placeholder 26"/>
          <p:cNvGraphicFramePr>
            <a:graphicFrameLocks/>
          </p:cNvGraphicFramePr>
          <p:nvPr>
            <p:extLst/>
          </p:nvPr>
        </p:nvGraphicFramePr>
        <p:xfrm>
          <a:off x="2553481" y="5999940"/>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24" name="Straight Arrow Connector 23"/>
          <p:cNvCxnSpPr>
            <a:stCxn id="20" idx="3"/>
            <a:endCxn id="21" idx="1"/>
          </p:cNvCxnSpPr>
          <p:nvPr/>
        </p:nvCxnSpPr>
        <p:spPr>
          <a:xfrm>
            <a:off x="1722287" y="5452306"/>
            <a:ext cx="711832" cy="138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71023" y="5076288"/>
            <a:ext cx="615296"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prev</a:t>
            </a:r>
            <a:endParaRPr lang="en-US" sz="1200" dirty="0">
              <a:latin typeface="Courier New" panose="02070309020205020404" pitchFamily="49" charset="0"/>
              <a:cs typeface="Courier New" panose="02070309020205020404" pitchFamily="49" charset="0"/>
            </a:endParaRPr>
          </a:p>
        </p:txBody>
      </p:sp>
      <p:sp>
        <p:nvSpPr>
          <p:cNvPr id="26" name="TextBox 25"/>
          <p:cNvSpPr txBox="1"/>
          <p:nvPr/>
        </p:nvSpPr>
        <p:spPr>
          <a:xfrm>
            <a:off x="1133023" y="5076288"/>
            <a:ext cx="1131128"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newP</a:t>
            </a:r>
            <a:endParaRPr lang="en-US" sz="1200" dirty="0">
              <a:latin typeface="Courier New" panose="02070309020205020404" pitchFamily="49" charset="0"/>
              <a:cs typeface="Courier New" panose="02070309020205020404" pitchFamily="49" charset="0"/>
            </a:endParaRPr>
          </a:p>
        </p:txBody>
      </p:sp>
      <p:sp>
        <p:nvSpPr>
          <p:cNvPr id="27" name="TextBox 26"/>
          <p:cNvSpPr txBox="1"/>
          <p:nvPr/>
        </p:nvSpPr>
        <p:spPr>
          <a:xfrm>
            <a:off x="986319" y="5762088"/>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8acf</a:t>
            </a:r>
          </a:p>
        </p:txBody>
      </p:sp>
      <p:sp>
        <p:nvSpPr>
          <p:cNvPr id="29" name="TextBox 28"/>
          <p:cNvSpPr txBox="1"/>
          <p:nvPr/>
        </p:nvSpPr>
        <p:spPr>
          <a:xfrm>
            <a:off x="2487156" y="5762088"/>
            <a:ext cx="556563" cy="276999"/>
          </a:xfrm>
          <a:prstGeom prst="rect">
            <a:avLst/>
          </a:prstGeom>
          <a:noFill/>
          <a:ln>
            <a:noFill/>
          </a:ln>
        </p:spPr>
        <p:txBody>
          <a:bodyPr wrap="none" rtlCol="0">
            <a:spAutoFit/>
          </a:bodyPr>
          <a:lstStyle/>
          <a:p>
            <a:r>
              <a:rPr lang="en-US" sz="1200" dirty="0" err="1">
                <a:latin typeface="Courier New" panose="02070309020205020404" pitchFamily="49" charset="0"/>
                <a:cs typeface="Courier New" panose="02070309020205020404" pitchFamily="49" charset="0"/>
              </a:rPr>
              <a:t>dddd</a:t>
            </a:r>
            <a:endParaRPr lang="en-US" sz="1200" dirty="0">
              <a:latin typeface="Courier New" panose="02070309020205020404" pitchFamily="49" charset="0"/>
              <a:cs typeface="Courier New" panose="02070309020205020404" pitchFamily="49" charset="0"/>
            </a:endParaRPr>
          </a:p>
        </p:txBody>
      </p:sp>
      <p:sp>
        <p:nvSpPr>
          <p:cNvPr id="31" name="TextBox 30"/>
          <p:cNvSpPr txBox="1"/>
          <p:nvPr/>
        </p:nvSpPr>
        <p:spPr>
          <a:xfrm>
            <a:off x="2414860" y="5106548"/>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6aaa</a:t>
            </a:r>
          </a:p>
        </p:txBody>
      </p:sp>
      <p:sp>
        <p:nvSpPr>
          <p:cNvPr id="56" name="TextBox 55"/>
          <p:cNvSpPr txBox="1"/>
          <p:nvPr/>
        </p:nvSpPr>
        <p:spPr>
          <a:xfrm>
            <a:off x="5423632" y="4325625"/>
            <a:ext cx="3635410" cy="830997"/>
          </a:xfrm>
          <a:prstGeom prst="rect">
            <a:avLst/>
          </a:prstGeom>
          <a:noFill/>
        </p:spPr>
        <p:txBody>
          <a:bodyPr wrap="square" rtlCol="0">
            <a:spAutoFit/>
          </a:bodyPr>
          <a:lstStyle/>
          <a:p>
            <a:r>
              <a:rPr lang="en-US" sz="1600" dirty="0"/>
              <a:t>Does this code work well when </a:t>
            </a:r>
          </a:p>
          <a:p>
            <a:r>
              <a:rPr lang="en-US" sz="1600" dirty="0"/>
              <a:t> </a:t>
            </a:r>
            <a:r>
              <a:rPr lang="en-US" sz="1600" dirty="0" err="1"/>
              <a:t>prev</a:t>
            </a:r>
            <a:r>
              <a:rPr lang="en-US" sz="1600" dirty="0"/>
              <a:t>-&gt;next is NULL ?</a:t>
            </a:r>
          </a:p>
          <a:p>
            <a:endParaRPr lang="en-US" sz="1600" dirty="0"/>
          </a:p>
        </p:txBody>
      </p:sp>
      <p:cxnSp>
        <p:nvCxnSpPr>
          <p:cNvPr id="58" name="Curved Connector 57"/>
          <p:cNvCxnSpPr>
            <a:stCxn id="19" idx="2"/>
            <a:endCxn id="9" idx="1"/>
          </p:cNvCxnSpPr>
          <p:nvPr/>
        </p:nvCxnSpPr>
        <p:spPr>
          <a:xfrm rot="16200000" flipH="1">
            <a:off x="529971" y="5722755"/>
            <a:ext cx="641314" cy="357706"/>
          </a:xfrm>
          <a:prstGeom prst="curved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8" name="Content Placeholder 26"/>
          <p:cNvGraphicFramePr>
            <a:graphicFrameLocks/>
          </p:cNvGraphicFramePr>
          <p:nvPr>
            <p:extLst>
              <p:ext uri="{D42A27DB-BD31-4B8C-83A1-F6EECF244321}">
                <p14:modId xmlns:p14="http://schemas.microsoft.com/office/powerpoint/2010/main" val="19618694"/>
              </p:ext>
            </p:extLst>
          </p:nvPr>
        </p:nvGraphicFramePr>
        <p:xfrm>
          <a:off x="6123758" y="6074158"/>
          <a:ext cx="905274" cy="274320"/>
        </p:xfrm>
        <a:graphic>
          <a:graphicData uri="http://schemas.openxmlformats.org/drawingml/2006/table">
            <a:tbl>
              <a:tblPr firstRow="1" bandRow="1">
                <a:tableStyleId>{5C22544A-7EE6-4342-B048-85BDC9FD1C3A}</a:tableStyleId>
              </a:tblPr>
              <a:tblGrid>
                <a:gridCol w="269111">
                  <a:extLst>
                    <a:ext uri="{9D8B030D-6E8A-4147-A177-3AD203B41FA5}">
                      <a16:colId xmlns:a16="http://schemas.microsoft.com/office/drawing/2014/main" val="20000"/>
                    </a:ext>
                  </a:extLst>
                </a:gridCol>
                <a:gridCol w="636163">
                  <a:extLst>
                    <a:ext uri="{9D8B030D-6E8A-4147-A177-3AD203B41FA5}">
                      <a16:colId xmlns:a16="http://schemas.microsoft.com/office/drawing/2014/main" val="20001"/>
                    </a:ext>
                  </a:extLst>
                </a:gridCol>
              </a:tblGrid>
              <a:tr h="260866">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strike="noStrike"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40" name="TextBox 39"/>
          <p:cNvSpPr txBox="1"/>
          <p:nvPr/>
        </p:nvSpPr>
        <p:spPr>
          <a:xfrm>
            <a:off x="5394796" y="5384445"/>
            <a:ext cx="742511" cy="276999"/>
          </a:xfrm>
          <a:prstGeom prst="rect">
            <a:avLst/>
          </a:prstGeom>
          <a:noFill/>
          <a:ln>
            <a:solidFill>
              <a:schemeClr val="tx1"/>
            </a:solidFill>
          </a:ln>
        </p:spPr>
        <p:txBody>
          <a:bodyPr wrap="none" rtlCol="0">
            <a:spAutoFit/>
          </a:bodyPr>
          <a:lstStyle/>
          <a:p>
            <a:r>
              <a:rPr lang="en-US" sz="1200" b="1" dirty="0">
                <a:latin typeface="Courier New" panose="02070309020205020404" pitchFamily="49" charset="0"/>
                <a:cs typeface="Courier New" panose="02070309020205020404" pitchFamily="49" charset="0"/>
              </a:rPr>
              <a:t>8acf</a:t>
            </a:r>
            <a:r>
              <a:rPr lang="en-US" sz="1200" dirty="0">
                <a:latin typeface="Courier New" panose="02070309020205020404" pitchFamily="49" charset="0"/>
                <a:cs typeface="Courier New" panose="02070309020205020404" pitchFamily="49" charset="0"/>
              </a:rPr>
              <a:t>  </a:t>
            </a:r>
          </a:p>
        </p:txBody>
      </p:sp>
      <p:sp>
        <p:nvSpPr>
          <p:cNvPr id="44" name="TextBox 43"/>
          <p:cNvSpPr txBox="1"/>
          <p:nvPr/>
        </p:nvSpPr>
        <p:spPr>
          <a:xfrm>
            <a:off x="6260001" y="5394299"/>
            <a:ext cx="556563" cy="276999"/>
          </a:xfrm>
          <a:prstGeom prst="rect">
            <a:avLst/>
          </a:prstGeom>
          <a:noFill/>
          <a:ln>
            <a:solidFill>
              <a:schemeClr val="tx1"/>
            </a:solidFill>
          </a:ln>
        </p:spPr>
        <p:txBody>
          <a:bodyPr wrap="none" rtlCol="0">
            <a:spAutoFit/>
          </a:bodyPr>
          <a:lstStyle/>
          <a:p>
            <a:r>
              <a:rPr lang="en-US" sz="1200" b="1" dirty="0">
                <a:latin typeface="Courier New" panose="02070309020205020404" pitchFamily="49" charset="0"/>
                <a:cs typeface="Courier New" panose="02070309020205020404" pitchFamily="49" charset="0"/>
              </a:rPr>
              <a:t>6aaa</a:t>
            </a:r>
          </a:p>
        </p:txBody>
      </p:sp>
      <p:graphicFrame>
        <p:nvGraphicFramePr>
          <p:cNvPr id="49" name="Content Placeholder 26"/>
          <p:cNvGraphicFramePr>
            <a:graphicFrameLocks/>
          </p:cNvGraphicFramePr>
          <p:nvPr>
            <p:extLst>
              <p:ext uri="{D42A27DB-BD31-4B8C-83A1-F6EECF244321}">
                <p14:modId xmlns:p14="http://schemas.microsoft.com/office/powerpoint/2010/main" val="2532028338"/>
              </p:ext>
            </p:extLst>
          </p:nvPr>
        </p:nvGraphicFramePr>
        <p:xfrm>
          <a:off x="7492088" y="5404950"/>
          <a:ext cx="838200" cy="260866"/>
        </p:xfrm>
        <a:graphic>
          <a:graphicData uri="http://schemas.openxmlformats.org/drawingml/2006/table">
            <a:tbl>
              <a:tblPr firstRow="1" bandRow="1">
                <a:tableStyleId>{5C22544A-7EE6-4342-B048-85BDC9FD1C3A}</a:tableStyleId>
              </a:tblPr>
              <a:tblGrid>
                <a:gridCol w="327288">
                  <a:extLst>
                    <a:ext uri="{9D8B030D-6E8A-4147-A177-3AD203B41FA5}">
                      <a16:colId xmlns:a16="http://schemas.microsoft.com/office/drawing/2014/main" val="20000"/>
                    </a:ext>
                  </a:extLst>
                </a:gridCol>
                <a:gridCol w="510912">
                  <a:extLst>
                    <a:ext uri="{9D8B030D-6E8A-4147-A177-3AD203B41FA5}">
                      <a16:colId xmlns:a16="http://schemas.microsoft.com/office/drawing/2014/main" val="20001"/>
                    </a:ext>
                  </a:extLst>
                </a:gridCol>
              </a:tblGrid>
              <a:tr h="260866">
                <a:tc>
                  <a:txBody>
                    <a:bodyPr/>
                    <a:lstStyle/>
                    <a:p>
                      <a:r>
                        <a:rPr lang="en-US" sz="1000" b="0" dirty="0">
                          <a:solidFill>
                            <a:schemeClr val="tx1"/>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strike="sngStrike" dirty="0">
                          <a:solidFill>
                            <a:srgbClr val="C0000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51" name="Straight Arrow Connector 50"/>
          <p:cNvCxnSpPr>
            <a:stCxn id="44" idx="3"/>
            <a:endCxn id="49" idx="1"/>
          </p:cNvCxnSpPr>
          <p:nvPr/>
        </p:nvCxnSpPr>
        <p:spPr>
          <a:xfrm>
            <a:off x="6816564" y="5532799"/>
            <a:ext cx="675524" cy="258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465300" y="5156781"/>
            <a:ext cx="615296"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prev</a:t>
            </a:r>
            <a:endParaRPr lang="en-US" sz="1200" dirty="0">
              <a:latin typeface="Courier New" panose="02070309020205020404" pitchFamily="49" charset="0"/>
              <a:cs typeface="Courier New" panose="02070309020205020404" pitchFamily="49" charset="0"/>
            </a:endParaRPr>
          </a:p>
        </p:txBody>
      </p:sp>
      <p:sp>
        <p:nvSpPr>
          <p:cNvPr id="53" name="TextBox 52"/>
          <p:cNvSpPr txBox="1"/>
          <p:nvPr/>
        </p:nvSpPr>
        <p:spPr>
          <a:xfrm>
            <a:off x="6227300" y="5156781"/>
            <a:ext cx="1131128"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newP</a:t>
            </a:r>
            <a:endParaRPr lang="en-US" sz="1200" dirty="0">
              <a:latin typeface="Courier New" panose="02070309020205020404" pitchFamily="49" charset="0"/>
              <a:cs typeface="Courier New" panose="02070309020205020404" pitchFamily="49" charset="0"/>
            </a:endParaRPr>
          </a:p>
        </p:txBody>
      </p:sp>
      <p:sp>
        <p:nvSpPr>
          <p:cNvPr id="57" name="TextBox 56"/>
          <p:cNvSpPr txBox="1"/>
          <p:nvPr/>
        </p:nvSpPr>
        <p:spPr>
          <a:xfrm>
            <a:off x="6080596" y="5842581"/>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8acf</a:t>
            </a:r>
          </a:p>
        </p:txBody>
      </p:sp>
      <p:sp>
        <p:nvSpPr>
          <p:cNvPr id="59" name="TextBox 58"/>
          <p:cNvSpPr txBox="1"/>
          <p:nvPr/>
        </p:nvSpPr>
        <p:spPr>
          <a:xfrm>
            <a:off x="7417908" y="5175386"/>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6aaa</a:t>
            </a:r>
          </a:p>
        </p:txBody>
      </p:sp>
      <p:cxnSp>
        <p:nvCxnSpPr>
          <p:cNvPr id="63" name="Curved Connector 62"/>
          <p:cNvCxnSpPr>
            <a:stCxn id="40" idx="2"/>
            <a:endCxn id="38" idx="1"/>
          </p:cNvCxnSpPr>
          <p:nvPr/>
        </p:nvCxnSpPr>
        <p:spPr>
          <a:xfrm rot="16200000" flipH="1">
            <a:off x="5669968" y="5757528"/>
            <a:ext cx="549874" cy="357706"/>
          </a:xfrm>
          <a:prstGeom prst="curved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84188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519" y="162638"/>
            <a:ext cx="8186577" cy="467080"/>
          </a:xfrm>
        </p:spPr>
        <p:txBody>
          <a:bodyPr>
            <a:normAutofit fontScale="90000"/>
          </a:bodyPr>
          <a:lstStyle/>
          <a:p>
            <a:r>
              <a:rPr lang="en-US" dirty="0"/>
              <a:t>Delete a node after a given node – node operation</a:t>
            </a:r>
          </a:p>
        </p:txBody>
      </p:sp>
      <p:sp>
        <p:nvSpPr>
          <p:cNvPr id="3" name="Content Placeholder 2"/>
          <p:cNvSpPr>
            <a:spLocks noGrp="1"/>
          </p:cNvSpPr>
          <p:nvPr>
            <p:ph idx="1"/>
          </p:nvPr>
        </p:nvSpPr>
        <p:spPr>
          <a:xfrm>
            <a:off x="1" y="648915"/>
            <a:ext cx="9059042" cy="4538146"/>
          </a:xfrm>
        </p:spPr>
        <p:txBody>
          <a:bodyPr>
            <a:noAutofit/>
          </a:bodyPr>
          <a:lstStyle/>
          <a:p>
            <a:pPr marL="0" indent="0">
              <a:buNone/>
            </a:pPr>
            <a:r>
              <a:rPr lang="en-US" sz="1600" dirty="0">
                <a:latin typeface="Courier New" panose="02070309020205020404" pitchFamily="49" charset="0"/>
                <a:cs typeface="Courier New" panose="02070309020205020404" pitchFamily="49" charset="0"/>
              </a:rPr>
              <a:t>/* Delete the node after the node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a:t>
            </a:r>
          </a:p>
          <a:p>
            <a:pPr marL="0" indent="0">
              <a:buNone/>
            </a:pPr>
            <a:r>
              <a:rPr lang="en-US" sz="1600" dirty="0">
                <a:latin typeface="Courier New" panose="02070309020205020404" pitchFamily="49" charset="0"/>
                <a:cs typeface="Courier New" panose="02070309020205020404" pitchFamily="49" charset="0"/>
              </a:rPr>
              <a:t>   Note that this is works on nodes. It does not matter how a list is represented.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 is just a node.*/</a:t>
            </a:r>
          </a:p>
          <a:p>
            <a:pPr marL="0" indent="0">
              <a:buNone/>
            </a:pPr>
            <a:r>
              <a:rPr lang="en-US" sz="1600" dirty="0">
                <a:latin typeface="Courier New" panose="02070309020205020404" pitchFamily="49" charset="0"/>
                <a:cs typeface="Courier New" panose="02070309020205020404" pitchFamily="49" charset="0"/>
              </a:rPr>
              <a:t>void </a:t>
            </a:r>
            <a:r>
              <a:rPr lang="en-US" sz="1600" dirty="0" err="1">
                <a:latin typeface="Courier New" panose="02070309020205020404" pitchFamily="49" charset="0"/>
                <a:cs typeface="Courier New" panose="02070309020205020404" pitchFamily="49" charset="0"/>
              </a:rPr>
              <a:t>delete_node_after</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nodePT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 {</a:t>
            </a:r>
          </a:p>
          <a:p>
            <a:pPr marL="0" indent="0">
              <a:buNone/>
            </a:pPr>
            <a:r>
              <a:rPr lang="en-US" sz="1600" dirty="0">
                <a:latin typeface="Courier New" panose="02070309020205020404" pitchFamily="49" charset="0"/>
                <a:cs typeface="Courier New" panose="02070309020205020404" pitchFamily="49" charset="0"/>
              </a:rPr>
              <a:t>    if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 == NULL) {</a:t>
            </a:r>
          </a:p>
          <a:p>
            <a:pPr marL="0" indent="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("\n Cannot delete after a NULL node. No action taken.");        		</a:t>
            </a:r>
          </a:p>
          <a:p>
            <a:pPr marL="0" indent="0">
              <a:buNone/>
            </a:pPr>
            <a:r>
              <a:rPr lang="en-US" sz="1600" dirty="0">
                <a:latin typeface="Courier New" panose="02070309020205020404" pitchFamily="49" charset="0"/>
                <a:cs typeface="Courier New" panose="02070309020205020404" pitchFamily="49" charset="0"/>
              </a:rPr>
              <a:t>    } else {</a:t>
            </a:r>
          </a:p>
          <a:p>
            <a:pPr marL="0" indent="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nodePT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toDel</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-&gt;next;  // 3</a:t>
            </a:r>
          </a:p>
          <a:p>
            <a:pPr marL="0" indent="0">
              <a:buNone/>
            </a:pPr>
            <a:r>
              <a:rPr lang="en-US" sz="1600" dirty="0">
                <a:latin typeface="Courier New" panose="02070309020205020404" pitchFamily="49" charset="0"/>
                <a:cs typeface="Courier New" panose="02070309020205020404" pitchFamily="49" charset="0"/>
              </a:rPr>
              <a:t>	  if (</a:t>
            </a:r>
            <a:r>
              <a:rPr lang="en-US" sz="1600" dirty="0" err="1">
                <a:latin typeface="Courier New" panose="02070309020205020404" pitchFamily="49" charset="0"/>
                <a:cs typeface="Courier New" panose="02070309020205020404" pitchFamily="49" charset="0"/>
              </a:rPr>
              <a:t>toDel</a:t>
            </a:r>
            <a:r>
              <a:rPr lang="en-US" sz="1600" dirty="0">
                <a:latin typeface="Courier New" panose="02070309020205020404" pitchFamily="49" charset="0"/>
                <a:cs typeface="Courier New" panose="02070309020205020404" pitchFamily="49" charset="0"/>
              </a:rPr>
              <a:t> != NULL){         // 4</a:t>
            </a:r>
          </a:p>
          <a:p>
            <a:pPr marL="0" indent="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prev</a:t>
            </a:r>
            <a:r>
              <a:rPr lang="en-US" sz="1600" dirty="0">
                <a:latin typeface="Courier New" panose="02070309020205020404" pitchFamily="49" charset="0"/>
                <a:cs typeface="Courier New" panose="02070309020205020404" pitchFamily="49" charset="0"/>
              </a:rPr>
              <a:t>-&gt;next = </a:t>
            </a:r>
            <a:r>
              <a:rPr lang="en-US" sz="1600" dirty="0" err="1">
                <a:latin typeface="Courier New" panose="02070309020205020404" pitchFamily="49" charset="0"/>
                <a:cs typeface="Courier New" panose="02070309020205020404" pitchFamily="49" charset="0"/>
              </a:rPr>
              <a:t>toDel</a:t>
            </a:r>
            <a:r>
              <a:rPr lang="en-US" sz="1600" dirty="0">
                <a:latin typeface="Courier New" panose="02070309020205020404" pitchFamily="49" charset="0"/>
                <a:cs typeface="Courier New" panose="02070309020205020404" pitchFamily="49" charset="0"/>
              </a:rPr>
              <a:t>-&gt;next; </a:t>
            </a:r>
            <a:r>
              <a:rPr lang="en-US" sz="1400" dirty="0">
                <a:latin typeface="Courier New" panose="02070309020205020404" pitchFamily="49" charset="0"/>
                <a:cs typeface="Courier New" panose="02070309020205020404" pitchFamily="49" charset="0"/>
              </a:rPr>
              <a:t>// 5 this crashes if </a:t>
            </a:r>
            <a:r>
              <a:rPr lang="en-US" sz="1400" dirty="0" err="1">
                <a:latin typeface="Courier New" panose="02070309020205020404" pitchFamily="49" charset="0"/>
                <a:cs typeface="Courier New" panose="02070309020205020404" pitchFamily="49" charset="0"/>
              </a:rPr>
              <a:t>toDel</a:t>
            </a:r>
            <a:r>
              <a:rPr lang="en-US" sz="1400" dirty="0">
                <a:latin typeface="Courier New" panose="02070309020205020404" pitchFamily="49" charset="0"/>
                <a:cs typeface="Courier New" panose="02070309020205020404" pitchFamily="49" charset="0"/>
              </a:rPr>
              <a:t> is NULL</a:t>
            </a:r>
            <a:endParaRPr lang="en-US" sz="1600" dirty="0">
              <a:latin typeface="Courier New" panose="02070309020205020404" pitchFamily="49" charset="0"/>
              <a:cs typeface="Courier New" panose="02070309020205020404" pitchFamily="49" charset="0"/>
            </a:endParaRPr>
          </a:p>
          <a:p>
            <a:pPr marL="0" indent="0">
              <a:buNone/>
            </a:pPr>
            <a:r>
              <a:rPr lang="en-US" sz="1600" dirty="0">
                <a:latin typeface="Courier New" panose="02070309020205020404" pitchFamily="49" charset="0"/>
                <a:cs typeface="Courier New" panose="02070309020205020404" pitchFamily="49" charset="0"/>
              </a:rPr>
              <a:t>		free(</a:t>
            </a:r>
            <a:r>
              <a:rPr lang="en-US" sz="1600" dirty="0" err="1">
                <a:latin typeface="Courier New" panose="02070309020205020404" pitchFamily="49" charset="0"/>
                <a:cs typeface="Courier New" panose="02070309020205020404" pitchFamily="49" charset="0"/>
              </a:rPr>
              <a:t>toDel</a:t>
            </a:r>
            <a:r>
              <a:rPr lang="en-US" sz="1600" dirty="0">
                <a:latin typeface="Courier New" panose="02070309020205020404" pitchFamily="49" charset="0"/>
                <a:cs typeface="Courier New" panose="02070309020205020404" pitchFamily="49" charset="0"/>
              </a:rPr>
              <a:t>);          // 6</a:t>
            </a:r>
          </a:p>
          <a:p>
            <a:pPr marL="0" indent="0">
              <a:buNone/>
            </a:pPr>
            <a:r>
              <a:rPr lang="en-US" sz="1600">
                <a:latin typeface="Courier New" panose="02070309020205020404" pitchFamily="49" charset="0"/>
                <a:cs typeface="Courier New" panose="02070309020205020404" pitchFamily="49" charset="0"/>
              </a:rPr>
              <a:t>	  } </a:t>
            </a:r>
            <a:endParaRPr lang="en-US" sz="1600" dirty="0">
              <a:latin typeface="Courier New" panose="02070309020205020404" pitchFamily="49" charset="0"/>
              <a:cs typeface="Courier New" panose="02070309020205020404" pitchFamily="49" charset="0"/>
            </a:endParaRPr>
          </a:p>
          <a:p>
            <a:pPr marL="0" indent="0">
              <a:buNone/>
            </a:pPr>
            <a:r>
              <a:rPr lang="en-US" sz="1600" dirty="0">
                <a:latin typeface="Courier New" panose="02070309020205020404" pitchFamily="49" charset="0"/>
                <a:cs typeface="Courier New" panose="02070309020205020404" pitchFamily="49" charset="0"/>
              </a:rPr>
              <a:t>    }    </a:t>
            </a:r>
          </a:p>
          <a:p>
            <a:pPr marL="0" indent="0">
              <a:buNone/>
            </a:pPr>
            <a:r>
              <a:rPr lang="en-US" sz="1600" dirty="0">
                <a:latin typeface="Courier New" panose="02070309020205020404" pitchFamily="49" charset="0"/>
                <a:cs typeface="Courier New" panose="02070309020205020404" pitchFamily="49" charset="0"/>
              </a:rPr>
              <a:t>}</a:t>
            </a:r>
          </a:p>
        </p:txBody>
      </p:sp>
      <p:sp>
        <p:nvSpPr>
          <p:cNvPr id="4" name="Slide Number Placeholder 3"/>
          <p:cNvSpPr>
            <a:spLocks noGrp="1"/>
          </p:cNvSpPr>
          <p:nvPr>
            <p:ph type="sldNum" sz="quarter" idx="12"/>
          </p:nvPr>
        </p:nvSpPr>
        <p:spPr>
          <a:xfrm>
            <a:off x="7001642" y="6348795"/>
            <a:ext cx="2057400" cy="365125"/>
          </a:xfrm>
        </p:spPr>
        <p:txBody>
          <a:bodyPr/>
          <a:lstStyle/>
          <a:p>
            <a:fld id="{86D0B840-2342-494D-8904-2C09F25F3064}" type="slidenum">
              <a:rPr lang="en-US" smtClean="0"/>
              <a:t>34</a:t>
            </a:fld>
            <a:endParaRPr lang="en-US" dirty="0"/>
          </a:p>
        </p:txBody>
      </p:sp>
      <p:cxnSp>
        <p:nvCxnSpPr>
          <p:cNvPr id="80" name="Straight Arrow Connector 79"/>
          <p:cNvCxnSpPr/>
          <p:nvPr/>
        </p:nvCxnSpPr>
        <p:spPr>
          <a:xfrm>
            <a:off x="962341" y="609481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2026006" y="609481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3294661" y="5941889"/>
            <a:ext cx="721672" cy="307777"/>
          </a:xfrm>
          <a:prstGeom prst="rect">
            <a:avLst/>
          </a:prstGeom>
          <a:noFill/>
          <a:ln>
            <a:solidFill>
              <a:schemeClr val="bg1"/>
            </a:solidFill>
          </a:ln>
        </p:spPr>
        <p:txBody>
          <a:bodyPr wrap="non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graphicFrame>
        <p:nvGraphicFramePr>
          <p:cNvPr id="83" name="Content Placeholder 26"/>
          <p:cNvGraphicFramePr>
            <a:graphicFrameLocks/>
          </p:cNvGraphicFramePr>
          <p:nvPr>
            <p:extLst/>
          </p:nvPr>
        </p:nvGraphicFramePr>
        <p:xfrm>
          <a:off x="4153891" y="5944866"/>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84" name="Straight Arrow Connector 83"/>
          <p:cNvCxnSpPr/>
          <p:nvPr/>
        </p:nvCxnSpPr>
        <p:spPr>
          <a:xfrm>
            <a:off x="3772891" y="6097266"/>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83" idx="0"/>
          </p:cNvCxnSpPr>
          <p:nvPr/>
        </p:nvCxnSpPr>
        <p:spPr>
          <a:xfrm>
            <a:off x="4504212" y="5944866"/>
            <a:ext cx="335479"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47893" y="5545424"/>
            <a:ext cx="556563" cy="276999"/>
          </a:xfrm>
          <a:prstGeom prst="rect">
            <a:avLst/>
          </a:prstGeom>
          <a:noFill/>
          <a:ln>
            <a:noFill/>
          </a:ln>
        </p:spPr>
        <p:txBody>
          <a:bodyPr wrap="none" rtlCol="0">
            <a:spAutoFit/>
          </a:bodyPr>
          <a:lstStyle/>
          <a:p>
            <a:r>
              <a:rPr lang="en-US" sz="1200" dirty="0" err="1">
                <a:latin typeface="Courier New" panose="02070309020205020404" pitchFamily="49" charset="0"/>
                <a:cs typeface="Courier New" panose="02070309020205020404" pitchFamily="49" charset="0"/>
              </a:rPr>
              <a:t>prev</a:t>
            </a:r>
            <a:endParaRPr lang="en-US" sz="1200" dirty="0">
              <a:latin typeface="Courier New" panose="02070309020205020404" pitchFamily="49" charset="0"/>
              <a:cs typeface="Courier New" panose="02070309020205020404" pitchFamily="49" charset="0"/>
            </a:endParaRPr>
          </a:p>
        </p:txBody>
      </p:sp>
      <p:sp>
        <p:nvSpPr>
          <p:cNvPr id="89" name="Rectangle 88"/>
          <p:cNvSpPr/>
          <p:nvPr/>
        </p:nvSpPr>
        <p:spPr>
          <a:xfrm>
            <a:off x="1181869" y="5332289"/>
            <a:ext cx="677701" cy="27862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0" name="Content Placeholder 26"/>
          <p:cNvGraphicFramePr>
            <a:graphicFrameLocks/>
          </p:cNvGraphicFramePr>
          <p:nvPr>
            <p:extLst/>
          </p:nvPr>
        </p:nvGraphicFramePr>
        <p:xfrm>
          <a:off x="2416133" y="5985823"/>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91" name="Straight Arrow Connector 90"/>
          <p:cNvCxnSpPr/>
          <p:nvPr/>
        </p:nvCxnSpPr>
        <p:spPr>
          <a:xfrm>
            <a:off x="3016606" y="609481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191034" y="5771017"/>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50ab</a:t>
            </a:r>
          </a:p>
        </p:txBody>
      </p:sp>
      <p:sp>
        <p:nvSpPr>
          <p:cNvPr id="93" name="TextBox 92"/>
          <p:cNvSpPr txBox="1"/>
          <p:nvPr/>
        </p:nvSpPr>
        <p:spPr>
          <a:xfrm>
            <a:off x="1326170" y="5771017"/>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30cd</a:t>
            </a:r>
          </a:p>
        </p:txBody>
      </p:sp>
      <p:sp>
        <p:nvSpPr>
          <p:cNvPr id="94" name="TextBox 93"/>
          <p:cNvSpPr txBox="1"/>
          <p:nvPr/>
        </p:nvSpPr>
        <p:spPr>
          <a:xfrm>
            <a:off x="2316770" y="5761781"/>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8acf</a:t>
            </a:r>
          </a:p>
        </p:txBody>
      </p:sp>
      <p:sp>
        <p:nvSpPr>
          <p:cNvPr id="95" name="TextBox 94"/>
          <p:cNvSpPr txBox="1"/>
          <p:nvPr/>
        </p:nvSpPr>
        <p:spPr>
          <a:xfrm>
            <a:off x="1196933" y="5332289"/>
            <a:ext cx="685800" cy="276999"/>
          </a:xfrm>
          <a:prstGeom prst="rect">
            <a:avLst/>
          </a:prstGeom>
          <a:noFill/>
          <a:ln>
            <a:noFill/>
          </a:ln>
        </p:spPr>
        <p:txBody>
          <a:bodyPr wrap="square" rtlCol="0">
            <a:spAutoFit/>
          </a:bodyPr>
          <a:lstStyle/>
          <a:p>
            <a:r>
              <a:rPr lang="en-US" sz="1200" dirty="0">
                <a:latin typeface="Courier New" panose="02070309020205020404" pitchFamily="49" charset="0"/>
                <a:cs typeface="Courier New" panose="02070309020205020404" pitchFamily="49" charset="0"/>
              </a:rPr>
              <a:t> 50ab</a:t>
            </a:r>
          </a:p>
        </p:txBody>
      </p:sp>
      <p:sp>
        <p:nvSpPr>
          <p:cNvPr id="96" name="TextBox 95"/>
          <p:cNvSpPr txBox="1"/>
          <p:nvPr/>
        </p:nvSpPr>
        <p:spPr>
          <a:xfrm>
            <a:off x="1321177" y="6228859"/>
            <a:ext cx="766557" cy="461665"/>
          </a:xfrm>
          <a:prstGeom prst="rect">
            <a:avLst/>
          </a:prstGeom>
          <a:noFill/>
          <a:ln>
            <a:noFill/>
          </a:ln>
        </p:spPr>
        <p:txBody>
          <a:bodyPr wrap="none" rtlCol="0">
            <a:spAutoFit/>
          </a:bodyPr>
          <a:lstStyle/>
          <a:p>
            <a:r>
              <a:rPr lang="en-US" sz="1200" dirty="0">
                <a:cs typeface="Courier New" panose="02070309020205020404" pitchFamily="49" charset="0"/>
              </a:rPr>
              <a:t>Remove</a:t>
            </a:r>
          </a:p>
          <a:p>
            <a:r>
              <a:rPr lang="en-US" sz="1200" dirty="0">
                <a:cs typeface="Courier New" panose="02070309020205020404" pitchFamily="49" charset="0"/>
              </a:rPr>
              <a:t>this node</a:t>
            </a:r>
          </a:p>
        </p:txBody>
      </p:sp>
      <p:cxnSp>
        <p:nvCxnSpPr>
          <p:cNvPr id="97" name="Curved Connector 96"/>
          <p:cNvCxnSpPr>
            <a:endCxn id="99" idx="1"/>
          </p:cNvCxnSpPr>
          <p:nvPr/>
        </p:nvCxnSpPr>
        <p:spPr>
          <a:xfrm rot="10800000" flipV="1">
            <a:off x="271633" y="5470782"/>
            <a:ext cx="873003" cy="645473"/>
          </a:xfrm>
          <a:prstGeom prst="curvedConnector3">
            <a:avLst>
              <a:gd name="adj1" fmla="val 126185"/>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4069370" y="5713289"/>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4ddd</a:t>
            </a:r>
          </a:p>
        </p:txBody>
      </p:sp>
      <p:graphicFrame>
        <p:nvGraphicFramePr>
          <p:cNvPr id="99" name="Content Placeholder 26"/>
          <p:cNvGraphicFramePr>
            <a:graphicFrameLocks/>
          </p:cNvGraphicFramePr>
          <p:nvPr>
            <p:extLst/>
          </p:nvPr>
        </p:nvGraphicFramePr>
        <p:xfrm>
          <a:off x="271632" y="5985823"/>
          <a:ext cx="758588" cy="260866"/>
        </p:xfrm>
        <a:graphic>
          <a:graphicData uri="http://schemas.openxmlformats.org/drawingml/2006/table">
            <a:tbl>
              <a:tblPr firstRow="1" bandRow="1">
                <a:tableStyleId>{5C22544A-7EE6-4342-B048-85BDC9FD1C3A}</a:tableStyleId>
              </a:tblPr>
              <a:tblGrid>
                <a:gridCol w="284834">
                  <a:extLst>
                    <a:ext uri="{9D8B030D-6E8A-4147-A177-3AD203B41FA5}">
                      <a16:colId xmlns:a16="http://schemas.microsoft.com/office/drawing/2014/main" val="20000"/>
                    </a:ext>
                  </a:extLst>
                </a:gridCol>
                <a:gridCol w="473754">
                  <a:extLst>
                    <a:ext uri="{9D8B030D-6E8A-4147-A177-3AD203B41FA5}">
                      <a16:colId xmlns:a16="http://schemas.microsoft.com/office/drawing/2014/main" val="20001"/>
                    </a:ext>
                  </a:extLst>
                </a:gridCol>
              </a:tblGrid>
              <a:tr h="260866">
                <a:tc>
                  <a:txBody>
                    <a:bodyPr/>
                    <a:lstStyle/>
                    <a:p>
                      <a:r>
                        <a:rPr lang="en-US" sz="10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chemeClr val="tx1"/>
                          </a:solidFill>
                        </a:rPr>
                        <a:t>30cd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00" name="Content Placeholder 26"/>
          <p:cNvGraphicFramePr>
            <a:graphicFrameLocks/>
          </p:cNvGraphicFramePr>
          <p:nvPr>
            <p:extLst>
              <p:ext uri="{D42A27DB-BD31-4B8C-83A1-F6EECF244321}">
                <p14:modId xmlns:p14="http://schemas.microsoft.com/office/powerpoint/2010/main" val="894539646"/>
              </p:ext>
            </p:extLst>
          </p:nvPr>
        </p:nvGraphicFramePr>
        <p:xfrm>
          <a:off x="1358459" y="5985823"/>
          <a:ext cx="767716" cy="260866"/>
        </p:xfrm>
        <a:graphic>
          <a:graphicData uri="http://schemas.openxmlformats.org/drawingml/2006/table">
            <a:tbl>
              <a:tblPr firstRow="1" bandRow="1">
                <a:tableStyleId>{5C22544A-7EE6-4342-B048-85BDC9FD1C3A}</a:tableStyleId>
              </a:tblPr>
              <a:tblGrid>
                <a:gridCol w="285614">
                  <a:extLst>
                    <a:ext uri="{9D8B030D-6E8A-4147-A177-3AD203B41FA5}">
                      <a16:colId xmlns:a16="http://schemas.microsoft.com/office/drawing/2014/main" val="20000"/>
                    </a:ext>
                  </a:extLst>
                </a:gridCol>
                <a:gridCol w="482102">
                  <a:extLst>
                    <a:ext uri="{9D8B030D-6E8A-4147-A177-3AD203B41FA5}">
                      <a16:colId xmlns:a16="http://schemas.microsoft.com/office/drawing/2014/main" val="20001"/>
                    </a:ext>
                  </a:extLst>
                </a:gridCol>
              </a:tblGrid>
              <a:tr h="260866">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chemeClr val="tx1"/>
                          </a:solidFill>
                        </a:rPr>
                        <a:t>8acf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4195229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83" y="189697"/>
            <a:ext cx="7886700" cy="467080"/>
          </a:xfrm>
        </p:spPr>
        <p:txBody>
          <a:bodyPr>
            <a:normAutofit fontScale="90000"/>
          </a:bodyPr>
          <a:lstStyle/>
          <a:p>
            <a:r>
              <a:rPr lang="en-US" dirty="0"/>
              <a:t>Swap the next 2 nodes after node </a:t>
            </a:r>
            <a:r>
              <a:rPr lang="en-US" dirty="0" err="1"/>
              <a:t>prev</a:t>
            </a:r>
            <a:endParaRPr lang="en-US" dirty="0"/>
          </a:p>
        </p:txBody>
      </p:sp>
      <p:sp>
        <p:nvSpPr>
          <p:cNvPr id="3" name="Content Placeholder 2"/>
          <p:cNvSpPr>
            <a:spLocks noGrp="1"/>
          </p:cNvSpPr>
          <p:nvPr>
            <p:ph idx="1"/>
          </p:nvPr>
        </p:nvSpPr>
        <p:spPr>
          <a:xfrm>
            <a:off x="0" y="888164"/>
            <a:ext cx="9226192" cy="1771909"/>
          </a:xfrm>
        </p:spPr>
        <p:txBody>
          <a:bodyPr>
            <a:noAutofit/>
          </a:bodyPr>
          <a:lstStyle/>
          <a:p>
            <a:pPr marL="0" indent="0">
              <a:buNone/>
            </a:pPr>
            <a:r>
              <a:rPr lang="en-US" sz="1600" dirty="0">
                <a:solidFill>
                  <a:srgbClr val="C00000"/>
                </a:solidFill>
                <a:cs typeface="Courier New" panose="02070309020205020404" pitchFamily="49" charset="0"/>
              </a:rPr>
              <a:t>HINT: </a:t>
            </a:r>
            <a:r>
              <a:rPr lang="en-US" sz="1600" b="1" i="1" dirty="0">
                <a:solidFill>
                  <a:srgbClr val="C00000"/>
                </a:solidFill>
              </a:rPr>
              <a:t>When swapping, NAME the nodes</a:t>
            </a:r>
            <a:r>
              <a:rPr lang="en-US" sz="1600" dirty="0">
                <a:solidFill>
                  <a:srgbClr val="C00000"/>
                </a:solidFill>
              </a:rPr>
              <a:t> to avoid overwriting a link. Below lines 8,9,10 can be executed in any order. If not named, a specific order would be needed.</a:t>
            </a:r>
          </a:p>
          <a:p>
            <a:pPr marL="0" indent="0">
              <a:buNone/>
            </a:pPr>
            <a:r>
              <a:rPr lang="en-US" sz="1400" dirty="0">
                <a:latin typeface="Courier New" panose="02070309020205020404" pitchFamily="49" charset="0"/>
                <a:cs typeface="Courier New" panose="02070309020205020404" pitchFamily="49" charset="0"/>
              </a:rPr>
              <a:t>// Swaps 2 nodes after prev. If </a:t>
            </a:r>
            <a:r>
              <a:rPr lang="en-US" sz="1400" dirty="0" err="1">
                <a:latin typeface="Courier New" panose="02070309020205020404" pitchFamily="49" charset="0"/>
                <a:cs typeface="Courier New" panose="02070309020205020404" pitchFamily="49" charset="0"/>
              </a:rPr>
              <a:t>prev</a:t>
            </a:r>
            <a:r>
              <a:rPr lang="en-US" sz="1400" dirty="0">
                <a:latin typeface="Courier New" panose="02070309020205020404" pitchFamily="49" charset="0"/>
                <a:cs typeface="Courier New" panose="02070309020205020404" pitchFamily="49" charset="0"/>
              </a:rPr>
              <a:t> is NULL or not enough nodes, it does nothing.</a:t>
            </a:r>
          </a:p>
          <a:p>
            <a:pPr marL="0" indent="0">
              <a:buNone/>
            </a:pPr>
            <a:r>
              <a:rPr lang="en-US" sz="1400" dirty="0">
                <a:latin typeface="Courier New" panose="02070309020205020404" pitchFamily="49" charset="0"/>
                <a:cs typeface="Courier New" panose="02070309020205020404" pitchFamily="49" charset="0"/>
              </a:rPr>
              <a:t>void swap_2_after(</a:t>
            </a:r>
            <a:r>
              <a:rPr lang="en-US" sz="1400" dirty="0" err="1">
                <a:latin typeface="Courier New" panose="02070309020205020404" pitchFamily="49" charset="0"/>
                <a:cs typeface="Courier New" panose="02070309020205020404" pitchFamily="49" charset="0"/>
              </a:rPr>
              <a:t>nodePT</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prev</a:t>
            </a:r>
            <a:r>
              <a:rPr lang="en-US" sz="1400" dirty="0">
                <a:latin typeface="Courier New" panose="02070309020205020404" pitchFamily="49" charset="0"/>
                <a:cs typeface="Courier New" panose="02070309020205020404" pitchFamily="49" charset="0"/>
              </a:rPr>
              <a:t>){</a:t>
            </a:r>
          </a:p>
        </p:txBody>
      </p:sp>
      <p:sp>
        <p:nvSpPr>
          <p:cNvPr id="4" name="Slide Number Placeholder 3"/>
          <p:cNvSpPr>
            <a:spLocks noGrp="1"/>
          </p:cNvSpPr>
          <p:nvPr>
            <p:ph type="sldNum" sz="quarter" idx="12"/>
          </p:nvPr>
        </p:nvSpPr>
        <p:spPr>
          <a:xfrm>
            <a:off x="7001642" y="6348795"/>
            <a:ext cx="2057400" cy="365125"/>
          </a:xfrm>
        </p:spPr>
        <p:txBody>
          <a:bodyPr/>
          <a:lstStyle/>
          <a:p>
            <a:fld id="{86D0B840-2342-494D-8904-2C09F25F3064}" type="slidenum">
              <a:rPr lang="en-US" smtClean="0"/>
              <a:t>35</a:t>
            </a:fld>
            <a:endParaRPr lang="en-US"/>
          </a:p>
        </p:txBody>
      </p:sp>
      <p:cxnSp>
        <p:nvCxnSpPr>
          <p:cNvPr id="49" name="Straight Arrow Connector 48"/>
          <p:cNvCxnSpPr>
            <a:stCxn id="75" idx="3"/>
            <a:endCxn id="44" idx="1"/>
          </p:cNvCxnSpPr>
          <p:nvPr/>
        </p:nvCxnSpPr>
        <p:spPr>
          <a:xfrm flipV="1">
            <a:off x="2567977" y="6114136"/>
            <a:ext cx="405226" cy="28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3758637" y="6004055"/>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898287" y="6065699"/>
            <a:ext cx="50849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6430004" y="5912770"/>
            <a:ext cx="721672" cy="307777"/>
          </a:xfrm>
          <a:prstGeom prst="rect">
            <a:avLst/>
          </a:prstGeom>
          <a:noFill/>
          <a:ln>
            <a:solidFill>
              <a:schemeClr val="bg1"/>
            </a:solidFill>
          </a:ln>
        </p:spPr>
        <p:txBody>
          <a:bodyPr wrap="non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graphicFrame>
        <p:nvGraphicFramePr>
          <p:cNvPr id="59" name="Content Placeholder 26"/>
          <p:cNvGraphicFramePr>
            <a:graphicFrameLocks/>
          </p:cNvGraphicFramePr>
          <p:nvPr>
            <p:extLst/>
          </p:nvPr>
        </p:nvGraphicFramePr>
        <p:xfrm>
          <a:off x="7289234" y="5915747"/>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60" name="Straight Arrow Connector 59"/>
          <p:cNvCxnSpPr/>
          <p:nvPr/>
        </p:nvCxnSpPr>
        <p:spPr>
          <a:xfrm>
            <a:off x="6908234" y="6068147"/>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59" idx="0"/>
          </p:cNvCxnSpPr>
          <p:nvPr/>
        </p:nvCxnSpPr>
        <p:spPr>
          <a:xfrm>
            <a:off x="7639555" y="5915747"/>
            <a:ext cx="335479"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1717475" y="5341914"/>
            <a:ext cx="556563" cy="276999"/>
          </a:xfrm>
          <a:prstGeom prst="rect">
            <a:avLst/>
          </a:prstGeom>
          <a:noFill/>
          <a:ln>
            <a:noFill/>
          </a:ln>
        </p:spPr>
        <p:txBody>
          <a:bodyPr wrap="none" rtlCol="0">
            <a:spAutoFit/>
          </a:bodyPr>
          <a:lstStyle/>
          <a:p>
            <a:r>
              <a:rPr lang="en-US" sz="1200" dirty="0" err="1">
                <a:latin typeface="Courier New" panose="02070309020205020404" pitchFamily="49" charset="0"/>
                <a:cs typeface="Courier New" panose="02070309020205020404" pitchFamily="49" charset="0"/>
              </a:rPr>
              <a:t>prev</a:t>
            </a:r>
            <a:endParaRPr lang="en-US" sz="1200" dirty="0">
              <a:latin typeface="Courier New" panose="02070309020205020404" pitchFamily="49" charset="0"/>
              <a:cs typeface="Courier New" panose="02070309020205020404" pitchFamily="49" charset="0"/>
            </a:endParaRPr>
          </a:p>
        </p:txBody>
      </p:sp>
      <p:sp>
        <p:nvSpPr>
          <p:cNvPr id="66" name="Rectangle 65"/>
          <p:cNvSpPr/>
          <p:nvPr/>
        </p:nvSpPr>
        <p:spPr>
          <a:xfrm>
            <a:off x="1790193" y="5138198"/>
            <a:ext cx="677701" cy="27862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 name="Straight Arrow Connector 67"/>
          <p:cNvCxnSpPr/>
          <p:nvPr/>
        </p:nvCxnSpPr>
        <p:spPr>
          <a:xfrm>
            <a:off x="6151949" y="6065699"/>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3064230" y="5698726"/>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7a7b</a:t>
            </a:r>
          </a:p>
        </p:txBody>
      </p:sp>
      <p:sp>
        <p:nvSpPr>
          <p:cNvPr id="70" name="TextBox 69"/>
          <p:cNvSpPr txBox="1"/>
          <p:nvPr/>
        </p:nvSpPr>
        <p:spPr>
          <a:xfrm>
            <a:off x="4040274" y="5698726"/>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30cd</a:t>
            </a:r>
          </a:p>
        </p:txBody>
      </p:sp>
      <p:sp>
        <p:nvSpPr>
          <p:cNvPr id="71" name="TextBox 70"/>
          <p:cNvSpPr txBox="1"/>
          <p:nvPr/>
        </p:nvSpPr>
        <p:spPr>
          <a:xfrm>
            <a:off x="5452113" y="5760370"/>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8acf</a:t>
            </a:r>
          </a:p>
        </p:txBody>
      </p:sp>
      <p:sp>
        <p:nvSpPr>
          <p:cNvPr id="72" name="TextBox 71"/>
          <p:cNvSpPr txBox="1"/>
          <p:nvPr/>
        </p:nvSpPr>
        <p:spPr>
          <a:xfrm>
            <a:off x="1805257" y="5138199"/>
            <a:ext cx="621931" cy="276999"/>
          </a:xfrm>
          <a:prstGeom prst="rect">
            <a:avLst/>
          </a:prstGeom>
          <a:noFill/>
          <a:ln>
            <a:noFill/>
          </a:ln>
        </p:spPr>
        <p:txBody>
          <a:bodyPr wrap="square" rtlCol="0">
            <a:spAutoFit/>
          </a:bodyPr>
          <a:lstStyle/>
          <a:p>
            <a:r>
              <a:rPr lang="en-US" sz="1200" dirty="0">
                <a:latin typeface="Courier New" panose="02070309020205020404" pitchFamily="49" charset="0"/>
                <a:cs typeface="Courier New" panose="02070309020205020404" pitchFamily="49" charset="0"/>
              </a:rPr>
              <a:t>10ab</a:t>
            </a:r>
          </a:p>
        </p:txBody>
      </p:sp>
      <p:sp>
        <p:nvSpPr>
          <p:cNvPr id="73" name="TextBox 72"/>
          <p:cNvSpPr txBox="1"/>
          <p:nvPr/>
        </p:nvSpPr>
        <p:spPr>
          <a:xfrm>
            <a:off x="7204713" y="5684170"/>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cd00</a:t>
            </a:r>
          </a:p>
        </p:txBody>
      </p:sp>
      <p:sp>
        <p:nvSpPr>
          <p:cNvPr id="74" name="TextBox 73"/>
          <p:cNvSpPr txBox="1"/>
          <p:nvPr/>
        </p:nvSpPr>
        <p:spPr>
          <a:xfrm>
            <a:off x="1766228" y="5679705"/>
            <a:ext cx="556563" cy="276999"/>
          </a:xfrm>
          <a:prstGeom prst="rect">
            <a:avLst/>
          </a:prstGeom>
          <a:noFill/>
          <a:ln>
            <a:noFill/>
          </a:ln>
        </p:spPr>
        <p:txBody>
          <a:bodyPr wrap="none" rtlCol="0">
            <a:spAutoFit/>
          </a:bodyPr>
          <a:lstStyle/>
          <a:p>
            <a:r>
              <a:rPr lang="en-US" sz="1200" dirty="0">
                <a:latin typeface="Courier New" panose="02070309020205020404" pitchFamily="49" charset="0"/>
                <a:cs typeface="Courier New" panose="02070309020205020404" pitchFamily="49" charset="0"/>
              </a:rPr>
              <a:t>10ab</a:t>
            </a:r>
          </a:p>
        </p:txBody>
      </p:sp>
      <p:graphicFrame>
        <p:nvGraphicFramePr>
          <p:cNvPr id="75" name="Content Placeholder 26"/>
          <p:cNvGraphicFramePr>
            <a:graphicFrameLocks/>
          </p:cNvGraphicFramePr>
          <p:nvPr>
            <p:extLst>
              <p:ext uri="{D42A27DB-BD31-4B8C-83A1-F6EECF244321}">
                <p14:modId xmlns:p14="http://schemas.microsoft.com/office/powerpoint/2010/main" val="2146945026"/>
              </p:ext>
            </p:extLst>
          </p:nvPr>
        </p:nvGraphicFramePr>
        <p:xfrm>
          <a:off x="1797727" y="5903624"/>
          <a:ext cx="770250" cy="260866"/>
        </p:xfrm>
        <a:graphic>
          <a:graphicData uri="http://schemas.openxmlformats.org/drawingml/2006/table">
            <a:tbl>
              <a:tblPr firstRow="1" bandRow="1">
                <a:tableStyleId>{5C22544A-7EE6-4342-B048-85BDC9FD1C3A}</a:tableStyleId>
              </a:tblPr>
              <a:tblGrid>
                <a:gridCol w="226282">
                  <a:extLst>
                    <a:ext uri="{9D8B030D-6E8A-4147-A177-3AD203B41FA5}">
                      <a16:colId xmlns:a16="http://schemas.microsoft.com/office/drawing/2014/main" val="20000"/>
                    </a:ext>
                  </a:extLst>
                </a:gridCol>
                <a:gridCol w="543968">
                  <a:extLst>
                    <a:ext uri="{9D8B030D-6E8A-4147-A177-3AD203B41FA5}">
                      <a16:colId xmlns:a16="http://schemas.microsoft.com/office/drawing/2014/main" val="20001"/>
                    </a:ext>
                  </a:extLst>
                </a:gridCol>
              </a:tblGrid>
              <a:tr h="260866">
                <a:tc>
                  <a:txBody>
                    <a:bodyPr/>
                    <a:lstStyle/>
                    <a:p>
                      <a:r>
                        <a:rPr lang="en-US" sz="10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strike="noStrike" dirty="0">
                          <a:solidFill>
                            <a:schemeClr val="tx1"/>
                          </a:solidFill>
                        </a:rPr>
                        <a:t>7a7b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77" name="Straight Arrow Connector 76"/>
          <p:cNvCxnSpPr/>
          <p:nvPr/>
        </p:nvCxnSpPr>
        <p:spPr>
          <a:xfrm flipH="1">
            <a:off x="2303956" y="5422052"/>
            <a:ext cx="8661" cy="3886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44" name="Content Placeholder 26"/>
          <p:cNvGraphicFramePr>
            <a:graphicFrameLocks/>
          </p:cNvGraphicFramePr>
          <p:nvPr>
            <p:extLst>
              <p:ext uri="{D42A27DB-BD31-4B8C-83A1-F6EECF244321}">
                <p14:modId xmlns:p14="http://schemas.microsoft.com/office/powerpoint/2010/main" val="1431999418"/>
              </p:ext>
            </p:extLst>
          </p:nvPr>
        </p:nvGraphicFramePr>
        <p:xfrm>
          <a:off x="2973203" y="5900776"/>
          <a:ext cx="863100" cy="260866"/>
        </p:xfrm>
        <a:graphic>
          <a:graphicData uri="http://schemas.openxmlformats.org/drawingml/2006/table">
            <a:tbl>
              <a:tblPr firstRow="1" bandRow="1">
                <a:tableStyleId>{5C22544A-7EE6-4342-B048-85BDC9FD1C3A}</a:tableStyleId>
              </a:tblPr>
              <a:tblGrid>
                <a:gridCol w="263157">
                  <a:extLst>
                    <a:ext uri="{9D8B030D-6E8A-4147-A177-3AD203B41FA5}">
                      <a16:colId xmlns:a16="http://schemas.microsoft.com/office/drawing/2014/main" val="20000"/>
                    </a:ext>
                  </a:extLst>
                </a:gridCol>
                <a:gridCol w="599943">
                  <a:extLst>
                    <a:ext uri="{9D8B030D-6E8A-4147-A177-3AD203B41FA5}">
                      <a16:colId xmlns:a16="http://schemas.microsoft.com/office/drawing/2014/main" val="20001"/>
                    </a:ext>
                  </a:extLst>
                </a:gridCol>
              </a:tblGrid>
              <a:tr h="260866">
                <a:tc>
                  <a:txBody>
                    <a:bodyPr/>
                    <a:lstStyle/>
                    <a:p>
                      <a:r>
                        <a:rPr lang="en-US" sz="1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strike="noStrike" dirty="0">
                          <a:solidFill>
                            <a:schemeClr val="tx1"/>
                          </a:solidFill>
                        </a:rPr>
                        <a:t>30cd</a:t>
                      </a:r>
                      <a:endParaRPr lang="en-US" sz="100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52" name="Content Placeholder 26"/>
          <p:cNvGraphicFramePr>
            <a:graphicFrameLocks/>
          </p:cNvGraphicFramePr>
          <p:nvPr>
            <p:extLst>
              <p:ext uri="{D42A27DB-BD31-4B8C-83A1-F6EECF244321}">
                <p14:modId xmlns:p14="http://schemas.microsoft.com/office/powerpoint/2010/main" val="2647346306"/>
              </p:ext>
            </p:extLst>
          </p:nvPr>
        </p:nvGraphicFramePr>
        <p:xfrm>
          <a:off x="4169390" y="5945862"/>
          <a:ext cx="728897" cy="260866"/>
        </p:xfrm>
        <a:graphic>
          <a:graphicData uri="http://schemas.openxmlformats.org/drawingml/2006/table">
            <a:tbl>
              <a:tblPr firstRow="1" bandRow="1">
                <a:tableStyleId>{5C22544A-7EE6-4342-B048-85BDC9FD1C3A}</a:tableStyleId>
              </a:tblPr>
              <a:tblGrid>
                <a:gridCol w="247829">
                  <a:extLst>
                    <a:ext uri="{9D8B030D-6E8A-4147-A177-3AD203B41FA5}">
                      <a16:colId xmlns:a16="http://schemas.microsoft.com/office/drawing/2014/main" val="20000"/>
                    </a:ext>
                  </a:extLst>
                </a:gridCol>
                <a:gridCol w="481068">
                  <a:extLst>
                    <a:ext uri="{9D8B030D-6E8A-4147-A177-3AD203B41FA5}">
                      <a16:colId xmlns:a16="http://schemas.microsoft.com/office/drawing/2014/main" val="20001"/>
                    </a:ext>
                  </a:extLst>
                </a:gridCol>
              </a:tblGrid>
              <a:tr h="260866">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strike="noStrike" dirty="0">
                          <a:solidFill>
                            <a:schemeClr val="tx1"/>
                          </a:solidFill>
                        </a:rPr>
                        <a:t>8acf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67" name="Content Placeholder 26"/>
          <p:cNvGraphicFramePr>
            <a:graphicFrameLocks/>
          </p:cNvGraphicFramePr>
          <p:nvPr>
            <p:extLst/>
          </p:nvPr>
        </p:nvGraphicFramePr>
        <p:xfrm>
          <a:off x="5551476" y="5956704"/>
          <a:ext cx="700642" cy="260866"/>
        </p:xfrm>
        <a:graphic>
          <a:graphicData uri="http://schemas.openxmlformats.org/drawingml/2006/table">
            <a:tbl>
              <a:tblPr firstRow="1" bandRow="1">
                <a:tableStyleId>{5C22544A-7EE6-4342-B048-85BDC9FD1C3A}</a:tableStyleId>
              </a:tblPr>
              <a:tblGrid>
                <a:gridCol w="243149">
                  <a:extLst>
                    <a:ext uri="{9D8B030D-6E8A-4147-A177-3AD203B41FA5}">
                      <a16:colId xmlns:a16="http://schemas.microsoft.com/office/drawing/2014/main" val="20000"/>
                    </a:ext>
                  </a:extLst>
                </a:gridCol>
                <a:gridCol w="457493">
                  <a:extLst>
                    <a:ext uri="{9D8B030D-6E8A-4147-A177-3AD203B41FA5}">
                      <a16:colId xmlns:a16="http://schemas.microsoft.com/office/drawing/2014/main" val="20001"/>
                    </a:ext>
                  </a:extLst>
                </a:gridCol>
              </a:tblGrid>
              <a:tr h="260866">
                <a:tc>
                  <a:txBody>
                    <a:bodyPr/>
                    <a:lstStyle/>
                    <a:p>
                      <a:r>
                        <a:rPr lang="en-US" sz="10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22877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4547"/>
            <a:ext cx="7886700" cy="577554"/>
          </a:xfrm>
        </p:spPr>
        <p:txBody>
          <a:bodyPr/>
          <a:lstStyle/>
          <a:p>
            <a:r>
              <a:rPr lang="en-US" dirty="0"/>
              <a:t>Static (S) memory vs Dynamic (D) memory</a:t>
            </a:r>
          </a:p>
        </p:txBody>
      </p:sp>
      <p:sp>
        <p:nvSpPr>
          <p:cNvPr id="3" name="Content Placeholder 2"/>
          <p:cNvSpPr>
            <a:spLocks noGrp="1"/>
          </p:cNvSpPr>
          <p:nvPr>
            <p:ph idx="1"/>
          </p:nvPr>
        </p:nvSpPr>
        <p:spPr>
          <a:xfrm>
            <a:off x="75414" y="672101"/>
            <a:ext cx="9068586" cy="5866812"/>
          </a:xfrm>
        </p:spPr>
        <p:txBody>
          <a:bodyPr>
            <a:normAutofit/>
          </a:bodyPr>
          <a:lstStyle/>
          <a:p>
            <a:r>
              <a:rPr lang="en-US" dirty="0"/>
              <a:t>Allocated when?</a:t>
            </a:r>
          </a:p>
          <a:p>
            <a:pPr lvl="1"/>
            <a:r>
              <a:rPr lang="en-US" dirty="0"/>
              <a:t>S - Allocated </a:t>
            </a:r>
            <a:r>
              <a:rPr lang="en-US" i="1" dirty="0"/>
              <a:t>before</a:t>
            </a:r>
            <a:r>
              <a:rPr lang="en-US" dirty="0"/>
              <a:t> the program starts executing. </a:t>
            </a:r>
          </a:p>
          <a:p>
            <a:pPr lvl="1"/>
            <a:r>
              <a:rPr lang="en-US" dirty="0"/>
              <a:t>D - Allocated and freed </a:t>
            </a:r>
            <a:r>
              <a:rPr lang="en-US" i="1" dirty="0"/>
              <a:t>during</a:t>
            </a:r>
            <a:r>
              <a:rPr lang="en-US" dirty="0"/>
              <a:t> the program execution. Can change size.</a:t>
            </a:r>
          </a:p>
          <a:p>
            <a:pPr lvl="1"/>
            <a:r>
              <a:rPr lang="en-US" dirty="0"/>
              <a:t>See </a:t>
            </a:r>
            <a:r>
              <a:rPr lang="en-US" dirty="0">
                <a:hlinkClick r:id="rId2"/>
              </a:rPr>
              <a:t>"Difference between Static and Dynamic Memory Allocation in C"</a:t>
            </a:r>
            <a:r>
              <a:rPr lang="en-US" dirty="0"/>
              <a:t>  </a:t>
            </a:r>
          </a:p>
          <a:p>
            <a:r>
              <a:rPr lang="en-US" dirty="0"/>
              <a:t>Created how?</a:t>
            </a:r>
          </a:p>
          <a:p>
            <a:pPr lvl="1"/>
            <a:r>
              <a:rPr lang="en-US" dirty="0"/>
              <a:t>S - With variable declaration.             E.g. </a:t>
            </a:r>
            <a:r>
              <a:rPr lang="en-US" dirty="0" err="1">
                <a:latin typeface="Courier New" panose="02070309020205020404" pitchFamily="49" charset="0"/>
                <a:cs typeface="Courier New" panose="02070309020205020404" pitchFamily="49" charset="0"/>
              </a:rPr>
              <a:t>nodePT</a:t>
            </a:r>
            <a:r>
              <a:rPr lang="en-US" dirty="0">
                <a:latin typeface="Courier New" panose="02070309020205020404" pitchFamily="49" charset="0"/>
                <a:cs typeface="Courier New" panose="02070309020205020404" pitchFamily="49" charset="0"/>
              </a:rPr>
              <a:t> L;</a:t>
            </a:r>
            <a:r>
              <a:rPr lang="en-US" dirty="0"/>
              <a:t>    (or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n=10;</a:t>
            </a:r>
            <a:r>
              <a:rPr lang="en-US" dirty="0"/>
              <a:t>)</a:t>
            </a:r>
          </a:p>
          <a:p>
            <a:pPr lvl="1"/>
            <a:r>
              <a:rPr lang="en-US" dirty="0"/>
              <a:t>D - With </a:t>
            </a:r>
            <a:r>
              <a:rPr lang="en-US" dirty="0" err="1"/>
              <a:t>malloc</a:t>
            </a:r>
            <a:r>
              <a:rPr lang="en-US" dirty="0"/>
              <a:t>()/</a:t>
            </a:r>
            <a:r>
              <a:rPr lang="en-US" dirty="0" err="1"/>
              <a:t>calloc</a:t>
            </a:r>
            <a:r>
              <a:rPr lang="en-US" dirty="0"/>
              <a:t>()/</a:t>
            </a:r>
            <a:r>
              <a:rPr lang="en-US" dirty="0" err="1"/>
              <a:t>realloc</a:t>
            </a:r>
            <a:r>
              <a:rPr lang="en-US" dirty="0"/>
              <a:t>().  E.g</a:t>
            </a:r>
            <a:r>
              <a:rPr lang="en-US" sz="1600" dirty="0"/>
              <a:t>. </a:t>
            </a:r>
            <a:r>
              <a:rPr lang="en-US" sz="1600" dirty="0">
                <a:latin typeface="Courier New" panose="02070309020205020404" pitchFamily="49" charset="0"/>
                <a:cs typeface="Courier New" panose="02070309020205020404" pitchFamily="49" charset="0"/>
              </a:rPr>
              <a:t>L=</a:t>
            </a:r>
            <a:r>
              <a:rPr lang="en-US" sz="1600" dirty="0" err="1">
                <a:latin typeface="Courier New" panose="02070309020205020404" pitchFamily="49" charset="0"/>
                <a:cs typeface="Courier New" panose="02070309020205020404" pitchFamily="49" charset="0"/>
              </a:rPr>
              <a:t>malloc</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sizeof</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struct</a:t>
            </a:r>
            <a:r>
              <a:rPr lang="en-US" sz="1600" dirty="0">
                <a:latin typeface="Courier New" panose="02070309020205020404" pitchFamily="49" charset="0"/>
                <a:cs typeface="Courier New" panose="02070309020205020404" pitchFamily="49" charset="0"/>
              </a:rPr>
              <a:t> node);</a:t>
            </a:r>
            <a:r>
              <a:rPr lang="en-US" sz="1600" dirty="0"/>
              <a:t>    </a:t>
            </a:r>
          </a:p>
          <a:p>
            <a:r>
              <a:rPr lang="en-US" dirty="0"/>
              <a:t>Freed when?</a:t>
            </a:r>
          </a:p>
          <a:p>
            <a:pPr lvl="1"/>
            <a:r>
              <a:rPr lang="en-US" dirty="0"/>
              <a:t>S - When the function call finished (for variables local to that function), or when the program finishes (for global and static variables)</a:t>
            </a:r>
          </a:p>
          <a:p>
            <a:pPr lvl="1"/>
            <a:r>
              <a:rPr lang="en-US" dirty="0"/>
              <a:t>D - when free() is called for that pointer.</a:t>
            </a:r>
          </a:p>
          <a:p>
            <a:r>
              <a:rPr lang="en-US" dirty="0"/>
              <a:t>Named? </a:t>
            </a:r>
          </a:p>
          <a:p>
            <a:pPr lvl="1"/>
            <a:r>
              <a:rPr lang="en-US" dirty="0"/>
              <a:t>S – Yes:  Variables (created with variable declaration) are named memory boxes. Using their name we read, or modify the content of that memory box.  E.g. </a:t>
            </a:r>
            <a:r>
              <a:rPr lang="en-US" dirty="0" err="1">
                <a:latin typeface="Courier New" panose="02070309020205020404" pitchFamily="49" charset="0"/>
                <a:cs typeface="Courier New" panose="02070309020205020404" pitchFamily="49" charset="0"/>
              </a:rPr>
              <a:t>printf</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d",N</a:t>
            </a:r>
            <a:r>
              <a:rPr lang="en-US" dirty="0">
                <a:latin typeface="Courier New" panose="02070309020205020404" pitchFamily="49" charset="0"/>
                <a:cs typeface="Courier New" panose="02070309020205020404" pitchFamily="49" charset="0"/>
              </a:rPr>
              <a:t>); N=20;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arr</a:t>
            </a:r>
            <a:r>
              <a:rPr lang="en-US" dirty="0">
                <a:latin typeface="Courier New" panose="02070309020205020404" pitchFamily="49" charset="0"/>
                <a:cs typeface="Courier New" panose="02070309020205020404" pitchFamily="49" charset="0"/>
              </a:rPr>
              <a:t>[20];</a:t>
            </a:r>
          </a:p>
          <a:p>
            <a:pPr lvl="1"/>
            <a:r>
              <a:rPr lang="en-US" dirty="0"/>
              <a:t>D – No: Dynamic memory boxes (chunks) are UNNAMED.  NO variable NAME is associated with them at creation (and thus have no name). Can be accessed from their pointer. E.g. . </a:t>
            </a:r>
            <a:r>
              <a:rPr lang="en-US" dirty="0" err="1">
                <a:latin typeface="Courier New" panose="02070309020205020404" pitchFamily="49" charset="0"/>
                <a:cs typeface="Courier New" panose="02070309020205020404" pitchFamily="49" charset="0"/>
              </a:rPr>
              <a:t>printf</a:t>
            </a:r>
            <a:r>
              <a:rPr lang="en-US" dirty="0">
                <a:latin typeface="Courier New" panose="02070309020205020404" pitchFamily="49" charset="0"/>
                <a:cs typeface="Courier New" panose="02070309020205020404" pitchFamily="49" charset="0"/>
              </a:rPr>
              <a:t>("%d",*</a:t>
            </a:r>
            <a:r>
              <a:rPr lang="en-US" dirty="0" err="1">
                <a:latin typeface="Courier New" panose="02070309020205020404" pitchFamily="49" charset="0"/>
                <a:cs typeface="Courier New" panose="02070309020205020404" pitchFamily="49" charset="0"/>
              </a:rPr>
              <a:t>int_ptr</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printf</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d",L</a:t>
            </a:r>
            <a:r>
              <a:rPr lang="en-US" dirty="0">
                <a:latin typeface="Courier New" panose="02070309020205020404" pitchFamily="49" charset="0"/>
                <a:cs typeface="Courier New" panose="02070309020205020404" pitchFamily="49" charset="0"/>
              </a:rPr>
              <a:t>-&gt;data); L-&gt;next=NULL;</a:t>
            </a:r>
          </a:p>
          <a:p>
            <a:pPr lvl="2"/>
            <a:r>
              <a:rPr lang="en-US" dirty="0"/>
              <a:t>Being aware of this difference may avoid confusion.</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86D0B840-2342-494D-8904-2C09F25F3064}" type="slidenum">
              <a:rPr lang="en-US" smtClean="0"/>
              <a:t>4</a:t>
            </a:fld>
            <a:endParaRPr lang="en-US"/>
          </a:p>
        </p:txBody>
      </p:sp>
      <p:graphicFrame>
        <p:nvGraphicFramePr>
          <p:cNvPr id="5" name="Content Placeholder 26"/>
          <p:cNvGraphicFramePr>
            <a:graphicFrameLocks/>
          </p:cNvGraphicFramePr>
          <p:nvPr>
            <p:extLst>
              <p:ext uri="{D42A27DB-BD31-4B8C-83A1-F6EECF244321}">
                <p14:modId xmlns:p14="http://schemas.microsoft.com/office/powerpoint/2010/main" val="693894134"/>
              </p:ext>
            </p:extLst>
          </p:nvPr>
        </p:nvGraphicFramePr>
        <p:xfrm>
          <a:off x="8019856" y="2652118"/>
          <a:ext cx="990988" cy="274320"/>
        </p:xfrm>
        <a:graphic>
          <a:graphicData uri="http://schemas.openxmlformats.org/drawingml/2006/table">
            <a:tbl>
              <a:tblPr firstRow="1" bandRow="1">
                <a:tableStyleId>{5C22544A-7EE6-4342-B048-85BDC9FD1C3A}</a:tableStyleId>
              </a:tblPr>
              <a:tblGrid>
                <a:gridCol w="495494">
                  <a:extLst>
                    <a:ext uri="{9D8B030D-6E8A-4147-A177-3AD203B41FA5}">
                      <a16:colId xmlns:a16="http://schemas.microsoft.com/office/drawing/2014/main" val="20000"/>
                    </a:ext>
                  </a:extLst>
                </a:gridCol>
                <a:gridCol w="495494">
                  <a:extLst>
                    <a:ext uri="{9D8B030D-6E8A-4147-A177-3AD203B41FA5}">
                      <a16:colId xmlns:a16="http://schemas.microsoft.com/office/drawing/2014/main" val="20001"/>
                    </a:ext>
                  </a:extLst>
                </a:gridCol>
              </a:tblGrid>
              <a:tr h="260866">
                <a:tc>
                  <a:txBody>
                    <a:bodyPr/>
                    <a:lstStyle/>
                    <a:p>
                      <a:r>
                        <a:rPr lang="en-US" sz="12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abcd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6" name="TextBox 5"/>
          <p:cNvSpPr txBox="1"/>
          <p:nvPr/>
        </p:nvSpPr>
        <p:spPr>
          <a:xfrm>
            <a:off x="7623346" y="2367776"/>
            <a:ext cx="778374"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r>
              <a:rPr lang="en-US" sz="800"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(8B)</a:t>
            </a:r>
          </a:p>
        </p:txBody>
      </p:sp>
      <p:sp>
        <p:nvSpPr>
          <p:cNvPr id="7" name="Rectangle 6"/>
          <p:cNvSpPr/>
          <p:nvPr/>
        </p:nvSpPr>
        <p:spPr>
          <a:xfrm>
            <a:off x="7677505" y="2126290"/>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10ab</a:t>
            </a:r>
          </a:p>
        </p:txBody>
      </p:sp>
      <p:sp>
        <p:nvSpPr>
          <p:cNvPr id="9" name="TextBox 8"/>
          <p:cNvSpPr txBox="1"/>
          <p:nvPr/>
        </p:nvSpPr>
        <p:spPr>
          <a:xfrm>
            <a:off x="7909438" y="2903414"/>
            <a:ext cx="984565" cy="276999"/>
          </a:xfrm>
          <a:prstGeom prst="rect">
            <a:avLst/>
          </a:prstGeom>
          <a:noFill/>
        </p:spPr>
        <p:txBody>
          <a:bodyPr wrap="none" rtlCol="0">
            <a:spAutoFit/>
          </a:bodyPr>
          <a:lstStyle/>
          <a:p>
            <a:r>
              <a:rPr lang="en-US" sz="1200" i="1" dirty="0">
                <a:solidFill>
                  <a:schemeClr val="bg1">
                    <a:lumMod val="50000"/>
                  </a:schemeClr>
                </a:solidFill>
              </a:rPr>
              <a:t>data       next</a:t>
            </a:r>
            <a:endParaRPr lang="en-US" sz="1400" i="1" dirty="0">
              <a:solidFill>
                <a:schemeClr val="bg1">
                  <a:lumMod val="50000"/>
                </a:schemeClr>
              </a:solidFill>
            </a:endParaRPr>
          </a:p>
        </p:txBody>
      </p:sp>
      <p:sp>
        <p:nvSpPr>
          <p:cNvPr id="11" name="TextBox 10"/>
          <p:cNvSpPr txBox="1"/>
          <p:nvPr/>
        </p:nvSpPr>
        <p:spPr>
          <a:xfrm>
            <a:off x="8373439" y="2366066"/>
            <a:ext cx="747824"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N</a:t>
            </a:r>
            <a:r>
              <a:rPr lang="en-US" sz="800"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(4B)</a:t>
            </a:r>
          </a:p>
        </p:txBody>
      </p:sp>
      <p:sp>
        <p:nvSpPr>
          <p:cNvPr id="12" name="Rectangle 11"/>
          <p:cNvSpPr/>
          <p:nvPr/>
        </p:nvSpPr>
        <p:spPr>
          <a:xfrm>
            <a:off x="8401720" y="2109554"/>
            <a:ext cx="378210" cy="30507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t>
            </a:r>
          </a:p>
        </p:txBody>
      </p:sp>
    </p:spTree>
    <p:extLst>
      <p:ext uri="{BB962C8B-B14F-4D97-AF65-F5344CB8AC3E}">
        <p14:creationId xmlns:p14="http://schemas.microsoft.com/office/powerpoint/2010/main" val="1506630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70858"/>
            <a:ext cx="7886700" cy="464433"/>
          </a:xfrm>
        </p:spPr>
        <p:txBody>
          <a:bodyPr>
            <a:noAutofit/>
          </a:bodyPr>
          <a:lstStyle/>
          <a:p>
            <a:r>
              <a:rPr lang="en-US" sz="2800" dirty="0"/>
              <a:t>Static vs Dynamic memory - drawing</a:t>
            </a:r>
          </a:p>
        </p:txBody>
      </p:sp>
      <p:sp>
        <p:nvSpPr>
          <p:cNvPr id="3" name="Content Placeholder 2"/>
          <p:cNvSpPr>
            <a:spLocks noGrp="1"/>
          </p:cNvSpPr>
          <p:nvPr>
            <p:ph idx="1"/>
          </p:nvPr>
        </p:nvSpPr>
        <p:spPr>
          <a:xfrm>
            <a:off x="364700" y="914400"/>
            <a:ext cx="7886700" cy="1084083"/>
          </a:xfrm>
        </p:spPr>
        <p:txBody>
          <a:bodyPr>
            <a:normAutofit fontScale="92500"/>
          </a:bodyPr>
          <a:lstStyle/>
          <a:p>
            <a:r>
              <a:rPr lang="en-US" dirty="0"/>
              <a:t>Below the boxes (the memory) for A and B is static and for the node box it is dynamic</a:t>
            </a:r>
          </a:p>
          <a:p>
            <a:r>
              <a:rPr lang="en-US" sz="1700" dirty="0"/>
              <a:t>Also remember that when A=B the content of box labeled B is copied into box labeled A.</a:t>
            </a:r>
          </a:p>
        </p:txBody>
      </p:sp>
      <p:sp>
        <p:nvSpPr>
          <p:cNvPr id="4" name="Slide Number Placeholder 3"/>
          <p:cNvSpPr>
            <a:spLocks noGrp="1"/>
          </p:cNvSpPr>
          <p:nvPr>
            <p:ph type="sldNum" sz="quarter" idx="12"/>
          </p:nvPr>
        </p:nvSpPr>
        <p:spPr/>
        <p:txBody>
          <a:bodyPr/>
          <a:lstStyle/>
          <a:p>
            <a:fld id="{86D0B840-2342-494D-8904-2C09F25F3064}" type="slidenum">
              <a:rPr lang="en-US" smtClean="0"/>
              <a:t>5</a:t>
            </a:fld>
            <a:endParaRPr lang="en-US"/>
          </a:p>
        </p:txBody>
      </p:sp>
      <p:pic>
        <p:nvPicPr>
          <p:cNvPr id="5" name="Picture 4"/>
          <p:cNvPicPr>
            <a:picLocks noChangeAspect="1"/>
          </p:cNvPicPr>
          <p:nvPr/>
        </p:nvPicPr>
        <p:blipFill>
          <a:blip r:embed="rId3"/>
          <a:stretch>
            <a:fillRect/>
          </a:stretch>
        </p:blipFill>
        <p:spPr>
          <a:xfrm>
            <a:off x="475622" y="2277245"/>
            <a:ext cx="7384133" cy="4023870"/>
          </a:xfrm>
          <a:prstGeom prst="rect">
            <a:avLst/>
          </a:prstGeom>
        </p:spPr>
      </p:pic>
      <p:sp>
        <p:nvSpPr>
          <p:cNvPr id="6" name="TextBox 5"/>
          <p:cNvSpPr txBox="1"/>
          <p:nvPr/>
        </p:nvSpPr>
        <p:spPr>
          <a:xfrm>
            <a:off x="1043709" y="6301115"/>
            <a:ext cx="3645806" cy="369332"/>
          </a:xfrm>
          <a:prstGeom prst="rect">
            <a:avLst/>
          </a:prstGeom>
          <a:noFill/>
        </p:spPr>
        <p:txBody>
          <a:bodyPr wrap="none" rtlCol="0">
            <a:spAutoFit/>
          </a:bodyPr>
          <a:lstStyle/>
          <a:p>
            <a:r>
              <a:rPr lang="en-US" dirty="0"/>
              <a:t>Total memory used: 8B+8B+12B=28B</a:t>
            </a:r>
          </a:p>
        </p:txBody>
      </p:sp>
    </p:spTree>
    <p:extLst>
      <p:ext uri="{BB962C8B-B14F-4D97-AF65-F5344CB8AC3E}">
        <p14:creationId xmlns:p14="http://schemas.microsoft.com/office/powerpoint/2010/main" val="3716863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634" y="200740"/>
            <a:ext cx="4888573" cy="497903"/>
          </a:xfrm>
        </p:spPr>
        <p:txBody>
          <a:bodyPr>
            <a:normAutofit fontScale="90000"/>
          </a:bodyPr>
          <a:lstStyle/>
          <a:p>
            <a:r>
              <a:rPr lang="en-US" dirty="0"/>
              <a:t>Cheat sheet for Linked Lists</a:t>
            </a:r>
          </a:p>
        </p:txBody>
      </p:sp>
      <p:sp>
        <p:nvSpPr>
          <p:cNvPr id="3" name="Content Placeholder 2"/>
          <p:cNvSpPr>
            <a:spLocks noGrp="1"/>
          </p:cNvSpPr>
          <p:nvPr>
            <p:ph idx="1"/>
          </p:nvPr>
        </p:nvSpPr>
        <p:spPr>
          <a:xfrm>
            <a:off x="215757" y="698643"/>
            <a:ext cx="8733033" cy="4299284"/>
          </a:xfrm>
        </p:spPr>
        <p:txBody>
          <a:bodyPr>
            <a:normAutofit fontScale="85000" lnSpcReduction="20000"/>
          </a:bodyPr>
          <a:lstStyle/>
          <a:p>
            <a:r>
              <a:rPr lang="en-US" dirty="0"/>
              <a:t>Dynamically allocated </a:t>
            </a:r>
            <a:r>
              <a:rPr lang="en-US" dirty="0" err="1"/>
              <a:t>struct</a:t>
            </a:r>
            <a:r>
              <a:rPr lang="en-US" dirty="0"/>
              <a:t> vs local pointer variable - </a:t>
            </a:r>
          </a:p>
          <a:p>
            <a:pPr lvl="1"/>
            <a:r>
              <a:rPr lang="en-US" dirty="0"/>
              <a:t>DO not confuse the two! Use </a:t>
            </a:r>
            <a:r>
              <a:rPr lang="en-US" dirty="0" err="1"/>
              <a:t>malloc</a:t>
            </a:r>
            <a:r>
              <a:rPr lang="en-US" dirty="0"/>
              <a:t>/</a:t>
            </a:r>
            <a:r>
              <a:rPr lang="en-US" dirty="0" err="1"/>
              <a:t>calloc</a:t>
            </a:r>
            <a:r>
              <a:rPr lang="en-US" dirty="0"/>
              <a:t> to allocate space for a node and then use a POINTER VARIABLE to hold the address of nodes and move through them (just as you use variable j to move through numbers, say  0 to N)</a:t>
            </a:r>
          </a:p>
          <a:p>
            <a:r>
              <a:rPr lang="en-US" dirty="0"/>
              <a:t>Must have one </a:t>
            </a:r>
            <a:r>
              <a:rPr lang="en-US" dirty="0" err="1"/>
              <a:t>malloc</a:t>
            </a:r>
            <a:r>
              <a:rPr lang="en-US" dirty="0"/>
              <a:t>/</a:t>
            </a:r>
            <a:r>
              <a:rPr lang="en-US" dirty="0" err="1"/>
              <a:t>calloc</a:t>
            </a:r>
            <a:r>
              <a:rPr lang="en-US" dirty="0"/>
              <a:t>  call for every NODE  needed.</a:t>
            </a:r>
          </a:p>
          <a:p>
            <a:r>
              <a:rPr lang="en-US" dirty="0">
                <a:solidFill>
                  <a:srgbClr val="C00000"/>
                </a:solidFill>
              </a:rPr>
              <a:t>CALLS to </a:t>
            </a:r>
            <a:r>
              <a:rPr lang="en-US" dirty="0" err="1">
                <a:solidFill>
                  <a:srgbClr val="C00000"/>
                </a:solidFill>
              </a:rPr>
              <a:t>malloc</a:t>
            </a:r>
            <a:r>
              <a:rPr lang="en-US" dirty="0">
                <a:solidFill>
                  <a:srgbClr val="C00000"/>
                </a:solidFill>
              </a:rPr>
              <a:t> = CALLS to free</a:t>
            </a:r>
          </a:p>
          <a:p>
            <a:r>
              <a:rPr lang="en-US" dirty="0">
                <a:solidFill>
                  <a:srgbClr val="C00000"/>
                </a:solidFill>
              </a:rPr>
              <a:t>To delete a node or insert a node, we must know the node that will be BEFORE it – (for single-linked lists)</a:t>
            </a:r>
          </a:p>
          <a:p>
            <a:r>
              <a:rPr lang="en-US" dirty="0">
                <a:solidFill>
                  <a:srgbClr val="C00000"/>
                </a:solidFill>
              </a:rPr>
              <a:t>Check that any pointer dereferenced is not NULL. (i.e. should never have “NULL-&gt;”)</a:t>
            </a:r>
          </a:p>
          <a:p>
            <a:r>
              <a:rPr lang="en-US" dirty="0">
                <a:solidFill>
                  <a:srgbClr val="C00000"/>
                </a:solidFill>
              </a:rPr>
              <a:t>Test cases:</a:t>
            </a:r>
          </a:p>
          <a:p>
            <a:pPr lvl="1"/>
            <a:r>
              <a:rPr lang="en-US" dirty="0">
                <a:solidFill>
                  <a:srgbClr val="C00000"/>
                </a:solidFill>
              </a:rPr>
              <a:t>L is NULL, L has only one node,</a:t>
            </a:r>
          </a:p>
          <a:p>
            <a:pPr lvl="1"/>
            <a:r>
              <a:rPr lang="en-US" dirty="0">
                <a:solidFill>
                  <a:srgbClr val="C00000"/>
                </a:solidFill>
              </a:rPr>
              <a:t>Node being worked on is the first node or the last node (e.g. for deletion)</a:t>
            </a:r>
          </a:p>
          <a:p>
            <a:r>
              <a:rPr lang="en-US" dirty="0">
                <a:solidFill>
                  <a:srgbClr val="C00000"/>
                </a:solidFill>
              </a:rPr>
              <a:t>When swapping, NAME the nodes to avoid overwriting a link</a:t>
            </a:r>
          </a:p>
          <a:p>
            <a:r>
              <a:rPr lang="en-US" dirty="0">
                <a:solidFill>
                  <a:srgbClr val="C00000"/>
                </a:solidFill>
              </a:rPr>
              <a:t>DRAW the data. MAKE UP values for the memory addresses and any other data needed.</a:t>
            </a:r>
          </a:p>
          <a:p>
            <a:r>
              <a:rPr lang="en-US" dirty="0">
                <a:solidFill>
                  <a:srgbClr val="C00000"/>
                </a:solidFill>
              </a:rPr>
              <a:t>LOOP to iterate through all the nodes in a list (assuming L points to the first actual node of the list) </a:t>
            </a:r>
          </a:p>
          <a:p>
            <a:pPr marL="0" indent="0">
              <a:buNone/>
            </a:pPr>
            <a:r>
              <a:rPr lang="en-US" dirty="0"/>
              <a:t>       </a:t>
            </a:r>
            <a:r>
              <a:rPr lang="en-US" b="1" dirty="0">
                <a:solidFill>
                  <a:srgbClr val="C00000"/>
                </a:solidFill>
                <a:latin typeface="Courier New" panose="02070309020205020404" pitchFamily="49" charset="0"/>
                <a:cs typeface="Courier New" panose="02070309020205020404" pitchFamily="49" charset="0"/>
              </a:rPr>
              <a:t>for(</a:t>
            </a:r>
            <a:r>
              <a:rPr lang="en-US" b="1" dirty="0" err="1">
                <a:solidFill>
                  <a:srgbClr val="C00000"/>
                </a:solidFill>
                <a:latin typeface="Courier New" panose="02070309020205020404" pitchFamily="49" charset="0"/>
                <a:cs typeface="Courier New" panose="02070309020205020404" pitchFamily="49" charset="0"/>
              </a:rPr>
              <a:t>curr</a:t>
            </a:r>
            <a:r>
              <a:rPr lang="en-US" b="1" dirty="0">
                <a:solidFill>
                  <a:srgbClr val="C00000"/>
                </a:solidFill>
                <a:latin typeface="Courier New" panose="02070309020205020404" pitchFamily="49" charset="0"/>
                <a:cs typeface="Courier New" panose="02070309020205020404" pitchFamily="49" charset="0"/>
              </a:rPr>
              <a:t>=L; </a:t>
            </a:r>
            <a:r>
              <a:rPr lang="en-US" b="1" dirty="0" err="1">
                <a:solidFill>
                  <a:srgbClr val="C00000"/>
                </a:solidFill>
                <a:latin typeface="Courier New" panose="02070309020205020404" pitchFamily="49" charset="0"/>
                <a:cs typeface="Courier New" panose="02070309020205020404" pitchFamily="49" charset="0"/>
              </a:rPr>
              <a:t>curr</a:t>
            </a:r>
            <a:r>
              <a:rPr lang="en-US" b="1" dirty="0">
                <a:solidFill>
                  <a:srgbClr val="C00000"/>
                </a:solidFill>
                <a:latin typeface="Courier New" panose="02070309020205020404" pitchFamily="49" charset="0"/>
                <a:cs typeface="Courier New" panose="02070309020205020404" pitchFamily="49" charset="0"/>
              </a:rPr>
              <a:t>!=NULL; </a:t>
            </a:r>
            <a:r>
              <a:rPr lang="en-US" b="1" dirty="0" err="1">
                <a:solidFill>
                  <a:srgbClr val="C00000"/>
                </a:solidFill>
                <a:latin typeface="Courier New" panose="02070309020205020404" pitchFamily="49" charset="0"/>
                <a:cs typeface="Courier New" panose="02070309020205020404" pitchFamily="49" charset="0"/>
              </a:rPr>
              <a:t>curr</a:t>
            </a:r>
            <a:r>
              <a:rPr lang="en-US" b="1" dirty="0">
                <a:solidFill>
                  <a:srgbClr val="C00000"/>
                </a:solidFill>
                <a:latin typeface="Courier New" panose="02070309020205020404" pitchFamily="49" charset="0"/>
                <a:cs typeface="Courier New" panose="02070309020205020404" pitchFamily="49" charset="0"/>
              </a:rPr>
              <a:t>=</a:t>
            </a:r>
            <a:r>
              <a:rPr lang="en-US" b="1" dirty="0" err="1">
                <a:solidFill>
                  <a:srgbClr val="C00000"/>
                </a:solidFill>
                <a:latin typeface="Courier New" panose="02070309020205020404" pitchFamily="49" charset="0"/>
                <a:cs typeface="Courier New" panose="02070309020205020404" pitchFamily="49" charset="0"/>
              </a:rPr>
              <a:t>curr</a:t>
            </a:r>
            <a:r>
              <a:rPr lang="en-US" b="1" dirty="0">
                <a:solidFill>
                  <a:srgbClr val="C00000"/>
                </a:solidFill>
                <a:latin typeface="Courier New" panose="02070309020205020404" pitchFamily="49" charset="0"/>
                <a:cs typeface="Courier New" panose="02070309020205020404" pitchFamily="49" charset="0"/>
              </a:rPr>
              <a:t>-&gt;next)</a:t>
            </a:r>
            <a:endParaRPr lang="en-US" dirty="0"/>
          </a:p>
        </p:txBody>
      </p:sp>
      <p:sp>
        <p:nvSpPr>
          <p:cNvPr id="4" name="Slide Number Placeholder 3"/>
          <p:cNvSpPr>
            <a:spLocks noGrp="1"/>
          </p:cNvSpPr>
          <p:nvPr>
            <p:ph type="sldNum" sz="quarter" idx="12"/>
          </p:nvPr>
        </p:nvSpPr>
        <p:spPr/>
        <p:txBody>
          <a:bodyPr/>
          <a:lstStyle/>
          <a:p>
            <a:fld id="{86D0B840-2342-494D-8904-2C09F25F3064}" type="slidenum">
              <a:rPr lang="en-US" smtClean="0"/>
              <a:t>6</a:t>
            </a:fld>
            <a:endParaRPr lang="en-US"/>
          </a:p>
        </p:txBody>
      </p:sp>
      <p:sp>
        <p:nvSpPr>
          <p:cNvPr id="5" name="TextBox 4"/>
          <p:cNvSpPr txBox="1"/>
          <p:nvPr/>
        </p:nvSpPr>
        <p:spPr>
          <a:xfrm>
            <a:off x="2496621" y="4997927"/>
            <a:ext cx="6647379" cy="1723549"/>
          </a:xfrm>
          <a:prstGeom prst="rect">
            <a:avLst/>
          </a:prstGeom>
          <a:noFill/>
        </p:spPr>
        <p:txBody>
          <a:bodyPr wrap="square" rtlCol="0">
            <a:spAutoFit/>
          </a:bodyPr>
          <a:lstStyle/>
          <a:p>
            <a:r>
              <a:rPr lang="en-US" sz="1600" dirty="0"/>
              <a:t> </a:t>
            </a:r>
            <a:r>
              <a:rPr lang="en-US" sz="1600" dirty="0" err="1">
                <a:latin typeface="Courier New" panose="02070309020205020404" pitchFamily="49" charset="0"/>
                <a:cs typeface="Courier New" panose="02070309020205020404" pitchFamily="49" charset="0"/>
              </a:rPr>
              <a:t>curr</a:t>
            </a:r>
            <a:r>
              <a:rPr lang="en-US" sz="1600" dirty="0"/>
              <a:t> </a:t>
            </a:r>
            <a:r>
              <a:rPr lang="en-US" sz="1400" dirty="0"/>
              <a:t>is the variable referencing every </a:t>
            </a:r>
            <a:r>
              <a:rPr lang="en-US" sz="1200" dirty="0"/>
              <a:t>node  (just like j holds numbers 0 to N)</a:t>
            </a:r>
            <a:endParaRPr lang="en-US" sz="1600" dirty="0"/>
          </a:p>
          <a:p>
            <a:r>
              <a:rPr lang="en-US" sz="1600" dirty="0"/>
              <a:t> </a:t>
            </a:r>
            <a:r>
              <a:rPr lang="en-US" sz="1600" dirty="0" err="1">
                <a:latin typeface="Courier New" panose="02070309020205020404" pitchFamily="49" charset="0"/>
                <a:cs typeface="Courier New" panose="02070309020205020404" pitchFamily="49" charset="0"/>
              </a:rPr>
              <a:t>curr</a:t>
            </a:r>
            <a:r>
              <a:rPr lang="en-US" sz="1600" dirty="0">
                <a:latin typeface="Courier New" panose="02070309020205020404" pitchFamily="49" charset="0"/>
                <a:cs typeface="Courier New" panose="02070309020205020404" pitchFamily="49" charset="0"/>
              </a:rPr>
              <a:t> = L </a:t>
            </a:r>
            <a:r>
              <a:rPr lang="en-US" sz="1400" dirty="0"/>
              <a:t>// makes </a:t>
            </a:r>
            <a:r>
              <a:rPr lang="en-US" sz="1400" dirty="0" err="1"/>
              <a:t>curr</a:t>
            </a:r>
            <a:r>
              <a:rPr lang="en-US" sz="1400" dirty="0"/>
              <a:t> point to the first node by holding the mem address of that node (like j=0)</a:t>
            </a:r>
          </a:p>
          <a:p>
            <a:r>
              <a:rPr lang="en-US" sz="1600" dirty="0"/>
              <a:t> </a:t>
            </a:r>
            <a:r>
              <a:rPr lang="en-US" sz="1600" dirty="0" err="1">
                <a:latin typeface="Courier New" panose="02070309020205020404" pitchFamily="49" charset="0"/>
                <a:cs typeface="Courier New" panose="02070309020205020404" pitchFamily="49" charset="0"/>
              </a:rPr>
              <a:t>curr</a:t>
            </a:r>
            <a:r>
              <a:rPr lang="en-US" sz="1600" dirty="0">
                <a:latin typeface="Courier New" panose="02070309020205020404" pitchFamily="49" charset="0"/>
                <a:cs typeface="Courier New" panose="02070309020205020404" pitchFamily="49" charset="0"/>
              </a:rPr>
              <a:t>!=NULL; </a:t>
            </a:r>
            <a:r>
              <a:rPr lang="en-US" sz="1400" dirty="0"/>
              <a:t>// this is true when </a:t>
            </a:r>
            <a:r>
              <a:rPr lang="en-US" sz="1400" dirty="0" err="1">
                <a:latin typeface="Courier New" panose="02070309020205020404" pitchFamily="49" charset="0"/>
                <a:cs typeface="Courier New" panose="02070309020205020404" pitchFamily="49" charset="0"/>
              </a:rPr>
              <a:t>curr</a:t>
            </a:r>
            <a:r>
              <a:rPr lang="en-US" sz="1400" dirty="0"/>
              <a:t> points to a valid node. When </a:t>
            </a:r>
            <a:r>
              <a:rPr lang="en-US" sz="1400" dirty="0" err="1">
                <a:latin typeface="Courier New" panose="02070309020205020404" pitchFamily="49" charset="0"/>
                <a:cs typeface="Courier New" panose="02070309020205020404" pitchFamily="49" charset="0"/>
              </a:rPr>
              <a:t>curr</a:t>
            </a:r>
            <a:r>
              <a:rPr lang="en-US" sz="1400" dirty="0"/>
              <a:t> is the last node, </a:t>
            </a:r>
            <a:r>
              <a:rPr lang="en-US" sz="1400" dirty="0" err="1">
                <a:latin typeface="Courier New" panose="02070309020205020404" pitchFamily="49" charset="0"/>
                <a:cs typeface="Courier New" panose="02070309020205020404" pitchFamily="49" charset="0"/>
              </a:rPr>
              <a:t>curr</a:t>
            </a:r>
            <a:r>
              <a:rPr lang="en-US" sz="1400" dirty="0">
                <a:latin typeface="Courier New" panose="02070309020205020404" pitchFamily="49" charset="0"/>
                <a:cs typeface="Courier New" panose="02070309020205020404" pitchFamily="49" charset="0"/>
              </a:rPr>
              <a:t>-&gt;next</a:t>
            </a:r>
            <a:r>
              <a:rPr lang="en-US" sz="1400" dirty="0"/>
              <a:t> is NULL, thus </a:t>
            </a:r>
            <a:r>
              <a:rPr lang="en-US" sz="1400" dirty="0" err="1">
                <a:latin typeface="Courier New" panose="02070309020205020404" pitchFamily="49" charset="0"/>
                <a:cs typeface="Courier New" panose="02070309020205020404" pitchFamily="49" charset="0"/>
              </a:rPr>
              <a:t>curr</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curr</a:t>
            </a:r>
            <a:r>
              <a:rPr lang="en-US" sz="1400" dirty="0">
                <a:latin typeface="Courier New" panose="02070309020205020404" pitchFamily="49" charset="0"/>
                <a:cs typeface="Courier New" panose="02070309020205020404" pitchFamily="49" charset="0"/>
              </a:rPr>
              <a:t>-&gt;next </a:t>
            </a:r>
            <a:r>
              <a:rPr lang="en-US" sz="1400" dirty="0"/>
              <a:t>makes </a:t>
            </a:r>
            <a:r>
              <a:rPr lang="en-US" sz="1400" dirty="0" err="1">
                <a:latin typeface="Courier New" panose="02070309020205020404" pitchFamily="49" charset="0"/>
                <a:cs typeface="Courier New" panose="02070309020205020404" pitchFamily="49" charset="0"/>
              </a:rPr>
              <a:t>curr</a:t>
            </a:r>
            <a:r>
              <a:rPr lang="en-US" sz="1400" dirty="0">
                <a:latin typeface="Courier New" panose="02070309020205020404" pitchFamily="49" charset="0"/>
                <a:cs typeface="Courier New" panose="02070309020205020404" pitchFamily="49" charset="0"/>
              </a:rPr>
              <a:t> </a:t>
            </a:r>
            <a:r>
              <a:rPr lang="en-US" sz="1400" dirty="0"/>
              <a:t>be NULL</a:t>
            </a:r>
          </a:p>
          <a:p>
            <a:r>
              <a:rPr lang="en-US" sz="1600" dirty="0"/>
              <a:t> </a:t>
            </a:r>
            <a:r>
              <a:rPr lang="en-US" sz="1600" dirty="0" err="1">
                <a:latin typeface="Courier New" panose="02070309020205020404" pitchFamily="49" charset="0"/>
                <a:cs typeface="Courier New" panose="02070309020205020404" pitchFamily="49" charset="0"/>
              </a:rPr>
              <a:t>curr</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curr</a:t>
            </a:r>
            <a:r>
              <a:rPr lang="en-US" sz="1600" dirty="0">
                <a:latin typeface="Courier New" panose="02070309020205020404" pitchFamily="49" charset="0"/>
                <a:cs typeface="Courier New" panose="02070309020205020404" pitchFamily="49" charset="0"/>
              </a:rPr>
              <a:t>-&gt;next </a:t>
            </a:r>
            <a:r>
              <a:rPr lang="en-US" sz="1400" dirty="0"/>
              <a:t>// makes </a:t>
            </a:r>
            <a:r>
              <a:rPr lang="en-US" sz="1400" dirty="0" err="1">
                <a:latin typeface="Courier New" panose="02070309020205020404" pitchFamily="49" charset="0"/>
                <a:cs typeface="Courier New" panose="02070309020205020404" pitchFamily="49" charset="0"/>
              </a:rPr>
              <a:t>curr</a:t>
            </a:r>
            <a:r>
              <a:rPr lang="en-US" sz="1400" dirty="0"/>
              <a:t> point to the following node (by holding now the address of that node)</a:t>
            </a:r>
          </a:p>
        </p:txBody>
      </p:sp>
      <p:graphicFrame>
        <p:nvGraphicFramePr>
          <p:cNvPr id="6" name="Content Placeholder 26"/>
          <p:cNvGraphicFramePr>
            <a:graphicFrameLocks/>
          </p:cNvGraphicFramePr>
          <p:nvPr>
            <p:extLst>
              <p:ext uri="{D42A27DB-BD31-4B8C-83A1-F6EECF244321}">
                <p14:modId xmlns:p14="http://schemas.microsoft.com/office/powerpoint/2010/main" val="528415148"/>
              </p:ext>
            </p:extLst>
          </p:nvPr>
        </p:nvGraphicFramePr>
        <p:xfrm>
          <a:off x="7559913" y="471029"/>
          <a:ext cx="990988" cy="274320"/>
        </p:xfrm>
        <a:graphic>
          <a:graphicData uri="http://schemas.openxmlformats.org/drawingml/2006/table">
            <a:tbl>
              <a:tblPr firstRow="1" bandRow="1">
                <a:tableStyleId>{5C22544A-7EE6-4342-B048-85BDC9FD1C3A}</a:tableStyleId>
              </a:tblPr>
              <a:tblGrid>
                <a:gridCol w="495494">
                  <a:extLst>
                    <a:ext uri="{9D8B030D-6E8A-4147-A177-3AD203B41FA5}">
                      <a16:colId xmlns:a16="http://schemas.microsoft.com/office/drawing/2014/main" val="20000"/>
                    </a:ext>
                  </a:extLst>
                </a:gridCol>
                <a:gridCol w="495494">
                  <a:extLst>
                    <a:ext uri="{9D8B030D-6E8A-4147-A177-3AD203B41FA5}">
                      <a16:colId xmlns:a16="http://schemas.microsoft.com/office/drawing/2014/main" val="20001"/>
                    </a:ext>
                  </a:extLst>
                </a:gridCol>
              </a:tblGrid>
              <a:tr h="219354">
                <a:tc>
                  <a:txBody>
                    <a:bodyPr/>
                    <a:lstStyle/>
                    <a:p>
                      <a:r>
                        <a:rPr lang="en-US" sz="12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abcd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7" name="Rectangle 6"/>
          <p:cNvSpPr/>
          <p:nvPr/>
        </p:nvSpPr>
        <p:spPr>
          <a:xfrm>
            <a:off x="6408562" y="518225"/>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10ab</a:t>
            </a:r>
          </a:p>
        </p:txBody>
      </p:sp>
      <p:sp>
        <p:nvSpPr>
          <p:cNvPr id="8" name="TextBox 7"/>
          <p:cNvSpPr txBox="1"/>
          <p:nvPr/>
        </p:nvSpPr>
        <p:spPr>
          <a:xfrm>
            <a:off x="7466568" y="241226"/>
            <a:ext cx="495649" cy="276999"/>
          </a:xfrm>
          <a:prstGeom prst="rect">
            <a:avLst/>
          </a:prstGeom>
          <a:noFill/>
        </p:spPr>
        <p:txBody>
          <a:bodyPr wrap="none" rtlCol="0">
            <a:spAutoFit/>
          </a:bodyPr>
          <a:lstStyle/>
          <a:p>
            <a:r>
              <a:rPr lang="en-US" sz="1200" dirty="0"/>
              <a:t>10ab</a:t>
            </a:r>
            <a:endParaRPr lang="en-US" sz="1600" dirty="0"/>
          </a:p>
        </p:txBody>
      </p:sp>
      <p:cxnSp>
        <p:nvCxnSpPr>
          <p:cNvPr id="10" name="Curved Connector 9"/>
          <p:cNvCxnSpPr>
            <a:stCxn id="7" idx="3"/>
          </p:cNvCxnSpPr>
          <p:nvPr/>
        </p:nvCxnSpPr>
        <p:spPr>
          <a:xfrm flipV="1">
            <a:off x="6910367" y="651361"/>
            <a:ext cx="649546" cy="301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6355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801" y="2264878"/>
            <a:ext cx="5613149" cy="4493491"/>
          </a:xfrm>
          <a:ln>
            <a:solidFill>
              <a:schemeClr val="tx1"/>
            </a:solidFill>
          </a:ln>
        </p:spPr>
        <p:txBody>
          <a:bodyPr>
            <a:noAutofit/>
          </a:bodyPr>
          <a:lstStyle/>
          <a:p>
            <a:pPr marL="0" indent="0">
              <a:buNone/>
            </a:pPr>
            <a:r>
              <a:rPr lang="en-US" sz="1200" dirty="0">
                <a:latin typeface="Courier New" panose="02070309020205020404" pitchFamily="49" charset="0"/>
                <a:cs typeface="Courier New" panose="02070309020205020404" pitchFamily="49" charset="0"/>
              </a:rPr>
              <a:t>// creates a single linked list from an array</a:t>
            </a:r>
          </a:p>
          <a:p>
            <a:pPr marL="0" indent="0">
              <a:buNone/>
            </a:pPr>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a:t>
            </a:r>
            <a:r>
              <a:rPr lang="en-US" sz="1200" b="1" i="1" dirty="0">
                <a:latin typeface="Courier New" panose="02070309020205020404" pitchFamily="49" charset="0"/>
                <a:cs typeface="Courier New" panose="02070309020205020404" pitchFamily="49" charset="0"/>
              </a:rPr>
              <a:t>array_2_list</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arr</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N)  {</a:t>
            </a:r>
            <a:r>
              <a:rPr lang="en-US" sz="1200" b="1" dirty="0">
                <a:latin typeface="Courier New" panose="02070309020205020404" pitchFamily="49" charset="0"/>
                <a:cs typeface="Courier New" panose="02070309020205020404" pitchFamily="49" charset="0"/>
              </a:rPr>
              <a:t>//TC=Θ(N), SC=Θ(1)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j;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 = NULL,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=NULL;</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L = malloc(</a:t>
            </a:r>
            <a:r>
              <a:rPr lang="en-US" sz="1200" dirty="0" err="1">
                <a:latin typeface="Courier New" panose="02070309020205020404" pitchFamily="49" charset="0"/>
                <a:cs typeface="Courier New" panose="02070309020205020404" pitchFamily="49" charset="0"/>
              </a:rPr>
              <a:t>sizeof</a:t>
            </a:r>
            <a:r>
              <a:rPr lang="en-US" sz="1200" dirty="0">
                <a:latin typeface="Courier New" panose="02070309020205020404" pitchFamily="49" charset="0"/>
                <a:cs typeface="Courier New" panose="02070309020205020404" pitchFamily="49" charset="0"/>
              </a:rPr>
              <a:t>(struct node));</a:t>
            </a:r>
          </a:p>
          <a:p>
            <a:pPr marL="0" indent="0">
              <a:buNone/>
            </a:pPr>
            <a:r>
              <a:rPr lang="en-US" sz="1200" dirty="0">
                <a:latin typeface="Courier New" panose="02070309020205020404" pitchFamily="49" charset="0"/>
                <a:cs typeface="Courier New" panose="02070309020205020404" pitchFamily="49" charset="0"/>
              </a:rPr>
              <a:t>  L-&gt;data = </a:t>
            </a:r>
            <a:r>
              <a:rPr lang="en-US" sz="1200" dirty="0" err="1">
                <a:latin typeface="Courier New" panose="02070309020205020404" pitchFamily="49" charset="0"/>
                <a:cs typeface="Courier New" panose="02070309020205020404" pitchFamily="49" charset="0"/>
              </a:rPr>
              <a:t>arr</a:t>
            </a:r>
            <a:r>
              <a:rPr lang="en-US" sz="1200" dirty="0">
                <a:latin typeface="Courier New" panose="02070309020205020404" pitchFamily="49" charset="0"/>
                <a:cs typeface="Courier New" panose="02070309020205020404" pitchFamily="49" charset="0"/>
              </a:rPr>
              <a:t>[0]; </a:t>
            </a:r>
          </a:p>
          <a:p>
            <a:pPr marL="0" indent="0">
              <a:buNone/>
            </a:pPr>
            <a:r>
              <a:rPr lang="en-US" sz="1200" dirty="0">
                <a:latin typeface="Courier New" panose="02070309020205020404" pitchFamily="49" charset="0"/>
                <a:cs typeface="Courier New" panose="02070309020205020404" pitchFamily="49" charset="0"/>
              </a:rPr>
              <a:t>  L-&gt;next = NULL;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 = L; 	</a:t>
            </a:r>
          </a:p>
          <a:p>
            <a:pPr marL="0" indent="0">
              <a:buNone/>
            </a:pPr>
            <a:r>
              <a:rPr lang="en-US" sz="1200" dirty="0">
                <a:latin typeface="Courier New" panose="02070309020205020404" pitchFamily="49" charset="0"/>
                <a:cs typeface="Courier New" panose="02070309020205020404" pitchFamily="49" charset="0"/>
              </a:rPr>
              <a:t>  for (j = 1; j&lt;N; </a:t>
            </a:r>
            <a:r>
              <a:rPr lang="en-US" sz="1200" dirty="0" err="1">
                <a:latin typeface="Courier New" panose="02070309020205020404" pitchFamily="49" charset="0"/>
                <a:cs typeface="Courier New" panose="02070309020205020404" pitchFamily="49" charset="0"/>
              </a:rPr>
              <a:t>j++</a:t>
            </a:r>
            <a:r>
              <a:rPr lang="en-US" sz="1200" dirty="0">
                <a:latin typeface="Courier New" panose="02070309020205020404" pitchFamily="49" charset="0"/>
                <a:cs typeface="Courier New" panose="02070309020205020404" pitchFamily="49" charset="0"/>
              </a:rPr>
              <a:t>)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 = malloc(</a:t>
            </a:r>
            <a:r>
              <a:rPr lang="en-US" sz="1200" dirty="0" err="1">
                <a:latin typeface="Courier New" panose="02070309020205020404" pitchFamily="49" charset="0"/>
                <a:cs typeface="Courier New" panose="02070309020205020404" pitchFamily="49" charset="0"/>
              </a:rPr>
              <a:t>sizeof</a:t>
            </a:r>
            <a:r>
              <a:rPr lang="en-US" sz="1200" dirty="0">
                <a:latin typeface="Courier New" panose="02070309020205020404" pitchFamily="49" charset="0"/>
                <a:cs typeface="Courier New" panose="02070309020205020404" pitchFamily="49" charset="0"/>
              </a:rPr>
              <a:t>(struct node));</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-&gt;data = </a:t>
            </a:r>
            <a:r>
              <a:rPr lang="en-US" sz="1200" dirty="0" err="1">
                <a:latin typeface="Courier New" panose="02070309020205020404" pitchFamily="49" charset="0"/>
                <a:cs typeface="Courier New" panose="02070309020205020404" pitchFamily="49" charset="0"/>
              </a:rPr>
              <a:t>arr</a:t>
            </a:r>
            <a:r>
              <a:rPr lang="en-US" sz="1200" dirty="0">
                <a:latin typeface="Courier New" panose="02070309020205020404" pitchFamily="49" charset="0"/>
                <a:cs typeface="Courier New" panose="02070309020205020404" pitchFamily="49" charset="0"/>
              </a:rPr>
              <a:t>[j];</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-&gt;next = NULL;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-&gt;next =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 </a:t>
            </a:r>
          </a:p>
          <a:p>
            <a:pPr marL="0" indent="0">
              <a:buNone/>
            </a:pPr>
            <a:r>
              <a:rPr lang="en-US" sz="1200" dirty="0">
                <a:latin typeface="Courier New" panose="02070309020205020404" pitchFamily="49" charset="0"/>
                <a:cs typeface="Courier New" panose="02070309020205020404" pitchFamily="49" charset="0"/>
              </a:rPr>
              <a:t>  }	</a:t>
            </a:r>
          </a:p>
          <a:p>
            <a:pPr marL="0" indent="0">
              <a:buNone/>
            </a:pPr>
            <a:r>
              <a:rPr lang="en-US" sz="1200" dirty="0">
                <a:latin typeface="Courier New" panose="02070309020205020404" pitchFamily="49" charset="0"/>
                <a:cs typeface="Courier New" panose="02070309020205020404" pitchFamily="49" charset="0"/>
              </a:rPr>
              <a:t>  return L;</a:t>
            </a:r>
          </a:p>
          <a:p>
            <a:pPr marL="0" indent="0">
              <a:buNone/>
            </a:pPr>
            <a:r>
              <a:rPr lang="en-US" sz="1200" dirty="0">
                <a:latin typeface="Courier New" panose="02070309020205020404" pitchFamily="49" charset="0"/>
                <a:cs typeface="Courier New" panose="02070309020205020404" pitchFamily="49" charset="0"/>
              </a:rPr>
              <a:t>}</a:t>
            </a:r>
          </a:p>
        </p:txBody>
      </p:sp>
      <p:sp>
        <p:nvSpPr>
          <p:cNvPr id="4" name="Slide Number Placeholder 3"/>
          <p:cNvSpPr>
            <a:spLocks noGrp="1"/>
          </p:cNvSpPr>
          <p:nvPr>
            <p:ph type="sldNum" sz="quarter" idx="12"/>
          </p:nvPr>
        </p:nvSpPr>
        <p:spPr/>
        <p:txBody>
          <a:bodyPr/>
          <a:lstStyle/>
          <a:p>
            <a:fld id="{86D0B840-2342-494D-8904-2C09F25F3064}" type="slidenum">
              <a:rPr lang="en-US" smtClean="0"/>
              <a:t>7</a:t>
            </a:fld>
            <a:endParaRPr lang="en-US"/>
          </a:p>
        </p:txBody>
      </p:sp>
      <p:graphicFrame>
        <p:nvGraphicFramePr>
          <p:cNvPr id="21" name="Table 20"/>
          <p:cNvGraphicFramePr>
            <a:graphicFrameLocks noGrp="1"/>
          </p:cNvGraphicFramePr>
          <p:nvPr>
            <p:extLst/>
          </p:nvPr>
        </p:nvGraphicFramePr>
        <p:xfrm>
          <a:off x="1353097" y="242297"/>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b="1" dirty="0"/>
                        <a:t>9</a:t>
                      </a:r>
                    </a:p>
                  </a:txBody>
                  <a:tcPr/>
                </a:tc>
                <a:tc>
                  <a:txBody>
                    <a:bodyPr/>
                    <a:lstStyle/>
                    <a:p>
                      <a:r>
                        <a:rPr lang="en-US" b="1" dirty="0"/>
                        <a:t>1</a:t>
                      </a:r>
                    </a:p>
                  </a:txBody>
                  <a:tcPr/>
                </a:tc>
                <a:tc>
                  <a:txBody>
                    <a:bodyPr/>
                    <a:lstStyle/>
                    <a:p>
                      <a:r>
                        <a:rPr lang="en-US" b="1" dirty="0"/>
                        <a:t>7</a:t>
                      </a:r>
                    </a:p>
                  </a:txBody>
                  <a:tcPr/>
                </a:tc>
                <a:tc>
                  <a:txBody>
                    <a:bodyPr/>
                    <a:lstStyle/>
                    <a:p>
                      <a:r>
                        <a:rPr lang="en-US" b="1" dirty="0"/>
                        <a:t>5</a:t>
                      </a:r>
                    </a:p>
                  </a:txBody>
                  <a:tcPr/>
                </a:tc>
                <a:extLst>
                  <a:ext uri="{0D108BD9-81ED-4DB2-BD59-A6C34878D82A}">
                    <a16:rowId xmlns:a16="http://schemas.microsoft.com/office/drawing/2014/main" val="283907435"/>
                  </a:ext>
                </a:extLst>
              </a:tr>
            </a:tbl>
          </a:graphicData>
        </a:graphic>
      </p:graphicFrame>
      <p:graphicFrame>
        <p:nvGraphicFramePr>
          <p:cNvPr id="22" name="Table 21"/>
          <p:cNvGraphicFramePr>
            <a:graphicFrameLocks noGrp="1"/>
          </p:cNvGraphicFramePr>
          <p:nvPr>
            <p:extLst/>
          </p:nvPr>
        </p:nvGraphicFramePr>
        <p:xfrm>
          <a:off x="1353097" y="539477"/>
          <a:ext cx="2159368" cy="297180"/>
        </p:xfrm>
        <a:graphic>
          <a:graphicData uri="http://schemas.openxmlformats.org/drawingml/2006/table">
            <a:tbl>
              <a:tblPr firstRow="1" bandRow="1">
                <a:tableStyleId>{5940675A-B579-460E-94D1-54222C63F5DA}</a:tableStyleId>
              </a:tblPr>
              <a:tblGrid>
                <a:gridCol w="539842">
                  <a:extLst>
                    <a:ext uri="{9D8B030D-6E8A-4147-A177-3AD203B41FA5}">
                      <a16:colId xmlns:a16="http://schemas.microsoft.com/office/drawing/2014/main" val="789430737"/>
                    </a:ext>
                  </a:extLst>
                </a:gridCol>
                <a:gridCol w="539842">
                  <a:extLst>
                    <a:ext uri="{9D8B030D-6E8A-4147-A177-3AD203B41FA5}">
                      <a16:colId xmlns:a16="http://schemas.microsoft.com/office/drawing/2014/main" val="1805238626"/>
                    </a:ext>
                  </a:extLst>
                </a:gridCol>
                <a:gridCol w="539842">
                  <a:extLst>
                    <a:ext uri="{9D8B030D-6E8A-4147-A177-3AD203B41FA5}">
                      <a16:colId xmlns:a16="http://schemas.microsoft.com/office/drawing/2014/main" val="248167443"/>
                    </a:ext>
                  </a:extLst>
                </a:gridCol>
                <a:gridCol w="539842">
                  <a:extLst>
                    <a:ext uri="{9D8B030D-6E8A-4147-A177-3AD203B41FA5}">
                      <a16:colId xmlns:a16="http://schemas.microsoft.com/office/drawing/2014/main" val="994629287"/>
                    </a:ext>
                  </a:extLst>
                </a:gridCol>
              </a:tblGrid>
              <a:tr h="257143">
                <a:tc>
                  <a:txBody>
                    <a:bodyPr/>
                    <a:lstStyle/>
                    <a:p>
                      <a:r>
                        <a:rPr lang="en-US" dirty="0"/>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3907435"/>
                  </a:ext>
                </a:extLst>
              </a:tr>
            </a:tbl>
          </a:graphicData>
        </a:graphic>
      </p:graphicFrame>
      <p:cxnSp>
        <p:nvCxnSpPr>
          <p:cNvPr id="24" name="Straight Arrow Connector 23"/>
          <p:cNvCxnSpPr/>
          <p:nvPr/>
        </p:nvCxnSpPr>
        <p:spPr>
          <a:xfrm>
            <a:off x="2301714" y="1240310"/>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5" name="Content Placeholder 26"/>
          <p:cNvGraphicFramePr>
            <a:graphicFrameLocks/>
          </p:cNvGraphicFramePr>
          <p:nvPr>
            <p:extLst/>
          </p:nvPr>
        </p:nvGraphicFramePr>
        <p:xfrm>
          <a:off x="2701566" y="1090358"/>
          <a:ext cx="820614" cy="274320"/>
        </p:xfrm>
        <a:graphic>
          <a:graphicData uri="http://schemas.openxmlformats.org/drawingml/2006/table">
            <a:tbl>
              <a:tblPr firstRow="1" bandRow="1">
                <a:tableStyleId>{5C22544A-7EE6-4342-B048-85BDC9FD1C3A}</a:tableStyleId>
              </a:tblPr>
              <a:tblGrid>
                <a:gridCol w="286730">
                  <a:extLst>
                    <a:ext uri="{9D8B030D-6E8A-4147-A177-3AD203B41FA5}">
                      <a16:colId xmlns:a16="http://schemas.microsoft.com/office/drawing/2014/main" val="20000"/>
                    </a:ext>
                  </a:extLst>
                </a:gridCol>
                <a:gridCol w="533884">
                  <a:extLst>
                    <a:ext uri="{9D8B030D-6E8A-4147-A177-3AD203B41FA5}">
                      <a16:colId xmlns:a16="http://schemas.microsoft.com/office/drawing/2014/main" val="20001"/>
                    </a:ext>
                  </a:extLst>
                </a:gridCol>
              </a:tblGrid>
              <a:tr h="260866">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26" name="Content Placeholder 26"/>
          <p:cNvGraphicFramePr>
            <a:graphicFrameLocks/>
          </p:cNvGraphicFramePr>
          <p:nvPr>
            <p:extLst/>
          </p:nvPr>
        </p:nvGraphicFramePr>
        <p:xfrm>
          <a:off x="5229532" y="1077757"/>
          <a:ext cx="1023392" cy="274320"/>
        </p:xfrm>
        <a:graphic>
          <a:graphicData uri="http://schemas.openxmlformats.org/drawingml/2006/table">
            <a:tbl>
              <a:tblPr firstRow="1" bandRow="1">
                <a:tableStyleId>{5C22544A-7EE6-4342-B048-85BDC9FD1C3A}</a:tableStyleId>
              </a:tblPr>
              <a:tblGrid>
                <a:gridCol w="511696">
                  <a:extLst>
                    <a:ext uri="{9D8B030D-6E8A-4147-A177-3AD203B41FA5}">
                      <a16:colId xmlns:a16="http://schemas.microsoft.com/office/drawing/2014/main" val="20000"/>
                    </a:ext>
                  </a:extLst>
                </a:gridCol>
                <a:gridCol w="511696">
                  <a:extLst>
                    <a:ext uri="{9D8B030D-6E8A-4147-A177-3AD203B41FA5}">
                      <a16:colId xmlns:a16="http://schemas.microsoft.com/office/drawing/2014/main" val="20001"/>
                    </a:ext>
                  </a:extLst>
                </a:gridCol>
              </a:tblGrid>
              <a:tr h="260866">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27" name="Straight Arrow Connector 26"/>
          <p:cNvCxnSpPr/>
          <p:nvPr/>
        </p:nvCxnSpPr>
        <p:spPr>
          <a:xfrm>
            <a:off x="4848534" y="1230157"/>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26"/>
          <p:cNvGraphicFramePr>
            <a:graphicFrameLocks/>
          </p:cNvGraphicFramePr>
          <p:nvPr>
            <p:extLst/>
          </p:nvPr>
        </p:nvGraphicFramePr>
        <p:xfrm>
          <a:off x="3883934" y="1090358"/>
          <a:ext cx="999150" cy="274320"/>
        </p:xfrm>
        <a:graphic>
          <a:graphicData uri="http://schemas.openxmlformats.org/drawingml/2006/table">
            <a:tbl>
              <a:tblPr firstRow="1" bandRow="1">
                <a:tableStyleId>{5C22544A-7EE6-4342-B048-85BDC9FD1C3A}</a:tableStyleId>
              </a:tblPr>
              <a:tblGrid>
                <a:gridCol w="499575">
                  <a:extLst>
                    <a:ext uri="{9D8B030D-6E8A-4147-A177-3AD203B41FA5}">
                      <a16:colId xmlns:a16="http://schemas.microsoft.com/office/drawing/2014/main" val="20000"/>
                    </a:ext>
                  </a:extLst>
                </a:gridCol>
                <a:gridCol w="499575">
                  <a:extLst>
                    <a:ext uri="{9D8B030D-6E8A-4147-A177-3AD203B41FA5}">
                      <a16:colId xmlns:a16="http://schemas.microsoft.com/office/drawing/2014/main" val="20001"/>
                    </a:ext>
                  </a:extLst>
                </a:gridCol>
              </a:tblGrid>
              <a:tr h="260866">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30" name="Straight Arrow Connector 29"/>
          <p:cNvCxnSpPr/>
          <p:nvPr/>
        </p:nvCxnSpPr>
        <p:spPr>
          <a:xfrm>
            <a:off x="3508651" y="124275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56851" y="1336390"/>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32" name="Rectangle 31"/>
          <p:cNvSpPr/>
          <p:nvPr/>
        </p:nvSpPr>
        <p:spPr>
          <a:xfrm>
            <a:off x="245096" y="1113286"/>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endParaRPr>
          </a:p>
        </p:txBody>
      </p:sp>
      <p:cxnSp>
        <p:nvCxnSpPr>
          <p:cNvPr id="33" name="Straight Arrow Connector 32"/>
          <p:cNvCxnSpPr/>
          <p:nvPr/>
        </p:nvCxnSpPr>
        <p:spPr>
          <a:xfrm>
            <a:off x="723358" y="1240310"/>
            <a:ext cx="583039" cy="340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301758" y="1322913"/>
            <a:ext cx="984565" cy="276999"/>
          </a:xfrm>
          <a:prstGeom prst="rect">
            <a:avLst/>
          </a:prstGeom>
          <a:noFill/>
        </p:spPr>
        <p:txBody>
          <a:bodyPr wrap="none" rtlCol="0">
            <a:spAutoFit/>
          </a:bodyPr>
          <a:lstStyle/>
          <a:p>
            <a:r>
              <a:rPr lang="en-US" sz="1200" i="1" dirty="0"/>
              <a:t>data       next</a:t>
            </a:r>
            <a:endParaRPr lang="en-US" sz="1400" i="1" dirty="0"/>
          </a:p>
        </p:txBody>
      </p:sp>
      <p:sp>
        <p:nvSpPr>
          <p:cNvPr id="35" name="TextBox 34"/>
          <p:cNvSpPr txBox="1"/>
          <p:nvPr/>
        </p:nvSpPr>
        <p:spPr>
          <a:xfrm>
            <a:off x="1211331" y="816106"/>
            <a:ext cx="495649" cy="276999"/>
          </a:xfrm>
          <a:prstGeom prst="rect">
            <a:avLst/>
          </a:prstGeom>
          <a:noFill/>
        </p:spPr>
        <p:txBody>
          <a:bodyPr wrap="none" rtlCol="0">
            <a:spAutoFit/>
          </a:bodyPr>
          <a:lstStyle/>
          <a:p>
            <a:r>
              <a:rPr lang="en-US" sz="1200" dirty="0"/>
              <a:t>10ab</a:t>
            </a:r>
            <a:endParaRPr lang="en-US" sz="1600" dirty="0"/>
          </a:p>
        </p:txBody>
      </p:sp>
      <p:sp>
        <p:nvSpPr>
          <p:cNvPr id="36" name="TextBox 35"/>
          <p:cNvSpPr txBox="1"/>
          <p:nvPr/>
        </p:nvSpPr>
        <p:spPr>
          <a:xfrm>
            <a:off x="2598637" y="817674"/>
            <a:ext cx="484428" cy="276999"/>
          </a:xfrm>
          <a:prstGeom prst="rect">
            <a:avLst/>
          </a:prstGeom>
          <a:noFill/>
        </p:spPr>
        <p:txBody>
          <a:bodyPr wrap="none" rtlCol="0">
            <a:spAutoFit/>
          </a:bodyPr>
          <a:lstStyle/>
          <a:p>
            <a:r>
              <a:rPr lang="en-US" sz="1200" dirty="0" err="1"/>
              <a:t>abcd</a:t>
            </a:r>
            <a:endParaRPr lang="en-US" sz="1600" dirty="0"/>
          </a:p>
        </p:txBody>
      </p:sp>
      <p:sp>
        <p:nvSpPr>
          <p:cNvPr id="37" name="TextBox 36"/>
          <p:cNvSpPr txBox="1"/>
          <p:nvPr/>
        </p:nvSpPr>
        <p:spPr>
          <a:xfrm>
            <a:off x="3816992" y="871919"/>
            <a:ext cx="484428" cy="276999"/>
          </a:xfrm>
          <a:prstGeom prst="rect">
            <a:avLst/>
          </a:prstGeom>
          <a:noFill/>
        </p:spPr>
        <p:txBody>
          <a:bodyPr wrap="none" rtlCol="0">
            <a:spAutoFit/>
          </a:bodyPr>
          <a:lstStyle/>
          <a:p>
            <a:r>
              <a:rPr lang="en-US" sz="1200" dirty="0" err="1"/>
              <a:t>dabc</a:t>
            </a:r>
            <a:endParaRPr lang="en-US" sz="1600" dirty="0"/>
          </a:p>
        </p:txBody>
      </p:sp>
      <p:sp>
        <p:nvSpPr>
          <p:cNvPr id="38" name="TextBox 37"/>
          <p:cNvSpPr txBox="1"/>
          <p:nvPr/>
        </p:nvSpPr>
        <p:spPr>
          <a:xfrm>
            <a:off x="5266195" y="832465"/>
            <a:ext cx="486030" cy="276999"/>
          </a:xfrm>
          <a:prstGeom prst="rect">
            <a:avLst/>
          </a:prstGeom>
          <a:noFill/>
        </p:spPr>
        <p:txBody>
          <a:bodyPr wrap="none" rtlCol="0">
            <a:spAutoFit/>
          </a:bodyPr>
          <a:lstStyle/>
          <a:p>
            <a:r>
              <a:rPr lang="en-US" sz="1200" dirty="0"/>
              <a:t>200c</a:t>
            </a:r>
            <a:endParaRPr lang="en-US" sz="1600" dirty="0"/>
          </a:p>
        </p:txBody>
      </p:sp>
      <p:graphicFrame>
        <p:nvGraphicFramePr>
          <p:cNvPr id="23" name="Content Placeholder 26"/>
          <p:cNvGraphicFramePr>
            <a:graphicFrameLocks/>
          </p:cNvGraphicFramePr>
          <p:nvPr>
            <p:extLst/>
          </p:nvPr>
        </p:nvGraphicFramePr>
        <p:xfrm>
          <a:off x="1322599" y="1097423"/>
          <a:ext cx="990988" cy="274320"/>
        </p:xfrm>
        <a:graphic>
          <a:graphicData uri="http://schemas.openxmlformats.org/drawingml/2006/table">
            <a:tbl>
              <a:tblPr firstRow="1" bandRow="1">
                <a:tableStyleId>{5C22544A-7EE6-4342-B048-85BDC9FD1C3A}</a:tableStyleId>
              </a:tblPr>
              <a:tblGrid>
                <a:gridCol w="495494">
                  <a:extLst>
                    <a:ext uri="{9D8B030D-6E8A-4147-A177-3AD203B41FA5}">
                      <a16:colId xmlns:a16="http://schemas.microsoft.com/office/drawing/2014/main" val="20000"/>
                    </a:ext>
                  </a:extLst>
                </a:gridCol>
                <a:gridCol w="495494">
                  <a:extLst>
                    <a:ext uri="{9D8B030D-6E8A-4147-A177-3AD203B41FA5}">
                      <a16:colId xmlns:a16="http://schemas.microsoft.com/office/drawing/2014/main" val="20001"/>
                    </a:ext>
                  </a:extLst>
                </a:gridCol>
              </a:tblGrid>
              <a:tr h="260866">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39" name="TextBox 38"/>
          <p:cNvSpPr txBox="1"/>
          <p:nvPr/>
        </p:nvSpPr>
        <p:spPr>
          <a:xfrm>
            <a:off x="4698204" y="59155"/>
            <a:ext cx="4432695" cy="646331"/>
          </a:xfrm>
          <a:prstGeom prst="rect">
            <a:avLst/>
          </a:prstGeom>
          <a:noFill/>
        </p:spPr>
        <p:txBody>
          <a:bodyPr wrap="square" rtlCol="0">
            <a:spAutoFit/>
          </a:bodyPr>
          <a:lstStyle/>
          <a:p>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a:t>
            </a:r>
            <a:r>
              <a:rPr lang="en-US" sz="1200" b="1" i="1" dirty="0">
                <a:latin typeface="Courier New" panose="02070309020205020404" pitchFamily="49" charset="0"/>
                <a:cs typeface="Courier New" panose="02070309020205020404" pitchFamily="49" charset="0"/>
              </a:rPr>
              <a:t>array_2_list</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arr</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N) </a:t>
            </a:r>
            <a:r>
              <a:rPr lang="en-US" sz="1200" dirty="0"/>
              <a:t>Trace the code execution. Color over and fill in each box as it is created and/or updated</a:t>
            </a:r>
          </a:p>
        </p:txBody>
      </p:sp>
      <p:sp>
        <p:nvSpPr>
          <p:cNvPr id="40" name="TextBox 39"/>
          <p:cNvSpPr txBox="1"/>
          <p:nvPr/>
        </p:nvSpPr>
        <p:spPr>
          <a:xfrm>
            <a:off x="7417067" y="1184482"/>
            <a:ext cx="559022"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newP</a:t>
            </a:r>
            <a:endParaRPr lang="en-US" sz="1200" dirty="0">
              <a:latin typeface="Courier New" panose="02070309020205020404" pitchFamily="49" charset="0"/>
              <a:cs typeface="Courier New" panose="02070309020205020404" pitchFamily="49" charset="0"/>
            </a:endParaRPr>
          </a:p>
        </p:txBody>
      </p:sp>
      <p:sp>
        <p:nvSpPr>
          <p:cNvPr id="41" name="Rectangle 40"/>
          <p:cNvSpPr/>
          <p:nvPr/>
        </p:nvSpPr>
        <p:spPr>
          <a:xfrm>
            <a:off x="7431789" y="974714"/>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endParaRPr>
          </a:p>
        </p:txBody>
      </p:sp>
      <p:sp>
        <p:nvSpPr>
          <p:cNvPr id="42" name="TextBox 41"/>
          <p:cNvSpPr txBox="1"/>
          <p:nvPr/>
        </p:nvSpPr>
        <p:spPr>
          <a:xfrm>
            <a:off x="6914552" y="1207745"/>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j</a:t>
            </a:r>
          </a:p>
        </p:txBody>
      </p:sp>
      <p:sp>
        <p:nvSpPr>
          <p:cNvPr id="43" name="Rectangle 42"/>
          <p:cNvSpPr/>
          <p:nvPr/>
        </p:nvSpPr>
        <p:spPr>
          <a:xfrm>
            <a:off x="6796726" y="960857"/>
            <a:ext cx="417926" cy="2795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endParaRPr>
          </a:p>
        </p:txBody>
      </p:sp>
      <p:sp>
        <p:nvSpPr>
          <p:cNvPr id="44" name="Rectangle 43"/>
          <p:cNvSpPr/>
          <p:nvPr/>
        </p:nvSpPr>
        <p:spPr>
          <a:xfrm>
            <a:off x="8395880" y="960856"/>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endParaRPr>
          </a:p>
        </p:txBody>
      </p:sp>
      <p:sp>
        <p:nvSpPr>
          <p:cNvPr id="45" name="TextBox 44"/>
          <p:cNvSpPr txBox="1"/>
          <p:nvPr/>
        </p:nvSpPr>
        <p:spPr>
          <a:xfrm>
            <a:off x="8275456" y="1186052"/>
            <a:ext cx="654313"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lastP</a:t>
            </a:r>
            <a:endParaRPr lang="en-US" sz="1200" dirty="0">
              <a:latin typeface="Courier New" panose="02070309020205020404" pitchFamily="49" charset="0"/>
              <a:cs typeface="Courier New" panose="02070309020205020404" pitchFamily="49" charset="0"/>
            </a:endParaRPr>
          </a:p>
        </p:txBody>
      </p:sp>
      <p:sp>
        <p:nvSpPr>
          <p:cNvPr id="46" name="TextBox 45"/>
          <p:cNvSpPr txBox="1"/>
          <p:nvPr/>
        </p:nvSpPr>
        <p:spPr>
          <a:xfrm>
            <a:off x="495998" y="473310"/>
            <a:ext cx="468724" cy="276999"/>
          </a:xfrm>
          <a:prstGeom prst="rect">
            <a:avLst/>
          </a:prstGeom>
          <a:noFill/>
          <a:ln>
            <a:solidFill>
              <a:schemeClr val="bg1"/>
            </a:solidFill>
          </a:ln>
        </p:spPr>
        <p:txBody>
          <a:bodyPr wrap="square" rtlCol="0">
            <a:spAutoFit/>
          </a:bodyPr>
          <a:lstStyle/>
          <a:p>
            <a:r>
              <a:rPr lang="en-US" sz="1200" dirty="0" err="1">
                <a:latin typeface="Courier New" panose="02070309020205020404" pitchFamily="49" charset="0"/>
                <a:cs typeface="Courier New" panose="02070309020205020404" pitchFamily="49" charset="0"/>
              </a:rPr>
              <a:t>arr</a:t>
            </a:r>
            <a:endParaRPr lang="en-US" sz="1200" dirty="0">
              <a:latin typeface="Courier New" panose="02070309020205020404" pitchFamily="49" charset="0"/>
              <a:cs typeface="Courier New" panose="02070309020205020404" pitchFamily="49" charset="0"/>
            </a:endParaRPr>
          </a:p>
        </p:txBody>
      </p:sp>
      <p:sp>
        <p:nvSpPr>
          <p:cNvPr id="47" name="TextBox 46"/>
          <p:cNvSpPr txBox="1"/>
          <p:nvPr/>
        </p:nvSpPr>
        <p:spPr>
          <a:xfrm>
            <a:off x="5757332" y="3925726"/>
            <a:ext cx="3297765" cy="1200329"/>
          </a:xfrm>
          <a:prstGeom prst="rect">
            <a:avLst/>
          </a:prstGeom>
          <a:noFill/>
          <a:ln>
            <a:solidFill>
              <a:schemeClr val="tx1"/>
            </a:solidFill>
          </a:ln>
        </p:spPr>
        <p:txBody>
          <a:bodyPr wrap="square" rtlCol="0">
            <a:spAutoFit/>
          </a:bodyPr>
          <a:lstStyle/>
          <a:p>
            <a:r>
              <a:rPr lang="en-US" sz="1200" dirty="0">
                <a:latin typeface="Courier New" panose="02070309020205020404" pitchFamily="49" charset="0"/>
                <a:cs typeface="Courier New" panose="02070309020205020404" pitchFamily="49" charset="0"/>
              </a:rPr>
              <a:t>Assume: </a:t>
            </a:r>
          </a:p>
          <a:p>
            <a:r>
              <a:rPr lang="en-US" sz="1200" dirty="0" err="1">
                <a:latin typeface="Courier New" panose="02070309020205020404" pitchFamily="49" charset="0"/>
                <a:cs typeface="Courier New" panose="02070309020205020404" pitchFamily="49" charset="0"/>
              </a:rPr>
              <a:t>typedef</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struct</a:t>
            </a:r>
            <a:r>
              <a:rPr lang="en-US" sz="1200" dirty="0">
                <a:latin typeface="Courier New" panose="02070309020205020404" pitchFamily="49" charset="0"/>
                <a:cs typeface="Courier New" panose="02070309020205020404" pitchFamily="49" charset="0"/>
              </a:rPr>
              <a:t> node * </a:t>
            </a:r>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a:t>
            </a:r>
          </a:p>
          <a:p>
            <a:r>
              <a:rPr lang="en-US" sz="1200" dirty="0" err="1">
                <a:latin typeface="Courier New" panose="02070309020205020404" pitchFamily="49" charset="0"/>
                <a:cs typeface="Courier New" panose="02070309020205020404" pitchFamily="49" charset="0"/>
              </a:rPr>
              <a:t>struct</a:t>
            </a:r>
            <a:r>
              <a:rPr lang="en-US" sz="1200" dirty="0">
                <a:latin typeface="Courier New" panose="02070309020205020404" pitchFamily="49" charset="0"/>
                <a:cs typeface="Courier New" panose="02070309020205020404" pitchFamily="49" charset="0"/>
              </a:rPr>
              <a:t> node {</a:t>
            </a: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data;</a:t>
            </a: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struct</a:t>
            </a:r>
            <a:r>
              <a:rPr lang="en-US" sz="1200" dirty="0">
                <a:latin typeface="Courier New" panose="02070309020205020404" pitchFamily="49" charset="0"/>
                <a:cs typeface="Courier New" panose="02070309020205020404" pitchFamily="49" charset="0"/>
              </a:rPr>
              <a:t> node * next;</a:t>
            </a:r>
          </a:p>
          <a:p>
            <a:r>
              <a:rPr lang="en-US" sz="1200" dirty="0">
                <a:latin typeface="Courier New" panose="02070309020205020404" pitchFamily="49" charset="0"/>
                <a:cs typeface="Courier New" panose="02070309020205020404" pitchFamily="49" charset="0"/>
              </a:rPr>
              <a:t>};</a:t>
            </a:r>
          </a:p>
        </p:txBody>
      </p:sp>
      <p:sp>
        <p:nvSpPr>
          <p:cNvPr id="48" name="TextBox 47"/>
          <p:cNvSpPr txBox="1"/>
          <p:nvPr/>
        </p:nvSpPr>
        <p:spPr>
          <a:xfrm>
            <a:off x="5762686" y="5369030"/>
            <a:ext cx="3308762" cy="738664"/>
          </a:xfrm>
          <a:prstGeom prst="rect">
            <a:avLst/>
          </a:prstGeom>
          <a:noFill/>
          <a:ln>
            <a:solidFill>
              <a:schemeClr val="tx1"/>
            </a:solidFill>
          </a:ln>
        </p:spPr>
        <p:txBody>
          <a:bodyPr wrap="square" rtlCol="0">
            <a:spAutoFit/>
          </a:bodyPr>
          <a:lstStyle/>
          <a:p>
            <a:r>
              <a:rPr lang="en-US" sz="1400" dirty="0"/>
              <a:t>Note: this code can be written even simpler, but this version is very explicit and can be applied to other scenarios. </a:t>
            </a:r>
          </a:p>
        </p:txBody>
      </p:sp>
      <p:sp>
        <p:nvSpPr>
          <p:cNvPr id="2" name="TextBox 1"/>
          <p:cNvSpPr txBox="1"/>
          <p:nvPr/>
        </p:nvSpPr>
        <p:spPr>
          <a:xfrm>
            <a:off x="3962139" y="524690"/>
            <a:ext cx="300082" cy="307777"/>
          </a:xfrm>
          <a:prstGeom prst="rect">
            <a:avLst/>
          </a:prstGeom>
          <a:noFill/>
        </p:spPr>
        <p:txBody>
          <a:bodyPr wrap="none" rtlCol="0">
            <a:spAutoFit/>
          </a:bodyPr>
          <a:lstStyle/>
          <a:p>
            <a:r>
              <a:rPr lang="en-US" sz="1400" dirty="0"/>
              <a:t>N</a:t>
            </a:r>
            <a:endParaRPr lang="en-US" dirty="0"/>
          </a:p>
        </p:txBody>
      </p:sp>
      <p:sp>
        <p:nvSpPr>
          <p:cNvPr id="5" name="TextBox 4"/>
          <p:cNvSpPr txBox="1"/>
          <p:nvPr/>
        </p:nvSpPr>
        <p:spPr>
          <a:xfrm>
            <a:off x="4022803" y="247317"/>
            <a:ext cx="228841" cy="307777"/>
          </a:xfrm>
          <a:prstGeom prst="rect">
            <a:avLst/>
          </a:prstGeom>
          <a:noFill/>
          <a:ln>
            <a:solidFill>
              <a:schemeClr val="tx1"/>
            </a:solidFill>
          </a:ln>
        </p:spPr>
        <p:txBody>
          <a:bodyPr wrap="square" rtlCol="0">
            <a:spAutoFit/>
          </a:bodyPr>
          <a:lstStyle/>
          <a:p>
            <a:r>
              <a:rPr lang="en-US" sz="1400" dirty="0"/>
              <a:t> </a:t>
            </a:r>
          </a:p>
        </p:txBody>
      </p:sp>
      <p:sp>
        <p:nvSpPr>
          <p:cNvPr id="49" name="TextBox 48"/>
          <p:cNvSpPr txBox="1"/>
          <p:nvPr/>
        </p:nvSpPr>
        <p:spPr>
          <a:xfrm>
            <a:off x="519059" y="214947"/>
            <a:ext cx="554467" cy="307777"/>
          </a:xfrm>
          <a:prstGeom prst="rect">
            <a:avLst/>
          </a:prstGeom>
          <a:noFill/>
          <a:ln>
            <a:solidFill>
              <a:schemeClr val="tx1"/>
            </a:solidFill>
          </a:ln>
        </p:spPr>
        <p:txBody>
          <a:bodyPr wrap="square" rtlCol="0">
            <a:spAutoFit/>
          </a:bodyPr>
          <a:lstStyle/>
          <a:p>
            <a:r>
              <a:rPr lang="en-US" sz="1400" dirty="0"/>
              <a:t>a000</a:t>
            </a:r>
          </a:p>
        </p:txBody>
      </p:sp>
      <p:sp>
        <p:nvSpPr>
          <p:cNvPr id="51" name="TextBox 50"/>
          <p:cNvSpPr txBox="1"/>
          <p:nvPr/>
        </p:nvSpPr>
        <p:spPr>
          <a:xfrm>
            <a:off x="1322599" y="-3973"/>
            <a:ext cx="554467" cy="307777"/>
          </a:xfrm>
          <a:prstGeom prst="rect">
            <a:avLst/>
          </a:prstGeom>
          <a:noFill/>
          <a:ln>
            <a:noFill/>
          </a:ln>
        </p:spPr>
        <p:txBody>
          <a:bodyPr wrap="square" rtlCol="0">
            <a:spAutoFit/>
          </a:bodyPr>
          <a:lstStyle/>
          <a:p>
            <a:r>
              <a:rPr lang="en-US" sz="1400" dirty="0"/>
              <a:t>a000</a:t>
            </a:r>
          </a:p>
        </p:txBody>
      </p:sp>
    </p:spTree>
    <p:extLst>
      <p:ext uri="{BB962C8B-B14F-4D97-AF65-F5344CB8AC3E}">
        <p14:creationId xmlns:p14="http://schemas.microsoft.com/office/powerpoint/2010/main" val="87012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10458" y="1644622"/>
            <a:ext cx="4131942" cy="5130485"/>
          </a:xfrm>
          <a:noFill/>
          <a:ln w="38100">
            <a:solidFill>
              <a:schemeClr val="tx1"/>
            </a:solidFill>
          </a:ln>
        </p:spPr>
        <p:txBody>
          <a:bodyPr>
            <a:noAutofit/>
          </a:bodyPr>
          <a:lstStyle/>
          <a:p>
            <a:pPr marL="0" indent="0">
              <a:buNone/>
            </a:pPr>
            <a:r>
              <a:rPr lang="en-US" sz="1200" b="1" dirty="0" err="1">
                <a:latin typeface="Courier New" panose="02070309020205020404" pitchFamily="49" charset="0"/>
                <a:cs typeface="Courier New" panose="02070309020205020404" pitchFamily="49" charset="0"/>
              </a:rPr>
              <a:t>nodePT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new_node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value_in</a:t>
            </a:r>
            <a:r>
              <a:rPr lang="en-US" sz="1200" b="1" dirty="0">
                <a:latin typeface="Courier New" panose="02070309020205020404" pitchFamily="49" charset="0"/>
                <a:cs typeface="Courier New" panose="02070309020205020404" pitchFamily="49" charset="0"/>
              </a:rPr>
              <a:t>) {</a:t>
            </a:r>
          </a:p>
          <a:p>
            <a:pPr marL="0" indent="0">
              <a:buNone/>
            </a:pP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nodePT</a:t>
            </a:r>
            <a:r>
              <a:rPr lang="en-US" sz="1200" b="1" dirty="0">
                <a:latin typeface="Courier New" panose="02070309020205020404" pitchFamily="49" charset="0"/>
                <a:cs typeface="Courier New" panose="02070309020205020404" pitchFamily="49" charset="0"/>
              </a:rPr>
              <a:t> result = </a:t>
            </a:r>
          </a:p>
          <a:p>
            <a:pPr marL="0" indent="0">
              <a:buNone/>
            </a:pPr>
            <a:r>
              <a:rPr lang="en-US" sz="1200" b="1" dirty="0">
                <a:solidFill>
                  <a:srgbClr val="C00000"/>
                </a:solidFill>
                <a:latin typeface="Courier New" panose="02070309020205020404" pitchFamily="49" charset="0"/>
                <a:cs typeface="Courier New" panose="02070309020205020404" pitchFamily="49" charset="0"/>
              </a:rPr>
              <a:t>malloc(</a:t>
            </a:r>
            <a:r>
              <a:rPr lang="en-US" sz="1200" b="1" dirty="0" err="1">
                <a:solidFill>
                  <a:srgbClr val="C00000"/>
                </a:solidFill>
                <a:latin typeface="Courier New" panose="02070309020205020404" pitchFamily="49" charset="0"/>
                <a:cs typeface="Courier New" panose="02070309020205020404" pitchFamily="49" charset="0"/>
              </a:rPr>
              <a:t>sizeof</a:t>
            </a:r>
            <a:r>
              <a:rPr lang="en-US" sz="1200" b="1" dirty="0">
                <a:solidFill>
                  <a:srgbClr val="C00000"/>
                </a:solidFill>
                <a:latin typeface="Courier New" panose="02070309020205020404" pitchFamily="49" charset="0"/>
                <a:cs typeface="Courier New" panose="02070309020205020404" pitchFamily="49" charset="0"/>
              </a:rPr>
              <a:t> (struct node));</a:t>
            </a:r>
          </a:p>
          <a:p>
            <a:pPr marL="0" indent="0">
              <a:buNone/>
            </a:pPr>
            <a:r>
              <a:rPr lang="en-US" sz="1200" b="1" dirty="0">
                <a:solidFill>
                  <a:srgbClr val="C00000"/>
                </a:solidFill>
                <a:latin typeface="Courier New" panose="02070309020205020404" pitchFamily="49" charset="0"/>
                <a:cs typeface="Courier New" panose="02070309020205020404" pitchFamily="49" charset="0"/>
              </a:rPr>
              <a:t>  result-&gt;data = </a:t>
            </a:r>
            <a:r>
              <a:rPr lang="en-US" sz="1200" b="1" dirty="0" err="1">
                <a:solidFill>
                  <a:srgbClr val="C00000"/>
                </a:solidFill>
                <a:latin typeface="Courier New" panose="02070309020205020404" pitchFamily="49" charset="0"/>
                <a:cs typeface="Courier New" panose="02070309020205020404" pitchFamily="49" charset="0"/>
              </a:rPr>
              <a:t>value_in</a:t>
            </a:r>
            <a:r>
              <a:rPr lang="en-US" sz="1200" b="1" dirty="0">
                <a:solidFill>
                  <a:srgbClr val="C00000"/>
                </a:solidFill>
                <a:latin typeface="Courier New" panose="02070309020205020404" pitchFamily="49" charset="0"/>
                <a:cs typeface="Courier New" panose="02070309020205020404" pitchFamily="49" charset="0"/>
              </a:rPr>
              <a:t>;</a:t>
            </a:r>
          </a:p>
          <a:p>
            <a:pPr marL="0" indent="0">
              <a:buNone/>
            </a:pPr>
            <a:r>
              <a:rPr lang="en-US" sz="1200" b="1" dirty="0">
                <a:solidFill>
                  <a:srgbClr val="C00000"/>
                </a:solidFill>
                <a:latin typeface="Courier New" panose="02070309020205020404" pitchFamily="49" charset="0"/>
                <a:cs typeface="Courier New" panose="02070309020205020404" pitchFamily="49" charset="0"/>
              </a:rPr>
              <a:t>  result-&gt;next = NULL;</a:t>
            </a:r>
          </a:p>
          <a:p>
            <a:pPr marL="0" indent="0">
              <a:buNone/>
            </a:pPr>
            <a:r>
              <a:rPr lang="en-US" sz="1200" b="1" dirty="0">
                <a:solidFill>
                  <a:srgbClr val="C00000"/>
                </a:solidFill>
                <a:latin typeface="Courier New" panose="02070309020205020404" pitchFamily="49" charset="0"/>
                <a:cs typeface="Courier New" panose="02070309020205020404" pitchFamily="49" charset="0"/>
              </a:rPr>
              <a:t>  return result;</a:t>
            </a:r>
          </a:p>
          <a:p>
            <a:pPr marL="0" indent="0">
              <a:buNone/>
            </a:pPr>
            <a:r>
              <a:rPr lang="en-US" sz="1200" b="1" dirty="0">
                <a:latin typeface="Courier New" panose="02070309020205020404" pitchFamily="49" charset="0"/>
                <a:cs typeface="Courier New" panose="02070309020205020404" pitchFamily="49" charset="0"/>
              </a:rPr>
              <a:t>}</a:t>
            </a:r>
          </a:p>
          <a:p>
            <a:pPr marL="0" indent="0">
              <a:buNone/>
            </a:pPr>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array_2_list(</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arr</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N)</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j;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 = NULL,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=NULL;</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L = </a:t>
            </a:r>
            <a:r>
              <a:rPr lang="en-US" sz="1200" b="1" dirty="0" err="1">
                <a:solidFill>
                  <a:srgbClr val="C00000"/>
                </a:solidFill>
                <a:latin typeface="Courier New" panose="02070309020205020404" pitchFamily="49" charset="0"/>
                <a:cs typeface="Courier New" panose="02070309020205020404" pitchFamily="49" charset="0"/>
              </a:rPr>
              <a:t>new_node</a:t>
            </a:r>
            <a:r>
              <a:rPr lang="en-US" sz="1200" b="1" dirty="0">
                <a:solidFill>
                  <a:srgbClr val="C00000"/>
                </a:solidFill>
                <a:latin typeface="Courier New" panose="02070309020205020404" pitchFamily="49" charset="0"/>
                <a:cs typeface="Courier New" panose="02070309020205020404" pitchFamily="49" charset="0"/>
              </a:rPr>
              <a:t>(</a:t>
            </a:r>
            <a:r>
              <a:rPr lang="en-US" sz="1200" b="1" dirty="0" err="1">
                <a:solidFill>
                  <a:srgbClr val="C00000"/>
                </a:solidFill>
                <a:latin typeface="Courier New" panose="02070309020205020404" pitchFamily="49" charset="0"/>
                <a:cs typeface="Courier New" panose="02070309020205020404" pitchFamily="49" charset="0"/>
              </a:rPr>
              <a:t>arr</a:t>
            </a:r>
            <a:r>
              <a:rPr lang="en-US" sz="1200" b="1" dirty="0">
                <a:solidFill>
                  <a:srgbClr val="C00000"/>
                </a:solidFill>
                <a:latin typeface="Courier New" panose="02070309020205020404" pitchFamily="49" charset="0"/>
                <a:cs typeface="Courier New" panose="02070309020205020404" pitchFamily="49" charset="0"/>
              </a:rPr>
              <a:t>[0])</a:t>
            </a:r>
            <a:r>
              <a:rPr lang="en-US" sz="1200" dirty="0">
                <a:solidFill>
                  <a:srgbClr val="C00000"/>
                </a:solidFill>
                <a:latin typeface="Courier New" panose="02070309020205020404" pitchFamily="49" charset="0"/>
                <a:cs typeface="Courier New" panose="02070309020205020404" pitchFamily="49" charset="0"/>
              </a:rPr>
              <a:t>;</a:t>
            </a:r>
            <a:r>
              <a:rPr lang="en-US" sz="1200" dirty="0">
                <a:latin typeface="Courier New" panose="02070309020205020404" pitchFamily="49" charset="0"/>
                <a:cs typeface="Courier New" panose="02070309020205020404" pitchFamily="49" charset="0"/>
              </a:rPr>
              <a:t>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 = L; 	</a:t>
            </a:r>
          </a:p>
          <a:p>
            <a:pPr marL="0" indent="0">
              <a:buNone/>
            </a:pPr>
            <a:r>
              <a:rPr lang="en-US" sz="1200" dirty="0">
                <a:latin typeface="Courier New" panose="02070309020205020404" pitchFamily="49" charset="0"/>
                <a:cs typeface="Courier New" panose="02070309020205020404" pitchFamily="49" charset="0"/>
              </a:rPr>
              <a:t>  for (j = 1; j&lt; N; </a:t>
            </a:r>
            <a:r>
              <a:rPr lang="en-US" sz="1200" dirty="0" err="1">
                <a:latin typeface="Courier New" panose="02070309020205020404" pitchFamily="49" charset="0"/>
                <a:cs typeface="Courier New" panose="02070309020205020404" pitchFamily="49" charset="0"/>
              </a:rPr>
              <a:t>j++</a:t>
            </a:r>
            <a:r>
              <a:rPr lang="en-US" sz="1200" dirty="0">
                <a:latin typeface="Courier New" panose="02070309020205020404" pitchFamily="49" charset="0"/>
                <a:cs typeface="Courier New" panose="02070309020205020404" pitchFamily="49" charset="0"/>
              </a:rPr>
              <a:t>)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 = </a:t>
            </a:r>
            <a:r>
              <a:rPr lang="en-US" sz="1200" b="1" dirty="0" err="1">
                <a:solidFill>
                  <a:srgbClr val="C00000"/>
                </a:solidFill>
                <a:latin typeface="Courier New" panose="02070309020205020404" pitchFamily="49" charset="0"/>
                <a:cs typeface="Courier New" panose="02070309020205020404" pitchFamily="49" charset="0"/>
              </a:rPr>
              <a:t>new_node</a:t>
            </a:r>
            <a:r>
              <a:rPr lang="en-US" sz="1200" b="1" dirty="0">
                <a:solidFill>
                  <a:srgbClr val="C00000"/>
                </a:solidFill>
                <a:latin typeface="Courier New" panose="02070309020205020404" pitchFamily="49" charset="0"/>
                <a:cs typeface="Courier New" panose="02070309020205020404" pitchFamily="49" charset="0"/>
              </a:rPr>
              <a:t>(</a:t>
            </a:r>
            <a:r>
              <a:rPr lang="en-US" sz="1200" b="1" dirty="0" err="1">
                <a:solidFill>
                  <a:srgbClr val="C00000"/>
                </a:solidFill>
                <a:latin typeface="Courier New" panose="02070309020205020404" pitchFamily="49" charset="0"/>
                <a:cs typeface="Courier New" panose="02070309020205020404" pitchFamily="49" charset="0"/>
              </a:rPr>
              <a:t>arr</a:t>
            </a:r>
            <a:r>
              <a:rPr lang="en-US" sz="1200" b="1" dirty="0">
                <a:solidFill>
                  <a:srgbClr val="C00000"/>
                </a:solidFill>
                <a:latin typeface="Courier New" panose="02070309020205020404" pitchFamily="49" charset="0"/>
                <a:cs typeface="Courier New" panose="02070309020205020404" pitchFamily="49" charset="0"/>
              </a:rPr>
              <a:t>[j]);</a:t>
            </a:r>
            <a:r>
              <a:rPr lang="en-US" sz="1200" dirty="0">
                <a:latin typeface="Courier New" panose="02070309020205020404" pitchFamily="49" charset="0"/>
                <a:cs typeface="Courier New" panose="02070309020205020404" pitchFamily="49" charset="0"/>
              </a:rPr>
              <a:t>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-&gt;next =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 		</a:t>
            </a:r>
          </a:p>
          <a:p>
            <a:pPr marL="0" inden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 </a:t>
            </a:r>
          </a:p>
          <a:p>
            <a:pPr marL="0" indent="0">
              <a:buNone/>
            </a:pPr>
            <a:r>
              <a:rPr lang="en-US" sz="1200" dirty="0">
                <a:latin typeface="Courier New" panose="02070309020205020404" pitchFamily="49" charset="0"/>
                <a:cs typeface="Courier New" panose="02070309020205020404" pitchFamily="49" charset="0"/>
              </a:rPr>
              <a:t>  }	</a:t>
            </a:r>
          </a:p>
          <a:p>
            <a:pPr marL="0" indent="0">
              <a:buNone/>
            </a:pPr>
            <a:r>
              <a:rPr lang="en-US" sz="1200" dirty="0">
                <a:latin typeface="Courier New" panose="02070309020205020404" pitchFamily="49" charset="0"/>
                <a:cs typeface="Courier New" panose="02070309020205020404" pitchFamily="49" charset="0"/>
              </a:rPr>
              <a:t>  return L;</a:t>
            </a:r>
          </a:p>
          <a:p>
            <a:pPr marL="0" indent="0">
              <a:buNone/>
            </a:pPr>
            <a:r>
              <a:rPr lang="en-US" sz="1200" dirty="0">
                <a:latin typeface="Courier New" panose="02070309020205020404" pitchFamily="49" charset="0"/>
                <a:cs typeface="Courier New" panose="02070309020205020404" pitchFamily="49" charset="0"/>
              </a:rPr>
              <a:t>}</a:t>
            </a:r>
          </a:p>
        </p:txBody>
      </p:sp>
      <p:sp>
        <p:nvSpPr>
          <p:cNvPr id="4" name="Slide Number Placeholder 3"/>
          <p:cNvSpPr>
            <a:spLocks noGrp="1"/>
          </p:cNvSpPr>
          <p:nvPr>
            <p:ph type="sldNum" sz="quarter" idx="12"/>
          </p:nvPr>
        </p:nvSpPr>
        <p:spPr/>
        <p:txBody>
          <a:bodyPr/>
          <a:lstStyle/>
          <a:p>
            <a:fld id="{86D0B840-2342-494D-8904-2C09F25F3064}" type="slidenum">
              <a:rPr lang="en-US" smtClean="0"/>
              <a:t>8</a:t>
            </a:fld>
            <a:endParaRPr lang="en-US"/>
          </a:p>
        </p:txBody>
      </p:sp>
      <p:sp>
        <p:nvSpPr>
          <p:cNvPr id="39" name="TextBox 38"/>
          <p:cNvSpPr txBox="1"/>
          <p:nvPr/>
        </p:nvSpPr>
        <p:spPr>
          <a:xfrm>
            <a:off x="4361295" y="155190"/>
            <a:ext cx="4681105" cy="1384995"/>
          </a:xfrm>
          <a:prstGeom prst="rect">
            <a:avLst/>
          </a:prstGeom>
          <a:noFill/>
        </p:spPr>
        <p:txBody>
          <a:bodyPr wrap="square" rtlCol="0">
            <a:spAutoFit/>
          </a:bodyPr>
          <a:lstStyle/>
          <a:p>
            <a:r>
              <a:rPr lang="en-US" sz="1400" dirty="0"/>
              <a:t>Same code, but use function </a:t>
            </a:r>
            <a:r>
              <a:rPr lang="en-US" sz="1400" dirty="0" err="1">
                <a:latin typeface="Courier New" panose="02070309020205020404" pitchFamily="49" charset="0"/>
                <a:cs typeface="Courier New" panose="02070309020205020404" pitchFamily="49" charset="0"/>
              </a:rPr>
              <a:t>new_node</a:t>
            </a:r>
            <a:r>
              <a:rPr lang="en-US" sz="1400" dirty="0">
                <a:latin typeface="Courier New" panose="02070309020205020404" pitchFamily="49" charset="0"/>
                <a:cs typeface="Courier New" panose="02070309020205020404" pitchFamily="49" charset="0"/>
              </a:rPr>
              <a:t>()</a:t>
            </a:r>
            <a:r>
              <a:rPr lang="en-US" sz="1400" dirty="0"/>
              <a:t>to create a node.</a:t>
            </a:r>
          </a:p>
          <a:p>
            <a:r>
              <a:rPr lang="en-US" sz="1400" dirty="0"/>
              <a:t>Advantages:</a:t>
            </a:r>
          </a:p>
          <a:p>
            <a:pPr marL="342900" indent="-342900">
              <a:buAutoNum type="arabicPeriod"/>
            </a:pPr>
            <a:r>
              <a:rPr lang="en-US" sz="1400" dirty="0"/>
              <a:t>The code is  more readable.</a:t>
            </a:r>
          </a:p>
          <a:p>
            <a:pPr marL="342900" indent="-342900">
              <a:buAutoNum type="arabicPeriod"/>
            </a:pPr>
            <a:r>
              <a:rPr lang="en-US" sz="1400" dirty="0"/>
              <a:t>The </a:t>
            </a:r>
            <a:r>
              <a:rPr lang="en-US" sz="1400" dirty="0" err="1"/>
              <a:t>new_node</a:t>
            </a:r>
            <a:r>
              <a:rPr lang="en-US" sz="1400" dirty="0"/>
              <a:t>() function can be used in other places.</a:t>
            </a:r>
          </a:p>
          <a:p>
            <a:pPr marL="342900" indent="-342900">
              <a:buAutoNum type="arabicPeriod"/>
            </a:pPr>
            <a:r>
              <a:rPr lang="en-US" sz="1400" dirty="0"/>
              <a:t>If a change (improvement or bug fix) is done </a:t>
            </a:r>
            <a:r>
              <a:rPr lang="en-US" sz="1400" dirty="0" err="1"/>
              <a:t>new_node</a:t>
            </a:r>
            <a:r>
              <a:rPr lang="en-US" sz="1400" dirty="0"/>
              <a:t>(), it is done only once. (No code duplication)</a:t>
            </a:r>
          </a:p>
        </p:txBody>
      </p:sp>
      <p:sp>
        <p:nvSpPr>
          <p:cNvPr id="47" name="TextBox 46"/>
          <p:cNvSpPr txBox="1"/>
          <p:nvPr/>
        </p:nvSpPr>
        <p:spPr>
          <a:xfrm>
            <a:off x="136191" y="847687"/>
            <a:ext cx="2686050" cy="1107996"/>
          </a:xfrm>
          <a:prstGeom prst="rect">
            <a:avLst/>
          </a:prstGeom>
          <a:noFill/>
          <a:ln>
            <a:solidFill>
              <a:schemeClr val="tx1"/>
            </a:solidFill>
          </a:ln>
        </p:spPr>
        <p:txBody>
          <a:bodyPr wrap="square" rtlCol="0">
            <a:spAutoFit/>
          </a:bodyPr>
          <a:lstStyle/>
          <a:p>
            <a:r>
              <a:rPr lang="en-US" sz="1100" dirty="0">
                <a:latin typeface="Courier New" panose="02070309020205020404" pitchFamily="49" charset="0"/>
                <a:cs typeface="Courier New" panose="02070309020205020404" pitchFamily="49" charset="0"/>
              </a:rPr>
              <a:t>Assume: </a:t>
            </a:r>
          </a:p>
          <a:p>
            <a:r>
              <a:rPr lang="en-US" sz="1100" dirty="0" err="1">
                <a:latin typeface="Courier New" panose="02070309020205020404" pitchFamily="49" charset="0"/>
                <a:cs typeface="Courier New" panose="02070309020205020404" pitchFamily="49" charset="0"/>
              </a:rPr>
              <a:t>typedef</a:t>
            </a:r>
            <a:r>
              <a:rPr lang="en-US" sz="1100" dirty="0">
                <a:latin typeface="Courier New" panose="02070309020205020404" pitchFamily="49" charset="0"/>
                <a:cs typeface="Courier New" panose="02070309020205020404" pitchFamily="49" charset="0"/>
              </a:rPr>
              <a:t> </a:t>
            </a:r>
            <a:r>
              <a:rPr lang="en-US" sz="1100" dirty="0" err="1">
                <a:latin typeface="Courier New" panose="02070309020205020404" pitchFamily="49" charset="0"/>
                <a:cs typeface="Courier New" panose="02070309020205020404" pitchFamily="49" charset="0"/>
              </a:rPr>
              <a:t>struct</a:t>
            </a:r>
            <a:r>
              <a:rPr lang="en-US" sz="1100" dirty="0">
                <a:latin typeface="Courier New" panose="02070309020205020404" pitchFamily="49" charset="0"/>
                <a:cs typeface="Courier New" panose="02070309020205020404" pitchFamily="49" charset="0"/>
              </a:rPr>
              <a:t> node * </a:t>
            </a:r>
            <a:r>
              <a:rPr lang="en-US" sz="1100" dirty="0" err="1">
                <a:latin typeface="Courier New" panose="02070309020205020404" pitchFamily="49" charset="0"/>
                <a:cs typeface="Courier New" panose="02070309020205020404" pitchFamily="49" charset="0"/>
              </a:rPr>
              <a:t>nodePT</a:t>
            </a:r>
            <a:r>
              <a:rPr lang="en-US" sz="1100" dirty="0">
                <a:latin typeface="Courier New" panose="02070309020205020404" pitchFamily="49" charset="0"/>
                <a:cs typeface="Courier New" panose="02070309020205020404" pitchFamily="49" charset="0"/>
              </a:rPr>
              <a:t>;  </a:t>
            </a:r>
          </a:p>
          <a:p>
            <a:r>
              <a:rPr lang="en-US" sz="1100" dirty="0" err="1">
                <a:latin typeface="Courier New" panose="02070309020205020404" pitchFamily="49" charset="0"/>
                <a:cs typeface="Courier New" panose="02070309020205020404" pitchFamily="49" charset="0"/>
              </a:rPr>
              <a:t>struct</a:t>
            </a:r>
            <a:r>
              <a:rPr lang="en-US" sz="1100" dirty="0">
                <a:latin typeface="Courier New" panose="02070309020205020404" pitchFamily="49" charset="0"/>
                <a:cs typeface="Courier New" panose="02070309020205020404" pitchFamily="49" charset="0"/>
              </a:rPr>
              <a:t> node {</a:t>
            </a:r>
          </a:p>
          <a:p>
            <a:r>
              <a:rPr lang="en-US" sz="1100" dirty="0">
                <a:latin typeface="Courier New" panose="02070309020205020404" pitchFamily="49" charset="0"/>
                <a:cs typeface="Courier New" panose="02070309020205020404" pitchFamily="49" charset="0"/>
              </a:rPr>
              <a:t>    </a:t>
            </a:r>
            <a:r>
              <a:rPr lang="en-US" sz="1100" dirty="0" err="1">
                <a:latin typeface="Courier New" panose="02070309020205020404" pitchFamily="49" charset="0"/>
                <a:cs typeface="Courier New" panose="02070309020205020404" pitchFamily="49" charset="0"/>
              </a:rPr>
              <a:t>int</a:t>
            </a:r>
            <a:r>
              <a:rPr lang="en-US" sz="1100" dirty="0">
                <a:latin typeface="Courier New" panose="02070309020205020404" pitchFamily="49" charset="0"/>
                <a:cs typeface="Courier New" panose="02070309020205020404" pitchFamily="49" charset="0"/>
              </a:rPr>
              <a:t> data;</a:t>
            </a:r>
          </a:p>
          <a:p>
            <a:r>
              <a:rPr lang="en-US" sz="1100" dirty="0">
                <a:latin typeface="Courier New" panose="02070309020205020404" pitchFamily="49" charset="0"/>
                <a:cs typeface="Courier New" panose="02070309020205020404" pitchFamily="49" charset="0"/>
              </a:rPr>
              <a:t>    </a:t>
            </a:r>
            <a:r>
              <a:rPr lang="en-US" sz="1100" dirty="0" err="1">
                <a:latin typeface="Courier New" panose="02070309020205020404" pitchFamily="49" charset="0"/>
                <a:cs typeface="Courier New" panose="02070309020205020404" pitchFamily="49" charset="0"/>
              </a:rPr>
              <a:t>struct</a:t>
            </a:r>
            <a:r>
              <a:rPr lang="en-US" sz="1100" dirty="0">
                <a:latin typeface="Courier New" panose="02070309020205020404" pitchFamily="49" charset="0"/>
                <a:cs typeface="Courier New" panose="02070309020205020404" pitchFamily="49" charset="0"/>
              </a:rPr>
              <a:t> node * next;</a:t>
            </a:r>
          </a:p>
          <a:p>
            <a:r>
              <a:rPr lang="en-US" sz="1100" dirty="0">
                <a:latin typeface="Courier New" panose="02070309020205020404" pitchFamily="49" charset="0"/>
                <a:cs typeface="Courier New" panose="02070309020205020404" pitchFamily="49" charset="0"/>
              </a:rPr>
              <a:t>};</a:t>
            </a:r>
          </a:p>
        </p:txBody>
      </p:sp>
      <p:sp>
        <p:nvSpPr>
          <p:cNvPr id="2" name="TextBox 1"/>
          <p:cNvSpPr txBox="1"/>
          <p:nvPr/>
        </p:nvSpPr>
        <p:spPr>
          <a:xfrm>
            <a:off x="41189" y="117639"/>
            <a:ext cx="3200776" cy="707886"/>
          </a:xfrm>
          <a:prstGeom prst="rect">
            <a:avLst/>
          </a:prstGeom>
          <a:noFill/>
        </p:spPr>
        <p:txBody>
          <a:bodyPr wrap="square" rtlCol="0">
            <a:spAutoFit/>
          </a:bodyPr>
          <a:lstStyle/>
          <a:p>
            <a:r>
              <a:rPr lang="en-US" sz="2000" dirty="0"/>
              <a:t>Function  </a:t>
            </a:r>
            <a:r>
              <a:rPr lang="en-US" sz="2000" dirty="0">
                <a:latin typeface="Courier New" panose="02070309020205020404" pitchFamily="49" charset="0"/>
                <a:cs typeface="Courier New" panose="02070309020205020404" pitchFamily="49" charset="0"/>
              </a:rPr>
              <a:t>array_2_list </a:t>
            </a:r>
            <a:r>
              <a:rPr lang="en-US" sz="2000" dirty="0"/>
              <a:t>Two implementations</a:t>
            </a:r>
          </a:p>
        </p:txBody>
      </p:sp>
      <p:sp>
        <p:nvSpPr>
          <p:cNvPr id="7" name="Content Placeholder 2"/>
          <p:cNvSpPr txBox="1">
            <a:spLocks/>
          </p:cNvSpPr>
          <p:nvPr/>
        </p:nvSpPr>
        <p:spPr>
          <a:xfrm>
            <a:off x="41189" y="2557258"/>
            <a:ext cx="4756727" cy="4217849"/>
          </a:xfrm>
          <a:prstGeom prst="rect">
            <a:avLst/>
          </a:prstGeom>
          <a:ln>
            <a:solidFill>
              <a:schemeClr val="tx1"/>
            </a:solid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array_2_list(</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arr</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N)  {</a:t>
            </a:r>
          </a:p>
          <a:p>
            <a:pPr marL="0" indent="0">
              <a:buFont typeface="Arial" panose="020B0604020202020204" pitchFamily="34" charse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j;		</a:t>
            </a:r>
          </a:p>
          <a:p>
            <a:pPr marL="0" indent="0">
              <a:buFont typeface="Arial" panose="020B0604020202020204" pitchFamily="34" charse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 = NULL,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=NULL;</a:t>
            </a:r>
          </a:p>
          <a:p>
            <a:pPr marL="0" indent="0">
              <a:buFont typeface="Arial" panose="020B0604020202020204" pitchFamily="34" charse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nodePT</a:t>
            </a:r>
            <a:r>
              <a:rPr lang="en-US" sz="1200" dirty="0">
                <a:latin typeface="Courier New" panose="02070309020205020404" pitchFamily="49" charset="0"/>
                <a:cs typeface="Courier New" panose="02070309020205020404" pitchFamily="49" charset="0"/>
              </a:rPr>
              <a:t> L = </a:t>
            </a:r>
            <a:r>
              <a:rPr lang="en-US" sz="1200" b="1" dirty="0">
                <a:solidFill>
                  <a:srgbClr val="C00000"/>
                </a:solidFill>
                <a:latin typeface="Courier New" panose="02070309020205020404" pitchFamily="49" charset="0"/>
                <a:cs typeface="Courier New" panose="02070309020205020404" pitchFamily="49" charset="0"/>
              </a:rPr>
              <a:t>malloc(</a:t>
            </a:r>
            <a:r>
              <a:rPr lang="en-US" sz="1200" b="1" dirty="0" err="1">
                <a:solidFill>
                  <a:srgbClr val="C00000"/>
                </a:solidFill>
                <a:latin typeface="Courier New" panose="02070309020205020404" pitchFamily="49" charset="0"/>
                <a:cs typeface="Courier New" panose="02070309020205020404" pitchFamily="49" charset="0"/>
              </a:rPr>
              <a:t>sizeof</a:t>
            </a:r>
            <a:r>
              <a:rPr lang="en-US" sz="1200" b="1" dirty="0">
                <a:solidFill>
                  <a:srgbClr val="C00000"/>
                </a:solidFill>
                <a:latin typeface="Courier New" panose="02070309020205020404" pitchFamily="49" charset="0"/>
                <a:cs typeface="Courier New" panose="02070309020205020404" pitchFamily="49" charset="0"/>
              </a:rPr>
              <a:t>(struct node));</a:t>
            </a:r>
          </a:p>
          <a:p>
            <a:pPr marL="0" indent="0">
              <a:buFont typeface="Arial" panose="020B0604020202020204" pitchFamily="34" charset="0"/>
              <a:buNone/>
            </a:pPr>
            <a:r>
              <a:rPr lang="en-US" sz="1200" b="1" dirty="0">
                <a:solidFill>
                  <a:srgbClr val="C00000"/>
                </a:solidFill>
                <a:latin typeface="Courier New" panose="02070309020205020404" pitchFamily="49" charset="0"/>
                <a:cs typeface="Courier New" panose="02070309020205020404" pitchFamily="49" charset="0"/>
              </a:rPr>
              <a:t>  L-&gt;data = </a:t>
            </a:r>
            <a:r>
              <a:rPr lang="en-US" sz="1200" b="1" dirty="0" err="1">
                <a:solidFill>
                  <a:srgbClr val="C00000"/>
                </a:solidFill>
                <a:latin typeface="Courier New" panose="02070309020205020404" pitchFamily="49" charset="0"/>
                <a:cs typeface="Courier New" panose="02070309020205020404" pitchFamily="49" charset="0"/>
              </a:rPr>
              <a:t>arr</a:t>
            </a:r>
            <a:r>
              <a:rPr lang="en-US" sz="1200" b="1" dirty="0">
                <a:solidFill>
                  <a:srgbClr val="C00000"/>
                </a:solidFill>
                <a:latin typeface="Courier New" panose="02070309020205020404" pitchFamily="49" charset="0"/>
                <a:cs typeface="Courier New" panose="02070309020205020404" pitchFamily="49" charset="0"/>
              </a:rPr>
              <a:t>[0]; </a:t>
            </a:r>
          </a:p>
          <a:p>
            <a:pPr marL="0" indent="0">
              <a:buFont typeface="Arial" panose="020B0604020202020204" pitchFamily="34" charset="0"/>
              <a:buNone/>
            </a:pPr>
            <a:r>
              <a:rPr lang="en-US" sz="1200" b="1" dirty="0">
                <a:solidFill>
                  <a:srgbClr val="C00000"/>
                </a:solidFill>
                <a:latin typeface="Courier New" panose="02070309020205020404" pitchFamily="49" charset="0"/>
                <a:cs typeface="Courier New" panose="02070309020205020404" pitchFamily="49" charset="0"/>
              </a:rPr>
              <a:t>  L-&gt;next = NULL;</a:t>
            </a:r>
            <a:r>
              <a:rPr lang="en-US" sz="1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 = L; 	</a:t>
            </a:r>
          </a:p>
          <a:p>
            <a:pPr marL="0" indent="0">
              <a:buFont typeface="Arial" panose="020B0604020202020204" pitchFamily="34" charset="0"/>
              <a:buNone/>
            </a:pPr>
            <a:r>
              <a:rPr lang="en-US" sz="1200" dirty="0">
                <a:latin typeface="Courier New" panose="02070309020205020404" pitchFamily="49" charset="0"/>
                <a:cs typeface="Courier New" panose="02070309020205020404" pitchFamily="49" charset="0"/>
              </a:rPr>
              <a:t>  for (j = 1; j&lt;N; </a:t>
            </a:r>
            <a:r>
              <a:rPr lang="en-US" sz="1200" dirty="0" err="1">
                <a:latin typeface="Courier New" panose="02070309020205020404" pitchFamily="49" charset="0"/>
                <a:cs typeface="Courier New" panose="02070309020205020404" pitchFamily="49" charset="0"/>
              </a:rPr>
              <a:t>j++</a:t>
            </a:r>
            <a:r>
              <a:rPr lang="en-US" sz="1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 = </a:t>
            </a:r>
            <a:r>
              <a:rPr lang="en-US" sz="1200" b="1" dirty="0">
                <a:solidFill>
                  <a:srgbClr val="C00000"/>
                </a:solidFill>
                <a:latin typeface="Courier New" panose="02070309020205020404" pitchFamily="49" charset="0"/>
                <a:cs typeface="Courier New" panose="02070309020205020404" pitchFamily="49" charset="0"/>
              </a:rPr>
              <a:t>malloc(</a:t>
            </a:r>
            <a:r>
              <a:rPr lang="en-US" sz="1200" b="1" dirty="0" err="1">
                <a:solidFill>
                  <a:srgbClr val="C00000"/>
                </a:solidFill>
                <a:latin typeface="Courier New" panose="02070309020205020404" pitchFamily="49" charset="0"/>
                <a:cs typeface="Courier New" panose="02070309020205020404" pitchFamily="49" charset="0"/>
              </a:rPr>
              <a:t>sizeof</a:t>
            </a:r>
            <a:r>
              <a:rPr lang="en-US" sz="1200" b="1" dirty="0">
                <a:solidFill>
                  <a:srgbClr val="C00000"/>
                </a:solidFill>
                <a:latin typeface="Courier New" panose="02070309020205020404" pitchFamily="49" charset="0"/>
                <a:cs typeface="Courier New" panose="02070309020205020404" pitchFamily="49" charset="0"/>
              </a:rPr>
              <a:t>(struct node));</a:t>
            </a:r>
          </a:p>
          <a:p>
            <a:pPr marL="0" indent="0">
              <a:buFont typeface="Arial" panose="020B0604020202020204" pitchFamily="34" charset="0"/>
              <a:buNone/>
            </a:pPr>
            <a:r>
              <a:rPr lang="en-US" sz="1200" b="1" dirty="0">
                <a:solidFill>
                  <a:srgbClr val="C00000"/>
                </a:solidFill>
                <a:latin typeface="Courier New" panose="02070309020205020404" pitchFamily="49" charset="0"/>
                <a:cs typeface="Courier New" panose="02070309020205020404" pitchFamily="49" charset="0"/>
              </a:rPr>
              <a:t>     </a:t>
            </a:r>
            <a:r>
              <a:rPr lang="en-US" sz="1200" b="1" dirty="0" err="1">
                <a:solidFill>
                  <a:srgbClr val="C00000"/>
                </a:solidFill>
                <a:latin typeface="Courier New" panose="02070309020205020404" pitchFamily="49" charset="0"/>
                <a:cs typeface="Courier New" panose="02070309020205020404" pitchFamily="49" charset="0"/>
              </a:rPr>
              <a:t>newP</a:t>
            </a:r>
            <a:r>
              <a:rPr lang="en-US" sz="1200" b="1" dirty="0">
                <a:solidFill>
                  <a:srgbClr val="C00000"/>
                </a:solidFill>
                <a:latin typeface="Courier New" panose="02070309020205020404" pitchFamily="49" charset="0"/>
                <a:cs typeface="Courier New" panose="02070309020205020404" pitchFamily="49" charset="0"/>
              </a:rPr>
              <a:t>-&gt;data = </a:t>
            </a:r>
            <a:r>
              <a:rPr lang="en-US" sz="1200" b="1" dirty="0" err="1">
                <a:solidFill>
                  <a:srgbClr val="C00000"/>
                </a:solidFill>
                <a:latin typeface="Courier New" panose="02070309020205020404" pitchFamily="49" charset="0"/>
                <a:cs typeface="Courier New" panose="02070309020205020404" pitchFamily="49" charset="0"/>
              </a:rPr>
              <a:t>arr</a:t>
            </a:r>
            <a:r>
              <a:rPr lang="en-US" sz="1200" b="1" dirty="0">
                <a:solidFill>
                  <a:srgbClr val="C00000"/>
                </a:solidFill>
                <a:latin typeface="Courier New" panose="02070309020205020404" pitchFamily="49" charset="0"/>
                <a:cs typeface="Courier New" panose="02070309020205020404" pitchFamily="49" charset="0"/>
              </a:rPr>
              <a:t>[j];</a:t>
            </a:r>
          </a:p>
          <a:p>
            <a:pPr marL="0" indent="0">
              <a:buFont typeface="Arial" panose="020B0604020202020204" pitchFamily="34" charset="0"/>
              <a:buNone/>
            </a:pPr>
            <a:r>
              <a:rPr lang="en-US" sz="1200" b="1" dirty="0">
                <a:solidFill>
                  <a:srgbClr val="C00000"/>
                </a:solidFill>
                <a:latin typeface="Courier New" panose="02070309020205020404" pitchFamily="49" charset="0"/>
                <a:cs typeface="Courier New" panose="02070309020205020404" pitchFamily="49" charset="0"/>
              </a:rPr>
              <a:t>     </a:t>
            </a:r>
            <a:r>
              <a:rPr lang="en-US" sz="1200" b="1" dirty="0" err="1">
                <a:solidFill>
                  <a:srgbClr val="C00000"/>
                </a:solidFill>
                <a:latin typeface="Courier New" panose="02070309020205020404" pitchFamily="49" charset="0"/>
                <a:cs typeface="Courier New" panose="02070309020205020404" pitchFamily="49" charset="0"/>
              </a:rPr>
              <a:t>newP</a:t>
            </a:r>
            <a:r>
              <a:rPr lang="en-US" sz="1200" b="1" dirty="0">
                <a:solidFill>
                  <a:srgbClr val="C00000"/>
                </a:solidFill>
                <a:latin typeface="Courier New" panose="02070309020205020404" pitchFamily="49" charset="0"/>
                <a:cs typeface="Courier New" panose="02070309020205020404" pitchFamily="49" charset="0"/>
              </a:rPr>
              <a:t>-&gt;next = NULL;</a:t>
            </a:r>
            <a:r>
              <a:rPr lang="en-US" sz="1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-&gt;next =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lastP</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newP</a:t>
            </a:r>
            <a:r>
              <a:rPr lang="en-US" sz="1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US" sz="1200" dirty="0">
                <a:latin typeface="Courier New" panose="02070309020205020404" pitchFamily="49" charset="0"/>
                <a:cs typeface="Courier New" panose="02070309020205020404" pitchFamily="49" charset="0"/>
              </a:rPr>
              <a:t>  }	</a:t>
            </a:r>
          </a:p>
          <a:p>
            <a:pPr marL="0" indent="0">
              <a:buFont typeface="Arial" panose="020B0604020202020204" pitchFamily="34" charset="0"/>
              <a:buNone/>
            </a:pPr>
            <a:r>
              <a:rPr lang="en-US" sz="1200" dirty="0">
                <a:latin typeface="Courier New" panose="02070309020205020404" pitchFamily="49" charset="0"/>
                <a:cs typeface="Courier New" panose="02070309020205020404" pitchFamily="49" charset="0"/>
              </a:rPr>
              <a:t>  return L;</a:t>
            </a:r>
          </a:p>
          <a:p>
            <a:pPr marL="0" indent="0">
              <a:buFont typeface="Arial" panose="020B0604020202020204" pitchFamily="34" charset="0"/>
              <a:buNone/>
            </a:pPr>
            <a:r>
              <a:rPr lang="en-US" sz="1200" dirty="0">
                <a:latin typeface="Courier New" panose="02070309020205020404" pitchFamily="49" charset="0"/>
                <a:cs typeface="Courier New" panose="02070309020205020404" pitchFamily="49" charset="0"/>
              </a:rPr>
              <a:t>}</a:t>
            </a:r>
          </a:p>
        </p:txBody>
      </p:sp>
      <p:sp>
        <p:nvSpPr>
          <p:cNvPr id="5" name="TextBox 4"/>
          <p:cNvSpPr txBox="1"/>
          <p:nvPr/>
        </p:nvSpPr>
        <p:spPr>
          <a:xfrm>
            <a:off x="136191" y="2134086"/>
            <a:ext cx="4483310" cy="338554"/>
          </a:xfrm>
          <a:prstGeom prst="rect">
            <a:avLst/>
          </a:prstGeom>
          <a:noFill/>
        </p:spPr>
        <p:txBody>
          <a:bodyPr wrap="square" rtlCol="0">
            <a:spAutoFit/>
          </a:bodyPr>
          <a:lstStyle/>
          <a:p>
            <a:r>
              <a:rPr lang="en-US" sz="1600" dirty="0">
                <a:cs typeface="Courier New" panose="02070309020205020404" pitchFamily="49" charset="0"/>
              </a:rPr>
              <a:t>For both functions: time: </a:t>
            </a:r>
            <a:r>
              <a:rPr lang="el-GR" sz="1600" dirty="0">
                <a:cs typeface="Courier New" panose="02070309020205020404" pitchFamily="49" charset="0"/>
              </a:rPr>
              <a:t>Θ</a:t>
            </a:r>
            <a:r>
              <a:rPr lang="en-US" sz="1600" dirty="0">
                <a:cs typeface="Courier New" panose="02070309020205020404" pitchFamily="49" charset="0"/>
              </a:rPr>
              <a:t>(N), space: </a:t>
            </a:r>
            <a:r>
              <a:rPr lang="el-GR" sz="1600" dirty="0">
                <a:cs typeface="Courier New" panose="02070309020205020404" pitchFamily="49" charset="0"/>
              </a:rPr>
              <a:t>Θ</a:t>
            </a:r>
            <a:r>
              <a:rPr lang="en-US" sz="1600" dirty="0">
                <a:cs typeface="Courier New" panose="02070309020205020404" pitchFamily="49" charset="0"/>
              </a:rPr>
              <a:t>(1)</a:t>
            </a:r>
            <a:endParaRPr lang="en-US" sz="1600" dirty="0"/>
          </a:p>
        </p:txBody>
      </p:sp>
    </p:spTree>
    <p:extLst>
      <p:ext uri="{BB962C8B-B14F-4D97-AF65-F5344CB8AC3E}">
        <p14:creationId xmlns:p14="http://schemas.microsoft.com/office/powerpoint/2010/main" val="2000671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854" y="110667"/>
            <a:ext cx="8578921" cy="616795"/>
          </a:xfrm>
        </p:spPr>
        <p:txBody>
          <a:bodyPr>
            <a:noAutofit/>
          </a:bodyPr>
          <a:lstStyle/>
          <a:p>
            <a:r>
              <a:rPr lang="en-US" sz="2800" dirty="0"/>
              <a:t>Delete an entire list: </a:t>
            </a:r>
            <a:r>
              <a:rPr lang="en-US" sz="2400" dirty="0" err="1">
                <a:latin typeface="Courier New" panose="02070309020205020404" pitchFamily="49" charset="0"/>
                <a:cs typeface="Courier New" panose="02070309020205020404" pitchFamily="49" charset="0"/>
              </a:rPr>
              <a:t>nodePT</a:t>
            </a: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destroy_list</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nodePT</a:t>
            </a:r>
            <a:r>
              <a:rPr lang="en-US" sz="2400" dirty="0">
                <a:latin typeface="Courier New" panose="02070309020205020404" pitchFamily="49" charset="0"/>
                <a:cs typeface="Courier New" panose="02070309020205020404" pitchFamily="49" charset="0"/>
              </a:rPr>
              <a:t> L) </a:t>
            </a:r>
            <a:endParaRPr lang="en-US" sz="2400" dirty="0"/>
          </a:p>
        </p:txBody>
      </p:sp>
      <p:sp>
        <p:nvSpPr>
          <p:cNvPr id="3" name="Content Placeholder 2"/>
          <p:cNvSpPr>
            <a:spLocks noGrp="1"/>
          </p:cNvSpPr>
          <p:nvPr>
            <p:ph idx="1"/>
          </p:nvPr>
        </p:nvSpPr>
        <p:spPr>
          <a:xfrm>
            <a:off x="368161" y="2569694"/>
            <a:ext cx="5909350" cy="3697542"/>
          </a:xfrm>
          <a:ln>
            <a:solidFill>
              <a:schemeClr val="tx1"/>
            </a:solidFill>
          </a:ln>
        </p:spPr>
        <p:txBody>
          <a:bodyPr>
            <a:normAutofit fontScale="92500" lnSpcReduction="20000"/>
          </a:bodyPr>
          <a:lstStyle/>
          <a:p>
            <a:pPr marL="0" indent="0">
              <a:buNone/>
            </a:pPr>
            <a:r>
              <a:rPr lang="en-US" sz="2000" dirty="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Time complexity: </a:t>
            </a:r>
            <a:r>
              <a:rPr lang="el-GR" sz="2000" b="1" dirty="0">
                <a:latin typeface="Courier New" panose="02070309020205020404" pitchFamily="49" charset="0"/>
                <a:cs typeface="Courier New" panose="02070309020205020404" pitchFamily="49" charset="0"/>
              </a:rPr>
              <a:t>Θ</a:t>
            </a:r>
            <a:r>
              <a:rPr lang="en-US" sz="2000" b="1" dirty="0">
                <a:latin typeface="Courier New" panose="02070309020205020404" pitchFamily="49" charset="0"/>
                <a:cs typeface="Courier New" panose="02070309020205020404" pitchFamily="49" charset="0"/>
              </a:rPr>
              <a:t>(N), </a:t>
            </a:r>
          </a:p>
          <a:p>
            <a:pPr marL="0" indent="0">
              <a:buNone/>
            </a:pPr>
            <a:r>
              <a:rPr lang="en-US" sz="2000" dirty="0">
                <a:latin typeface="Courier New" panose="02070309020205020404" pitchFamily="49" charset="0"/>
                <a:cs typeface="Courier New" panose="02070309020205020404" pitchFamily="49" charset="0"/>
              </a:rPr>
              <a:t>// where N is the size of the list</a:t>
            </a:r>
          </a:p>
          <a:p>
            <a:pPr marL="0" indent="0">
              <a:buNone/>
            </a:pPr>
            <a:r>
              <a:rPr lang="en-US" sz="2000" dirty="0" err="1">
                <a:latin typeface="Courier New" panose="02070309020205020404" pitchFamily="49" charset="0"/>
                <a:cs typeface="Courier New" panose="02070309020205020404" pitchFamily="49" charset="0"/>
              </a:rPr>
              <a:t>nodePT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destroy_list</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nodePT</a:t>
            </a:r>
            <a:r>
              <a:rPr lang="en-US" sz="2000" dirty="0">
                <a:latin typeface="Courier New" panose="02070309020205020404" pitchFamily="49" charset="0"/>
                <a:cs typeface="Courier New" panose="02070309020205020404" pitchFamily="49" charset="0"/>
              </a:rPr>
              <a:t> L)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nodePT</a:t>
            </a:r>
            <a:r>
              <a:rPr lang="en-US" sz="2000" dirty="0">
                <a:latin typeface="Courier New" panose="02070309020205020404" pitchFamily="49" charset="0"/>
                <a:cs typeface="Courier New" panose="02070309020205020404" pitchFamily="49" charset="0"/>
              </a:rPr>
              <a:t> next, </a:t>
            </a:r>
            <a:r>
              <a:rPr lang="en-US" sz="2000" dirty="0" err="1">
                <a:latin typeface="Courier New" panose="02070309020205020404" pitchFamily="49" charset="0"/>
                <a:cs typeface="Courier New" panose="02070309020205020404" pitchFamily="49" charset="0"/>
              </a:rPr>
              <a:t>curr</a:t>
            </a:r>
            <a:r>
              <a:rPr lang="en-US" sz="2000" dirty="0">
                <a:latin typeface="Courier New" panose="02070309020205020404" pitchFamily="49" charset="0"/>
                <a:cs typeface="Courier New" panose="02070309020205020404" pitchFamily="49" charset="0"/>
              </a:rPr>
              <a:t>;</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curr</a:t>
            </a:r>
            <a:r>
              <a:rPr lang="en-US" sz="2000" dirty="0">
                <a:latin typeface="Courier New" panose="02070309020205020404" pitchFamily="49" charset="0"/>
                <a:cs typeface="Courier New" panose="02070309020205020404" pitchFamily="49" charset="0"/>
              </a:rPr>
              <a:t> = L;</a:t>
            </a:r>
          </a:p>
          <a:p>
            <a:pPr marL="0" indent="0">
              <a:buNone/>
            </a:pPr>
            <a:r>
              <a:rPr lang="en-US" sz="2000" dirty="0">
                <a:latin typeface="Courier New" panose="02070309020205020404" pitchFamily="49" charset="0"/>
                <a:cs typeface="Courier New" panose="02070309020205020404" pitchFamily="49" charset="0"/>
              </a:rPr>
              <a:t>    while (</a:t>
            </a:r>
            <a:r>
              <a:rPr lang="en-US" sz="2000" dirty="0" err="1">
                <a:latin typeface="Courier New" panose="02070309020205020404" pitchFamily="49" charset="0"/>
                <a:cs typeface="Courier New" panose="02070309020205020404" pitchFamily="49" charset="0"/>
              </a:rPr>
              <a:t>curr</a:t>
            </a:r>
            <a:r>
              <a:rPr lang="en-US" sz="2000" dirty="0">
                <a:latin typeface="Courier New" panose="02070309020205020404" pitchFamily="49" charset="0"/>
                <a:cs typeface="Courier New" panose="02070309020205020404" pitchFamily="49" charset="0"/>
              </a:rPr>
              <a:t>!=NULL) {</a:t>
            </a:r>
          </a:p>
          <a:p>
            <a:pPr marL="0" indent="0">
              <a:buNone/>
            </a:pPr>
            <a:r>
              <a:rPr lang="en-US" sz="2000" dirty="0">
                <a:latin typeface="Courier New" panose="02070309020205020404" pitchFamily="49" charset="0"/>
                <a:cs typeface="Courier New" panose="02070309020205020404" pitchFamily="49" charset="0"/>
              </a:rPr>
              <a:t>        next = </a:t>
            </a:r>
            <a:r>
              <a:rPr lang="en-US" sz="2000" dirty="0" err="1">
                <a:latin typeface="Courier New" panose="02070309020205020404" pitchFamily="49" charset="0"/>
                <a:cs typeface="Courier New" panose="02070309020205020404" pitchFamily="49" charset="0"/>
              </a:rPr>
              <a:t>curr</a:t>
            </a:r>
            <a:r>
              <a:rPr lang="en-US" sz="2000" dirty="0">
                <a:latin typeface="Courier New" panose="02070309020205020404" pitchFamily="49" charset="0"/>
                <a:cs typeface="Courier New" panose="02070309020205020404" pitchFamily="49" charset="0"/>
              </a:rPr>
              <a:t>-&gt;next;</a:t>
            </a:r>
          </a:p>
          <a:p>
            <a:pPr marL="0" indent="0">
              <a:buNone/>
            </a:pPr>
            <a:r>
              <a:rPr lang="en-US" sz="2000" dirty="0">
                <a:latin typeface="Courier New" panose="02070309020205020404" pitchFamily="49" charset="0"/>
                <a:cs typeface="Courier New" panose="02070309020205020404" pitchFamily="49" charset="0"/>
              </a:rPr>
              <a:t>        free(</a:t>
            </a:r>
            <a:r>
              <a:rPr lang="en-US" sz="2000" dirty="0" err="1">
                <a:latin typeface="Courier New" panose="02070309020205020404" pitchFamily="49" charset="0"/>
                <a:cs typeface="Courier New" panose="02070309020205020404" pitchFamily="49" charset="0"/>
              </a:rPr>
              <a:t>curr</a:t>
            </a:r>
            <a:r>
              <a:rPr lang="en-US" sz="2000" dirty="0">
                <a:latin typeface="Courier New" panose="02070309020205020404" pitchFamily="49" charset="0"/>
                <a:cs typeface="Courier New" panose="02070309020205020404" pitchFamily="49" charset="0"/>
              </a:rPr>
              <a:t>);</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curr</a:t>
            </a:r>
            <a:r>
              <a:rPr lang="en-US" sz="2000" dirty="0">
                <a:latin typeface="Courier New" panose="02070309020205020404" pitchFamily="49" charset="0"/>
                <a:cs typeface="Courier New" panose="02070309020205020404" pitchFamily="49" charset="0"/>
              </a:rPr>
              <a:t> = next;</a:t>
            </a:r>
          </a:p>
          <a:p>
            <a:pPr marL="0" indent="0">
              <a:buNone/>
            </a:pPr>
            <a:r>
              <a:rPr lang="en-US" sz="2000" dirty="0">
                <a:latin typeface="Courier New" panose="02070309020205020404" pitchFamily="49" charset="0"/>
                <a:cs typeface="Courier New" panose="02070309020205020404" pitchFamily="49" charset="0"/>
              </a:rPr>
              <a:t>    }    </a:t>
            </a:r>
          </a:p>
          <a:p>
            <a:pPr marL="0" indent="0">
              <a:buNone/>
            </a:pPr>
            <a:r>
              <a:rPr lang="en-US" sz="2000" dirty="0">
                <a:latin typeface="Courier New" panose="02070309020205020404" pitchFamily="49" charset="0"/>
                <a:cs typeface="Courier New" panose="02070309020205020404" pitchFamily="49" charset="0"/>
              </a:rPr>
              <a:t>    return NULL;</a:t>
            </a:r>
            <a:r>
              <a:rPr lang="en-US" sz="1900" dirty="0">
                <a:cs typeface="Courier New" panose="02070309020205020404" pitchFamily="49" charset="0"/>
              </a:rPr>
              <a:t> // to update pointer in caller code</a:t>
            </a:r>
            <a:endParaRPr lang="en-US" sz="2000" dirty="0">
              <a:cs typeface="Courier New" panose="02070309020205020404" pitchFamily="49" charset="0"/>
            </a:endParaRPr>
          </a:p>
          <a:p>
            <a:pPr marL="0" indent="0">
              <a:buNone/>
            </a:pPr>
            <a:r>
              <a:rPr lang="en-US" sz="2000" dirty="0">
                <a:latin typeface="Courier New" panose="02070309020205020404" pitchFamily="49" charset="0"/>
                <a:cs typeface="Courier New" panose="02070309020205020404" pitchFamily="49" charset="0"/>
              </a:rPr>
              <a:t>}</a:t>
            </a:r>
          </a:p>
        </p:txBody>
      </p:sp>
      <p:sp>
        <p:nvSpPr>
          <p:cNvPr id="4" name="Slide Number Placeholder 3"/>
          <p:cNvSpPr>
            <a:spLocks noGrp="1"/>
          </p:cNvSpPr>
          <p:nvPr>
            <p:ph type="sldNum" sz="quarter" idx="12"/>
          </p:nvPr>
        </p:nvSpPr>
        <p:spPr/>
        <p:txBody>
          <a:bodyPr/>
          <a:lstStyle/>
          <a:p>
            <a:fld id="{86D0B840-2342-494D-8904-2C09F25F3064}" type="slidenum">
              <a:rPr lang="en-US" smtClean="0"/>
              <a:t>9</a:t>
            </a:fld>
            <a:endParaRPr lang="en-US"/>
          </a:p>
        </p:txBody>
      </p:sp>
      <p:graphicFrame>
        <p:nvGraphicFramePr>
          <p:cNvPr id="5" name="Content Placeholder 26"/>
          <p:cNvGraphicFramePr>
            <a:graphicFrameLocks/>
          </p:cNvGraphicFramePr>
          <p:nvPr>
            <p:extLst/>
          </p:nvPr>
        </p:nvGraphicFramePr>
        <p:xfrm>
          <a:off x="3906206" y="955256"/>
          <a:ext cx="990988" cy="274320"/>
        </p:xfrm>
        <a:graphic>
          <a:graphicData uri="http://schemas.openxmlformats.org/drawingml/2006/table">
            <a:tbl>
              <a:tblPr firstRow="1" bandRow="1">
                <a:tableStyleId>{5C22544A-7EE6-4342-B048-85BDC9FD1C3A}</a:tableStyleId>
              </a:tblPr>
              <a:tblGrid>
                <a:gridCol w="495494">
                  <a:extLst>
                    <a:ext uri="{9D8B030D-6E8A-4147-A177-3AD203B41FA5}">
                      <a16:colId xmlns:a16="http://schemas.microsoft.com/office/drawing/2014/main" val="20000"/>
                    </a:ext>
                  </a:extLst>
                </a:gridCol>
                <a:gridCol w="495494">
                  <a:extLst>
                    <a:ext uri="{9D8B030D-6E8A-4147-A177-3AD203B41FA5}">
                      <a16:colId xmlns:a16="http://schemas.microsoft.com/office/drawing/2014/main" val="20001"/>
                    </a:ext>
                  </a:extLst>
                </a:gridCol>
              </a:tblGrid>
              <a:tr h="260866">
                <a:tc>
                  <a:txBody>
                    <a:bodyPr/>
                    <a:lstStyle/>
                    <a:p>
                      <a:r>
                        <a:rPr lang="en-US" sz="12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abcd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6" name="Straight Arrow Connector 5"/>
          <p:cNvCxnSpPr/>
          <p:nvPr/>
        </p:nvCxnSpPr>
        <p:spPr>
          <a:xfrm>
            <a:off x="4906162" y="1082280"/>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 name="Content Placeholder 26"/>
          <p:cNvGraphicFramePr>
            <a:graphicFrameLocks/>
          </p:cNvGraphicFramePr>
          <p:nvPr>
            <p:extLst/>
          </p:nvPr>
        </p:nvGraphicFramePr>
        <p:xfrm>
          <a:off x="5306014" y="932328"/>
          <a:ext cx="820614" cy="274320"/>
        </p:xfrm>
        <a:graphic>
          <a:graphicData uri="http://schemas.openxmlformats.org/drawingml/2006/table">
            <a:tbl>
              <a:tblPr firstRow="1" bandRow="1">
                <a:tableStyleId>{5C22544A-7EE6-4342-B048-85BDC9FD1C3A}</a:tableStyleId>
              </a:tblPr>
              <a:tblGrid>
                <a:gridCol w="286730">
                  <a:extLst>
                    <a:ext uri="{9D8B030D-6E8A-4147-A177-3AD203B41FA5}">
                      <a16:colId xmlns:a16="http://schemas.microsoft.com/office/drawing/2014/main" val="20000"/>
                    </a:ext>
                  </a:extLst>
                </a:gridCol>
                <a:gridCol w="533884">
                  <a:extLst>
                    <a:ext uri="{9D8B030D-6E8A-4147-A177-3AD203B41FA5}">
                      <a16:colId xmlns:a16="http://schemas.microsoft.com/office/drawing/2014/main" val="20001"/>
                    </a:ext>
                  </a:extLst>
                </a:gridCol>
              </a:tblGrid>
              <a:tr h="260866">
                <a:tc>
                  <a:txBody>
                    <a:bodyPr/>
                    <a:lstStyle/>
                    <a:p>
                      <a:r>
                        <a:rPr lang="en-US"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solidFill>
                        </a:rPr>
                        <a:t>dabc</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8" name="Content Placeholder 26"/>
          <p:cNvGraphicFramePr>
            <a:graphicFrameLocks/>
          </p:cNvGraphicFramePr>
          <p:nvPr>
            <p:extLst/>
          </p:nvPr>
        </p:nvGraphicFramePr>
        <p:xfrm>
          <a:off x="7833980" y="919727"/>
          <a:ext cx="1023392" cy="274320"/>
        </p:xfrm>
        <a:graphic>
          <a:graphicData uri="http://schemas.openxmlformats.org/drawingml/2006/table">
            <a:tbl>
              <a:tblPr firstRow="1" bandRow="1">
                <a:tableStyleId>{5C22544A-7EE6-4342-B048-85BDC9FD1C3A}</a:tableStyleId>
              </a:tblPr>
              <a:tblGrid>
                <a:gridCol w="511696">
                  <a:extLst>
                    <a:ext uri="{9D8B030D-6E8A-4147-A177-3AD203B41FA5}">
                      <a16:colId xmlns:a16="http://schemas.microsoft.com/office/drawing/2014/main" val="20000"/>
                    </a:ext>
                  </a:extLst>
                </a:gridCol>
                <a:gridCol w="511696">
                  <a:extLst>
                    <a:ext uri="{9D8B030D-6E8A-4147-A177-3AD203B41FA5}">
                      <a16:colId xmlns:a16="http://schemas.microsoft.com/office/drawing/2014/main" val="20001"/>
                    </a:ext>
                  </a:extLst>
                </a:gridCol>
              </a:tblGrid>
              <a:tr h="260866">
                <a:tc>
                  <a:txBody>
                    <a:bodyPr/>
                    <a:lstStyle/>
                    <a:p>
                      <a:r>
                        <a:rPr lang="en-US" sz="120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9" name="Straight Arrow Connector 8"/>
          <p:cNvCxnSpPr/>
          <p:nvPr/>
        </p:nvCxnSpPr>
        <p:spPr>
          <a:xfrm>
            <a:off x="7452982" y="1072127"/>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 idx="0"/>
          </p:cNvCxnSpPr>
          <p:nvPr/>
        </p:nvCxnSpPr>
        <p:spPr>
          <a:xfrm>
            <a:off x="8345676" y="919727"/>
            <a:ext cx="511696" cy="2588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1" name="Content Placeholder 26"/>
          <p:cNvGraphicFramePr>
            <a:graphicFrameLocks/>
          </p:cNvGraphicFramePr>
          <p:nvPr>
            <p:extLst/>
          </p:nvPr>
        </p:nvGraphicFramePr>
        <p:xfrm>
          <a:off x="6488382" y="932328"/>
          <a:ext cx="999150" cy="274320"/>
        </p:xfrm>
        <a:graphic>
          <a:graphicData uri="http://schemas.openxmlformats.org/drawingml/2006/table">
            <a:tbl>
              <a:tblPr firstRow="1" bandRow="1">
                <a:tableStyleId>{5C22544A-7EE6-4342-B048-85BDC9FD1C3A}</a:tableStyleId>
              </a:tblPr>
              <a:tblGrid>
                <a:gridCol w="499575">
                  <a:extLst>
                    <a:ext uri="{9D8B030D-6E8A-4147-A177-3AD203B41FA5}">
                      <a16:colId xmlns:a16="http://schemas.microsoft.com/office/drawing/2014/main" val="20000"/>
                    </a:ext>
                  </a:extLst>
                </a:gridCol>
                <a:gridCol w="499575">
                  <a:extLst>
                    <a:ext uri="{9D8B030D-6E8A-4147-A177-3AD203B41FA5}">
                      <a16:colId xmlns:a16="http://schemas.microsoft.com/office/drawing/2014/main" val="20001"/>
                    </a:ext>
                  </a:extLst>
                </a:gridCol>
              </a:tblGrid>
              <a:tr h="260866">
                <a:tc>
                  <a:txBody>
                    <a:bodyPr/>
                    <a:lstStyle/>
                    <a:p>
                      <a:r>
                        <a:rPr lang="en-US" sz="12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200c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2" name="Straight Arrow Connector 11"/>
          <p:cNvCxnSpPr/>
          <p:nvPr/>
        </p:nvCxnSpPr>
        <p:spPr>
          <a:xfrm>
            <a:off x="6113099" y="108472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761299" y="1178360"/>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14" name="Rectangle 13"/>
          <p:cNvSpPr/>
          <p:nvPr/>
        </p:nvSpPr>
        <p:spPr>
          <a:xfrm>
            <a:off x="2849544" y="955256"/>
            <a:ext cx="501805" cy="2723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10ab</a:t>
            </a:r>
          </a:p>
        </p:txBody>
      </p:sp>
      <p:cxnSp>
        <p:nvCxnSpPr>
          <p:cNvPr id="15" name="Straight Arrow Connector 14"/>
          <p:cNvCxnSpPr/>
          <p:nvPr/>
        </p:nvCxnSpPr>
        <p:spPr>
          <a:xfrm>
            <a:off x="3327806" y="1082280"/>
            <a:ext cx="583039" cy="340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906206" y="1164883"/>
            <a:ext cx="984565" cy="276999"/>
          </a:xfrm>
          <a:prstGeom prst="rect">
            <a:avLst/>
          </a:prstGeom>
          <a:noFill/>
        </p:spPr>
        <p:txBody>
          <a:bodyPr wrap="none" rtlCol="0">
            <a:spAutoFit/>
          </a:bodyPr>
          <a:lstStyle/>
          <a:p>
            <a:r>
              <a:rPr lang="en-US" sz="1200" i="1" dirty="0"/>
              <a:t>data       next</a:t>
            </a:r>
            <a:endParaRPr lang="en-US" sz="1400" i="1" dirty="0"/>
          </a:p>
        </p:txBody>
      </p:sp>
      <p:sp>
        <p:nvSpPr>
          <p:cNvPr id="17" name="TextBox 16"/>
          <p:cNvSpPr txBox="1"/>
          <p:nvPr/>
        </p:nvSpPr>
        <p:spPr>
          <a:xfrm>
            <a:off x="3815779" y="658076"/>
            <a:ext cx="495649" cy="276999"/>
          </a:xfrm>
          <a:prstGeom prst="rect">
            <a:avLst/>
          </a:prstGeom>
          <a:noFill/>
        </p:spPr>
        <p:txBody>
          <a:bodyPr wrap="none" rtlCol="0">
            <a:spAutoFit/>
          </a:bodyPr>
          <a:lstStyle/>
          <a:p>
            <a:r>
              <a:rPr lang="en-US" sz="1200" dirty="0"/>
              <a:t>10ab</a:t>
            </a:r>
            <a:endParaRPr lang="en-US" sz="1600" dirty="0"/>
          </a:p>
        </p:txBody>
      </p:sp>
      <p:sp>
        <p:nvSpPr>
          <p:cNvPr id="18" name="TextBox 17"/>
          <p:cNvSpPr txBox="1"/>
          <p:nvPr/>
        </p:nvSpPr>
        <p:spPr>
          <a:xfrm>
            <a:off x="5203085" y="659644"/>
            <a:ext cx="484428" cy="276999"/>
          </a:xfrm>
          <a:prstGeom prst="rect">
            <a:avLst/>
          </a:prstGeom>
          <a:noFill/>
        </p:spPr>
        <p:txBody>
          <a:bodyPr wrap="none" rtlCol="0">
            <a:spAutoFit/>
          </a:bodyPr>
          <a:lstStyle/>
          <a:p>
            <a:r>
              <a:rPr lang="en-US" sz="1200" dirty="0" err="1"/>
              <a:t>abcd</a:t>
            </a:r>
            <a:endParaRPr lang="en-US" sz="1600" dirty="0"/>
          </a:p>
        </p:txBody>
      </p:sp>
      <p:sp>
        <p:nvSpPr>
          <p:cNvPr id="19" name="TextBox 18"/>
          <p:cNvSpPr txBox="1"/>
          <p:nvPr/>
        </p:nvSpPr>
        <p:spPr>
          <a:xfrm>
            <a:off x="6421440" y="713889"/>
            <a:ext cx="484428" cy="276999"/>
          </a:xfrm>
          <a:prstGeom prst="rect">
            <a:avLst/>
          </a:prstGeom>
          <a:noFill/>
        </p:spPr>
        <p:txBody>
          <a:bodyPr wrap="none" rtlCol="0">
            <a:spAutoFit/>
          </a:bodyPr>
          <a:lstStyle/>
          <a:p>
            <a:r>
              <a:rPr lang="en-US" sz="1200" dirty="0" err="1"/>
              <a:t>dabc</a:t>
            </a:r>
            <a:endParaRPr lang="en-US" sz="1600" dirty="0"/>
          </a:p>
        </p:txBody>
      </p:sp>
      <p:sp>
        <p:nvSpPr>
          <p:cNvPr id="20" name="TextBox 19"/>
          <p:cNvSpPr txBox="1"/>
          <p:nvPr/>
        </p:nvSpPr>
        <p:spPr>
          <a:xfrm>
            <a:off x="7870643" y="674435"/>
            <a:ext cx="486030" cy="276999"/>
          </a:xfrm>
          <a:prstGeom prst="rect">
            <a:avLst/>
          </a:prstGeom>
          <a:noFill/>
        </p:spPr>
        <p:txBody>
          <a:bodyPr wrap="none" rtlCol="0">
            <a:spAutoFit/>
          </a:bodyPr>
          <a:lstStyle/>
          <a:p>
            <a:r>
              <a:rPr lang="en-US" sz="1200" dirty="0"/>
              <a:t>200c</a:t>
            </a:r>
            <a:endParaRPr lang="en-US" sz="1600" dirty="0"/>
          </a:p>
        </p:txBody>
      </p:sp>
      <p:sp>
        <p:nvSpPr>
          <p:cNvPr id="21" name="TextBox 20"/>
          <p:cNvSpPr txBox="1"/>
          <p:nvPr/>
        </p:nvSpPr>
        <p:spPr>
          <a:xfrm>
            <a:off x="369870" y="990898"/>
            <a:ext cx="1487523" cy="415498"/>
          </a:xfrm>
          <a:prstGeom prst="rect">
            <a:avLst/>
          </a:prstGeom>
          <a:noFill/>
        </p:spPr>
        <p:txBody>
          <a:bodyPr wrap="none" rtlCol="0">
            <a:spAutoFit/>
          </a:bodyPr>
          <a:lstStyle/>
          <a:p>
            <a:r>
              <a:rPr lang="en-US" sz="2100" dirty="0"/>
              <a:t>Given data: </a:t>
            </a:r>
          </a:p>
        </p:txBody>
      </p:sp>
      <p:sp>
        <p:nvSpPr>
          <p:cNvPr id="22" name="TextBox 21"/>
          <p:cNvSpPr txBox="1"/>
          <p:nvPr/>
        </p:nvSpPr>
        <p:spPr>
          <a:xfrm>
            <a:off x="368160" y="1780296"/>
            <a:ext cx="1377941" cy="415498"/>
          </a:xfrm>
          <a:prstGeom prst="rect">
            <a:avLst/>
          </a:prstGeom>
          <a:noFill/>
        </p:spPr>
        <p:txBody>
          <a:bodyPr wrap="none" rtlCol="0">
            <a:spAutoFit/>
          </a:bodyPr>
          <a:lstStyle/>
          <a:p>
            <a:r>
              <a:rPr lang="en-US" sz="2100" dirty="0"/>
              <a:t>Final data: </a:t>
            </a:r>
          </a:p>
        </p:txBody>
      </p:sp>
      <p:sp>
        <p:nvSpPr>
          <p:cNvPr id="23" name="TextBox 22"/>
          <p:cNvSpPr txBox="1"/>
          <p:nvPr/>
        </p:nvSpPr>
        <p:spPr>
          <a:xfrm>
            <a:off x="2841781" y="2019127"/>
            <a:ext cx="305061" cy="276999"/>
          </a:xfrm>
          <a:prstGeom prst="rect">
            <a:avLst/>
          </a:prstGeom>
          <a:noFill/>
          <a:ln>
            <a:solidFill>
              <a:schemeClr val="bg1"/>
            </a:solidFill>
          </a:ln>
        </p:spPr>
        <p:txBody>
          <a:bodyPr wrap="square" rtlCol="0">
            <a:spAutoFit/>
          </a:bodyPr>
          <a:lstStyle/>
          <a:p>
            <a:r>
              <a:rPr lang="en-US" sz="1200" dirty="0">
                <a:latin typeface="Courier New" panose="02070309020205020404" pitchFamily="49" charset="0"/>
                <a:cs typeface="Courier New" panose="02070309020205020404" pitchFamily="49" charset="0"/>
              </a:rPr>
              <a:t>L</a:t>
            </a:r>
          </a:p>
        </p:txBody>
      </p:sp>
      <p:sp>
        <p:nvSpPr>
          <p:cNvPr id="24" name="Rectangle 23"/>
          <p:cNvSpPr/>
          <p:nvPr/>
        </p:nvSpPr>
        <p:spPr>
          <a:xfrm>
            <a:off x="2930026" y="1744653"/>
            <a:ext cx="624832" cy="32561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NULL</a:t>
            </a:r>
          </a:p>
        </p:txBody>
      </p:sp>
    </p:spTree>
    <p:extLst>
      <p:ext uri="{BB962C8B-B14F-4D97-AF65-F5344CB8AC3E}">
        <p14:creationId xmlns:p14="http://schemas.microsoft.com/office/powerpoint/2010/main" val="34019242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5293</TotalTime>
  <Words>6466</Words>
  <Application>Microsoft Office PowerPoint</Application>
  <PresentationFormat>On-screen Show (4:3)</PresentationFormat>
  <Paragraphs>1408</Paragraphs>
  <Slides>35</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Calibri Light</vt:lpstr>
      <vt:lpstr>Courier New</vt:lpstr>
      <vt:lpstr>Symbol</vt:lpstr>
      <vt:lpstr>Office Theme</vt:lpstr>
      <vt:lpstr>C review Single Linked Lists Dynamic Memory </vt:lpstr>
      <vt:lpstr>Outline</vt:lpstr>
      <vt:lpstr>Dynamic memory management: malloc()/calloc()/realloc()  and free()</vt:lpstr>
      <vt:lpstr>Static (S) memory vs Dynamic (D) memory</vt:lpstr>
      <vt:lpstr>Static vs Dynamic memory - drawing</vt:lpstr>
      <vt:lpstr>Cheat sheet for Linked Lists</vt:lpstr>
      <vt:lpstr>PowerPoint Presentation</vt:lpstr>
      <vt:lpstr>PowerPoint Presentation</vt:lpstr>
      <vt:lpstr>Delete an entire list: nodePT destroy_list(nodePT L) </vt:lpstr>
      <vt:lpstr>Insert a node after a given node – node operation</vt:lpstr>
      <vt:lpstr>Insert in a list, L, after a given node (assumed from L)      Θ(1)</vt:lpstr>
      <vt:lpstr>Delete a node after a given node – node operation  Θ(1)  </vt:lpstr>
      <vt:lpstr>Delete in a list, L, after a given node (assumed from L) - Θ(1)</vt:lpstr>
      <vt:lpstr>Swap the next 2 nodes after node prev         Θ(1)</vt:lpstr>
      <vt:lpstr>Array of linked lists –  simple example </vt:lpstr>
      <vt:lpstr>Steps for developing an algorithm (and code) with a loop – (similar to proof by induction)</vt:lpstr>
      <vt:lpstr>Steps for developing an algorithm (and code) with a loop – for computing sum over the elements from an array</vt:lpstr>
      <vt:lpstr>Step 1 - Creating a linked list with data from an array of int</vt:lpstr>
      <vt:lpstr>PowerPoint Presentation</vt:lpstr>
      <vt:lpstr>PowerPoint Presentation</vt:lpstr>
      <vt:lpstr>Step 3 - Creating a linked list with data from an array of int</vt:lpstr>
      <vt:lpstr>Step 4 - Creating a linked list with data from an array of int</vt:lpstr>
      <vt:lpstr>PowerPoint Presentation</vt:lpstr>
      <vt:lpstr>PowerPoint Presentation</vt:lpstr>
      <vt:lpstr>PowerPoint Presentation</vt:lpstr>
      <vt:lpstr>Delete an entire list</vt:lpstr>
      <vt:lpstr>Delete an entire list</vt:lpstr>
      <vt:lpstr>Delete an entire list</vt:lpstr>
      <vt:lpstr>Delete an entire list</vt:lpstr>
      <vt:lpstr>PowerPoint Presentation</vt:lpstr>
      <vt:lpstr>PowerPoint Presentation</vt:lpstr>
      <vt:lpstr>Delete an entire list, L:     nodePT destroy_list(nodePT L)</vt:lpstr>
      <vt:lpstr>Insert a node after a given node – node operation</vt:lpstr>
      <vt:lpstr>Delete a node after a given node – node operation</vt:lpstr>
      <vt:lpstr>Swap the next 2 nodes after node prev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review Dynamic Memory</dc:title>
  <dc:creator>Stefan, Alexandra</dc:creator>
  <cp:lastModifiedBy>Stefan, Alexandra</cp:lastModifiedBy>
  <cp:revision>172</cp:revision>
  <cp:lastPrinted>2021-03-02T11:17:53Z</cp:lastPrinted>
  <dcterms:created xsi:type="dcterms:W3CDTF">2021-02-25T21:38:04Z</dcterms:created>
  <dcterms:modified xsi:type="dcterms:W3CDTF">2023-09-08T16:30:31Z</dcterms:modified>
</cp:coreProperties>
</file>