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373" r:id="rId3"/>
    <p:sldId id="370" r:id="rId4"/>
    <p:sldId id="383" r:id="rId5"/>
    <p:sldId id="384" r:id="rId6"/>
    <p:sldId id="390" r:id="rId7"/>
    <p:sldId id="368" r:id="rId8"/>
    <p:sldId id="389" r:id="rId9"/>
    <p:sldId id="386" r:id="rId10"/>
    <p:sldId id="388" r:id="rId11"/>
    <p:sldId id="375" r:id="rId12"/>
    <p:sldId id="379" r:id="rId13"/>
    <p:sldId id="385" r:id="rId14"/>
    <p:sldId id="391"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18363DA-F012-4A9F-8918-6687DCC9D62A}">
          <p14:sldIdLst>
            <p14:sldId id="256"/>
            <p14:sldId id="373"/>
            <p14:sldId id="370"/>
            <p14:sldId id="383"/>
            <p14:sldId id="384"/>
            <p14:sldId id="390"/>
            <p14:sldId id="368"/>
            <p14:sldId id="389"/>
            <p14:sldId id="386"/>
            <p14:sldId id="388"/>
            <p14:sldId id="375"/>
            <p14:sldId id="379"/>
            <p14:sldId id="385"/>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D909CD-EF9F-4E4F-8032-EFC204C1FABE}" v="115" dt="2023-08-29T12:06:27.2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46" autoAdjust="0"/>
    <p:restoredTop sz="95066" autoAdjust="0"/>
  </p:normalViewPr>
  <p:slideViewPr>
    <p:cSldViewPr>
      <p:cViewPr varScale="1">
        <p:scale>
          <a:sx n="63" d="100"/>
          <a:sy n="63" d="100"/>
        </p:scale>
        <p:origin x="788" y="64"/>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5772"/>
    </p:cViewPr>
  </p:sorterViewPr>
  <p:notesViewPr>
    <p:cSldViewPr>
      <p:cViewPr varScale="1">
        <p:scale>
          <a:sx n="80" d="100"/>
          <a:sy n="80" d="100"/>
        </p:scale>
        <p:origin x="-3864"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a Stefan" userId="31e1a6b8-5232-42c3-b6d4-9595b200ff55" providerId="ADAL" clId="{5BD909CD-EF9F-4E4F-8032-EFC204C1FABE}"/>
    <pc:docChg chg="custSel modSld">
      <pc:chgData name="Alexandra Stefan" userId="31e1a6b8-5232-42c3-b6d4-9595b200ff55" providerId="ADAL" clId="{5BD909CD-EF9F-4E4F-8032-EFC204C1FABE}" dt="2023-08-29T12:06:27.209" v="114" actId="20577"/>
      <pc:docMkLst>
        <pc:docMk/>
      </pc:docMkLst>
      <pc:sldChg chg="modSp">
        <pc:chgData name="Alexandra Stefan" userId="31e1a6b8-5232-42c3-b6d4-9595b200ff55" providerId="ADAL" clId="{5BD909CD-EF9F-4E4F-8032-EFC204C1FABE}" dt="2023-08-29T11:59:09.327" v="58" actId="20577"/>
        <pc:sldMkLst>
          <pc:docMk/>
          <pc:sldMk cId="3925974536" sldId="384"/>
        </pc:sldMkLst>
        <pc:spChg chg="mod">
          <ac:chgData name="Alexandra Stefan" userId="31e1a6b8-5232-42c3-b6d4-9595b200ff55" providerId="ADAL" clId="{5BD909CD-EF9F-4E4F-8032-EFC204C1FABE}" dt="2023-08-29T11:59:09.327" v="58" actId="20577"/>
          <ac:spMkLst>
            <pc:docMk/>
            <pc:sldMk cId="3925974536" sldId="384"/>
            <ac:spMk id="3" creationId="{00000000-0000-0000-0000-000000000000}"/>
          </ac:spMkLst>
        </pc:spChg>
      </pc:sldChg>
      <pc:sldChg chg="modSp">
        <pc:chgData name="Alexandra Stefan" userId="31e1a6b8-5232-42c3-b6d4-9595b200ff55" providerId="ADAL" clId="{5BD909CD-EF9F-4E4F-8032-EFC204C1FABE}" dt="2023-08-29T12:06:27.209" v="114" actId="20577"/>
        <pc:sldMkLst>
          <pc:docMk/>
          <pc:sldMk cId="2339300639" sldId="388"/>
        </pc:sldMkLst>
        <pc:spChg chg="mod">
          <ac:chgData name="Alexandra Stefan" userId="31e1a6b8-5232-42c3-b6d4-9595b200ff55" providerId="ADAL" clId="{5BD909CD-EF9F-4E4F-8032-EFC204C1FABE}" dt="2023-08-29T12:06:27.209" v="114" actId="20577"/>
          <ac:spMkLst>
            <pc:docMk/>
            <pc:sldMk cId="2339300639" sldId="388"/>
            <ac:spMk id="5" creationId="{00000000-0000-0000-0000-000000000000}"/>
          </ac:spMkLst>
        </pc:spChg>
      </pc:sldChg>
      <pc:sldChg chg="modSp">
        <pc:chgData name="Alexandra Stefan" userId="31e1a6b8-5232-42c3-b6d4-9595b200ff55" providerId="ADAL" clId="{5BD909CD-EF9F-4E4F-8032-EFC204C1FABE}" dt="2023-08-29T12:01:30.197" v="100" actId="20577"/>
        <pc:sldMkLst>
          <pc:docMk/>
          <pc:sldMk cId="2491134360" sldId="390"/>
        </pc:sldMkLst>
        <pc:spChg chg="mod">
          <ac:chgData name="Alexandra Stefan" userId="31e1a6b8-5232-42c3-b6d4-9595b200ff55" providerId="ADAL" clId="{5BD909CD-EF9F-4E4F-8032-EFC204C1FABE}" dt="2023-08-29T12:01:30.197" v="100" actId="20577"/>
          <ac:spMkLst>
            <pc:docMk/>
            <pc:sldMk cId="2491134360" sldId="390"/>
            <ac:spMk id="3" creationId="{00000000-0000-0000-0000-000000000000}"/>
          </ac:spMkLst>
        </pc:spChg>
      </pc:sldChg>
    </pc:docChg>
  </pc:docChgLst>
  <pc:docChgLst>
    <pc:chgData name="Stefan, Alexandra" userId="31e1a6b8-5232-42c3-b6d4-9595b200ff55" providerId="ADAL" clId="{8A006544-6697-4816-9FBF-9B2B9EAC3C69}"/>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145" cy="464205"/>
          </a:xfrm>
          <a:prstGeom prst="rect">
            <a:avLst/>
          </a:prstGeom>
        </p:spPr>
        <p:txBody>
          <a:bodyPr vert="horz" lIns="88139" tIns="44070" rIns="88139" bIns="44070" rtlCol="0"/>
          <a:lstStyle>
            <a:lvl1pPr algn="l">
              <a:defRPr sz="1200"/>
            </a:lvl1pPr>
          </a:lstStyle>
          <a:p>
            <a:endParaRPr lang="en-US"/>
          </a:p>
        </p:txBody>
      </p:sp>
      <p:sp>
        <p:nvSpPr>
          <p:cNvPr id="3" name="Date Placeholder 2"/>
          <p:cNvSpPr>
            <a:spLocks noGrp="1"/>
          </p:cNvSpPr>
          <p:nvPr>
            <p:ph type="dt" sz="quarter" idx="1"/>
          </p:nvPr>
        </p:nvSpPr>
        <p:spPr>
          <a:xfrm>
            <a:off x="3970734" y="1"/>
            <a:ext cx="3038145" cy="464205"/>
          </a:xfrm>
          <a:prstGeom prst="rect">
            <a:avLst/>
          </a:prstGeom>
        </p:spPr>
        <p:txBody>
          <a:bodyPr vert="horz" lIns="88139" tIns="44070" rIns="88139" bIns="44070" rtlCol="0"/>
          <a:lstStyle>
            <a:lvl1pPr algn="r">
              <a:defRPr sz="1200"/>
            </a:lvl1pPr>
          </a:lstStyle>
          <a:p>
            <a:fld id="{144655BB-DB7D-4259-A68E-202CF9A0DF0E}" type="datetimeFigureOut">
              <a:rPr lang="en-US" smtClean="0"/>
              <a:t>8/29/2023</a:t>
            </a:fld>
            <a:endParaRPr lang="en-US"/>
          </a:p>
        </p:txBody>
      </p:sp>
      <p:sp>
        <p:nvSpPr>
          <p:cNvPr id="4" name="Footer Placeholder 3"/>
          <p:cNvSpPr>
            <a:spLocks noGrp="1"/>
          </p:cNvSpPr>
          <p:nvPr>
            <p:ph type="ftr" sz="quarter" idx="2"/>
          </p:nvPr>
        </p:nvSpPr>
        <p:spPr>
          <a:xfrm>
            <a:off x="1" y="8830660"/>
            <a:ext cx="3038145" cy="464205"/>
          </a:xfrm>
          <a:prstGeom prst="rect">
            <a:avLst/>
          </a:prstGeom>
        </p:spPr>
        <p:txBody>
          <a:bodyPr vert="horz" lIns="88139" tIns="44070" rIns="88139" bIns="44070" rtlCol="0" anchor="b"/>
          <a:lstStyle>
            <a:lvl1pPr algn="l">
              <a:defRPr sz="1200"/>
            </a:lvl1pPr>
          </a:lstStyle>
          <a:p>
            <a:endParaRPr lang="en-US"/>
          </a:p>
        </p:txBody>
      </p:sp>
      <p:sp>
        <p:nvSpPr>
          <p:cNvPr id="5" name="Slide Number Placeholder 4"/>
          <p:cNvSpPr>
            <a:spLocks noGrp="1"/>
          </p:cNvSpPr>
          <p:nvPr>
            <p:ph type="sldNum" sz="quarter" idx="3"/>
          </p:nvPr>
        </p:nvSpPr>
        <p:spPr>
          <a:xfrm>
            <a:off x="3970734" y="8830660"/>
            <a:ext cx="3038145" cy="464205"/>
          </a:xfrm>
          <a:prstGeom prst="rect">
            <a:avLst/>
          </a:prstGeom>
        </p:spPr>
        <p:txBody>
          <a:bodyPr vert="horz" lIns="88139" tIns="44070" rIns="88139" bIns="44070" rtlCol="0" anchor="b"/>
          <a:lstStyle>
            <a:lvl1pPr algn="r">
              <a:defRPr sz="1200"/>
            </a:lvl1pPr>
          </a:lstStyle>
          <a:p>
            <a:fld id="{B8B64A61-A641-44C9-B120-98C0BCF5C721}" type="slidenum">
              <a:rPr lang="en-US" smtClean="0"/>
              <a:t>‹#›</a:t>
            </a:fld>
            <a:endParaRPr lang="en-US"/>
          </a:p>
        </p:txBody>
      </p:sp>
    </p:spTree>
    <p:extLst>
      <p:ext uri="{BB962C8B-B14F-4D97-AF65-F5344CB8AC3E}">
        <p14:creationId xmlns:p14="http://schemas.microsoft.com/office/powerpoint/2010/main" val="1766880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145" cy="464205"/>
          </a:xfrm>
          <a:prstGeom prst="rect">
            <a:avLst/>
          </a:prstGeom>
        </p:spPr>
        <p:txBody>
          <a:bodyPr vert="horz" lIns="88139" tIns="44070" rIns="88139" bIns="44070" rtlCol="0"/>
          <a:lstStyle>
            <a:lvl1pPr algn="l">
              <a:defRPr sz="1200"/>
            </a:lvl1pPr>
          </a:lstStyle>
          <a:p>
            <a:endParaRPr lang="en-US"/>
          </a:p>
        </p:txBody>
      </p:sp>
      <p:sp>
        <p:nvSpPr>
          <p:cNvPr id="3" name="Date Placeholder 2"/>
          <p:cNvSpPr>
            <a:spLocks noGrp="1"/>
          </p:cNvSpPr>
          <p:nvPr>
            <p:ph type="dt" idx="1"/>
          </p:nvPr>
        </p:nvSpPr>
        <p:spPr>
          <a:xfrm>
            <a:off x="3970734" y="1"/>
            <a:ext cx="3038145" cy="464205"/>
          </a:xfrm>
          <a:prstGeom prst="rect">
            <a:avLst/>
          </a:prstGeom>
        </p:spPr>
        <p:txBody>
          <a:bodyPr vert="horz" lIns="88139" tIns="44070" rIns="88139" bIns="44070" rtlCol="0"/>
          <a:lstStyle>
            <a:lvl1pPr algn="r">
              <a:defRPr sz="1200"/>
            </a:lvl1pPr>
          </a:lstStyle>
          <a:p>
            <a:fld id="{C6BBB22C-122D-4EE2-9812-B1AA4CFA3383}" type="datetimeFigureOut">
              <a:rPr lang="en-US" smtClean="0"/>
              <a:pPr/>
              <a:t>8/29/2023</a:t>
            </a:fld>
            <a:endParaRPr lang="en-US"/>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lIns="88139" tIns="44070" rIns="88139" bIns="44070" rtlCol="0" anchor="ctr"/>
          <a:lstStyle/>
          <a:p>
            <a:endParaRPr lang="en-US"/>
          </a:p>
        </p:txBody>
      </p:sp>
      <p:sp>
        <p:nvSpPr>
          <p:cNvPr id="5" name="Notes Placeholder 4"/>
          <p:cNvSpPr>
            <a:spLocks noGrp="1"/>
          </p:cNvSpPr>
          <p:nvPr>
            <p:ph type="body" sz="quarter" idx="3"/>
          </p:nvPr>
        </p:nvSpPr>
        <p:spPr>
          <a:xfrm>
            <a:off x="701345" y="4416099"/>
            <a:ext cx="5607711" cy="4182457"/>
          </a:xfrm>
          <a:prstGeom prst="rect">
            <a:avLst/>
          </a:prstGeom>
        </p:spPr>
        <p:txBody>
          <a:bodyPr vert="horz" lIns="88139" tIns="44070" rIns="88139" bIns="4407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30660"/>
            <a:ext cx="3038145" cy="464205"/>
          </a:xfrm>
          <a:prstGeom prst="rect">
            <a:avLst/>
          </a:prstGeom>
        </p:spPr>
        <p:txBody>
          <a:bodyPr vert="horz" lIns="88139" tIns="44070" rIns="88139" bIns="44070" rtlCol="0" anchor="b"/>
          <a:lstStyle>
            <a:lvl1pPr algn="l">
              <a:defRPr sz="1200"/>
            </a:lvl1pPr>
          </a:lstStyle>
          <a:p>
            <a:endParaRPr lang="en-US"/>
          </a:p>
        </p:txBody>
      </p:sp>
      <p:sp>
        <p:nvSpPr>
          <p:cNvPr id="7" name="Slide Number Placeholder 6"/>
          <p:cNvSpPr>
            <a:spLocks noGrp="1"/>
          </p:cNvSpPr>
          <p:nvPr>
            <p:ph type="sldNum" sz="quarter" idx="5"/>
          </p:nvPr>
        </p:nvSpPr>
        <p:spPr>
          <a:xfrm>
            <a:off x="3970734" y="8830660"/>
            <a:ext cx="3038145" cy="464205"/>
          </a:xfrm>
          <a:prstGeom prst="rect">
            <a:avLst/>
          </a:prstGeom>
        </p:spPr>
        <p:txBody>
          <a:bodyPr vert="horz" lIns="88139" tIns="44070" rIns="88139" bIns="44070" rtlCol="0" anchor="b"/>
          <a:lstStyle>
            <a:lvl1pPr algn="r">
              <a:defRPr sz="1200"/>
            </a:lvl1pPr>
          </a:lstStyle>
          <a:p>
            <a:fld id="{25095B3F-8216-487B-AC35-BDA8990236ED}" type="slidenum">
              <a:rPr lang="en-US" smtClean="0"/>
              <a:pPr/>
              <a:t>‹#›</a:t>
            </a:fld>
            <a:endParaRPr lang="en-US"/>
          </a:p>
        </p:txBody>
      </p:sp>
    </p:spTree>
    <p:extLst>
      <p:ext uri="{BB962C8B-B14F-4D97-AF65-F5344CB8AC3E}">
        <p14:creationId xmlns:p14="http://schemas.microsoft.com/office/powerpoint/2010/main" val="1796385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095B3F-8216-487B-AC35-BDA8990236ED}" type="slidenum">
              <a:rPr lang="en-US" smtClean="0"/>
              <a:pPr/>
              <a:t>10</a:t>
            </a:fld>
            <a:endParaRPr lang="en-US"/>
          </a:p>
        </p:txBody>
      </p:sp>
    </p:spTree>
    <p:extLst>
      <p:ext uri="{BB962C8B-B14F-4D97-AF65-F5344CB8AC3E}">
        <p14:creationId xmlns:p14="http://schemas.microsoft.com/office/powerpoint/2010/main" val="58117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095B3F-8216-487B-AC35-BDA8990236ED}" type="slidenum">
              <a:rPr lang="en-US" smtClean="0"/>
              <a:pPr/>
              <a:t>12</a:t>
            </a:fld>
            <a:endParaRPr lang="en-US"/>
          </a:p>
        </p:txBody>
      </p:sp>
    </p:spTree>
    <p:extLst>
      <p:ext uri="{BB962C8B-B14F-4D97-AF65-F5344CB8AC3E}">
        <p14:creationId xmlns:p14="http://schemas.microsoft.com/office/powerpoint/2010/main" val="3631829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DC9349D-AD5E-41AC-B503-5D0A91EB92D2}" type="datetime1">
              <a:rPr lang="en-US" smtClean="0"/>
              <a:t>8/29/2023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06A65B-3A92-4402-A22D-8F5900F3EC94}" type="datetime1">
              <a:rPr lang="en-US" smtClean="0"/>
              <a:t>8/29/2023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5F11A-F52A-4D6E-89A5-B4995A47B0D6}" type="datetime1">
              <a:rPr lang="en-US" smtClean="0"/>
              <a:t>8/29/2023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10972800" cy="1143000"/>
          </a:xfrm>
        </p:spPr>
        <p:txBody>
          <a:bodyPr>
            <a:noAutofit/>
          </a:bodyPr>
          <a:lstStyle/>
          <a:p>
            <a:r>
              <a:rPr lang="en-US" dirty="0"/>
              <a:t>Click to edit Master title style</a:t>
            </a:r>
          </a:p>
        </p:txBody>
      </p:sp>
      <p:sp>
        <p:nvSpPr>
          <p:cNvPr id="3" name="Content Placeholder 2"/>
          <p:cNvSpPr>
            <a:spLocks noGrp="1"/>
          </p:cNvSpPr>
          <p:nvPr>
            <p:ph idx="1"/>
          </p:nvPr>
        </p:nvSpPr>
        <p:spPr/>
        <p:txBody>
          <a:bodyPr>
            <a:no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711CB0D-8B71-4155-BB80-9249FB0FC232}" type="datetime1">
              <a:rPr lang="en-US" smtClean="0"/>
              <a:t>8/29/2023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45600" y="6356351"/>
            <a:ext cx="2844800" cy="365125"/>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6A4887-D441-4798-8383-8A6EAA854D70}" type="datetime1">
              <a:rPr lang="en-US" smtClean="0"/>
              <a:t>8/29/2023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8197B5-8C63-4443-94C2-2552A59ABD66}" type="datetime1">
              <a:rPr lang="en-US" smtClean="0"/>
              <a:t>8/29/2023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F5103DF-45EE-424A-8021-7EC4FBCF63C2}" type="datetime1">
              <a:rPr lang="en-US" smtClean="0"/>
              <a:t>8/29/2023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F3B443-37DF-4F55-85A7-163BD16C8238}" type="datetime1">
              <a:rPr lang="en-US" smtClean="0"/>
              <a:t>8/29/2023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9BE9F-9530-4996-8894-A1BCA1D3D997}" type="datetime1">
              <a:rPr lang="en-US" smtClean="0"/>
              <a:t>8/29/2023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CB7BAA-2F13-408F-AC0B-18E4A3C24CBD}" type="datetime1">
              <a:rPr lang="en-US" smtClean="0"/>
              <a:t>8/29/2023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54D846-4C46-4C66-968A-921229CAAA2C}" type="datetime1">
              <a:rPr lang="en-US" smtClean="0"/>
              <a:t>8/29/2023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76200"/>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371600"/>
            <a:ext cx="10972800" cy="5029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6585B4-CEA3-47CD-986D-163AA032C41B}" type="datetime1">
              <a:rPr lang="en-US" smtClean="0"/>
              <a:t>8/29/2023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geeksforgeeks.org/top-10-algorithms-in-interview-question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slibrary.stanford.edu/103/LinkedListBasics.pdf" TargetMode="External"/><Relationship Id="rId2" Type="http://schemas.openxmlformats.org/officeDocument/2006/relationships/hyperlink" Target="http://cslibrary.stanford.edu/102/PointersAndMemory.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cslibrary.stanford.edu/103/LinkedListBasics.pdf" TargetMode="External"/><Relationship Id="rId2" Type="http://schemas.openxmlformats.org/officeDocument/2006/relationships/hyperlink" Target="http://cslibrary.stanford.edu/102/PointersAndMemory.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cslibrary.stanford.edu/102/PointersAndMemory.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ubTitle" idx="1"/>
          </p:nvPr>
        </p:nvSpPr>
        <p:spPr>
          <a:xfrm>
            <a:off x="2895600" y="1981200"/>
            <a:ext cx="6400800" cy="1752600"/>
          </a:xfrm>
        </p:spPr>
        <p:txBody>
          <a:bodyPr/>
          <a:lstStyle/>
          <a:p>
            <a:pPr eaLnBrk="1" hangingPunct="1"/>
            <a:r>
              <a:rPr lang="en-US" dirty="0"/>
              <a:t>Elementary Data Structures:</a:t>
            </a:r>
            <a:br>
              <a:rPr lang="en-US" dirty="0"/>
            </a:br>
            <a:r>
              <a:rPr lang="en-US" dirty="0"/>
              <a:t>Linked Lists</a:t>
            </a:r>
          </a:p>
        </p:txBody>
      </p:sp>
      <p:sp>
        <p:nvSpPr>
          <p:cNvPr id="5" name="Text Box 4"/>
          <p:cNvSpPr txBox="1">
            <a:spLocks noChangeArrowheads="1"/>
          </p:cNvSpPr>
          <p:nvPr/>
        </p:nvSpPr>
        <p:spPr bwMode="auto">
          <a:xfrm>
            <a:off x="5077546" y="4191000"/>
            <a:ext cx="19543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dirty="0"/>
              <a:t>Alexandra Stefan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3255105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685800"/>
          </a:xfrm>
        </p:spPr>
        <p:txBody>
          <a:bodyPr/>
          <a:lstStyle/>
          <a:p>
            <a:r>
              <a:rPr lang="en-US" sz="3600" dirty="0"/>
              <a:t>Practice from exam</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
        <p:nvSpPr>
          <p:cNvPr id="5" name="Rectangle 4"/>
          <p:cNvSpPr/>
          <p:nvPr/>
        </p:nvSpPr>
        <p:spPr>
          <a:xfrm>
            <a:off x="1864112" y="762000"/>
            <a:ext cx="7620000" cy="5047536"/>
          </a:xfrm>
          <a:prstGeom prst="rect">
            <a:avLst/>
          </a:prstGeom>
        </p:spPr>
        <p:txBody>
          <a:bodyPr wrap="square">
            <a:spAutoFit/>
          </a:bodyPr>
          <a:lstStyle/>
          <a:p>
            <a:r>
              <a:rPr lang="en-US" dirty="0"/>
              <a:t>Problem from Spring 19, </a:t>
            </a:r>
            <a:r>
              <a:rPr lang="en-US"/>
              <a:t>exam 1 </a:t>
            </a:r>
            <a:endParaRPr lang="en-US" dirty="0"/>
          </a:p>
          <a:p>
            <a:r>
              <a:rPr lang="en-US" dirty="0"/>
              <a:t>Answer both d and e before discussing it in class. </a:t>
            </a:r>
          </a:p>
          <a:p>
            <a:r>
              <a:rPr lang="en-US" dirty="0"/>
              <a:t>d) (8 pts) Assume the code below is correct. Draw boxes to show all the memory used by this program (for local variables and dynamically allocated). Write memory addresses and show the content of each box. </a:t>
            </a:r>
          </a:p>
          <a:p>
            <a:endParaRPr lang="en-US" dirty="0"/>
          </a:p>
          <a:p>
            <a:r>
              <a:rPr lang="en-US" sz="1600" dirty="0" err="1">
                <a:latin typeface="Courier New" panose="02070309020205020404" pitchFamily="49" charset="0"/>
                <a:cs typeface="Courier New" panose="02070309020205020404" pitchFamily="49" charset="0"/>
              </a:rPr>
              <a:t>struct</a:t>
            </a:r>
            <a:r>
              <a:rPr lang="en-US" sz="1600" dirty="0">
                <a:latin typeface="Courier New" panose="02070309020205020404" pitchFamily="49" charset="0"/>
                <a:cs typeface="Courier New" panose="02070309020205020404" pitchFamily="49" charset="0"/>
              </a:rPr>
              <a:t> node * A;    //line 1</a:t>
            </a:r>
          </a:p>
          <a:p>
            <a:r>
              <a:rPr lang="en-US" sz="1600" dirty="0" err="1">
                <a:latin typeface="Courier New" panose="02070309020205020404" pitchFamily="49" charset="0"/>
                <a:cs typeface="Courier New" panose="02070309020205020404" pitchFamily="49" charset="0"/>
              </a:rPr>
              <a:t>struct</a:t>
            </a:r>
            <a:r>
              <a:rPr lang="en-US" sz="1600" dirty="0">
                <a:latin typeface="Courier New" panose="02070309020205020404" pitchFamily="49" charset="0"/>
                <a:cs typeface="Courier New" panose="02070309020205020404" pitchFamily="49" charset="0"/>
              </a:rPr>
              <a:t> node * B = </a:t>
            </a:r>
            <a:r>
              <a:rPr lang="en-US" sz="1600" dirty="0" err="1">
                <a:latin typeface="Courier New" panose="02070309020205020404" pitchFamily="49" charset="0"/>
                <a:cs typeface="Courier New" panose="02070309020205020404" pitchFamily="49" charset="0"/>
              </a:rPr>
              <a:t>malloc</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sizeof</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struct</a:t>
            </a:r>
            <a:r>
              <a:rPr lang="en-US" sz="1600" dirty="0">
                <a:latin typeface="Courier New" panose="02070309020205020404" pitchFamily="49" charset="0"/>
                <a:cs typeface="Courier New" panose="02070309020205020404" pitchFamily="49" charset="0"/>
              </a:rPr>
              <a:t> node)); //line 2</a:t>
            </a:r>
          </a:p>
          <a:p>
            <a:r>
              <a:rPr lang="en-US" sz="1600" dirty="0">
                <a:latin typeface="Courier New" panose="02070309020205020404" pitchFamily="49" charset="0"/>
                <a:cs typeface="Courier New" panose="02070309020205020404" pitchFamily="49" charset="0"/>
              </a:rPr>
              <a:t>A = B;         //line 3</a:t>
            </a:r>
          </a:p>
          <a:p>
            <a:r>
              <a:rPr lang="en-US" sz="1600" dirty="0">
                <a:latin typeface="Courier New" panose="02070309020205020404" pitchFamily="49" charset="0"/>
                <a:cs typeface="Courier New" panose="02070309020205020404" pitchFamily="49" charset="0"/>
              </a:rPr>
              <a:t>B-&gt;next = A;   //line 4</a:t>
            </a:r>
          </a:p>
          <a:p>
            <a:endParaRPr lang="en-US" sz="1600" dirty="0">
              <a:latin typeface="Courier New" panose="02070309020205020404" pitchFamily="49" charset="0"/>
              <a:cs typeface="Courier New" panose="02070309020205020404" pitchFamily="49" charset="0"/>
            </a:endParaRPr>
          </a:p>
          <a:p>
            <a:endParaRPr lang="en-US" sz="1600" dirty="0">
              <a:latin typeface="Courier New" panose="02070309020205020404" pitchFamily="49" charset="0"/>
              <a:cs typeface="Courier New" panose="02070309020205020404" pitchFamily="49" charset="0"/>
            </a:endParaRPr>
          </a:p>
          <a:p>
            <a:endParaRPr lang="en-US" sz="1600" dirty="0">
              <a:latin typeface="Courier New" panose="02070309020205020404" pitchFamily="49" charset="0"/>
              <a:cs typeface="Courier New" panose="02070309020205020404" pitchFamily="49" charset="0"/>
            </a:endParaRPr>
          </a:p>
          <a:p>
            <a:endParaRPr lang="en-US" sz="1600" dirty="0">
              <a:latin typeface="Courier New" panose="02070309020205020404" pitchFamily="49" charset="0"/>
              <a:cs typeface="Courier New" panose="02070309020205020404" pitchFamily="49" charset="0"/>
            </a:endParaRPr>
          </a:p>
          <a:p>
            <a:endParaRPr lang="en-US" sz="1600" dirty="0">
              <a:latin typeface="Courier New" panose="02070309020205020404" pitchFamily="49" charset="0"/>
              <a:cs typeface="Courier New" panose="02070309020205020404" pitchFamily="49" charset="0"/>
            </a:endParaRPr>
          </a:p>
          <a:p>
            <a:endParaRPr lang="en-US" sz="1600" dirty="0">
              <a:latin typeface="Courier New" panose="02070309020205020404" pitchFamily="49" charset="0"/>
              <a:cs typeface="Courier New" panose="02070309020205020404" pitchFamily="49" charset="0"/>
            </a:endParaRPr>
          </a:p>
          <a:p>
            <a:r>
              <a:rPr lang="en-US" dirty="0"/>
              <a:t> e) (4 pts) Give the total memory usage (in bytes) for the program above (in part d). Assume sizes use din class and </a:t>
            </a:r>
            <a:r>
              <a:rPr lang="en-US" dirty="0" err="1"/>
              <a:t>hw</a:t>
            </a:r>
            <a:r>
              <a:rPr lang="en-US" dirty="0"/>
              <a:t>: char is 1B, </a:t>
            </a:r>
            <a:r>
              <a:rPr lang="en-US" dirty="0" err="1"/>
              <a:t>int</a:t>
            </a:r>
            <a:r>
              <a:rPr lang="en-US" dirty="0"/>
              <a:t> is 4B, double is 8B, memory address is 8B.</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39300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685800"/>
          </a:xfrm>
        </p:spPr>
        <p:txBody>
          <a:bodyPr/>
          <a:lstStyle/>
          <a:p>
            <a:r>
              <a:rPr lang="en-US" sz="3600" dirty="0"/>
              <a:t>Interesting Problems</a:t>
            </a:r>
          </a:p>
        </p:txBody>
      </p:sp>
      <p:sp>
        <p:nvSpPr>
          <p:cNvPr id="3" name="Content Placeholder 2"/>
          <p:cNvSpPr>
            <a:spLocks noGrp="1"/>
          </p:cNvSpPr>
          <p:nvPr>
            <p:ph idx="1"/>
          </p:nvPr>
        </p:nvSpPr>
        <p:spPr>
          <a:xfrm>
            <a:off x="1905000" y="1143000"/>
            <a:ext cx="8458200" cy="5486400"/>
          </a:xfrm>
        </p:spPr>
        <p:txBody>
          <a:bodyPr/>
          <a:lstStyle/>
          <a:p>
            <a:r>
              <a:rPr lang="en-US" sz="2400" dirty="0"/>
              <a:t>Use </a:t>
            </a:r>
            <a:r>
              <a:rPr lang="en-US" sz="2400" b="1" dirty="0"/>
              <a:t>insertion sort</a:t>
            </a:r>
            <a:r>
              <a:rPr lang="en-US" sz="2400" dirty="0"/>
              <a:t> (or a variation of it) to sort a SINGLE linked list in place: move the nodes around. (Do not make a copy of it, do not move the contents of the nodes)</a:t>
            </a:r>
          </a:p>
          <a:p>
            <a:r>
              <a:rPr lang="en-US" sz="2400" dirty="0"/>
              <a:t>Given a single-linked list, add another list that gives access to the nodes of the original list in the other direction (last to first). </a:t>
            </a:r>
          </a:p>
          <a:p>
            <a:pPr lvl="1"/>
            <a:r>
              <a:rPr lang="en-US" sz="2000" dirty="0"/>
              <a:t>Do NOT copy the data from the original list.</a:t>
            </a:r>
          </a:p>
          <a:p>
            <a:r>
              <a:rPr lang="en-US" sz="2400" b="1" dirty="0"/>
              <a:t>Indirect sort</a:t>
            </a:r>
            <a:r>
              <a:rPr lang="en-US" sz="2400" dirty="0"/>
              <a:t> a linked list, L. Indirect sort used a Data array and an array A of indexes. Your data here is the linked list, L, and for A, you can use an array or another linked list. </a:t>
            </a:r>
          </a:p>
          <a:p>
            <a:r>
              <a:rPr lang="en-US" sz="2400" dirty="0"/>
              <a:t>Merge two sorted linked lists.</a:t>
            </a:r>
          </a:p>
          <a:p>
            <a:r>
              <a:rPr lang="en-US" sz="2400" dirty="0"/>
              <a:t>Detect if there is </a:t>
            </a:r>
            <a:r>
              <a:rPr lang="en-US" sz="2400" b="1" dirty="0"/>
              <a:t>a cycle in a single-linked list</a:t>
            </a:r>
          </a:p>
          <a:p>
            <a:pPr lvl="1"/>
            <a:r>
              <a:rPr lang="en-US" sz="2000" dirty="0"/>
              <a:t>See next page for more details</a:t>
            </a:r>
          </a:p>
          <a:p>
            <a:pPr marL="0" indent="0">
              <a:buNone/>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cxnSp>
        <p:nvCxnSpPr>
          <p:cNvPr id="6" name="Straight Connector 5">
            <a:extLst>
              <a:ext uri="{FF2B5EF4-FFF2-40B4-BE49-F238E27FC236}">
                <a16:creationId xmlns:a16="http://schemas.microsoft.com/office/drawing/2014/main" id="{5FA1CA73-18E3-4D08-97D8-668EFA297D0F}"/>
              </a:ext>
            </a:extLst>
          </p:cNvPr>
          <p:cNvCxnSpPr/>
          <p:nvPr/>
        </p:nvCxnSpPr>
        <p:spPr>
          <a:xfrm flipV="1">
            <a:off x="1676400" y="1752600"/>
            <a:ext cx="9677400" cy="3200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08BEB3A-EBC0-401F-AF93-5B54F2C20896}"/>
              </a:ext>
            </a:extLst>
          </p:cNvPr>
          <p:cNvCxnSpPr>
            <a:cxnSpLocks/>
          </p:cNvCxnSpPr>
          <p:nvPr/>
        </p:nvCxnSpPr>
        <p:spPr>
          <a:xfrm>
            <a:off x="1371600" y="990600"/>
            <a:ext cx="8686800" cy="5029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169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
            <a:ext cx="9067800" cy="1143000"/>
          </a:xfrm>
        </p:spPr>
        <p:txBody>
          <a:bodyPr/>
          <a:lstStyle/>
          <a:p>
            <a:r>
              <a:rPr lang="en-US" sz="4000" dirty="0"/>
              <a:t>Detecting a Cycle in a Single Linked List</a:t>
            </a:r>
          </a:p>
        </p:txBody>
      </p:sp>
      <p:sp>
        <p:nvSpPr>
          <p:cNvPr id="3" name="Content Placeholder 2"/>
          <p:cNvSpPr>
            <a:spLocks noGrp="1"/>
          </p:cNvSpPr>
          <p:nvPr>
            <p:ph idx="1"/>
          </p:nvPr>
        </p:nvSpPr>
        <p:spPr>
          <a:xfrm>
            <a:off x="1828800" y="1371600"/>
            <a:ext cx="8305800" cy="5486400"/>
          </a:xfrm>
        </p:spPr>
        <p:txBody>
          <a:bodyPr>
            <a:normAutofit fontScale="85000" lnSpcReduction="20000"/>
          </a:bodyPr>
          <a:lstStyle/>
          <a:p>
            <a:r>
              <a:rPr lang="en-US" dirty="0"/>
              <a:t>Assume a list representation where you do NOT know the length of the list. E.g. the list is the pointer to the first node.</a:t>
            </a:r>
          </a:p>
          <a:p>
            <a:endParaRPr lang="en-US" dirty="0"/>
          </a:p>
          <a:p>
            <a:r>
              <a:rPr lang="en-US" dirty="0" err="1"/>
              <a:t>Pb</a:t>
            </a:r>
            <a:r>
              <a:rPr lang="en-US" dirty="0"/>
              <a:t> 1: Detect if a list has a cycle. No requirement of efficiency. </a:t>
            </a:r>
          </a:p>
          <a:p>
            <a:pPr lvl="1"/>
            <a:r>
              <a:rPr lang="en-US" dirty="0"/>
              <a:t>Have in mind that some initial items may not be part of the cycle:</a:t>
            </a:r>
            <a:br>
              <a:rPr lang="en-US" dirty="0"/>
            </a:br>
            <a:endParaRPr lang="en-US" dirty="0"/>
          </a:p>
          <a:p>
            <a:pPr lvl="1"/>
            <a:endParaRPr lang="en-US" dirty="0"/>
          </a:p>
          <a:p>
            <a:pPr marL="514350" lvl="1" indent="0">
              <a:buNone/>
            </a:pPr>
            <a:endParaRPr lang="en-US" dirty="0"/>
          </a:p>
          <a:p>
            <a:pPr marL="914400" lvl="2" indent="0">
              <a:buNone/>
            </a:pPr>
            <a:br>
              <a:rPr lang="en-US" dirty="0"/>
            </a:br>
            <a:endParaRPr lang="en-US" dirty="0"/>
          </a:p>
          <a:p>
            <a:r>
              <a:rPr lang="en-US" dirty="0" err="1"/>
              <a:t>Pb</a:t>
            </a:r>
            <a:r>
              <a:rPr lang="en-US" dirty="0"/>
              <a:t> 2: Detect if a list has a cycle </a:t>
            </a:r>
            <a:r>
              <a:rPr lang="en-US" b="1" dirty="0"/>
              <a:t>in </a:t>
            </a:r>
            <a:r>
              <a:rPr lang="en-US" b="1" i="1" dirty="0"/>
              <a:t>O(N)</a:t>
            </a:r>
            <a:r>
              <a:rPr lang="en-US" b="1" dirty="0"/>
              <a:t> time</a:t>
            </a:r>
            <a:r>
              <a:rPr lang="en-US" dirty="0"/>
              <a:t> (</a:t>
            </a:r>
            <a:r>
              <a:rPr lang="en-US" i="1" dirty="0"/>
              <a:t>N</a:t>
            </a:r>
            <a:r>
              <a:rPr lang="en-US" dirty="0"/>
              <a:t> is the number of unique nodes). (This is a good interview question)</a:t>
            </a:r>
          </a:p>
          <a:p>
            <a:pPr lvl="1"/>
            <a:r>
              <a:rPr lang="en-US" dirty="0"/>
              <a:t>Hint: You must use a geometric progression.</a:t>
            </a:r>
          </a:p>
          <a:p>
            <a:pPr lvl="1"/>
            <a:endParaRPr lang="en-US" dirty="0"/>
          </a:p>
          <a:p>
            <a:pPr marL="457200" lvl="1" indent="0">
              <a:buNone/>
            </a:pPr>
            <a:r>
              <a:rPr lang="en-US" dirty="0"/>
              <a:t>(Programming interviews: also practice expressing yourself clearly. Interviewers may ask a broad problem on purpose, expecting you to ask questions to narrow down it down: e.g. what happens in special cases such as when the list is empty.)</a:t>
            </a:r>
          </a:p>
          <a:p>
            <a:pPr lvl="1"/>
            <a:endParaRPr lang="en-US" dirty="0"/>
          </a:p>
          <a:p>
            <a:pPr lvl="2"/>
            <a:endParaRPr lang="en-US" dirty="0"/>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
        <p:nvSpPr>
          <p:cNvPr id="8" name="TextBox 7"/>
          <p:cNvSpPr txBox="1"/>
          <p:nvPr/>
        </p:nvSpPr>
        <p:spPr>
          <a:xfrm>
            <a:off x="4051492" y="3653136"/>
            <a:ext cx="520509" cy="461665"/>
          </a:xfrm>
          <a:prstGeom prst="rect">
            <a:avLst/>
          </a:prstGeom>
          <a:noFill/>
          <a:ln w="25400">
            <a:solidFill>
              <a:schemeClr val="tx1"/>
            </a:solidFill>
          </a:ln>
        </p:spPr>
        <p:txBody>
          <a:bodyPr wrap="square" rtlCol="0">
            <a:spAutoFit/>
          </a:bodyPr>
          <a:lstStyle/>
          <a:p>
            <a:pPr algn="ctr"/>
            <a:r>
              <a:rPr lang="en-US" sz="2400" dirty="0"/>
              <a:t>30</a:t>
            </a:r>
          </a:p>
        </p:txBody>
      </p:sp>
      <p:sp>
        <p:nvSpPr>
          <p:cNvPr id="10" name="TextBox 9"/>
          <p:cNvSpPr txBox="1"/>
          <p:nvPr/>
        </p:nvSpPr>
        <p:spPr>
          <a:xfrm>
            <a:off x="2345421" y="3647322"/>
            <a:ext cx="1117357" cy="461665"/>
          </a:xfrm>
          <a:prstGeom prst="rect">
            <a:avLst/>
          </a:prstGeom>
          <a:noFill/>
        </p:spPr>
        <p:txBody>
          <a:bodyPr wrap="none" rtlCol="0">
            <a:spAutoFit/>
          </a:bodyPr>
          <a:lstStyle/>
          <a:p>
            <a:r>
              <a:rPr lang="en-US" sz="2400" dirty="0" err="1"/>
              <a:t>the_list</a:t>
            </a:r>
            <a:endParaRPr lang="en-US" sz="2400" dirty="0"/>
          </a:p>
        </p:txBody>
      </p:sp>
      <p:cxnSp>
        <p:nvCxnSpPr>
          <p:cNvPr id="11" name="Straight Arrow Connector 10"/>
          <p:cNvCxnSpPr/>
          <p:nvPr/>
        </p:nvCxnSpPr>
        <p:spPr>
          <a:xfrm>
            <a:off x="3492449" y="3890500"/>
            <a:ext cx="55904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572000" y="3653136"/>
            <a:ext cx="381000" cy="461665"/>
          </a:xfrm>
          <a:prstGeom prst="rect">
            <a:avLst/>
          </a:prstGeom>
          <a:noFill/>
          <a:ln w="25400">
            <a:solidFill>
              <a:schemeClr val="tx1"/>
            </a:solidFill>
          </a:ln>
        </p:spPr>
        <p:txBody>
          <a:bodyPr wrap="square" rtlCol="0">
            <a:spAutoFit/>
          </a:bodyPr>
          <a:lstStyle/>
          <a:p>
            <a:pPr algn="ctr"/>
            <a:endParaRPr lang="en-US" sz="2400" dirty="0"/>
          </a:p>
        </p:txBody>
      </p:sp>
      <p:cxnSp>
        <p:nvCxnSpPr>
          <p:cNvPr id="16" name="Straight Arrow Connector 15"/>
          <p:cNvCxnSpPr/>
          <p:nvPr/>
        </p:nvCxnSpPr>
        <p:spPr>
          <a:xfrm flipV="1">
            <a:off x="4800600" y="3881735"/>
            <a:ext cx="457200" cy="22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Freeform 6"/>
          <p:cNvSpPr/>
          <p:nvPr/>
        </p:nvSpPr>
        <p:spPr>
          <a:xfrm>
            <a:off x="7043532" y="3176057"/>
            <a:ext cx="2595769" cy="705678"/>
          </a:xfrm>
          <a:custGeom>
            <a:avLst/>
            <a:gdLst>
              <a:gd name="connsiteX0" fmla="*/ 5169782 w 5169782"/>
              <a:gd name="connsiteY0" fmla="*/ 717825 h 717825"/>
              <a:gd name="connsiteX1" fmla="*/ 5120086 w 5169782"/>
              <a:gd name="connsiteY1" fmla="*/ 210929 h 717825"/>
              <a:gd name="connsiteX2" fmla="*/ 5050512 w 5169782"/>
              <a:gd name="connsiteY2" fmla="*/ 81721 h 717825"/>
              <a:gd name="connsiteX3" fmla="*/ 4831852 w 5169782"/>
              <a:gd name="connsiteY3" fmla="*/ 32025 h 717825"/>
              <a:gd name="connsiteX4" fmla="*/ 3728608 w 5169782"/>
              <a:gd name="connsiteY4" fmla="*/ 2208 h 717825"/>
              <a:gd name="connsiteX5" fmla="*/ 2337130 w 5169782"/>
              <a:gd name="connsiteY5" fmla="*/ 2208 h 717825"/>
              <a:gd name="connsiteX6" fmla="*/ 329426 w 5169782"/>
              <a:gd name="connsiteY6" fmla="*/ 22086 h 717825"/>
              <a:gd name="connsiteX7" fmla="*/ 71008 w 5169782"/>
              <a:gd name="connsiteY7" fmla="*/ 41964 h 717825"/>
              <a:gd name="connsiteX8" fmla="*/ 31252 w 5169782"/>
              <a:gd name="connsiteY8" fmla="*/ 111538 h 717825"/>
              <a:gd name="connsiteX9" fmla="*/ 1434 w 5169782"/>
              <a:gd name="connsiteY9" fmla="*/ 230808 h 717825"/>
              <a:gd name="connsiteX10" fmla="*/ 1434 w 5169782"/>
              <a:gd name="connsiteY10" fmla="*/ 340138 h 717825"/>
              <a:gd name="connsiteX0" fmla="*/ 5169782 w 5169782"/>
              <a:gd name="connsiteY0" fmla="*/ 715617 h 715617"/>
              <a:gd name="connsiteX1" fmla="*/ 5120086 w 5169782"/>
              <a:gd name="connsiteY1" fmla="*/ 208721 h 715617"/>
              <a:gd name="connsiteX2" fmla="*/ 5050512 w 5169782"/>
              <a:gd name="connsiteY2" fmla="*/ 79513 h 715617"/>
              <a:gd name="connsiteX3" fmla="*/ 4831852 w 5169782"/>
              <a:gd name="connsiteY3" fmla="*/ 29817 h 715617"/>
              <a:gd name="connsiteX4" fmla="*/ 4066539 w 5169782"/>
              <a:gd name="connsiteY4" fmla="*/ 19879 h 715617"/>
              <a:gd name="connsiteX5" fmla="*/ 2337130 w 5169782"/>
              <a:gd name="connsiteY5" fmla="*/ 0 h 715617"/>
              <a:gd name="connsiteX6" fmla="*/ 329426 w 5169782"/>
              <a:gd name="connsiteY6" fmla="*/ 19878 h 715617"/>
              <a:gd name="connsiteX7" fmla="*/ 71008 w 5169782"/>
              <a:gd name="connsiteY7" fmla="*/ 39756 h 715617"/>
              <a:gd name="connsiteX8" fmla="*/ 31252 w 5169782"/>
              <a:gd name="connsiteY8" fmla="*/ 109330 h 715617"/>
              <a:gd name="connsiteX9" fmla="*/ 1434 w 5169782"/>
              <a:gd name="connsiteY9" fmla="*/ 228600 h 715617"/>
              <a:gd name="connsiteX10" fmla="*/ 1434 w 5169782"/>
              <a:gd name="connsiteY10" fmla="*/ 337930 h 715617"/>
              <a:gd name="connsiteX0" fmla="*/ 5169782 w 5169782"/>
              <a:gd name="connsiteY0" fmla="*/ 705677 h 705677"/>
              <a:gd name="connsiteX1" fmla="*/ 5120086 w 5169782"/>
              <a:gd name="connsiteY1" fmla="*/ 198781 h 705677"/>
              <a:gd name="connsiteX2" fmla="*/ 5050512 w 5169782"/>
              <a:gd name="connsiteY2" fmla="*/ 69573 h 705677"/>
              <a:gd name="connsiteX3" fmla="*/ 4831852 w 5169782"/>
              <a:gd name="connsiteY3" fmla="*/ 19877 h 705677"/>
              <a:gd name="connsiteX4" fmla="*/ 4066539 w 5169782"/>
              <a:gd name="connsiteY4" fmla="*/ 9939 h 705677"/>
              <a:gd name="connsiteX5" fmla="*/ 3072626 w 5169782"/>
              <a:gd name="connsiteY5" fmla="*/ 0 h 705677"/>
              <a:gd name="connsiteX6" fmla="*/ 329426 w 5169782"/>
              <a:gd name="connsiteY6" fmla="*/ 9938 h 705677"/>
              <a:gd name="connsiteX7" fmla="*/ 71008 w 5169782"/>
              <a:gd name="connsiteY7" fmla="*/ 29816 h 705677"/>
              <a:gd name="connsiteX8" fmla="*/ 31252 w 5169782"/>
              <a:gd name="connsiteY8" fmla="*/ 99390 h 705677"/>
              <a:gd name="connsiteX9" fmla="*/ 1434 w 5169782"/>
              <a:gd name="connsiteY9" fmla="*/ 218660 h 705677"/>
              <a:gd name="connsiteX10" fmla="*/ 1434 w 5169782"/>
              <a:gd name="connsiteY10" fmla="*/ 327990 h 705677"/>
              <a:gd name="connsiteX0" fmla="*/ 5169782 w 5169782"/>
              <a:gd name="connsiteY0" fmla="*/ 707507 h 707507"/>
              <a:gd name="connsiteX1" fmla="*/ 5120086 w 5169782"/>
              <a:gd name="connsiteY1" fmla="*/ 200611 h 707507"/>
              <a:gd name="connsiteX2" fmla="*/ 5050512 w 5169782"/>
              <a:gd name="connsiteY2" fmla="*/ 71403 h 707507"/>
              <a:gd name="connsiteX3" fmla="*/ 4831852 w 5169782"/>
              <a:gd name="connsiteY3" fmla="*/ 21707 h 707507"/>
              <a:gd name="connsiteX4" fmla="*/ 4066539 w 5169782"/>
              <a:gd name="connsiteY4" fmla="*/ 11769 h 707507"/>
              <a:gd name="connsiteX5" fmla="*/ 3072626 w 5169782"/>
              <a:gd name="connsiteY5" fmla="*/ 1830 h 707507"/>
              <a:gd name="connsiteX6" fmla="*/ 329426 w 5169782"/>
              <a:gd name="connsiteY6" fmla="*/ 11768 h 707507"/>
              <a:gd name="connsiteX7" fmla="*/ 71008 w 5169782"/>
              <a:gd name="connsiteY7" fmla="*/ 31646 h 707507"/>
              <a:gd name="connsiteX8" fmla="*/ 31252 w 5169782"/>
              <a:gd name="connsiteY8" fmla="*/ 101220 h 707507"/>
              <a:gd name="connsiteX9" fmla="*/ 1434 w 5169782"/>
              <a:gd name="connsiteY9" fmla="*/ 220490 h 707507"/>
              <a:gd name="connsiteX10" fmla="*/ 1434 w 5169782"/>
              <a:gd name="connsiteY10" fmla="*/ 329820 h 707507"/>
              <a:gd name="connsiteX0" fmla="*/ 5169782 w 5169782"/>
              <a:gd name="connsiteY0" fmla="*/ 705677 h 705677"/>
              <a:gd name="connsiteX1" fmla="*/ 5120086 w 5169782"/>
              <a:gd name="connsiteY1" fmla="*/ 198781 h 705677"/>
              <a:gd name="connsiteX2" fmla="*/ 5050512 w 5169782"/>
              <a:gd name="connsiteY2" fmla="*/ 69573 h 705677"/>
              <a:gd name="connsiteX3" fmla="*/ 4831852 w 5169782"/>
              <a:gd name="connsiteY3" fmla="*/ 19877 h 705677"/>
              <a:gd name="connsiteX4" fmla="*/ 4066539 w 5169782"/>
              <a:gd name="connsiteY4" fmla="*/ 9939 h 705677"/>
              <a:gd name="connsiteX5" fmla="*/ 3072626 w 5169782"/>
              <a:gd name="connsiteY5" fmla="*/ 0 h 705677"/>
              <a:gd name="connsiteX6" fmla="*/ 2227799 w 5169782"/>
              <a:gd name="connsiteY6" fmla="*/ 6625 h 705677"/>
              <a:gd name="connsiteX7" fmla="*/ 329426 w 5169782"/>
              <a:gd name="connsiteY7" fmla="*/ 9938 h 705677"/>
              <a:gd name="connsiteX8" fmla="*/ 71008 w 5169782"/>
              <a:gd name="connsiteY8" fmla="*/ 29816 h 705677"/>
              <a:gd name="connsiteX9" fmla="*/ 31252 w 5169782"/>
              <a:gd name="connsiteY9" fmla="*/ 99390 h 705677"/>
              <a:gd name="connsiteX10" fmla="*/ 1434 w 5169782"/>
              <a:gd name="connsiteY10" fmla="*/ 218660 h 705677"/>
              <a:gd name="connsiteX11" fmla="*/ 1434 w 5169782"/>
              <a:gd name="connsiteY11" fmla="*/ 327990 h 705677"/>
              <a:gd name="connsiteX0" fmla="*/ 5238074 w 5238074"/>
              <a:gd name="connsiteY0" fmla="*/ 705677 h 705677"/>
              <a:gd name="connsiteX1" fmla="*/ 5188378 w 5238074"/>
              <a:gd name="connsiteY1" fmla="*/ 198781 h 705677"/>
              <a:gd name="connsiteX2" fmla="*/ 5118804 w 5238074"/>
              <a:gd name="connsiteY2" fmla="*/ 69573 h 705677"/>
              <a:gd name="connsiteX3" fmla="*/ 4900144 w 5238074"/>
              <a:gd name="connsiteY3" fmla="*/ 19877 h 705677"/>
              <a:gd name="connsiteX4" fmla="*/ 4134831 w 5238074"/>
              <a:gd name="connsiteY4" fmla="*/ 9939 h 705677"/>
              <a:gd name="connsiteX5" fmla="*/ 3140918 w 5238074"/>
              <a:gd name="connsiteY5" fmla="*/ 0 h 705677"/>
              <a:gd name="connsiteX6" fmla="*/ 2296091 w 5238074"/>
              <a:gd name="connsiteY6" fmla="*/ 6625 h 705677"/>
              <a:gd name="connsiteX7" fmla="*/ 1868709 w 5238074"/>
              <a:gd name="connsiteY7" fmla="*/ 29816 h 705677"/>
              <a:gd name="connsiteX8" fmla="*/ 139300 w 5238074"/>
              <a:gd name="connsiteY8" fmla="*/ 29816 h 705677"/>
              <a:gd name="connsiteX9" fmla="*/ 99544 w 5238074"/>
              <a:gd name="connsiteY9" fmla="*/ 99390 h 705677"/>
              <a:gd name="connsiteX10" fmla="*/ 69726 w 5238074"/>
              <a:gd name="connsiteY10" fmla="*/ 218660 h 705677"/>
              <a:gd name="connsiteX11" fmla="*/ 69726 w 5238074"/>
              <a:gd name="connsiteY11" fmla="*/ 327990 h 705677"/>
              <a:gd name="connsiteX0" fmla="*/ 5234056 w 5234056"/>
              <a:gd name="connsiteY0" fmla="*/ 705677 h 705677"/>
              <a:gd name="connsiteX1" fmla="*/ 5184360 w 5234056"/>
              <a:gd name="connsiteY1" fmla="*/ 198781 h 705677"/>
              <a:gd name="connsiteX2" fmla="*/ 5114786 w 5234056"/>
              <a:gd name="connsiteY2" fmla="*/ 69573 h 705677"/>
              <a:gd name="connsiteX3" fmla="*/ 4896126 w 5234056"/>
              <a:gd name="connsiteY3" fmla="*/ 19877 h 705677"/>
              <a:gd name="connsiteX4" fmla="*/ 4130813 w 5234056"/>
              <a:gd name="connsiteY4" fmla="*/ 9939 h 705677"/>
              <a:gd name="connsiteX5" fmla="*/ 3136900 w 5234056"/>
              <a:gd name="connsiteY5" fmla="*/ 0 h 705677"/>
              <a:gd name="connsiteX6" fmla="*/ 2292073 w 5234056"/>
              <a:gd name="connsiteY6" fmla="*/ 6625 h 705677"/>
              <a:gd name="connsiteX7" fmla="*/ 1864691 w 5234056"/>
              <a:gd name="connsiteY7" fmla="*/ 29816 h 705677"/>
              <a:gd name="connsiteX8" fmla="*/ 1258404 w 5234056"/>
              <a:gd name="connsiteY8" fmla="*/ 29816 h 705677"/>
              <a:gd name="connsiteX9" fmla="*/ 95526 w 5234056"/>
              <a:gd name="connsiteY9" fmla="*/ 99390 h 705677"/>
              <a:gd name="connsiteX10" fmla="*/ 65708 w 5234056"/>
              <a:gd name="connsiteY10" fmla="*/ 218660 h 705677"/>
              <a:gd name="connsiteX11" fmla="*/ 65708 w 5234056"/>
              <a:gd name="connsiteY11" fmla="*/ 327990 h 705677"/>
              <a:gd name="connsiteX0" fmla="*/ 5169783 w 5169783"/>
              <a:gd name="connsiteY0" fmla="*/ 705677 h 705677"/>
              <a:gd name="connsiteX1" fmla="*/ 5120087 w 5169783"/>
              <a:gd name="connsiteY1" fmla="*/ 198781 h 705677"/>
              <a:gd name="connsiteX2" fmla="*/ 5050513 w 5169783"/>
              <a:gd name="connsiteY2" fmla="*/ 69573 h 705677"/>
              <a:gd name="connsiteX3" fmla="*/ 4831853 w 5169783"/>
              <a:gd name="connsiteY3" fmla="*/ 19877 h 705677"/>
              <a:gd name="connsiteX4" fmla="*/ 4066540 w 5169783"/>
              <a:gd name="connsiteY4" fmla="*/ 9939 h 705677"/>
              <a:gd name="connsiteX5" fmla="*/ 3072627 w 5169783"/>
              <a:gd name="connsiteY5" fmla="*/ 0 h 705677"/>
              <a:gd name="connsiteX6" fmla="*/ 2227800 w 5169783"/>
              <a:gd name="connsiteY6" fmla="*/ 6625 h 705677"/>
              <a:gd name="connsiteX7" fmla="*/ 1800418 w 5169783"/>
              <a:gd name="connsiteY7" fmla="*/ 29816 h 705677"/>
              <a:gd name="connsiteX8" fmla="*/ 1194131 w 5169783"/>
              <a:gd name="connsiteY8" fmla="*/ 29816 h 705677"/>
              <a:gd name="connsiteX9" fmla="*/ 816445 w 5169783"/>
              <a:gd name="connsiteY9" fmla="*/ 49694 h 705677"/>
              <a:gd name="connsiteX10" fmla="*/ 1435 w 5169783"/>
              <a:gd name="connsiteY10" fmla="*/ 218660 h 705677"/>
              <a:gd name="connsiteX11" fmla="*/ 1435 w 5169783"/>
              <a:gd name="connsiteY11" fmla="*/ 327990 h 705677"/>
              <a:gd name="connsiteX0" fmla="*/ 5169783 w 5169783"/>
              <a:gd name="connsiteY0" fmla="*/ 699052 h 699052"/>
              <a:gd name="connsiteX1" fmla="*/ 5120087 w 5169783"/>
              <a:gd name="connsiteY1" fmla="*/ 192156 h 699052"/>
              <a:gd name="connsiteX2" fmla="*/ 5050513 w 5169783"/>
              <a:gd name="connsiteY2" fmla="*/ 62948 h 699052"/>
              <a:gd name="connsiteX3" fmla="*/ 4831853 w 5169783"/>
              <a:gd name="connsiteY3" fmla="*/ 13252 h 699052"/>
              <a:gd name="connsiteX4" fmla="*/ 4066540 w 5169783"/>
              <a:gd name="connsiteY4" fmla="*/ 3314 h 699052"/>
              <a:gd name="connsiteX5" fmla="*/ 3649096 w 5169783"/>
              <a:gd name="connsiteY5" fmla="*/ 3314 h 699052"/>
              <a:gd name="connsiteX6" fmla="*/ 2227800 w 5169783"/>
              <a:gd name="connsiteY6" fmla="*/ 0 h 699052"/>
              <a:gd name="connsiteX7" fmla="*/ 1800418 w 5169783"/>
              <a:gd name="connsiteY7" fmla="*/ 23191 h 699052"/>
              <a:gd name="connsiteX8" fmla="*/ 1194131 w 5169783"/>
              <a:gd name="connsiteY8" fmla="*/ 23191 h 699052"/>
              <a:gd name="connsiteX9" fmla="*/ 816445 w 5169783"/>
              <a:gd name="connsiteY9" fmla="*/ 43069 h 699052"/>
              <a:gd name="connsiteX10" fmla="*/ 1435 w 5169783"/>
              <a:gd name="connsiteY10" fmla="*/ 212035 h 699052"/>
              <a:gd name="connsiteX11" fmla="*/ 1435 w 5169783"/>
              <a:gd name="connsiteY11" fmla="*/ 321365 h 699052"/>
              <a:gd name="connsiteX0" fmla="*/ 5169783 w 5169783"/>
              <a:gd name="connsiteY0" fmla="*/ 699052 h 699052"/>
              <a:gd name="connsiteX1" fmla="*/ 5120087 w 5169783"/>
              <a:gd name="connsiteY1" fmla="*/ 192156 h 699052"/>
              <a:gd name="connsiteX2" fmla="*/ 5050513 w 5169783"/>
              <a:gd name="connsiteY2" fmla="*/ 62948 h 699052"/>
              <a:gd name="connsiteX3" fmla="*/ 4831853 w 5169783"/>
              <a:gd name="connsiteY3" fmla="*/ 13252 h 699052"/>
              <a:gd name="connsiteX4" fmla="*/ 4066540 w 5169783"/>
              <a:gd name="connsiteY4" fmla="*/ 3314 h 699052"/>
              <a:gd name="connsiteX5" fmla="*/ 3649096 w 5169783"/>
              <a:gd name="connsiteY5" fmla="*/ 3314 h 699052"/>
              <a:gd name="connsiteX6" fmla="*/ 2227800 w 5169783"/>
              <a:gd name="connsiteY6" fmla="*/ 0 h 699052"/>
              <a:gd name="connsiteX7" fmla="*/ 1800418 w 5169783"/>
              <a:gd name="connsiteY7" fmla="*/ 23191 h 699052"/>
              <a:gd name="connsiteX8" fmla="*/ 1194131 w 5169783"/>
              <a:gd name="connsiteY8" fmla="*/ 23191 h 699052"/>
              <a:gd name="connsiteX9" fmla="*/ 816445 w 5169783"/>
              <a:gd name="connsiteY9" fmla="*/ 43069 h 699052"/>
              <a:gd name="connsiteX10" fmla="*/ 1435 w 5169783"/>
              <a:gd name="connsiteY10" fmla="*/ 212035 h 699052"/>
              <a:gd name="connsiteX11" fmla="*/ 1435 w 5169783"/>
              <a:gd name="connsiteY11" fmla="*/ 321365 h 699052"/>
              <a:gd name="connsiteX0" fmla="*/ 5169783 w 5169783"/>
              <a:gd name="connsiteY0" fmla="*/ 708991 h 708991"/>
              <a:gd name="connsiteX1" fmla="*/ 5120087 w 5169783"/>
              <a:gd name="connsiteY1" fmla="*/ 202095 h 708991"/>
              <a:gd name="connsiteX2" fmla="*/ 5050513 w 5169783"/>
              <a:gd name="connsiteY2" fmla="*/ 72887 h 708991"/>
              <a:gd name="connsiteX3" fmla="*/ 4831853 w 5169783"/>
              <a:gd name="connsiteY3" fmla="*/ 23191 h 708991"/>
              <a:gd name="connsiteX4" fmla="*/ 4066540 w 5169783"/>
              <a:gd name="connsiteY4" fmla="*/ 13253 h 708991"/>
              <a:gd name="connsiteX5" fmla="*/ 3649096 w 5169783"/>
              <a:gd name="connsiteY5" fmla="*/ 13253 h 708991"/>
              <a:gd name="connsiteX6" fmla="*/ 2804270 w 5169783"/>
              <a:gd name="connsiteY6" fmla="*/ 0 h 708991"/>
              <a:gd name="connsiteX7" fmla="*/ 1800418 w 5169783"/>
              <a:gd name="connsiteY7" fmla="*/ 33130 h 708991"/>
              <a:gd name="connsiteX8" fmla="*/ 1194131 w 5169783"/>
              <a:gd name="connsiteY8" fmla="*/ 33130 h 708991"/>
              <a:gd name="connsiteX9" fmla="*/ 816445 w 5169783"/>
              <a:gd name="connsiteY9" fmla="*/ 53008 h 708991"/>
              <a:gd name="connsiteX10" fmla="*/ 1435 w 5169783"/>
              <a:gd name="connsiteY10" fmla="*/ 221974 h 708991"/>
              <a:gd name="connsiteX11" fmla="*/ 1435 w 5169783"/>
              <a:gd name="connsiteY11" fmla="*/ 331304 h 708991"/>
              <a:gd name="connsiteX0" fmla="*/ 5169783 w 5169783"/>
              <a:gd name="connsiteY0" fmla="*/ 708991 h 708991"/>
              <a:gd name="connsiteX1" fmla="*/ 5120087 w 5169783"/>
              <a:gd name="connsiteY1" fmla="*/ 202095 h 708991"/>
              <a:gd name="connsiteX2" fmla="*/ 5050513 w 5169783"/>
              <a:gd name="connsiteY2" fmla="*/ 72887 h 708991"/>
              <a:gd name="connsiteX3" fmla="*/ 4831853 w 5169783"/>
              <a:gd name="connsiteY3" fmla="*/ 23191 h 708991"/>
              <a:gd name="connsiteX4" fmla="*/ 4066540 w 5169783"/>
              <a:gd name="connsiteY4" fmla="*/ 13253 h 708991"/>
              <a:gd name="connsiteX5" fmla="*/ 3649096 w 5169783"/>
              <a:gd name="connsiteY5" fmla="*/ 13253 h 708991"/>
              <a:gd name="connsiteX6" fmla="*/ 2804270 w 5169783"/>
              <a:gd name="connsiteY6" fmla="*/ 0 h 708991"/>
              <a:gd name="connsiteX7" fmla="*/ 1800418 w 5169783"/>
              <a:gd name="connsiteY7" fmla="*/ 33130 h 708991"/>
              <a:gd name="connsiteX8" fmla="*/ 1194131 w 5169783"/>
              <a:gd name="connsiteY8" fmla="*/ 33130 h 708991"/>
              <a:gd name="connsiteX9" fmla="*/ 816445 w 5169783"/>
              <a:gd name="connsiteY9" fmla="*/ 53008 h 708991"/>
              <a:gd name="connsiteX10" fmla="*/ 1435 w 5169783"/>
              <a:gd name="connsiteY10" fmla="*/ 221974 h 708991"/>
              <a:gd name="connsiteX11" fmla="*/ 1435 w 5169783"/>
              <a:gd name="connsiteY11" fmla="*/ 331304 h 708991"/>
              <a:gd name="connsiteX0" fmla="*/ 5169783 w 5169783"/>
              <a:gd name="connsiteY0" fmla="*/ 708991 h 708991"/>
              <a:gd name="connsiteX1" fmla="*/ 5120087 w 5169783"/>
              <a:gd name="connsiteY1" fmla="*/ 202095 h 708991"/>
              <a:gd name="connsiteX2" fmla="*/ 5050513 w 5169783"/>
              <a:gd name="connsiteY2" fmla="*/ 72887 h 708991"/>
              <a:gd name="connsiteX3" fmla="*/ 4831853 w 5169783"/>
              <a:gd name="connsiteY3" fmla="*/ 23191 h 708991"/>
              <a:gd name="connsiteX4" fmla="*/ 4285201 w 5169783"/>
              <a:gd name="connsiteY4" fmla="*/ 23192 h 708991"/>
              <a:gd name="connsiteX5" fmla="*/ 3649096 w 5169783"/>
              <a:gd name="connsiteY5" fmla="*/ 13253 h 708991"/>
              <a:gd name="connsiteX6" fmla="*/ 2804270 w 5169783"/>
              <a:gd name="connsiteY6" fmla="*/ 0 h 708991"/>
              <a:gd name="connsiteX7" fmla="*/ 1800418 w 5169783"/>
              <a:gd name="connsiteY7" fmla="*/ 33130 h 708991"/>
              <a:gd name="connsiteX8" fmla="*/ 1194131 w 5169783"/>
              <a:gd name="connsiteY8" fmla="*/ 33130 h 708991"/>
              <a:gd name="connsiteX9" fmla="*/ 816445 w 5169783"/>
              <a:gd name="connsiteY9" fmla="*/ 53008 h 708991"/>
              <a:gd name="connsiteX10" fmla="*/ 1435 w 5169783"/>
              <a:gd name="connsiteY10" fmla="*/ 221974 h 708991"/>
              <a:gd name="connsiteX11" fmla="*/ 1435 w 5169783"/>
              <a:gd name="connsiteY11" fmla="*/ 331304 h 708991"/>
              <a:gd name="connsiteX0" fmla="*/ 5169783 w 5169783"/>
              <a:gd name="connsiteY0" fmla="*/ 708991 h 708991"/>
              <a:gd name="connsiteX1" fmla="*/ 5120087 w 5169783"/>
              <a:gd name="connsiteY1" fmla="*/ 202095 h 708991"/>
              <a:gd name="connsiteX2" fmla="*/ 5050513 w 5169783"/>
              <a:gd name="connsiteY2" fmla="*/ 72887 h 708991"/>
              <a:gd name="connsiteX3" fmla="*/ 4831853 w 5169783"/>
              <a:gd name="connsiteY3" fmla="*/ 23191 h 708991"/>
              <a:gd name="connsiteX4" fmla="*/ 4275262 w 5169783"/>
              <a:gd name="connsiteY4" fmla="*/ 33131 h 708991"/>
              <a:gd name="connsiteX5" fmla="*/ 3649096 w 5169783"/>
              <a:gd name="connsiteY5" fmla="*/ 13253 h 708991"/>
              <a:gd name="connsiteX6" fmla="*/ 2804270 w 5169783"/>
              <a:gd name="connsiteY6" fmla="*/ 0 h 708991"/>
              <a:gd name="connsiteX7" fmla="*/ 1800418 w 5169783"/>
              <a:gd name="connsiteY7" fmla="*/ 33130 h 708991"/>
              <a:gd name="connsiteX8" fmla="*/ 1194131 w 5169783"/>
              <a:gd name="connsiteY8" fmla="*/ 33130 h 708991"/>
              <a:gd name="connsiteX9" fmla="*/ 816445 w 5169783"/>
              <a:gd name="connsiteY9" fmla="*/ 53008 h 708991"/>
              <a:gd name="connsiteX10" fmla="*/ 1435 w 5169783"/>
              <a:gd name="connsiteY10" fmla="*/ 221974 h 708991"/>
              <a:gd name="connsiteX11" fmla="*/ 1435 w 5169783"/>
              <a:gd name="connsiteY11" fmla="*/ 331304 h 708991"/>
              <a:gd name="connsiteX0" fmla="*/ 5169783 w 5169783"/>
              <a:gd name="connsiteY0" fmla="*/ 708991 h 708991"/>
              <a:gd name="connsiteX1" fmla="*/ 5120087 w 5169783"/>
              <a:gd name="connsiteY1" fmla="*/ 202095 h 708991"/>
              <a:gd name="connsiteX2" fmla="*/ 5050513 w 5169783"/>
              <a:gd name="connsiteY2" fmla="*/ 72887 h 708991"/>
              <a:gd name="connsiteX3" fmla="*/ 4831853 w 5169783"/>
              <a:gd name="connsiteY3" fmla="*/ 23191 h 708991"/>
              <a:gd name="connsiteX4" fmla="*/ 3649096 w 5169783"/>
              <a:gd name="connsiteY4" fmla="*/ 13253 h 708991"/>
              <a:gd name="connsiteX5" fmla="*/ 2804270 w 5169783"/>
              <a:gd name="connsiteY5" fmla="*/ 0 h 708991"/>
              <a:gd name="connsiteX6" fmla="*/ 1800418 w 5169783"/>
              <a:gd name="connsiteY6" fmla="*/ 33130 h 708991"/>
              <a:gd name="connsiteX7" fmla="*/ 1194131 w 5169783"/>
              <a:gd name="connsiteY7" fmla="*/ 33130 h 708991"/>
              <a:gd name="connsiteX8" fmla="*/ 816445 w 5169783"/>
              <a:gd name="connsiteY8" fmla="*/ 53008 h 708991"/>
              <a:gd name="connsiteX9" fmla="*/ 1435 w 5169783"/>
              <a:gd name="connsiteY9" fmla="*/ 221974 h 708991"/>
              <a:gd name="connsiteX10" fmla="*/ 1435 w 5169783"/>
              <a:gd name="connsiteY10" fmla="*/ 331304 h 708991"/>
              <a:gd name="connsiteX0" fmla="*/ 5169783 w 5169783"/>
              <a:gd name="connsiteY0" fmla="*/ 708991 h 708991"/>
              <a:gd name="connsiteX1" fmla="*/ 5120087 w 5169783"/>
              <a:gd name="connsiteY1" fmla="*/ 202095 h 708991"/>
              <a:gd name="connsiteX2" fmla="*/ 5050513 w 5169783"/>
              <a:gd name="connsiteY2" fmla="*/ 72887 h 708991"/>
              <a:gd name="connsiteX3" fmla="*/ 4831853 w 5169783"/>
              <a:gd name="connsiteY3" fmla="*/ 23191 h 708991"/>
              <a:gd name="connsiteX4" fmla="*/ 4016844 w 5169783"/>
              <a:gd name="connsiteY4" fmla="*/ 3314 h 708991"/>
              <a:gd name="connsiteX5" fmla="*/ 2804270 w 5169783"/>
              <a:gd name="connsiteY5" fmla="*/ 0 h 708991"/>
              <a:gd name="connsiteX6" fmla="*/ 1800418 w 5169783"/>
              <a:gd name="connsiteY6" fmla="*/ 33130 h 708991"/>
              <a:gd name="connsiteX7" fmla="*/ 1194131 w 5169783"/>
              <a:gd name="connsiteY7" fmla="*/ 33130 h 708991"/>
              <a:gd name="connsiteX8" fmla="*/ 816445 w 5169783"/>
              <a:gd name="connsiteY8" fmla="*/ 53008 h 708991"/>
              <a:gd name="connsiteX9" fmla="*/ 1435 w 5169783"/>
              <a:gd name="connsiteY9" fmla="*/ 221974 h 708991"/>
              <a:gd name="connsiteX10" fmla="*/ 1435 w 5169783"/>
              <a:gd name="connsiteY10" fmla="*/ 331304 h 708991"/>
              <a:gd name="connsiteX0" fmla="*/ 5169783 w 5169783"/>
              <a:gd name="connsiteY0" fmla="*/ 705677 h 705677"/>
              <a:gd name="connsiteX1" fmla="*/ 5120087 w 5169783"/>
              <a:gd name="connsiteY1" fmla="*/ 198781 h 705677"/>
              <a:gd name="connsiteX2" fmla="*/ 5050513 w 5169783"/>
              <a:gd name="connsiteY2" fmla="*/ 69573 h 705677"/>
              <a:gd name="connsiteX3" fmla="*/ 4831853 w 5169783"/>
              <a:gd name="connsiteY3" fmla="*/ 19877 h 705677"/>
              <a:gd name="connsiteX4" fmla="*/ 4016844 w 5169783"/>
              <a:gd name="connsiteY4" fmla="*/ 0 h 705677"/>
              <a:gd name="connsiteX5" fmla="*/ 3241592 w 5169783"/>
              <a:gd name="connsiteY5" fmla="*/ 16565 h 705677"/>
              <a:gd name="connsiteX6" fmla="*/ 1800418 w 5169783"/>
              <a:gd name="connsiteY6" fmla="*/ 29816 h 705677"/>
              <a:gd name="connsiteX7" fmla="*/ 1194131 w 5169783"/>
              <a:gd name="connsiteY7" fmla="*/ 29816 h 705677"/>
              <a:gd name="connsiteX8" fmla="*/ 816445 w 5169783"/>
              <a:gd name="connsiteY8" fmla="*/ 49694 h 705677"/>
              <a:gd name="connsiteX9" fmla="*/ 1435 w 5169783"/>
              <a:gd name="connsiteY9" fmla="*/ 218660 h 705677"/>
              <a:gd name="connsiteX10" fmla="*/ 1435 w 5169783"/>
              <a:gd name="connsiteY10" fmla="*/ 327990 h 705677"/>
              <a:gd name="connsiteX0" fmla="*/ 5169783 w 5169783"/>
              <a:gd name="connsiteY0" fmla="*/ 705677 h 705677"/>
              <a:gd name="connsiteX1" fmla="*/ 5120087 w 5169783"/>
              <a:gd name="connsiteY1" fmla="*/ 198781 h 705677"/>
              <a:gd name="connsiteX2" fmla="*/ 5050513 w 5169783"/>
              <a:gd name="connsiteY2" fmla="*/ 69573 h 705677"/>
              <a:gd name="connsiteX3" fmla="*/ 4831853 w 5169783"/>
              <a:gd name="connsiteY3" fmla="*/ 19877 h 705677"/>
              <a:gd name="connsiteX4" fmla="*/ 4016844 w 5169783"/>
              <a:gd name="connsiteY4" fmla="*/ 0 h 705677"/>
              <a:gd name="connsiteX5" fmla="*/ 1800418 w 5169783"/>
              <a:gd name="connsiteY5" fmla="*/ 29816 h 705677"/>
              <a:gd name="connsiteX6" fmla="*/ 1194131 w 5169783"/>
              <a:gd name="connsiteY6" fmla="*/ 29816 h 705677"/>
              <a:gd name="connsiteX7" fmla="*/ 816445 w 5169783"/>
              <a:gd name="connsiteY7" fmla="*/ 49694 h 705677"/>
              <a:gd name="connsiteX8" fmla="*/ 1435 w 5169783"/>
              <a:gd name="connsiteY8" fmla="*/ 218660 h 705677"/>
              <a:gd name="connsiteX9" fmla="*/ 1435 w 5169783"/>
              <a:gd name="connsiteY9" fmla="*/ 327990 h 705677"/>
              <a:gd name="connsiteX0" fmla="*/ 5169783 w 5169783"/>
              <a:gd name="connsiteY0" fmla="*/ 705677 h 705677"/>
              <a:gd name="connsiteX1" fmla="*/ 5120087 w 5169783"/>
              <a:gd name="connsiteY1" fmla="*/ 198781 h 705677"/>
              <a:gd name="connsiteX2" fmla="*/ 5050513 w 5169783"/>
              <a:gd name="connsiteY2" fmla="*/ 69573 h 705677"/>
              <a:gd name="connsiteX3" fmla="*/ 4831853 w 5169783"/>
              <a:gd name="connsiteY3" fmla="*/ 19877 h 705677"/>
              <a:gd name="connsiteX4" fmla="*/ 4016844 w 5169783"/>
              <a:gd name="connsiteY4" fmla="*/ 0 h 705677"/>
              <a:gd name="connsiteX5" fmla="*/ 2197983 w 5169783"/>
              <a:gd name="connsiteY5" fmla="*/ 9938 h 705677"/>
              <a:gd name="connsiteX6" fmla="*/ 1194131 w 5169783"/>
              <a:gd name="connsiteY6" fmla="*/ 29816 h 705677"/>
              <a:gd name="connsiteX7" fmla="*/ 816445 w 5169783"/>
              <a:gd name="connsiteY7" fmla="*/ 49694 h 705677"/>
              <a:gd name="connsiteX8" fmla="*/ 1435 w 5169783"/>
              <a:gd name="connsiteY8" fmla="*/ 218660 h 705677"/>
              <a:gd name="connsiteX9" fmla="*/ 1435 w 5169783"/>
              <a:gd name="connsiteY9" fmla="*/ 327990 h 705677"/>
              <a:gd name="connsiteX0" fmla="*/ 5169783 w 5169783"/>
              <a:gd name="connsiteY0" fmla="*/ 705677 h 705677"/>
              <a:gd name="connsiteX1" fmla="*/ 5120087 w 5169783"/>
              <a:gd name="connsiteY1" fmla="*/ 198781 h 705677"/>
              <a:gd name="connsiteX2" fmla="*/ 5050513 w 5169783"/>
              <a:gd name="connsiteY2" fmla="*/ 69573 h 705677"/>
              <a:gd name="connsiteX3" fmla="*/ 4831853 w 5169783"/>
              <a:gd name="connsiteY3" fmla="*/ 19877 h 705677"/>
              <a:gd name="connsiteX4" fmla="*/ 4016844 w 5169783"/>
              <a:gd name="connsiteY4" fmla="*/ 0 h 705677"/>
              <a:gd name="connsiteX5" fmla="*/ 2197983 w 5169783"/>
              <a:gd name="connsiteY5" fmla="*/ 9938 h 705677"/>
              <a:gd name="connsiteX6" fmla="*/ 1194131 w 5169783"/>
              <a:gd name="connsiteY6" fmla="*/ 29816 h 705677"/>
              <a:gd name="connsiteX7" fmla="*/ 816445 w 5169783"/>
              <a:gd name="connsiteY7" fmla="*/ 49694 h 705677"/>
              <a:gd name="connsiteX8" fmla="*/ 1435 w 5169783"/>
              <a:gd name="connsiteY8" fmla="*/ 218660 h 705677"/>
              <a:gd name="connsiteX9" fmla="*/ 1435 w 5169783"/>
              <a:gd name="connsiteY9" fmla="*/ 327990 h 705677"/>
              <a:gd name="connsiteX0" fmla="*/ 5169783 w 5169783"/>
              <a:gd name="connsiteY0" fmla="*/ 705677 h 705677"/>
              <a:gd name="connsiteX1" fmla="*/ 5120087 w 5169783"/>
              <a:gd name="connsiteY1" fmla="*/ 198781 h 705677"/>
              <a:gd name="connsiteX2" fmla="*/ 5050513 w 5169783"/>
              <a:gd name="connsiteY2" fmla="*/ 69573 h 705677"/>
              <a:gd name="connsiteX3" fmla="*/ 4831853 w 5169783"/>
              <a:gd name="connsiteY3" fmla="*/ 19877 h 705677"/>
              <a:gd name="connsiteX4" fmla="*/ 4016844 w 5169783"/>
              <a:gd name="connsiteY4" fmla="*/ 0 h 705677"/>
              <a:gd name="connsiteX5" fmla="*/ 2197983 w 5169783"/>
              <a:gd name="connsiteY5" fmla="*/ 9938 h 705677"/>
              <a:gd name="connsiteX6" fmla="*/ 1194131 w 5169783"/>
              <a:gd name="connsiteY6" fmla="*/ 29816 h 705677"/>
              <a:gd name="connsiteX7" fmla="*/ 816445 w 5169783"/>
              <a:gd name="connsiteY7" fmla="*/ 49694 h 705677"/>
              <a:gd name="connsiteX8" fmla="*/ 1435 w 5169783"/>
              <a:gd name="connsiteY8" fmla="*/ 218660 h 705677"/>
              <a:gd name="connsiteX9" fmla="*/ 1435 w 5169783"/>
              <a:gd name="connsiteY9" fmla="*/ 327990 h 705677"/>
              <a:gd name="connsiteX0" fmla="*/ 5169783 w 5169783"/>
              <a:gd name="connsiteY0" fmla="*/ 705678 h 705678"/>
              <a:gd name="connsiteX1" fmla="*/ 5120087 w 5169783"/>
              <a:gd name="connsiteY1" fmla="*/ 198782 h 705678"/>
              <a:gd name="connsiteX2" fmla="*/ 5050513 w 5169783"/>
              <a:gd name="connsiteY2" fmla="*/ 69574 h 705678"/>
              <a:gd name="connsiteX3" fmla="*/ 4831853 w 5169783"/>
              <a:gd name="connsiteY3" fmla="*/ 19878 h 705678"/>
              <a:gd name="connsiteX4" fmla="*/ 4016844 w 5169783"/>
              <a:gd name="connsiteY4" fmla="*/ 1 h 705678"/>
              <a:gd name="connsiteX5" fmla="*/ 2575670 w 5169783"/>
              <a:gd name="connsiteY5" fmla="*/ 0 h 705678"/>
              <a:gd name="connsiteX6" fmla="*/ 1194131 w 5169783"/>
              <a:gd name="connsiteY6" fmla="*/ 29817 h 705678"/>
              <a:gd name="connsiteX7" fmla="*/ 816445 w 5169783"/>
              <a:gd name="connsiteY7" fmla="*/ 49695 h 705678"/>
              <a:gd name="connsiteX8" fmla="*/ 1435 w 5169783"/>
              <a:gd name="connsiteY8" fmla="*/ 218661 h 705678"/>
              <a:gd name="connsiteX9" fmla="*/ 1435 w 5169783"/>
              <a:gd name="connsiteY9" fmla="*/ 327991 h 705678"/>
              <a:gd name="connsiteX0" fmla="*/ 5169783 w 5169783"/>
              <a:gd name="connsiteY0" fmla="*/ 705678 h 705678"/>
              <a:gd name="connsiteX1" fmla="*/ 5120087 w 5169783"/>
              <a:gd name="connsiteY1" fmla="*/ 198782 h 705678"/>
              <a:gd name="connsiteX2" fmla="*/ 5050513 w 5169783"/>
              <a:gd name="connsiteY2" fmla="*/ 69574 h 705678"/>
              <a:gd name="connsiteX3" fmla="*/ 4831853 w 5169783"/>
              <a:gd name="connsiteY3" fmla="*/ 19878 h 705678"/>
              <a:gd name="connsiteX4" fmla="*/ 4185809 w 5169783"/>
              <a:gd name="connsiteY4" fmla="*/ 9940 h 705678"/>
              <a:gd name="connsiteX5" fmla="*/ 2575670 w 5169783"/>
              <a:gd name="connsiteY5" fmla="*/ 0 h 705678"/>
              <a:gd name="connsiteX6" fmla="*/ 1194131 w 5169783"/>
              <a:gd name="connsiteY6" fmla="*/ 29817 h 705678"/>
              <a:gd name="connsiteX7" fmla="*/ 816445 w 5169783"/>
              <a:gd name="connsiteY7" fmla="*/ 49695 h 705678"/>
              <a:gd name="connsiteX8" fmla="*/ 1435 w 5169783"/>
              <a:gd name="connsiteY8" fmla="*/ 218661 h 705678"/>
              <a:gd name="connsiteX9" fmla="*/ 1435 w 5169783"/>
              <a:gd name="connsiteY9" fmla="*/ 327991 h 705678"/>
              <a:gd name="connsiteX0" fmla="*/ 5169783 w 5169783"/>
              <a:gd name="connsiteY0" fmla="*/ 705678 h 705678"/>
              <a:gd name="connsiteX1" fmla="*/ 5120087 w 5169783"/>
              <a:gd name="connsiteY1" fmla="*/ 198782 h 705678"/>
              <a:gd name="connsiteX2" fmla="*/ 5050513 w 5169783"/>
              <a:gd name="connsiteY2" fmla="*/ 69574 h 705678"/>
              <a:gd name="connsiteX3" fmla="*/ 4831853 w 5169783"/>
              <a:gd name="connsiteY3" fmla="*/ 19878 h 705678"/>
              <a:gd name="connsiteX4" fmla="*/ 4185809 w 5169783"/>
              <a:gd name="connsiteY4" fmla="*/ 9940 h 705678"/>
              <a:gd name="connsiteX5" fmla="*/ 2575670 w 5169783"/>
              <a:gd name="connsiteY5" fmla="*/ 0 h 705678"/>
              <a:gd name="connsiteX6" fmla="*/ 816445 w 5169783"/>
              <a:gd name="connsiteY6" fmla="*/ 49695 h 705678"/>
              <a:gd name="connsiteX7" fmla="*/ 1435 w 5169783"/>
              <a:gd name="connsiteY7" fmla="*/ 218661 h 705678"/>
              <a:gd name="connsiteX8" fmla="*/ 1435 w 5169783"/>
              <a:gd name="connsiteY8" fmla="*/ 327991 h 705678"/>
              <a:gd name="connsiteX0" fmla="*/ 5169783 w 5169783"/>
              <a:gd name="connsiteY0" fmla="*/ 695738 h 695738"/>
              <a:gd name="connsiteX1" fmla="*/ 5120087 w 5169783"/>
              <a:gd name="connsiteY1" fmla="*/ 188842 h 695738"/>
              <a:gd name="connsiteX2" fmla="*/ 5050513 w 5169783"/>
              <a:gd name="connsiteY2" fmla="*/ 59634 h 695738"/>
              <a:gd name="connsiteX3" fmla="*/ 4831853 w 5169783"/>
              <a:gd name="connsiteY3" fmla="*/ 9938 h 695738"/>
              <a:gd name="connsiteX4" fmla="*/ 4185809 w 5169783"/>
              <a:gd name="connsiteY4" fmla="*/ 0 h 695738"/>
              <a:gd name="connsiteX5" fmla="*/ 3768366 w 5169783"/>
              <a:gd name="connsiteY5" fmla="*/ 0 h 695738"/>
              <a:gd name="connsiteX6" fmla="*/ 816445 w 5169783"/>
              <a:gd name="connsiteY6" fmla="*/ 39755 h 695738"/>
              <a:gd name="connsiteX7" fmla="*/ 1435 w 5169783"/>
              <a:gd name="connsiteY7" fmla="*/ 208721 h 695738"/>
              <a:gd name="connsiteX8" fmla="*/ 1435 w 5169783"/>
              <a:gd name="connsiteY8" fmla="*/ 318051 h 695738"/>
              <a:gd name="connsiteX0" fmla="*/ 5169783 w 5169783"/>
              <a:gd name="connsiteY0" fmla="*/ 695738 h 695738"/>
              <a:gd name="connsiteX1" fmla="*/ 5120087 w 5169783"/>
              <a:gd name="connsiteY1" fmla="*/ 188842 h 695738"/>
              <a:gd name="connsiteX2" fmla="*/ 5050513 w 5169783"/>
              <a:gd name="connsiteY2" fmla="*/ 59634 h 695738"/>
              <a:gd name="connsiteX3" fmla="*/ 4831853 w 5169783"/>
              <a:gd name="connsiteY3" fmla="*/ 9938 h 695738"/>
              <a:gd name="connsiteX4" fmla="*/ 4185809 w 5169783"/>
              <a:gd name="connsiteY4" fmla="*/ 0 h 695738"/>
              <a:gd name="connsiteX5" fmla="*/ 3768366 w 5169783"/>
              <a:gd name="connsiteY5" fmla="*/ 0 h 695738"/>
              <a:gd name="connsiteX6" fmla="*/ 2525975 w 5169783"/>
              <a:gd name="connsiteY6" fmla="*/ 49695 h 695738"/>
              <a:gd name="connsiteX7" fmla="*/ 1435 w 5169783"/>
              <a:gd name="connsiteY7" fmla="*/ 208721 h 695738"/>
              <a:gd name="connsiteX8" fmla="*/ 1435 w 5169783"/>
              <a:gd name="connsiteY8" fmla="*/ 318051 h 695738"/>
              <a:gd name="connsiteX0" fmla="*/ 5169783 w 5169783"/>
              <a:gd name="connsiteY0" fmla="*/ 695738 h 695738"/>
              <a:gd name="connsiteX1" fmla="*/ 5120087 w 5169783"/>
              <a:gd name="connsiteY1" fmla="*/ 188842 h 695738"/>
              <a:gd name="connsiteX2" fmla="*/ 5050513 w 5169783"/>
              <a:gd name="connsiteY2" fmla="*/ 59634 h 695738"/>
              <a:gd name="connsiteX3" fmla="*/ 4831853 w 5169783"/>
              <a:gd name="connsiteY3" fmla="*/ 9938 h 695738"/>
              <a:gd name="connsiteX4" fmla="*/ 4185809 w 5169783"/>
              <a:gd name="connsiteY4" fmla="*/ 0 h 695738"/>
              <a:gd name="connsiteX5" fmla="*/ 3768366 w 5169783"/>
              <a:gd name="connsiteY5" fmla="*/ 0 h 695738"/>
              <a:gd name="connsiteX6" fmla="*/ 2525975 w 5169783"/>
              <a:gd name="connsiteY6" fmla="*/ 49695 h 695738"/>
              <a:gd name="connsiteX7" fmla="*/ 1435 w 5169783"/>
              <a:gd name="connsiteY7" fmla="*/ 208721 h 695738"/>
              <a:gd name="connsiteX8" fmla="*/ 1435 w 5169783"/>
              <a:gd name="connsiteY8" fmla="*/ 318051 h 695738"/>
              <a:gd name="connsiteX0" fmla="*/ 5169783 w 5169783"/>
              <a:gd name="connsiteY0" fmla="*/ 695738 h 695738"/>
              <a:gd name="connsiteX1" fmla="*/ 5120087 w 5169783"/>
              <a:gd name="connsiteY1" fmla="*/ 188842 h 695738"/>
              <a:gd name="connsiteX2" fmla="*/ 5050513 w 5169783"/>
              <a:gd name="connsiteY2" fmla="*/ 59634 h 695738"/>
              <a:gd name="connsiteX3" fmla="*/ 4831853 w 5169783"/>
              <a:gd name="connsiteY3" fmla="*/ 9938 h 695738"/>
              <a:gd name="connsiteX4" fmla="*/ 4185809 w 5169783"/>
              <a:gd name="connsiteY4" fmla="*/ 0 h 695738"/>
              <a:gd name="connsiteX5" fmla="*/ 3768366 w 5169783"/>
              <a:gd name="connsiteY5" fmla="*/ 0 h 695738"/>
              <a:gd name="connsiteX6" fmla="*/ 2525975 w 5169783"/>
              <a:gd name="connsiteY6" fmla="*/ 49695 h 695738"/>
              <a:gd name="connsiteX7" fmla="*/ 1435 w 5169783"/>
              <a:gd name="connsiteY7" fmla="*/ 208721 h 695738"/>
              <a:gd name="connsiteX8" fmla="*/ 1435 w 5169783"/>
              <a:gd name="connsiteY8" fmla="*/ 318051 h 695738"/>
              <a:gd name="connsiteX0" fmla="*/ 5169783 w 5169783"/>
              <a:gd name="connsiteY0" fmla="*/ 695738 h 695738"/>
              <a:gd name="connsiteX1" fmla="*/ 5120087 w 5169783"/>
              <a:gd name="connsiteY1" fmla="*/ 188842 h 695738"/>
              <a:gd name="connsiteX2" fmla="*/ 5050513 w 5169783"/>
              <a:gd name="connsiteY2" fmla="*/ 59634 h 695738"/>
              <a:gd name="connsiteX3" fmla="*/ 4831853 w 5169783"/>
              <a:gd name="connsiteY3" fmla="*/ 9938 h 695738"/>
              <a:gd name="connsiteX4" fmla="*/ 4185809 w 5169783"/>
              <a:gd name="connsiteY4" fmla="*/ 0 h 695738"/>
              <a:gd name="connsiteX5" fmla="*/ 3768366 w 5169783"/>
              <a:gd name="connsiteY5" fmla="*/ 0 h 695738"/>
              <a:gd name="connsiteX6" fmla="*/ 1435 w 5169783"/>
              <a:gd name="connsiteY6" fmla="*/ 208721 h 695738"/>
              <a:gd name="connsiteX7" fmla="*/ 1435 w 5169783"/>
              <a:gd name="connsiteY7" fmla="*/ 318051 h 695738"/>
              <a:gd name="connsiteX0" fmla="*/ 5168348 w 5168348"/>
              <a:gd name="connsiteY0" fmla="*/ 695738 h 695738"/>
              <a:gd name="connsiteX1" fmla="*/ 5118652 w 5168348"/>
              <a:gd name="connsiteY1" fmla="*/ 188842 h 695738"/>
              <a:gd name="connsiteX2" fmla="*/ 5049078 w 5168348"/>
              <a:gd name="connsiteY2" fmla="*/ 59634 h 695738"/>
              <a:gd name="connsiteX3" fmla="*/ 4830418 w 5168348"/>
              <a:gd name="connsiteY3" fmla="*/ 9938 h 695738"/>
              <a:gd name="connsiteX4" fmla="*/ 4184374 w 5168348"/>
              <a:gd name="connsiteY4" fmla="*/ 0 h 695738"/>
              <a:gd name="connsiteX5" fmla="*/ 3766931 w 5168348"/>
              <a:gd name="connsiteY5" fmla="*/ 0 h 695738"/>
              <a:gd name="connsiteX6" fmla="*/ 0 w 5168348"/>
              <a:gd name="connsiteY6" fmla="*/ 318051 h 695738"/>
              <a:gd name="connsiteX0" fmla="*/ 2941983 w 2941983"/>
              <a:gd name="connsiteY0" fmla="*/ 695738 h 695738"/>
              <a:gd name="connsiteX1" fmla="*/ 2892287 w 2941983"/>
              <a:gd name="connsiteY1" fmla="*/ 188842 h 695738"/>
              <a:gd name="connsiteX2" fmla="*/ 2822713 w 2941983"/>
              <a:gd name="connsiteY2" fmla="*/ 59634 h 695738"/>
              <a:gd name="connsiteX3" fmla="*/ 2604053 w 2941983"/>
              <a:gd name="connsiteY3" fmla="*/ 9938 h 695738"/>
              <a:gd name="connsiteX4" fmla="*/ 1958009 w 2941983"/>
              <a:gd name="connsiteY4" fmla="*/ 0 h 695738"/>
              <a:gd name="connsiteX5" fmla="*/ 1540566 w 2941983"/>
              <a:gd name="connsiteY5" fmla="*/ 0 h 695738"/>
              <a:gd name="connsiteX6" fmla="*/ 0 w 2941983"/>
              <a:gd name="connsiteY6" fmla="*/ 367747 h 695738"/>
              <a:gd name="connsiteX0" fmla="*/ 2941983 w 2941983"/>
              <a:gd name="connsiteY0" fmla="*/ 695738 h 695738"/>
              <a:gd name="connsiteX1" fmla="*/ 2892287 w 2941983"/>
              <a:gd name="connsiteY1" fmla="*/ 188842 h 695738"/>
              <a:gd name="connsiteX2" fmla="*/ 2822713 w 2941983"/>
              <a:gd name="connsiteY2" fmla="*/ 59634 h 695738"/>
              <a:gd name="connsiteX3" fmla="*/ 2604053 w 2941983"/>
              <a:gd name="connsiteY3" fmla="*/ 9938 h 695738"/>
              <a:gd name="connsiteX4" fmla="*/ 1958009 w 2941983"/>
              <a:gd name="connsiteY4" fmla="*/ 0 h 695738"/>
              <a:gd name="connsiteX5" fmla="*/ 1540566 w 2941983"/>
              <a:gd name="connsiteY5" fmla="*/ 0 h 695738"/>
              <a:gd name="connsiteX6" fmla="*/ 0 w 2941983"/>
              <a:gd name="connsiteY6" fmla="*/ 367747 h 695738"/>
              <a:gd name="connsiteX0" fmla="*/ 2941983 w 2941983"/>
              <a:gd name="connsiteY0" fmla="*/ 705678 h 705678"/>
              <a:gd name="connsiteX1" fmla="*/ 2892287 w 2941983"/>
              <a:gd name="connsiteY1" fmla="*/ 198782 h 705678"/>
              <a:gd name="connsiteX2" fmla="*/ 2822713 w 2941983"/>
              <a:gd name="connsiteY2" fmla="*/ 69574 h 705678"/>
              <a:gd name="connsiteX3" fmla="*/ 2604053 w 2941983"/>
              <a:gd name="connsiteY3" fmla="*/ 19878 h 705678"/>
              <a:gd name="connsiteX4" fmla="*/ 1958009 w 2941983"/>
              <a:gd name="connsiteY4" fmla="*/ 9940 h 705678"/>
              <a:gd name="connsiteX5" fmla="*/ 834887 w 2941983"/>
              <a:gd name="connsiteY5" fmla="*/ 0 h 705678"/>
              <a:gd name="connsiteX6" fmla="*/ 0 w 2941983"/>
              <a:gd name="connsiteY6" fmla="*/ 377687 h 705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1983" h="705678">
                <a:moveTo>
                  <a:pt x="2941983" y="705678"/>
                </a:moveTo>
                <a:cubicBezTo>
                  <a:pt x="2927074" y="505238"/>
                  <a:pt x="2912165" y="304799"/>
                  <a:pt x="2892287" y="198782"/>
                </a:cubicBezTo>
                <a:cubicBezTo>
                  <a:pt x="2872409" y="92765"/>
                  <a:pt x="2870752" y="99391"/>
                  <a:pt x="2822713" y="69574"/>
                </a:cubicBezTo>
                <a:cubicBezTo>
                  <a:pt x="2774674" y="39757"/>
                  <a:pt x="2748170" y="29817"/>
                  <a:pt x="2604053" y="19878"/>
                </a:cubicBezTo>
                <a:cubicBezTo>
                  <a:pt x="2459936" y="9939"/>
                  <a:pt x="2295939" y="13805"/>
                  <a:pt x="1958009" y="9940"/>
                </a:cubicBezTo>
                <a:lnTo>
                  <a:pt x="834887" y="0"/>
                </a:lnTo>
                <a:cubicBezTo>
                  <a:pt x="321365" y="122582"/>
                  <a:pt x="125896" y="-142460"/>
                  <a:pt x="0" y="377687"/>
                </a:cubicBezTo>
              </a:path>
            </a:pathLst>
          </a:custGeom>
          <a:noFill/>
          <a:ln>
            <a:solidFill>
              <a:schemeClr val="tx1"/>
            </a:solidFill>
            <a:tail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5270692" y="3653136"/>
            <a:ext cx="520509" cy="461665"/>
          </a:xfrm>
          <a:prstGeom prst="rect">
            <a:avLst/>
          </a:prstGeom>
          <a:noFill/>
          <a:ln w="25400">
            <a:solidFill>
              <a:schemeClr val="tx1"/>
            </a:solidFill>
          </a:ln>
        </p:spPr>
        <p:txBody>
          <a:bodyPr wrap="square" rtlCol="0">
            <a:spAutoFit/>
          </a:bodyPr>
          <a:lstStyle/>
          <a:p>
            <a:pPr algn="ctr"/>
            <a:r>
              <a:rPr lang="en-US" sz="2400" dirty="0"/>
              <a:t>40</a:t>
            </a:r>
          </a:p>
        </p:txBody>
      </p:sp>
      <p:sp>
        <p:nvSpPr>
          <p:cNvPr id="34" name="TextBox 33"/>
          <p:cNvSpPr txBox="1"/>
          <p:nvPr/>
        </p:nvSpPr>
        <p:spPr>
          <a:xfrm>
            <a:off x="5791200" y="3653136"/>
            <a:ext cx="381000" cy="461665"/>
          </a:xfrm>
          <a:prstGeom prst="rect">
            <a:avLst/>
          </a:prstGeom>
          <a:noFill/>
          <a:ln w="25400">
            <a:solidFill>
              <a:schemeClr val="tx1"/>
            </a:solidFill>
          </a:ln>
        </p:spPr>
        <p:txBody>
          <a:bodyPr wrap="square" rtlCol="0">
            <a:spAutoFit/>
          </a:bodyPr>
          <a:lstStyle/>
          <a:p>
            <a:pPr algn="ctr"/>
            <a:endParaRPr lang="en-US" sz="2400" dirty="0"/>
          </a:p>
        </p:txBody>
      </p:sp>
      <p:cxnSp>
        <p:nvCxnSpPr>
          <p:cNvPr id="35" name="Straight Arrow Connector 34"/>
          <p:cNvCxnSpPr/>
          <p:nvPr/>
        </p:nvCxnSpPr>
        <p:spPr>
          <a:xfrm flipV="1">
            <a:off x="6019800" y="3881735"/>
            <a:ext cx="457200" cy="22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489892" y="3653136"/>
            <a:ext cx="520509" cy="461665"/>
          </a:xfrm>
          <a:prstGeom prst="rect">
            <a:avLst/>
          </a:prstGeom>
          <a:noFill/>
          <a:ln w="25400">
            <a:solidFill>
              <a:schemeClr val="tx1"/>
            </a:solidFill>
          </a:ln>
        </p:spPr>
        <p:txBody>
          <a:bodyPr wrap="square" rtlCol="0">
            <a:spAutoFit/>
          </a:bodyPr>
          <a:lstStyle/>
          <a:p>
            <a:pPr algn="ctr"/>
            <a:r>
              <a:rPr lang="en-US" sz="2400" dirty="0"/>
              <a:t>82</a:t>
            </a:r>
          </a:p>
        </p:txBody>
      </p:sp>
      <p:sp>
        <p:nvSpPr>
          <p:cNvPr id="37" name="TextBox 36"/>
          <p:cNvSpPr txBox="1"/>
          <p:nvPr/>
        </p:nvSpPr>
        <p:spPr>
          <a:xfrm>
            <a:off x="7010400" y="3653136"/>
            <a:ext cx="381000" cy="461665"/>
          </a:xfrm>
          <a:prstGeom prst="rect">
            <a:avLst/>
          </a:prstGeom>
          <a:noFill/>
          <a:ln w="25400">
            <a:solidFill>
              <a:schemeClr val="tx1"/>
            </a:solidFill>
          </a:ln>
        </p:spPr>
        <p:txBody>
          <a:bodyPr wrap="square" rtlCol="0">
            <a:spAutoFit/>
          </a:bodyPr>
          <a:lstStyle/>
          <a:p>
            <a:pPr algn="ctr"/>
            <a:endParaRPr lang="en-US" sz="2400" dirty="0"/>
          </a:p>
        </p:txBody>
      </p:sp>
      <p:cxnSp>
        <p:nvCxnSpPr>
          <p:cNvPr id="38" name="Straight Arrow Connector 37"/>
          <p:cNvCxnSpPr/>
          <p:nvPr/>
        </p:nvCxnSpPr>
        <p:spPr>
          <a:xfrm flipV="1">
            <a:off x="7239000" y="3881735"/>
            <a:ext cx="457200" cy="22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709092" y="3653136"/>
            <a:ext cx="520509" cy="461665"/>
          </a:xfrm>
          <a:prstGeom prst="rect">
            <a:avLst/>
          </a:prstGeom>
          <a:noFill/>
          <a:ln w="25400">
            <a:solidFill>
              <a:schemeClr val="tx1"/>
            </a:solidFill>
          </a:ln>
        </p:spPr>
        <p:txBody>
          <a:bodyPr wrap="square" rtlCol="0">
            <a:spAutoFit/>
          </a:bodyPr>
          <a:lstStyle/>
          <a:p>
            <a:pPr algn="ctr"/>
            <a:r>
              <a:rPr lang="en-US" sz="2400" dirty="0"/>
              <a:t>25</a:t>
            </a:r>
          </a:p>
        </p:txBody>
      </p:sp>
      <p:sp>
        <p:nvSpPr>
          <p:cNvPr id="40" name="TextBox 39"/>
          <p:cNvSpPr txBox="1"/>
          <p:nvPr/>
        </p:nvSpPr>
        <p:spPr>
          <a:xfrm>
            <a:off x="8229600" y="3653136"/>
            <a:ext cx="381000" cy="461665"/>
          </a:xfrm>
          <a:prstGeom prst="rect">
            <a:avLst/>
          </a:prstGeom>
          <a:noFill/>
          <a:ln w="25400">
            <a:solidFill>
              <a:schemeClr val="tx1"/>
            </a:solidFill>
          </a:ln>
        </p:spPr>
        <p:txBody>
          <a:bodyPr wrap="square" rtlCol="0">
            <a:spAutoFit/>
          </a:bodyPr>
          <a:lstStyle/>
          <a:p>
            <a:pPr algn="ctr"/>
            <a:endParaRPr lang="en-US" sz="2400" dirty="0"/>
          </a:p>
        </p:txBody>
      </p:sp>
      <p:cxnSp>
        <p:nvCxnSpPr>
          <p:cNvPr id="41" name="Straight Arrow Connector 40"/>
          <p:cNvCxnSpPr/>
          <p:nvPr/>
        </p:nvCxnSpPr>
        <p:spPr>
          <a:xfrm flipV="1">
            <a:off x="8458200" y="3881735"/>
            <a:ext cx="457200" cy="22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8928292" y="3653136"/>
            <a:ext cx="520509" cy="461665"/>
          </a:xfrm>
          <a:prstGeom prst="rect">
            <a:avLst/>
          </a:prstGeom>
          <a:noFill/>
          <a:ln w="25400">
            <a:solidFill>
              <a:schemeClr val="tx1"/>
            </a:solidFill>
          </a:ln>
        </p:spPr>
        <p:txBody>
          <a:bodyPr wrap="square" rtlCol="0">
            <a:spAutoFit/>
          </a:bodyPr>
          <a:lstStyle/>
          <a:p>
            <a:pPr algn="ctr"/>
            <a:r>
              <a:rPr lang="en-US" sz="2400" dirty="0"/>
              <a:t>50</a:t>
            </a:r>
          </a:p>
        </p:txBody>
      </p:sp>
      <p:sp>
        <p:nvSpPr>
          <p:cNvPr id="43" name="TextBox 42"/>
          <p:cNvSpPr txBox="1"/>
          <p:nvPr/>
        </p:nvSpPr>
        <p:spPr>
          <a:xfrm>
            <a:off x="9448800" y="3653136"/>
            <a:ext cx="381000" cy="461665"/>
          </a:xfrm>
          <a:prstGeom prst="rect">
            <a:avLst/>
          </a:prstGeom>
          <a:noFill/>
          <a:ln w="25400">
            <a:solidFill>
              <a:schemeClr val="tx1"/>
            </a:solidFill>
          </a:ln>
        </p:spPr>
        <p:txBody>
          <a:bodyPr wrap="square" rtlCol="0">
            <a:spAutoFit/>
          </a:bodyPr>
          <a:lstStyle/>
          <a:p>
            <a:pPr algn="ctr"/>
            <a:endParaRPr lang="en-US" sz="2400" dirty="0"/>
          </a:p>
        </p:txBody>
      </p:sp>
    </p:spTree>
    <p:extLst>
      <p:ext uri="{BB962C8B-B14F-4D97-AF65-F5344CB8AC3E}">
        <p14:creationId xmlns:p14="http://schemas.microsoft.com/office/powerpoint/2010/main" val="3538723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04800"/>
            <a:ext cx="8915400" cy="1143000"/>
          </a:xfrm>
        </p:spPr>
        <p:txBody>
          <a:bodyPr/>
          <a:lstStyle/>
          <a:p>
            <a:r>
              <a:rPr lang="en-US" sz="3600" dirty="0"/>
              <a:t>Why do I have to implement a Linked List in C?</a:t>
            </a:r>
          </a:p>
        </p:txBody>
      </p:sp>
      <p:sp>
        <p:nvSpPr>
          <p:cNvPr id="3" name="Content Placeholder 2"/>
          <p:cNvSpPr>
            <a:spLocks noGrp="1"/>
          </p:cNvSpPr>
          <p:nvPr>
            <p:ph idx="1"/>
          </p:nvPr>
        </p:nvSpPr>
        <p:spPr>
          <a:xfrm>
            <a:off x="1905000" y="1905000"/>
            <a:ext cx="8229600" cy="3581400"/>
          </a:xfrm>
        </p:spPr>
        <p:txBody>
          <a:bodyPr/>
          <a:lstStyle/>
          <a:p>
            <a:pPr marL="514350" indent="-514350">
              <a:buFont typeface="+mj-lt"/>
              <a:buAutoNum type="arabicPeriod"/>
            </a:pPr>
            <a:r>
              <a:rPr lang="en-US" sz="1800" dirty="0"/>
              <a:t>Provides very good pointer understanding and manipulation practice (re-enforces your C knowledge).</a:t>
            </a:r>
          </a:p>
          <a:p>
            <a:pPr marL="514350" indent="-514350">
              <a:buFont typeface="+mj-lt"/>
              <a:buAutoNum type="arabicPeriod"/>
            </a:pPr>
            <a:r>
              <a:rPr lang="en-US" sz="1800" dirty="0"/>
              <a:t>This class is in C and after passing it, you are expected to be able to work with pointers and with linked lists in C.</a:t>
            </a:r>
          </a:p>
          <a:p>
            <a:pPr marL="514350" indent="-514350">
              <a:buFont typeface="+mj-lt"/>
              <a:buAutoNum type="arabicPeriod"/>
            </a:pPr>
            <a:r>
              <a:rPr lang="en-US" sz="1800" dirty="0"/>
              <a:t>It is one of the basic data structures.</a:t>
            </a:r>
          </a:p>
          <a:p>
            <a:pPr marL="914400" lvl="1" indent="-514350">
              <a:buFont typeface="+mj-lt"/>
              <a:buAutoNum type="arabicPeriod"/>
            </a:pPr>
            <a:r>
              <a:rPr lang="en-US" sz="1600" dirty="0"/>
              <a:t>Granted, implementing it in other languages may not be as tricky as it is in C.</a:t>
            </a:r>
          </a:p>
          <a:p>
            <a:pPr marL="514350" indent="-514350">
              <a:buFont typeface="+mj-lt"/>
              <a:buAutoNum type="arabicPeriod"/>
            </a:pPr>
            <a:r>
              <a:rPr lang="en-US" sz="1800" dirty="0"/>
              <a:t>If you are familiar with it, you can easily adapt it as you need to (or even invent a new one).</a:t>
            </a:r>
          </a:p>
          <a:p>
            <a:pPr marL="514350" indent="-514350">
              <a:buFont typeface="+mj-lt"/>
              <a:buAutoNum type="arabicPeriod"/>
            </a:pPr>
            <a:r>
              <a:rPr lang="en-US" sz="1800" dirty="0"/>
              <a:t>It may end up being a programming interview question</a:t>
            </a:r>
          </a:p>
          <a:p>
            <a:pPr marL="800100" lvl="2" indent="0">
              <a:buNone/>
            </a:pPr>
            <a:r>
              <a:rPr lang="en-US" sz="1400" dirty="0">
                <a:hlinkClick r:id="rId2"/>
              </a:rPr>
              <a:t>https://www.geeksforgeeks.org/top-10-algorithms-in-interview-questions/</a:t>
            </a:r>
            <a:endParaRPr lang="en-US" sz="900" dirty="0"/>
          </a:p>
          <a:p>
            <a:endParaRPr lang="en-US" sz="1800" dirty="0"/>
          </a:p>
          <a:p>
            <a:pPr marL="514350" indent="-514350">
              <a:buFont typeface="+mj-lt"/>
              <a:buAutoNum type="arabicPeriod"/>
            </a:pPr>
            <a:endParaRPr lang="en-US" sz="1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3021174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57200"/>
            <a:ext cx="8229600" cy="5181600"/>
          </a:xfrm>
        </p:spPr>
        <p:txBody>
          <a:bodyPr/>
          <a:lstStyle/>
          <a:p>
            <a:r>
              <a:rPr lang="en-US" dirty="0"/>
              <a:t>See the slides on Linked Lists in C code review and </a:t>
            </a:r>
            <a:r>
              <a:rPr lang="en-US" b="1" dirty="0"/>
              <a:t>DRAWING of all the data used in that code.</a:t>
            </a:r>
            <a:br>
              <a:rPr lang="en-US" b="1" dirty="0"/>
            </a:br>
            <a:br>
              <a:rPr lang="en-US" b="1" dirty="0"/>
            </a:br>
            <a:r>
              <a:rPr lang="en-US" b="1" dirty="0">
                <a:solidFill>
                  <a:srgbClr val="C00000"/>
                </a:solidFill>
              </a:rPr>
              <a:t>Even if you know Linked Lists, look at the slides to be able to draw them </a:t>
            </a:r>
            <a:r>
              <a:rPr lang="en-US" b="1">
                <a:solidFill>
                  <a:srgbClr val="C00000"/>
                </a:solidFill>
              </a:rPr>
              <a:t>in detail.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1112889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762000"/>
          </a:xfrm>
        </p:spPr>
        <p:txBody>
          <a:bodyPr/>
          <a:lstStyle/>
          <a:p>
            <a:r>
              <a:rPr lang="en-US" sz="4000" dirty="0"/>
              <a:t>What to Review</a:t>
            </a:r>
          </a:p>
        </p:txBody>
      </p:sp>
      <p:sp>
        <p:nvSpPr>
          <p:cNvPr id="3" name="Content Placeholder 2"/>
          <p:cNvSpPr>
            <a:spLocks noGrp="1"/>
          </p:cNvSpPr>
          <p:nvPr>
            <p:ph idx="1"/>
          </p:nvPr>
        </p:nvSpPr>
        <p:spPr>
          <a:xfrm>
            <a:off x="1524001" y="533400"/>
            <a:ext cx="9150531" cy="6324600"/>
          </a:xfrm>
        </p:spPr>
        <p:txBody>
          <a:bodyPr/>
          <a:lstStyle/>
          <a:p>
            <a:pPr lvl="1"/>
            <a:r>
              <a:rPr lang="en-US" dirty="0">
                <a:solidFill>
                  <a:srgbClr val="FF0000"/>
                </a:solidFill>
              </a:rPr>
              <a:t>Pointers – STUDENT SELF REVIEW (not reviewed in class)</a:t>
            </a:r>
          </a:p>
          <a:p>
            <a:pPr lvl="2"/>
            <a:r>
              <a:rPr lang="en-US" dirty="0"/>
              <a:t>“Pointers and Memory”: </a:t>
            </a:r>
            <a:r>
              <a:rPr lang="en-US" sz="1600" dirty="0">
                <a:hlinkClick r:id="rId2"/>
              </a:rPr>
              <a:t>http://cslibrary.stanford.edu/102/PointersAndMemory.pdf</a:t>
            </a:r>
            <a:endParaRPr lang="en-US" sz="1600" dirty="0"/>
          </a:p>
          <a:p>
            <a:pPr lvl="3"/>
            <a:r>
              <a:rPr lang="en-US" sz="1400" dirty="0"/>
              <a:t>See more details in the next couple of slides.</a:t>
            </a:r>
          </a:p>
          <a:p>
            <a:pPr lvl="3"/>
            <a:r>
              <a:rPr lang="en-US" dirty="0"/>
              <a:t>Heap vs stack</a:t>
            </a:r>
          </a:p>
          <a:p>
            <a:pPr lvl="2"/>
            <a:r>
              <a:rPr lang="en-US" dirty="0"/>
              <a:t>See the pointers quiz posted on the Slides and Resources page.</a:t>
            </a:r>
          </a:p>
          <a:p>
            <a:pPr lvl="1"/>
            <a:r>
              <a:rPr lang="en-US" dirty="0">
                <a:solidFill>
                  <a:srgbClr val="FF0000"/>
                </a:solidFill>
              </a:rPr>
              <a:t>C </a:t>
            </a:r>
            <a:r>
              <a:rPr lang="en-US" dirty="0" err="1">
                <a:solidFill>
                  <a:srgbClr val="FF0000"/>
                </a:solidFill>
              </a:rPr>
              <a:t>struct</a:t>
            </a:r>
            <a:r>
              <a:rPr lang="en-US" dirty="0">
                <a:solidFill>
                  <a:srgbClr val="FF0000"/>
                </a:solidFill>
              </a:rPr>
              <a:t> </a:t>
            </a:r>
            <a:r>
              <a:rPr lang="en-US" dirty="0"/>
              <a:t>and accessing individual fields with </a:t>
            </a:r>
            <a:r>
              <a:rPr lang="en-US" dirty="0">
                <a:solidFill>
                  <a:srgbClr val="FF0000"/>
                </a:solidFill>
              </a:rPr>
              <a:t>. and -&gt; </a:t>
            </a:r>
            <a:r>
              <a:rPr lang="en-US" dirty="0"/>
              <a:t>as appropriate</a:t>
            </a:r>
          </a:p>
          <a:p>
            <a:pPr lvl="1"/>
            <a:r>
              <a:rPr lang="en-US" dirty="0" err="1">
                <a:solidFill>
                  <a:srgbClr val="FF0000"/>
                </a:solidFill>
              </a:rPr>
              <a:t>typedef</a:t>
            </a:r>
            <a:r>
              <a:rPr lang="en-US" dirty="0">
                <a:solidFill>
                  <a:srgbClr val="FF0000"/>
                </a:solidFill>
              </a:rPr>
              <a:t> </a:t>
            </a:r>
          </a:p>
          <a:p>
            <a:pPr lvl="1"/>
            <a:r>
              <a:rPr lang="en-US" dirty="0">
                <a:solidFill>
                  <a:srgbClr val="FF0000"/>
                </a:solidFill>
              </a:rPr>
              <a:t>Linked lists: </a:t>
            </a:r>
            <a:r>
              <a:rPr lang="en-US" i="1" dirty="0">
                <a:solidFill>
                  <a:srgbClr val="FF0000"/>
                </a:solidFill>
              </a:rPr>
              <a:t>concept </a:t>
            </a:r>
            <a:r>
              <a:rPr lang="en-US" dirty="0">
                <a:solidFill>
                  <a:srgbClr val="FF0000"/>
                </a:solidFill>
              </a:rPr>
              <a:t>and</a:t>
            </a:r>
            <a:r>
              <a:rPr lang="en-US" i="1" dirty="0">
                <a:solidFill>
                  <a:srgbClr val="FF0000"/>
                </a:solidFill>
              </a:rPr>
              <a:t> implementation.</a:t>
            </a:r>
          </a:p>
          <a:p>
            <a:pPr lvl="2"/>
            <a:r>
              <a:rPr lang="en-US" dirty="0"/>
              <a:t>“Linked Lists Basics”: </a:t>
            </a:r>
            <a:r>
              <a:rPr lang="en-US" dirty="0">
                <a:hlinkClick r:id="rId3"/>
              </a:rPr>
              <a:t>http://cslibrary.stanford.edu/103/LinkedListBasics.pdf</a:t>
            </a:r>
            <a:endParaRPr lang="en-US" dirty="0"/>
          </a:p>
          <a:p>
            <a:pPr lvl="2"/>
            <a:r>
              <a:rPr lang="en-US" dirty="0"/>
              <a:t>In exam, expected to write code involving lists.</a:t>
            </a:r>
          </a:p>
          <a:p>
            <a:pPr lvl="1"/>
            <a:r>
              <a:rPr lang="en-US" dirty="0"/>
              <a:t>Read the reference material and the following slides. </a:t>
            </a:r>
          </a:p>
          <a:p>
            <a:pPr marL="457200" lvl="1" indent="0">
              <a:buNone/>
            </a:pPr>
            <a:r>
              <a:rPr lang="en-US" dirty="0"/>
              <a:t>Pay attention to the </a:t>
            </a:r>
            <a:r>
              <a:rPr lang="en-US" dirty="0">
                <a:solidFill>
                  <a:srgbClr val="FF0000"/>
                </a:solidFill>
              </a:rPr>
              <a:t>box representation showing what happens in the memory</a:t>
            </a:r>
            <a:r>
              <a:rPr lang="en-US" dirty="0"/>
              <a:t>. You must be able to </a:t>
            </a:r>
            <a:r>
              <a:rPr lang="en-US" i="1" dirty="0">
                <a:solidFill>
                  <a:srgbClr val="FF0000"/>
                </a:solidFill>
              </a:rPr>
              <a:t>produce such representations</a:t>
            </a:r>
            <a:r>
              <a:rPr lang="en-US" dirty="0"/>
              <a:t>.</a:t>
            </a:r>
          </a:p>
          <a:p>
            <a:pPr lvl="2"/>
            <a:r>
              <a:rPr lang="en-US" dirty="0"/>
              <a:t>E.g. see page 13: think about what parts of the drawing are generated (or correspond) to each line of code.</a:t>
            </a:r>
          </a:p>
          <a:p>
            <a:pPr lvl="2"/>
            <a:r>
              <a:rPr lang="en-US" dirty="0"/>
              <a:t>Recommended to read all the reference material. At the very least read and make sure you understand the parts highlighted in the review slides.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2453443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609600"/>
          </a:xfrm>
        </p:spPr>
        <p:txBody>
          <a:bodyPr/>
          <a:lstStyle/>
          <a:p>
            <a:r>
              <a:rPr lang="en-US" dirty="0"/>
              <a:t>Good resources for review</a:t>
            </a:r>
          </a:p>
        </p:txBody>
      </p:sp>
      <p:sp>
        <p:nvSpPr>
          <p:cNvPr id="3" name="Content Placeholder 2"/>
          <p:cNvSpPr>
            <a:spLocks noGrp="1"/>
          </p:cNvSpPr>
          <p:nvPr>
            <p:ph idx="1"/>
          </p:nvPr>
        </p:nvSpPr>
        <p:spPr>
          <a:xfrm>
            <a:off x="1981200" y="762000"/>
            <a:ext cx="8229600" cy="6019800"/>
          </a:xfrm>
        </p:spPr>
        <p:txBody>
          <a:bodyPr/>
          <a:lstStyle/>
          <a:p>
            <a:pPr marL="0" indent="0">
              <a:buNone/>
            </a:pPr>
            <a:r>
              <a:rPr lang="en-US" sz="2000" dirty="0"/>
              <a:t>If you did not do it already, solve the Pointer Quiz posted in the Code section.</a:t>
            </a:r>
          </a:p>
          <a:p>
            <a:pPr marL="0" indent="0">
              <a:buNone/>
            </a:pPr>
            <a:endParaRPr lang="en-US" sz="800" dirty="0"/>
          </a:p>
          <a:p>
            <a:pPr marL="0" indent="0">
              <a:buNone/>
            </a:pPr>
            <a:r>
              <a:rPr lang="en-US" sz="2000" dirty="0"/>
              <a:t>From the Stanford CS Education Library:</a:t>
            </a:r>
          </a:p>
          <a:p>
            <a:r>
              <a:rPr lang="en-US" sz="2000" dirty="0"/>
              <a:t>Pointers and Memory: </a:t>
            </a:r>
            <a:r>
              <a:rPr lang="en-US" sz="1600" dirty="0">
                <a:hlinkClick r:id="rId2"/>
              </a:rPr>
              <a:t>http://cslibrary.stanford.edu/102/PointersAndMemory.pdf</a:t>
            </a:r>
            <a:endParaRPr lang="en-US" sz="1600" dirty="0"/>
          </a:p>
          <a:p>
            <a:pPr marL="457200" lvl="1" indent="0">
              <a:buNone/>
            </a:pPr>
            <a:r>
              <a:rPr lang="en-US" sz="1600" dirty="0"/>
              <a:t>Skim through all and pay special attention to:</a:t>
            </a:r>
          </a:p>
          <a:p>
            <a:pPr lvl="1"/>
            <a:r>
              <a:rPr lang="en-US" sz="1600" b="1" dirty="0">
                <a:solidFill>
                  <a:srgbClr val="FF0000"/>
                </a:solidFill>
              </a:rPr>
              <a:t>Victim &amp; TAB example on page 14</a:t>
            </a:r>
          </a:p>
          <a:p>
            <a:pPr lvl="1"/>
            <a:r>
              <a:rPr lang="en-US" sz="1600" dirty="0"/>
              <a:t>Section 4 (Heap)</a:t>
            </a:r>
          </a:p>
          <a:p>
            <a:pPr lvl="2"/>
            <a:r>
              <a:rPr lang="en-US" sz="1200" dirty="0"/>
              <a:t>Examples on page 28: </a:t>
            </a:r>
          </a:p>
          <a:p>
            <a:pPr lvl="3"/>
            <a:r>
              <a:rPr lang="en-US" sz="1000" dirty="0"/>
              <a:t>middle example-  draw the picture after each line in step 2, they show the final picture.</a:t>
            </a:r>
          </a:p>
          <a:p>
            <a:pPr lvl="4"/>
            <a:r>
              <a:rPr lang="en-US" sz="1000" dirty="0"/>
              <a:t>Replace </a:t>
            </a:r>
            <a:r>
              <a:rPr lang="en-US" sz="1000" dirty="0" err="1"/>
              <a:t>intPtr</a:t>
            </a:r>
            <a:r>
              <a:rPr lang="en-US" sz="1000" dirty="0"/>
              <a:t> = </a:t>
            </a:r>
            <a:r>
              <a:rPr lang="en-US" sz="1000" dirty="0" err="1"/>
              <a:t>malloc</a:t>
            </a:r>
            <a:r>
              <a:rPr lang="en-US" sz="1000" dirty="0"/>
              <a:t>()</a:t>
            </a:r>
            <a:r>
              <a:rPr lang="en-US" sz="1000" dirty="0" err="1"/>
              <a:t>sizeof</a:t>
            </a:r>
            <a:r>
              <a:rPr lang="en-US" sz="1000" dirty="0"/>
              <a:t>(</a:t>
            </a:r>
            <a:r>
              <a:rPr lang="en-US" sz="1000" dirty="0" err="1"/>
              <a:t>int</a:t>
            </a:r>
            <a:r>
              <a:rPr lang="en-US" sz="1000" dirty="0"/>
              <a:t>));    </a:t>
            </a:r>
          </a:p>
          <a:p>
            <a:pPr lvl="4"/>
            <a:r>
              <a:rPr lang="en-US" sz="1000" dirty="0"/>
              <a:t>With:     </a:t>
            </a:r>
            <a:r>
              <a:rPr lang="en-US" sz="1000" dirty="0" err="1"/>
              <a:t>int</a:t>
            </a:r>
            <a:r>
              <a:rPr lang="en-US" sz="1000" dirty="0"/>
              <a:t> * temp = </a:t>
            </a:r>
            <a:r>
              <a:rPr lang="en-US" sz="1000" dirty="0" err="1"/>
              <a:t>malloc</a:t>
            </a:r>
            <a:r>
              <a:rPr lang="en-US" sz="1000" dirty="0"/>
              <a:t>(</a:t>
            </a:r>
            <a:r>
              <a:rPr lang="en-US" sz="1000" dirty="0" err="1"/>
              <a:t>sizeof</a:t>
            </a:r>
            <a:r>
              <a:rPr lang="en-US" sz="1000" dirty="0"/>
              <a:t>(</a:t>
            </a:r>
            <a:r>
              <a:rPr lang="en-US" sz="1000" dirty="0" err="1"/>
              <a:t>int</a:t>
            </a:r>
            <a:r>
              <a:rPr lang="en-US" sz="1000" dirty="0"/>
              <a:t>));   </a:t>
            </a:r>
          </a:p>
          <a:p>
            <a:pPr lvl="4"/>
            <a:r>
              <a:rPr lang="en-US" sz="1000" dirty="0"/>
              <a:t>               </a:t>
            </a:r>
            <a:r>
              <a:rPr lang="en-US" sz="1000" dirty="0" err="1"/>
              <a:t>intPtr</a:t>
            </a:r>
            <a:r>
              <a:rPr lang="en-US" sz="1000" dirty="0"/>
              <a:t> = temp;    // DRAW pictures;      Do we need to free </a:t>
            </a:r>
            <a:r>
              <a:rPr lang="en-US" sz="1000" dirty="0" err="1"/>
              <a:t>intPtr</a:t>
            </a:r>
            <a:r>
              <a:rPr lang="en-US" sz="1000" dirty="0"/>
              <a:t> and temp?</a:t>
            </a:r>
          </a:p>
          <a:p>
            <a:pPr lvl="3"/>
            <a:r>
              <a:rPr lang="en-US" sz="1000" dirty="0"/>
              <a:t>Notice the gray arrow in the third example: </a:t>
            </a:r>
            <a:r>
              <a:rPr lang="en-US" sz="1000" dirty="0" err="1"/>
              <a:t>intPtr</a:t>
            </a:r>
            <a:r>
              <a:rPr lang="en-US" sz="1000" dirty="0"/>
              <a:t> still points to a memory location – dangling pointer</a:t>
            </a:r>
          </a:p>
          <a:p>
            <a:pPr lvl="2"/>
            <a:r>
              <a:rPr lang="en-US" sz="1200" dirty="0"/>
              <a:t>Page 30: notice size+1 needed to store a string.</a:t>
            </a:r>
          </a:p>
          <a:p>
            <a:pPr lvl="1"/>
            <a:endParaRPr lang="en-US" sz="1600" dirty="0"/>
          </a:p>
          <a:p>
            <a:r>
              <a:rPr lang="en-US" sz="2000" dirty="0"/>
              <a:t>Linked Lists Basics: </a:t>
            </a:r>
            <a:r>
              <a:rPr lang="en-US" sz="1600" dirty="0">
                <a:hlinkClick r:id="rId3"/>
              </a:rPr>
              <a:t>http://cslibrary.stanford.edu/103/LinkedListBasics.pdf</a:t>
            </a:r>
            <a:endParaRPr lang="en-US" sz="1600" dirty="0"/>
          </a:p>
          <a:p>
            <a:pPr lvl="1"/>
            <a:r>
              <a:rPr lang="en-US" sz="1600" dirty="0"/>
              <a:t>Notice Heap Memory versus Stack Memory</a:t>
            </a:r>
          </a:p>
          <a:p>
            <a:pPr lvl="1"/>
            <a:r>
              <a:rPr lang="en-US" sz="1600" b="1" dirty="0">
                <a:solidFill>
                  <a:srgbClr val="FF0000"/>
                </a:solidFill>
              </a:rPr>
              <a:t>See </a:t>
            </a:r>
            <a:r>
              <a:rPr lang="en-US" sz="1600" b="1" dirty="0" err="1">
                <a:solidFill>
                  <a:srgbClr val="FF0000"/>
                </a:solidFill>
              </a:rPr>
              <a:t>WrongPush</a:t>
            </a:r>
            <a:r>
              <a:rPr lang="en-US" sz="1600" b="1" dirty="0">
                <a:solidFill>
                  <a:srgbClr val="FF0000"/>
                </a:solidFill>
              </a:rPr>
              <a:t> and </a:t>
            </a:r>
            <a:r>
              <a:rPr lang="en-US" sz="1600" b="1" dirty="0" err="1">
                <a:solidFill>
                  <a:srgbClr val="FF0000"/>
                </a:solidFill>
              </a:rPr>
              <a:t>CorrectPush</a:t>
            </a:r>
            <a:r>
              <a:rPr lang="en-US" sz="1600" b="1" dirty="0">
                <a:solidFill>
                  <a:srgbClr val="FF0000"/>
                </a:solidFill>
              </a:rPr>
              <a:t> examples (pages 12-15)</a:t>
            </a:r>
            <a:r>
              <a:rPr lang="en-US" sz="1600" dirty="0"/>
              <a:t>.</a:t>
            </a:r>
          </a:p>
          <a:p>
            <a:pPr lvl="1"/>
            <a:endParaRPr lang="en-US" sz="800" dirty="0"/>
          </a:p>
          <a:p>
            <a:r>
              <a:rPr lang="en-US" sz="2000" dirty="0"/>
              <a:t>Throughout our examples, </a:t>
            </a:r>
          </a:p>
          <a:p>
            <a:pPr lvl="1"/>
            <a:r>
              <a:rPr lang="en-US" sz="1600" dirty="0"/>
              <a:t>Think about what data is on the </a:t>
            </a:r>
            <a:r>
              <a:rPr lang="en-US" sz="1600" dirty="0">
                <a:solidFill>
                  <a:srgbClr val="FF0000"/>
                </a:solidFill>
              </a:rPr>
              <a:t>heap</a:t>
            </a:r>
            <a:r>
              <a:rPr lang="en-US" sz="1600" dirty="0"/>
              <a:t> and what data is on the</a:t>
            </a:r>
            <a:r>
              <a:rPr lang="en-US" sz="1600" dirty="0">
                <a:solidFill>
                  <a:srgbClr val="FF0000"/>
                </a:solidFill>
              </a:rPr>
              <a:t> stack</a:t>
            </a:r>
            <a:r>
              <a:rPr lang="en-US" sz="1600" dirty="0"/>
              <a:t>.</a:t>
            </a:r>
          </a:p>
          <a:p>
            <a:pPr lvl="1"/>
            <a:r>
              <a:rPr lang="en-US" sz="1600" dirty="0"/>
              <a:t>Use drawings to represent the memory and the variables  in the program.</a:t>
            </a:r>
          </a:p>
          <a:p>
            <a:endParaRPr lang="en-US"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3350953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Pointer Review </a:t>
            </a:r>
            <a:r>
              <a:rPr lang="en-US"/>
              <a:t>– by STUDENT </a:t>
            </a:r>
            <a:endParaRPr lang="en-US" dirty="0"/>
          </a:p>
        </p:txBody>
      </p:sp>
      <p:sp>
        <p:nvSpPr>
          <p:cNvPr id="3" name="Content Placeholder 2"/>
          <p:cNvSpPr>
            <a:spLocks noGrp="1"/>
          </p:cNvSpPr>
          <p:nvPr>
            <p:ph idx="1"/>
          </p:nvPr>
        </p:nvSpPr>
        <p:spPr>
          <a:xfrm>
            <a:off x="1981200" y="1219200"/>
            <a:ext cx="8229600" cy="4648200"/>
          </a:xfrm>
        </p:spPr>
        <p:txBody>
          <a:bodyPr/>
          <a:lstStyle/>
          <a:p>
            <a:r>
              <a:rPr lang="en-US" sz="2400" dirty="0"/>
              <a:t>Pointers and Memory: </a:t>
            </a:r>
            <a:r>
              <a:rPr lang="en-US" sz="1800" dirty="0">
                <a:hlinkClick r:id="rId2"/>
              </a:rPr>
              <a:t>http://cslibrary.stanford.edu/102/PointersAndMemory.pdf</a:t>
            </a:r>
            <a:endParaRPr lang="en-US" sz="1800" dirty="0"/>
          </a:p>
          <a:p>
            <a:pPr marL="457200" lvl="1" indent="0">
              <a:buNone/>
            </a:pPr>
            <a:r>
              <a:rPr lang="en-US" sz="1800" dirty="0"/>
              <a:t>Convention: NULL pointer:  </a:t>
            </a:r>
          </a:p>
          <a:p>
            <a:pPr marL="457200" lvl="1" indent="0">
              <a:buNone/>
            </a:pPr>
            <a:endParaRPr lang="en-US" sz="1800" dirty="0"/>
          </a:p>
          <a:p>
            <a:pPr marL="457200" lvl="1" indent="0">
              <a:buNone/>
            </a:pPr>
            <a:r>
              <a:rPr lang="en-US" sz="1800" dirty="0"/>
              <a:t>Convention: bad pointer:  </a:t>
            </a:r>
          </a:p>
          <a:p>
            <a:pPr marL="457200" lvl="1" indent="0">
              <a:buNone/>
            </a:pPr>
            <a:endParaRPr lang="en-US" sz="1800" dirty="0"/>
          </a:p>
          <a:p>
            <a:pPr marL="457200" lvl="1" indent="0">
              <a:buNone/>
            </a:pPr>
            <a:r>
              <a:rPr lang="en-US" sz="1800" dirty="0"/>
              <a:t>Pointer,  </a:t>
            </a:r>
            <a:r>
              <a:rPr lang="en-US" sz="1800" dirty="0" err="1"/>
              <a:t>pointee</a:t>
            </a:r>
            <a:r>
              <a:rPr lang="en-US" sz="1800" dirty="0"/>
              <a:t>, dereference [a pointer]</a:t>
            </a:r>
          </a:p>
          <a:p>
            <a:pPr marL="457200" lvl="1" indent="0">
              <a:buNone/>
            </a:pPr>
            <a:r>
              <a:rPr lang="en-US" sz="1800" dirty="0"/>
              <a:t>Read all and pay special attention to:</a:t>
            </a:r>
          </a:p>
          <a:p>
            <a:pPr lvl="1"/>
            <a:r>
              <a:rPr lang="en-US" sz="1800" dirty="0"/>
              <a:t>Pointer representation and assignment: pages 3, 4</a:t>
            </a:r>
          </a:p>
          <a:p>
            <a:pPr lvl="1"/>
            <a:r>
              <a:rPr lang="en-US" sz="1800" dirty="0"/>
              <a:t>Examples in pages 7-8 (especially page 8)</a:t>
            </a:r>
          </a:p>
          <a:p>
            <a:pPr lvl="1"/>
            <a:r>
              <a:rPr lang="en-US" sz="1800" b="1" dirty="0">
                <a:solidFill>
                  <a:srgbClr val="FF0000"/>
                </a:solidFill>
              </a:rPr>
              <a:t>Victim &amp; TAB example on page 14</a:t>
            </a:r>
          </a:p>
          <a:p>
            <a:pPr lvl="1"/>
            <a:r>
              <a:rPr lang="en-US" sz="1800" dirty="0"/>
              <a:t>Section 4 (Heap Memory)</a:t>
            </a:r>
          </a:p>
          <a:p>
            <a:pPr lvl="2"/>
            <a:r>
              <a:rPr lang="en-US" sz="1600" dirty="0"/>
              <a:t>Examples on page 28: </a:t>
            </a:r>
          </a:p>
          <a:p>
            <a:pPr lvl="3"/>
            <a:r>
              <a:rPr lang="en-US" sz="1400" dirty="0"/>
              <a:t>middle example (draw the picture after each line, they show the final picture)</a:t>
            </a:r>
          </a:p>
          <a:p>
            <a:pPr lvl="3"/>
            <a:r>
              <a:rPr lang="en-US" sz="1400" dirty="0"/>
              <a:t>Notice the gray arrow in the third example: </a:t>
            </a:r>
            <a:r>
              <a:rPr lang="en-US" sz="1400" dirty="0" err="1"/>
              <a:t>intPtr</a:t>
            </a:r>
            <a:r>
              <a:rPr lang="en-US" sz="1400" dirty="0"/>
              <a:t> still point to a memory location– dangling pointer</a:t>
            </a:r>
          </a:p>
          <a:p>
            <a:pPr lvl="2"/>
            <a:r>
              <a:rPr lang="en-US" sz="1600" dirty="0"/>
              <a:t>Page 30: notice size+1 needed to store a string.</a:t>
            </a:r>
          </a:p>
          <a:p>
            <a:endParaRPr lang="en-US"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
        <p:nvSpPr>
          <p:cNvPr id="7" name="TextBox 6"/>
          <p:cNvSpPr txBox="1"/>
          <p:nvPr/>
        </p:nvSpPr>
        <p:spPr>
          <a:xfrm>
            <a:off x="5018862" y="2664024"/>
            <a:ext cx="543739" cy="307777"/>
          </a:xfrm>
          <a:prstGeom prst="rect">
            <a:avLst/>
          </a:prstGeom>
          <a:noFill/>
          <a:ln>
            <a:solidFill>
              <a:schemeClr val="tx1"/>
            </a:solidFill>
          </a:ln>
        </p:spPr>
        <p:txBody>
          <a:bodyPr wrap="none" rtlCol="0">
            <a:spAutoFit/>
          </a:bodyPr>
          <a:lstStyle/>
          <a:p>
            <a:r>
              <a:rPr lang="en-US" sz="1400" dirty="0"/>
              <a:t>X </a:t>
            </a:r>
            <a:r>
              <a:rPr lang="en-US" sz="1400" dirty="0" err="1"/>
              <a:t>X</a:t>
            </a:r>
            <a:r>
              <a:rPr lang="en-US" sz="1400" dirty="0"/>
              <a:t> </a:t>
            </a:r>
            <a:r>
              <a:rPr lang="en-US" sz="1400" dirty="0" err="1"/>
              <a:t>X</a:t>
            </a:r>
            <a:endParaRPr lang="en-US" sz="1400" dirty="0"/>
          </a:p>
        </p:txBody>
      </p:sp>
      <p:sp>
        <p:nvSpPr>
          <p:cNvPr id="8" name="TextBox 7"/>
          <p:cNvSpPr txBox="1"/>
          <p:nvPr/>
        </p:nvSpPr>
        <p:spPr>
          <a:xfrm>
            <a:off x="5133534" y="2051447"/>
            <a:ext cx="505267" cy="307777"/>
          </a:xfrm>
          <a:prstGeom prst="rect">
            <a:avLst/>
          </a:prstGeom>
          <a:noFill/>
          <a:ln>
            <a:solidFill>
              <a:schemeClr val="tx1"/>
            </a:solidFill>
          </a:ln>
        </p:spPr>
        <p:txBody>
          <a:bodyPr wrap="none" rtlCol="0">
            <a:spAutoFit/>
          </a:bodyPr>
          <a:lstStyle/>
          <a:p>
            <a:r>
              <a:rPr lang="en-US" sz="1400" dirty="0"/>
              <a:t>        </a:t>
            </a:r>
          </a:p>
        </p:txBody>
      </p:sp>
      <p:cxnSp>
        <p:nvCxnSpPr>
          <p:cNvPr id="10" name="Straight Connector 9"/>
          <p:cNvCxnSpPr/>
          <p:nvPr/>
        </p:nvCxnSpPr>
        <p:spPr>
          <a:xfrm>
            <a:off x="5133534" y="2051447"/>
            <a:ext cx="505267" cy="30777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4219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1"/>
            <a:ext cx="8229600" cy="759023"/>
          </a:xfrm>
        </p:spPr>
        <p:txBody>
          <a:bodyPr/>
          <a:lstStyle/>
          <a:p>
            <a:r>
              <a:rPr lang="en-US" sz="3600" dirty="0"/>
              <a:t>Linked List Review – The Concept</a:t>
            </a:r>
          </a:p>
        </p:txBody>
      </p:sp>
      <p:sp>
        <p:nvSpPr>
          <p:cNvPr id="3" name="Content Placeholder 2"/>
          <p:cNvSpPr>
            <a:spLocks noGrp="1"/>
          </p:cNvSpPr>
          <p:nvPr>
            <p:ph idx="1"/>
          </p:nvPr>
        </p:nvSpPr>
        <p:spPr>
          <a:xfrm>
            <a:off x="1828800" y="762001"/>
            <a:ext cx="8686800" cy="5301734"/>
          </a:xfrm>
        </p:spPr>
        <p:txBody>
          <a:bodyPr/>
          <a:lstStyle/>
          <a:p>
            <a:r>
              <a:rPr lang="en-US" sz="2000" dirty="0"/>
              <a:t>Data structure that holds a collection of objects (kept in nodes).</a:t>
            </a:r>
          </a:p>
          <a:p>
            <a:r>
              <a:rPr lang="en-US" sz="2000" dirty="0"/>
              <a:t>Why use it?: memory efficient &amp; flexibility for insertion and deletion.</a:t>
            </a:r>
          </a:p>
          <a:p>
            <a:r>
              <a:rPr lang="en-US" sz="2000" dirty="0"/>
              <a:t>Consists of a sequence of nodes.</a:t>
            </a:r>
          </a:p>
          <a:p>
            <a:r>
              <a:rPr lang="en-US" sz="2000" dirty="0"/>
              <a:t>Each node stores an object (data) and a link to the next node. (*variations)</a:t>
            </a:r>
          </a:p>
          <a:p>
            <a:r>
              <a:rPr lang="en-US" sz="2000" dirty="0"/>
              <a:t>The nodes are accessed by following the links (from one node to the next one).</a:t>
            </a:r>
          </a:p>
          <a:p>
            <a:r>
              <a:rPr lang="en-US" sz="2000" dirty="0"/>
              <a:t>The list is accessed starting from the first node. </a:t>
            </a:r>
          </a:p>
          <a:p>
            <a:r>
              <a:rPr lang="en-US" sz="2000" dirty="0"/>
              <a:t>The end is reached when the link to the next object is NULL.</a:t>
            </a:r>
          </a:p>
          <a:p>
            <a:r>
              <a:rPr lang="en-US" sz="2000" dirty="0"/>
              <a:t>Add a new object:</a:t>
            </a:r>
          </a:p>
          <a:p>
            <a:pPr lvl="1"/>
            <a:r>
              <a:rPr lang="en-US" sz="1800" dirty="0"/>
              <a:t>Create a new node (allocate memory, draw the box),</a:t>
            </a:r>
          </a:p>
          <a:p>
            <a:pPr lvl="1"/>
            <a:r>
              <a:rPr lang="en-US" sz="1800" dirty="0"/>
              <a:t>Populate it (with the object and possibly set the link to NULL),</a:t>
            </a:r>
          </a:p>
          <a:p>
            <a:pPr lvl="1"/>
            <a:r>
              <a:rPr lang="en-US" sz="1800" dirty="0"/>
              <a:t>Update the links to connect it in the list.</a:t>
            </a:r>
          </a:p>
          <a:p>
            <a:r>
              <a:rPr lang="en-US" sz="2200" dirty="0"/>
              <a:t>Delete an object</a:t>
            </a:r>
          </a:p>
          <a:p>
            <a:pPr lvl="1"/>
            <a:r>
              <a:rPr lang="en-US" sz="1800" dirty="0"/>
              <a:t>Use a temp variable to reference the node with the object that will be deleted.</a:t>
            </a:r>
          </a:p>
          <a:p>
            <a:pPr lvl="1"/>
            <a:r>
              <a:rPr lang="en-US" sz="1800" dirty="0"/>
              <a:t>Update the links in the list (so that it is skipped).</a:t>
            </a:r>
          </a:p>
          <a:p>
            <a:pPr lvl="1"/>
            <a:r>
              <a:rPr lang="en-US" sz="1800" dirty="0"/>
              <a:t>Destroy the node that was removed (free the memory, delete the box).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graphicFrame>
        <p:nvGraphicFramePr>
          <p:cNvPr id="5" name="Content Placeholder 26"/>
          <p:cNvGraphicFramePr>
            <a:graphicFrameLocks/>
          </p:cNvGraphicFramePr>
          <p:nvPr>
            <p:extLst>
              <p:ext uri="{D42A27DB-BD31-4B8C-83A1-F6EECF244321}">
                <p14:modId xmlns:p14="http://schemas.microsoft.com/office/powerpoint/2010/main" val="1721042274"/>
              </p:ext>
            </p:extLst>
          </p:nvPr>
        </p:nvGraphicFramePr>
        <p:xfrm>
          <a:off x="3871358" y="6324600"/>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6" name="TextBox 5"/>
          <p:cNvSpPr txBox="1"/>
          <p:nvPr/>
        </p:nvSpPr>
        <p:spPr>
          <a:xfrm>
            <a:off x="2590801" y="6096001"/>
            <a:ext cx="1151277" cy="307777"/>
          </a:xfrm>
          <a:prstGeom prst="rect">
            <a:avLst/>
          </a:prstGeom>
          <a:noFill/>
          <a:ln>
            <a:solidFill>
              <a:schemeClr val="bg1"/>
            </a:solidFill>
          </a:ln>
        </p:spPr>
        <p:txBody>
          <a:bodyPr wrap="none" rtlCol="0">
            <a:spAutoFit/>
          </a:bodyPr>
          <a:lstStyle/>
          <a:p>
            <a:r>
              <a:rPr lang="en-US" sz="1400" dirty="0" err="1">
                <a:latin typeface="Courier New" panose="02070309020205020404" pitchFamily="49" charset="0"/>
                <a:cs typeface="Courier New" panose="02070309020205020404" pitchFamily="49" charset="0"/>
              </a:rPr>
              <a:t>myListPtr</a:t>
            </a:r>
            <a:endParaRPr lang="en-US" sz="1400" dirty="0">
              <a:latin typeface="Courier New" panose="02070309020205020404" pitchFamily="49" charset="0"/>
              <a:cs typeface="Courier New" panose="02070309020205020404" pitchFamily="49" charset="0"/>
            </a:endParaRPr>
          </a:p>
        </p:txBody>
      </p:sp>
      <p:cxnSp>
        <p:nvCxnSpPr>
          <p:cNvPr id="8" name="Straight Arrow Connector 7"/>
          <p:cNvCxnSpPr/>
          <p:nvPr/>
        </p:nvCxnSpPr>
        <p:spPr>
          <a:xfrm>
            <a:off x="4404759" y="6474552"/>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Content Placeholder 26"/>
          <p:cNvGraphicFramePr>
            <a:graphicFrameLocks/>
          </p:cNvGraphicFramePr>
          <p:nvPr>
            <p:extLst>
              <p:ext uri="{D42A27DB-BD31-4B8C-83A1-F6EECF244321}">
                <p14:modId xmlns:p14="http://schemas.microsoft.com/office/powerpoint/2010/main" val="358508051"/>
              </p:ext>
            </p:extLst>
          </p:nvPr>
        </p:nvGraphicFramePr>
        <p:xfrm>
          <a:off x="4785758" y="6324600"/>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10" name="Straight Arrow Connector 9"/>
          <p:cNvCxnSpPr/>
          <p:nvPr/>
        </p:nvCxnSpPr>
        <p:spPr>
          <a:xfrm>
            <a:off x="5386232" y="6474552"/>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776358" y="6321624"/>
            <a:ext cx="721672" cy="307777"/>
          </a:xfrm>
          <a:prstGeom prst="rect">
            <a:avLst/>
          </a:prstGeom>
          <a:noFill/>
          <a:ln>
            <a:solidFill>
              <a:schemeClr val="bg1"/>
            </a:solidFill>
          </a:ln>
        </p:spPr>
        <p:txBody>
          <a:bodyPr wrap="none" rtlCol="0">
            <a:spAutoFit/>
          </a:bodyPr>
          <a:lstStyle/>
          <a:p>
            <a:r>
              <a:rPr lang="en-US" sz="1400" b="1" dirty="0">
                <a:latin typeface="Courier New" panose="02070309020205020404" pitchFamily="49" charset="0"/>
                <a:cs typeface="Courier New" panose="02070309020205020404" pitchFamily="49" charset="0"/>
              </a:rPr>
              <a:t>....</a:t>
            </a:r>
            <a:r>
              <a:rPr lang="en-US" sz="1400" dirty="0">
                <a:latin typeface="Courier New" panose="02070309020205020404" pitchFamily="49" charset="0"/>
                <a:cs typeface="Courier New" panose="02070309020205020404" pitchFamily="49" charset="0"/>
              </a:rPr>
              <a:t> </a:t>
            </a:r>
          </a:p>
        </p:txBody>
      </p:sp>
      <p:graphicFrame>
        <p:nvGraphicFramePr>
          <p:cNvPr id="12" name="Content Placeholder 26"/>
          <p:cNvGraphicFramePr>
            <a:graphicFrameLocks/>
          </p:cNvGraphicFramePr>
          <p:nvPr>
            <p:extLst>
              <p:ext uri="{D42A27DB-BD31-4B8C-83A1-F6EECF244321}">
                <p14:modId xmlns:p14="http://schemas.microsoft.com/office/powerpoint/2010/main" val="3257440460"/>
              </p:ext>
            </p:extLst>
          </p:nvPr>
        </p:nvGraphicFramePr>
        <p:xfrm>
          <a:off x="6766958" y="6324600"/>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13" name="Straight Arrow Connector 12"/>
          <p:cNvCxnSpPr/>
          <p:nvPr/>
        </p:nvCxnSpPr>
        <p:spPr>
          <a:xfrm>
            <a:off x="6385959" y="6477000"/>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2" idx="0"/>
          </p:cNvCxnSpPr>
          <p:nvPr/>
        </p:nvCxnSpPr>
        <p:spPr>
          <a:xfrm>
            <a:off x="7117280" y="6324600"/>
            <a:ext cx="335479"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754323" y="6343446"/>
            <a:ext cx="838200" cy="22317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endCxn id="5" idx="1"/>
          </p:cNvCxnSpPr>
          <p:nvPr/>
        </p:nvCxnSpPr>
        <p:spPr>
          <a:xfrm>
            <a:off x="3352800" y="6455033"/>
            <a:ext cx="518558"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5974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493930"/>
          </a:xfrm>
        </p:spPr>
        <p:txBody>
          <a:bodyPr/>
          <a:lstStyle/>
          <a:p>
            <a:r>
              <a:rPr lang="en-US" sz="3600" dirty="0"/>
              <a:t>NODE vs POINTER to node</a:t>
            </a:r>
          </a:p>
        </p:txBody>
      </p:sp>
      <p:sp>
        <p:nvSpPr>
          <p:cNvPr id="3" name="Content Placeholder 2"/>
          <p:cNvSpPr>
            <a:spLocks noGrp="1"/>
          </p:cNvSpPr>
          <p:nvPr>
            <p:ph idx="1"/>
          </p:nvPr>
        </p:nvSpPr>
        <p:spPr>
          <a:xfrm>
            <a:off x="1580302" y="717550"/>
            <a:ext cx="9011499" cy="6003925"/>
          </a:xfrm>
        </p:spPr>
        <p:txBody>
          <a:bodyPr/>
          <a:lstStyle/>
          <a:p>
            <a:pPr marL="0" indent="0">
              <a:buNone/>
            </a:pPr>
            <a:r>
              <a:rPr lang="en-US" sz="2000" dirty="0">
                <a:cs typeface="Courier New" panose="02070309020205020404" pitchFamily="49" charset="0"/>
              </a:rPr>
              <a:t>// </a:t>
            </a:r>
            <a:r>
              <a:rPr lang="en-US" sz="2000" dirty="0" err="1">
                <a:cs typeface="Courier New" panose="02070309020205020404" pitchFamily="49" charset="0"/>
              </a:rPr>
              <a:t>struct</a:t>
            </a:r>
            <a:r>
              <a:rPr lang="en-US" sz="2000" dirty="0">
                <a:cs typeface="Courier New" panose="02070309020205020404" pitchFamily="49" charset="0"/>
              </a:rPr>
              <a:t> for a node. drawing shows 2 boxes</a:t>
            </a:r>
          </a:p>
          <a:p>
            <a:pPr marL="0" indent="0">
              <a:buNone/>
            </a:pPr>
            <a:r>
              <a:rPr lang="en-US" sz="2000" dirty="0" err="1">
                <a:latin typeface="Courier New" panose="02070309020205020404" pitchFamily="49" charset="0"/>
                <a:cs typeface="Courier New" panose="02070309020205020404" pitchFamily="49" charset="0"/>
              </a:rPr>
              <a:t>struct</a:t>
            </a:r>
            <a:r>
              <a:rPr lang="en-US" sz="2000" dirty="0">
                <a:latin typeface="Courier New" panose="02070309020205020404" pitchFamily="49" charset="0"/>
                <a:cs typeface="Courier New" panose="02070309020205020404" pitchFamily="49" charset="0"/>
              </a:rPr>
              <a:t> node {</a:t>
            </a:r>
          </a:p>
          <a:p>
            <a:pPr marL="0" indent="0">
              <a:buNone/>
            </a:pP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int</a:t>
            </a:r>
            <a:r>
              <a:rPr lang="en-US" sz="2000" dirty="0">
                <a:latin typeface="Courier New" panose="02070309020205020404" pitchFamily="49" charset="0"/>
                <a:cs typeface="Courier New" panose="02070309020205020404" pitchFamily="49" charset="0"/>
              </a:rPr>
              <a:t> data;</a:t>
            </a:r>
          </a:p>
          <a:p>
            <a:pPr marL="0" indent="0">
              <a:buNone/>
            </a:pP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struct</a:t>
            </a:r>
            <a:r>
              <a:rPr lang="en-US" sz="2000" dirty="0">
                <a:latin typeface="Courier New" panose="02070309020205020404" pitchFamily="49" charset="0"/>
                <a:cs typeface="Courier New" panose="02070309020205020404" pitchFamily="49" charset="0"/>
              </a:rPr>
              <a:t> node * next;</a:t>
            </a:r>
          </a:p>
          <a:p>
            <a:pPr marL="0" indent="0">
              <a:buNone/>
            </a:pPr>
            <a:r>
              <a:rPr lang="en-US" sz="2000" dirty="0">
                <a:latin typeface="Courier New" panose="02070309020205020404" pitchFamily="49" charset="0"/>
                <a:cs typeface="Courier New" panose="02070309020205020404" pitchFamily="49" charset="0"/>
              </a:rPr>
              <a:t>}; </a:t>
            </a:r>
            <a:r>
              <a:rPr lang="en-US" sz="2000" dirty="0">
                <a:cs typeface="Courier New" panose="02070309020205020404" pitchFamily="49" charset="0"/>
              </a:rPr>
              <a:t>// size: 4Bytes (</a:t>
            </a:r>
            <a:r>
              <a:rPr lang="en-US" sz="2000" dirty="0" err="1">
                <a:cs typeface="Courier New" panose="02070309020205020404" pitchFamily="49" charset="0"/>
              </a:rPr>
              <a:t>int</a:t>
            </a:r>
            <a:r>
              <a:rPr lang="en-US" sz="2000" dirty="0">
                <a:cs typeface="Courier New" panose="02070309020205020404" pitchFamily="49" charset="0"/>
              </a:rPr>
              <a:t>)+8Bytes(mem </a:t>
            </a:r>
            <a:r>
              <a:rPr lang="en-US" sz="2000" dirty="0" err="1">
                <a:cs typeface="Courier New" panose="02070309020205020404" pitchFamily="49" charset="0"/>
              </a:rPr>
              <a:t>adr</a:t>
            </a:r>
            <a:r>
              <a:rPr lang="en-US" sz="2000" dirty="0">
                <a:cs typeface="Courier New" panose="02070309020205020404" pitchFamily="49" charset="0"/>
              </a:rPr>
              <a:t>) = 12Bytes</a:t>
            </a:r>
          </a:p>
          <a:p>
            <a:pPr marL="0" indent="0">
              <a:buNone/>
            </a:pPr>
            <a:endParaRPr lang="en-US" sz="1200" dirty="0"/>
          </a:p>
          <a:p>
            <a:pPr marL="0" indent="0">
              <a:buNone/>
            </a:pPr>
            <a:endParaRPr lang="en-US" dirty="0"/>
          </a:p>
          <a:p>
            <a:pPr marL="0" indent="0">
              <a:buNone/>
            </a:pPr>
            <a:r>
              <a:rPr lang="en-US" altLang="en-US" sz="2000" dirty="0" err="1">
                <a:solidFill>
                  <a:srgbClr val="000000"/>
                </a:solidFill>
                <a:latin typeface="Courier New" panose="02070309020205020404" pitchFamily="49" charset="0"/>
                <a:cs typeface="Courier New" panose="02070309020205020404" pitchFamily="49" charset="0"/>
              </a:rPr>
              <a:t>typedef</a:t>
            </a:r>
            <a:r>
              <a:rPr lang="en-US" altLang="en-US" sz="2000" dirty="0">
                <a:solidFill>
                  <a:srgbClr val="000000"/>
                </a:solidFill>
                <a:latin typeface="Courier New" panose="02070309020205020404" pitchFamily="49" charset="0"/>
                <a:cs typeface="Courier New" panose="02070309020205020404" pitchFamily="49" charset="0"/>
              </a:rPr>
              <a:t> </a:t>
            </a:r>
            <a:r>
              <a:rPr lang="en-US" altLang="en-US" sz="2000" dirty="0" err="1">
                <a:solidFill>
                  <a:srgbClr val="000000"/>
                </a:solidFill>
                <a:latin typeface="Courier New" panose="02070309020205020404" pitchFamily="49" charset="0"/>
                <a:cs typeface="Courier New" panose="02070309020205020404" pitchFamily="49" charset="0"/>
              </a:rPr>
              <a:t>struct</a:t>
            </a:r>
            <a:r>
              <a:rPr lang="en-US" altLang="en-US" sz="2000" dirty="0">
                <a:solidFill>
                  <a:srgbClr val="000000"/>
                </a:solidFill>
                <a:latin typeface="Courier New" panose="02070309020205020404" pitchFamily="49" charset="0"/>
                <a:cs typeface="Courier New" panose="02070309020205020404" pitchFamily="49" charset="0"/>
              </a:rPr>
              <a:t> node * </a:t>
            </a:r>
            <a:r>
              <a:rPr lang="en-US" altLang="en-US" sz="2000" dirty="0" err="1">
                <a:solidFill>
                  <a:srgbClr val="000000"/>
                </a:solidFill>
                <a:latin typeface="Courier New" panose="02070309020205020404" pitchFamily="49" charset="0"/>
                <a:cs typeface="Courier New" panose="02070309020205020404" pitchFamily="49" charset="0"/>
              </a:rPr>
              <a:t>nodePT</a:t>
            </a:r>
            <a:r>
              <a:rPr lang="en-US" altLang="en-US" sz="2000" dirty="0">
                <a:solidFill>
                  <a:srgbClr val="000000"/>
                </a:solidFill>
                <a:latin typeface="Courier New" panose="02070309020205020404" pitchFamily="49" charset="0"/>
                <a:cs typeface="Courier New" panose="02070309020205020404" pitchFamily="49" charset="0"/>
              </a:rPr>
              <a:t>; /* </a:t>
            </a:r>
            <a:r>
              <a:rPr lang="en-US" altLang="en-US" sz="2000" dirty="0">
                <a:solidFill>
                  <a:srgbClr val="000000"/>
                </a:solidFill>
                <a:cs typeface="Courier New" panose="02070309020205020404" pitchFamily="49" charset="0"/>
              </a:rPr>
              <a:t>size: 8Bytes</a:t>
            </a:r>
          </a:p>
          <a:p>
            <a:pPr marL="0" indent="0">
              <a:buNone/>
            </a:pPr>
            <a:r>
              <a:rPr lang="en-US" altLang="en-US" sz="2000" dirty="0">
                <a:solidFill>
                  <a:srgbClr val="000000"/>
                </a:solidFill>
                <a:cs typeface="Courier New" panose="02070309020205020404" pitchFamily="49" charset="0"/>
              </a:rPr>
              <a:t>Another name for the type:    </a:t>
            </a:r>
            <a:r>
              <a:rPr lang="en-US" altLang="en-US" sz="2000" dirty="0">
                <a:solidFill>
                  <a:srgbClr val="000000"/>
                </a:solidFill>
                <a:latin typeface="Courier New" panose="02070309020205020404" pitchFamily="49" charset="0"/>
                <a:cs typeface="Courier New" panose="02070309020205020404" pitchFamily="49" charset="0"/>
              </a:rPr>
              <a:t>struct node *  </a:t>
            </a:r>
          </a:p>
          <a:p>
            <a:pPr marL="0" indent="0">
              <a:buNone/>
            </a:pPr>
            <a:r>
              <a:rPr lang="en-US" altLang="en-US" sz="2000" dirty="0">
                <a:solidFill>
                  <a:srgbClr val="000000"/>
                </a:solidFill>
                <a:cs typeface="Courier New" panose="02070309020205020404" pitchFamily="49" charset="0"/>
              </a:rPr>
              <a:t>(can simply be used instead of </a:t>
            </a:r>
            <a:r>
              <a:rPr lang="en-US" altLang="en-US" sz="2000" dirty="0" err="1">
                <a:solidFill>
                  <a:srgbClr val="000000"/>
                </a:solidFill>
                <a:latin typeface="Courier New" panose="02070309020205020404" pitchFamily="49" charset="0"/>
                <a:cs typeface="Courier New" panose="02070309020205020404" pitchFamily="49" charset="0"/>
              </a:rPr>
              <a:t>struct</a:t>
            </a:r>
            <a:r>
              <a:rPr lang="en-US" altLang="en-US" sz="2000" dirty="0">
                <a:solidFill>
                  <a:srgbClr val="000000"/>
                </a:solidFill>
                <a:latin typeface="Courier New" panose="02070309020205020404" pitchFamily="49" charset="0"/>
                <a:cs typeface="Courier New" panose="02070309020205020404" pitchFamily="49" charset="0"/>
              </a:rPr>
              <a:t> node * </a:t>
            </a:r>
            <a:r>
              <a:rPr lang="en-US" altLang="en-US" sz="2000" dirty="0">
                <a:solidFill>
                  <a:srgbClr val="000000"/>
                </a:solidFill>
                <a:cs typeface="Courier New" panose="02070309020205020404" pitchFamily="49" charset="0"/>
              </a:rPr>
              <a:t>)   */</a:t>
            </a:r>
          </a:p>
          <a:p>
            <a:pPr marL="0" indent="0">
              <a:buNone/>
            </a:pPr>
            <a:endParaRPr lang="en-US" altLang="en-US" sz="2000" dirty="0">
              <a:solidFill>
                <a:srgbClr val="000000"/>
              </a:solidFill>
              <a:cs typeface="Courier New" panose="02070309020205020404" pitchFamily="49" charset="0"/>
            </a:endParaRPr>
          </a:p>
          <a:p>
            <a:pPr marL="0" indent="0">
              <a:buNone/>
            </a:pPr>
            <a:r>
              <a:rPr lang="en-US" altLang="en-US" sz="2000" dirty="0">
                <a:solidFill>
                  <a:srgbClr val="000000"/>
                </a:solidFill>
                <a:cs typeface="Courier New" panose="02070309020205020404" pitchFamily="49" charset="0"/>
              </a:rPr>
              <a:t>Assume sizes:</a:t>
            </a:r>
          </a:p>
          <a:p>
            <a:pPr marL="0" indent="0">
              <a:buNone/>
            </a:pPr>
            <a:r>
              <a:rPr lang="en-US" altLang="en-US" sz="2000" dirty="0">
                <a:solidFill>
                  <a:srgbClr val="000000"/>
                </a:solidFill>
                <a:cs typeface="Courier New" panose="02070309020205020404" pitchFamily="49" charset="0"/>
              </a:rPr>
              <a:t>char – 1 Byte</a:t>
            </a:r>
          </a:p>
          <a:p>
            <a:pPr marL="0" indent="0">
              <a:buNone/>
            </a:pPr>
            <a:r>
              <a:rPr lang="en-US" altLang="en-US" sz="2000" dirty="0" err="1">
                <a:solidFill>
                  <a:srgbClr val="000000"/>
                </a:solidFill>
                <a:cs typeface="Courier New" panose="02070309020205020404" pitchFamily="49" charset="0"/>
              </a:rPr>
              <a:t>int</a:t>
            </a:r>
            <a:r>
              <a:rPr lang="en-US" altLang="en-US" sz="2000" dirty="0">
                <a:solidFill>
                  <a:srgbClr val="000000"/>
                </a:solidFill>
                <a:cs typeface="Courier New" panose="02070309020205020404" pitchFamily="49" charset="0"/>
              </a:rPr>
              <a:t> – 4Bytes</a:t>
            </a:r>
          </a:p>
          <a:p>
            <a:pPr marL="0" indent="0">
              <a:buNone/>
            </a:pPr>
            <a:r>
              <a:rPr lang="en-US" altLang="en-US" sz="2000" dirty="0">
                <a:solidFill>
                  <a:srgbClr val="000000"/>
                </a:solidFill>
                <a:cs typeface="Courier New" panose="02070309020205020404" pitchFamily="49" charset="0"/>
              </a:rPr>
              <a:t>double – 8 Bytes</a:t>
            </a:r>
          </a:p>
          <a:p>
            <a:pPr marL="0" indent="0">
              <a:buNone/>
            </a:pPr>
            <a:r>
              <a:rPr lang="en-US" altLang="en-US" sz="2000" dirty="0">
                <a:solidFill>
                  <a:srgbClr val="000000"/>
                </a:solidFill>
                <a:cs typeface="Courier New" panose="02070309020205020404" pitchFamily="49" charset="0"/>
              </a:rPr>
              <a:t>Memory address (pointer) – 8 Bytes</a:t>
            </a:r>
          </a:p>
          <a:p>
            <a:pPr marL="0" indent="0">
              <a:buNone/>
            </a:pPr>
            <a:endParaRPr lang="en-US" altLang="en-US" sz="4400" dirty="0">
              <a:cs typeface="Courier New" panose="02070309020205020404" pitchFamily="49"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graphicFrame>
        <p:nvGraphicFramePr>
          <p:cNvPr id="7" name="Content Placeholder 26"/>
          <p:cNvGraphicFramePr>
            <a:graphicFrameLocks/>
          </p:cNvGraphicFramePr>
          <p:nvPr>
            <p:extLst>
              <p:ext uri="{D42A27DB-BD31-4B8C-83A1-F6EECF244321}">
                <p14:modId xmlns:p14="http://schemas.microsoft.com/office/powerpoint/2010/main" val="65091128"/>
              </p:ext>
            </p:extLst>
          </p:nvPr>
        </p:nvGraphicFramePr>
        <p:xfrm>
          <a:off x="7069289" y="1487269"/>
          <a:ext cx="1264726" cy="457200"/>
        </p:xfrm>
        <a:graphic>
          <a:graphicData uri="http://schemas.openxmlformats.org/drawingml/2006/table">
            <a:tbl>
              <a:tblPr firstRow="1" bandRow="1">
                <a:tableStyleId>{5C22544A-7EE6-4342-B048-85BDC9FD1C3A}</a:tableStyleId>
              </a:tblPr>
              <a:tblGrid>
                <a:gridCol w="632363">
                  <a:extLst>
                    <a:ext uri="{9D8B030D-6E8A-4147-A177-3AD203B41FA5}">
                      <a16:colId xmlns:a16="http://schemas.microsoft.com/office/drawing/2014/main" val="20000"/>
                    </a:ext>
                  </a:extLst>
                </a:gridCol>
                <a:gridCol w="632363">
                  <a:extLst>
                    <a:ext uri="{9D8B030D-6E8A-4147-A177-3AD203B41FA5}">
                      <a16:colId xmlns:a16="http://schemas.microsoft.com/office/drawing/2014/main" val="20001"/>
                    </a:ext>
                  </a:extLst>
                </a:gridCol>
              </a:tblGrid>
              <a:tr h="457200">
                <a:tc>
                  <a:txBody>
                    <a:bodyPr/>
                    <a:lstStyle/>
                    <a:p>
                      <a:r>
                        <a:rPr lang="en-US" sz="200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10ab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8" name="TextBox 7"/>
          <p:cNvSpPr txBox="1"/>
          <p:nvPr/>
        </p:nvSpPr>
        <p:spPr>
          <a:xfrm>
            <a:off x="7010401" y="1868269"/>
            <a:ext cx="736099"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data</a:t>
            </a:r>
          </a:p>
        </p:txBody>
      </p:sp>
      <p:sp>
        <p:nvSpPr>
          <p:cNvPr id="9" name="TextBox 8"/>
          <p:cNvSpPr txBox="1"/>
          <p:nvPr/>
        </p:nvSpPr>
        <p:spPr>
          <a:xfrm>
            <a:off x="7734301" y="1868269"/>
            <a:ext cx="2173095" cy="89255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next</a:t>
            </a:r>
          </a:p>
          <a:p>
            <a:r>
              <a:rPr lang="en-US" dirty="0"/>
              <a:t>(pointer, </a:t>
            </a:r>
          </a:p>
          <a:p>
            <a:r>
              <a:rPr lang="en-US" sz="1600" dirty="0"/>
              <a:t>mem </a:t>
            </a:r>
            <a:r>
              <a:rPr lang="en-US" sz="1600" dirty="0" err="1"/>
              <a:t>adr</a:t>
            </a:r>
            <a:r>
              <a:rPr lang="en-US" sz="1600" dirty="0"/>
              <a:t> of next NODE)</a:t>
            </a:r>
          </a:p>
        </p:txBody>
      </p:sp>
      <p:sp>
        <p:nvSpPr>
          <p:cNvPr id="10" name="Rectangle 9"/>
          <p:cNvSpPr/>
          <p:nvPr/>
        </p:nvSpPr>
        <p:spPr>
          <a:xfrm>
            <a:off x="8391079" y="3382258"/>
            <a:ext cx="859536" cy="3780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a89f</a:t>
            </a:r>
          </a:p>
        </p:txBody>
      </p:sp>
      <p:sp>
        <p:nvSpPr>
          <p:cNvPr id="11" name="TextBox 10"/>
          <p:cNvSpPr txBox="1"/>
          <p:nvPr/>
        </p:nvSpPr>
        <p:spPr>
          <a:xfrm>
            <a:off x="6994234" y="598426"/>
            <a:ext cx="1504530" cy="923330"/>
          </a:xfrm>
          <a:prstGeom prst="rect">
            <a:avLst/>
          </a:prstGeom>
          <a:noFill/>
        </p:spPr>
        <p:txBody>
          <a:bodyPr wrap="square" rtlCol="0">
            <a:spAutoFit/>
          </a:bodyPr>
          <a:lstStyle/>
          <a:p>
            <a:r>
              <a:rPr lang="en-US" dirty="0"/>
              <a:t>(mem </a:t>
            </a:r>
            <a:r>
              <a:rPr lang="en-US" dirty="0" err="1"/>
              <a:t>adr</a:t>
            </a:r>
            <a:r>
              <a:rPr lang="en-US" dirty="0"/>
              <a:t> of this node) </a:t>
            </a:r>
          </a:p>
          <a:p>
            <a:r>
              <a:rPr lang="en-US" dirty="0"/>
              <a:t>a89f</a:t>
            </a:r>
          </a:p>
        </p:txBody>
      </p:sp>
      <p:graphicFrame>
        <p:nvGraphicFramePr>
          <p:cNvPr id="12" name="Content Placeholder 26"/>
          <p:cNvGraphicFramePr>
            <a:graphicFrameLocks/>
          </p:cNvGraphicFramePr>
          <p:nvPr>
            <p:extLst>
              <p:ext uri="{D42A27DB-BD31-4B8C-83A1-F6EECF244321}">
                <p14:modId xmlns:p14="http://schemas.microsoft.com/office/powerpoint/2010/main" val="2452052597"/>
              </p:ext>
            </p:extLst>
          </p:nvPr>
        </p:nvGraphicFramePr>
        <p:xfrm>
          <a:off x="9355289" y="1487269"/>
          <a:ext cx="1264726" cy="457200"/>
        </p:xfrm>
        <a:graphic>
          <a:graphicData uri="http://schemas.openxmlformats.org/drawingml/2006/table">
            <a:tbl>
              <a:tblPr firstRow="1" bandRow="1">
                <a:tableStyleId>{5C22544A-7EE6-4342-B048-85BDC9FD1C3A}</a:tableStyleId>
              </a:tblPr>
              <a:tblGrid>
                <a:gridCol w="632363">
                  <a:extLst>
                    <a:ext uri="{9D8B030D-6E8A-4147-A177-3AD203B41FA5}">
                      <a16:colId xmlns:a16="http://schemas.microsoft.com/office/drawing/2014/main" val="20000"/>
                    </a:ext>
                  </a:extLst>
                </a:gridCol>
                <a:gridCol w="632363">
                  <a:extLst>
                    <a:ext uri="{9D8B030D-6E8A-4147-A177-3AD203B41FA5}">
                      <a16:colId xmlns:a16="http://schemas.microsoft.com/office/drawing/2014/main" val="20001"/>
                    </a:ext>
                  </a:extLst>
                </a:gridCol>
              </a:tblGrid>
              <a:tr h="457200">
                <a:tc>
                  <a:txBody>
                    <a:bodyPr/>
                    <a:lstStyle/>
                    <a:p>
                      <a:r>
                        <a:rPr lang="en-US" sz="2000" dirty="0">
                          <a:solidFill>
                            <a:schemeClr val="tx1"/>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3" name="TextBox 12"/>
          <p:cNvSpPr txBox="1"/>
          <p:nvPr/>
        </p:nvSpPr>
        <p:spPr>
          <a:xfrm>
            <a:off x="9296401" y="1868269"/>
            <a:ext cx="736099"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data</a:t>
            </a:r>
          </a:p>
        </p:txBody>
      </p:sp>
      <p:sp>
        <p:nvSpPr>
          <p:cNvPr id="14" name="TextBox 13"/>
          <p:cNvSpPr txBox="1"/>
          <p:nvPr/>
        </p:nvSpPr>
        <p:spPr>
          <a:xfrm>
            <a:off x="9931902" y="1868269"/>
            <a:ext cx="736099"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next</a:t>
            </a:r>
          </a:p>
        </p:txBody>
      </p:sp>
      <p:sp>
        <p:nvSpPr>
          <p:cNvPr id="15" name="TextBox 14"/>
          <p:cNvSpPr txBox="1"/>
          <p:nvPr/>
        </p:nvSpPr>
        <p:spPr>
          <a:xfrm>
            <a:off x="9296400" y="1219200"/>
            <a:ext cx="651140" cy="369332"/>
          </a:xfrm>
          <a:prstGeom prst="rect">
            <a:avLst/>
          </a:prstGeom>
          <a:noFill/>
        </p:spPr>
        <p:txBody>
          <a:bodyPr wrap="none" rtlCol="0">
            <a:spAutoFit/>
          </a:bodyPr>
          <a:lstStyle/>
          <a:p>
            <a:r>
              <a:rPr lang="en-US" dirty="0">
                <a:cs typeface="Courier New" panose="02070309020205020404" pitchFamily="49" charset="0"/>
              </a:rPr>
              <a:t>10ab</a:t>
            </a:r>
          </a:p>
        </p:txBody>
      </p:sp>
      <p:cxnSp>
        <p:nvCxnSpPr>
          <p:cNvPr id="17" name="Straight Arrow Connector 16"/>
          <p:cNvCxnSpPr>
            <a:endCxn id="12" idx="1"/>
          </p:cNvCxnSpPr>
          <p:nvPr/>
        </p:nvCxnSpPr>
        <p:spPr>
          <a:xfrm>
            <a:off x="8334015" y="1715869"/>
            <a:ext cx="1021274"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113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p:cNvSpPr/>
          <p:nvPr/>
        </p:nvSpPr>
        <p:spPr>
          <a:xfrm>
            <a:off x="5257801" y="5477510"/>
            <a:ext cx="914400" cy="130429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81200" y="1"/>
            <a:ext cx="8229600" cy="579087"/>
          </a:xfrm>
        </p:spPr>
        <p:txBody>
          <a:bodyPr/>
          <a:lstStyle/>
          <a:p>
            <a:r>
              <a:rPr lang="en-US" sz="3200" dirty="0"/>
              <a:t>Representing a Linked List in C</a:t>
            </a:r>
          </a:p>
        </p:txBody>
      </p:sp>
      <p:sp>
        <p:nvSpPr>
          <p:cNvPr id="3" name="Content Placeholder 2"/>
          <p:cNvSpPr>
            <a:spLocks noGrp="1"/>
          </p:cNvSpPr>
          <p:nvPr>
            <p:ph idx="1"/>
          </p:nvPr>
        </p:nvSpPr>
        <p:spPr>
          <a:xfrm>
            <a:off x="533400" y="579087"/>
            <a:ext cx="9144000" cy="5176115"/>
          </a:xfrm>
        </p:spPr>
        <p:txBody>
          <a:bodyPr>
            <a:normAutofit fontScale="77500" lnSpcReduction="20000"/>
          </a:bodyPr>
          <a:lstStyle/>
          <a:p>
            <a:r>
              <a:rPr lang="en-US" sz="2400" dirty="0"/>
              <a:t>Here: </a:t>
            </a:r>
            <a:r>
              <a:rPr lang="en-US" sz="2400" dirty="0">
                <a:solidFill>
                  <a:srgbClr val="C00000"/>
                </a:solidFill>
              </a:rPr>
              <a:t>pointer=memory address</a:t>
            </a:r>
          </a:p>
          <a:p>
            <a:r>
              <a:rPr lang="en-US" sz="2400" dirty="0"/>
              <a:t>As </a:t>
            </a:r>
            <a:r>
              <a:rPr lang="en-US" sz="2400" dirty="0">
                <a:solidFill>
                  <a:srgbClr val="C00000"/>
                </a:solidFill>
              </a:rPr>
              <a:t>a POINTER to the FIRST NODE in the list</a:t>
            </a:r>
            <a:r>
              <a:rPr lang="en-US" sz="2400" dirty="0"/>
              <a:t>. </a:t>
            </a:r>
            <a:r>
              <a:rPr lang="en-US" sz="2400" b="1" dirty="0"/>
              <a:t>Bad, but we will use this for simplicity</a:t>
            </a:r>
            <a:r>
              <a:rPr lang="en-US" sz="2400" dirty="0"/>
              <a:t>: </a:t>
            </a:r>
          </a:p>
          <a:p>
            <a:pPr lvl="1"/>
            <a:r>
              <a:rPr lang="en-US" sz="2200" dirty="0"/>
              <a:t>Lists have the same type as nodes.</a:t>
            </a:r>
          </a:p>
          <a:p>
            <a:pPr lvl="1"/>
            <a:r>
              <a:rPr lang="en-US" sz="2200" dirty="0"/>
              <a:t>It changes if the list is empty or a node is inserted (or deleted) at the beginning of the list. Conceptually, a variable representing a list should not have to change because we insert or delete a link at the beginning.</a:t>
            </a:r>
          </a:p>
          <a:p>
            <a:pPr marL="514350" lvl="1" indent="0">
              <a:buNone/>
            </a:pPr>
            <a:endParaRPr lang="en-US" sz="2200" dirty="0"/>
          </a:p>
          <a:p>
            <a:pPr marL="514350" lvl="1" indent="0">
              <a:buNone/>
            </a:pPr>
            <a:endParaRPr lang="en-US" sz="1500" dirty="0"/>
          </a:p>
          <a:p>
            <a:r>
              <a:rPr lang="en-US" sz="2400" dirty="0"/>
              <a:t>As a </a:t>
            </a:r>
            <a:r>
              <a:rPr lang="en-US" sz="2400" dirty="0">
                <a:solidFill>
                  <a:srgbClr val="C00000"/>
                </a:solidFill>
              </a:rPr>
              <a:t>POINTER to the POINTER to the first NODE </a:t>
            </a:r>
            <a:endParaRPr lang="en-US" sz="2400" dirty="0"/>
          </a:p>
          <a:p>
            <a:pPr lvl="1"/>
            <a:r>
              <a:rPr lang="en-US" sz="2000" dirty="0"/>
              <a:t>Advantage: once created, the list reference does not change.</a:t>
            </a:r>
          </a:p>
          <a:p>
            <a:pPr lvl="1"/>
            <a:endParaRPr lang="en-US" sz="2000" dirty="0"/>
          </a:p>
          <a:p>
            <a:r>
              <a:rPr lang="en-US" sz="2400" dirty="0"/>
              <a:t>As a </a:t>
            </a:r>
            <a:r>
              <a:rPr lang="en-US" sz="2400" dirty="0">
                <a:solidFill>
                  <a:srgbClr val="C00000"/>
                </a:solidFill>
              </a:rPr>
              <a:t>POINTER</a:t>
            </a:r>
            <a:r>
              <a:rPr lang="en-US" sz="2400" dirty="0"/>
              <a:t> </a:t>
            </a:r>
            <a:r>
              <a:rPr lang="en-US" sz="2400" dirty="0">
                <a:solidFill>
                  <a:srgbClr val="C00000"/>
                </a:solidFill>
              </a:rPr>
              <a:t>to</a:t>
            </a:r>
            <a:r>
              <a:rPr lang="en-US" sz="2400" dirty="0"/>
              <a:t> </a:t>
            </a:r>
            <a:r>
              <a:rPr lang="en-US" sz="2400" dirty="0">
                <a:solidFill>
                  <a:srgbClr val="C00000"/>
                </a:solidFill>
              </a:rPr>
              <a:t>a DUMMY NODE  </a:t>
            </a:r>
            <a:r>
              <a:rPr lang="en-US" sz="2400" dirty="0"/>
              <a:t>that will point to the first actual node of the list.</a:t>
            </a:r>
          </a:p>
          <a:p>
            <a:pPr lvl="1"/>
            <a:r>
              <a:rPr lang="en-US" sz="2000" dirty="0"/>
              <a:t>Solves some of the problems from above, but lists and nodes are still the same type.</a:t>
            </a:r>
          </a:p>
          <a:p>
            <a:pPr lvl="1"/>
            <a:r>
              <a:rPr lang="en-US" sz="2000" dirty="0"/>
              <a:t>The dummy node does not hold any useful data. The useful data starts in the first node after the dummy node</a:t>
            </a:r>
          </a:p>
          <a:p>
            <a:pPr marL="57150" indent="0">
              <a:buNone/>
            </a:pPr>
            <a:endParaRPr lang="en-US" sz="2400" dirty="0"/>
          </a:p>
          <a:p>
            <a:endParaRPr lang="en-US" sz="2400" dirty="0"/>
          </a:p>
          <a:p>
            <a:r>
              <a:rPr lang="en-US" sz="2400" dirty="0"/>
              <a:t>** As </a:t>
            </a:r>
            <a:r>
              <a:rPr lang="en-US" sz="2400" dirty="0">
                <a:solidFill>
                  <a:srgbClr val="C00000"/>
                </a:solidFill>
              </a:rPr>
              <a:t>an new struct object </a:t>
            </a:r>
            <a:r>
              <a:rPr lang="en-US" sz="2400" dirty="0"/>
              <a:t>that stores the pointer/link to the first actual node in the list and possibly some other data.</a:t>
            </a:r>
          </a:p>
          <a:p>
            <a:pPr lvl="1"/>
            <a:r>
              <a:rPr lang="en-US" sz="2000" dirty="0"/>
              <a:t>Better design.</a:t>
            </a:r>
          </a:p>
        </p:txBody>
      </p:sp>
      <p:sp>
        <p:nvSpPr>
          <p:cNvPr id="4" name="Slide Number Placeholder 3"/>
          <p:cNvSpPr>
            <a:spLocks noGrp="1"/>
          </p:cNvSpPr>
          <p:nvPr>
            <p:ph type="sldNum" sz="quarter" idx="12"/>
          </p:nvPr>
        </p:nvSpPr>
        <p:spPr>
          <a:xfrm>
            <a:off x="8519558" y="6370638"/>
            <a:ext cx="2133600" cy="365125"/>
          </a:xfrm>
        </p:spPr>
        <p:txBody>
          <a:bodyPr/>
          <a:lstStyle/>
          <a:p>
            <a:fld id="{B6F15528-21DE-4FAA-801E-634DDDAF4B2B}" type="slidenum">
              <a:rPr lang="en-US" smtClean="0"/>
              <a:pPr/>
              <a:t>7</a:t>
            </a:fld>
            <a:endParaRPr lang="en-US" dirty="0"/>
          </a:p>
        </p:txBody>
      </p:sp>
      <p:graphicFrame>
        <p:nvGraphicFramePr>
          <p:cNvPr id="5" name="Content Placeholder 26"/>
          <p:cNvGraphicFramePr>
            <a:graphicFrameLocks/>
          </p:cNvGraphicFramePr>
          <p:nvPr>
            <p:extLst>
              <p:ext uri="{D42A27DB-BD31-4B8C-83A1-F6EECF244321}">
                <p14:modId xmlns:p14="http://schemas.microsoft.com/office/powerpoint/2010/main" val="3517259407"/>
              </p:ext>
            </p:extLst>
          </p:nvPr>
        </p:nvGraphicFramePr>
        <p:xfrm>
          <a:off x="8138557" y="2007104"/>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6" name="TextBox 5"/>
          <p:cNvSpPr txBox="1"/>
          <p:nvPr/>
        </p:nvSpPr>
        <p:spPr>
          <a:xfrm>
            <a:off x="6858000" y="1828801"/>
            <a:ext cx="1151277" cy="307777"/>
          </a:xfrm>
          <a:prstGeom prst="rect">
            <a:avLst/>
          </a:prstGeom>
          <a:noFill/>
          <a:ln>
            <a:solidFill>
              <a:schemeClr val="bg1"/>
            </a:solidFill>
          </a:ln>
        </p:spPr>
        <p:txBody>
          <a:bodyPr wrap="none" rtlCol="0">
            <a:spAutoFit/>
          </a:bodyPr>
          <a:lstStyle/>
          <a:p>
            <a:r>
              <a:rPr lang="en-US" sz="1400" dirty="0" err="1">
                <a:latin typeface="Courier New" panose="02070309020205020404" pitchFamily="49" charset="0"/>
                <a:cs typeface="Courier New" panose="02070309020205020404" pitchFamily="49" charset="0"/>
              </a:rPr>
              <a:t>myListPtr</a:t>
            </a:r>
            <a:endParaRPr lang="en-US" sz="1400" dirty="0">
              <a:latin typeface="Courier New" panose="02070309020205020404" pitchFamily="49" charset="0"/>
              <a:cs typeface="Courier New" panose="02070309020205020404" pitchFamily="49" charset="0"/>
            </a:endParaRPr>
          </a:p>
        </p:txBody>
      </p:sp>
      <p:cxnSp>
        <p:nvCxnSpPr>
          <p:cNvPr id="9" name="Straight Arrow Connector 8"/>
          <p:cNvCxnSpPr/>
          <p:nvPr/>
        </p:nvCxnSpPr>
        <p:spPr>
          <a:xfrm>
            <a:off x="8671958" y="2134129"/>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0" name="Content Placeholder 26"/>
          <p:cNvGraphicFramePr>
            <a:graphicFrameLocks/>
          </p:cNvGraphicFramePr>
          <p:nvPr>
            <p:extLst>
              <p:ext uri="{D42A27DB-BD31-4B8C-83A1-F6EECF244321}">
                <p14:modId xmlns:p14="http://schemas.microsoft.com/office/powerpoint/2010/main" val="2904428531"/>
              </p:ext>
            </p:extLst>
          </p:nvPr>
        </p:nvGraphicFramePr>
        <p:xfrm>
          <a:off x="9052957" y="1984177"/>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11" name="Straight Arrow Connector 10"/>
          <p:cNvCxnSpPr/>
          <p:nvPr/>
        </p:nvCxnSpPr>
        <p:spPr>
          <a:xfrm>
            <a:off x="9653431" y="2134129"/>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043557" y="1981201"/>
            <a:ext cx="721672" cy="307777"/>
          </a:xfrm>
          <a:prstGeom prst="rect">
            <a:avLst/>
          </a:prstGeom>
          <a:noFill/>
          <a:ln>
            <a:solidFill>
              <a:schemeClr val="bg1"/>
            </a:solidFill>
          </a:ln>
        </p:spPr>
        <p:txBody>
          <a:bodyPr wrap="none" rtlCol="0">
            <a:spAutoFit/>
          </a:bodyPr>
          <a:lstStyle/>
          <a:p>
            <a:r>
              <a:rPr lang="en-US" sz="1400" b="1" dirty="0">
                <a:latin typeface="Courier New" panose="02070309020205020404" pitchFamily="49" charset="0"/>
                <a:cs typeface="Courier New" panose="02070309020205020404" pitchFamily="49" charset="0"/>
              </a:rPr>
              <a:t>....</a:t>
            </a:r>
            <a:r>
              <a:rPr lang="en-US" sz="1400" dirty="0">
                <a:latin typeface="Courier New" panose="02070309020205020404" pitchFamily="49" charset="0"/>
                <a:cs typeface="Courier New" panose="02070309020205020404" pitchFamily="49" charset="0"/>
              </a:rPr>
              <a:t> </a:t>
            </a:r>
          </a:p>
        </p:txBody>
      </p:sp>
      <p:graphicFrame>
        <p:nvGraphicFramePr>
          <p:cNvPr id="13" name="Content Placeholder 26"/>
          <p:cNvGraphicFramePr>
            <a:graphicFrameLocks/>
          </p:cNvGraphicFramePr>
          <p:nvPr>
            <p:extLst>
              <p:ext uri="{D42A27DB-BD31-4B8C-83A1-F6EECF244321}">
                <p14:modId xmlns:p14="http://schemas.microsoft.com/office/powerpoint/2010/main" val="2694102644"/>
              </p:ext>
            </p:extLst>
          </p:nvPr>
        </p:nvGraphicFramePr>
        <p:xfrm>
          <a:off x="11034157" y="1984177"/>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14" name="Straight Arrow Connector 13"/>
          <p:cNvCxnSpPr/>
          <p:nvPr/>
        </p:nvCxnSpPr>
        <p:spPr>
          <a:xfrm>
            <a:off x="10653158" y="2136577"/>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3" idx="0"/>
          </p:cNvCxnSpPr>
          <p:nvPr/>
        </p:nvCxnSpPr>
        <p:spPr>
          <a:xfrm>
            <a:off x="11384479" y="1984177"/>
            <a:ext cx="335479"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8" name="Content Placeholder 26"/>
          <p:cNvGraphicFramePr>
            <a:graphicFrameLocks/>
          </p:cNvGraphicFramePr>
          <p:nvPr>
            <p:extLst>
              <p:ext uri="{D42A27DB-BD31-4B8C-83A1-F6EECF244321}">
                <p14:modId xmlns:p14="http://schemas.microsoft.com/office/powerpoint/2010/main" val="753703214"/>
              </p:ext>
            </p:extLst>
          </p:nvPr>
        </p:nvGraphicFramePr>
        <p:xfrm>
          <a:off x="5715000" y="4290126"/>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21" name="Straight Arrow Connector 20"/>
          <p:cNvCxnSpPr/>
          <p:nvPr/>
        </p:nvCxnSpPr>
        <p:spPr>
          <a:xfrm>
            <a:off x="6248401" y="4417151"/>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2" name="Content Placeholder 26"/>
          <p:cNvGraphicFramePr>
            <a:graphicFrameLocks/>
          </p:cNvGraphicFramePr>
          <p:nvPr>
            <p:extLst>
              <p:ext uri="{D42A27DB-BD31-4B8C-83A1-F6EECF244321}">
                <p14:modId xmlns:p14="http://schemas.microsoft.com/office/powerpoint/2010/main" val="3673251103"/>
              </p:ext>
            </p:extLst>
          </p:nvPr>
        </p:nvGraphicFramePr>
        <p:xfrm>
          <a:off x="6629400" y="4267199"/>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23" name="Straight Arrow Connector 22"/>
          <p:cNvCxnSpPr/>
          <p:nvPr/>
        </p:nvCxnSpPr>
        <p:spPr>
          <a:xfrm>
            <a:off x="8129432" y="4417151"/>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519558" y="4264223"/>
            <a:ext cx="721672" cy="307777"/>
          </a:xfrm>
          <a:prstGeom prst="rect">
            <a:avLst/>
          </a:prstGeom>
          <a:noFill/>
          <a:ln>
            <a:solidFill>
              <a:schemeClr val="bg1"/>
            </a:solidFill>
          </a:ln>
        </p:spPr>
        <p:txBody>
          <a:bodyPr wrap="none" rtlCol="0">
            <a:spAutoFit/>
          </a:bodyPr>
          <a:lstStyle/>
          <a:p>
            <a:r>
              <a:rPr lang="en-US" sz="1400" b="1" dirty="0">
                <a:latin typeface="Courier New" panose="02070309020205020404" pitchFamily="49" charset="0"/>
                <a:cs typeface="Courier New" panose="02070309020205020404" pitchFamily="49" charset="0"/>
              </a:rPr>
              <a:t>....</a:t>
            </a:r>
            <a:r>
              <a:rPr lang="en-US" sz="1400" dirty="0">
                <a:latin typeface="Courier New" panose="02070309020205020404" pitchFamily="49" charset="0"/>
                <a:cs typeface="Courier New" panose="02070309020205020404" pitchFamily="49" charset="0"/>
              </a:rPr>
              <a:t> </a:t>
            </a:r>
          </a:p>
        </p:txBody>
      </p:sp>
      <p:graphicFrame>
        <p:nvGraphicFramePr>
          <p:cNvPr id="25" name="Content Placeholder 26"/>
          <p:cNvGraphicFramePr>
            <a:graphicFrameLocks/>
          </p:cNvGraphicFramePr>
          <p:nvPr>
            <p:extLst>
              <p:ext uri="{D42A27DB-BD31-4B8C-83A1-F6EECF244321}">
                <p14:modId xmlns:p14="http://schemas.microsoft.com/office/powerpoint/2010/main" val="233148121"/>
              </p:ext>
            </p:extLst>
          </p:nvPr>
        </p:nvGraphicFramePr>
        <p:xfrm>
          <a:off x="9510158" y="4267199"/>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26" name="Straight Arrow Connector 25"/>
          <p:cNvCxnSpPr/>
          <p:nvPr/>
        </p:nvCxnSpPr>
        <p:spPr>
          <a:xfrm>
            <a:off x="9129159" y="4419599"/>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25" idx="0"/>
          </p:cNvCxnSpPr>
          <p:nvPr/>
        </p:nvCxnSpPr>
        <p:spPr>
          <a:xfrm>
            <a:off x="9860480" y="4267199"/>
            <a:ext cx="335479"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8" name="Content Placeholder 26"/>
          <p:cNvGraphicFramePr>
            <a:graphicFrameLocks/>
          </p:cNvGraphicFramePr>
          <p:nvPr>
            <p:extLst>
              <p:ext uri="{D42A27DB-BD31-4B8C-83A1-F6EECF244321}">
                <p14:modId xmlns:p14="http://schemas.microsoft.com/office/powerpoint/2010/main" val="2175828381"/>
              </p:ext>
            </p:extLst>
          </p:nvPr>
        </p:nvGraphicFramePr>
        <p:xfrm>
          <a:off x="7528958" y="4267199"/>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29" name="Straight Arrow Connector 28"/>
          <p:cNvCxnSpPr/>
          <p:nvPr/>
        </p:nvCxnSpPr>
        <p:spPr>
          <a:xfrm>
            <a:off x="7153674" y="4419599"/>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 name="Content Placeholder 26"/>
          <p:cNvGraphicFramePr>
            <a:graphicFrameLocks/>
          </p:cNvGraphicFramePr>
          <p:nvPr>
            <p:extLst>
              <p:ext uri="{D42A27DB-BD31-4B8C-83A1-F6EECF244321}">
                <p14:modId xmlns:p14="http://schemas.microsoft.com/office/powerpoint/2010/main" val="3979782154"/>
              </p:ext>
            </p:extLst>
          </p:nvPr>
        </p:nvGraphicFramePr>
        <p:xfrm>
          <a:off x="6477000" y="5652836"/>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32" name="Straight Arrow Connector 31"/>
          <p:cNvCxnSpPr/>
          <p:nvPr/>
        </p:nvCxnSpPr>
        <p:spPr>
          <a:xfrm>
            <a:off x="5900439" y="5764169"/>
            <a:ext cx="554669"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7010401" y="5779861"/>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4" name="Content Placeholder 26"/>
          <p:cNvGraphicFramePr>
            <a:graphicFrameLocks/>
          </p:cNvGraphicFramePr>
          <p:nvPr>
            <p:extLst>
              <p:ext uri="{D42A27DB-BD31-4B8C-83A1-F6EECF244321}">
                <p14:modId xmlns:p14="http://schemas.microsoft.com/office/powerpoint/2010/main" val="3614449925"/>
              </p:ext>
            </p:extLst>
          </p:nvPr>
        </p:nvGraphicFramePr>
        <p:xfrm>
          <a:off x="7391400" y="5629909"/>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35" name="Straight Arrow Connector 34"/>
          <p:cNvCxnSpPr/>
          <p:nvPr/>
        </p:nvCxnSpPr>
        <p:spPr>
          <a:xfrm>
            <a:off x="7991874" y="5779861"/>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8382000" y="5626933"/>
            <a:ext cx="721672" cy="307777"/>
          </a:xfrm>
          <a:prstGeom prst="rect">
            <a:avLst/>
          </a:prstGeom>
          <a:noFill/>
          <a:ln>
            <a:solidFill>
              <a:schemeClr val="bg1"/>
            </a:solidFill>
          </a:ln>
        </p:spPr>
        <p:txBody>
          <a:bodyPr wrap="none" rtlCol="0">
            <a:spAutoFit/>
          </a:bodyPr>
          <a:lstStyle/>
          <a:p>
            <a:r>
              <a:rPr lang="en-US" sz="1400" b="1" dirty="0">
                <a:latin typeface="Courier New" panose="02070309020205020404" pitchFamily="49" charset="0"/>
                <a:cs typeface="Courier New" panose="02070309020205020404" pitchFamily="49" charset="0"/>
              </a:rPr>
              <a:t>....</a:t>
            </a:r>
            <a:r>
              <a:rPr lang="en-US" sz="1400" dirty="0">
                <a:latin typeface="Courier New" panose="02070309020205020404" pitchFamily="49" charset="0"/>
                <a:cs typeface="Courier New" panose="02070309020205020404" pitchFamily="49" charset="0"/>
              </a:rPr>
              <a:t> </a:t>
            </a:r>
          </a:p>
        </p:txBody>
      </p:sp>
      <p:graphicFrame>
        <p:nvGraphicFramePr>
          <p:cNvPr id="37" name="Content Placeholder 26"/>
          <p:cNvGraphicFramePr>
            <a:graphicFrameLocks/>
          </p:cNvGraphicFramePr>
          <p:nvPr>
            <p:extLst>
              <p:ext uri="{D42A27DB-BD31-4B8C-83A1-F6EECF244321}">
                <p14:modId xmlns:p14="http://schemas.microsoft.com/office/powerpoint/2010/main" val="4009429885"/>
              </p:ext>
            </p:extLst>
          </p:nvPr>
        </p:nvGraphicFramePr>
        <p:xfrm>
          <a:off x="9372600" y="5629909"/>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38" name="Straight Arrow Connector 37"/>
          <p:cNvCxnSpPr/>
          <p:nvPr/>
        </p:nvCxnSpPr>
        <p:spPr>
          <a:xfrm>
            <a:off x="8991601" y="5782309"/>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37" idx="0"/>
          </p:cNvCxnSpPr>
          <p:nvPr/>
        </p:nvCxnSpPr>
        <p:spPr>
          <a:xfrm>
            <a:off x="9722922" y="5629909"/>
            <a:ext cx="335479"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6995557" y="2065803"/>
            <a:ext cx="838200" cy="22317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4419601" y="4114800"/>
            <a:ext cx="1151277" cy="307777"/>
          </a:xfrm>
          <a:prstGeom prst="rect">
            <a:avLst/>
          </a:prstGeom>
          <a:noFill/>
          <a:ln>
            <a:solidFill>
              <a:schemeClr val="bg1"/>
            </a:solidFill>
          </a:ln>
        </p:spPr>
        <p:txBody>
          <a:bodyPr wrap="none" rtlCol="0">
            <a:spAutoFit/>
          </a:bodyPr>
          <a:lstStyle/>
          <a:p>
            <a:r>
              <a:rPr lang="en-US" sz="1400" dirty="0" err="1">
                <a:latin typeface="Courier New" panose="02070309020205020404" pitchFamily="49" charset="0"/>
                <a:cs typeface="Courier New" panose="02070309020205020404" pitchFamily="49" charset="0"/>
              </a:rPr>
              <a:t>myListPtr</a:t>
            </a:r>
            <a:endParaRPr lang="en-US" sz="1400" dirty="0">
              <a:latin typeface="Courier New" panose="02070309020205020404" pitchFamily="49" charset="0"/>
              <a:cs typeface="Courier New" panose="02070309020205020404" pitchFamily="49" charset="0"/>
            </a:endParaRPr>
          </a:p>
        </p:txBody>
      </p:sp>
      <p:sp>
        <p:nvSpPr>
          <p:cNvPr id="43" name="Rectangle 42"/>
          <p:cNvSpPr/>
          <p:nvPr/>
        </p:nvSpPr>
        <p:spPr>
          <a:xfrm>
            <a:off x="4572000" y="4348825"/>
            <a:ext cx="838200" cy="22317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5131962" y="5237826"/>
            <a:ext cx="2694969" cy="276999"/>
          </a:xfrm>
          <a:prstGeom prst="rect">
            <a:avLst/>
          </a:prstGeom>
          <a:noFill/>
          <a:ln>
            <a:solidFill>
              <a:schemeClr val="bg1"/>
            </a:solidFill>
          </a:ln>
        </p:spPr>
        <p:txBody>
          <a:bodyPr wrap="none" rtlCol="0">
            <a:spAutoFit/>
          </a:bodyPr>
          <a:lstStyle/>
          <a:p>
            <a:r>
              <a:rPr lang="en-US" sz="1200" dirty="0" err="1">
                <a:latin typeface="Courier New" panose="02070309020205020404" pitchFamily="49" charset="0"/>
                <a:cs typeface="Courier New" panose="02070309020205020404" pitchFamily="49" charset="0"/>
              </a:rPr>
              <a:t>myList</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struct</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list_struct</a:t>
            </a:r>
            <a:r>
              <a:rPr lang="en-US" sz="1200" dirty="0">
                <a:latin typeface="Courier New" panose="02070309020205020404" pitchFamily="49" charset="0"/>
                <a:cs typeface="Courier New" panose="02070309020205020404" pitchFamily="49" charset="0"/>
              </a:rPr>
              <a:t>)</a:t>
            </a:r>
          </a:p>
        </p:txBody>
      </p:sp>
      <p:graphicFrame>
        <p:nvGraphicFramePr>
          <p:cNvPr id="46" name="Table 45"/>
          <p:cNvGraphicFramePr>
            <a:graphicFrameLocks noGrp="1"/>
          </p:cNvGraphicFramePr>
          <p:nvPr>
            <p:extLst>
              <p:ext uri="{D42A27DB-BD31-4B8C-83A1-F6EECF244321}">
                <p14:modId xmlns:p14="http://schemas.microsoft.com/office/powerpoint/2010/main" val="2217067149"/>
              </p:ext>
            </p:extLst>
          </p:nvPr>
        </p:nvGraphicFramePr>
        <p:xfrm>
          <a:off x="5395358" y="5474532"/>
          <a:ext cx="686130" cy="1280160"/>
        </p:xfrm>
        <a:graphic>
          <a:graphicData uri="http://schemas.openxmlformats.org/drawingml/2006/table">
            <a:tbl>
              <a:tblPr firstRow="1" bandRow="1">
                <a:tableStyleId>{2D5ABB26-0587-4C30-8999-92F81FD0307C}</a:tableStyleId>
              </a:tblPr>
              <a:tblGrid>
                <a:gridCol w="686130">
                  <a:extLst>
                    <a:ext uri="{9D8B030D-6E8A-4147-A177-3AD203B41FA5}">
                      <a16:colId xmlns:a16="http://schemas.microsoft.com/office/drawing/2014/main" val="20000"/>
                    </a:ext>
                  </a:extLst>
                </a:gridCol>
              </a:tblGrid>
              <a:tr h="176530">
                <a:tc>
                  <a:txBody>
                    <a:bodyPr/>
                    <a:lstStyle/>
                    <a:p>
                      <a:r>
                        <a:rPr lang="en-US" sz="800" dirty="0"/>
                        <a:t>first   (link)</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76530">
                <a:tc>
                  <a:txBody>
                    <a:bodyPr/>
                    <a:lstStyle/>
                    <a:p>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76530">
                <a:tc>
                  <a:txBody>
                    <a:bodyPr/>
                    <a:lstStyle/>
                    <a:p>
                      <a:r>
                        <a:rPr lang="en-US" sz="800" dirty="0"/>
                        <a:t>last  (link)</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76530">
                <a:tc>
                  <a:txBody>
                    <a:bodyPr/>
                    <a:lstStyle/>
                    <a:p>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76530">
                <a:tc>
                  <a:txBody>
                    <a:bodyPr/>
                    <a:lstStyle/>
                    <a:p>
                      <a:r>
                        <a:rPr lang="en-US" sz="800" dirty="0"/>
                        <a:t>length  (</a:t>
                      </a:r>
                      <a:r>
                        <a:rPr lang="en-US" sz="800" dirty="0" err="1"/>
                        <a:t>int</a:t>
                      </a:r>
                      <a:r>
                        <a:rPr lang="en-US" sz="800" dirty="0"/>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76530">
                <a:tc>
                  <a:txBody>
                    <a:bodyPr/>
                    <a:lstStyle/>
                    <a:p>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cxnSp>
        <p:nvCxnSpPr>
          <p:cNvPr id="54" name="Curved Connector 53"/>
          <p:cNvCxnSpPr/>
          <p:nvPr/>
        </p:nvCxnSpPr>
        <p:spPr>
          <a:xfrm flipV="1">
            <a:off x="5900439" y="5890776"/>
            <a:ext cx="3481289" cy="345757"/>
          </a:xfrm>
          <a:prstGeom prst="curved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131962" y="4417151"/>
            <a:ext cx="583039" cy="3408"/>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7500637" y="2137537"/>
            <a:ext cx="637920" cy="14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663227" y="4462046"/>
            <a:ext cx="815673" cy="338554"/>
          </a:xfrm>
          <a:prstGeom prst="rect">
            <a:avLst/>
          </a:prstGeom>
          <a:noFill/>
        </p:spPr>
        <p:txBody>
          <a:bodyPr wrap="none" rtlCol="0">
            <a:spAutoFit/>
          </a:bodyPr>
          <a:lstStyle/>
          <a:p>
            <a:r>
              <a:rPr lang="en-US" sz="1600" dirty="0">
                <a:solidFill>
                  <a:srgbClr val="C00000"/>
                </a:solidFill>
              </a:rPr>
              <a:t>dummy</a:t>
            </a:r>
          </a:p>
        </p:txBody>
      </p:sp>
      <p:graphicFrame>
        <p:nvGraphicFramePr>
          <p:cNvPr id="47" name="Content Placeholder 26">
            <a:extLst>
              <a:ext uri="{FF2B5EF4-FFF2-40B4-BE49-F238E27FC236}">
                <a16:creationId xmlns:a16="http://schemas.microsoft.com/office/drawing/2014/main" id="{ADCCFFFA-CCF6-488D-8688-0B6C0F10DCF6}"/>
              </a:ext>
            </a:extLst>
          </p:cNvPr>
          <p:cNvGraphicFramePr>
            <a:graphicFrameLocks/>
          </p:cNvGraphicFramePr>
          <p:nvPr>
            <p:extLst>
              <p:ext uri="{D42A27DB-BD31-4B8C-83A1-F6EECF244321}">
                <p14:modId xmlns:p14="http://schemas.microsoft.com/office/powerpoint/2010/main" val="277012016"/>
              </p:ext>
            </p:extLst>
          </p:nvPr>
        </p:nvGraphicFramePr>
        <p:xfrm>
          <a:off x="8214757" y="2540503"/>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48" name="TextBox 47">
            <a:extLst>
              <a:ext uri="{FF2B5EF4-FFF2-40B4-BE49-F238E27FC236}">
                <a16:creationId xmlns:a16="http://schemas.microsoft.com/office/drawing/2014/main" id="{60DB6A8E-582C-48C4-9763-28D6FAA5D13D}"/>
              </a:ext>
            </a:extLst>
          </p:cNvPr>
          <p:cNvSpPr txBox="1"/>
          <p:nvPr/>
        </p:nvSpPr>
        <p:spPr>
          <a:xfrm>
            <a:off x="6934200" y="2362200"/>
            <a:ext cx="1151277" cy="307777"/>
          </a:xfrm>
          <a:prstGeom prst="rect">
            <a:avLst/>
          </a:prstGeom>
          <a:noFill/>
          <a:ln>
            <a:solidFill>
              <a:schemeClr val="bg1"/>
            </a:solidFill>
          </a:ln>
        </p:spPr>
        <p:txBody>
          <a:bodyPr wrap="none" rtlCol="0">
            <a:spAutoFit/>
          </a:bodyPr>
          <a:lstStyle/>
          <a:p>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ptr</a:t>
            </a:r>
            <a:r>
              <a:rPr lang="en-US" sz="1400" dirty="0">
                <a:latin typeface="Courier New" panose="02070309020205020404" pitchFamily="49" charset="0"/>
                <a:cs typeface="Courier New" panose="02070309020205020404" pitchFamily="49" charset="0"/>
              </a:rPr>
              <a:t>: 8B)</a:t>
            </a:r>
          </a:p>
        </p:txBody>
      </p:sp>
      <p:cxnSp>
        <p:nvCxnSpPr>
          <p:cNvPr id="49" name="Straight Arrow Connector 48">
            <a:extLst>
              <a:ext uri="{FF2B5EF4-FFF2-40B4-BE49-F238E27FC236}">
                <a16:creationId xmlns:a16="http://schemas.microsoft.com/office/drawing/2014/main" id="{8BC3384E-3687-46F7-8F6A-6517940F05AC}"/>
              </a:ext>
            </a:extLst>
          </p:cNvPr>
          <p:cNvCxnSpPr/>
          <p:nvPr/>
        </p:nvCxnSpPr>
        <p:spPr>
          <a:xfrm>
            <a:off x="8748158" y="2667528"/>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8246FCCF-3F2B-4889-BDD0-C5AD2EBF13E1}"/>
              </a:ext>
            </a:extLst>
          </p:cNvPr>
          <p:cNvSpPr txBox="1"/>
          <p:nvPr/>
        </p:nvSpPr>
        <p:spPr>
          <a:xfrm>
            <a:off x="9052958" y="2514600"/>
            <a:ext cx="721672" cy="307777"/>
          </a:xfrm>
          <a:prstGeom prst="rect">
            <a:avLst/>
          </a:prstGeom>
          <a:noFill/>
          <a:ln>
            <a:solidFill>
              <a:schemeClr val="bg1"/>
            </a:solidFill>
          </a:ln>
        </p:spPr>
        <p:txBody>
          <a:bodyPr wrap="none" rtlCol="0">
            <a:spAutoFit/>
          </a:bodyPr>
          <a:lstStyle/>
          <a:p>
            <a:r>
              <a:rPr lang="en-US" sz="1400" b="1" dirty="0">
                <a:latin typeface="Courier New" panose="02070309020205020404" pitchFamily="49" charset="0"/>
                <a:cs typeface="Courier New" panose="02070309020205020404" pitchFamily="49" charset="0"/>
              </a:rPr>
              <a:t>....</a:t>
            </a:r>
            <a:r>
              <a:rPr lang="en-US" sz="1400" dirty="0">
                <a:latin typeface="Courier New" panose="02070309020205020404" pitchFamily="49" charset="0"/>
                <a:cs typeface="Courier New" panose="02070309020205020404" pitchFamily="49" charset="0"/>
              </a:rPr>
              <a:t> </a:t>
            </a:r>
          </a:p>
        </p:txBody>
      </p:sp>
      <p:graphicFrame>
        <p:nvGraphicFramePr>
          <p:cNvPr id="53" name="Content Placeholder 26">
            <a:extLst>
              <a:ext uri="{FF2B5EF4-FFF2-40B4-BE49-F238E27FC236}">
                <a16:creationId xmlns:a16="http://schemas.microsoft.com/office/drawing/2014/main" id="{623ACA4D-0864-474D-993E-5458FC813392}"/>
              </a:ext>
            </a:extLst>
          </p:cNvPr>
          <p:cNvGraphicFramePr>
            <a:graphicFrameLocks/>
          </p:cNvGraphicFramePr>
          <p:nvPr>
            <p:extLst>
              <p:ext uri="{D42A27DB-BD31-4B8C-83A1-F6EECF244321}">
                <p14:modId xmlns:p14="http://schemas.microsoft.com/office/powerpoint/2010/main" val="1284722806"/>
              </p:ext>
            </p:extLst>
          </p:nvPr>
        </p:nvGraphicFramePr>
        <p:xfrm>
          <a:off x="9906000" y="2517576"/>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55" name="Straight Arrow Connector 54">
            <a:extLst>
              <a:ext uri="{FF2B5EF4-FFF2-40B4-BE49-F238E27FC236}">
                <a16:creationId xmlns:a16="http://schemas.microsoft.com/office/drawing/2014/main" id="{096FD8C3-95D4-4591-99C2-CD91550C839B}"/>
              </a:ext>
            </a:extLst>
          </p:cNvPr>
          <p:cNvCxnSpPr/>
          <p:nvPr/>
        </p:nvCxnSpPr>
        <p:spPr>
          <a:xfrm>
            <a:off x="9515873" y="2667528"/>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8D578DAE-3023-4FAD-964A-28CC10D80073}"/>
              </a:ext>
            </a:extLst>
          </p:cNvPr>
          <p:cNvCxnSpPr>
            <a:stCxn id="53" idx="0"/>
          </p:cNvCxnSpPr>
          <p:nvPr/>
        </p:nvCxnSpPr>
        <p:spPr>
          <a:xfrm>
            <a:off x="10256322" y="2517576"/>
            <a:ext cx="335479"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8AF50130-1DD0-4629-9090-F9007DB2283F}"/>
              </a:ext>
            </a:extLst>
          </p:cNvPr>
          <p:cNvSpPr/>
          <p:nvPr/>
        </p:nvSpPr>
        <p:spPr>
          <a:xfrm>
            <a:off x="7071757" y="2599202"/>
            <a:ext cx="838200" cy="22317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8" name="Straight Arrow Connector 57">
            <a:extLst>
              <a:ext uri="{FF2B5EF4-FFF2-40B4-BE49-F238E27FC236}">
                <a16:creationId xmlns:a16="http://schemas.microsoft.com/office/drawing/2014/main" id="{4E22775A-F03E-47E3-B745-903606556575}"/>
              </a:ext>
            </a:extLst>
          </p:cNvPr>
          <p:cNvCxnSpPr>
            <a:endCxn id="47" idx="1"/>
          </p:cNvCxnSpPr>
          <p:nvPr/>
        </p:nvCxnSpPr>
        <p:spPr>
          <a:xfrm flipV="1">
            <a:off x="7576837" y="2670936"/>
            <a:ext cx="637920" cy="14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FFC41882-91C7-49F6-BF9B-73FCD1F01677}"/>
              </a:ext>
            </a:extLst>
          </p:cNvPr>
          <p:cNvSpPr txBox="1"/>
          <p:nvPr/>
        </p:nvSpPr>
        <p:spPr>
          <a:xfrm>
            <a:off x="5791200" y="2362200"/>
            <a:ext cx="1151277" cy="307777"/>
          </a:xfrm>
          <a:prstGeom prst="rect">
            <a:avLst/>
          </a:prstGeom>
          <a:noFill/>
          <a:ln>
            <a:solidFill>
              <a:schemeClr val="bg1"/>
            </a:solidFill>
          </a:ln>
        </p:spPr>
        <p:txBody>
          <a:bodyPr wrap="none" rtlCol="0">
            <a:spAutoFit/>
          </a:bodyPr>
          <a:lstStyle/>
          <a:p>
            <a:r>
              <a:rPr lang="en-US" sz="1400" dirty="0">
                <a:latin typeface="Courier New" panose="02070309020205020404" pitchFamily="49" charset="0"/>
                <a:cs typeface="Courier New" panose="02070309020205020404" pitchFamily="49" charset="0"/>
              </a:rPr>
              <a:t>myListP2P</a:t>
            </a:r>
          </a:p>
        </p:txBody>
      </p:sp>
      <p:sp>
        <p:nvSpPr>
          <p:cNvPr id="60" name="Rectangle 59">
            <a:extLst>
              <a:ext uri="{FF2B5EF4-FFF2-40B4-BE49-F238E27FC236}">
                <a16:creationId xmlns:a16="http://schemas.microsoft.com/office/drawing/2014/main" id="{1AF0687C-3E40-4FD8-A726-B4B516318BB2}"/>
              </a:ext>
            </a:extLst>
          </p:cNvPr>
          <p:cNvSpPr/>
          <p:nvPr/>
        </p:nvSpPr>
        <p:spPr>
          <a:xfrm>
            <a:off x="5928757" y="2599202"/>
            <a:ext cx="838200" cy="22317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a:extLst>
              <a:ext uri="{FF2B5EF4-FFF2-40B4-BE49-F238E27FC236}">
                <a16:creationId xmlns:a16="http://schemas.microsoft.com/office/drawing/2014/main" id="{E7104916-6DF7-4561-8301-2411173F8A96}"/>
              </a:ext>
            </a:extLst>
          </p:cNvPr>
          <p:cNvCxnSpPr/>
          <p:nvPr/>
        </p:nvCxnSpPr>
        <p:spPr>
          <a:xfrm flipV="1">
            <a:off x="6433837" y="2670936"/>
            <a:ext cx="637920" cy="14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525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7192" y="0"/>
            <a:ext cx="8229600" cy="487680"/>
          </a:xfrm>
        </p:spPr>
        <p:txBody>
          <a:bodyPr/>
          <a:lstStyle/>
          <a:p>
            <a:r>
              <a:rPr lang="en-US" sz="3200" dirty="0"/>
              <a:t>Summary: Linked Lists vs. Arrays</a:t>
            </a:r>
          </a:p>
        </p:txBody>
      </p:sp>
      <p:sp>
        <p:nvSpPr>
          <p:cNvPr id="6" name="Content Placeholder 5"/>
          <p:cNvSpPr>
            <a:spLocks noGrp="1"/>
          </p:cNvSpPr>
          <p:nvPr>
            <p:ph idx="1"/>
          </p:nvPr>
        </p:nvSpPr>
        <p:spPr>
          <a:xfrm>
            <a:off x="1929384" y="4364063"/>
            <a:ext cx="8001000" cy="637021"/>
          </a:xfrm>
        </p:spPr>
        <p:txBody>
          <a:bodyPr/>
          <a:lstStyle/>
          <a:p>
            <a:pPr marL="0" indent="0">
              <a:buNone/>
            </a:pPr>
            <a:r>
              <a:rPr lang="en-US" sz="1600" dirty="0"/>
              <a:t>Here N is the number of items in the array or linked list.</a:t>
            </a:r>
          </a:p>
          <a:p>
            <a:pPr marL="0" indent="0">
              <a:buNone/>
            </a:pPr>
            <a:r>
              <a:rPr lang="en-US" sz="1600" dirty="0"/>
              <a:t>Position is the array cell for arrays and the node for linked lists.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mc:AlternateContent xmlns:mc="http://schemas.openxmlformats.org/markup-compatibility/2006" xmlns:a14="http://schemas.microsoft.com/office/drawing/2010/main">
        <mc:Choice Requires="a14">
          <p:graphicFrame>
            <p:nvGraphicFramePr>
              <p:cNvPr id="5" name="Table 4"/>
              <p:cNvGraphicFramePr>
                <a:graphicFrameLocks noGrp="1"/>
              </p:cNvGraphicFramePr>
              <p:nvPr>
                <p:extLst>
                  <p:ext uri="{D42A27DB-BD31-4B8C-83A1-F6EECF244321}">
                    <p14:modId xmlns:p14="http://schemas.microsoft.com/office/powerpoint/2010/main" val="456588974"/>
                  </p:ext>
                </p:extLst>
              </p:nvPr>
            </p:nvGraphicFramePr>
            <p:xfrm>
              <a:off x="1917193" y="533401"/>
              <a:ext cx="8598407" cy="3835282"/>
            </p:xfrm>
            <a:graphic>
              <a:graphicData uri="http://schemas.openxmlformats.org/drawingml/2006/table">
                <a:tbl>
                  <a:tblPr firstRow="1" bandRow="1">
                    <a:tableStyleId>{5C22544A-7EE6-4342-B048-85BDC9FD1C3A}</a:tableStyleId>
                  </a:tblPr>
                  <a:tblGrid>
                    <a:gridCol w="2812562">
                      <a:extLst>
                        <a:ext uri="{9D8B030D-6E8A-4147-A177-3AD203B41FA5}">
                          <a16:colId xmlns:a16="http://schemas.microsoft.com/office/drawing/2014/main" val="20000"/>
                        </a:ext>
                      </a:extLst>
                    </a:gridCol>
                    <a:gridCol w="2610879">
                      <a:extLst>
                        <a:ext uri="{9D8B030D-6E8A-4147-A177-3AD203B41FA5}">
                          <a16:colId xmlns:a16="http://schemas.microsoft.com/office/drawing/2014/main" val="20001"/>
                        </a:ext>
                      </a:extLst>
                    </a:gridCol>
                    <a:gridCol w="3174966">
                      <a:extLst>
                        <a:ext uri="{9D8B030D-6E8A-4147-A177-3AD203B41FA5}">
                          <a16:colId xmlns:a16="http://schemas.microsoft.com/office/drawing/2014/main" val="20002"/>
                        </a:ext>
                      </a:extLst>
                    </a:gridCol>
                  </a:tblGrid>
                  <a:tr h="364012">
                    <a:tc>
                      <a:txBody>
                        <a:bodyPr/>
                        <a:lstStyle/>
                        <a:p>
                          <a:r>
                            <a:rPr lang="en-US" sz="2000" dirty="0"/>
                            <a:t>Operation</a:t>
                          </a:r>
                          <a:endParaRPr lang="en-US" sz="2000" b="0" dirty="0"/>
                        </a:p>
                      </a:txBody>
                      <a:tcPr/>
                    </a:tc>
                    <a:tc>
                      <a:txBody>
                        <a:bodyPr/>
                        <a:lstStyle/>
                        <a:p>
                          <a:r>
                            <a:rPr lang="en-US" sz="2000" dirty="0"/>
                            <a:t>Arrays</a:t>
                          </a:r>
                        </a:p>
                      </a:txBody>
                      <a:tcPr/>
                    </a:tc>
                    <a:tc>
                      <a:txBody>
                        <a:bodyPr/>
                        <a:lstStyle/>
                        <a:p>
                          <a:r>
                            <a:rPr lang="en-US" sz="2000" dirty="0"/>
                            <a:t>Linked Lists</a:t>
                          </a:r>
                        </a:p>
                      </a:txBody>
                      <a:tcPr/>
                    </a:tc>
                    <a:extLst>
                      <a:ext uri="{0D108BD9-81ED-4DB2-BD59-A6C34878D82A}">
                        <a16:rowId xmlns:a16="http://schemas.microsoft.com/office/drawing/2014/main" val="10000"/>
                      </a:ext>
                    </a:extLst>
                  </a:tr>
                  <a:tr h="588020">
                    <a:tc>
                      <a:txBody>
                        <a:bodyPr/>
                        <a:lstStyle/>
                        <a:p>
                          <a:r>
                            <a:rPr lang="en-US" sz="2000" dirty="0"/>
                            <a:t>Access position </a:t>
                          </a:r>
                          <a:r>
                            <a:rPr lang="en-US" sz="2000" i="1" dirty="0" err="1"/>
                            <a:t>i</a:t>
                          </a:r>
                          <a:endParaRPr lang="en-US" sz="2000" dirty="0"/>
                        </a:p>
                      </a:txBody>
                      <a:tcPr/>
                    </a:tc>
                    <a:tc>
                      <a:txBody>
                        <a:bodyPr/>
                        <a:lstStyle/>
                        <a:p>
                          <a14:m>
                            <m:oMath xmlns:m="http://schemas.openxmlformats.org/officeDocument/2006/math">
                              <m:r>
                                <a:rPr lang="el-GR" sz="2000" b="1" i="1" smtClean="0">
                                  <a:latin typeface="Cambria Math"/>
                                  <a:cs typeface="Courier New" panose="02070309020205020404" pitchFamily="49" charset="0"/>
                                </a:rPr>
                                <m:t>𝜣</m:t>
                              </m:r>
                            </m:oMath>
                          </a14:m>
                          <a:r>
                            <a:rPr lang="en-US" sz="2000" i="1"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mn-lt"/>
                              <a:ea typeface="+mn-ea"/>
                              <a:cs typeface="Courier New" panose="02070309020205020404" pitchFamily="49" charset="0"/>
                            </a:rPr>
                            <a:t>O</a:t>
                          </a:r>
                          <a:r>
                            <a:rPr kumimoji="0" lang="en-US" sz="2000" b="0" i="1" u="none" strike="noStrike" kern="1200" cap="none" spc="0" normalizeH="0" baseline="0" noProof="0" dirty="0">
                              <a:ln>
                                <a:noFill/>
                              </a:ln>
                              <a:solidFill>
                                <a:prstClr val="black"/>
                              </a:solidFill>
                              <a:effectLst/>
                              <a:uLnTx/>
                              <a:uFillTx/>
                              <a:latin typeface="+mn-lt"/>
                              <a:ea typeface="+mn-ea"/>
                              <a:cs typeface="Courier New" panose="02070309020205020404" pitchFamily="49" charset="0"/>
                            </a:rPr>
                            <a:t>(N)</a:t>
                          </a:r>
                          <a:r>
                            <a:rPr kumimoji="0" lang="en-US" sz="2000" b="1" i="0" u="none" strike="noStrike" kern="1200" cap="none" spc="0" normalizeH="0" baseline="0" noProof="0" dirty="0">
                              <a:ln>
                                <a:noFill/>
                              </a:ln>
                              <a:solidFill>
                                <a:prstClr val="black"/>
                              </a:solidFill>
                              <a:effectLst/>
                              <a:uLnTx/>
                              <a:uFillTx/>
                              <a:latin typeface="+mn-lt"/>
                              <a:ea typeface="+mn-ea"/>
                              <a:cs typeface="Courier New" panose="02070309020205020404" pitchFamily="49" charset="0"/>
                            </a:rPr>
                            <a:t>   </a:t>
                          </a:r>
                          <a:r>
                            <a:rPr kumimoji="0" lang="en-US" sz="1600" b="0" i="0" u="none" strike="noStrike" kern="1200" cap="none" spc="0" normalizeH="0" baseline="0" noProof="0" dirty="0">
                              <a:ln>
                                <a:noFill/>
                              </a:ln>
                              <a:solidFill>
                                <a:prstClr val="black"/>
                              </a:solidFill>
                              <a:effectLst/>
                              <a:uLnTx/>
                              <a:uFillTx/>
                              <a:latin typeface="+mn-lt"/>
                              <a:ea typeface="+mn-ea"/>
                              <a:cs typeface="Courier New" panose="02070309020205020404" pitchFamily="49" charset="0"/>
                            </a:rPr>
                            <a:t>exact </a:t>
                          </a:r>
                          <a14:m>
                            <m:oMath xmlns:m="http://schemas.openxmlformats.org/officeDocument/2006/math">
                              <m:r>
                                <a:rPr kumimoji="0" lang="el-GR" sz="1600" b="0" i="1" u="none" strike="noStrike" kern="1200" cap="none" spc="0" normalizeH="0" baseline="0" noProof="0" smtClean="0">
                                  <a:ln>
                                    <a:noFill/>
                                  </a:ln>
                                  <a:solidFill>
                                    <a:prstClr val="black"/>
                                  </a:solidFill>
                                  <a:effectLst/>
                                  <a:uLnTx/>
                                  <a:uFillTx/>
                                  <a:latin typeface="Cambria Math"/>
                                  <a:ea typeface="+mn-ea"/>
                                  <a:cs typeface="Courier New" panose="02070309020205020404" pitchFamily="49" charset="0"/>
                                </a:rPr>
                                <m:t>𝛩</m:t>
                              </m:r>
                            </m:oMath>
                          </a14:m>
                          <a:r>
                            <a:rPr kumimoji="0" lang="en-US" sz="1600" b="0" i="1" u="none" strike="noStrike" kern="1200" cap="none" spc="0" normalizeH="0" baseline="0" noProof="0" dirty="0">
                              <a:ln>
                                <a:noFill/>
                              </a:ln>
                              <a:solidFill>
                                <a:prstClr val="black"/>
                              </a:solidFill>
                              <a:effectLst/>
                              <a:uLnTx/>
                              <a:uFillTx/>
                              <a:latin typeface="+mn-lt"/>
                              <a:ea typeface="+mn-ea"/>
                              <a:cs typeface="+mn-cs"/>
                            </a:rPr>
                            <a:t>(</a:t>
                          </a:r>
                          <a:r>
                            <a:rPr kumimoji="0" lang="en-US" sz="1600" b="0" i="1" u="none" strike="noStrike" kern="1200" cap="none" spc="0" normalizeH="0" baseline="0" noProof="0" dirty="0" err="1">
                              <a:ln>
                                <a:noFill/>
                              </a:ln>
                              <a:solidFill>
                                <a:prstClr val="black"/>
                              </a:solidFill>
                              <a:effectLst/>
                              <a:uLnTx/>
                              <a:uFillTx/>
                              <a:latin typeface="+mn-lt"/>
                              <a:ea typeface="+mn-ea"/>
                              <a:cs typeface="+mn-cs"/>
                            </a:rPr>
                            <a:t>i</a:t>
                          </a:r>
                          <a:r>
                            <a:rPr kumimoji="0" lang="en-US" sz="1600" b="0" i="1" u="none" strike="noStrike" kern="1200" cap="none" spc="0" normalizeH="0" baseline="0" noProof="0" dirty="0">
                              <a:ln>
                                <a:noFill/>
                              </a:ln>
                              <a:solidFill>
                                <a:prstClr val="black"/>
                              </a:solidFill>
                              <a:effectLst/>
                              <a:uLnTx/>
                              <a:uFillTx/>
                              <a:latin typeface="+mn-lt"/>
                              <a:ea typeface="+mn-ea"/>
                              <a:cs typeface="+mn-cs"/>
                            </a:rPr>
                            <a:t>)</a:t>
                          </a:r>
                          <a:endParaRPr kumimoji="0" lang="en-US" sz="20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1" u="none" strike="noStrike" kern="1200" cap="none" spc="0" normalizeH="0" baseline="0" noProof="0" dirty="0">
                              <a:ln>
                                <a:noFill/>
                              </a:ln>
                              <a:solidFill>
                                <a:prstClr val="black"/>
                              </a:solidFill>
                              <a:effectLst/>
                              <a:uLnTx/>
                              <a:uFillTx/>
                              <a:latin typeface="+mn-lt"/>
                              <a:ea typeface="+mn-ea"/>
                              <a:cs typeface="+mn-cs"/>
                            </a:rPr>
                            <a:t>( worst case: Θ(N) )</a:t>
                          </a:r>
                        </a:p>
                      </a:txBody>
                      <a:tcPr/>
                    </a:tc>
                    <a:extLst>
                      <a:ext uri="{0D108BD9-81ED-4DB2-BD59-A6C34878D82A}">
                        <a16:rowId xmlns:a16="http://schemas.microsoft.com/office/drawing/2014/main" val="10001"/>
                      </a:ext>
                    </a:extLst>
                  </a:tr>
                  <a:tr h="588020">
                    <a:tc>
                      <a:txBody>
                        <a:bodyPr/>
                        <a:lstStyle/>
                        <a:p>
                          <a:r>
                            <a:rPr lang="en-US" sz="2000" dirty="0"/>
                            <a:t>Modify position</a:t>
                          </a:r>
                          <a:r>
                            <a:rPr lang="en-US" sz="2000" baseline="0" dirty="0"/>
                            <a:t> </a:t>
                          </a:r>
                          <a:r>
                            <a:rPr lang="en-US" sz="2000" i="1" baseline="0" dirty="0" err="1"/>
                            <a:t>i</a:t>
                          </a:r>
                          <a:endParaRPr lang="en-US" sz="2000" dirty="0"/>
                        </a:p>
                      </a:txBody>
                      <a:tcPr/>
                    </a:tc>
                    <a:tc>
                      <a:txBody>
                        <a:bodyPr/>
                        <a:lstStyle/>
                        <a:p>
                          <a14:m>
                            <m:oMath xmlns:m="http://schemas.openxmlformats.org/officeDocument/2006/math">
                              <m:r>
                                <a:rPr lang="el-GR" sz="2000" b="1" i="1" smtClean="0">
                                  <a:latin typeface="Cambria Math"/>
                                  <a:cs typeface="Courier New" panose="02070309020205020404" pitchFamily="49" charset="0"/>
                                </a:rPr>
                                <m:t>𝜣</m:t>
                              </m:r>
                            </m:oMath>
                          </a14:m>
                          <a:r>
                            <a:rPr lang="en-US" sz="2000" i="1"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mn-lt"/>
                              <a:ea typeface="+mn-ea"/>
                              <a:cs typeface="Courier New" panose="02070309020205020404" pitchFamily="49" charset="0"/>
                            </a:rPr>
                            <a:t>O</a:t>
                          </a:r>
                          <a:r>
                            <a:rPr kumimoji="0" lang="en-US" sz="2000" b="0" i="1" u="none" strike="noStrike" kern="1200" cap="none" spc="0" normalizeH="0" baseline="0" noProof="0" dirty="0">
                              <a:ln>
                                <a:noFill/>
                              </a:ln>
                              <a:solidFill>
                                <a:prstClr val="black"/>
                              </a:solidFill>
                              <a:effectLst/>
                              <a:uLnTx/>
                              <a:uFillTx/>
                              <a:latin typeface="+mn-lt"/>
                              <a:ea typeface="+mn-ea"/>
                              <a:cs typeface="Courier New" panose="02070309020205020404" pitchFamily="49" charset="0"/>
                            </a:rPr>
                            <a:t>(N)</a:t>
                          </a:r>
                          <a:r>
                            <a:rPr kumimoji="0" lang="en-US" sz="2000" b="1" i="0" u="none" strike="noStrike" kern="1200" cap="none" spc="0" normalizeH="0" baseline="0" noProof="0" dirty="0">
                              <a:ln>
                                <a:noFill/>
                              </a:ln>
                              <a:solidFill>
                                <a:prstClr val="black"/>
                              </a:solidFill>
                              <a:effectLst/>
                              <a:uLnTx/>
                              <a:uFillTx/>
                              <a:latin typeface="+mn-lt"/>
                              <a:ea typeface="+mn-ea"/>
                              <a:cs typeface="Courier New" panose="02070309020205020404" pitchFamily="49" charset="0"/>
                            </a:rPr>
                            <a:t>   </a:t>
                          </a:r>
                          <a:r>
                            <a:rPr kumimoji="0" lang="en-US" sz="1600" b="0" i="0" u="none" strike="noStrike" kern="1200" cap="none" spc="0" normalizeH="0" baseline="0" noProof="0" dirty="0">
                              <a:ln>
                                <a:noFill/>
                              </a:ln>
                              <a:solidFill>
                                <a:prstClr val="black"/>
                              </a:solidFill>
                              <a:effectLst/>
                              <a:uLnTx/>
                              <a:uFillTx/>
                              <a:latin typeface="+mn-lt"/>
                              <a:ea typeface="+mn-ea"/>
                              <a:cs typeface="Courier New" panose="02070309020205020404" pitchFamily="49" charset="0"/>
                            </a:rPr>
                            <a:t>exact </a:t>
                          </a:r>
                          <a14:m>
                            <m:oMath xmlns:m="http://schemas.openxmlformats.org/officeDocument/2006/math">
                              <m:r>
                                <a:rPr kumimoji="0" lang="el-GR" sz="1600" b="0" i="1" u="none" strike="noStrike" kern="1200" cap="none" spc="0" normalizeH="0" baseline="0" noProof="0" smtClean="0">
                                  <a:ln>
                                    <a:noFill/>
                                  </a:ln>
                                  <a:solidFill>
                                    <a:prstClr val="black"/>
                                  </a:solidFill>
                                  <a:effectLst/>
                                  <a:uLnTx/>
                                  <a:uFillTx/>
                                  <a:latin typeface="Cambria Math"/>
                                  <a:ea typeface="+mn-ea"/>
                                  <a:cs typeface="Courier New" panose="02070309020205020404" pitchFamily="49" charset="0"/>
                                </a:rPr>
                                <m:t>𝛩</m:t>
                              </m:r>
                            </m:oMath>
                          </a14:m>
                          <a:r>
                            <a:rPr kumimoji="0" lang="en-US" sz="1600" b="0" i="1" u="none" strike="noStrike" kern="1200" cap="none" spc="0" normalizeH="0" baseline="0" noProof="0" dirty="0">
                              <a:ln>
                                <a:noFill/>
                              </a:ln>
                              <a:solidFill>
                                <a:prstClr val="black"/>
                              </a:solidFill>
                              <a:effectLst/>
                              <a:uLnTx/>
                              <a:uFillTx/>
                              <a:latin typeface="+mn-lt"/>
                              <a:ea typeface="+mn-ea"/>
                              <a:cs typeface="+mn-cs"/>
                            </a:rPr>
                            <a:t>(</a:t>
                          </a:r>
                          <a:r>
                            <a:rPr kumimoji="0" lang="en-US" sz="1600" b="0" i="1" u="none" strike="noStrike" kern="1200" cap="none" spc="0" normalizeH="0" baseline="0" noProof="0" dirty="0" err="1">
                              <a:ln>
                                <a:noFill/>
                              </a:ln>
                              <a:solidFill>
                                <a:prstClr val="black"/>
                              </a:solidFill>
                              <a:effectLst/>
                              <a:uLnTx/>
                              <a:uFillTx/>
                              <a:latin typeface="+mn-lt"/>
                              <a:ea typeface="+mn-ea"/>
                              <a:cs typeface="+mn-cs"/>
                            </a:rPr>
                            <a:t>i</a:t>
                          </a:r>
                          <a:r>
                            <a:rPr kumimoji="0" lang="en-US" sz="1600" b="0" i="1" u="none" strike="noStrike" kern="1200" cap="none" spc="0" normalizeH="0" baseline="0" noProof="0" dirty="0">
                              <a:ln>
                                <a:noFill/>
                              </a:ln>
                              <a:solidFill>
                                <a:prstClr val="black"/>
                              </a:solidFill>
                              <a:effectLst/>
                              <a:uLnTx/>
                              <a:uFillTx/>
                              <a:latin typeface="+mn-lt"/>
                              <a:ea typeface="+mn-ea"/>
                              <a:cs typeface="+mn-cs"/>
                            </a:rPr>
                            <a:t>)</a:t>
                          </a:r>
                          <a:endParaRPr kumimoji="0" lang="en-US" sz="20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1" u="none" strike="noStrike" kern="1200" cap="none" spc="0" normalizeH="0" baseline="0" noProof="0" dirty="0">
                              <a:ln>
                                <a:noFill/>
                              </a:ln>
                              <a:solidFill>
                                <a:prstClr val="black"/>
                              </a:solidFill>
                              <a:effectLst/>
                              <a:uLnTx/>
                              <a:uFillTx/>
                              <a:latin typeface="+mn-lt"/>
                              <a:ea typeface="+mn-ea"/>
                              <a:cs typeface="+mn-cs"/>
                            </a:rPr>
                            <a:t>( worst case: Θ(N) )</a:t>
                          </a:r>
                        </a:p>
                      </a:txBody>
                      <a:tcPr/>
                    </a:tc>
                    <a:extLst>
                      <a:ext uri="{0D108BD9-81ED-4DB2-BD59-A6C34878D82A}">
                        <a16:rowId xmlns:a16="http://schemas.microsoft.com/office/drawing/2014/main" val="10002"/>
                      </a:ext>
                    </a:extLst>
                  </a:tr>
                  <a:tr h="588020">
                    <a:tc>
                      <a:txBody>
                        <a:bodyPr/>
                        <a:lstStyle/>
                        <a:p>
                          <a:r>
                            <a:rPr lang="en-US" sz="2000" dirty="0"/>
                            <a:t>Delete</a:t>
                          </a:r>
                          <a:r>
                            <a:rPr lang="en-US" sz="2000" baseline="0" dirty="0"/>
                            <a:t> at</a:t>
                          </a:r>
                          <a:r>
                            <a:rPr lang="en-US" sz="2000" dirty="0"/>
                            <a:t> position </a:t>
                          </a:r>
                          <a:r>
                            <a:rPr lang="en-US" sz="2000" i="1" dirty="0"/>
                            <a:t>i</a:t>
                          </a:r>
                          <a:endParaRPr lang="en-US" sz="2000" dirty="0"/>
                        </a:p>
                      </a:txBody>
                      <a:tcPr/>
                    </a:tc>
                    <a:tc>
                      <a:txBody>
                        <a:bodyPr/>
                        <a:lstStyle/>
                        <a:p>
                          <a:r>
                            <a:rPr lang="en-US" sz="2000" b="1" i="1" dirty="0">
                              <a:cs typeface="Courier New" panose="02070309020205020404" pitchFamily="49" charset="0"/>
                            </a:rPr>
                            <a:t>O</a:t>
                          </a:r>
                          <a:r>
                            <a:rPr lang="en-US" sz="2000" b="0" i="1" dirty="0">
                              <a:cs typeface="Courier New" panose="02070309020205020404" pitchFamily="49" charset="0"/>
                            </a:rPr>
                            <a:t>(N)</a:t>
                          </a:r>
                          <a:r>
                            <a:rPr lang="en-US" sz="2000" b="1" dirty="0">
                              <a:cs typeface="Courier New" panose="02070309020205020404" pitchFamily="49" charset="0"/>
                            </a:rPr>
                            <a:t> </a:t>
                          </a:r>
                          <a:r>
                            <a:rPr lang="en-US" sz="1600" b="0" dirty="0">
                              <a:cs typeface="Courier New" panose="02070309020205020404" pitchFamily="49" charset="0"/>
                            </a:rPr>
                            <a:t>exact </a:t>
                          </a:r>
                          <a14:m>
                            <m:oMath xmlns:m="http://schemas.openxmlformats.org/officeDocument/2006/math">
                              <m:r>
                                <a:rPr lang="el-GR" sz="1600" b="0" i="1" smtClean="0">
                                  <a:latin typeface="Cambria Math"/>
                                  <a:cs typeface="Courier New" panose="02070309020205020404" pitchFamily="49" charset="0"/>
                                </a:rPr>
                                <m:t>𝛩</m:t>
                              </m:r>
                            </m:oMath>
                          </a14:m>
                          <a:r>
                            <a:rPr lang="en-US" sz="1600" b="0" i="1" dirty="0"/>
                            <a:t>(N-</a:t>
                          </a:r>
                          <a:r>
                            <a:rPr lang="en-US" sz="1600" b="0" i="1" dirty="0" err="1"/>
                            <a:t>i</a:t>
                          </a:r>
                          <a:r>
                            <a:rPr lang="en-US" sz="1600" b="0" i="1" dirty="0"/>
                            <a:t>)</a:t>
                          </a:r>
                          <a:endParaRPr lang="en-US" sz="2000" b="0" i="1" dirty="0"/>
                        </a:p>
                        <a:p>
                          <a:r>
                            <a:rPr lang="en-US" sz="1600" i="1" dirty="0"/>
                            <a:t>( worst case: Θ(N) )</a:t>
                          </a:r>
                        </a:p>
                      </a:txBody>
                      <a:tcPr/>
                    </a:tc>
                    <a:tc>
                      <a:txBody>
                        <a:bodyPr/>
                        <a:lstStyle/>
                        <a:p>
                          <a14:m>
                            <m:oMath xmlns:m="http://schemas.openxmlformats.org/officeDocument/2006/math">
                              <m:r>
                                <a:rPr lang="el-GR" sz="2000" b="1" i="1" smtClean="0">
                                  <a:latin typeface="Cambria Math"/>
                                  <a:cs typeface="Courier New" panose="02070309020205020404" pitchFamily="49" charset="0"/>
                                </a:rPr>
                                <m:t>𝜣</m:t>
                              </m:r>
                            </m:oMath>
                          </a14:m>
                          <a:r>
                            <a:rPr lang="en-US" sz="2000" i="1" dirty="0"/>
                            <a:t>(1)</a:t>
                          </a:r>
                          <a:r>
                            <a:rPr lang="en-US" sz="1600" i="1" dirty="0"/>
                            <a:t> </a:t>
                          </a:r>
                        </a:p>
                        <a:p>
                          <a:r>
                            <a:rPr lang="en-US" sz="1400" b="0" dirty="0"/>
                            <a:t>(assuming</a:t>
                          </a:r>
                          <a:r>
                            <a:rPr lang="en-US" sz="1400" b="0" baseline="0" dirty="0"/>
                            <a:t> you have the previous node)</a:t>
                          </a:r>
                          <a:endParaRPr lang="en-US" sz="1400" b="0" dirty="0"/>
                        </a:p>
                      </a:txBody>
                      <a:tcPr/>
                    </a:tc>
                    <a:extLst>
                      <a:ext uri="{0D108BD9-81ED-4DB2-BD59-A6C34878D82A}">
                        <a16:rowId xmlns:a16="http://schemas.microsoft.com/office/drawing/2014/main" val="10003"/>
                      </a:ext>
                    </a:extLst>
                  </a:tr>
                  <a:tr h="588020">
                    <a:tc>
                      <a:txBody>
                        <a:bodyPr/>
                        <a:lstStyle/>
                        <a:p>
                          <a:r>
                            <a:rPr lang="en-US" sz="2000" dirty="0"/>
                            <a:t>Insert at position </a:t>
                          </a:r>
                          <a:r>
                            <a:rPr lang="en-US" sz="2000" i="1" dirty="0"/>
                            <a:t>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mn-lt"/>
                              <a:ea typeface="+mn-ea"/>
                              <a:cs typeface="Courier New" panose="02070309020205020404" pitchFamily="49" charset="0"/>
                            </a:rPr>
                            <a:t>O</a:t>
                          </a:r>
                          <a:r>
                            <a:rPr kumimoji="0" lang="en-US" sz="2000" b="0" i="1" u="none" strike="noStrike" kern="1200" cap="none" spc="0" normalizeH="0" baseline="0" noProof="0" dirty="0">
                              <a:ln>
                                <a:noFill/>
                              </a:ln>
                              <a:solidFill>
                                <a:prstClr val="black"/>
                              </a:solidFill>
                              <a:effectLst/>
                              <a:uLnTx/>
                              <a:uFillTx/>
                              <a:latin typeface="+mn-lt"/>
                              <a:ea typeface="+mn-ea"/>
                              <a:cs typeface="Courier New" panose="02070309020205020404" pitchFamily="49" charset="0"/>
                            </a:rPr>
                            <a:t>(N)</a:t>
                          </a:r>
                          <a:r>
                            <a:rPr kumimoji="0" lang="en-US" sz="2000" b="1" i="0" u="none" strike="noStrike" kern="1200" cap="none" spc="0" normalizeH="0" baseline="0" noProof="0" dirty="0">
                              <a:ln>
                                <a:noFill/>
                              </a:ln>
                              <a:solidFill>
                                <a:prstClr val="black"/>
                              </a:solidFill>
                              <a:effectLst/>
                              <a:uLnTx/>
                              <a:uFillTx/>
                              <a:latin typeface="+mn-lt"/>
                              <a:ea typeface="+mn-ea"/>
                              <a:cs typeface="Courier New" panose="02070309020205020404" pitchFamily="49" charset="0"/>
                            </a:rPr>
                            <a:t> </a:t>
                          </a:r>
                          <a:r>
                            <a:rPr kumimoji="0" lang="en-US" sz="1600" b="0" i="0" u="none" strike="noStrike" kern="1200" cap="none" spc="0" normalizeH="0" baseline="0" noProof="0" dirty="0">
                              <a:ln>
                                <a:noFill/>
                              </a:ln>
                              <a:solidFill>
                                <a:prstClr val="black"/>
                              </a:solidFill>
                              <a:effectLst/>
                              <a:uLnTx/>
                              <a:uFillTx/>
                              <a:latin typeface="+mn-lt"/>
                              <a:ea typeface="+mn-ea"/>
                              <a:cs typeface="Courier New" panose="02070309020205020404" pitchFamily="49" charset="0"/>
                            </a:rPr>
                            <a:t>exact </a:t>
                          </a:r>
                          <a14:m>
                            <m:oMath xmlns:m="http://schemas.openxmlformats.org/officeDocument/2006/math">
                              <m:r>
                                <a:rPr kumimoji="0" lang="el-GR" sz="1600" b="0" i="1" u="none" strike="noStrike" kern="1200" cap="none" spc="0" normalizeH="0" baseline="0" noProof="0" smtClean="0">
                                  <a:ln>
                                    <a:noFill/>
                                  </a:ln>
                                  <a:solidFill>
                                    <a:prstClr val="black"/>
                                  </a:solidFill>
                                  <a:effectLst/>
                                  <a:uLnTx/>
                                  <a:uFillTx/>
                                  <a:latin typeface="Cambria Math"/>
                                  <a:ea typeface="+mn-ea"/>
                                  <a:cs typeface="Courier New" panose="02070309020205020404" pitchFamily="49" charset="0"/>
                                </a:rPr>
                                <m:t>𝛩</m:t>
                              </m:r>
                            </m:oMath>
                          </a14:m>
                          <a:r>
                            <a:rPr kumimoji="0" lang="en-US" sz="1600" b="0" i="1" u="none" strike="noStrike" kern="1200" cap="none" spc="0" normalizeH="0" baseline="0" noProof="0" dirty="0">
                              <a:ln>
                                <a:noFill/>
                              </a:ln>
                              <a:solidFill>
                                <a:prstClr val="black"/>
                              </a:solidFill>
                              <a:effectLst/>
                              <a:uLnTx/>
                              <a:uFillTx/>
                              <a:latin typeface="+mn-lt"/>
                              <a:ea typeface="+mn-ea"/>
                              <a:cs typeface="+mn-cs"/>
                            </a:rPr>
                            <a:t>(N-</a:t>
                          </a:r>
                          <a:r>
                            <a:rPr kumimoji="0" lang="en-US" sz="1600" b="0" i="1" u="none" strike="noStrike" kern="1200" cap="none" spc="0" normalizeH="0" baseline="0" noProof="0" dirty="0" err="1">
                              <a:ln>
                                <a:noFill/>
                              </a:ln>
                              <a:solidFill>
                                <a:prstClr val="black"/>
                              </a:solidFill>
                              <a:effectLst/>
                              <a:uLnTx/>
                              <a:uFillTx/>
                              <a:latin typeface="+mn-lt"/>
                              <a:ea typeface="+mn-ea"/>
                              <a:cs typeface="+mn-cs"/>
                            </a:rPr>
                            <a:t>i</a:t>
                          </a:r>
                          <a:r>
                            <a:rPr kumimoji="0" lang="en-US" sz="1600" b="0" i="1" u="none" strike="noStrike" kern="1200" cap="none" spc="0" normalizeH="0" baseline="0" noProof="0" dirty="0">
                              <a:ln>
                                <a:noFill/>
                              </a:ln>
                              <a:solidFill>
                                <a:prstClr val="black"/>
                              </a:solidFill>
                              <a:effectLst/>
                              <a:uLnTx/>
                              <a:uFillTx/>
                              <a:latin typeface="+mn-lt"/>
                              <a:ea typeface="+mn-ea"/>
                              <a:cs typeface="+mn-cs"/>
                            </a:rPr>
                            <a:t>)</a:t>
                          </a:r>
                          <a:endParaRPr lang="en-US" sz="2000" i="1" dirty="0"/>
                        </a:p>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t>(worst case:  Θ(N)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r>
                                <a:rPr lang="el-GR" sz="2000" b="1" i="1" smtClean="0">
                                  <a:latin typeface="Cambria Math"/>
                                  <a:cs typeface="Courier New" panose="02070309020205020404" pitchFamily="49" charset="0"/>
                                </a:rPr>
                                <m:t>𝜣</m:t>
                              </m:r>
                            </m:oMath>
                          </a14:m>
                          <a:r>
                            <a:rPr lang="en-US" sz="2000" i="1" dirty="0"/>
                            <a:t>(1)</a:t>
                          </a:r>
                        </a:p>
                        <a:p>
                          <a:r>
                            <a:rPr lang="en-US" sz="1400" b="0" dirty="0"/>
                            <a:t>(assuming</a:t>
                          </a:r>
                          <a:r>
                            <a:rPr lang="en-US" sz="1400" b="0" baseline="0" dirty="0"/>
                            <a:t> you have the previous node)</a:t>
                          </a:r>
                          <a:endParaRPr lang="en-US" sz="1400" b="0" dirty="0"/>
                        </a:p>
                      </a:txBody>
                      <a:tcPr/>
                    </a:tc>
                    <a:extLst>
                      <a:ext uri="{0D108BD9-81ED-4DB2-BD59-A6C34878D82A}">
                        <a16:rowId xmlns:a16="http://schemas.microsoft.com/office/drawing/2014/main" val="10004"/>
                      </a:ext>
                    </a:extLst>
                  </a:tr>
                  <a:tr h="364012">
                    <a:tc>
                      <a:txBody>
                        <a:bodyPr/>
                        <a:lstStyle/>
                        <a:p>
                          <a:r>
                            <a:rPr lang="en-US" sz="2000" i="1" dirty="0"/>
                            <a:t>When</a:t>
                          </a:r>
                          <a:r>
                            <a:rPr lang="en-US" sz="2000" i="1" baseline="0" dirty="0"/>
                            <a:t> create it</a:t>
                          </a:r>
                          <a:endParaRPr lang="en-US" sz="200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t>Must know</a:t>
                          </a:r>
                          <a:r>
                            <a:rPr lang="en-US" sz="1600" i="1" baseline="0" dirty="0"/>
                            <a:t> max size</a:t>
                          </a:r>
                          <a:r>
                            <a:rPr lang="en-US" sz="1600" i="1" dirty="0"/>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t>Do not need to know size.</a:t>
                          </a:r>
                        </a:p>
                      </a:txBody>
                      <a:tcPr/>
                    </a:tc>
                    <a:extLst>
                      <a:ext uri="{0D108BD9-81ED-4DB2-BD59-A6C34878D82A}">
                        <a16:rowId xmlns:a16="http://schemas.microsoft.com/office/drawing/2014/main" val="3866685064"/>
                      </a:ext>
                    </a:extLst>
                  </a:tr>
                  <a:tr h="482482">
                    <a:tc>
                      <a:txBody>
                        <a:bodyPr/>
                        <a:lstStyle/>
                        <a:p>
                          <a:r>
                            <a:rPr lang="en-US" sz="2000" i="1" dirty="0"/>
                            <a:t>Space usage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t>Fixed size (may</a:t>
                          </a:r>
                          <a:r>
                            <a:rPr lang="en-US" sz="1600" i="1" baseline="0" dirty="0"/>
                            <a:t> waste space)</a:t>
                          </a:r>
                          <a:endParaRPr lang="en-US" sz="160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t>Grows &amp; shrinks with</a:t>
                          </a:r>
                          <a:r>
                            <a:rPr lang="en-US" sz="1600" i="1" baseline="0" dirty="0"/>
                            <a:t> the data.</a:t>
                          </a:r>
                          <a:endParaRPr lang="en-US" sz="1600" i="1" dirty="0"/>
                        </a:p>
                      </a:txBody>
                      <a:tcPr/>
                    </a:tc>
                    <a:extLst>
                      <a:ext uri="{0D108BD9-81ED-4DB2-BD59-A6C34878D82A}">
                        <a16:rowId xmlns:a16="http://schemas.microsoft.com/office/drawing/2014/main" val="331612768"/>
                      </a:ext>
                    </a:extLst>
                  </a:tr>
                </a:tbl>
              </a:graphicData>
            </a:graphic>
          </p:graphicFrame>
        </mc:Choice>
        <mc:Fallback xmlns="">
          <p:graphicFrame>
            <p:nvGraphicFramePr>
              <p:cNvPr id="5" name="Table 4"/>
              <p:cNvGraphicFramePr>
                <a:graphicFrameLocks noGrp="1"/>
              </p:cNvGraphicFramePr>
              <p:nvPr>
                <p:extLst>
                  <p:ext uri="{D42A27DB-BD31-4B8C-83A1-F6EECF244321}">
                    <p14:modId xmlns:p14="http://schemas.microsoft.com/office/powerpoint/2010/main" val="456588974"/>
                  </p:ext>
                </p:extLst>
              </p:nvPr>
            </p:nvGraphicFramePr>
            <p:xfrm>
              <a:off x="1917193" y="533401"/>
              <a:ext cx="8598407" cy="3835282"/>
            </p:xfrm>
            <a:graphic>
              <a:graphicData uri="http://schemas.openxmlformats.org/drawingml/2006/table">
                <a:tbl>
                  <a:tblPr firstRow="1" bandRow="1">
                    <a:tableStyleId>{5C22544A-7EE6-4342-B048-85BDC9FD1C3A}</a:tableStyleId>
                  </a:tblPr>
                  <a:tblGrid>
                    <a:gridCol w="2812562">
                      <a:extLst>
                        <a:ext uri="{9D8B030D-6E8A-4147-A177-3AD203B41FA5}">
                          <a16:colId xmlns:a16="http://schemas.microsoft.com/office/drawing/2014/main" val="20000"/>
                        </a:ext>
                      </a:extLst>
                    </a:gridCol>
                    <a:gridCol w="2610879">
                      <a:extLst>
                        <a:ext uri="{9D8B030D-6E8A-4147-A177-3AD203B41FA5}">
                          <a16:colId xmlns:a16="http://schemas.microsoft.com/office/drawing/2014/main" val="20001"/>
                        </a:ext>
                      </a:extLst>
                    </a:gridCol>
                    <a:gridCol w="3174966">
                      <a:extLst>
                        <a:ext uri="{9D8B030D-6E8A-4147-A177-3AD203B41FA5}">
                          <a16:colId xmlns:a16="http://schemas.microsoft.com/office/drawing/2014/main" val="20002"/>
                        </a:ext>
                      </a:extLst>
                    </a:gridCol>
                  </a:tblGrid>
                  <a:tr h="396240">
                    <a:tc>
                      <a:txBody>
                        <a:bodyPr/>
                        <a:lstStyle/>
                        <a:p>
                          <a:r>
                            <a:rPr lang="en-US" sz="2000" dirty="0"/>
                            <a:t>Operation</a:t>
                          </a:r>
                          <a:endParaRPr lang="en-US" sz="2000" b="0" dirty="0"/>
                        </a:p>
                      </a:txBody>
                      <a:tcPr/>
                    </a:tc>
                    <a:tc>
                      <a:txBody>
                        <a:bodyPr/>
                        <a:lstStyle/>
                        <a:p>
                          <a:r>
                            <a:rPr lang="en-US" sz="2000" dirty="0"/>
                            <a:t>Arrays</a:t>
                          </a:r>
                        </a:p>
                      </a:txBody>
                      <a:tcPr/>
                    </a:tc>
                    <a:tc>
                      <a:txBody>
                        <a:bodyPr/>
                        <a:lstStyle/>
                        <a:p>
                          <a:r>
                            <a:rPr lang="en-US" sz="2000" dirty="0"/>
                            <a:t>Linked Lists</a:t>
                          </a:r>
                        </a:p>
                      </a:txBody>
                      <a:tcPr/>
                    </a:tc>
                    <a:extLst>
                      <a:ext uri="{0D108BD9-81ED-4DB2-BD59-A6C34878D82A}">
                        <a16:rowId xmlns:a16="http://schemas.microsoft.com/office/drawing/2014/main" val="10000"/>
                      </a:ext>
                    </a:extLst>
                  </a:tr>
                  <a:tr h="640080">
                    <a:tc>
                      <a:txBody>
                        <a:bodyPr/>
                        <a:lstStyle/>
                        <a:p>
                          <a:r>
                            <a:rPr lang="en-US" sz="2000" dirty="0"/>
                            <a:t>Access position </a:t>
                          </a:r>
                          <a:r>
                            <a:rPr lang="en-US" sz="2000" i="1" dirty="0" err="1"/>
                            <a:t>i</a:t>
                          </a:r>
                          <a:endParaRPr lang="en-US" sz="2000" dirty="0"/>
                        </a:p>
                      </a:txBody>
                      <a:tcPr/>
                    </a:tc>
                    <a:tc>
                      <a:txBody>
                        <a:bodyPr/>
                        <a:lstStyle/>
                        <a:p>
                          <a:endParaRPr lang="en-US"/>
                        </a:p>
                      </a:txBody>
                      <a:tcPr>
                        <a:blipFill>
                          <a:blip r:embed="rId2"/>
                          <a:stretch>
                            <a:fillRect l="-108178" t="-66667" r="-122897" b="-440952"/>
                          </a:stretch>
                        </a:blipFill>
                      </a:tcPr>
                    </a:tc>
                    <a:tc>
                      <a:txBody>
                        <a:bodyPr/>
                        <a:lstStyle/>
                        <a:p>
                          <a:endParaRPr lang="en-US"/>
                        </a:p>
                      </a:txBody>
                      <a:tcPr>
                        <a:blipFill>
                          <a:blip r:embed="rId2"/>
                          <a:stretch>
                            <a:fillRect l="-171017" t="-66667" r="-960" b="-440952"/>
                          </a:stretch>
                        </a:blipFill>
                      </a:tcPr>
                    </a:tc>
                    <a:extLst>
                      <a:ext uri="{0D108BD9-81ED-4DB2-BD59-A6C34878D82A}">
                        <a16:rowId xmlns:a16="http://schemas.microsoft.com/office/drawing/2014/main" val="10001"/>
                      </a:ext>
                    </a:extLst>
                  </a:tr>
                  <a:tr h="640080">
                    <a:tc>
                      <a:txBody>
                        <a:bodyPr/>
                        <a:lstStyle/>
                        <a:p>
                          <a:r>
                            <a:rPr lang="en-US" sz="2000" dirty="0"/>
                            <a:t>Modify position</a:t>
                          </a:r>
                          <a:r>
                            <a:rPr lang="en-US" sz="2000" baseline="0" dirty="0"/>
                            <a:t> </a:t>
                          </a:r>
                          <a:r>
                            <a:rPr lang="en-US" sz="2000" i="1" baseline="0" dirty="0" err="1"/>
                            <a:t>i</a:t>
                          </a:r>
                          <a:endParaRPr lang="en-US" sz="2000" dirty="0"/>
                        </a:p>
                      </a:txBody>
                      <a:tcPr/>
                    </a:tc>
                    <a:tc>
                      <a:txBody>
                        <a:bodyPr/>
                        <a:lstStyle/>
                        <a:p>
                          <a:endParaRPr lang="en-US"/>
                        </a:p>
                      </a:txBody>
                      <a:tcPr>
                        <a:blipFill>
                          <a:blip r:embed="rId2"/>
                          <a:stretch>
                            <a:fillRect l="-108178" t="-166667" r="-122897" b="-340952"/>
                          </a:stretch>
                        </a:blipFill>
                      </a:tcPr>
                    </a:tc>
                    <a:tc>
                      <a:txBody>
                        <a:bodyPr/>
                        <a:lstStyle/>
                        <a:p>
                          <a:endParaRPr lang="en-US"/>
                        </a:p>
                      </a:txBody>
                      <a:tcPr>
                        <a:blipFill>
                          <a:blip r:embed="rId2"/>
                          <a:stretch>
                            <a:fillRect l="-171017" t="-166667" r="-960" b="-340952"/>
                          </a:stretch>
                        </a:blipFill>
                      </a:tcPr>
                    </a:tc>
                    <a:extLst>
                      <a:ext uri="{0D108BD9-81ED-4DB2-BD59-A6C34878D82A}">
                        <a16:rowId xmlns:a16="http://schemas.microsoft.com/office/drawing/2014/main" val="10002"/>
                      </a:ext>
                    </a:extLst>
                  </a:tr>
                  <a:tr h="640080">
                    <a:tc>
                      <a:txBody>
                        <a:bodyPr/>
                        <a:lstStyle/>
                        <a:p>
                          <a:r>
                            <a:rPr lang="en-US" sz="2000" dirty="0"/>
                            <a:t>Delete</a:t>
                          </a:r>
                          <a:r>
                            <a:rPr lang="en-US" sz="2000" baseline="0" dirty="0"/>
                            <a:t> at</a:t>
                          </a:r>
                          <a:r>
                            <a:rPr lang="en-US" sz="2000" dirty="0"/>
                            <a:t> position </a:t>
                          </a:r>
                          <a:r>
                            <a:rPr lang="en-US" sz="2000" i="1" dirty="0"/>
                            <a:t>i</a:t>
                          </a:r>
                          <a:endParaRPr lang="en-US" sz="2000" dirty="0"/>
                        </a:p>
                      </a:txBody>
                      <a:tcPr/>
                    </a:tc>
                    <a:tc>
                      <a:txBody>
                        <a:bodyPr/>
                        <a:lstStyle/>
                        <a:p>
                          <a:endParaRPr lang="en-US"/>
                        </a:p>
                      </a:txBody>
                      <a:tcPr>
                        <a:blipFill>
                          <a:blip r:embed="rId2"/>
                          <a:stretch>
                            <a:fillRect l="-108178" t="-264151" r="-122897" b="-237736"/>
                          </a:stretch>
                        </a:blipFill>
                      </a:tcPr>
                    </a:tc>
                    <a:tc>
                      <a:txBody>
                        <a:bodyPr/>
                        <a:lstStyle/>
                        <a:p>
                          <a:endParaRPr lang="en-US"/>
                        </a:p>
                      </a:txBody>
                      <a:tcPr>
                        <a:blipFill>
                          <a:blip r:embed="rId2"/>
                          <a:stretch>
                            <a:fillRect l="-171017" t="-264151" r="-960" b="-237736"/>
                          </a:stretch>
                        </a:blipFill>
                      </a:tcPr>
                    </a:tc>
                    <a:extLst>
                      <a:ext uri="{0D108BD9-81ED-4DB2-BD59-A6C34878D82A}">
                        <a16:rowId xmlns:a16="http://schemas.microsoft.com/office/drawing/2014/main" val="10003"/>
                      </a:ext>
                    </a:extLst>
                  </a:tr>
                  <a:tr h="640080">
                    <a:tc>
                      <a:txBody>
                        <a:bodyPr/>
                        <a:lstStyle/>
                        <a:p>
                          <a:r>
                            <a:rPr lang="en-US" sz="2000" dirty="0"/>
                            <a:t>Insert at position </a:t>
                          </a:r>
                          <a:r>
                            <a:rPr lang="en-US" sz="2000" i="1" dirty="0"/>
                            <a:t>i</a:t>
                          </a:r>
                        </a:p>
                      </a:txBody>
                      <a:tcPr/>
                    </a:tc>
                    <a:tc>
                      <a:txBody>
                        <a:bodyPr/>
                        <a:lstStyle/>
                        <a:p>
                          <a:endParaRPr lang="en-US"/>
                        </a:p>
                      </a:txBody>
                      <a:tcPr>
                        <a:blipFill>
                          <a:blip r:embed="rId2"/>
                          <a:stretch>
                            <a:fillRect l="-108178" t="-367619" r="-122897" b="-140000"/>
                          </a:stretch>
                        </a:blipFill>
                      </a:tcPr>
                    </a:tc>
                    <a:tc>
                      <a:txBody>
                        <a:bodyPr/>
                        <a:lstStyle/>
                        <a:p>
                          <a:endParaRPr lang="en-US"/>
                        </a:p>
                      </a:txBody>
                      <a:tcPr>
                        <a:blipFill>
                          <a:blip r:embed="rId2"/>
                          <a:stretch>
                            <a:fillRect l="-171017" t="-367619" r="-960" b="-140000"/>
                          </a:stretch>
                        </a:blipFill>
                      </a:tcPr>
                    </a:tc>
                    <a:extLst>
                      <a:ext uri="{0D108BD9-81ED-4DB2-BD59-A6C34878D82A}">
                        <a16:rowId xmlns:a16="http://schemas.microsoft.com/office/drawing/2014/main" val="10004"/>
                      </a:ext>
                    </a:extLst>
                  </a:tr>
                  <a:tr h="396240">
                    <a:tc>
                      <a:txBody>
                        <a:bodyPr/>
                        <a:lstStyle/>
                        <a:p>
                          <a:r>
                            <a:rPr lang="en-US" sz="2000" i="1" dirty="0"/>
                            <a:t>When</a:t>
                          </a:r>
                          <a:r>
                            <a:rPr lang="en-US" sz="2000" i="1" baseline="0" dirty="0"/>
                            <a:t> create it</a:t>
                          </a:r>
                          <a:endParaRPr lang="en-US" sz="200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t>Must know</a:t>
                          </a:r>
                          <a:r>
                            <a:rPr lang="en-US" sz="1600" i="1" baseline="0" dirty="0"/>
                            <a:t> max size</a:t>
                          </a:r>
                          <a:r>
                            <a:rPr lang="en-US" sz="1600" i="1" dirty="0"/>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t>Do not need to know size.</a:t>
                          </a:r>
                        </a:p>
                      </a:txBody>
                      <a:tcPr/>
                    </a:tc>
                    <a:extLst>
                      <a:ext uri="{0D108BD9-81ED-4DB2-BD59-A6C34878D82A}">
                        <a16:rowId xmlns:a16="http://schemas.microsoft.com/office/drawing/2014/main" val="3866685064"/>
                      </a:ext>
                    </a:extLst>
                  </a:tr>
                  <a:tr h="482482">
                    <a:tc>
                      <a:txBody>
                        <a:bodyPr/>
                        <a:lstStyle/>
                        <a:p>
                          <a:r>
                            <a:rPr lang="en-US" sz="2000" i="1" dirty="0"/>
                            <a:t>Space usage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t>Fixed size (may</a:t>
                          </a:r>
                          <a:r>
                            <a:rPr lang="en-US" sz="1600" i="1" baseline="0" dirty="0"/>
                            <a:t> waste space)</a:t>
                          </a:r>
                          <a:endParaRPr lang="en-US" sz="160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a:t>Grows &amp; shrinks with</a:t>
                          </a:r>
                          <a:r>
                            <a:rPr lang="en-US" sz="1600" i="1" baseline="0" dirty="0"/>
                            <a:t> the data.</a:t>
                          </a:r>
                          <a:endParaRPr lang="en-US" sz="1600" i="1" dirty="0"/>
                        </a:p>
                      </a:txBody>
                      <a:tcPr/>
                    </a:tc>
                    <a:extLst>
                      <a:ext uri="{0D108BD9-81ED-4DB2-BD59-A6C34878D82A}">
                        <a16:rowId xmlns:a16="http://schemas.microsoft.com/office/drawing/2014/main" val="331612768"/>
                      </a:ext>
                    </a:extLst>
                  </a:tr>
                </a:tbl>
              </a:graphicData>
            </a:graphic>
          </p:graphicFrame>
        </mc:Fallback>
      </mc:AlternateContent>
      <p:graphicFrame>
        <p:nvGraphicFramePr>
          <p:cNvPr id="3" name="Table 2"/>
          <p:cNvGraphicFramePr>
            <a:graphicFrameLocks noGrp="1"/>
          </p:cNvGraphicFramePr>
          <p:nvPr>
            <p:extLst>
              <p:ext uri="{D42A27DB-BD31-4B8C-83A1-F6EECF244321}">
                <p14:modId xmlns:p14="http://schemas.microsoft.com/office/powerpoint/2010/main" val="1694864424"/>
              </p:ext>
            </p:extLst>
          </p:nvPr>
        </p:nvGraphicFramePr>
        <p:xfrm>
          <a:off x="3810000" y="5715000"/>
          <a:ext cx="6096000" cy="370840"/>
        </p:xfrm>
        <a:graphic>
          <a:graphicData uri="http://schemas.openxmlformats.org/drawingml/2006/table">
            <a:tbl>
              <a:tblPr firstRow="1" bandRow="1">
                <a:tableStyleId>{5940675A-B579-460E-94D1-54222C63F5DA}</a:tableStyleId>
              </a:tblPr>
              <a:tblGrid>
                <a:gridCol w="609600">
                  <a:extLst>
                    <a:ext uri="{9D8B030D-6E8A-4147-A177-3AD203B41FA5}">
                      <a16:colId xmlns:a16="http://schemas.microsoft.com/office/drawing/2014/main" val="3494195879"/>
                    </a:ext>
                  </a:extLst>
                </a:gridCol>
                <a:gridCol w="609600">
                  <a:extLst>
                    <a:ext uri="{9D8B030D-6E8A-4147-A177-3AD203B41FA5}">
                      <a16:colId xmlns:a16="http://schemas.microsoft.com/office/drawing/2014/main" val="3626202306"/>
                    </a:ext>
                  </a:extLst>
                </a:gridCol>
                <a:gridCol w="609600">
                  <a:extLst>
                    <a:ext uri="{9D8B030D-6E8A-4147-A177-3AD203B41FA5}">
                      <a16:colId xmlns:a16="http://schemas.microsoft.com/office/drawing/2014/main" val="3188112734"/>
                    </a:ext>
                  </a:extLst>
                </a:gridCol>
                <a:gridCol w="609600">
                  <a:extLst>
                    <a:ext uri="{9D8B030D-6E8A-4147-A177-3AD203B41FA5}">
                      <a16:colId xmlns:a16="http://schemas.microsoft.com/office/drawing/2014/main" val="1157647278"/>
                    </a:ext>
                  </a:extLst>
                </a:gridCol>
                <a:gridCol w="609600">
                  <a:extLst>
                    <a:ext uri="{9D8B030D-6E8A-4147-A177-3AD203B41FA5}">
                      <a16:colId xmlns:a16="http://schemas.microsoft.com/office/drawing/2014/main" val="3057531434"/>
                    </a:ext>
                  </a:extLst>
                </a:gridCol>
                <a:gridCol w="609600">
                  <a:extLst>
                    <a:ext uri="{9D8B030D-6E8A-4147-A177-3AD203B41FA5}">
                      <a16:colId xmlns:a16="http://schemas.microsoft.com/office/drawing/2014/main" val="4054984246"/>
                    </a:ext>
                  </a:extLst>
                </a:gridCol>
                <a:gridCol w="609600">
                  <a:extLst>
                    <a:ext uri="{9D8B030D-6E8A-4147-A177-3AD203B41FA5}">
                      <a16:colId xmlns:a16="http://schemas.microsoft.com/office/drawing/2014/main" val="112328928"/>
                    </a:ext>
                  </a:extLst>
                </a:gridCol>
                <a:gridCol w="609600">
                  <a:extLst>
                    <a:ext uri="{9D8B030D-6E8A-4147-A177-3AD203B41FA5}">
                      <a16:colId xmlns:a16="http://schemas.microsoft.com/office/drawing/2014/main" val="2961285484"/>
                    </a:ext>
                  </a:extLst>
                </a:gridCol>
                <a:gridCol w="609600">
                  <a:extLst>
                    <a:ext uri="{9D8B030D-6E8A-4147-A177-3AD203B41FA5}">
                      <a16:colId xmlns:a16="http://schemas.microsoft.com/office/drawing/2014/main" val="2813858308"/>
                    </a:ext>
                  </a:extLst>
                </a:gridCol>
                <a:gridCol w="609600">
                  <a:extLst>
                    <a:ext uri="{9D8B030D-6E8A-4147-A177-3AD203B41FA5}">
                      <a16:colId xmlns:a16="http://schemas.microsoft.com/office/drawing/2014/main" val="180942140"/>
                    </a:ext>
                  </a:extLst>
                </a:gridCol>
              </a:tblGrid>
              <a:tr h="370840">
                <a:tc>
                  <a:txBody>
                    <a:bodyPr/>
                    <a:lstStyle/>
                    <a:p>
                      <a:r>
                        <a:rPr lang="en-US" dirty="0"/>
                        <a:t>3</a:t>
                      </a:r>
                    </a:p>
                  </a:txBody>
                  <a:tcPr/>
                </a:tc>
                <a:tc>
                  <a:txBody>
                    <a:bodyPr/>
                    <a:lstStyle/>
                    <a:p>
                      <a:r>
                        <a:rPr lang="en-US" dirty="0"/>
                        <a:t>7</a:t>
                      </a:r>
                    </a:p>
                  </a:txBody>
                  <a:tcPr/>
                </a:tc>
                <a:tc>
                  <a:txBody>
                    <a:bodyPr/>
                    <a:lstStyle/>
                    <a:p>
                      <a:r>
                        <a:rPr lang="en-US" dirty="0"/>
                        <a:t>10</a:t>
                      </a:r>
                    </a:p>
                  </a:txBody>
                  <a:tcPr/>
                </a:tc>
                <a:tc>
                  <a:txBody>
                    <a:bodyPr/>
                    <a:lstStyle/>
                    <a:p>
                      <a:r>
                        <a:rPr lang="en-US" dirty="0"/>
                        <a:t>11</a:t>
                      </a:r>
                    </a:p>
                  </a:txBody>
                  <a:tcPr/>
                </a:tc>
                <a:tc>
                  <a:txBody>
                    <a:bodyPr/>
                    <a:lstStyle/>
                    <a:p>
                      <a:r>
                        <a:rPr lang="en-US" dirty="0"/>
                        <a:t>15</a:t>
                      </a:r>
                    </a:p>
                  </a:txBody>
                  <a:tcPr/>
                </a:tc>
                <a:tc>
                  <a:txBody>
                    <a:bodyPr/>
                    <a:lstStyle/>
                    <a:p>
                      <a:r>
                        <a:rPr lang="en-US" dirty="0"/>
                        <a:t>20</a:t>
                      </a:r>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539998370"/>
                  </a:ext>
                </a:extLst>
              </a:tr>
            </a:tbl>
          </a:graphicData>
        </a:graphic>
      </p:graphicFrame>
      <p:sp>
        <p:nvSpPr>
          <p:cNvPr id="8" name="TextBox 7"/>
          <p:cNvSpPr txBox="1"/>
          <p:nvPr/>
        </p:nvSpPr>
        <p:spPr>
          <a:xfrm>
            <a:off x="5131374" y="5092159"/>
            <a:ext cx="301686" cy="369332"/>
          </a:xfrm>
          <a:prstGeom prst="rect">
            <a:avLst/>
          </a:prstGeom>
          <a:noFill/>
          <a:ln>
            <a:solidFill>
              <a:schemeClr val="tx1"/>
            </a:solidFill>
          </a:ln>
        </p:spPr>
        <p:txBody>
          <a:bodyPr wrap="none" rtlCol="0">
            <a:spAutoFit/>
          </a:bodyPr>
          <a:lstStyle/>
          <a:p>
            <a:r>
              <a:rPr lang="en-US" b="1" dirty="0">
                <a:solidFill>
                  <a:srgbClr val="C00000"/>
                </a:solidFill>
              </a:rPr>
              <a:t>9</a:t>
            </a:r>
          </a:p>
        </p:txBody>
      </p:sp>
      <p:cxnSp>
        <p:nvCxnSpPr>
          <p:cNvPr id="10" name="Straight Arrow Connector 9"/>
          <p:cNvCxnSpPr>
            <a:stCxn id="8" idx="2"/>
          </p:cNvCxnSpPr>
          <p:nvPr/>
        </p:nvCxnSpPr>
        <p:spPr>
          <a:xfrm>
            <a:off x="5282217" y="5461491"/>
            <a:ext cx="0" cy="22555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Curved Down Arrow 11"/>
          <p:cNvSpPr/>
          <p:nvPr/>
        </p:nvSpPr>
        <p:spPr>
          <a:xfrm>
            <a:off x="6681216" y="5505213"/>
            <a:ext cx="441198" cy="20064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Curved Down Arrow 13"/>
          <p:cNvSpPr/>
          <p:nvPr/>
        </p:nvSpPr>
        <p:spPr>
          <a:xfrm>
            <a:off x="5401818" y="5486401"/>
            <a:ext cx="441198" cy="20064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Curved Down Arrow 14"/>
          <p:cNvSpPr/>
          <p:nvPr/>
        </p:nvSpPr>
        <p:spPr>
          <a:xfrm>
            <a:off x="6071616" y="5486401"/>
            <a:ext cx="441198" cy="20064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Curved Down Arrow 15"/>
          <p:cNvSpPr/>
          <p:nvPr/>
        </p:nvSpPr>
        <p:spPr>
          <a:xfrm>
            <a:off x="7306818" y="5486401"/>
            <a:ext cx="441198" cy="20064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aphicFrame>
        <p:nvGraphicFramePr>
          <p:cNvPr id="19" name="Table 18"/>
          <p:cNvGraphicFramePr>
            <a:graphicFrameLocks noGrp="1"/>
          </p:cNvGraphicFramePr>
          <p:nvPr>
            <p:extLst>
              <p:ext uri="{D42A27DB-BD31-4B8C-83A1-F6EECF244321}">
                <p14:modId xmlns:p14="http://schemas.microsoft.com/office/powerpoint/2010/main" val="3566996624"/>
              </p:ext>
            </p:extLst>
          </p:nvPr>
        </p:nvGraphicFramePr>
        <p:xfrm>
          <a:off x="3810000" y="6259559"/>
          <a:ext cx="6096000" cy="370840"/>
        </p:xfrm>
        <a:graphic>
          <a:graphicData uri="http://schemas.openxmlformats.org/drawingml/2006/table">
            <a:tbl>
              <a:tblPr firstRow="1" bandRow="1">
                <a:tableStyleId>{5940675A-B579-460E-94D1-54222C63F5DA}</a:tableStyleId>
              </a:tblPr>
              <a:tblGrid>
                <a:gridCol w="609600">
                  <a:extLst>
                    <a:ext uri="{9D8B030D-6E8A-4147-A177-3AD203B41FA5}">
                      <a16:colId xmlns:a16="http://schemas.microsoft.com/office/drawing/2014/main" val="3494195879"/>
                    </a:ext>
                  </a:extLst>
                </a:gridCol>
                <a:gridCol w="609600">
                  <a:extLst>
                    <a:ext uri="{9D8B030D-6E8A-4147-A177-3AD203B41FA5}">
                      <a16:colId xmlns:a16="http://schemas.microsoft.com/office/drawing/2014/main" val="3626202306"/>
                    </a:ext>
                  </a:extLst>
                </a:gridCol>
                <a:gridCol w="609600">
                  <a:extLst>
                    <a:ext uri="{9D8B030D-6E8A-4147-A177-3AD203B41FA5}">
                      <a16:colId xmlns:a16="http://schemas.microsoft.com/office/drawing/2014/main" val="3188112734"/>
                    </a:ext>
                  </a:extLst>
                </a:gridCol>
                <a:gridCol w="609600">
                  <a:extLst>
                    <a:ext uri="{9D8B030D-6E8A-4147-A177-3AD203B41FA5}">
                      <a16:colId xmlns:a16="http://schemas.microsoft.com/office/drawing/2014/main" val="1157647278"/>
                    </a:ext>
                  </a:extLst>
                </a:gridCol>
                <a:gridCol w="609600">
                  <a:extLst>
                    <a:ext uri="{9D8B030D-6E8A-4147-A177-3AD203B41FA5}">
                      <a16:colId xmlns:a16="http://schemas.microsoft.com/office/drawing/2014/main" val="3057531434"/>
                    </a:ext>
                  </a:extLst>
                </a:gridCol>
                <a:gridCol w="609600">
                  <a:extLst>
                    <a:ext uri="{9D8B030D-6E8A-4147-A177-3AD203B41FA5}">
                      <a16:colId xmlns:a16="http://schemas.microsoft.com/office/drawing/2014/main" val="4054984246"/>
                    </a:ext>
                  </a:extLst>
                </a:gridCol>
                <a:gridCol w="609600">
                  <a:extLst>
                    <a:ext uri="{9D8B030D-6E8A-4147-A177-3AD203B41FA5}">
                      <a16:colId xmlns:a16="http://schemas.microsoft.com/office/drawing/2014/main" val="112328928"/>
                    </a:ext>
                  </a:extLst>
                </a:gridCol>
                <a:gridCol w="609600">
                  <a:extLst>
                    <a:ext uri="{9D8B030D-6E8A-4147-A177-3AD203B41FA5}">
                      <a16:colId xmlns:a16="http://schemas.microsoft.com/office/drawing/2014/main" val="2961285484"/>
                    </a:ext>
                  </a:extLst>
                </a:gridCol>
                <a:gridCol w="609600">
                  <a:extLst>
                    <a:ext uri="{9D8B030D-6E8A-4147-A177-3AD203B41FA5}">
                      <a16:colId xmlns:a16="http://schemas.microsoft.com/office/drawing/2014/main" val="2813858308"/>
                    </a:ext>
                  </a:extLst>
                </a:gridCol>
                <a:gridCol w="609600">
                  <a:extLst>
                    <a:ext uri="{9D8B030D-6E8A-4147-A177-3AD203B41FA5}">
                      <a16:colId xmlns:a16="http://schemas.microsoft.com/office/drawing/2014/main" val="180942140"/>
                    </a:ext>
                  </a:extLst>
                </a:gridCol>
              </a:tblGrid>
              <a:tr h="370840">
                <a:tc>
                  <a:txBody>
                    <a:bodyPr/>
                    <a:lstStyle/>
                    <a:p>
                      <a:r>
                        <a:rPr lang="en-US" dirty="0"/>
                        <a:t>3</a:t>
                      </a:r>
                    </a:p>
                  </a:txBody>
                  <a:tcPr/>
                </a:tc>
                <a:tc>
                  <a:txBody>
                    <a:bodyPr/>
                    <a:lstStyle/>
                    <a:p>
                      <a:r>
                        <a:rPr lang="en-US" dirty="0"/>
                        <a:t>7</a:t>
                      </a:r>
                    </a:p>
                  </a:txBody>
                  <a:tcPr/>
                </a:tc>
                <a:tc>
                  <a:txBody>
                    <a:bodyPr/>
                    <a:lstStyle/>
                    <a:p>
                      <a:r>
                        <a:rPr lang="en-US" b="1" dirty="0">
                          <a:solidFill>
                            <a:srgbClr val="C00000"/>
                          </a:solidFill>
                        </a:rPr>
                        <a:t>9</a:t>
                      </a:r>
                    </a:p>
                  </a:txBody>
                  <a:tcPr/>
                </a:tc>
                <a:tc>
                  <a:txBody>
                    <a:bodyPr/>
                    <a:lstStyle/>
                    <a:p>
                      <a:r>
                        <a:rPr lang="en-US" dirty="0"/>
                        <a:t>10</a:t>
                      </a:r>
                    </a:p>
                  </a:txBody>
                  <a:tcPr/>
                </a:tc>
                <a:tc>
                  <a:txBody>
                    <a:bodyPr/>
                    <a:lstStyle/>
                    <a:p>
                      <a:r>
                        <a:rPr lang="en-US" dirty="0"/>
                        <a:t>11</a:t>
                      </a:r>
                    </a:p>
                  </a:txBody>
                  <a:tcPr/>
                </a:tc>
                <a:tc>
                  <a:txBody>
                    <a:bodyPr/>
                    <a:lstStyle/>
                    <a:p>
                      <a:r>
                        <a:rPr lang="en-US" dirty="0"/>
                        <a:t>15</a:t>
                      </a:r>
                    </a:p>
                  </a:txBody>
                  <a:tcPr/>
                </a:tc>
                <a:tc>
                  <a:txBody>
                    <a:bodyPr/>
                    <a:lstStyle/>
                    <a:p>
                      <a:r>
                        <a:rPr lang="en-US" dirty="0"/>
                        <a:t>20</a:t>
                      </a:r>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539998370"/>
                  </a:ext>
                </a:extLst>
              </a:tr>
            </a:tbl>
          </a:graphicData>
        </a:graphic>
      </p:graphicFrame>
      <p:sp>
        <p:nvSpPr>
          <p:cNvPr id="20" name="TextBox 19"/>
          <p:cNvSpPr txBox="1"/>
          <p:nvPr/>
        </p:nvSpPr>
        <p:spPr>
          <a:xfrm>
            <a:off x="1917192" y="5151815"/>
            <a:ext cx="1800606" cy="1569660"/>
          </a:xfrm>
          <a:prstGeom prst="rect">
            <a:avLst/>
          </a:prstGeom>
          <a:noFill/>
        </p:spPr>
        <p:txBody>
          <a:bodyPr wrap="square" rtlCol="0">
            <a:spAutoFit/>
          </a:bodyPr>
          <a:lstStyle/>
          <a:p>
            <a:r>
              <a:rPr lang="en-US" sz="1600" dirty="0"/>
              <a:t>E.g. inserting 9 at index 2  requires copying to the right the cells at indexes (N-1) to 2 to make room for it.</a:t>
            </a:r>
          </a:p>
        </p:txBody>
      </p:sp>
    </p:spTree>
    <p:extLst>
      <p:ext uri="{BB962C8B-B14F-4D97-AF65-F5344CB8AC3E}">
        <p14:creationId xmlns:p14="http://schemas.microsoft.com/office/powerpoint/2010/main" val="705496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Practice / Review</a:t>
            </a:r>
          </a:p>
        </p:txBody>
      </p:sp>
      <p:sp>
        <p:nvSpPr>
          <p:cNvPr id="3" name="Content Placeholder 2"/>
          <p:cNvSpPr>
            <a:spLocks noGrp="1"/>
          </p:cNvSpPr>
          <p:nvPr>
            <p:ph idx="1"/>
          </p:nvPr>
        </p:nvSpPr>
        <p:spPr>
          <a:xfrm>
            <a:off x="410420" y="1066800"/>
            <a:ext cx="7866133" cy="5029200"/>
          </a:xfrm>
        </p:spPr>
        <p:txBody>
          <a:bodyPr/>
          <a:lstStyle/>
          <a:p>
            <a:r>
              <a:rPr lang="en-US" dirty="0"/>
              <a:t>Other types of linked lists</a:t>
            </a:r>
          </a:p>
          <a:p>
            <a:pPr lvl="1"/>
            <a:r>
              <a:rPr lang="en-US" dirty="0"/>
              <a:t>Circular list</a:t>
            </a:r>
          </a:p>
          <a:p>
            <a:pPr lvl="2"/>
            <a:r>
              <a:rPr lang="en-US" dirty="0"/>
              <a:t>Application: Round Robin selection in resource allocation</a:t>
            </a:r>
          </a:p>
          <a:p>
            <a:pPr lvl="1"/>
            <a:r>
              <a:rPr lang="en-US" dirty="0"/>
              <a:t>Double-linked list</a:t>
            </a:r>
          </a:p>
          <a:p>
            <a:pPr lvl="2"/>
            <a:r>
              <a:rPr lang="en-US" dirty="0"/>
              <a:t>Convenient access in any direction</a:t>
            </a:r>
          </a:p>
          <a:p>
            <a:pPr lvl="2"/>
            <a:r>
              <a:rPr lang="en-US" dirty="0"/>
              <a:t>Extra space needed </a:t>
            </a:r>
          </a:p>
          <a:p>
            <a:r>
              <a:rPr lang="en-US" dirty="0"/>
              <a:t>Practice:</a:t>
            </a:r>
          </a:p>
          <a:p>
            <a:pPr lvl="1"/>
            <a:r>
              <a:rPr lang="en-US" dirty="0"/>
              <a:t>See </a:t>
            </a:r>
            <a:r>
              <a:rPr lang="en-US" dirty="0" err="1"/>
              <a:t>wrongPush</a:t>
            </a:r>
            <a:r>
              <a:rPr lang="en-US" dirty="0"/>
              <a:t> function in </a:t>
            </a:r>
            <a:r>
              <a:rPr lang="en-US" dirty="0" err="1"/>
              <a:t>LinkedList</a:t>
            </a:r>
            <a:r>
              <a:rPr lang="en-US" dirty="0"/>
              <a:t> document from Stanford</a:t>
            </a:r>
          </a:p>
          <a:p>
            <a:pPr lvl="2"/>
            <a:r>
              <a:rPr lang="en-US" dirty="0"/>
              <a:t>See correct push as well.</a:t>
            </a:r>
          </a:p>
          <a:p>
            <a:pPr lvl="2"/>
            <a:r>
              <a:rPr lang="en-US" dirty="0"/>
              <a:t>How will it be modified if the list has a dummy node?</a:t>
            </a:r>
          </a:p>
          <a:p>
            <a:pPr lvl="1"/>
            <a:r>
              <a:rPr lang="en-US" dirty="0"/>
              <a:t>Swap the first 2 nodes in a single-linked list.  Code should not crash.</a:t>
            </a:r>
          </a:p>
          <a:p>
            <a:pPr lvl="2"/>
            <a:r>
              <a:rPr lang="en-US" dirty="0"/>
              <a:t>Extra: How do you do it in a  double-linked list?</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
        <p:nvSpPr>
          <p:cNvPr id="6" name="TextBox 5">
            <a:extLst>
              <a:ext uri="{FF2B5EF4-FFF2-40B4-BE49-F238E27FC236}">
                <a16:creationId xmlns:a16="http://schemas.microsoft.com/office/drawing/2014/main" id="{B96A92D4-CC85-409C-9BAA-1A4EA83936AF}"/>
              </a:ext>
            </a:extLst>
          </p:cNvPr>
          <p:cNvSpPr txBox="1"/>
          <p:nvPr/>
        </p:nvSpPr>
        <p:spPr>
          <a:xfrm>
            <a:off x="6684571" y="2958525"/>
            <a:ext cx="1151277" cy="307777"/>
          </a:xfrm>
          <a:prstGeom prst="rect">
            <a:avLst/>
          </a:prstGeom>
          <a:noFill/>
          <a:ln>
            <a:solidFill>
              <a:schemeClr val="bg1"/>
            </a:solidFill>
          </a:ln>
        </p:spPr>
        <p:txBody>
          <a:bodyPr wrap="none" rtlCol="0">
            <a:spAutoFit/>
          </a:bodyPr>
          <a:lstStyle/>
          <a:p>
            <a:r>
              <a:rPr lang="en-US" sz="1400" dirty="0" err="1">
                <a:latin typeface="Courier New" panose="02070309020205020404" pitchFamily="49" charset="0"/>
                <a:cs typeface="Courier New" panose="02070309020205020404" pitchFamily="49" charset="0"/>
              </a:rPr>
              <a:t>myListPtr</a:t>
            </a:r>
            <a:endParaRPr lang="en-US" sz="1400" dirty="0">
              <a:latin typeface="Courier New" panose="02070309020205020404" pitchFamily="49" charset="0"/>
              <a:cs typeface="Courier New" panose="02070309020205020404" pitchFamily="49" charset="0"/>
            </a:endParaRPr>
          </a:p>
        </p:txBody>
      </p:sp>
      <p:cxnSp>
        <p:nvCxnSpPr>
          <p:cNvPr id="7" name="Straight Arrow Connector 6">
            <a:extLst>
              <a:ext uri="{FF2B5EF4-FFF2-40B4-BE49-F238E27FC236}">
                <a16:creationId xmlns:a16="http://schemas.microsoft.com/office/drawing/2014/main" id="{0B3A99F0-2F9D-4BA9-BE1E-870FBCC55E37}"/>
              </a:ext>
            </a:extLst>
          </p:cNvPr>
          <p:cNvCxnSpPr/>
          <p:nvPr/>
        </p:nvCxnSpPr>
        <p:spPr>
          <a:xfrm>
            <a:off x="8601473" y="3190102"/>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8" name="Content Placeholder 26">
            <a:extLst>
              <a:ext uri="{FF2B5EF4-FFF2-40B4-BE49-F238E27FC236}">
                <a16:creationId xmlns:a16="http://schemas.microsoft.com/office/drawing/2014/main" id="{B71AFA39-58CB-4426-A4C9-F30AB3A0C32D}"/>
              </a:ext>
            </a:extLst>
          </p:cNvPr>
          <p:cNvGraphicFramePr>
            <a:graphicFrameLocks/>
          </p:cNvGraphicFramePr>
          <p:nvPr>
            <p:extLst>
              <p:ext uri="{D42A27DB-BD31-4B8C-83A1-F6EECF244321}">
                <p14:modId xmlns:p14="http://schemas.microsoft.com/office/powerpoint/2010/main" val="135506339"/>
              </p:ext>
            </p:extLst>
          </p:nvPr>
        </p:nvGraphicFramePr>
        <p:xfrm>
          <a:off x="9008015" y="3168134"/>
          <a:ext cx="659644" cy="260866"/>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404809424"/>
                    </a:ext>
                  </a:extLst>
                </a:gridCol>
                <a:gridCol w="208280">
                  <a:extLst>
                    <a:ext uri="{9D8B030D-6E8A-4147-A177-3AD203B41FA5}">
                      <a16:colId xmlns:a16="http://schemas.microsoft.com/office/drawing/2014/main" val="20000"/>
                    </a:ext>
                  </a:extLst>
                </a:gridCol>
                <a:gridCol w="243084">
                  <a:extLst>
                    <a:ext uri="{9D8B030D-6E8A-4147-A177-3AD203B41FA5}">
                      <a16:colId xmlns:a16="http://schemas.microsoft.com/office/drawing/2014/main" val="20001"/>
                    </a:ext>
                  </a:extLst>
                </a:gridCol>
              </a:tblGrid>
              <a:tr h="260866">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9" name="Straight Arrow Connector 8">
            <a:extLst>
              <a:ext uri="{FF2B5EF4-FFF2-40B4-BE49-F238E27FC236}">
                <a16:creationId xmlns:a16="http://schemas.microsoft.com/office/drawing/2014/main" id="{0435D957-F31D-4A89-BB6D-54128C9C682D}"/>
              </a:ext>
            </a:extLst>
          </p:cNvPr>
          <p:cNvCxnSpPr/>
          <p:nvPr/>
        </p:nvCxnSpPr>
        <p:spPr>
          <a:xfrm>
            <a:off x="9582766" y="3203238"/>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440175F-4F38-4900-A95C-AFF7E6709825}"/>
              </a:ext>
            </a:extLst>
          </p:cNvPr>
          <p:cNvSpPr txBox="1"/>
          <p:nvPr/>
        </p:nvSpPr>
        <p:spPr>
          <a:xfrm>
            <a:off x="9870128" y="3110925"/>
            <a:ext cx="721672" cy="307777"/>
          </a:xfrm>
          <a:prstGeom prst="rect">
            <a:avLst/>
          </a:prstGeom>
          <a:noFill/>
          <a:ln>
            <a:solidFill>
              <a:schemeClr val="bg1"/>
            </a:solidFill>
          </a:ln>
        </p:spPr>
        <p:txBody>
          <a:bodyPr wrap="none" rtlCol="0">
            <a:spAutoFit/>
          </a:bodyPr>
          <a:lstStyle/>
          <a:p>
            <a:r>
              <a:rPr lang="en-US" sz="1400" b="1" dirty="0">
                <a:latin typeface="Courier New" panose="02070309020205020404" pitchFamily="49" charset="0"/>
                <a:cs typeface="Courier New" panose="02070309020205020404" pitchFamily="49" charset="0"/>
              </a:rPr>
              <a:t>....</a:t>
            </a:r>
            <a:r>
              <a:rPr lang="en-US" sz="1400" dirty="0">
                <a:latin typeface="Courier New" panose="02070309020205020404" pitchFamily="49" charset="0"/>
                <a:cs typeface="Courier New" panose="02070309020205020404" pitchFamily="49" charset="0"/>
              </a:rPr>
              <a:t> </a:t>
            </a:r>
          </a:p>
        </p:txBody>
      </p:sp>
      <p:cxnSp>
        <p:nvCxnSpPr>
          <p:cNvPr id="12" name="Straight Arrow Connector 11">
            <a:extLst>
              <a:ext uri="{FF2B5EF4-FFF2-40B4-BE49-F238E27FC236}">
                <a16:creationId xmlns:a16="http://schemas.microsoft.com/office/drawing/2014/main" id="{17BECD2A-56D3-48EA-B4AB-18763D82D4E7}"/>
              </a:ext>
            </a:extLst>
          </p:cNvPr>
          <p:cNvCxnSpPr/>
          <p:nvPr/>
        </p:nvCxnSpPr>
        <p:spPr>
          <a:xfrm>
            <a:off x="10434185" y="3195527"/>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FD09EBC-5DBF-481F-A9FB-0131E1AD5B2A}"/>
              </a:ext>
            </a:extLst>
          </p:cNvPr>
          <p:cNvCxnSpPr>
            <a:cxnSpLocks/>
          </p:cNvCxnSpPr>
          <p:nvPr/>
        </p:nvCxnSpPr>
        <p:spPr>
          <a:xfrm>
            <a:off x="7965128" y="3150513"/>
            <a:ext cx="191244" cy="2681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F823A4C9-0321-4D74-A020-DC743D658C8B}"/>
              </a:ext>
            </a:extLst>
          </p:cNvPr>
          <p:cNvSpPr/>
          <p:nvPr/>
        </p:nvSpPr>
        <p:spPr>
          <a:xfrm>
            <a:off x="6822128" y="3195527"/>
            <a:ext cx="838200" cy="22317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D5FBF138-EF2F-4945-A813-A24248AC93B3}"/>
              </a:ext>
            </a:extLst>
          </p:cNvPr>
          <p:cNvCxnSpPr>
            <a:cxnSpLocks/>
          </p:cNvCxnSpPr>
          <p:nvPr/>
        </p:nvCxnSpPr>
        <p:spPr>
          <a:xfrm flipV="1">
            <a:off x="7327208" y="3267261"/>
            <a:ext cx="637920" cy="14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7" name="Content Placeholder 26">
            <a:extLst>
              <a:ext uri="{FF2B5EF4-FFF2-40B4-BE49-F238E27FC236}">
                <a16:creationId xmlns:a16="http://schemas.microsoft.com/office/drawing/2014/main" id="{972B5706-A8FA-4775-853E-431C68A2BFAE}"/>
              </a:ext>
            </a:extLst>
          </p:cNvPr>
          <p:cNvGraphicFramePr>
            <a:graphicFrameLocks/>
          </p:cNvGraphicFramePr>
          <p:nvPr>
            <p:extLst>
              <p:ext uri="{D42A27DB-BD31-4B8C-83A1-F6EECF244321}">
                <p14:modId xmlns:p14="http://schemas.microsoft.com/office/powerpoint/2010/main" val="2990525335"/>
              </p:ext>
            </p:extLst>
          </p:nvPr>
        </p:nvGraphicFramePr>
        <p:xfrm>
          <a:off x="7955188" y="3157836"/>
          <a:ext cx="727907" cy="260866"/>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404809424"/>
                    </a:ext>
                  </a:extLst>
                </a:gridCol>
                <a:gridCol w="276543">
                  <a:extLst>
                    <a:ext uri="{9D8B030D-6E8A-4147-A177-3AD203B41FA5}">
                      <a16:colId xmlns:a16="http://schemas.microsoft.com/office/drawing/2014/main" val="20000"/>
                    </a:ext>
                  </a:extLst>
                </a:gridCol>
                <a:gridCol w="243084">
                  <a:extLst>
                    <a:ext uri="{9D8B030D-6E8A-4147-A177-3AD203B41FA5}">
                      <a16:colId xmlns:a16="http://schemas.microsoft.com/office/drawing/2014/main" val="20001"/>
                    </a:ext>
                  </a:extLst>
                </a:gridCol>
              </a:tblGrid>
              <a:tr h="260866">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8" name="Content Placeholder 26">
            <a:extLst>
              <a:ext uri="{FF2B5EF4-FFF2-40B4-BE49-F238E27FC236}">
                <a16:creationId xmlns:a16="http://schemas.microsoft.com/office/drawing/2014/main" id="{FA31C2B8-9A8B-4CCD-9A53-C3703594714C}"/>
              </a:ext>
            </a:extLst>
          </p:cNvPr>
          <p:cNvGraphicFramePr>
            <a:graphicFrameLocks/>
          </p:cNvGraphicFramePr>
          <p:nvPr>
            <p:extLst>
              <p:ext uri="{D42A27DB-BD31-4B8C-83A1-F6EECF244321}">
                <p14:modId xmlns:p14="http://schemas.microsoft.com/office/powerpoint/2010/main" val="1580058680"/>
              </p:ext>
            </p:extLst>
          </p:nvPr>
        </p:nvGraphicFramePr>
        <p:xfrm>
          <a:off x="10824312" y="3157836"/>
          <a:ext cx="727907" cy="260866"/>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404809424"/>
                    </a:ext>
                  </a:extLst>
                </a:gridCol>
                <a:gridCol w="276543">
                  <a:extLst>
                    <a:ext uri="{9D8B030D-6E8A-4147-A177-3AD203B41FA5}">
                      <a16:colId xmlns:a16="http://schemas.microsoft.com/office/drawing/2014/main" val="20000"/>
                    </a:ext>
                  </a:extLst>
                </a:gridCol>
                <a:gridCol w="243084">
                  <a:extLst>
                    <a:ext uri="{9D8B030D-6E8A-4147-A177-3AD203B41FA5}">
                      <a16:colId xmlns:a16="http://schemas.microsoft.com/office/drawing/2014/main" val="20001"/>
                    </a:ext>
                  </a:extLst>
                </a:gridCol>
              </a:tblGrid>
              <a:tr h="260866">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19" name="Straight Arrow Connector 18">
            <a:extLst>
              <a:ext uri="{FF2B5EF4-FFF2-40B4-BE49-F238E27FC236}">
                <a16:creationId xmlns:a16="http://schemas.microsoft.com/office/drawing/2014/main" id="{0C0A1683-5EFD-4C37-9F4F-9A18D31D133B}"/>
              </a:ext>
            </a:extLst>
          </p:cNvPr>
          <p:cNvCxnSpPr>
            <a:cxnSpLocks/>
          </p:cNvCxnSpPr>
          <p:nvPr/>
        </p:nvCxnSpPr>
        <p:spPr>
          <a:xfrm flipH="1">
            <a:off x="10481928" y="3326085"/>
            <a:ext cx="39074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866533CB-82A4-4D23-8E51-9ACACB101CF3}"/>
              </a:ext>
            </a:extLst>
          </p:cNvPr>
          <p:cNvCxnSpPr>
            <a:cxnSpLocks/>
          </p:cNvCxnSpPr>
          <p:nvPr/>
        </p:nvCxnSpPr>
        <p:spPr>
          <a:xfrm flipH="1">
            <a:off x="9667659" y="3342502"/>
            <a:ext cx="39074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0A89792-E97E-4FDC-AE6A-D014F69D3C10}"/>
              </a:ext>
            </a:extLst>
          </p:cNvPr>
          <p:cNvCxnSpPr>
            <a:cxnSpLocks/>
          </p:cNvCxnSpPr>
          <p:nvPr/>
        </p:nvCxnSpPr>
        <p:spPr>
          <a:xfrm flipH="1">
            <a:off x="8677059" y="3321005"/>
            <a:ext cx="39074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6B1E7CF-BED0-49F1-A27F-7CAD8B7C9400}"/>
              </a:ext>
            </a:extLst>
          </p:cNvPr>
          <p:cNvCxnSpPr>
            <a:cxnSpLocks/>
          </p:cNvCxnSpPr>
          <p:nvPr/>
        </p:nvCxnSpPr>
        <p:spPr>
          <a:xfrm>
            <a:off x="11316729" y="3150513"/>
            <a:ext cx="235490" cy="2681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7" name="Content Placeholder 26">
            <a:extLst>
              <a:ext uri="{FF2B5EF4-FFF2-40B4-BE49-F238E27FC236}">
                <a16:creationId xmlns:a16="http://schemas.microsoft.com/office/drawing/2014/main" id="{6136E55A-C5B9-45EB-9EFD-0DA27EEEE019}"/>
              </a:ext>
            </a:extLst>
          </p:cNvPr>
          <p:cNvGraphicFramePr>
            <a:graphicFrameLocks/>
          </p:cNvGraphicFramePr>
          <p:nvPr>
            <p:extLst>
              <p:ext uri="{D42A27DB-BD31-4B8C-83A1-F6EECF244321}">
                <p14:modId xmlns:p14="http://schemas.microsoft.com/office/powerpoint/2010/main" val="1812987060"/>
              </p:ext>
            </p:extLst>
          </p:nvPr>
        </p:nvGraphicFramePr>
        <p:xfrm>
          <a:off x="7986157" y="1702303"/>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8" name="TextBox 27">
            <a:extLst>
              <a:ext uri="{FF2B5EF4-FFF2-40B4-BE49-F238E27FC236}">
                <a16:creationId xmlns:a16="http://schemas.microsoft.com/office/drawing/2014/main" id="{73010A48-D889-431F-9F7C-DFED7BD54303}"/>
              </a:ext>
            </a:extLst>
          </p:cNvPr>
          <p:cNvSpPr txBox="1"/>
          <p:nvPr/>
        </p:nvSpPr>
        <p:spPr>
          <a:xfrm>
            <a:off x="6705600" y="1524000"/>
            <a:ext cx="1151277" cy="307777"/>
          </a:xfrm>
          <a:prstGeom prst="rect">
            <a:avLst/>
          </a:prstGeom>
          <a:noFill/>
          <a:ln>
            <a:solidFill>
              <a:schemeClr val="bg1"/>
            </a:solidFill>
          </a:ln>
        </p:spPr>
        <p:txBody>
          <a:bodyPr wrap="none" rtlCol="0">
            <a:spAutoFit/>
          </a:bodyPr>
          <a:lstStyle/>
          <a:p>
            <a:r>
              <a:rPr lang="en-US" sz="1400" dirty="0" err="1">
                <a:latin typeface="Courier New" panose="02070309020205020404" pitchFamily="49" charset="0"/>
                <a:cs typeface="Courier New" panose="02070309020205020404" pitchFamily="49" charset="0"/>
              </a:rPr>
              <a:t>myListPtr</a:t>
            </a:r>
            <a:endParaRPr lang="en-US" sz="1400" dirty="0">
              <a:latin typeface="Courier New" panose="02070309020205020404" pitchFamily="49" charset="0"/>
              <a:cs typeface="Courier New" panose="02070309020205020404" pitchFamily="49" charset="0"/>
            </a:endParaRPr>
          </a:p>
        </p:txBody>
      </p:sp>
      <p:cxnSp>
        <p:nvCxnSpPr>
          <p:cNvPr id="29" name="Straight Arrow Connector 28">
            <a:extLst>
              <a:ext uri="{FF2B5EF4-FFF2-40B4-BE49-F238E27FC236}">
                <a16:creationId xmlns:a16="http://schemas.microsoft.com/office/drawing/2014/main" id="{B7B409E3-2BAB-4319-93B0-DFFD9FFDD4BE}"/>
              </a:ext>
            </a:extLst>
          </p:cNvPr>
          <p:cNvCxnSpPr/>
          <p:nvPr/>
        </p:nvCxnSpPr>
        <p:spPr>
          <a:xfrm>
            <a:off x="8519558" y="1829328"/>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 name="Content Placeholder 26">
            <a:extLst>
              <a:ext uri="{FF2B5EF4-FFF2-40B4-BE49-F238E27FC236}">
                <a16:creationId xmlns:a16="http://schemas.microsoft.com/office/drawing/2014/main" id="{7D734EE1-56DD-400B-BE99-C97F6CD70018}"/>
              </a:ext>
            </a:extLst>
          </p:cNvPr>
          <p:cNvGraphicFramePr>
            <a:graphicFrameLocks/>
          </p:cNvGraphicFramePr>
          <p:nvPr>
            <p:extLst>
              <p:ext uri="{D42A27DB-BD31-4B8C-83A1-F6EECF244321}">
                <p14:modId xmlns:p14="http://schemas.microsoft.com/office/powerpoint/2010/main" val="3153371634"/>
              </p:ext>
            </p:extLst>
          </p:nvPr>
        </p:nvGraphicFramePr>
        <p:xfrm>
          <a:off x="8900557" y="1679376"/>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31" name="Straight Arrow Connector 30">
            <a:extLst>
              <a:ext uri="{FF2B5EF4-FFF2-40B4-BE49-F238E27FC236}">
                <a16:creationId xmlns:a16="http://schemas.microsoft.com/office/drawing/2014/main" id="{3CAA884C-823B-4EEB-B7B6-9EB106FAA45E}"/>
              </a:ext>
            </a:extLst>
          </p:cNvPr>
          <p:cNvCxnSpPr/>
          <p:nvPr/>
        </p:nvCxnSpPr>
        <p:spPr>
          <a:xfrm>
            <a:off x="9501031" y="1829328"/>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7F30377-59D1-4DA5-8192-BC47CF9328EF}"/>
              </a:ext>
            </a:extLst>
          </p:cNvPr>
          <p:cNvSpPr txBox="1"/>
          <p:nvPr/>
        </p:nvSpPr>
        <p:spPr>
          <a:xfrm>
            <a:off x="9891157" y="1676400"/>
            <a:ext cx="721672" cy="307777"/>
          </a:xfrm>
          <a:prstGeom prst="rect">
            <a:avLst/>
          </a:prstGeom>
          <a:noFill/>
          <a:ln>
            <a:solidFill>
              <a:schemeClr val="bg1"/>
            </a:solidFill>
          </a:ln>
        </p:spPr>
        <p:txBody>
          <a:bodyPr wrap="none" rtlCol="0">
            <a:spAutoFit/>
          </a:bodyPr>
          <a:lstStyle/>
          <a:p>
            <a:r>
              <a:rPr lang="en-US" sz="1400" b="1" dirty="0">
                <a:latin typeface="Courier New" panose="02070309020205020404" pitchFamily="49" charset="0"/>
                <a:cs typeface="Courier New" panose="02070309020205020404" pitchFamily="49" charset="0"/>
              </a:rPr>
              <a:t>....</a:t>
            </a:r>
            <a:r>
              <a:rPr lang="en-US" sz="1400" dirty="0">
                <a:latin typeface="Courier New" panose="02070309020205020404" pitchFamily="49" charset="0"/>
                <a:cs typeface="Courier New" panose="02070309020205020404" pitchFamily="49" charset="0"/>
              </a:rPr>
              <a:t> </a:t>
            </a:r>
          </a:p>
        </p:txBody>
      </p:sp>
      <p:graphicFrame>
        <p:nvGraphicFramePr>
          <p:cNvPr id="33" name="Content Placeholder 26">
            <a:extLst>
              <a:ext uri="{FF2B5EF4-FFF2-40B4-BE49-F238E27FC236}">
                <a16:creationId xmlns:a16="http://schemas.microsoft.com/office/drawing/2014/main" id="{067A18F1-FA4A-4487-8866-32EFFDBD34E4}"/>
              </a:ext>
            </a:extLst>
          </p:cNvPr>
          <p:cNvGraphicFramePr>
            <a:graphicFrameLocks/>
          </p:cNvGraphicFramePr>
          <p:nvPr>
            <p:extLst>
              <p:ext uri="{D42A27DB-BD31-4B8C-83A1-F6EECF244321}">
                <p14:modId xmlns:p14="http://schemas.microsoft.com/office/powerpoint/2010/main" val="2692849313"/>
              </p:ext>
            </p:extLst>
          </p:nvPr>
        </p:nvGraphicFramePr>
        <p:xfrm>
          <a:off x="10881757" y="1679376"/>
          <a:ext cx="700642" cy="260866"/>
        </p:xfrm>
        <a:graphic>
          <a:graphicData uri="http://schemas.openxmlformats.org/drawingml/2006/table">
            <a:tbl>
              <a:tblPr firstRow="1" bandRow="1">
                <a:tableStyleId>{5C22544A-7EE6-4342-B048-85BDC9FD1C3A}</a:tableStyleId>
              </a:tblPr>
              <a:tblGrid>
                <a:gridCol w="350321">
                  <a:extLst>
                    <a:ext uri="{9D8B030D-6E8A-4147-A177-3AD203B41FA5}">
                      <a16:colId xmlns:a16="http://schemas.microsoft.com/office/drawing/2014/main" val="20000"/>
                    </a:ext>
                  </a:extLst>
                </a:gridCol>
                <a:gridCol w="350321">
                  <a:extLst>
                    <a:ext uri="{9D8B030D-6E8A-4147-A177-3AD203B41FA5}">
                      <a16:colId xmlns:a16="http://schemas.microsoft.com/office/drawing/2014/main" val="20001"/>
                    </a:ext>
                  </a:extLst>
                </a:gridCol>
              </a:tblGrid>
              <a:tr h="260866">
                <a:tc>
                  <a:txBody>
                    <a:bodyPr/>
                    <a:lstStyle/>
                    <a:p>
                      <a:r>
                        <a:rPr lang="en-US" sz="1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34" name="Straight Arrow Connector 33">
            <a:extLst>
              <a:ext uri="{FF2B5EF4-FFF2-40B4-BE49-F238E27FC236}">
                <a16:creationId xmlns:a16="http://schemas.microsoft.com/office/drawing/2014/main" id="{B55D2CFF-2329-4356-81E3-7ED1739228A6}"/>
              </a:ext>
            </a:extLst>
          </p:cNvPr>
          <p:cNvCxnSpPr/>
          <p:nvPr/>
        </p:nvCxnSpPr>
        <p:spPr>
          <a:xfrm>
            <a:off x="10500758" y="1831776"/>
            <a:ext cx="390127" cy="24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95BEAFD4-6E10-492D-B9C8-C2E4C681BDAF}"/>
              </a:ext>
            </a:extLst>
          </p:cNvPr>
          <p:cNvSpPr/>
          <p:nvPr/>
        </p:nvSpPr>
        <p:spPr>
          <a:xfrm>
            <a:off x="6843157" y="1761002"/>
            <a:ext cx="838200" cy="22317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a:extLst>
              <a:ext uri="{FF2B5EF4-FFF2-40B4-BE49-F238E27FC236}">
                <a16:creationId xmlns:a16="http://schemas.microsoft.com/office/drawing/2014/main" id="{EEF5A8D6-6293-4727-8070-3E02E46A7C6B}"/>
              </a:ext>
            </a:extLst>
          </p:cNvPr>
          <p:cNvCxnSpPr>
            <a:endCxn id="27" idx="1"/>
          </p:cNvCxnSpPr>
          <p:nvPr/>
        </p:nvCxnSpPr>
        <p:spPr>
          <a:xfrm flipV="1">
            <a:off x="7348237" y="1832736"/>
            <a:ext cx="637920" cy="14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Connector: Curved 38">
            <a:extLst>
              <a:ext uri="{FF2B5EF4-FFF2-40B4-BE49-F238E27FC236}">
                <a16:creationId xmlns:a16="http://schemas.microsoft.com/office/drawing/2014/main" id="{89962041-6896-4911-B74B-66296E5945AF}"/>
              </a:ext>
            </a:extLst>
          </p:cNvPr>
          <p:cNvCxnSpPr>
            <a:cxnSpLocks/>
            <a:endCxn id="27" idx="0"/>
          </p:cNvCxnSpPr>
          <p:nvPr/>
        </p:nvCxnSpPr>
        <p:spPr>
          <a:xfrm rot="10800000">
            <a:off x="8336478" y="1702304"/>
            <a:ext cx="3093522" cy="58701"/>
          </a:xfrm>
          <a:prstGeom prst="curvedConnector4">
            <a:avLst>
              <a:gd name="adj1" fmla="val -5583"/>
              <a:gd name="adj2" fmla="val 100867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8457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9505</TotalTime>
  <Words>1974</Words>
  <Application>Microsoft Office PowerPoint</Application>
  <PresentationFormat>Widescreen</PresentationFormat>
  <Paragraphs>287</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Cambria Math</vt:lpstr>
      <vt:lpstr>Courier New</vt:lpstr>
      <vt:lpstr>Office Theme</vt:lpstr>
      <vt:lpstr>PowerPoint Presentation</vt:lpstr>
      <vt:lpstr>What to Review</vt:lpstr>
      <vt:lpstr>Good resources for review</vt:lpstr>
      <vt:lpstr>Pointer Review – by STUDENT </vt:lpstr>
      <vt:lpstr>Linked List Review – The Concept</vt:lpstr>
      <vt:lpstr>NODE vs POINTER to node</vt:lpstr>
      <vt:lpstr>Representing a Linked List in C</vt:lpstr>
      <vt:lpstr>Summary: Linked Lists vs. Arrays</vt:lpstr>
      <vt:lpstr>Practice / Review</vt:lpstr>
      <vt:lpstr>Practice from exam</vt:lpstr>
      <vt:lpstr>Interesting Problems</vt:lpstr>
      <vt:lpstr>Detecting a Cycle in a Single Linked List</vt:lpstr>
      <vt:lpstr>Why do I have to implement a Linked List in C?</vt:lpstr>
      <vt:lpstr>See the slides on Linked Lists in C code review and DRAWING of all the data used in that code.  Even if you know Linked Lists, look at the slides to be able to draw them in detail.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athitsos</dc:creator>
  <cp:lastModifiedBy>Alexandra Stefan</cp:lastModifiedBy>
  <cp:revision>994</cp:revision>
  <cp:lastPrinted>2019-01-31T15:15:33Z</cp:lastPrinted>
  <dcterms:created xsi:type="dcterms:W3CDTF">2006-08-16T00:00:00Z</dcterms:created>
  <dcterms:modified xsi:type="dcterms:W3CDTF">2023-08-29T12:06:32Z</dcterms:modified>
</cp:coreProperties>
</file>