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319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7E303-9162-439F-93F9-BDDA4F34530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6228BA-103B-4497-8791-3754298D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4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5343-4218-41F0-A11B-9E28D8A5AA65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7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B861-E471-440A-AB2D-5137CEBDCDB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7674-CB1B-40C7-84AE-2BF3A44B3A30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0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B003-5517-4FD5-B74A-9E66C9298B20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7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CD7A-432E-47E9-8043-C65984D9B4B3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9D13-A362-4473-9776-E788ADE35947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5015C-28B3-4EA0-916C-3A37C1169545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0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604-7405-4EE9-A36B-C5903B6DF108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6BB3-2487-4AC5-A828-1BF480CBCB91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4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6E51-6A83-466D-A512-8BC02C7CFAD0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3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0942-F116-41AC-8028-524B9AAE0731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5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1FA08-FC97-4476-9E47-3BE5FDC051C9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121C-DEF9-4AC4-859D-0AFFE3C0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Stacks – Calculator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Alexandra Stefan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5343-4218-41F0-A11B-9E28D8A5AA65}" type="datetime1">
              <a:rPr lang="en-US" smtClean="0"/>
              <a:t>9/24/2019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</a:t>
            </a:r>
            <a:r>
              <a:rPr lang="en-US" dirty="0"/>
              <a:t>E</a:t>
            </a:r>
            <a:r>
              <a:rPr lang="en-US" dirty="0" smtClean="0"/>
              <a:t>xpressions in Postfix Notation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026" y="3505200"/>
            <a:ext cx="4057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Postfix:       5  </a:t>
            </a:r>
            <a:r>
              <a:rPr lang="en-US" sz="2000" dirty="0"/>
              <a:t>9 </a:t>
            </a:r>
            <a:r>
              <a:rPr lang="en-US" sz="2000" dirty="0" smtClean="0"/>
              <a:t> 8  +  4  6  *   /  </a:t>
            </a:r>
            <a:r>
              <a:rPr lang="en-US" sz="2000" dirty="0"/>
              <a:t>7 </a:t>
            </a:r>
            <a:r>
              <a:rPr lang="en-US" sz="2000" dirty="0" smtClean="0"/>
              <a:t> -  *</a:t>
            </a:r>
          </a:p>
          <a:p>
            <a:r>
              <a:rPr lang="en-US" sz="2000" dirty="0" smtClean="0"/>
              <a:t>Token list:  5, 9, 8, +, 4, 6, *, /, 7, -, *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38342"/>
              </p:ext>
            </p:extLst>
          </p:nvPr>
        </p:nvGraphicFramePr>
        <p:xfrm>
          <a:off x="457200" y="4724400"/>
          <a:ext cx="4572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15545"/>
              </p:ext>
            </p:extLst>
          </p:nvPr>
        </p:nvGraphicFramePr>
        <p:xfrm>
          <a:off x="1219200" y="5105400"/>
          <a:ext cx="457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911334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5,9,8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6114" y="5911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9771" y="473606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9+8 = 17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070796"/>
              </p:ext>
            </p:extLst>
          </p:nvPr>
        </p:nvGraphicFramePr>
        <p:xfrm>
          <a:off x="2092060" y="438404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59113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4,6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52306"/>
              </p:ext>
            </p:extLst>
          </p:nvPr>
        </p:nvGraphicFramePr>
        <p:xfrm>
          <a:off x="2993856" y="4754880"/>
          <a:ext cx="4572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60770" y="5911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44427" y="435506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4*6 = 24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18905"/>
              </p:ext>
            </p:extLst>
          </p:nvPr>
        </p:nvGraphicFramePr>
        <p:xfrm>
          <a:off x="3908256" y="5105400"/>
          <a:ext cx="73994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75170" y="591133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12568" y="4736068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17/24 ≈ 0.7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6655"/>
              </p:ext>
            </p:extLst>
          </p:nvPr>
        </p:nvGraphicFramePr>
        <p:xfrm>
          <a:off x="5105400" y="4724400"/>
          <a:ext cx="609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172314" y="5880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29282"/>
              </p:ext>
            </p:extLst>
          </p:nvPr>
        </p:nvGraphicFramePr>
        <p:xfrm>
          <a:off x="6041856" y="5093732"/>
          <a:ext cx="73994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-6.3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108770" y="58996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50364" y="472440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0.7-7 = -6.3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96746"/>
              </p:ext>
            </p:extLst>
          </p:nvPr>
        </p:nvGraphicFramePr>
        <p:xfrm>
          <a:off x="7261056" y="5496560"/>
          <a:ext cx="73994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-31.5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372855" y="58996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5117068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5*(-6.3)= -31.5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62657" y="548640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-31.5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153400" y="5486400"/>
            <a:ext cx="914400" cy="3693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10</a:t>
            </a:fld>
            <a:endParaRPr lang="en-US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483200" y="1371599"/>
            <a:ext cx="4584600" cy="283060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i="1" dirty="0" smtClean="0"/>
              <a:t>while(token </a:t>
            </a:r>
            <a:r>
              <a:rPr lang="en-US" sz="1500" i="1" dirty="0"/>
              <a:t>list is not </a:t>
            </a:r>
            <a:r>
              <a:rPr lang="en-US" sz="1500" i="1" dirty="0" smtClean="0"/>
              <a:t>empty)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T </a:t>
            </a:r>
            <a:r>
              <a:rPr lang="en-US" sz="1500" i="1" dirty="0"/>
              <a:t>= remove next token (number or operator) from </a:t>
            </a:r>
            <a:r>
              <a:rPr lang="en-US" sz="1500" i="1" dirty="0" smtClean="0"/>
              <a:t>list.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If </a:t>
            </a:r>
            <a:r>
              <a:rPr lang="en-US" sz="1500" i="1" dirty="0"/>
              <a:t>T is a number, push(stack, T</a:t>
            </a:r>
            <a:r>
              <a:rPr lang="en-US" sz="1500" i="1" dirty="0" smtClean="0"/>
              <a:t>).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If </a:t>
            </a:r>
            <a:r>
              <a:rPr lang="en-US" sz="1500" i="1" dirty="0"/>
              <a:t>T is an </a:t>
            </a:r>
            <a:r>
              <a:rPr lang="en-US" sz="1500" i="1" dirty="0" smtClean="0"/>
              <a:t>operator: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A </a:t>
            </a:r>
            <a:r>
              <a:rPr lang="en-US" sz="1500" i="1" dirty="0"/>
              <a:t>= </a:t>
            </a:r>
            <a:r>
              <a:rPr lang="en-US" sz="1500" i="1" dirty="0" smtClean="0"/>
              <a:t>pop(stack)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B = pop(stack)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C </a:t>
            </a:r>
            <a:r>
              <a:rPr lang="en-US" sz="1500" i="1" dirty="0"/>
              <a:t>= apply operator T on A and </a:t>
            </a:r>
            <a:r>
              <a:rPr lang="en-US" sz="1500" i="1" dirty="0" smtClean="0"/>
              <a:t>B </a:t>
            </a:r>
          </a:p>
          <a:p>
            <a:pPr marL="0" indent="0">
              <a:buNone/>
            </a:pPr>
            <a:r>
              <a:rPr lang="en-US" sz="1500" i="1" dirty="0">
                <a:solidFill>
                  <a:srgbClr val="FF0000"/>
                </a:solidFill>
              </a:rPr>
              <a:t>	</a:t>
            </a:r>
            <a:r>
              <a:rPr lang="en-US" sz="1500" i="1" dirty="0" smtClean="0">
                <a:solidFill>
                  <a:srgbClr val="FF0000"/>
                </a:solidFill>
              </a:rPr>
              <a:t>       (order</a:t>
            </a:r>
            <a:r>
              <a:rPr lang="en-US" sz="1500" i="1" dirty="0">
                <a:solidFill>
                  <a:srgbClr val="FF0000"/>
                </a:solidFill>
              </a:rPr>
              <a:t>: B T A, e.g.: </a:t>
            </a:r>
            <a:r>
              <a:rPr lang="en-US" sz="1500" i="1" dirty="0" smtClean="0">
                <a:solidFill>
                  <a:srgbClr val="FF0000"/>
                </a:solidFill>
              </a:rPr>
              <a:t>B-A)</a:t>
            </a:r>
            <a:endParaRPr lang="en-US" sz="1500" i="1" dirty="0"/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push(stack</a:t>
            </a:r>
            <a:r>
              <a:rPr lang="en-US" sz="1500" i="1" dirty="0"/>
              <a:t>, C)</a:t>
            </a:r>
          </a:p>
          <a:p>
            <a:pPr marL="0" indent="0">
              <a:buNone/>
            </a:pPr>
            <a:r>
              <a:rPr lang="en-US" sz="1500" i="1" dirty="0" err="1"/>
              <a:t>final_result</a:t>
            </a:r>
            <a:r>
              <a:rPr lang="en-US" sz="1500" i="1" dirty="0"/>
              <a:t> = </a:t>
            </a:r>
            <a:r>
              <a:rPr lang="en-US" sz="1500" b="1" i="1" dirty="0">
                <a:solidFill>
                  <a:srgbClr val="7030A0"/>
                </a:solidFill>
              </a:rPr>
              <a:t>pop(stack</a:t>
            </a:r>
            <a:r>
              <a:rPr lang="en-US" sz="1500" b="1" i="1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65000" y="2057400"/>
            <a:ext cx="41784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Input:</a:t>
            </a:r>
            <a:r>
              <a:rPr lang="en-US" sz="1600" dirty="0" smtClean="0"/>
              <a:t> a list tokens in infix order.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Output:</a:t>
            </a:r>
            <a:r>
              <a:rPr lang="en-US" sz="1600" dirty="0" smtClean="0"/>
              <a:t> the result of the calculation (a number).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Assumption: the list of tokens is be provided as input.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410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Infix and Postfix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standard notation we use for writing mathematical expressions is called </a:t>
            </a:r>
            <a:r>
              <a:rPr lang="en-US" b="1" u="sng" dirty="0" smtClean="0"/>
              <a:t>infix notation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operators are between the operands. </a:t>
            </a:r>
          </a:p>
          <a:p>
            <a:endParaRPr lang="en-US" dirty="0" smtClean="0"/>
          </a:p>
          <a:p>
            <a:r>
              <a:rPr lang="en-US" dirty="0" smtClean="0"/>
              <a:t>There are two alternative notations:</a:t>
            </a:r>
          </a:p>
          <a:p>
            <a:pPr lvl="1"/>
            <a:r>
              <a:rPr lang="en-US" b="1" u="sng" dirty="0" smtClean="0"/>
              <a:t>prefix notation</a:t>
            </a:r>
            <a:r>
              <a:rPr lang="en-US" dirty="0" smtClean="0"/>
              <a:t>: the operator comes before the operands.</a:t>
            </a:r>
          </a:p>
          <a:p>
            <a:pPr lvl="1"/>
            <a:r>
              <a:rPr lang="en-US" b="1" u="sng" dirty="0" smtClean="0"/>
              <a:t>postfix notation</a:t>
            </a:r>
            <a:r>
              <a:rPr lang="en-US" dirty="0" smtClean="0"/>
              <a:t>: the operator comes after the operands.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smtClean="0"/>
              <a:t>infix:   </a:t>
            </a:r>
            <a:r>
              <a:rPr lang="en-US" dirty="0"/>
              <a:t>5 </a:t>
            </a:r>
            <a:r>
              <a:rPr lang="en-US" dirty="0" smtClean="0"/>
              <a:t>* </a:t>
            </a:r>
            <a:r>
              <a:rPr lang="en-US" dirty="0"/>
              <a:t>( ( ( 9 + 8 ) *  ( 4 * 6 ) ) </a:t>
            </a:r>
            <a:r>
              <a:rPr lang="en-US" dirty="0" smtClean="0"/>
              <a:t>- </a:t>
            </a:r>
            <a:r>
              <a:rPr lang="en-US" dirty="0"/>
              <a:t>7 ) </a:t>
            </a:r>
          </a:p>
          <a:p>
            <a:pPr lvl="1"/>
            <a:r>
              <a:rPr lang="en-US" b="1" dirty="0" smtClean="0"/>
              <a:t>prefix:</a:t>
            </a:r>
            <a:r>
              <a:rPr lang="en-US" dirty="0"/>
              <a:t> </a:t>
            </a:r>
            <a:r>
              <a:rPr lang="en-US" dirty="0" smtClean="0"/>
              <a:t>  (* 5 (- (* (+ 9 </a:t>
            </a:r>
            <a:r>
              <a:rPr lang="en-US" dirty="0"/>
              <a:t> </a:t>
            </a:r>
            <a:r>
              <a:rPr lang="en-US" dirty="0" smtClean="0"/>
              <a:t>8) (* 4   6)) 7))</a:t>
            </a:r>
          </a:p>
          <a:p>
            <a:pPr lvl="1"/>
            <a:r>
              <a:rPr lang="en-US" b="1" dirty="0" smtClean="0"/>
              <a:t>postfix:</a:t>
            </a:r>
            <a:r>
              <a:rPr lang="en-US" dirty="0" smtClean="0"/>
              <a:t>   5 9 8 + 4 6 * * 7 - *    (use , if needed: 5, 9, 8, +, 4, 6, *, *, 7, -, </a:t>
            </a:r>
            <a:r>
              <a:rPr lang="en-US" dirty="0"/>
              <a:t>*</a:t>
            </a:r>
            <a:endParaRPr lang="en-US" dirty="0" smtClean="0"/>
          </a:p>
          <a:p>
            <a:pPr lvl="2"/>
            <a:r>
              <a:rPr lang="en-US" sz="2600" dirty="0" smtClean="0"/>
              <a:t>No parentheses needed.</a:t>
            </a:r>
            <a:endParaRPr lang="en-US" sz="2600" dirty="0"/>
          </a:p>
          <a:p>
            <a:pPr lvl="2"/>
            <a:r>
              <a:rPr lang="en-US" sz="2600" dirty="0"/>
              <a:t>Can be easily evaluated using a stack.</a:t>
            </a:r>
            <a:endParaRPr lang="en-US" sz="2900" dirty="0"/>
          </a:p>
          <a:p>
            <a:pPr lvl="2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0078" y="3962400"/>
            <a:ext cx="97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operand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20086" y="42672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01086" y="4267200"/>
            <a:ext cx="206038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77286" y="3810000"/>
            <a:ext cx="1004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operator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101086" y="4070866"/>
            <a:ext cx="304800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99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Symbolic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do we process an expression such as:</a:t>
            </a:r>
          </a:p>
          <a:p>
            <a:pPr lvl="1"/>
            <a:r>
              <a:rPr lang="en-US" dirty="0" smtClean="0"/>
              <a:t> </a:t>
            </a:r>
            <a:r>
              <a:rPr lang="fr-FR" dirty="0"/>
              <a:t>5 * ( ( ( 9 + 8 ) *  ( 4 * 6 ) ) </a:t>
            </a:r>
            <a:r>
              <a:rPr lang="fr-FR" dirty="0" smtClean="0"/>
              <a:t>- </a:t>
            </a:r>
            <a:r>
              <a:rPr lang="fr-FR" dirty="0"/>
              <a:t>7 ) </a:t>
            </a:r>
          </a:p>
          <a:p>
            <a:pPr lvl="1"/>
            <a:r>
              <a:rPr lang="fr-FR" dirty="0" err="1"/>
              <a:t>postfix</a:t>
            </a:r>
            <a:r>
              <a:rPr lang="fr-FR" dirty="0"/>
              <a:t>:   </a:t>
            </a:r>
            <a:r>
              <a:rPr lang="fr-FR" dirty="0" smtClean="0"/>
              <a:t>5, 9, 8, +, 4, 6, *, *, 7, -, *</a:t>
            </a:r>
          </a:p>
          <a:p>
            <a:pPr lvl="1"/>
            <a:endParaRPr lang="fr-FR" dirty="0"/>
          </a:p>
          <a:p>
            <a:pPr lvl="1"/>
            <a:endParaRPr lang="en-US" dirty="0" smtClean="0"/>
          </a:p>
          <a:p>
            <a:r>
              <a:rPr lang="en-US" dirty="0" smtClean="0"/>
              <a:t>Think of the input as a </a:t>
            </a:r>
            <a:r>
              <a:rPr lang="en-US" b="1" dirty="0" smtClean="0"/>
              <a:t>list of tokens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Assume it is already tokenized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token </a:t>
            </a:r>
            <a:r>
              <a:rPr lang="en-US" dirty="0" smtClean="0"/>
              <a:t>is a </a:t>
            </a:r>
            <a:r>
              <a:rPr lang="en-US" b="1" dirty="0" smtClean="0"/>
              <a:t>logical unit</a:t>
            </a:r>
            <a:r>
              <a:rPr lang="en-US" dirty="0" smtClean="0"/>
              <a:t> of input, such as: </a:t>
            </a:r>
          </a:p>
          <a:p>
            <a:pPr lvl="1"/>
            <a:r>
              <a:rPr lang="en-US" dirty="0" smtClean="0"/>
              <a:t>A number</a:t>
            </a:r>
          </a:p>
          <a:p>
            <a:pPr lvl="1"/>
            <a:r>
              <a:rPr lang="en-US" dirty="0" smtClean="0"/>
              <a:t>An operator</a:t>
            </a:r>
          </a:p>
          <a:p>
            <a:pPr lvl="1"/>
            <a:r>
              <a:rPr lang="en-US" dirty="0" smtClean="0"/>
              <a:t>A parenthesis.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8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token </a:t>
            </a:r>
            <a:r>
              <a:rPr lang="en-US" dirty="0"/>
              <a:t>is a </a:t>
            </a:r>
            <a:r>
              <a:rPr lang="en-US" b="1" dirty="0"/>
              <a:t>logical unit</a:t>
            </a:r>
            <a:r>
              <a:rPr lang="en-US" dirty="0"/>
              <a:t> of input, such as: </a:t>
            </a:r>
          </a:p>
          <a:p>
            <a:pPr lvl="1"/>
            <a:r>
              <a:rPr lang="en-US" dirty="0"/>
              <a:t>A number</a:t>
            </a:r>
          </a:p>
          <a:p>
            <a:pPr lvl="1"/>
            <a:r>
              <a:rPr lang="en-US" dirty="0"/>
              <a:t>An operator</a:t>
            </a:r>
          </a:p>
          <a:p>
            <a:pPr lvl="1"/>
            <a:r>
              <a:rPr lang="en-US" dirty="0"/>
              <a:t>A parenthesis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What are the tokens in:</a:t>
            </a:r>
          </a:p>
          <a:p>
            <a:pPr lvl="1"/>
            <a:r>
              <a:rPr lang="fr-FR" dirty="0"/>
              <a:t>51 *  (((</a:t>
            </a:r>
            <a:r>
              <a:rPr lang="fr-FR" dirty="0" smtClean="0"/>
              <a:t>195 </a:t>
            </a:r>
            <a:r>
              <a:rPr lang="fr-FR" dirty="0"/>
              <a:t>+ 8 ) *  (4 - 6)) + 7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  <a:p>
            <a:r>
              <a:rPr lang="fr-FR" dirty="0" err="1"/>
              <a:t>Answer</a:t>
            </a:r>
            <a:r>
              <a:rPr lang="fr-FR" dirty="0"/>
              <a:t>: 51, *, (, (, (, </a:t>
            </a:r>
            <a:r>
              <a:rPr lang="fr-FR" dirty="0" smtClean="0"/>
              <a:t>195, </a:t>
            </a:r>
            <a:r>
              <a:rPr lang="fr-FR" dirty="0"/>
              <a:t>+, 8, ), *, (, 4, -, 6, ), ), +, 7, )</a:t>
            </a:r>
          </a:p>
          <a:p>
            <a:pPr lvl="1"/>
            <a:r>
              <a:rPr lang="fr-FR" dirty="0" smtClean="0"/>
              <a:t>19 </a:t>
            </a:r>
            <a:r>
              <a:rPr lang="fr-FR" dirty="0" err="1" smtClean="0"/>
              <a:t>tokens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Note </a:t>
            </a:r>
            <a:r>
              <a:rPr lang="fr-FR" dirty="0" err="1" smtClean="0"/>
              <a:t>that</a:t>
            </a:r>
            <a:r>
              <a:rPr lang="fr-FR" dirty="0" smtClean="0"/>
              <a:t> a </a:t>
            </a:r>
            <a:r>
              <a:rPr lang="fr-FR" dirty="0" err="1" smtClean="0"/>
              <a:t>token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 </a:t>
            </a:r>
            <a:r>
              <a:rPr lang="fr-FR" dirty="0" err="1" smtClean="0"/>
              <a:t>character</a:t>
            </a:r>
            <a:r>
              <a:rPr lang="fr-FR" dirty="0" smtClean="0"/>
              <a:t>. For </a:t>
            </a:r>
            <a:r>
              <a:rPr lang="fr-FR" dirty="0" err="1" smtClean="0"/>
              <a:t>example</a:t>
            </a:r>
            <a:r>
              <a:rPr lang="fr-FR" dirty="0" smtClean="0"/>
              <a:t> 195 </a:t>
            </a:r>
            <a:r>
              <a:rPr lang="fr-FR" dirty="0" err="1" smtClean="0"/>
              <a:t>is</a:t>
            </a:r>
            <a:r>
              <a:rPr lang="fr-FR" dirty="0" smtClean="0"/>
              <a:t> one </a:t>
            </a:r>
            <a:r>
              <a:rPr lang="fr-FR" dirty="0" err="1" smtClean="0"/>
              <a:t>token</a:t>
            </a:r>
            <a:r>
              <a:rPr lang="fr-FR" dirty="0" smtClean="0"/>
              <a:t>, but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contains</a:t>
            </a:r>
            <a:r>
              <a:rPr lang="fr-FR" dirty="0" smtClean="0"/>
              <a:t> 3 </a:t>
            </a:r>
            <a:r>
              <a:rPr lang="fr-FR" dirty="0" err="1" smtClean="0"/>
              <a:t>charatcters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not </a:t>
            </a:r>
            <a:r>
              <a:rPr lang="fr-FR" dirty="0" err="1" smtClean="0"/>
              <a:t>discuss</a:t>
            </a:r>
            <a:r>
              <a:rPr lang="fr-FR" dirty="0" smtClean="0"/>
              <a:t> how to </a:t>
            </a:r>
            <a:r>
              <a:rPr lang="fr-FR" dirty="0" err="1" smtClean="0"/>
              <a:t>build</a:t>
            </a:r>
            <a:r>
              <a:rPr lang="fr-FR" dirty="0" smtClean="0"/>
              <a:t> </a:t>
            </a:r>
            <a:r>
              <a:rPr lang="fr-FR" dirty="0" err="1" smtClean="0"/>
              <a:t>tokens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characters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The </a:t>
            </a:r>
            <a:r>
              <a:rPr lang="fr-FR" dirty="0" err="1" smtClean="0"/>
              <a:t>numbers</a:t>
            </a:r>
            <a:r>
              <a:rPr lang="fr-FR" dirty="0" smtClean="0"/>
              <a:t> are the </a:t>
            </a:r>
            <a:r>
              <a:rPr lang="fr-FR" dirty="0" err="1" smtClean="0"/>
              <a:t>difficult</a:t>
            </a:r>
            <a:r>
              <a:rPr lang="fr-FR" dirty="0" smtClean="0"/>
              <a:t> part.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Converting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274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Input: </a:t>
            </a:r>
            <a:r>
              <a:rPr lang="en-US" sz="2000" dirty="0" smtClean="0"/>
              <a:t>a list/stream of tokens in infix order.</a:t>
            </a:r>
          </a:p>
          <a:p>
            <a:pPr marL="0" indent="0">
              <a:buNone/>
            </a:pPr>
            <a:r>
              <a:rPr lang="en-US" sz="2000" b="1" dirty="0"/>
              <a:t>Output</a:t>
            </a:r>
            <a:r>
              <a:rPr lang="en-US" sz="2000" dirty="0"/>
              <a:t>: a list of </a:t>
            </a:r>
            <a:r>
              <a:rPr lang="en-US" sz="2000" dirty="0" smtClean="0"/>
              <a:t>tokens </a:t>
            </a:r>
            <a:r>
              <a:rPr lang="en-US" sz="2000" dirty="0"/>
              <a:t>in postfix </a:t>
            </a:r>
            <a:r>
              <a:rPr lang="en-US" sz="2000" dirty="0" smtClean="0"/>
              <a:t>order.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2000" b="1" dirty="0" smtClean="0"/>
              <a:t>Assumptions: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Each </a:t>
            </a:r>
            <a:r>
              <a:rPr lang="en-US" sz="2000" dirty="0">
                <a:solidFill>
                  <a:srgbClr val="FF0000"/>
                </a:solidFill>
              </a:rPr>
              <a:t>operator has two operands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input is </a:t>
            </a:r>
            <a:r>
              <a:rPr lang="en-US" sz="2000" dirty="0">
                <a:solidFill>
                  <a:srgbClr val="FF0000"/>
                </a:solidFill>
              </a:rPr>
              <a:t>fully parenthesized</a:t>
            </a:r>
            <a:r>
              <a:rPr lang="en-US" sz="2000" dirty="0"/>
              <a:t>. </a:t>
            </a:r>
          </a:p>
          <a:p>
            <a:pPr marL="400050" lvl="1" indent="0">
              <a:buNone/>
            </a:pPr>
            <a:r>
              <a:rPr lang="en-US" sz="1800" dirty="0" smtClean="0"/>
              <a:t>Every </a:t>
            </a:r>
            <a:r>
              <a:rPr lang="en-US" sz="1800" dirty="0"/>
              <a:t>operation (that contains an operator and its two operands) is enclosed in </a:t>
            </a:r>
            <a:r>
              <a:rPr lang="en-US" sz="1800" dirty="0" smtClean="0"/>
              <a:t>parentheses.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682466"/>
              </p:ext>
            </p:extLst>
          </p:nvPr>
        </p:nvGraphicFramePr>
        <p:xfrm>
          <a:off x="533400" y="3886200"/>
          <a:ext cx="3962400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016"/>
                <a:gridCol w="21953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Fully parenthesized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</a:t>
                      </a:r>
                      <a:r>
                        <a:rPr lang="en-US" sz="1600" baseline="0" dirty="0" smtClean="0"/>
                        <a:t> f</a:t>
                      </a:r>
                      <a:r>
                        <a:rPr lang="en-US" sz="1600" dirty="0" smtClean="0"/>
                        <a:t>ully parenthesized</a:t>
                      </a:r>
                    </a:p>
                    <a:p>
                      <a:r>
                        <a:rPr lang="en-US" sz="1400" b="0" dirty="0" smtClean="0"/>
                        <a:t>(not allowed as input)</a:t>
                      </a:r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(3+5)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3+5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(2+(5-4))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(2+5-4)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2+(5-4)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2+((5-4))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((2 + 9) - (4 + 5))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(2 + 9) - (4 + 5)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0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925" y="3733800"/>
            <a:ext cx="4305300" cy="3048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Infix </a:t>
            </a:r>
            <a:r>
              <a:rPr lang="en-US" sz="1800" dirty="0" smtClean="0">
                <a:sym typeface="Wingdings" panose="05000000000000000000" pitchFamily="2" charset="2"/>
              </a:rPr>
              <a:t> Postfix</a:t>
            </a:r>
            <a:r>
              <a:rPr lang="en-US" sz="700" dirty="0">
                <a:latin typeface="+mn-lt"/>
                <a:sym typeface="Wingdings" panose="05000000000000000000" pitchFamily="2" charset="2"/>
              </a:rPr>
              <a:t/>
            </a:r>
            <a:br>
              <a:rPr lang="en-US" sz="700" dirty="0">
                <a:latin typeface="+mn-lt"/>
                <a:sym typeface="Wingdings" panose="05000000000000000000" pitchFamily="2" charset="2"/>
              </a:rPr>
            </a:br>
            <a:r>
              <a:rPr lang="en-US" sz="1800" dirty="0" smtClean="0">
                <a:sym typeface="Wingdings" panose="05000000000000000000" pitchFamily="2" charset="2"/>
              </a:rPr>
              <a:t/>
            </a:r>
            <a:br>
              <a:rPr lang="en-US" sz="1800" dirty="0" smtClean="0">
                <a:sym typeface="Wingdings" panose="05000000000000000000" pitchFamily="2" charset="2"/>
              </a:rPr>
            </a:br>
            <a:r>
              <a:rPr lang="en-US" sz="1800" dirty="0" smtClean="0"/>
              <a:t>(</a:t>
            </a:r>
            <a:r>
              <a:rPr lang="en-US" sz="3200" dirty="0" smtClean="0"/>
              <a:t> </a:t>
            </a:r>
            <a:r>
              <a:rPr lang="en-US" sz="1800" dirty="0"/>
              <a:t>5 * ( ( ( </a:t>
            </a:r>
            <a:r>
              <a:rPr lang="en-US" sz="1800" dirty="0" smtClean="0"/>
              <a:t>2 </a:t>
            </a:r>
            <a:r>
              <a:rPr lang="en-US" sz="1800" dirty="0"/>
              <a:t>+ </a:t>
            </a:r>
            <a:r>
              <a:rPr lang="en-US" sz="1800" dirty="0" smtClean="0"/>
              <a:t>8 </a:t>
            </a:r>
            <a:r>
              <a:rPr lang="en-US" sz="1800" dirty="0"/>
              <a:t>) </a:t>
            </a:r>
            <a:r>
              <a:rPr lang="en-US" sz="1800" dirty="0" smtClean="0"/>
              <a:t>/  ( 6 - 4 </a:t>
            </a:r>
            <a:r>
              <a:rPr lang="en-US" sz="1800" dirty="0"/>
              <a:t>) ) - 7 ) </a:t>
            </a:r>
            <a:r>
              <a:rPr lang="en-US" sz="1800" dirty="0" smtClean="0"/>
              <a:t>)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 Numbers go in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800" dirty="0" smtClean="0"/>
              <a:t> list</a:t>
            </a:r>
            <a:br>
              <a:rPr lang="en-US" sz="1800" dirty="0" smtClean="0"/>
            </a:br>
            <a:r>
              <a:rPr lang="en-US" sz="1800" dirty="0" smtClean="0"/>
              <a:t>- Operators go on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dirty="0" smtClean="0">
                <a:latin typeface="+mn-lt"/>
                <a:cs typeface="Courier New" panose="02070309020205020404" pitchFamily="49" charset="0"/>
              </a:rPr>
              <a:t>(the stack shown grows to the right)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 Left parenthesis, (,  are ignored.</a:t>
            </a:r>
            <a:br>
              <a:rPr lang="en-US" sz="1800" dirty="0" smtClean="0"/>
            </a:br>
            <a:r>
              <a:rPr lang="en-US" sz="1800" dirty="0" smtClean="0"/>
              <a:t>- At right parenthesis, ), pop operator from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800" dirty="0" smtClean="0"/>
              <a:t> and add it to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</a:t>
            </a:r>
            <a:r>
              <a:rPr lang="en-US" sz="1800" dirty="0" smtClean="0"/>
              <a:t>list. 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7847"/>
              </p:ext>
            </p:extLst>
          </p:nvPr>
        </p:nvGraphicFramePr>
        <p:xfrm>
          <a:off x="76200" y="457200"/>
          <a:ext cx="39624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89"/>
                <a:gridCol w="1080911"/>
                <a:gridCol w="25146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op_stack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</a:t>
                      </a:r>
                      <a:r>
                        <a:rPr lang="en-US" sz="1400" dirty="0" smtClean="0"/>
                        <a:t>  list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920"/>
                        </a:lnSpc>
                        <a:buAutoNum type="arabicPlain" startAt="5"/>
                      </a:pPr>
                      <a:r>
                        <a:rPr lang="en-US" sz="1400" baseline="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5  2  8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  2  8  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smtClean="0"/>
                        <a:t>*  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  2  8  +  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-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 /  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 2  8  +  </a:t>
                      </a:r>
                      <a:r>
                        <a:rPr lang="en-US" sz="1400" baseline="0" dirty="0" smtClean="0"/>
                        <a:t>6  4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 / 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 2  8  +  </a:t>
                      </a:r>
                      <a:r>
                        <a:rPr lang="en-US" sz="1400" baseline="0" dirty="0" smtClean="0"/>
                        <a:t>6  4  -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 2  8  +  6</a:t>
                      </a:r>
                      <a:r>
                        <a:rPr lang="en-US" sz="1400" baseline="0" dirty="0" smtClean="0"/>
                        <a:t>  4  -  /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 2  8  +  6</a:t>
                      </a:r>
                      <a:r>
                        <a:rPr lang="en-US" sz="1400" baseline="0" dirty="0" smtClean="0"/>
                        <a:t>  4  -  /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smtClean="0"/>
                        <a:t> 7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 2  8  +  6</a:t>
                      </a:r>
                      <a:r>
                        <a:rPr lang="en-US" sz="1400" baseline="0" dirty="0" smtClean="0"/>
                        <a:t>  4  -  /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smtClean="0"/>
                        <a:t> 7  -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  2  8  +  6</a:t>
                      </a:r>
                      <a:r>
                        <a:rPr lang="en-US" sz="1400" baseline="0" dirty="0" smtClean="0"/>
                        <a:t>  4  -  /  7  -  *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1000" y="0"/>
            <a:ext cx="4876800" cy="3505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/>
              <a:t>input: </a:t>
            </a:r>
            <a:r>
              <a:rPr lang="en-US" sz="1600" dirty="0" smtClean="0"/>
              <a:t>a stream of tokens in infix order.</a:t>
            </a:r>
          </a:p>
          <a:p>
            <a:pPr marL="0" indent="0">
              <a:buNone/>
            </a:pPr>
            <a:r>
              <a:rPr lang="en-US" sz="1600" b="1" dirty="0" smtClean="0"/>
              <a:t>output</a:t>
            </a:r>
            <a:r>
              <a:rPr lang="en-US" sz="1600" dirty="0" smtClean="0"/>
              <a:t>: a list,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  <a:r>
              <a:rPr lang="en-US" sz="1600" dirty="0" smtClean="0"/>
              <a:t>, of tokens in postfix order. </a:t>
            </a:r>
          </a:p>
          <a:p>
            <a:pPr marL="0" indent="0">
              <a:buNone/>
            </a:pPr>
            <a:r>
              <a:rPr lang="en-US" sz="1600" dirty="0" smtClean="0"/>
              <a:t>(Uses a stack: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600" dirty="0" smtClean="0"/>
              <a:t> 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 = empty list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empty stack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while(the input stream is not empty)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next token 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left parenthesis, ignore.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a number,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insertAtEnd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(result, T)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an operator, push(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T).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right parenthesis:</a:t>
            </a:r>
          </a:p>
          <a:p>
            <a:pPr marL="85725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 = pop(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insertAtEnd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(result, op)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407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</a:t>
            </a:r>
            <a:r>
              <a:rPr lang="en-US" dirty="0"/>
              <a:t>E</a:t>
            </a:r>
            <a:r>
              <a:rPr lang="en-US" dirty="0" smtClean="0"/>
              <a:t>xpressions in Postfix Notation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026" y="3505200"/>
            <a:ext cx="4091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Postfix:       5  2  8  +  6  4  -  /   7  -  *</a:t>
            </a:r>
          </a:p>
          <a:p>
            <a:r>
              <a:rPr lang="en-US" sz="2000" dirty="0" smtClean="0"/>
              <a:t>Token list:  5, 2, 8, +, 6, 4, -, /, 7, -, *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95023"/>
              </p:ext>
            </p:extLst>
          </p:nvPr>
        </p:nvGraphicFramePr>
        <p:xfrm>
          <a:off x="457200" y="4724400"/>
          <a:ext cx="4572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181531"/>
              </p:ext>
            </p:extLst>
          </p:nvPr>
        </p:nvGraphicFramePr>
        <p:xfrm>
          <a:off x="1219200" y="5105400"/>
          <a:ext cx="457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5000" y="5880854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5,2,8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9771" y="58557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9771" y="473606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+8 = 10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28074"/>
              </p:ext>
            </p:extLst>
          </p:nvPr>
        </p:nvGraphicFramePr>
        <p:xfrm>
          <a:off x="2092060" y="438404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38561" y="590897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6</a:t>
            </a:r>
            <a:r>
              <a:rPr lang="en-US" smtClean="0"/>
              <a:t>,4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72977"/>
              </p:ext>
            </p:extLst>
          </p:nvPr>
        </p:nvGraphicFramePr>
        <p:xfrm>
          <a:off x="2993856" y="4754880"/>
          <a:ext cx="4572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760688" y="591133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35506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6-4 = 2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86177"/>
              </p:ext>
            </p:extLst>
          </p:nvPr>
        </p:nvGraphicFramePr>
        <p:xfrm>
          <a:off x="3908256" y="5105400"/>
          <a:ext cx="73994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664145" y="591440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01362" y="472440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10/2 = 5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20456"/>
              </p:ext>
            </p:extLst>
          </p:nvPr>
        </p:nvGraphicFramePr>
        <p:xfrm>
          <a:off x="5105400" y="4724400"/>
          <a:ext cx="609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27352" y="59089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47763"/>
              </p:ext>
            </p:extLst>
          </p:nvPr>
        </p:nvGraphicFramePr>
        <p:xfrm>
          <a:off x="6041856" y="5093732"/>
          <a:ext cx="73994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879922" y="58996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46168" y="472440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5-7 = -2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381406"/>
              </p:ext>
            </p:extLst>
          </p:nvPr>
        </p:nvGraphicFramePr>
        <p:xfrm>
          <a:off x="7261056" y="5496560"/>
          <a:ext cx="73994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072773" y="58808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72773" y="511706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5*(-2)=-10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05800" y="54864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-10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153400" y="5486400"/>
            <a:ext cx="914400" cy="3693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7</a:t>
            </a:fld>
            <a:endParaRPr lang="en-US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483200" y="1371599"/>
            <a:ext cx="4584600" cy="283060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i="1" dirty="0" smtClean="0"/>
              <a:t>while(token </a:t>
            </a:r>
            <a:r>
              <a:rPr lang="en-US" sz="1500" i="1" dirty="0"/>
              <a:t>list is not </a:t>
            </a:r>
            <a:r>
              <a:rPr lang="en-US" sz="1500" i="1" dirty="0" smtClean="0"/>
              <a:t>empty)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T </a:t>
            </a:r>
            <a:r>
              <a:rPr lang="en-US" sz="1500" i="1" dirty="0"/>
              <a:t>= remove next token (number or operator) from </a:t>
            </a:r>
            <a:r>
              <a:rPr lang="en-US" sz="1500" i="1" dirty="0" smtClean="0"/>
              <a:t>list.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If </a:t>
            </a:r>
            <a:r>
              <a:rPr lang="en-US" sz="1500" i="1" dirty="0"/>
              <a:t>T is a number, push(stack, T</a:t>
            </a:r>
            <a:r>
              <a:rPr lang="en-US" sz="1500" i="1" dirty="0" smtClean="0"/>
              <a:t>).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If </a:t>
            </a:r>
            <a:r>
              <a:rPr lang="en-US" sz="1500" i="1" dirty="0"/>
              <a:t>T is an </a:t>
            </a:r>
            <a:r>
              <a:rPr lang="en-US" sz="1500" i="1" dirty="0" smtClean="0"/>
              <a:t>operator: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A </a:t>
            </a:r>
            <a:r>
              <a:rPr lang="en-US" sz="1500" i="1" dirty="0"/>
              <a:t>= </a:t>
            </a:r>
            <a:r>
              <a:rPr lang="en-US" sz="1500" i="1" dirty="0" smtClean="0"/>
              <a:t>pop(stack)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B = pop(stack)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C </a:t>
            </a:r>
            <a:r>
              <a:rPr lang="en-US" sz="1500" i="1" dirty="0"/>
              <a:t>= apply operator T on A and </a:t>
            </a:r>
            <a:r>
              <a:rPr lang="en-US" sz="1500" i="1" dirty="0" smtClean="0"/>
              <a:t>B </a:t>
            </a:r>
          </a:p>
          <a:p>
            <a:pPr marL="0" indent="0">
              <a:buNone/>
            </a:pPr>
            <a:r>
              <a:rPr lang="en-US" sz="1500" i="1" dirty="0">
                <a:solidFill>
                  <a:srgbClr val="FF0000"/>
                </a:solidFill>
              </a:rPr>
              <a:t>	</a:t>
            </a:r>
            <a:r>
              <a:rPr lang="en-US" sz="1500" i="1" dirty="0" smtClean="0">
                <a:solidFill>
                  <a:srgbClr val="FF0000"/>
                </a:solidFill>
              </a:rPr>
              <a:t>       (order</a:t>
            </a:r>
            <a:r>
              <a:rPr lang="en-US" sz="1500" i="1" dirty="0">
                <a:solidFill>
                  <a:srgbClr val="FF0000"/>
                </a:solidFill>
              </a:rPr>
              <a:t>: B T A, e.g.: </a:t>
            </a:r>
            <a:r>
              <a:rPr lang="en-US" sz="1500" i="1" dirty="0" smtClean="0">
                <a:solidFill>
                  <a:srgbClr val="FF0000"/>
                </a:solidFill>
              </a:rPr>
              <a:t>B-A)</a:t>
            </a:r>
            <a:endParaRPr lang="en-US" sz="1500" i="1" dirty="0"/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 push(stack</a:t>
            </a:r>
            <a:r>
              <a:rPr lang="en-US" sz="1500" i="1" dirty="0"/>
              <a:t>, C)</a:t>
            </a:r>
          </a:p>
          <a:p>
            <a:pPr marL="0" indent="0">
              <a:buNone/>
            </a:pPr>
            <a:r>
              <a:rPr lang="en-US" sz="1500" i="1" dirty="0" err="1"/>
              <a:t>final_result</a:t>
            </a:r>
            <a:r>
              <a:rPr lang="en-US" sz="1500" i="1" dirty="0"/>
              <a:t> = </a:t>
            </a:r>
            <a:r>
              <a:rPr lang="en-US" sz="1500" b="1" i="1" dirty="0">
                <a:solidFill>
                  <a:srgbClr val="7030A0"/>
                </a:solidFill>
              </a:rPr>
              <a:t>pop(stack</a:t>
            </a:r>
            <a:r>
              <a:rPr lang="en-US" sz="1500" b="1" i="1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65000" y="2057400"/>
            <a:ext cx="41784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Input:</a:t>
            </a:r>
            <a:r>
              <a:rPr lang="en-US" sz="1600" dirty="0" smtClean="0"/>
              <a:t> a list tokens in infix order.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Output:</a:t>
            </a:r>
            <a:r>
              <a:rPr lang="en-US" sz="1600" dirty="0" smtClean="0"/>
              <a:t> the result of the calculation (a number).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Assumption: the list of tokens is be provided as input.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5115" y="6288665"/>
            <a:ext cx="8648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Here the * indicates the multiplication operator, not a pop() operation on the stack. </a:t>
            </a:r>
          </a:p>
          <a:p>
            <a:r>
              <a:rPr lang="en-US" sz="1600" dirty="0" smtClean="0"/>
              <a:t>We do not explicitly show the pop operations. Instead, for each operator we pop, pop, calculate, push.</a:t>
            </a:r>
          </a:p>
        </p:txBody>
      </p:sp>
    </p:spTree>
    <p:extLst>
      <p:ext uri="{BB962C8B-B14F-4D97-AF65-F5344CB8AC3E}">
        <p14:creationId xmlns:p14="http://schemas.microsoft.com/office/powerpoint/2010/main" val="95985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9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925" y="3733800"/>
            <a:ext cx="4305300" cy="3048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Infix </a:t>
            </a:r>
            <a:r>
              <a:rPr lang="en-US" sz="1800" dirty="0" smtClean="0">
                <a:sym typeface="Wingdings" panose="05000000000000000000" pitchFamily="2" charset="2"/>
              </a:rPr>
              <a:t> Postfix</a:t>
            </a:r>
            <a:r>
              <a:rPr lang="en-US" sz="700" dirty="0">
                <a:latin typeface="+mn-lt"/>
                <a:sym typeface="Wingdings" panose="05000000000000000000" pitchFamily="2" charset="2"/>
              </a:rPr>
              <a:t/>
            </a:r>
            <a:br>
              <a:rPr lang="en-US" sz="700" dirty="0">
                <a:latin typeface="+mn-lt"/>
                <a:sym typeface="Wingdings" panose="05000000000000000000" pitchFamily="2" charset="2"/>
              </a:rPr>
            </a:br>
            <a:r>
              <a:rPr lang="en-US" sz="1800" dirty="0" smtClean="0">
                <a:sym typeface="Wingdings" panose="05000000000000000000" pitchFamily="2" charset="2"/>
              </a:rPr>
              <a:t/>
            </a:r>
            <a:br>
              <a:rPr lang="en-US" sz="1800" dirty="0" smtClean="0">
                <a:sym typeface="Wingdings" panose="05000000000000000000" pitchFamily="2" charset="2"/>
              </a:rPr>
            </a:br>
            <a:r>
              <a:rPr lang="en-US" sz="1800" dirty="0" smtClean="0"/>
              <a:t>(</a:t>
            </a:r>
            <a:r>
              <a:rPr lang="en-US" sz="3200" dirty="0" smtClean="0"/>
              <a:t> </a:t>
            </a:r>
            <a:r>
              <a:rPr lang="en-US" sz="1800" dirty="0"/>
              <a:t>5 * ( ( ( </a:t>
            </a:r>
            <a:r>
              <a:rPr lang="en-US" sz="1800" dirty="0" smtClean="0"/>
              <a:t>9 </a:t>
            </a:r>
            <a:r>
              <a:rPr lang="en-US" sz="1800" dirty="0"/>
              <a:t>+ </a:t>
            </a:r>
            <a:r>
              <a:rPr lang="en-US" sz="1800" dirty="0" smtClean="0"/>
              <a:t>8 </a:t>
            </a:r>
            <a:r>
              <a:rPr lang="en-US" sz="1800" dirty="0"/>
              <a:t>) </a:t>
            </a:r>
            <a:r>
              <a:rPr lang="en-US" sz="1800" dirty="0" smtClean="0"/>
              <a:t>/  ( 4 * 6 </a:t>
            </a:r>
            <a:r>
              <a:rPr lang="en-US" sz="1800" dirty="0"/>
              <a:t>) ) - 7 ) </a:t>
            </a:r>
            <a:r>
              <a:rPr lang="en-US" sz="1800" dirty="0" smtClean="0"/>
              <a:t>)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 Numbers go in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800" dirty="0" smtClean="0"/>
              <a:t> list</a:t>
            </a:r>
            <a:br>
              <a:rPr lang="en-US" sz="1800" dirty="0" smtClean="0"/>
            </a:br>
            <a:r>
              <a:rPr lang="en-US" sz="1800" dirty="0" smtClean="0"/>
              <a:t>- Operators go on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dirty="0" smtClean="0">
                <a:latin typeface="+mn-lt"/>
                <a:cs typeface="Courier New" panose="02070309020205020404" pitchFamily="49" charset="0"/>
              </a:rPr>
              <a:t>(the stack shown grows to the right)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 Left parenthesis, (,  are ignored.</a:t>
            </a:r>
            <a:br>
              <a:rPr lang="en-US" sz="1800" dirty="0" smtClean="0"/>
            </a:br>
            <a:r>
              <a:rPr lang="en-US" sz="1800" dirty="0" smtClean="0"/>
              <a:t>- At right parenthesis, ), pop operator from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800" dirty="0" smtClean="0"/>
              <a:t> and add it to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</a:t>
            </a:r>
            <a:r>
              <a:rPr lang="en-US" sz="1800" dirty="0" smtClean="0"/>
              <a:t>list. 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631116"/>
              </p:ext>
            </p:extLst>
          </p:nvPr>
        </p:nvGraphicFramePr>
        <p:xfrm>
          <a:off x="76200" y="457200"/>
          <a:ext cx="39624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89"/>
                <a:gridCol w="1080911"/>
                <a:gridCol w="25146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op_stack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</a:t>
                      </a:r>
                      <a:r>
                        <a:rPr lang="en-US" sz="1400" dirty="0" smtClean="0"/>
                        <a:t>  list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baseline="0" dirty="0" smtClean="0"/>
                        <a:t>5,  9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5,  9,  8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 , 9,  8,  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smtClean="0"/>
                        <a:t>*  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5,  9,  8,  +,  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 /  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5,  9,  8,  +,  4,</a:t>
                      </a:r>
                      <a:r>
                        <a:rPr lang="en-US" sz="1400" baseline="0" dirty="0" smtClean="0"/>
                        <a:t>  6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 / 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5,  9,  8,  +,  4,</a:t>
                      </a:r>
                      <a:r>
                        <a:rPr lang="en-US" sz="1400" baseline="0" dirty="0" smtClean="0"/>
                        <a:t>  6,  *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5,  9,  8,  +,  4,</a:t>
                      </a:r>
                      <a:r>
                        <a:rPr lang="en-US" sz="1400" baseline="0" dirty="0" smtClean="0"/>
                        <a:t>  6,  *,  /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5,  9,  8,  +,  4,</a:t>
                      </a:r>
                      <a:r>
                        <a:rPr lang="en-US" sz="1400" baseline="0" dirty="0" smtClean="0"/>
                        <a:t>  6,  *,  /,  7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*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5,  9,  8,  +,  4,</a:t>
                      </a:r>
                      <a:r>
                        <a:rPr lang="en-US" sz="1400" baseline="0" dirty="0" smtClean="0"/>
                        <a:t>  6,  *,  /,  7,  -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5,  9,  8,  +,  4,</a:t>
                      </a:r>
                      <a:r>
                        <a:rPr lang="en-US" sz="1400" baseline="0" dirty="0" smtClean="0"/>
                        <a:t>  6,  *,  /,  7,  -,  *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121C-DEF9-4AC4-859D-0AFFE3C0E330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91000" y="0"/>
            <a:ext cx="4876800" cy="3505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/>
              <a:t>input: </a:t>
            </a:r>
            <a:r>
              <a:rPr lang="en-US" sz="1600" dirty="0" smtClean="0"/>
              <a:t>a stream of tokens in infix order.</a:t>
            </a:r>
          </a:p>
          <a:p>
            <a:pPr marL="0" indent="0">
              <a:buNone/>
            </a:pPr>
            <a:r>
              <a:rPr lang="en-US" sz="1600" b="1" dirty="0" smtClean="0"/>
              <a:t>output</a:t>
            </a:r>
            <a:r>
              <a:rPr lang="en-US" sz="1600" dirty="0" smtClean="0"/>
              <a:t>: a list,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  <a:r>
              <a:rPr lang="en-US" sz="1600" dirty="0" smtClean="0"/>
              <a:t>, of tokens in postfix order. </a:t>
            </a:r>
          </a:p>
          <a:p>
            <a:pPr marL="0" indent="0">
              <a:buNone/>
            </a:pPr>
            <a:r>
              <a:rPr lang="en-US" sz="1600" dirty="0" smtClean="0"/>
              <a:t>(Uses a stack: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600" dirty="0" smtClean="0"/>
              <a:t> 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 = empty list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empty stack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while(the input stream is not empty)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next token 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left parenthesis, ignore.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a number,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insertAtEnd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(result, T)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an operator, push(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T).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 is right parenthesis:</a:t>
            </a:r>
          </a:p>
          <a:p>
            <a:pPr marL="857250" lvl="2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 = pop(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op_stack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insertAtEnd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(result, op)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6941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1292</Words>
  <Application>Microsoft Office PowerPoint</Application>
  <PresentationFormat>On-screen Show (4:3)</PresentationFormat>
  <Paragraphs>288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Stacks – Calculator Application</vt:lpstr>
      <vt:lpstr>Infix and Postfix Notation</vt:lpstr>
      <vt:lpstr>Processing a Symbolic Expression</vt:lpstr>
      <vt:lpstr>Tokens</vt:lpstr>
      <vt:lpstr>Converting Infix to Postfix</vt:lpstr>
      <vt:lpstr>Infix  Postfix  ( 5 * ( ( ( 2 + 8 ) /  ( 6 - 4 ) ) - 7 ) )  - Numbers go in the result list - Operators go on the op_stack      (the stack shown grows to the right) - Left parenthesis, (,  are ignored. - At right parenthesis, ), pop operator from op_stack and add it to the result list. </vt:lpstr>
      <vt:lpstr>Evaluating Expressions in Postfix Notation</vt:lpstr>
      <vt:lpstr>Another example</vt:lpstr>
      <vt:lpstr>Infix  Postfix  ( 5 * ( ( ( 9 + 8 ) /  ( 4 * 6 ) ) - 7 ) )  - Numbers go in the result list - Operators go on the op_stack      (the stack shown grows to the right) - Left parenthesis, (,  are ignored. - At right parenthesis, ), pop operator from op_stack and add it to the result list. </vt:lpstr>
      <vt:lpstr>Evaluating Expressions in Postfix Notation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Stacks - application</dc:title>
  <dc:creator>alex</dc:creator>
  <cp:lastModifiedBy>alex</cp:lastModifiedBy>
  <cp:revision>109</cp:revision>
  <cp:lastPrinted>2019-09-24T14:18:51Z</cp:lastPrinted>
  <dcterms:created xsi:type="dcterms:W3CDTF">2015-02-16T14:43:39Z</dcterms:created>
  <dcterms:modified xsi:type="dcterms:W3CDTF">2019-09-24T20:05:56Z</dcterms:modified>
</cp:coreProperties>
</file>