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79" r:id="rId2"/>
    <p:sldId id="285" r:id="rId3"/>
    <p:sldId id="257" r:id="rId4"/>
    <p:sldId id="347" r:id="rId5"/>
    <p:sldId id="443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35" r:id="rId14"/>
    <p:sldId id="412" r:id="rId15"/>
    <p:sldId id="429" r:id="rId16"/>
    <p:sldId id="433" r:id="rId17"/>
    <p:sldId id="434" r:id="rId18"/>
    <p:sldId id="426" r:id="rId19"/>
    <p:sldId id="335" r:id="rId20"/>
    <p:sldId id="343" r:id="rId21"/>
    <p:sldId id="413" r:id="rId22"/>
    <p:sldId id="353" r:id="rId23"/>
    <p:sldId id="432" r:id="rId24"/>
    <p:sldId id="415" r:id="rId25"/>
    <p:sldId id="414" r:id="rId26"/>
    <p:sldId id="337" r:id="rId27"/>
    <p:sldId id="421" r:id="rId28"/>
    <p:sldId id="430" r:id="rId29"/>
    <p:sldId id="420" r:id="rId30"/>
    <p:sldId id="370" r:id="rId31"/>
    <p:sldId id="371" r:id="rId32"/>
    <p:sldId id="372" r:id="rId33"/>
    <p:sldId id="373" r:id="rId34"/>
    <p:sldId id="336" r:id="rId35"/>
    <p:sldId id="383" r:id="rId36"/>
    <p:sldId id="411" r:id="rId37"/>
    <p:sldId id="385" r:id="rId38"/>
    <p:sldId id="386" r:id="rId39"/>
    <p:sldId id="387" r:id="rId40"/>
    <p:sldId id="388" r:id="rId41"/>
    <p:sldId id="389" r:id="rId42"/>
    <p:sldId id="393" r:id="rId43"/>
    <p:sldId id="408" r:id="rId44"/>
    <p:sldId id="394" r:id="rId45"/>
    <p:sldId id="395" r:id="rId46"/>
    <p:sldId id="396" r:id="rId47"/>
    <p:sldId id="397" r:id="rId48"/>
    <p:sldId id="398" r:id="rId49"/>
    <p:sldId id="401" r:id="rId50"/>
    <p:sldId id="366" r:id="rId51"/>
    <p:sldId id="364" r:id="rId52"/>
    <p:sldId id="365" r:id="rId53"/>
    <p:sldId id="361" r:id="rId54"/>
    <p:sldId id="362" r:id="rId55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7BCB9-0205-4F17-840D-BAC774C1730D}" v="15" dt="2023-11-30T14:09:50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1" autoAdjust="0"/>
    <p:restoredTop sz="92000" autoAdjust="0"/>
  </p:normalViewPr>
  <p:slideViewPr>
    <p:cSldViewPr>
      <p:cViewPr varScale="1">
        <p:scale>
          <a:sx n="61" d="100"/>
          <a:sy n="61" d="100"/>
        </p:scale>
        <p:origin x="11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, Alexandra" userId="31e1a6b8-5232-42c3-b6d4-9595b200ff55" providerId="ADAL" clId="{9A97BCB9-0205-4F17-840D-BAC774C1730D}"/>
    <pc:docChg chg="modSld">
      <pc:chgData name="Stefan, Alexandra" userId="31e1a6b8-5232-42c3-b6d4-9595b200ff55" providerId="ADAL" clId="{9A97BCB9-0205-4F17-840D-BAC774C1730D}" dt="2023-11-30T14:09:50.010" v="12" actId="20577"/>
      <pc:docMkLst>
        <pc:docMk/>
      </pc:docMkLst>
      <pc:sldChg chg="addSp delSp modSp mod">
        <pc:chgData name="Stefan, Alexandra" userId="31e1a6b8-5232-42c3-b6d4-9595b200ff55" providerId="ADAL" clId="{9A97BCB9-0205-4F17-840D-BAC774C1730D}" dt="2023-11-30T14:09:50.010" v="12" actId="20577"/>
        <pc:sldMkLst>
          <pc:docMk/>
          <pc:sldMk cId="738389581" sldId="440"/>
        </pc:sldMkLst>
        <pc:spChg chg="add mod">
          <ac:chgData name="Stefan, Alexandra" userId="31e1a6b8-5232-42c3-b6d4-9595b200ff55" providerId="ADAL" clId="{9A97BCB9-0205-4F17-840D-BAC774C1730D}" dt="2023-11-30T14:09:50.010" v="12" actId="20577"/>
          <ac:spMkLst>
            <pc:docMk/>
            <pc:sldMk cId="738389581" sldId="440"/>
            <ac:spMk id="7" creationId="{00000000-0000-0000-0000-000000000000}"/>
          </ac:spMkLst>
        </pc:spChg>
        <pc:graphicFrameChg chg="del mod replId">
          <ac:chgData name="Stefan, Alexandra" userId="31e1a6b8-5232-42c3-b6d4-9595b200ff55" providerId="ADAL" clId="{9A97BCB9-0205-4F17-840D-BAC774C1730D}" dt="2023-11-30T14:09:28.482" v="1"/>
          <ac:graphicFrameMkLst>
            <pc:docMk/>
            <pc:sldMk cId="738389581" sldId="440"/>
            <ac:graphicFrameMk id="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BF875548-5C09-4247-8FD2-A00A9B5E7A1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2708CBBA-506F-4EA6-941E-42219A25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3C4875DD-0F81-4EEC-9CC4-A92A909EB1B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2" rIns="94044" bIns="470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6863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4DCE3AD5-68B6-4487-9B3F-EB483E95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0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77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5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3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9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5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6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7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53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6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4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670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3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25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551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06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5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4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4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31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86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70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32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01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57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2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64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7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E3AD5-68B6-4487-9B3F-EB483E952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5605-191A-4ACB-AF19-A8F161FAB9F7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9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820B-80CF-4050-B715-C8AC8D2BB7E4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1821-ACF1-4260-827A-59BFE08854D6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AA575-AB9E-4EFB-85AA-4C89E316D7D9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AFF5-65D6-43EA-AC6F-21A472A8C3F9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00B0-0ACA-4C1B-9E9E-11690E33A04E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F31-5C18-4CDB-AF23-79EFD211D32E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CC4A-31E0-4D47-80CF-65D9ADA464BE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872-B41C-4D0A-B6A1-F858062A6F3A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F123-A9A0-4C6F-B087-921B4B98FC64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D114-7483-48E5-AEA2-29E3526A630E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77FC1-D4C3-4ECB-9892-7F0E58615E0B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4449-D506-4225-8038-01B402ED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.wmf"/><Relationship Id="rId26" Type="http://schemas.openxmlformats.org/officeDocument/2006/relationships/image" Target="../media/image26.wmf"/><Relationship Id="rId39" Type="http://schemas.openxmlformats.org/officeDocument/2006/relationships/oleObject" Target="../embeddings/oleObject95.bin"/><Relationship Id="rId21" Type="http://schemas.openxmlformats.org/officeDocument/2006/relationships/oleObject" Target="../embeddings/oleObject85.bin"/><Relationship Id="rId34" Type="http://schemas.openxmlformats.org/officeDocument/2006/relationships/oleObject" Target="../embeddings/oleObject92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1.bin"/><Relationship Id="rId38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25.wmf"/><Relationship Id="rId32" Type="http://schemas.openxmlformats.org/officeDocument/2006/relationships/image" Target="../media/image6.wmf"/><Relationship Id="rId37" Type="http://schemas.openxmlformats.org/officeDocument/2006/relationships/oleObject" Target="../embeddings/oleObject94.bin"/><Relationship Id="rId40" Type="http://schemas.openxmlformats.org/officeDocument/2006/relationships/oleObject" Target="../embeddings/oleObject96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27.wmf"/><Relationship Id="rId36" Type="http://schemas.openxmlformats.org/officeDocument/2006/relationships/image" Target="../media/image7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0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21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5.wmf"/><Relationship Id="rId35" Type="http://schemas.openxmlformats.org/officeDocument/2006/relationships/oleObject" Target="../embeddings/oleObject93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7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23.wmf"/><Relationship Id="rId26" Type="http://schemas.openxmlformats.org/officeDocument/2006/relationships/image" Target="../media/image5.wmf"/><Relationship Id="rId21" Type="http://schemas.openxmlformats.org/officeDocument/2006/relationships/oleObject" Target="../embeddings/oleObject109.bin"/><Relationship Id="rId34" Type="http://schemas.openxmlformats.org/officeDocument/2006/relationships/image" Target="../media/image8.wmf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33" Type="http://schemas.openxmlformats.org/officeDocument/2006/relationships/oleObject" Target="../embeddings/oleObject116.bin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27.wmf"/><Relationship Id="rId32" Type="http://schemas.openxmlformats.org/officeDocument/2006/relationships/image" Target="../media/image7.wmf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6.wmf"/><Relationship Id="rId36" Type="http://schemas.openxmlformats.org/officeDocument/2006/relationships/oleObject" Target="../embeddings/oleObject118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08.bin"/><Relationship Id="rId31" Type="http://schemas.openxmlformats.org/officeDocument/2006/relationships/oleObject" Target="../embeddings/oleObject115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36.wmf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112.bin"/><Relationship Id="rId30" Type="http://schemas.openxmlformats.org/officeDocument/2006/relationships/oleObject" Target="../embeddings/oleObject114.bin"/><Relationship Id="rId35" Type="http://schemas.openxmlformats.org/officeDocument/2006/relationships/oleObject" Target="../embeddings/oleObject117.bin"/><Relationship Id="rId8" Type="http://schemas.openxmlformats.org/officeDocument/2006/relationships/image" Target="../media/image33.wmf"/><Relationship Id="rId3" Type="http://schemas.openxmlformats.org/officeDocument/2006/relationships/oleObject" Target="../embeddings/oleObject10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ter_theorem_(analysis_of_algorithms)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7" Type="http://schemas.openxmlformats.org/officeDocument/2006/relationships/oleObject" Target="../embeddings/oleObject125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6.wmf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5.wmf"/><Relationship Id="rId22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7.wmf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.wmf"/><Relationship Id="rId26" Type="http://schemas.openxmlformats.org/officeDocument/2006/relationships/image" Target="../media/image5.wmf"/><Relationship Id="rId21" Type="http://schemas.openxmlformats.org/officeDocument/2006/relationships/image" Target="../media/image3.wmf"/><Relationship Id="rId34" Type="http://schemas.openxmlformats.org/officeDocument/2006/relationships/image" Target="../media/image8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3.bin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.wmf"/><Relationship Id="rId20" Type="http://schemas.openxmlformats.org/officeDocument/2006/relationships/oleObject" Target="../embeddings/oleObject35.bin"/><Relationship Id="rId29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7.bin"/><Relationship Id="rId32" Type="http://schemas.openxmlformats.org/officeDocument/2006/relationships/image" Target="../media/image7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4.wmf"/><Relationship Id="rId28" Type="http://schemas.openxmlformats.org/officeDocument/2006/relationships/image" Target="../media/image6.wmf"/><Relationship Id="rId36" Type="http://schemas.openxmlformats.org/officeDocument/2006/relationships/oleObject" Target="../embeddings/oleObject45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Relationship Id="rId27" Type="http://schemas.openxmlformats.org/officeDocument/2006/relationships/oleObject" Target="../embeddings/oleObject39.bin"/><Relationship Id="rId30" Type="http://schemas.openxmlformats.org/officeDocument/2006/relationships/oleObject" Target="../embeddings/oleObject41.bin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2.wmf"/><Relationship Id="rId26" Type="http://schemas.openxmlformats.org/officeDocument/2006/relationships/image" Target="../media/image5.wmf"/><Relationship Id="rId39" Type="http://schemas.openxmlformats.org/officeDocument/2006/relationships/oleObject" Target="../embeddings/oleObject69.bin"/><Relationship Id="rId21" Type="http://schemas.openxmlformats.org/officeDocument/2006/relationships/image" Target="../media/image3.wmf"/><Relationship Id="rId34" Type="http://schemas.openxmlformats.org/officeDocument/2006/relationships/image" Target="../media/image8.wmf"/><Relationship Id="rId42" Type="http://schemas.openxmlformats.org/officeDocument/2006/relationships/oleObject" Target="../embeddings/oleObject72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1.wmf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8.bin"/><Relationship Id="rId32" Type="http://schemas.openxmlformats.org/officeDocument/2006/relationships/image" Target="../media/image7.wmf"/><Relationship Id="rId37" Type="http://schemas.openxmlformats.org/officeDocument/2006/relationships/oleObject" Target="../embeddings/oleObject67.bin"/><Relationship Id="rId40" Type="http://schemas.openxmlformats.org/officeDocument/2006/relationships/oleObject" Target="../embeddings/oleObject70.bin"/><Relationship Id="rId45" Type="http://schemas.openxmlformats.org/officeDocument/2006/relationships/oleObject" Target="../embeddings/oleObject74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3.bin"/><Relationship Id="rId23" Type="http://schemas.openxmlformats.org/officeDocument/2006/relationships/image" Target="../media/image4.wmf"/><Relationship Id="rId28" Type="http://schemas.openxmlformats.org/officeDocument/2006/relationships/image" Target="../media/image6.wmf"/><Relationship Id="rId36" Type="http://schemas.openxmlformats.org/officeDocument/2006/relationships/oleObject" Target="../embeddings/oleObject66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55.bin"/><Relationship Id="rId31" Type="http://schemas.openxmlformats.org/officeDocument/2006/relationships/oleObject" Target="../embeddings/oleObject63.bin"/><Relationship Id="rId44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7.bin"/><Relationship Id="rId27" Type="http://schemas.openxmlformats.org/officeDocument/2006/relationships/oleObject" Target="../embeddings/oleObject60.bin"/><Relationship Id="rId30" Type="http://schemas.openxmlformats.org/officeDocument/2006/relationships/oleObject" Target="../embeddings/oleObject62.bin"/><Relationship Id="rId35" Type="http://schemas.openxmlformats.org/officeDocument/2006/relationships/oleObject" Target="../embeddings/oleObject65.bin"/><Relationship Id="rId43" Type="http://schemas.openxmlformats.org/officeDocument/2006/relationships/oleObject" Target="../embeddings/oleObject73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4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4.bin"/><Relationship Id="rId38" Type="http://schemas.openxmlformats.org/officeDocument/2006/relationships/oleObject" Target="../embeddings/oleObject68.bin"/><Relationship Id="rId20" Type="http://schemas.openxmlformats.org/officeDocument/2006/relationships/oleObject" Target="../embeddings/oleObject56.bin"/><Relationship Id="rId41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5.wmf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.wmf"/><Relationship Id="rId26" Type="http://schemas.openxmlformats.org/officeDocument/2006/relationships/image" Target="../media/image26.wmf"/><Relationship Id="rId39" Type="http://schemas.openxmlformats.org/officeDocument/2006/relationships/oleObject" Target="../embeddings/oleObject95.bin"/><Relationship Id="rId21" Type="http://schemas.openxmlformats.org/officeDocument/2006/relationships/oleObject" Target="../embeddings/oleObject85.bin"/><Relationship Id="rId34" Type="http://schemas.openxmlformats.org/officeDocument/2006/relationships/oleObject" Target="../embeddings/oleObject92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1.bin"/><Relationship Id="rId38" Type="http://schemas.openxmlformats.org/officeDocument/2006/relationships/image" Target="../media/image8.wmf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2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25.wmf"/><Relationship Id="rId32" Type="http://schemas.openxmlformats.org/officeDocument/2006/relationships/image" Target="../media/image6.wmf"/><Relationship Id="rId37" Type="http://schemas.openxmlformats.org/officeDocument/2006/relationships/oleObject" Target="../embeddings/oleObject94.bin"/><Relationship Id="rId40" Type="http://schemas.openxmlformats.org/officeDocument/2006/relationships/oleObject" Target="../embeddings/oleObject96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27.wmf"/><Relationship Id="rId36" Type="http://schemas.openxmlformats.org/officeDocument/2006/relationships/image" Target="../media/image7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0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21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5.wmf"/><Relationship Id="rId35" Type="http://schemas.openxmlformats.org/officeDocument/2006/relationships/oleObject" Target="../embeddings/oleObject93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7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wmf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5.wmf"/><Relationship Id="rId2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.wmf"/><Relationship Id="rId26" Type="http://schemas.openxmlformats.org/officeDocument/2006/relationships/image" Target="../media/image5.wmf"/><Relationship Id="rId21" Type="http://schemas.openxmlformats.org/officeDocument/2006/relationships/image" Target="../media/image3.wmf"/><Relationship Id="rId34" Type="http://schemas.openxmlformats.org/officeDocument/2006/relationships/image" Target="../media/image8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3.bin"/><Relationship Id="rId38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.wmf"/><Relationship Id="rId20" Type="http://schemas.openxmlformats.org/officeDocument/2006/relationships/oleObject" Target="../embeddings/oleObject35.bin"/><Relationship Id="rId29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7.bin"/><Relationship Id="rId32" Type="http://schemas.openxmlformats.org/officeDocument/2006/relationships/image" Target="../media/image7.w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4.wmf"/><Relationship Id="rId28" Type="http://schemas.openxmlformats.org/officeDocument/2006/relationships/image" Target="../media/image6.wmf"/><Relationship Id="rId36" Type="http://schemas.openxmlformats.org/officeDocument/2006/relationships/oleObject" Target="../embeddings/oleObject45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Relationship Id="rId27" Type="http://schemas.openxmlformats.org/officeDocument/2006/relationships/oleObject" Target="../embeddings/oleObject39.bin"/><Relationship Id="rId30" Type="http://schemas.openxmlformats.org/officeDocument/2006/relationships/oleObject" Target="../embeddings/oleObject41.bin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1.bin"/><Relationship Id="rId18" Type="http://schemas.openxmlformats.org/officeDocument/2006/relationships/image" Target="../media/image2.wmf"/><Relationship Id="rId26" Type="http://schemas.openxmlformats.org/officeDocument/2006/relationships/image" Target="../media/image5.wmf"/><Relationship Id="rId39" Type="http://schemas.openxmlformats.org/officeDocument/2006/relationships/oleObject" Target="../embeddings/oleObject69.bin"/><Relationship Id="rId21" Type="http://schemas.openxmlformats.org/officeDocument/2006/relationships/image" Target="../media/image3.wmf"/><Relationship Id="rId34" Type="http://schemas.openxmlformats.org/officeDocument/2006/relationships/image" Target="../media/image8.wmf"/><Relationship Id="rId42" Type="http://schemas.openxmlformats.org/officeDocument/2006/relationships/oleObject" Target="../embeddings/oleObject72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.wmf"/><Relationship Id="rId29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8.bin"/><Relationship Id="rId32" Type="http://schemas.openxmlformats.org/officeDocument/2006/relationships/image" Target="../media/image7.wmf"/><Relationship Id="rId37" Type="http://schemas.openxmlformats.org/officeDocument/2006/relationships/oleObject" Target="../embeddings/oleObject67.bin"/><Relationship Id="rId40" Type="http://schemas.openxmlformats.org/officeDocument/2006/relationships/oleObject" Target="../embeddings/oleObject70.bin"/><Relationship Id="rId45" Type="http://schemas.openxmlformats.org/officeDocument/2006/relationships/oleObject" Target="../embeddings/oleObject74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3.bin"/><Relationship Id="rId23" Type="http://schemas.openxmlformats.org/officeDocument/2006/relationships/image" Target="../media/image4.wmf"/><Relationship Id="rId28" Type="http://schemas.openxmlformats.org/officeDocument/2006/relationships/image" Target="../media/image6.wmf"/><Relationship Id="rId36" Type="http://schemas.openxmlformats.org/officeDocument/2006/relationships/oleObject" Target="../embeddings/oleObject66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55.bin"/><Relationship Id="rId31" Type="http://schemas.openxmlformats.org/officeDocument/2006/relationships/oleObject" Target="../embeddings/oleObject63.bin"/><Relationship Id="rId44" Type="http://schemas.openxmlformats.org/officeDocument/2006/relationships/image" Target="../media/image14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7.bin"/><Relationship Id="rId27" Type="http://schemas.openxmlformats.org/officeDocument/2006/relationships/oleObject" Target="../embeddings/oleObject60.bin"/><Relationship Id="rId30" Type="http://schemas.openxmlformats.org/officeDocument/2006/relationships/oleObject" Target="../embeddings/oleObject62.bin"/><Relationship Id="rId35" Type="http://schemas.openxmlformats.org/officeDocument/2006/relationships/oleObject" Target="../embeddings/oleObject65.bin"/><Relationship Id="rId43" Type="http://schemas.openxmlformats.org/officeDocument/2006/relationships/oleObject" Target="../embeddings/oleObject73.bin"/><Relationship Id="rId8" Type="http://schemas.openxmlformats.org/officeDocument/2006/relationships/image" Target="../media/image11.wmf"/><Relationship Id="rId3" Type="http://schemas.openxmlformats.org/officeDocument/2006/relationships/oleObject" Target="../embeddings/oleObject4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4.bin"/><Relationship Id="rId38" Type="http://schemas.openxmlformats.org/officeDocument/2006/relationships/oleObject" Target="../embeddings/oleObject68.bin"/><Relationship Id="rId20" Type="http://schemas.openxmlformats.org/officeDocument/2006/relationships/oleObject" Target="../embeddings/oleObject56.bin"/><Relationship Id="rId41" Type="http://schemas.openxmlformats.org/officeDocument/2006/relationships/oleObject" Target="../embeddings/oleObject7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Recurrences:</a:t>
            </a:r>
            <a:br>
              <a:rPr lang="en-US" dirty="0"/>
            </a:br>
            <a:r>
              <a:rPr lang="en-US" dirty="0"/>
              <a:t>Methods and Examples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7752" y="4191000"/>
            <a:ext cx="4685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CSE 3318 – Algorithms and Data Structures</a:t>
            </a:r>
          </a:p>
          <a:p>
            <a:pPr algn="ctr" eaLnBrk="1" hangingPunct="1"/>
            <a:r>
              <a:rPr lang="en-US" dirty="0"/>
              <a:t>Alexandra Stefan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5605-191A-4ACB-AF19-A8F161FAB9F7}" type="datetime1">
              <a:rPr lang="en-US" smtClean="0"/>
              <a:t>11/30/2023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Tree TC for T(n) =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T(n/2)+</a:t>
            </a:r>
            <a:r>
              <a:rPr lang="en-US" dirty="0" err="1"/>
              <a:t>cn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6D864449-D506-4225-8038-01B402ED756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8588" y="1782763"/>
          <a:ext cx="8863012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485720" progId="Equation.3">
                  <p:embed/>
                </p:oleObj>
              </mc:Choice>
              <mc:Fallback>
                <p:oleObj name="Equation" r:id="rId3" imgW="4076640" imgH="14857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782763"/>
                        <a:ext cx="8863012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6482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Explanation: since we need </a:t>
            </a:r>
            <a:r>
              <a:rPr lang="el-GR" sz="2800" dirty="0"/>
              <a:t>Θ</a:t>
            </a:r>
            <a:r>
              <a:rPr lang="en-US" sz="2800" dirty="0"/>
              <a:t>, we can eliminate the constants and non-dominant terms earlier (after the closed form expression):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/>
              <p:cNvSpPr txBox="1"/>
              <p:nvPr/>
            </p:nvSpPr>
            <p:spPr bwMode="auto">
              <a:xfrm>
                <a:off x="152400" y="5160963"/>
                <a:ext cx="8559800" cy="1697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(3/2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(3/2)−1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∗(3/2)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∗(3/2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∗(3/2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𝑢𝑠𝑒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  <m:sub/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=&gt;(3/2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3/2)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=&gt;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160963"/>
                <a:ext cx="8559800" cy="1697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4400" y="2743200"/>
            <a:ext cx="1828800" cy="8382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591" y="1383268"/>
            <a:ext cx="138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Closed form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1676400"/>
            <a:ext cx="381000" cy="1066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38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459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95484"/>
              </p:ext>
            </p:extLst>
          </p:nvPr>
        </p:nvGraphicFramePr>
        <p:xfrm>
          <a:off x="4911483" y="1219200"/>
          <a:ext cx="4156316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</a:t>
                      </a:r>
                    </a:p>
                    <a:p>
                      <a:r>
                        <a:rPr lang="en-US" sz="1600" dirty="0"/>
                        <a:t>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4*c*n/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*c*n/5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</a:p>
                    <a:p>
                      <a:r>
                        <a:rPr lang="en-US" sz="1600" dirty="0"/>
                        <a:t>log</a:t>
                      </a:r>
                      <a:r>
                        <a:rPr lang="en-US" sz="1600" baseline="-25000" dirty="0"/>
                        <a:t>5</a:t>
                      </a:r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i="0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i="0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*c*n/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/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/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/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/>
        </p:nvGraphicFramePr>
        <p:xfrm>
          <a:off x="603250" y="3251200"/>
          <a:ext cx="4683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393480" progId="Equation.3">
                  <p:embed/>
                </p:oleObj>
              </mc:Choice>
              <mc:Fallback>
                <p:oleObj name="Equation" r:id="rId9" imgW="29196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251200"/>
                        <a:ext cx="4683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/>
        </p:nvGraphicFramePr>
        <p:xfrm>
          <a:off x="1628775" y="3244850"/>
          <a:ext cx="4683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60" imgH="393480" progId="Equation.3">
                  <p:embed/>
                </p:oleObj>
              </mc:Choice>
              <mc:Fallback>
                <p:oleObj name="Equation" r:id="rId11" imgW="29196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244850"/>
                        <a:ext cx="4683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/>
        </p:nvGraphicFramePr>
        <p:xfrm>
          <a:off x="2468563" y="3244850"/>
          <a:ext cx="466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393480" progId="Equation.3">
                  <p:embed/>
                </p:oleObj>
              </mc:Choice>
              <mc:Fallback>
                <p:oleObj name="Equation" r:id="rId13" imgW="291960" imgH="393480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3244850"/>
                        <a:ext cx="4667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/>
        </p:nvGraphicFramePr>
        <p:xfrm>
          <a:off x="3616325" y="3244850"/>
          <a:ext cx="466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393480" progId="Equation.3">
                  <p:embed/>
                </p:oleObj>
              </mc:Choice>
              <mc:Fallback>
                <p:oleObj name="Equation" r:id="rId15" imgW="291960" imgH="393480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244850"/>
                        <a:ext cx="4667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/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/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431640" progId="Equation.3">
                  <p:embed/>
                </p:oleObj>
              </mc:Choice>
              <mc:Fallback>
                <p:oleObj name="Equation" r:id="rId19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/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431640" progId="Equation.3">
                  <p:embed/>
                </p:oleObj>
              </mc:Choice>
              <mc:Fallback>
                <p:oleObj name="Equation" r:id="rId21" imgW="393480" imgH="431640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/>
        </p:nvGraphicFramePr>
        <p:xfrm>
          <a:off x="249238" y="3003550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4240" imgH="431640" progId="Equation.3">
                  <p:embed/>
                </p:oleObj>
              </mc:Choice>
              <mc:Fallback>
                <p:oleObj name="Equation" r:id="rId23" imgW="44424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03550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/>
        </p:nvGraphicFramePr>
        <p:xfrm>
          <a:off x="2255838" y="2913063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431640" progId="Equation.3">
                  <p:embed/>
                </p:oleObj>
              </mc:Choice>
              <mc:Fallback>
                <p:oleObj name="Equation" r:id="rId25" imgW="444240" imgH="431640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2913063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/>
        </p:nvGraphicFramePr>
        <p:xfrm>
          <a:off x="3900488" y="2943225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431640" progId="Equation.3">
                  <p:embed/>
                </p:oleObj>
              </mc:Choice>
              <mc:Fallback>
                <p:oleObj name="Equation" r:id="rId27" imgW="444240" imgH="431640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943225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/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20" imgH="139680" progId="Equation.3">
                  <p:embed/>
                </p:oleObj>
              </mc:Choice>
              <mc:Fallback>
                <p:oleObj name="Equation" r:id="rId29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/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120" imgH="139680" progId="Equation.3">
                  <p:embed/>
                </p:oleObj>
              </mc:Choice>
              <mc:Fallback>
                <p:oleObj name="Equation" r:id="rId31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/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4201" imgH="139579" progId="Equation.3">
                  <p:embed/>
                </p:oleObj>
              </mc:Choice>
              <mc:Fallback>
                <p:oleObj name="Equation" r:id="rId33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/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4201" imgH="139579" progId="Equation.3">
                  <p:embed/>
                </p:oleObj>
              </mc:Choice>
              <mc:Fallback>
                <p:oleObj name="Equation" r:id="rId34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78084" y="5943600"/>
            <a:ext cx="46897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</a:t>
            </a:r>
          </a:p>
          <a:p>
            <a:r>
              <a:rPr lang="en-US" dirty="0"/>
              <a:t>(derivation similar to TC for T(n) = 3T(n/2)+</a:t>
            </a:r>
            <a:r>
              <a:rPr lang="en-US" dirty="0" err="1"/>
              <a:t>cn</a:t>
            </a:r>
            <a:r>
              <a:rPr lang="en-US" dirty="0"/>
              <a:t> 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=&gt; 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 1 =&gt;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=n =&gt;  p = </a:t>
            </a:r>
            <a:r>
              <a:rPr lang="en-US" b="1" dirty="0">
                <a:solidFill>
                  <a:srgbClr val="FF0000"/>
                </a:solidFill>
              </a:rPr>
              <a:t>log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r>
              <a:rPr lang="en-US" dirty="0"/>
              <a:t>n</a:t>
            </a:r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/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60" imgH="203040" progId="Equation.3">
                  <p:embed/>
                </p:oleObj>
              </mc:Choice>
              <mc:Fallback>
                <p:oleObj name="Equation" r:id="rId35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/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1960" imgH="203040" progId="Equation.3">
                  <p:embed/>
                </p:oleObj>
              </mc:Choice>
              <mc:Fallback>
                <p:oleObj name="Equation" r:id="rId37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/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91973" imgH="203112" progId="Equation.3">
                  <p:embed/>
                </p:oleObj>
              </mc:Choice>
              <mc:Fallback>
                <p:oleObj name="Equation" r:id="rId39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/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1973" imgH="203112" progId="Equation.3">
                  <p:embed/>
                </p:oleObj>
              </mc:Choice>
              <mc:Fallback>
                <p:oleObj name="Equation" r:id="rId40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31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Tree TC for T(n) = 2T(n/5)+</a:t>
            </a:r>
            <a:r>
              <a:rPr lang="en-US" dirty="0" err="1"/>
              <a:t>cn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6D864449-D506-4225-8038-01B402ED756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49137"/>
              </p:ext>
            </p:extLst>
          </p:nvPr>
        </p:nvGraphicFramePr>
        <p:xfrm>
          <a:off x="433388" y="1524000"/>
          <a:ext cx="825341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1917360" progId="Equation.3">
                  <p:embed/>
                </p:oleObj>
              </mc:Choice>
              <mc:Fallback>
                <p:oleObj name="Equation" r:id="rId3" imgW="3797280" imgH="19173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524000"/>
                        <a:ext cx="8253412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6482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40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733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Code =&gt; Recurrence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foo(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if(N&lt;=3) return 1500; // Note N&lt;=3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 = 2*foo(N-1);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// a = foo(N-1)+foo(N-1);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("A");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 = foo(N/2);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 = foo(N-1);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a+b+c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Base case:           T(  __ ) = __________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dirty="0"/>
              <a:t>Recursive case: T( __ ) = ___________________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T(N) gives us the Time Complexity for foo(N). We need to solve it (find the closed form)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274638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 the recursive case of the recurrence formula capture the number of times the recursive call ACTUALLY EXECUTES as you run the instructions in the function.</a:t>
            </a:r>
          </a:p>
        </p:txBody>
      </p:sp>
    </p:spTree>
    <p:extLst>
      <p:ext uri="{BB962C8B-B14F-4D97-AF65-F5344CB8AC3E}">
        <p14:creationId xmlns:p14="http://schemas.microsoft.com/office/powerpoint/2010/main" val="161039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733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Code =&gt; Recurrence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=&gt; </a:t>
            </a:r>
            <a:r>
              <a:rPr lang="el-G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Θ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bar(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i,k,t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if(N&lt;=1) return;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bar(N/5);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for(i=1;i&lt;=5;i++){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bar(N/5);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for(i=1;i&lt;=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for(k=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&gt;=1;k--)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for(t=2;t&lt;2*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=t+2)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("B");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}  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bar(N/5);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T(N) = …………………………………</a:t>
            </a:r>
          </a:p>
          <a:p>
            <a:pPr marL="0" indent="0">
              <a:buNone/>
            </a:pPr>
            <a:r>
              <a:rPr lang="en-US" sz="2000" dirty="0"/>
              <a:t>Solve T(N)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7080" y="284798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 the recursive case of the recurrence formula capture the number of times the recursive call ACTUALLY EXECUTES as you run the instructions in the function.</a:t>
            </a:r>
          </a:p>
        </p:txBody>
      </p:sp>
    </p:spTree>
    <p:extLst>
      <p:ext uri="{BB962C8B-B14F-4D97-AF65-F5344CB8AC3E}">
        <p14:creationId xmlns:p14="http://schemas.microsoft.com/office/powerpoint/2010/main" val="76240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9600"/>
            <a:ext cx="4038600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foo1(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N){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return;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i=1; i&lt;=N; i++){ 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foo1(N-1);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T(0)=T(1) = 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T(N) =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N*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T(N-1)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599" y="609600"/>
            <a:ext cx="5084379" cy="2895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foo2(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5) return;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i=1; i&lt;=N; i++){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("A");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foo2(N-1);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//o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utside of the loop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T(N) = c for all 0≤N≤5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BaseCase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(s))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T(N) = T(N-1)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(Recursive Case)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581400"/>
            <a:ext cx="9144000" cy="29876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foo3(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20) return 500;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i=1; i&lt;=N; i++){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foo3(N-1);</a:t>
            </a:r>
          </a:p>
          <a:p>
            <a:pPr marL="0" indent="0">
              <a:buFont typeface="Arial" pitchFamily="34" charset="0"/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No loop. Returns after the first iteration.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T(N) = c for all 0≤N≤20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 not confuse what the function returns with its time complexity. For the base case, c is not 500. At most, c is 2 (from the 2 instructions: one comparison,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N&lt;=20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and one return,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500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T(N) = T(N-1) +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3726398"/>
            <a:ext cx="34290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 the recursive case of the recurrence formula captures the number of times the recursive call </a:t>
            </a:r>
            <a:r>
              <a:rPr lang="en-US" sz="1600" b="1" dirty="0">
                <a:solidFill>
                  <a:srgbClr val="C00000"/>
                </a:solidFill>
              </a:rPr>
              <a:t>ACTUALLY EXECUTES </a:t>
            </a:r>
            <a:r>
              <a:rPr lang="en-US" sz="1600" dirty="0">
                <a:solidFill>
                  <a:srgbClr val="C00000"/>
                </a:solidFill>
              </a:rPr>
              <a:t>as you run the instructions in the function.  E.g. pay attention to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2*foo(N/3) vs foo(N/3) + foo(N/3)</a:t>
            </a:r>
          </a:p>
        </p:txBody>
      </p:sp>
    </p:spTree>
    <p:extLst>
      <p:ext uri="{BB962C8B-B14F-4D97-AF65-F5344CB8AC3E}">
        <p14:creationId xmlns:p14="http://schemas.microsoft.com/office/powerpoint/2010/main" val="158973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Code =&gt;recurrence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006474"/>
            <a:ext cx="9220200" cy="3489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 = (L+R)/2;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(L &gt; R) return -1;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(v == A[m]) return m;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(L == R) return -1;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(v &lt; A[m]) return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(A,L,m-1,v);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         return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(A,m+1,R,v);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(Use:  N = R-L+1)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Here, for the same value of N, the behavior depends also on data in A and val.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Best case T(N) = c =&gt; search is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 in best case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Worst case: T(N) = T(N/2) + c  =&gt; T(N) =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(N)) =&gt; search is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(N))in worst case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We will report in general: search is O(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Code =&gt; recurrence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00" y="685800"/>
            <a:ext cx="8801100" cy="6172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A[],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N){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(N&lt;=4) return 100;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(N%5==0) return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(A,N/5);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       return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(A,N-4)+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weird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(A, N-4);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Here, the behavior depends on N so we can explicitly capture that in the recurrence formulas: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Base case(s): T(N) = c for all 0≤N≤4    (BC)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Recursive case(s):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T(N) = T(N/5)+c for all N&gt;4 that are multiples of 5     (RC1)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T(N) =  2*T(N-4) + c for all other N             (RC2)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 any N, in order to solve, we need to go through a mix of the 2 recursive cases =&gt; cannot easily solve. =&gt; try to find lower and upper bounds.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Note that RC1 has the best behavior: only one recurrence and smallest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subproblem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size (i.e. N/5) =&gt; use this for a lower bound =&gt;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 = T(N/5)+c =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(log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N) , (and T(N)≥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(N)) =&gt;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T(N) = </a:t>
            </a:r>
            <a:r>
              <a:rPr lang="el-G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Ω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</a:t>
            </a:r>
            <a:r>
              <a:rPr lang="en-US" sz="1400" b="1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Note that RC2 has the worst behavior: 2 recurrences and both of larger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subproblem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size (i.e. N-4) =&gt; use this for an upper bound =&gt;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upper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 = 2*T(N-4)+c =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</a:t>
            </a:r>
            <a:r>
              <a:rPr lang="en-US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N/4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, (and T(N)≤T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upper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(N)=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</a:t>
            </a:r>
            <a:r>
              <a:rPr lang="en-US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N/4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) =&gt;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T(N) = O(2</a:t>
            </a:r>
            <a:r>
              <a:rPr lang="en-US" sz="1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N/4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We have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Ω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for T(N), but we cannot compute </a:t>
            </a:r>
            <a:r>
              <a:rPr lang="el-G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for it.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4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Recurrence =&gt; Code</a:t>
            </a:r>
            <a:br>
              <a:rPr lang="en-US" dirty="0"/>
            </a:br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286000"/>
          </a:xfrm>
          <a:noFill/>
        </p:spPr>
        <p:txBody>
          <a:bodyPr>
            <a:normAutofit/>
          </a:bodyPr>
          <a:lstStyle/>
          <a:p>
            <a:r>
              <a:rPr lang="en-US" dirty="0"/>
              <a:t>Give a piece of code/pseudocode for which the time complexity recursive formula is: </a:t>
            </a:r>
          </a:p>
          <a:p>
            <a:pPr lvl="1"/>
            <a:r>
              <a:rPr lang="en-US" dirty="0"/>
              <a:t>T(1) = c   and</a:t>
            </a:r>
          </a:p>
          <a:p>
            <a:pPr lvl="1"/>
            <a:r>
              <a:rPr lang="en-US" dirty="0"/>
              <a:t>T(N) = N*T(N/2) + 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43434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foo(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N){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return;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i=1; i&lt;=N; i++)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foo(N/2);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0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Recurrences: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Recursion-Tree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Build the tree &amp; fill-out the table</a:t>
            </a:r>
          </a:p>
          <a:p>
            <a:pPr marL="0" indent="0">
              <a:buNone/>
            </a:pPr>
            <a:r>
              <a:rPr lang="en-US" dirty="0"/>
              <a:t>2. Compute TC per level</a:t>
            </a:r>
          </a:p>
          <a:p>
            <a:pPr marL="0" indent="0">
              <a:buNone/>
            </a:pPr>
            <a:r>
              <a:rPr lang="en-US" dirty="0"/>
              <a:t>3. Compute number of levels (find last level as a function of N)</a:t>
            </a:r>
          </a:p>
          <a:p>
            <a:pPr marL="0" indent="0">
              <a:buNone/>
            </a:pPr>
            <a:r>
              <a:rPr lang="en-US" dirty="0"/>
              <a:t>4. Compute total over levels.</a:t>
            </a:r>
          </a:p>
          <a:p>
            <a:pPr marL="0" indent="0">
              <a:buNone/>
            </a:pPr>
            <a:r>
              <a:rPr lang="en-US" dirty="0"/>
              <a:t>	* Find closed form of that summation.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 1 : Solve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 2 : Solve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30361"/>
              </p:ext>
            </p:extLst>
          </p:nvPr>
        </p:nvGraphicFramePr>
        <p:xfrm>
          <a:off x="3124200" y="4343400"/>
          <a:ext cx="3778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800" imgH="241200" progId="Equation.3">
                  <p:embed/>
                </p:oleObj>
              </mc:Choice>
              <mc:Fallback>
                <p:oleObj name="Equation" r:id="rId3" imgW="1612800" imgH="241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37782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06718"/>
              </p:ext>
            </p:extLst>
          </p:nvPr>
        </p:nvGraphicFramePr>
        <p:xfrm>
          <a:off x="3333750" y="5287963"/>
          <a:ext cx="4613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480" imgH="203040" progId="Equation.3">
                  <p:embed/>
                </p:oleObj>
              </mc:Choice>
              <mc:Fallback>
                <p:oleObj name="Equation" r:id="rId5" imgW="196848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5287963"/>
                        <a:ext cx="46132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Solving Summations </a:t>
            </a:r>
          </a:p>
          <a:p>
            <a:pPr lvl="1"/>
            <a:r>
              <a:rPr lang="en-US" sz="2200" dirty="0"/>
              <a:t>Needed for the Tree Method</a:t>
            </a:r>
          </a:p>
          <a:p>
            <a:r>
              <a:rPr lang="en-US" dirty="0"/>
              <a:t>Math substitution</a:t>
            </a:r>
          </a:p>
          <a:p>
            <a:pPr lvl="1"/>
            <a:r>
              <a:rPr lang="en-US" sz="2200" dirty="0"/>
              <a:t>Needed for Methods: Tree and Substitution(induction)</a:t>
            </a:r>
          </a:p>
          <a:p>
            <a:pPr lvl="1"/>
            <a:r>
              <a:rPr lang="en-US" sz="2200" dirty="0"/>
              <a:t>E.g. If     T(n) = 3T(n/8) + 4n</a:t>
            </a:r>
            <a:r>
              <a:rPr lang="en-US" sz="2200" baseline="30000" dirty="0"/>
              <a:t>2.5</a:t>
            </a:r>
            <a:r>
              <a:rPr lang="en-US" sz="2200" dirty="0"/>
              <a:t>lgn, </a:t>
            </a:r>
          </a:p>
          <a:p>
            <a:pPr marL="457200" lvl="1" indent="0">
              <a:buNone/>
            </a:pPr>
            <a:r>
              <a:rPr lang="en-US" sz="2200" dirty="0"/>
              <a:t>	            T(n/8) = ………………………………</a:t>
            </a:r>
          </a:p>
          <a:p>
            <a:pPr marL="457200" lvl="1" indent="0">
              <a:buNone/>
            </a:pPr>
            <a:r>
              <a:rPr lang="en-US" sz="2200" dirty="0"/>
              <a:t>	            T(n-1) = ………………………………</a:t>
            </a:r>
          </a:p>
          <a:p>
            <a:r>
              <a:rPr lang="en-US" dirty="0"/>
              <a:t>Theory on trees</a:t>
            </a:r>
          </a:p>
          <a:p>
            <a:pPr lvl="1"/>
            <a:r>
              <a:rPr lang="en-US" dirty="0"/>
              <a:t>Given tree height &amp; branching factor, compute:</a:t>
            </a:r>
          </a:p>
          <a:p>
            <a:pPr marL="514350" lvl="1" indent="0">
              <a:buNone/>
            </a:pPr>
            <a:r>
              <a:rPr lang="en-US" sz="2600" dirty="0"/>
              <a:t>        	nodes per level</a:t>
            </a:r>
          </a:p>
          <a:p>
            <a:pPr marL="514350" lvl="1" indent="0">
              <a:buNone/>
            </a:pPr>
            <a:r>
              <a:rPr lang="en-US" sz="2600" dirty="0"/>
              <a:t>		total nodes in tree</a:t>
            </a:r>
          </a:p>
          <a:p>
            <a:r>
              <a:rPr lang="en-US" dirty="0"/>
              <a:t>Logarithms</a:t>
            </a:r>
          </a:p>
          <a:p>
            <a:pPr lvl="1"/>
            <a:r>
              <a:rPr lang="en-US" sz="2400" dirty="0"/>
              <a:t>Needed for the Tree Method</a:t>
            </a:r>
          </a:p>
          <a:p>
            <a:endParaRPr lang="en-US" dirty="0"/>
          </a:p>
          <a:p>
            <a:r>
              <a:rPr lang="en-US" sz="2200" dirty="0"/>
              <a:t>Notation: TC = Time Complexity (cost may also be used instead f time complexity)</a:t>
            </a:r>
          </a:p>
          <a:p>
            <a:r>
              <a:rPr lang="en-US" sz="2200" dirty="0"/>
              <a:t>We will use different methods than what was done for solving recurrences in CSE 2315, but one may still benefit from reviewing that material.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Recurrence - Recursion Tree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T(1) =  c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T(n ) =  a*T( n/b )+ </a:t>
            </a:r>
            <a:r>
              <a:rPr lang="en-US" dirty="0" err="1"/>
              <a:t>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2728356"/>
            <a:ext cx="685800" cy="685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30125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Number of </a:t>
            </a:r>
            <a:r>
              <a:rPr lang="en-US" dirty="0" err="1"/>
              <a:t>subproblems</a:t>
            </a:r>
            <a:r>
              <a:rPr lang="en-US" dirty="0"/>
              <a:t> =&gt;</a:t>
            </a:r>
          </a:p>
          <a:p>
            <a:r>
              <a:rPr lang="en-US" dirty="0"/>
              <a:t>Number of children of a node </a:t>
            </a:r>
          </a:p>
          <a:p>
            <a:r>
              <a:rPr lang="en-US" dirty="0"/>
              <a:t>in the recursion tree. =&gt;</a:t>
            </a:r>
          </a:p>
          <a:p>
            <a:r>
              <a:rPr lang="en-US" dirty="0"/>
              <a:t>Affects the number of nodes </a:t>
            </a:r>
          </a:p>
          <a:p>
            <a:r>
              <a:rPr lang="en-US" dirty="0"/>
              <a:t>per level. At level </a:t>
            </a:r>
            <a:r>
              <a:rPr lang="en-US" dirty="0" err="1"/>
              <a:t>i</a:t>
            </a:r>
            <a:r>
              <a:rPr lang="en-US" dirty="0"/>
              <a:t> there will </a:t>
            </a:r>
          </a:p>
          <a:p>
            <a:r>
              <a:rPr lang="en-US" dirty="0"/>
              <a:t>be </a:t>
            </a:r>
            <a:r>
              <a:rPr lang="en-US" dirty="0" err="1"/>
              <a:t>a</a:t>
            </a:r>
            <a:r>
              <a:rPr lang="en-US" baseline="30000" dirty="0" err="1"/>
              <a:t>i</a:t>
            </a:r>
            <a:r>
              <a:rPr lang="en-US" dirty="0"/>
              <a:t>  nodes. </a:t>
            </a:r>
          </a:p>
          <a:p>
            <a:r>
              <a:rPr lang="en-US" dirty="0"/>
              <a:t>Affects the level 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95400" y="3200400"/>
            <a:ext cx="515678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3886200"/>
            <a:ext cx="3550499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Size of a </a:t>
            </a:r>
            <a:r>
              <a:rPr lang="en-US" dirty="0" err="1"/>
              <a:t>subproblem</a:t>
            </a:r>
            <a:r>
              <a:rPr lang="en-US" dirty="0"/>
              <a:t> =&gt;</a:t>
            </a:r>
          </a:p>
          <a:p>
            <a:r>
              <a:rPr lang="en-US" dirty="0">
                <a:solidFill>
                  <a:srgbClr val="FF0000"/>
                </a:solidFill>
              </a:rPr>
              <a:t>Affects the number of recursive calls (frame stack max height and tree height)</a:t>
            </a:r>
          </a:p>
          <a:p>
            <a:r>
              <a:rPr lang="en-US" dirty="0">
                <a:solidFill>
                  <a:srgbClr val="FF0000"/>
                </a:solidFill>
              </a:rPr>
              <a:t>Recursion stops at level p for which the </a:t>
            </a:r>
            <a:r>
              <a:rPr lang="en-US" dirty="0" err="1">
                <a:solidFill>
                  <a:srgbClr val="FF0000"/>
                </a:solidFill>
              </a:rPr>
              <a:t>pb</a:t>
            </a:r>
            <a:r>
              <a:rPr lang="en-US" dirty="0">
                <a:solidFill>
                  <a:srgbClr val="FF0000"/>
                </a:solidFill>
              </a:rPr>
              <a:t> size is 1 (the node is labelled T(1) ) =&gt; n/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30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 =&gt; </a:t>
            </a:r>
          </a:p>
          <a:p>
            <a:r>
              <a:rPr lang="en-US" dirty="0"/>
              <a:t>Last level, p, will be: p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endParaRPr lang="en-US" dirty="0"/>
          </a:p>
          <a:p>
            <a:r>
              <a:rPr lang="en-US" dirty="0"/>
              <a:t>(assuming the base case is for T(1) ).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743200"/>
            <a:ext cx="533400" cy="6709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39139" y="3368139"/>
            <a:ext cx="882505" cy="5180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16" idx="2"/>
          </p:cNvCxnSpPr>
          <p:nvPr/>
        </p:nvCxnSpPr>
        <p:spPr>
          <a:xfrm flipH="1" flipV="1">
            <a:off x="3846175" y="2423309"/>
            <a:ext cx="78125" cy="319891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4109" y="2053977"/>
            <a:ext cx="24441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/>
              <a:t>local TC </a:t>
            </a:r>
            <a:r>
              <a:rPr lang="en-US" dirty="0"/>
              <a:t>at the node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2085201"/>
            <a:ext cx="47816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3" idx="3"/>
            <a:endCxn id="33" idx="0"/>
          </p:cNvCxnSpPr>
          <p:nvPr/>
        </p:nvCxnSpPr>
        <p:spPr>
          <a:xfrm flipH="1">
            <a:off x="5962738" y="2483068"/>
            <a:ext cx="812888" cy="586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5"/>
            <a:endCxn id="41" idx="0"/>
          </p:cNvCxnSpPr>
          <p:nvPr/>
        </p:nvCxnSpPr>
        <p:spPr>
          <a:xfrm>
            <a:off x="7113739" y="2483068"/>
            <a:ext cx="921689" cy="56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4"/>
            <a:endCxn id="39" idx="0"/>
          </p:cNvCxnSpPr>
          <p:nvPr/>
        </p:nvCxnSpPr>
        <p:spPr>
          <a:xfrm flipH="1">
            <a:off x="6894509" y="2551331"/>
            <a:ext cx="50174" cy="487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39000" y="27533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2" name="Freeform 31"/>
          <p:cNvSpPr/>
          <p:nvPr/>
        </p:nvSpPr>
        <p:spPr>
          <a:xfrm>
            <a:off x="6212774" y="2601697"/>
            <a:ext cx="1533451" cy="260256"/>
          </a:xfrm>
          <a:custGeom>
            <a:avLst/>
            <a:gdLst>
              <a:gd name="connsiteX0" fmla="*/ 0 w 1533451"/>
              <a:gd name="connsiteY0" fmla="*/ 22750 h 260256"/>
              <a:gd name="connsiteX1" fmla="*/ 795647 w 1533451"/>
              <a:gd name="connsiteY1" fmla="*/ 260256 h 260256"/>
              <a:gd name="connsiteX2" fmla="*/ 1460665 w 1533451"/>
              <a:gd name="connsiteY2" fmla="*/ 22750 h 260256"/>
              <a:gd name="connsiteX3" fmla="*/ 1520042 w 1533451"/>
              <a:gd name="connsiteY3" fmla="*/ 10874 h 260256"/>
              <a:gd name="connsiteX4" fmla="*/ 1496291 w 1533451"/>
              <a:gd name="connsiteY4" fmla="*/ 34625 h 26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451" h="260256">
                <a:moveTo>
                  <a:pt x="0" y="22750"/>
                </a:moveTo>
                <a:cubicBezTo>
                  <a:pt x="276101" y="141503"/>
                  <a:pt x="552203" y="260256"/>
                  <a:pt x="795647" y="260256"/>
                </a:cubicBezTo>
                <a:cubicBezTo>
                  <a:pt x="1039091" y="260256"/>
                  <a:pt x="1339933" y="64314"/>
                  <a:pt x="1460665" y="22750"/>
                </a:cubicBezTo>
                <a:cubicBezTo>
                  <a:pt x="1581397" y="-18814"/>
                  <a:pt x="1514104" y="8895"/>
                  <a:pt x="1520042" y="10874"/>
                </a:cubicBezTo>
                <a:cubicBezTo>
                  <a:pt x="1525980" y="12853"/>
                  <a:pt x="1496291" y="34625"/>
                  <a:pt x="1496291" y="34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58164" y="3069760"/>
            <a:ext cx="809148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7409" y="1849881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39" name="Oval 38"/>
          <p:cNvSpPr/>
          <p:nvPr/>
        </p:nvSpPr>
        <p:spPr>
          <a:xfrm>
            <a:off x="6464990" y="3039070"/>
            <a:ext cx="859037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41" name="Oval 40"/>
          <p:cNvSpPr/>
          <p:nvPr/>
        </p:nvSpPr>
        <p:spPr>
          <a:xfrm>
            <a:off x="7607990" y="3048000"/>
            <a:ext cx="85487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24" name="Oval 23"/>
          <p:cNvSpPr/>
          <p:nvPr/>
        </p:nvSpPr>
        <p:spPr>
          <a:xfrm>
            <a:off x="8035428" y="3886200"/>
            <a:ext cx="956171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6" name="Straight Connector 25"/>
          <p:cNvCxnSpPr>
            <a:stCxn id="41" idx="5"/>
            <a:endCxn id="24" idx="0"/>
          </p:cNvCxnSpPr>
          <p:nvPr/>
        </p:nvCxnSpPr>
        <p:spPr>
          <a:xfrm>
            <a:off x="8337671" y="3445867"/>
            <a:ext cx="175843" cy="440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3"/>
          </p:cNvCxnSpPr>
          <p:nvPr/>
        </p:nvCxnSpPr>
        <p:spPr>
          <a:xfrm flipH="1">
            <a:off x="7543800" y="3445867"/>
            <a:ext cx="189384" cy="646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33184" y="351413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53000" y="273873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T(n/b)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6487" y="35930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T(n/b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204" y="2069068"/>
            <a:ext cx="13731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 size</a:t>
            </a:r>
          </a:p>
        </p:txBody>
      </p:sp>
      <p:sp>
        <p:nvSpPr>
          <p:cNvPr id="31" name="Oval 30"/>
          <p:cNvSpPr/>
          <p:nvPr/>
        </p:nvSpPr>
        <p:spPr>
          <a:xfrm>
            <a:off x="838200" y="2861953"/>
            <a:ext cx="304800" cy="41464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2"/>
            <a:endCxn id="31" idx="0"/>
          </p:cNvCxnSpPr>
          <p:nvPr/>
        </p:nvCxnSpPr>
        <p:spPr>
          <a:xfrm>
            <a:off x="989802" y="2438400"/>
            <a:ext cx="798" cy="42355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44426" y="4467185"/>
            <a:ext cx="26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0" y="5574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T(n/</a:t>
            </a:r>
            <a:r>
              <a:rPr lang="en-US" dirty="0" err="1"/>
              <a:t>b</a:t>
            </a:r>
            <a:r>
              <a:rPr lang="en-US" baseline="30000" dirty="0" err="1"/>
              <a:t>p</a:t>
            </a:r>
            <a:r>
              <a:rPr lang="en-US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19530" y="61076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1384" y="5867400"/>
            <a:ext cx="420216" cy="31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43800" y="5867400"/>
            <a:ext cx="420216" cy="31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3800" y="4495800"/>
            <a:ext cx="26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02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76770"/>
              </p:ext>
            </p:extLst>
          </p:nvPr>
        </p:nvGraphicFramePr>
        <p:xfrm>
          <a:off x="4606684" y="835719"/>
          <a:ext cx="4537315" cy="457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6334780"/>
            <a:ext cx="224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Work it out by hand in class.</a:t>
            </a:r>
          </a:p>
          <a:p>
            <a:r>
              <a:rPr lang="en-US" sz="1400" dirty="0">
                <a:solidFill>
                  <a:srgbClr val="C00000"/>
                </a:solidFill>
              </a:rPr>
              <a:t>Draw tree, fill out table.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28600" y="76200"/>
            <a:ext cx="8610599" cy="8032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T(n) =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T(n/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)+cn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,   </a:t>
            </a:r>
            <a:r>
              <a:rPr lang="en-US" sz="2000" dirty="0"/>
              <a:t>If n is not a multiple of 5, use round down for n/5</a:t>
            </a:r>
            <a:br>
              <a:rPr lang="en-US" sz="2000" dirty="0"/>
            </a:br>
            <a:r>
              <a:rPr lang="en-US" sz="2800" dirty="0"/>
              <a:t>T(1) = c, T(0) = c</a:t>
            </a:r>
          </a:p>
        </p:txBody>
      </p:sp>
    </p:spTree>
    <p:extLst>
      <p:ext uri="{BB962C8B-B14F-4D97-AF65-F5344CB8AC3E}">
        <p14:creationId xmlns:p14="http://schemas.microsoft.com/office/powerpoint/2010/main" val="37685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199" cy="80322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/>
              <a:t>T(n) =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T(n/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)+cn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,   </a:t>
            </a:r>
            <a:r>
              <a:rPr lang="en-US" sz="2000" dirty="0"/>
              <a:t>If n is not a multiple of 5, use round down for n/5</a:t>
            </a:r>
            <a:br>
              <a:rPr lang="en-US" sz="2000" dirty="0"/>
            </a:br>
            <a:r>
              <a:rPr lang="en-US" sz="2800" dirty="0"/>
              <a:t>T(1) = c, T(0) = c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59506"/>
              </p:ext>
            </p:extLst>
          </p:nvPr>
        </p:nvGraphicFramePr>
        <p:xfrm>
          <a:off x="4606684" y="399871"/>
          <a:ext cx="4537315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c(n/5)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7*c*(n/5)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=cn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(7/5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c(n/5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*c*(n/5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=cn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(7/5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c(n/5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*c*(n/5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=cn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(7/5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</a:p>
                    <a:p>
                      <a:r>
                        <a:rPr lang="en-US" sz="1600" dirty="0"/>
                        <a:t>Log</a:t>
                      </a:r>
                      <a:r>
                        <a:rPr lang="en-US" sz="1600" baseline="-25000" dirty="0"/>
                        <a:t>5</a:t>
                      </a:r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(=n/5</a:t>
                      </a:r>
                      <a:r>
                        <a:rPr lang="en-US" sz="1600" b="0" i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c(n/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="0" i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*c*(n/5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=cn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(7/5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3116" y="1318789"/>
            <a:ext cx="4064968" cy="3010186"/>
            <a:chOff x="4584274" y="3324910"/>
            <a:chExt cx="4064968" cy="3010186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3778" y="3926938"/>
              <a:ext cx="857483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78444" y="4458945"/>
              <a:ext cx="970798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25243" y="3926667"/>
              <a:ext cx="88319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4274" y="4460790"/>
              <a:ext cx="982284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50125" y="4460790"/>
              <a:ext cx="1075118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6105686" y="3722777"/>
              <a:ext cx="335088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475696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6105686" y="4324805"/>
              <a:ext cx="481998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075416" y="4257765"/>
              <a:ext cx="405186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879093" y="4324534"/>
              <a:ext cx="28475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293207" y="4393068"/>
              <a:ext cx="102153" cy="2043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2" idx="0"/>
            </p:cNvCxnSpPr>
            <p:nvPr/>
          </p:nvCxnSpPr>
          <p:spPr>
            <a:xfrm flipH="1" flipV="1">
              <a:off x="5073738" y="5987653"/>
              <a:ext cx="297402" cy="3474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73" idx="0"/>
            </p:cNvCxnSpPr>
            <p:nvPr/>
          </p:nvCxnSpPr>
          <p:spPr>
            <a:xfrm flipH="1">
              <a:off x="7961940" y="6095422"/>
              <a:ext cx="267225" cy="2396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949374" y="4212044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3286780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8" name="Straight Connector 37"/>
          <p:cNvCxnSpPr>
            <a:stCxn id="10" idx="3"/>
          </p:cNvCxnSpPr>
          <p:nvPr/>
        </p:nvCxnSpPr>
        <p:spPr>
          <a:xfrm flipH="1">
            <a:off x="228600" y="2852536"/>
            <a:ext cx="228368" cy="352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283382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36342"/>
              </p:ext>
            </p:extLst>
          </p:nvPr>
        </p:nvGraphicFramePr>
        <p:xfrm>
          <a:off x="1102620" y="1989080"/>
          <a:ext cx="7937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241200" progId="Equation.3">
                  <p:embed/>
                </p:oleObj>
              </mc:Choice>
              <mc:Fallback>
                <p:oleObj name="Equation" r:id="rId3" imgW="495000" imgH="24120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620" y="1989080"/>
                        <a:ext cx="793750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9932428"/>
              </p:ext>
            </p:extLst>
          </p:nvPr>
        </p:nvGraphicFramePr>
        <p:xfrm>
          <a:off x="2851150" y="1988959"/>
          <a:ext cx="8699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228600" progId="Equation.3">
                  <p:embed/>
                </p:oleObj>
              </mc:Choice>
              <mc:Fallback>
                <p:oleObj name="Equation" r:id="rId5" imgW="507960" imgH="22860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1988959"/>
                        <a:ext cx="8699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1333772"/>
              </p:ext>
            </p:extLst>
          </p:nvPr>
        </p:nvGraphicFramePr>
        <p:xfrm>
          <a:off x="2174875" y="1417459"/>
          <a:ext cx="3143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03040" progId="Equation.3">
                  <p:embed/>
                </p:oleObj>
              </mc:Choice>
              <mc:Fallback>
                <p:oleObj name="Equation" r:id="rId7" imgW="241200" imgH="20304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417459"/>
                        <a:ext cx="3143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50409253"/>
              </p:ext>
            </p:extLst>
          </p:nvPr>
        </p:nvGraphicFramePr>
        <p:xfrm>
          <a:off x="301625" y="2533471"/>
          <a:ext cx="9175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28600" progId="Equation.3">
                  <p:embed/>
                </p:oleObj>
              </mc:Choice>
              <mc:Fallback>
                <p:oleObj name="Equation" r:id="rId9" imgW="571320" imgH="22860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533471"/>
                        <a:ext cx="91757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29622460"/>
              </p:ext>
            </p:extLst>
          </p:nvPr>
        </p:nvGraphicFramePr>
        <p:xfrm>
          <a:off x="1825625" y="2533044"/>
          <a:ext cx="9175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228600" progId="Equation.3">
                  <p:embed/>
                </p:oleObj>
              </mc:Choice>
              <mc:Fallback>
                <p:oleObj name="Equation" r:id="rId11" imgW="571320" imgH="22860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533044"/>
                        <a:ext cx="91757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8080052"/>
              </p:ext>
            </p:extLst>
          </p:nvPr>
        </p:nvGraphicFramePr>
        <p:xfrm>
          <a:off x="3392488" y="2528709"/>
          <a:ext cx="912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228600" progId="Equation.3">
                  <p:embed/>
                </p:oleObj>
              </mc:Choice>
              <mc:Fallback>
                <p:oleObj name="Equation" r:id="rId13" imgW="571320" imgH="228600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2528709"/>
                        <a:ext cx="91281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70715983"/>
              </p:ext>
            </p:extLst>
          </p:nvPr>
        </p:nvGraphicFramePr>
        <p:xfrm>
          <a:off x="1754674" y="1176708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3">
                  <p:embed/>
                </p:oleObj>
              </mc:Choice>
              <mc:Fallback>
                <p:oleObj name="Equation" r:id="rId15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176708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03844057"/>
              </p:ext>
            </p:extLst>
          </p:nvPr>
        </p:nvGraphicFramePr>
        <p:xfrm>
          <a:off x="916449" y="1614624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3">
                  <p:embed/>
                </p:oleObj>
              </mc:Choice>
              <mc:Fallback>
                <p:oleObj name="Equation" r:id="rId17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1614624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0730226"/>
              </p:ext>
            </p:extLst>
          </p:nvPr>
        </p:nvGraphicFramePr>
        <p:xfrm>
          <a:off x="3396954" y="1559494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431640" progId="Equation.3">
                  <p:embed/>
                </p:oleObj>
              </mc:Choice>
              <mc:Fallback>
                <p:oleObj name="Equation" r:id="rId19" imgW="393480" imgH="431640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1559494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0124844"/>
              </p:ext>
            </p:extLst>
          </p:nvPr>
        </p:nvGraphicFramePr>
        <p:xfrm>
          <a:off x="183142" y="2124382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431640" progId="Equation.3">
                  <p:embed/>
                </p:oleObj>
              </mc:Choice>
              <mc:Fallback>
                <p:oleObj name="Equation" r:id="rId21" imgW="44424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42" y="2124382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4880241"/>
              </p:ext>
            </p:extLst>
          </p:nvPr>
        </p:nvGraphicFramePr>
        <p:xfrm>
          <a:off x="3900488" y="2123896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4240" imgH="431640" progId="Equation.3">
                  <p:embed/>
                </p:oleObj>
              </mc:Choice>
              <mc:Fallback>
                <p:oleObj name="Equation" r:id="rId23" imgW="444240" imgH="431640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123896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6273974"/>
              </p:ext>
            </p:extLst>
          </p:nvPr>
        </p:nvGraphicFramePr>
        <p:xfrm>
          <a:off x="243349" y="4381889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3">
                  <p:embed/>
                </p:oleObj>
              </mc:Choice>
              <mc:Fallback>
                <p:oleObj name="Equation" r:id="rId25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4381889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7240440"/>
              </p:ext>
            </p:extLst>
          </p:nvPr>
        </p:nvGraphicFramePr>
        <p:xfrm>
          <a:off x="951432" y="4386417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39680" progId="Equation.3">
                  <p:embed/>
                </p:oleObj>
              </mc:Choice>
              <mc:Fallback>
                <p:oleObj name="Equation" r:id="rId27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4386417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4191050"/>
              </p:ext>
            </p:extLst>
          </p:nvPr>
        </p:nvGraphicFramePr>
        <p:xfrm>
          <a:off x="3552769" y="4384439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201" imgH="139579" progId="Equation.3">
                  <p:embed/>
                </p:oleObj>
              </mc:Choice>
              <mc:Fallback>
                <p:oleObj name="Equation" r:id="rId29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4384439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8239636"/>
              </p:ext>
            </p:extLst>
          </p:nvPr>
        </p:nvGraphicFramePr>
        <p:xfrm>
          <a:off x="4271721" y="4400804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201" imgH="139579" progId="Equation.3">
                  <p:embed/>
                </p:oleObj>
              </mc:Choice>
              <mc:Fallback>
                <p:oleObj name="Equation" r:id="rId30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4400804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07906" y="4876800"/>
            <a:ext cx="287551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n/5</a:t>
            </a:r>
            <a:r>
              <a:rPr lang="en-US" baseline="30000" dirty="0"/>
              <a:t>p</a:t>
            </a:r>
            <a:r>
              <a:rPr lang="en-US" dirty="0"/>
              <a:t>=&gt; n/5</a:t>
            </a:r>
            <a:r>
              <a:rPr lang="en-US" baseline="30000" dirty="0"/>
              <a:t>p</a:t>
            </a:r>
            <a:r>
              <a:rPr lang="en-US" dirty="0"/>
              <a:t>= 1 =&gt;  p = log</a:t>
            </a:r>
            <a:r>
              <a:rPr lang="en-US" baseline="-25000" dirty="0"/>
              <a:t>5</a:t>
            </a:r>
            <a:r>
              <a:rPr lang="en-US" dirty="0"/>
              <a:t>n</a:t>
            </a:r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8713635"/>
              </p:ext>
            </p:extLst>
          </p:nvPr>
        </p:nvGraphicFramePr>
        <p:xfrm>
          <a:off x="125413" y="4106684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203040" progId="Equation.3">
                  <p:embed/>
                </p:oleObj>
              </mc:Choice>
              <mc:Fallback>
                <p:oleObj name="Equation" r:id="rId31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106684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8678733"/>
              </p:ext>
            </p:extLst>
          </p:nvPr>
        </p:nvGraphicFramePr>
        <p:xfrm>
          <a:off x="1165225" y="4133671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203040" progId="Equation.3">
                  <p:embed/>
                </p:oleObj>
              </mc:Choice>
              <mc:Fallback>
                <p:oleObj name="Equation" r:id="rId33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133671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11525900"/>
              </p:ext>
            </p:extLst>
          </p:nvPr>
        </p:nvGraphicFramePr>
        <p:xfrm>
          <a:off x="3298825" y="4133671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73" imgH="203112" progId="Equation.3">
                  <p:embed/>
                </p:oleObj>
              </mc:Choice>
              <mc:Fallback>
                <p:oleObj name="Equation" r:id="rId35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133671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2952654"/>
              </p:ext>
            </p:extLst>
          </p:nvPr>
        </p:nvGraphicFramePr>
        <p:xfrm>
          <a:off x="4365625" y="4133671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203112" progId="Equation.3">
                  <p:embed/>
                </p:oleObj>
              </mc:Choice>
              <mc:Fallback>
                <p:oleObj name="Equation" r:id="rId36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133671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015884" y="1716656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…...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9898" y="226814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76091" y="2057400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3426" y="5048071"/>
                <a:ext cx="6138350" cy="1635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Where we used: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Tree TC: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(7/125)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1−(7/125)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1−7/125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426" y="5048071"/>
                <a:ext cx="6138350" cy="1635384"/>
              </a:xfrm>
              <a:prstGeom prst="rect">
                <a:avLst/>
              </a:prstGeom>
              <a:blipFill>
                <a:blip r:embed="rId38"/>
                <a:stretch>
                  <a:fillRect l="-694" b="-48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2220599" y="1784919"/>
            <a:ext cx="44004" cy="368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5" idx="0"/>
          </p:cNvCxnSpPr>
          <p:nvPr/>
        </p:nvCxnSpPr>
        <p:spPr>
          <a:xfrm>
            <a:off x="2443245" y="1716656"/>
            <a:ext cx="224595" cy="437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2075527" y="1318789"/>
            <a:ext cx="3258473" cy="7394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3" idx="3"/>
          </p:cNvCxnSpPr>
          <p:nvPr/>
        </p:nvCxnSpPr>
        <p:spPr>
          <a:xfrm>
            <a:off x="2489200" y="1559540"/>
            <a:ext cx="3683000" cy="501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3581400" y="1935269"/>
            <a:ext cx="2514600" cy="21834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4763" y="1784919"/>
            <a:ext cx="1629237" cy="67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0" idx="3"/>
          </p:cNvCxnSpPr>
          <p:nvPr/>
        </p:nvCxnSpPr>
        <p:spPr>
          <a:xfrm>
            <a:off x="4648200" y="4240033"/>
            <a:ext cx="685800" cy="2336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519381" y="4551575"/>
            <a:ext cx="1576619" cy="6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5" idx="0"/>
          </p:cNvCxnSpPr>
          <p:nvPr/>
        </p:nvCxnSpPr>
        <p:spPr>
          <a:xfrm>
            <a:off x="2443245" y="1716656"/>
            <a:ext cx="0" cy="437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075527" y="1716656"/>
            <a:ext cx="145071" cy="436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338672" y="1784919"/>
            <a:ext cx="0" cy="368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141" y="4267200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04563" y="4328975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495363" y="4328975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181163" y="4328975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7907" y="914400"/>
            <a:ext cx="141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Each internal node has 7 children</a:t>
            </a:r>
          </a:p>
        </p:txBody>
      </p:sp>
    </p:spTree>
    <p:extLst>
      <p:ext uri="{BB962C8B-B14F-4D97-AF65-F5344CB8AC3E}">
        <p14:creationId xmlns:p14="http://schemas.microsoft.com/office/powerpoint/2010/main" val="3309056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15977"/>
            <a:ext cx="8458199" cy="803223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/>
              <a:t>T(n) =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T(n/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)+cn</a:t>
            </a:r>
            <a:r>
              <a:rPr lang="en-US" sz="2800" b="1" baseline="30000" dirty="0">
                <a:solidFill>
                  <a:srgbClr val="FF0000"/>
                </a:solidFill>
              </a:rPr>
              <a:t>3</a:t>
            </a:r>
            <a:r>
              <a:rPr lang="en-US" sz="2800" dirty="0"/>
              <a:t> ,   </a:t>
            </a:r>
            <a:r>
              <a:rPr lang="en-US" sz="2000" dirty="0"/>
              <a:t>If n is not a multiple of 5, use round down for n/5</a:t>
            </a:r>
            <a:br>
              <a:rPr lang="en-US" sz="2000" dirty="0"/>
            </a:br>
            <a:r>
              <a:rPr lang="en-US" sz="2800" dirty="0"/>
              <a:t>T(1) = c, T(0) =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5050" r="4542" b="2350"/>
          <a:stretch/>
        </p:blipFill>
        <p:spPr>
          <a:xfrm>
            <a:off x="2057400" y="1828799"/>
            <a:ext cx="5257800" cy="4191001"/>
          </a:xfrm>
        </p:spPr>
      </p:pic>
    </p:spTree>
    <p:extLst>
      <p:ext uri="{BB962C8B-B14F-4D97-AF65-F5344CB8AC3E}">
        <p14:creationId xmlns:p14="http://schemas.microsoft.com/office/powerpoint/2010/main" val="244909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1" y="66043"/>
            <a:ext cx="8975338" cy="164868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/>
              <a:t>T(n) =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T(n-6)+c </a:t>
            </a:r>
            <a:br>
              <a:rPr lang="en-US" sz="2800" dirty="0"/>
            </a:br>
            <a:r>
              <a:rPr lang="en-US" sz="2800" dirty="0"/>
              <a:t>T(n) </a:t>
            </a:r>
            <a:r>
              <a:rPr lang="en-US" sz="2800"/>
              <a:t>= c </a:t>
            </a:r>
            <a:r>
              <a:rPr lang="en-US" sz="2800" dirty="0"/>
              <a:t>for all 0 ≤ n ≤ 5   </a:t>
            </a:r>
            <a:r>
              <a:rPr lang="en-US" sz="2200" dirty="0"/>
              <a:t>(i.e. T(0)=T(1)=T(2)=T(3)=T(4)=T(5)=c )</a:t>
            </a:r>
            <a:br>
              <a:rPr lang="en-US" sz="2200" dirty="0"/>
            </a:br>
            <a:r>
              <a:rPr lang="en-US" sz="2200" dirty="0"/>
              <a:t>Assume n is a multiple of 6</a:t>
            </a:r>
            <a:endParaRPr lang="en-US" sz="2800" dirty="0"/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15467"/>
              </p:ext>
            </p:extLst>
          </p:nvPr>
        </p:nvGraphicFramePr>
        <p:xfrm>
          <a:off x="4606684" y="1219200"/>
          <a:ext cx="4537315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endParaRPr lang="en-US" sz="16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n-2*6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n-6i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</a:p>
                    <a:p>
                      <a:r>
                        <a:rPr lang="en-US" sz="1600" dirty="0"/>
                        <a:t>n/6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(=n-6p)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3116" y="2138118"/>
            <a:ext cx="4064968" cy="3006463"/>
            <a:chOff x="4584274" y="3324910"/>
            <a:chExt cx="4064968" cy="300646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C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73778" y="3926938"/>
              <a:ext cx="857483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78444" y="4458945"/>
              <a:ext cx="970798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25243" y="3926667"/>
              <a:ext cx="88319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4274" y="4460790"/>
              <a:ext cx="982284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50125" y="4460790"/>
              <a:ext cx="1075118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6105686" y="3722777"/>
              <a:ext cx="335088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475696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6105686" y="4324805"/>
              <a:ext cx="481998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075416" y="4257765"/>
              <a:ext cx="405186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879093" y="4324534"/>
              <a:ext cx="28475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293207" y="4393068"/>
              <a:ext cx="102153" cy="2043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8" name="Straight Connector 37"/>
          <p:cNvCxnSpPr>
            <a:stCxn id="10" idx="3"/>
          </p:cNvCxnSpPr>
          <p:nvPr/>
        </p:nvCxnSpPr>
        <p:spPr>
          <a:xfrm flipH="1">
            <a:off x="228600" y="3671865"/>
            <a:ext cx="228368" cy="3523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T(0). =&gt; The problem size is 0, but the general formula for the problem size, at level p is:   n-6p=&gt; n-6p= 0 =&gt;  p = n/6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15884" y="2535985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…...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19898" y="30874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95400" y="30874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5867400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c(1+5+5</a:t>
            </a:r>
            <a:r>
              <a:rPr lang="en-US" baseline="30000" dirty="0"/>
              <a:t>2</a:t>
            </a:r>
            <a:r>
              <a:rPr lang="en-US" dirty="0"/>
              <a:t> + 5</a:t>
            </a:r>
            <a:r>
              <a:rPr lang="en-US" baseline="30000" dirty="0"/>
              <a:t>3</a:t>
            </a:r>
            <a:r>
              <a:rPr lang="en-US" dirty="0"/>
              <a:t>+ … +5</a:t>
            </a:r>
            <a:r>
              <a:rPr lang="en-US" baseline="30000" dirty="0"/>
              <a:t>i</a:t>
            </a:r>
            <a:r>
              <a:rPr lang="en-US" dirty="0"/>
              <a:t>+…+5</a:t>
            </a:r>
            <a:r>
              <a:rPr lang="en-US" baseline="30000" dirty="0"/>
              <a:t>p</a:t>
            </a:r>
            <a:r>
              <a:rPr lang="en-US" dirty="0"/>
              <a:t> )= </a:t>
            </a:r>
          </a:p>
          <a:p>
            <a:r>
              <a:rPr lang="en-US" dirty="0"/>
              <a:t>c(5</a:t>
            </a:r>
            <a:r>
              <a:rPr lang="en-US" baseline="30000" dirty="0"/>
              <a:t>(p+1)</a:t>
            </a:r>
            <a:r>
              <a:rPr lang="en-US" dirty="0"/>
              <a:t>-1)/(5-1)=</a:t>
            </a:r>
            <a:r>
              <a:rPr lang="el-GR" dirty="0"/>
              <a:t>Θ</a:t>
            </a:r>
            <a:r>
              <a:rPr lang="en-US" dirty="0"/>
              <a:t>(5</a:t>
            </a:r>
            <a:r>
              <a:rPr lang="en-US" baseline="30000" dirty="0"/>
              <a:t>p</a:t>
            </a:r>
            <a:r>
              <a:rPr lang="en-US" dirty="0"/>
              <a:t>)=</a:t>
            </a:r>
            <a:r>
              <a:rPr lang="el-GR" dirty="0"/>
              <a:t> Θ</a:t>
            </a:r>
            <a:r>
              <a:rPr lang="en-US" dirty="0"/>
              <a:t>(5</a:t>
            </a:r>
            <a:r>
              <a:rPr lang="en-US" baseline="30000" dirty="0"/>
              <a:t>n/6</a:t>
            </a:r>
            <a:r>
              <a:rPr lang="en-US" dirty="0"/>
              <a:t>)</a:t>
            </a:r>
          </a:p>
        </p:txBody>
      </p:sp>
      <p:cxnSp>
        <p:nvCxnSpPr>
          <p:cNvPr id="62" name="Straight Connector 61"/>
          <p:cNvCxnSpPr>
            <a:stCxn id="85" idx="0"/>
          </p:cNvCxnSpPr>
          <p:nvPr/>
        </p:nvCxnSpPr>
        <p:spPr>
          <a:xfrm>
            <a:off x="2443245" y="2535985"/>
            <a:ext cx="224595" cy="4372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2075527" y="2138118"/>
            <a:ext cx="3258473" cy="7394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2489200" y="2378869"/>
            <a:ext cx="3683000" cy="501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6" idx="3"/>
          </p:cNvCxnSpPr>
          <p:nvPr/>
        </p:nvCxnSpPr>
        <p:spPr>
          <a:xfrm flipV="1">
            <a:off x="3430694" y="2754598"/>
            <a:ext cx="2665306" cy="24946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4763" y="2604248"/>
            <a:ext cx="1629237" cy="67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648200" y="5059362"/>
            <a:ext cx="685800" cy="2336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519381" y="5370904"/>
            <a:ext cx="1576619" cy="6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308607" y="2604248"/>
            <a:ext cx="30065" cy="368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075527" y="2535985"/>
            <a:ext cx="145071" cy="436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93985" y="279856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600200" y="191666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T(n)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990600" y="243840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T(n-6)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056268" y="243840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T(n-6)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09600" y="33644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131906" y="33644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124200" y="28194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733800" y="33644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191000" y="519326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503506" y="5181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912706" y="5181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52400" y="5181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-76200" y="298346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T(n-2*6)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581400" y="30480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T(n-2*6)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-76200" y="48006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T(0)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964231" y="48006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T(0)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3097831" y="488846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T(0)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4164631" y="480060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T(0)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3141" y="5105400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04563" y="5105400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95363" y="5105400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104963" y="5105400"/>
            <a:ext cx="390837" cy="395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84107" y="1759803"/>
            <a:ext cx="141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Each internal node has 5 children</a:t>
            </a:r>
          </a:p>
        </p:txBody>
      </p:sp>
    </p:spTree>
    <p:extLst>
      <p:ext uri="{BB962C8B-B14F-4D97-AF65-F5344CB8AC3E}">
        <p14:creationId xmlns:p14="http://schemas.microsoft.com/office/powerpoint/2010/main" val="1121780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3429000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Rounding up or down the size of </a:t>
                </a:r>
                <a:r>
                  <a:rPr lang="en-US" sz="1800" dirty="0" err="1"/>
                  <a:t>subproblems</a:t>
                </a:r>
                <a:r>
                  <a:rPr lang="en-US" sz="1800" dirty="0"/>
                  <a:t> does not affect Theta. All  four recurrences below have the same Theta: 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      </m:t>
                    </m:r>
                  </m:oMath>
                </a14:m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800" dirty="0"/>
                  <a:t>See more solved examples later in the presentation.  Look for page with title: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3429000"/>
              </a:xfrm>
              <a:blipFill>
                <a:blip r:embed="rId3"/>
                <a:stretch>
                  <a:fillRect l="-440" t="-888" b="-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876800"/>
            <a:ext cx="77724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More practice/ Special cases</a:t>
            </a:r>
          </a:p>
        </p:txBody>
      </p:sp>
    </p:spTree>
    <p:extLst>
      <p:ext uri="{BB962C8B-B14F-4D97-AF65-F5344CB8AC3E}">
        <p14:creationId xmlns:p14="http://schemas.microsoft.com/office/powerpoint/2010/main" val="140533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Tree Method for lower/upper bounds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Draw the tree, notice the shape, see length of shortest and longest paths.</a:t>
            </a:r>
          </a:p>
          <a:p>
            <a:r>
              <a:rPr lang="en-US" dirty="0"/>
              <a:t>Notice that:</a:t>
            </a:r>
          </a:p>
          <a:p>
            <a:pPr lvl="1"/>
            <a:r>
              <a:rPr lang="en-US" dirty="0"/>
              <a:t> as long as the levels are full (all nodes have 2 children) the level TC is </a:t>
            </a:r>
            <a:r>
              <a:rPr lang="en-US" dirty="0" err="1"/>
              <a:t>cn</a:t>
            </a:r>
            <a:r>
              <a:rPr lang="en-US" dirty="0"/>
              <a:t> (the sum of TC of the children equals the parent: (1/3)*</a:t>
            </a:r>
            <a:r>
              <a:rPr lang="en-US" dirty="0" err="1"/>
              <a:t>p_TC</a:t>
            </a:r>
            <a:r>
              <a:rPr lang="en-US" dirty="0"/>
              <a:t>+(2/3) *</a:t>
            </a:r>
            <a:r>
              <a:rPr lang="en-US" dirty="0" err="1"/>
              <a:t>p_TC</a:t>
            </a:r>
            <a:r>
              <a:rPr lang="en-US" dirty="0"/>
              <a:t>) </a:t>
            </a:r>
          </a:p>
          <a:p>
            <a:pPr lvl="1">
              <a:buFont typeface="Symbol"/>
              <a:buChar char="Þ"/>
            </a:pPr>
            <a:r>
              <a:rPr lang="en-US" dirty="0"/>
              <a:t>Total TC for those: </a:t>
            </a:r>
            <a:r>
              <a:rPr lang="en-US" dirty="0" err="1"/>
              <a:t>cn</a:t>
            </a:r>
            <a:r>
              <a:rPr lang="en-US" dirty="0"/>
              <a:t>*log</a:t>
            </a:r>
            <a:r>
              <a:rPr lang="en-US" baseline="-25000" dirty="0"/>
              <a:t>3</a:t>
            </a:r>
            <a:r>
              <a:rPr lang="en-US" dirty="0"/>
              <a:t>n =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dirty="0" err="1"/>
              <a:t>nlgn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number of incomplete levels should also be a multiple of </a:t>
            </a:r>
            <a:r>
              <a:rPr lang="en-US" dirty="0" err="1"/>
              <a:t>lgn</a:t>
            </a:r>
            <a:r>
              <a:rPr lang="en-US" dirty="0"/>
              <a:t> and the TC for each of those levels will be less than </a:t>
            </a:r>
            <a:r>
              <a:rPr lang="en-US" dirty="0" err="1"/>
              <a:t>cn</a:t>
            </a:r>
            <a:endParaRPr lang="en-US" dirty="0"/>
          </a:p>
          <a:p>
            <a:pPr lvl="1"/>
            <a:r>
              <a:rPr lang="en-US" dirty="0"/>
              <a:t>=&gt; Guess that T(n) = O(</a:t>
            </a:r>
            <a:r>
              <a:rPr lang="en-US" dirty="0" err="1"/>
              <a:t>nlgn</a:t>
            </a:r>
            <a:r>
              <a:rPr lang="en-US" dirty="0"/>
              <a:t>) </a:t>
            </a:r>
          </a:p>
          <a:p>
            <a:r>
              <a:rPr lang="en-US" dirty="0"/>
              <a:t>Use the substitution method to show T(n) = O(</a:t>
            </a:r>
            <a:r>
              <a:rPr lang="en-US" dirty="0" err="1"/>
              <a:t>nlgn</a:t>
            </a:r>
            <a:r>
              <a:rPr lang="en-US" dirty="0"/>
              <a:t>)</a:t>
            </a:r>
          </a:p>
          <a:p>
            <a:r>
              <a:rPr lang="en-US" dirty="0"/>
              <a:t>If the recurrence was given with </a:t>
            </a:r>
            <a:r>
              <a:rPr lang="el-GR" dirty="0"/>
              <a:t>Θ</a:t>
            </a:r>
            <a:r>
              <a:rPr lang="en-US" dirty="0"/>
              <a:t> instead of O, we could have shown    T(n) =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dirty="0" err="1"/>
              <a:t>nlgn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O, de only know that: T(n) </a:t>
            </a:r>
            <a:r>
              <a:rPr lang="en-US" b="1" dirty="0">
                <a:solidFill>
                  <a:srgbClr val="FF0000"/>
                </a:solidFill>
              </a:rPr>
              <a:t>≤ </a:t>
            </a:r>
            <a:r>
              <a:rPr lang="en-US" dirty="0"/>
              <a:t>T(n/3)+T(2n/3)+</a:t>
            </a:r>
            <a:r>
              <a:rPr lang="en-US" b="1" dirty="0" err="1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local TC could even be constant: T(n) = T(n/3)+T(2n/3) + c</a:t>
            </a:r>
          </a:p>
          <a:p>
            <a:r>
              <a:rPr lang="en-US" dirty="0"/>
              <a:t>Exercise: Solve 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(n) = 2T</a:t>
            </a:r>
            <a:r>
              <a:rPr lang="en-US" baseline="-25000" dirty="0"/>
              <a:t>1</a:t>
            </a:r>
            <a:r>
              <a:rPr lang="en-US" dirty="0"/>
              <a:t>(n/3)+</a:t>
            </a:r>
            <a:r>
              <a:rPr lang="el-GR" dirty="0"/>
              <a:t> </a:t>
            </a:r>
            <a:r>
              <a:rPr lang="en-US" dirty="0" err="1"/>
              <a:t>cn</a:t>
            </a:r>
            <a:r>
              <a:rPr lang="en-US" dirty="0"/>
              <a:t>      (Why can we use </a:t>
            </a:r>
            <a:r>
              <a:rPr lang="en-US" dirty="0" err="1"/>
              <a:t>cn</a:t>
            </a:r>
            <a:r>
              <a:rPr lang="en-US" dirty="0"/>
              <a:t> instead of </a:t>
            </a:r>
            <a:r>
              <a:rPr lang="el-GR" dirty="0"/>
              <a:t>Θ</a:t>
            </a:r>
            <a:r>
              <a:rPr lang="en-US" dirty="0"/>
              <a:t>(n) in T</a:t>
            </a:r>
            <a:r>
              <a:rPr lang="en-US" baseline="-25000" dirty="0"/>
              <a:t>1</a:t>
            </a:r>
            <a:r>
              <a:rPr lang="en-US" dirty="0"/>
              <a:t>(n) = 2T</a:t>
            </a:r>
            <a:r>
              <a:rPr lang="en-US" baseline="-25000" dirty="0"/>
              <a:t>1</a:t>
            </a:r>
            <a:r>
              <a:rPr lang="en-US" dirty="0"/>
              <a:t>(n/3)+</a:t>
            </a:r>
            <a:r>
              <a:rPr lang="el-GR" dirty="0"/>
              <a:t> </a:t>
            </a:r>
            <a:r>
              <a:rPr lang="en-US" dirty="0" err="1"/>
              <a:t>cn</a:t>
            </a:r>
            <a:r>
              <a:rPr lang="en-US" dirty="0"/>
              <a:t>  ?)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(n) = 2T</a:t>
            </a:r>
            <a:r>
              <a:rPr lang="en-US" baseline="-25000" dirty="0"/>
              <a:t>2</a:t>
            </a:r>
            <a:r>
              <a:rPr lang="en-US" dirty="0"/>
              <a:t>(2n/3)+</a:t>
            </a:r>
            <a:r>
              <a:rPr lang="el-GR" dirty="0"/>
              <a:t> </a:t>
            </a:r>
            <a:r>
              <a:rPr lang="en-US" dirty="0" err="1"/>
              <a:t>cn</a:t>
            </a:r>
            <a:r>
              <a:rPr lang="en-US" dirty="0"/>
              <a:t>     (useful: lg3 ≈1.59)</a:t>
            </a:r>
          </a:p>
          <a:p>
            <a:pPr lvl="1"/>
            <a:r>
              <a:rPr lang="en-US" dirty="0"/>
              <a:t>Use them to bound T(n). How does that compare to the analysis in this slide? (The bounds are looser).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52624"/>
              </p:ext>
            </p:extLst>
          </p:nvPr>
        </p:nvGraphicFramePr>
        <p:xfrm>
          <a:off x="2514600" y="914400"/>
          <a:ext cx="4613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203040" progId="Equation.3">
                  <p:embed/>
                </p:oleObj>
              </mc:Choice>
              <mc:Fallback>
                <p:oleObj name="Equation" r:id="rId3" imgW="196848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46132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Recurrences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51054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200" i="1" dirty="0"/>
                  <a:t>Halve</a:t>
                </a:r>
                <a:r>
                  <a:rPr lang="en-US" sz="2200" dirty="0"/>
                  <a:t> problem in </a:t>
                </a:r>
                <a:r>
                  <a:rPr lang="en-US" sz="2200" u="sng" dirty="0"/>
                  <a:t>constant</a:t>
                </a:r>
                <a:r>
                  <a:rPr lang="en-US" sz="2200" dirty="0"/>
                  <a:t> time : 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) =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/2) +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c</m:t>
                    </m:r>
                    <m:r>
                      <a:rPr lang="en-US" sz="2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l-GR" sz="2200" smtClean="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lg</a:t>
                </a:r>
                <a:r>
                  <a:rPr lang="en-US" sz="2200" dirty="0">
                    <a:solidFill>
                      <a:srgbClr val="FF0000"/>
                    </a:solidFill>
                  </a:rPr>
                  <a:t>(n) )      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i="1" dirty="0"/>
                  <a:t>Halve</a:t>
                </a:r>
                <a:r>
                  <a:rPr lang="en-US" sz="2200" dirty="0"/>
                  <a:t> problem in </a:t>
                </a:r>
                <a:r>
                  <a:rPr lang="en-US" sz="2200" u="sng" dirty="0"/>
                  <a:t>linear</a:t>
                </a:r>
                <a:r>
                  <a:rPr lang="en-US" sz="2200" dirty="0"/>
                  <a:t> time : 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lvl="1" indent="0">
                  <a:buNone/>
                </a:pPr>
                <a:r>
                  <a:rPr lang="en-US" sz="2200" dirty="0"/>
                  <a:t>	</a:t>
                </a:r>
                <a:r>
                  <a:rPr lang="en-US" sz="2200" dirty="0">
                    <a:solidFill>
                      <a:srgbClr val="FF0000"/>
                    </a:solidFill>
                  </a:rPr>
                  <a:t>T(n) = T(n/2) + n   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l-GR" sz="2200" smtClean="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(n)                   </a:t>
                </a:r>
                <a:r>
                  <a:rPr lang="en-US" sz="2200" dirty="0"/>
                  <a:t>(~2n)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Break (and put back together) the problem into </a:t>
                </a:r>
                <a:r>
                  <a:rPr lang="en-US" sz="2200" i="1" dirty="0"/>
                  <a:t>2 halves </a:t>
                </a:r>
                <a:r>
                  <a:rPr lang="en-US" sz="2200" dirty="0"/>
                  <a:t>in </a:t>
                </a:r>
                <a:r>
                  <a:rPr lang="en-US" sz="2200" u="sng" dirty="0"/>
                  <a:t>constant</a:t>
                </a:r>
                <a:r>
                  <a:rPr lang="en-US" sz="2200" dirty="0"/>
                  <a:t> time:                     </a:t>
                </a:r>
              </a:p>
              <a:p>
                <a:pPr marL="40005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     T(n) = 2T(n/2) + c      </a:t>
                </a:r>
                <a:r>
                  <a:rPr lang="en-US" sz="2200" dirty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(n) </a:t>
                </a:r>
                <a:r>
                  <a:rPr lang="en-US" sz="2200" dirty="0"/>
                  <a:t>		(~2n)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200" dirty="0"/>
                  <a:t>Break (and put back together) the problem into </a:t>
                </a:r>
                <a:r>
                  <a:rPr lang="en-US" sz="2200" i="1" dirty="0"/>
                  <a:t>2 halves </a:t>
                </a:r>
                <a:r>
                  <a:rPr lang="en-US" sz="2200" dirty="0"/>
                  <a:t>in </a:t>
                </a:r>
                <a:r>
                  <a:rPr lang="en-US" sz="2200" u="sng" dirty="0"/>
                  <a:t>linear</a:t>
                </a:r>
                <a:r>
                  <a:rPr lang="en-US" sz="2200" dirty="0"/>
                  <a:t> time:                              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            T(n) = 2T(n/2) + n         </a:t>
                </a:r>
                <a:r>
                  <a:rPr lang="el-GR" sz="2200" dirty="0">
                    <a:solidFill>
                      <a:srgbClr val="FF0000"/>
                    </a:solidFill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 n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lg</a:t>
                </a:r>
                <a:r>
                  <a:rPr lang="en-US" sz="2200" dirty="0">
                    <a:solidFill>
                      <a:srgbClr val="FF0000"/>
                    </a:solidFill>
                  </a:rPr>
                  <a:t>(n) 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sz="2200" dirty="0"/>
                  <a:t>Reduce the problem size by 1 in </a:t>
                </a:r>
                <a:r>
                  <a:rPr lang="en-US" sz="2200" u="sng" dirty="0"/>
                  <a:t>constant</a:t>
                </a:r>
                <a:r>
                  <a:rPr lang="en-US" sz="2200" dirty="0"/>
                  <a:t> time: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2200" dirty="0"/>
                  <a:t>   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) =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−1) +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</a:rPr>
                      <m:t>c</m:t>
                    </m:r>
                    <m:r>
                      <a:rPr lang="en-US" sz="2200" dirty="0">
                        <a:solidFill>
                          <a:srgbClr val="FF0000"/>
                        </a:solidFill>
                        <a:latin typeface="Cambria Math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l-GR" sz="220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 n)</a:t>
                </a:r>
              </a:p>
              <a:p>
                <a:pPr marL="514350" indent="-514350">
                  <a:buFont typeface="+mj-lt"/>
                  <a:buAutoNum type="arabicPeriod" startAt="5"/>
                </a:pPr>
                <a:r>
                  <a:rPr lang="en-US" sz="2200" dirty="0"/>
                  <a:t>Reduce the problem size by 1 in </a:t>
                </a:r>
                <a:r>
                  <a:rPr lang="en-US" sz="2200" u="sng" dirty="0"/>
                  <a:t>linear</a:t>
                </a:r>
                <a:r>
                  <a:rPr lang="en-US" sz="2200" dirty="0"/>
                  <a:t> time:</a:t>
                </a: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400050" lvl="1" indent="0">
                  <a:buNone/>
                </a:pPr>
                <a:r>
                  <a:rPr lang="en-US" sz="2200" dirty="0"/>
                  <a:t>  </a:t>
                </a:r>
                <a:r>
                  <a:rPr lang="en-US" sz="2200" dirty="0">
                    <a:solidFill>
                      <a:srgbClr val="FF0000"/>
                    </a:solidFill>
                  </a:rPr>
                  <a:t>	T(n) = T(n-1) + n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l-GR" sz="2200">
                        <a:solidFill>
                          <a:srgbClr val="FF0000"/>
                        </a:solidFill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( n</a:t>
                </a:r>
                <a:r>
                  <a:rPr lang="en-US" sz="2200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en-US" sz="2200" dirty="0">
                    <a:solidFill>
                      <a:srgbClr val="FF0000"/>
                    </a:solidFill>
                  </a:rPr>
                  <a:t>)	</a:t>
                </a:r>
                <a:endParaRPr lang="en-US" sz="2200" dirty="0"/>
              </a:p>
              <a:p>
                <a:pPr marL="400050" lvl="1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5105400"/>
              </a:xfrm>
              <a:blipFill rotWithShape="1">
                <a:blip r:embed="rId3"/>
                <a:stretch>
                  <a:fillRect l="-867" t="-956" r="-17267" b="-5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8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will use the Master Theorem from </a:t>
            </a:r>
            <a:r>
              <a:rPr lang="en-US" sz="2400" dirty="0" err="1"/>
              <a:t>wikipedia</a:t>
            </a:r>
            <a:r>
              <a:rPr lang="en-US" sz="2400" dirty="0"/>
              <a:t> as it covers more cases: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https://en.wikipedia.org/wiki/Master_theorem_(analysis_of_algorithms</a:t>
            </a:r>
            <a:r>
              <a:rPr lang="en-US" sz="1400" dirty="0">
                <a:hlinkClick r:id="rId3"/>
              </a:rPr>
              <a:t>)</a:t>
            </a:r>
            <a:endParaRPr lang="en-US" sz="1400" dirty="0"/>
          </a:p>
          <a:p>
            <a:r>
              <a:rPr lang="en-US" sz="2400" dirty="0"/>
              <a:t>Check the above webpage and the notes handwritten in class. </a:t>
            </a:r>
          </a:p>
          <a:p>
            <a:r>
              <a:rPr lang="en-US" sz="2400" dirty="0"/>
              <a:t>Discussion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sz="2000" dirty="0"/>
              <a:t>On Wikipedia, below the inadmissible equations there is the justification pasted below. </a:t>
            </a:r>
          </a:p>
          <a:p>
            <a:pPr marL="0" indent="0">
              <a:buNone/>
            </a:pPr>
            <a:r>
              <a:rPr lang="en-US" sz="2000" dirty="0"/>
              <a:t>However the cases given for the Master Theorem on Wikipedia, do not include any ε in the discussion. Where does that ε come from? Can you do math derivations that start from the formulation of the relevant case of the Theorem and result in the ε and the inequality shown above?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80772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127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1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8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000" dirty="0"/>
                  <a:t>Recursive algorithms</a:t>
                </a:r>
              </a:p>
              <a:p>
                <a:pPr lvl="1"/>
                <a:r>
                  <a:rPr lang="en-US" sz="3000" dirty="0"/>
                  <a:t>It may not be clear what the complexity is, by just looking at the algorithm.</a:t>
                </a:r>
              </a:p>
              <a:p>
                <a:pPr lvl="1"/>
                <a:endParaRPr lang="en-US" sz="2600" dirty="0"/>
              </a:p>
              <a:p>
                <a:pPr lvl="1"/>
                <a:r>
                  <a:rPr lang="en-US" sz="3000" dirty="0"/>
                  <a:t>In order to find their complexity, we need to:</a:t>
                </a:r>
              </a:p>
              <a:p>
                <a:pPr lvl="2"/>
                <a:r>
                  <a:rPr lang="en-US" sz="3000" dirty="0"/>
                  <a:t>Express the “running time” of the algorithm as </a:t>
                </a:r>
                <a:r>
                  <a:rPr lang="en-US" sz="3000" dirty="0">
                    <a:solidFill>
                      <a:srgbClr val="C00000"/>
                    </a:solidFill>
                  </a:rPr>
                  <a:t>a recurrence formula</a:t>
                </a:r>
                <a:r>
                  <a:rPr lang="en-US" sz="3000" dirty="0"/>
                  <a:t>. E.g.:      f(n) = n + f(n-1)</a:t>
                </a:r>
              </a:p>
              <a:p>
                <a:pPr lvl="2"/>
                <a:r>
                  <a:rPr lang="en-US" sz="3000" dirty="0"/>
                  <a:t>Find the complexity of the recurrence: </a:t>
                </a:r>
              </a:p>
              <a:p>
                <a:pPr lvl="3"/>
                <a:r>
                  <a:rPr lang="en-US" sz="3000" dirty="0"/>
                  <a:t>Expand it to a summation with no recursive term.</a:t>
                </a:r>
              </a:p>
              <a:p>
                <a:pPr lvl="3"/>
                <a:r>
                  <a:rPr lang="en-US" sz="3000" dirty="0"/>
                  <a:t>Find a concise expression (or upper bound), E(n), for the summation.</a:t>
                </a:r>
              </a:p>
              <a:p>
                <a:pPr lvl="3"/>
                <a:r>
                  <a:rPr lang="en-US" sz="3000" dirty="0"/>
                  <a:t>Find </a:t>
                </a:r>
                <a14:m>
                  <m:oMath xmlns:m="http://schemas.openxmlformats.org/officeDocument/2006/math">
                    <m:r>
                      <a:rPr lang="el-GR" sz="3000" b="0" i="1" smtClean="0">
                        <a:latin typeface="Cambria Math"/>
                        <a:cs typeface="Courier New" panose="02070309020205020404" pitchFamily="49" charset="0"/>
                      </a:rPr>
                      <m:t>𝛩</m:t>
                    </m:r>
                  </m:oMath>
                </a14:m>
                <a:r>
                  <a:rPr lang="en-US" sz="3000" dirty="0"/>
                  <a:t>,ideally, or O (big-Oh) for E(n).</a:t>
                </a:r>
              </a:p>
              <a:p>
                <a:pPr lvl="3"/>
                <a:endParaRPr lang="en-US" sz="2600" dirty="0"/>
              </a:p>
              <a:p>
                <a:r>
                  <a:rPr lang="en-US" sz="3400" dirty="0"/>
                  <a:t>Recurrence formulas may be encountered in other situations:</a:t>
                </a:r>
              </a:p>
              <a:p>
                <a:pPr lvl="1"/>
                <a:r>
                  <a:rPr lang="en-US" sz="3000" dirty="0"/>
                  <a:t>Compute the number of nodes in certain trees.</a:t>
                </a:r>
              </a:p>
              <a:p>
                <a:pPr lvl="1"/>
                <a:r>
                  <a:rPr lang="en-US" sz="3000" dirty="0"/>
                  <a:t>Express the complexity of non-recursive algorithms (e.g. selection sort).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800" cy="5257800"/>
              </a:xfrm>
              <a:blipFill rotWithShape="1">
                <a:blip r:embed="rId3"/>
                <a:stretch>
                  <a:fillRect l="-912" t="-1740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3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Recurrences:</a:t>
            </a:r>
            <a:br>
              <a:rPr lang="en-US" dirty="0"/>
            </a:br>
            <a:r>
              <a:rPr lang="en-US" dirty="0"/>
              <a:t>Induction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Guess the solution</a:t>
            </a:r>
          </a:p>
          <a:p>
            <a:pPr marL="0" indent="0">
              <a:buNone/>
            </a:pPr>
            <a:r>
              <a:rPr lang="en-US" dirty="0"/>
              <a:t>2. Use induction to prove it.</a:t>
            </a:r>
          </a:p>
          <a:p>
            <a:pPr marL="0" indent="0">
              <a:buNone/>
            </a:pPr>
            <a:r>
              <a:rPr lang="en-US" dirty="0"/>
              <a:t>3. Check it at the boundaries (recursion base cases)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Find upper bound for: </a:t>
            </a:r>
          </a:p>
          <a:p>
            <a:pPr marL="914400" lvl="1" indent="-514350">
              <a:buAutoNum type="arabicPeriod"/>
            </a:pPr>
            <a:r>
              <a:rPr lang="en-US" dirty="0"/>
              <a:t>Guess that </a:t>
            </a:r>
            <a:r>
              <a:rPr lang="en-US" i="1" dirty="0"/>
              <a:t>T(n) = O(</a:t>
            </a:r>
            <a:r>
              <a:rPr lang="en-US" i="1" dirty="0" err="1"/>
              <a:t>nlgn</a:t>
            </a:r>
            <a:r>
              <a:rPr lang="en-US" i="1" dirty="0"/>
              <a:t>)</a:t>
            </a:r>
            <a:r>
              <a:rPr lang="en-US" dirty="0"/>
              <a:t> =&gt; </a:t>
            </a:r>
          </a:p>
          <a:p>
            <a:pPr marL="914400" lvl="1" indent="-514350">
              <a:buAutoNum type="arabicPeriod"/>
            </a:pPr>
            <a:r>
              <a:rPr lang="en-US" dirty="0"/>
              <a:t>Prove that </a:t>
            </a:r>
            <a:r>
              <a:rPr lang="en-US" i="1" dirty="0"/>
              <a:t>T(n) = O(</a:t>
            </a:r>
            <a:r>
              <a:rPr lang="en-US" i="1" dirty="0" err="1"/>
              <a:t>nlgn</a:t>
            </a:r>
            <a:r>
              <a:rPr lang="en-US" i="1" dirty="0"/>
              <a:t>)</a:t>
            </a:r>
            <a:r>
              <a:rPr lang="en-US" dirty="0"/>
              <a:t>  using </a:t>
            </a:r>
            <a:r>
              <a:rPr lang="en-US" i="1" dirty="0"/>
              <a:t>T(n) &lt;= </a:t>
            </a:r>
            <a:r>
              <a:rPr lang="en-US" i="1" dirty="0" err="1"/>
              <a:t>cnlgn</a:t>
            </a:r>
            <a:r>
              <a:rPr lang="en-US" i="1" dirty="0"/>
              <a:t> </a:t>
            </a:r>
            <a:r>
              <a:rPr lang="en-US" dirty="0"/>
              <a:t>(for some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pPr marL="1314450" lvl="2" indent="-514350">
              <a:buAutoNum type="arabicPeriod"/>
            </a:pPr>
            <a:r>
              <a:rPr lang="en-US" dirty="0"/>
              <a:t>Assume it holds for all </a:t>
            </a:r>
            <a:r>
              <a:rPr lang="en-US" i="1" dirty="0"/>
              <a:t>m&lt;n</a:t>
            </a:r>
            <a:r>
              <a:rPr lang="en-US" dirty="0"/>
              <a:t>, and prove it holds for n.</a:t>
            </a:r>
          </a:p>
          <a:p>
            <a:pPr marL="914400" lvl="1" indent="-514350">
              <a:buAutoNum type="arabicPeriod"/>
            </a:pPr>
            <a:r>
              <a:rPr lang="en-US" dirty="0"/>
              <a:t>Assume base case (boundary): T(1) = 1. </a:t>
            </a:r>
          </a:p>
          <a:p>
            <a:pPr marL="800100" lvl="2" indent="0">
              <a:buNone/>
            </a:pPr>
            <a:r>
              <a:rPr lang="en-US" dirty="0"/>
              <a:t>       Pick c and n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it works for sufficient base cases and applying the inductive hypotheses.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67291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39089"/>
              </p:ext>
            </p:extLst>
          </p:nvPr>
        </p:nvGraphicFramePr>
        <p:xfrm>
          <a:off x="5410200" y="3655423"/>
          <a:ext cx="3124200" cy="53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28600" progId="Equation.3">
                  <p:embed/>
                </p:oleObj>
              </mc:Choice>
              <mc:Fallback>
                <p:oleObj name="Equation" r:id="rId5" imgW="133344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5423"/>
                        <a:ext cx="3124200" cy="535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0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172200" cy="44196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2. Prove that T(n) = O(</a:t>
            </a:r>
            <a:r>
              <a:rPr lang="en-US" sz="2200" dirty="0" err="1"/>
              <a:t>nlgn</a:t>
            </a:r>
            <a:r>
              <a:rPr lang="en-US" sz="2200" dirty="0"/>
              <a:t>), using the definition: </a:t>
            </a:r>
          </a:p>
          <a:p>
            <a:pPr marL="0" indent="0">
              <a:buNone/>
            </a:pPr>
            <a:r>
              <a:rPr lang="en-US" sz="2200" dirty="0"/>
              <a:t>find c and n</a:t>
            </a:r>
            <a:r>
              <a:rPr lang="en-US" sz="2200" baseline="-25000" dirty="0"/>
              <a:t>0</a:t>
            </a:r>
            <a:r>
              <a:rPr lang="en-US" sz="2200" dirty="0"/>
              <a:t> </a:t>
            </a:r>
            <a:r>
              <a:rPr lang="en-US" sz="2200" dirty="0" err="1"/>
              <a:t>s.t.</a:t>
            </a:r>
            <a:r>
              <a:rPr lang="en-US" sz="2200" dirty="0"/>
              <a:t> T(n) ≤ c*</a:t>
            </a:r>
            <a:r>
              <a:rPr lang="en-US" sz="2200" dirty="0" err="1"/>
              <a:t>nlgn</a:t>
            </a:r>
            <a:r>
              <a:rPr lang="en-US" sz="2200" dirty="0"/>
              <a:t>  </a:t>
            </a:r>
          </a:p>
          <a:p>
            <a:pPr marL="0" indent="0">
              <a:buNone/>
            </a:pPr>
            <a:r>
              <a:rPr lang="en-US" sz="2200" dirty="0"/>
              <a:t>(here: f(n) = T(n), g(n) = </a:t>
            </a:r>
            <a:r>
              <a:rPr lang="en-US" sz="2200" dirty="0" err="1"/>
              <a:t>nlgn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Show with induction: T(n) ≤ c*</a:t>
            </a:r>
            <a:r>
              <a:rPr lang="en-US" sz="2200" dirty="0" err="1"/>
              <a:t>nlgn</a:t>
            </a:r>
            <a:r>
              <a:rPr lang="en-US" sz="2200" dirty="0"/>
              <a:t> (for some </a:t>
            </a:r>
            <a:r>
              <a:rPr lang="en-US" sz="2200" i="1" dirty="0"/>
              <a:t>c&gt;0</a:t>
            </a:r>
            <a:r>
              <a:rPr lang="en-US" sz="2200" dirty="0"/>
              <a:t>)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Recurrences: Induction Method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94772"/>
              </p:ext>
            </p:extLst>
          </p:nvPr>
        </p:nvGraphicFramePr>
        <p:xfrm>
          <a:off x="2667000" y="914400"/>
          <a:ext cx="3124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28600" progId="Equation.3">
                  <p:embed/>
                </p:oleObj>
              </mc:Choice>
              <mc:Fallback>
                <p:oleObj name="Equation" r:id="rId3" imgW="133344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3124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1209" y="1600200"/>
            <a:ext cx="2972791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000" dirty="0"/>
              <a:t>. Base case (boundary): </a:t>
            </a:r>
          </a:p>
          <a:p>
            <a:r>
              <a:rPr lang="en-US" sz="2000" dirty="0"/>
              <a:t>Assume  T(1) = 1</a:t>
            </a:r>
          </a:p>
          <a:p>
            <a:r>
              <a:rPr lang="en-US" sz="2000" dirty="0"/>
              <a:t>Find n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err="1"/>
              <a:t>s.t.</a:t>
            </a:r>
            <a:r>
              <a:rPr lang="en-US" sz="2000" dirty="0"/>
              <a:t> the induction holds for all n≥ n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  <a:p>
            <a:r>
              <a:rPr lang="en-US" dirty="0"/>
              <a:t>n=1: 1=T(1) ≤ c*1*lg1 =c*0 =0</a:t>
            </a:r>
          </a:p>
          <a:p>
            <a:r>
              <a:rPr lang="en-US" dirty="0"/>
              <a:t>FALSE. =&gt; n</a:t>
            </a:r>
            <a:r>
              <a:rPr lang="en-US" baseline="-25000" dirty="0"/>
              <a:t>0</a:t>
            </a:r>
            <a:r>
              <a:rPr lang="en-US" dirty="0"/>
              <a:t> cannot be 1.</a:t>
            </a:r>
          </a:p>
          <a:p>
            <a:endParaRPr lang="en-US" dirty="0"/>
          </a:p>
          <a:p>
            <a:r>
              <a:rPr lang="en-US" dirty="0"/>
              <a:t>n=2: T(2) = 2*T(1) + 2 = 2+2=4</a:t>
            </a:r>
          </a:p>
          <a:p>
            <a:r>
              <a:rPr lang="en-US" dirty="0"/>
              <a:t>Want T(2) ≤ c*2lg2=2c, True for: c≥2</a:t>
            </a:r>
          </a:p>
          <a:p>
            <a:endParaRPr lang="en-US" dirty="0"/>
          </a:p>
          <a:p>
            <a:r>
              <a:rPr lang="en-US" dirty="0"/>
              <a:t>n=3: T(3)=2*T(1)+3=2+3=5</a:t>
            </a:r>
          </a:p>
          <a:p>
            <a:r>
              <a:rPr lang="en-US" dirty="0"/>
              <a:t>Want 5=T(3) ≤ c*3*lg3</a:t>
            </a:r>
          </a:p>
          <a:p>
            <a:r>
              <a:rPr lang="en-US" dirty="0"/>
              <a:t> True for: c≥2</a:t>
            </a:r>
          </a:p>
          <a:p>
            <a:endParaRPr lang="en-US" dirty="0"/>
          </a:p>
          <a:p>
            <a:r>
              <a:rPr lang="en-US" dirty="0"/>
              <a:t>Here we need 2 base cases for the induction: n=2, and n=3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506" y="6019800"/>
            <a:ext cx="502509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 indent="0">
              <a:buNone/>
            </a:pPr>
            <a:r>
              <a:rPr lang="en-US" sz="2400" dirty="0"/>
              <a:t>Pick c = 2 (the largest of both 1 and 2). </a:t>
            </a:r>
          </a:p>
          <a:p>
            <a:pPr marL="0" lvl="1" indent="0">
              <a:buNone/>
            </a:pPr>
            <a:r>
              <a:rPr lang="en-US" sz="2400" dirty="0"/>
              <a:t>Pick n</a:t>
            </a:r>
            <a:r>
              <a:rPr lang="en-US" sz="2400" baseline="-25000" dirty="0"/>
              <a:t>0</a:t>
            </a:r>
            <a:r>
              <a:rPr lang="en-US" sz="2400" dirty="0"/>
              <a:t> = 2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6730"/>
              </p:ext>
            </p:extLst>
          </p:nvPr>
        </p:nvGraphicFramePr>
        <p:xfrm>
          <a:off x="156506" y="3197225"/>
          <a:ext cx="5942012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40080" imgH="1587240" progId="Equation.3">
                  <p:embed/>
                </p:oleObj>
              </mc:Choice>
              <mc:Fallback>
                <p:oleObj name="Equation" r:id="rId5" imgW="3340080" imgH="158724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06" y="3197225"/>
                        <a:ext cx="5942012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1295400" y="44196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8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Recurrences</a:t>
            </a:r>
            <a:r>
              <a:rPr lang="en-US"/>
              <a:t>: Induction </a:t>
            </a:r>
            <a:r>
              <a:rPr lang="en-US" dirty="0"/>
              <a:t>Method</a:t>
            </a:r>
            <a:br>
              <a:rPr lang="en-US" dirty="0"/>
            </a:br>
            <a:r>
              <a:rPr lang="en-US" dirty="0"/>
              <a:t>Various Issues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027237"/>
                <a:ext cx="9067800" cy="48307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Subtleties (stronger condition needed)</a:t>
                </a:r>
              </a:p>
              <a:p>
                <a:pPr lvl="1"/>
                <a:r>
                  <a:rPr lang="en-US" sz="2400" dirty="0"/>
                  <a:t>Solve: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+1 </m:t>
                    </m:r>
                    <m:r>
                      <a:rPr lang="en-US" sz="2400" b="0" i="1" smtClean="0">
                        <a:latin typeface="Cambria Math"/>
                      </a:rPr>
                      <m:t>𝑤𝑖𝑡h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Use a stronger condition: off by a constant, subtract a constant</a:t>
                </a:r>
                <a:endParaRPr lang="en-US" sz="2800" dirty="0"/>
              </a:p>
              <a:p>
                <a:r>
                  <a:rPr lang="en-US" sz="2800" dirty="0"/>
                  <a:t>Avoiding pitfalls</a:t>
                </a:r>
              </a:p>
              <a:p>
                <a:pPr lvl="1"/>
                <a:r>
                  <a:rPr lang="en-US" sz="2400" dirty="0"/>
                  <a:t>Wrong: In the above example, stop at T(n)≤cn+1 and conclude that T(n) =O(n)</a:t>
                </a:r>
              </a:p>
              <a:p>
                <a:pPr lvl="1"/>
                <a:r>
                  <a:rPr lang="en-US" sz="2400" dirty="0"/>
                  <a:t>See also book example of wrong proof for                                            is O(n)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Making a good guess</a:t>
                </a:r>
              </a:p>
              <a:p>
                <a:pPr lvl="1"/>
                <a:r>
                  <a:rPr lang="en-US" sz="2400" dirty="0"/>
                  <a:t>Solve:</a:t>
                </a:r>
              </a:p>
              <a:p>
                <a:pPr lvl="1"/>
                <a:r>
                  <a:rPr lang="en-US" sz="2400" dirty="0"/>
                  <a:t>Find a similar recursion</a:t>
                </a:r>
              </a:p>
              <a:p>
                <a:pPr lvl="1"/>
                <a:r>
                  <a:rPr lang="en-US" sz="2400" dirty="0"/>
                  <a:t>Use looser upper and lower bounds and gradually tighten them</a:t>
                </a:r>
              </a:p>
              <a:p>
                <a:r>
                  <a:rPr lang="en-US" sz="2800" dirty="0"/>
                  <a:t>Changing variables</a:t>
                </a:r>
              </a:p>
              <a:p>
                <a:pPr lvl="1"/>
                <a:r>
                  <a:rPr lang="en-US" sz="2400" dirty="0"/>
                  <a:t>Recommended reading, not required (page 86)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027237"/>
                <a:ext cx="9067800" cy="4830763"/>
              </a:xfrm>
              <a:blipFill rotWithShape="1">
                <a:blip r:embed="rId4"/>
                <a:stretch>
                  <a:fillRect l="-941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61883"/>
              </p:ext>
            </p:extLst>
          </p:nvPr>
        </p:nvGraphicFramePr>
        <p:xfrm>
          <a:off x="5410200" y="3839007"/>
          <a:ext cx="2057400" cy="35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28600" progId="Equation.3">
                  <p:embed/>
                </p:oleObj>
              </mc:Choice>
              <mc:Fallback>
                <p:oleObj name="Equation" r:id="rId5" imgW="133344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39007"/>
                        <a:ext cx="2057400" cy="351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94559"/>
              </p:ext>
            </p:extLst>
          </p:nvPr>
        </p:nvGraphicFramePr>
        <p:xfrm>
          <a:off x="1676400" y="4997253"/>
          <a:ext cx="2362200" cy="336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228600" progId="Equation.3">
                  <p:embed/>
                </p:oleObj>
              </mc:Choice>
              <mc:Fallback>
                <p:oleObj name="Equation" r:id="rId7" imgW="1600200" imgH="228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97253"/>
                        <a:ext cx="2362200" cy="336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69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Stronger Hypothesis for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Show T(n) = O(n) using the definition: find c and n</a:t>
            </a:r>
            <a:r>
              <a:rPr lang="en-US" sz="2200" i="1" baseline="-25000" dirty="0"/>
              <a:t>0</a:t>
            </a:r>
            <a:r>
              <a:rPr lang="en-US" sz="2200" i="1" dirty="0"/>
              <a:t> </a:t>
            </a:r>
            <a:r>
              <a:rPr lang="en-US" sz="2200" i="1" dirty="0" err="1"/>
              <a:t>s.t.</a:t>
            </a:r>
            <a:r>
              <a:rPr lang="en-US" sz="2200" i="1" dirty="0"/>
              <a:t> T(n) ≤ c*n</a:t>
            </a:r>
          </a:p>
          <a:p>
            <a:pPr marL="0" indent="0">
              <a:buNone/>
            </a:pPr>
            <a:r>
              <a:rPr lang="en-US" sz="2200" i="1" dirty="0"/>
              <a:t>(here: f(n) = T(n), g(n) = n). Use induction to show T(n) ≤ c*n</a:t>
            </a:r>
          </a:p>
          <a:p>
            <a:pPr marL="0" indent="0">
              <a:buNone/>
            </a:pPr>
            <a:r>
              <a:rPr lang="en-US" sz="2200" i="1" dirty="0"/>
              <a:t>Inductive step: assume it holds for all m&lt;n, show for n:</a:t>
            </a:r>
          </a:p>
          <a:p>
            <a:pPr marL="514350" indent="-514350">
              <a:buAutoNum type="arabicPeriod"/>
            </a:pPr>
            <a:endParaRPr lang="en-US" sz="2200" i="1" dirty="0"/>
          </a:p>
          <a:p>
            <a:pPr marL="514350" indent="-514350">
              <a:buAutoNum type="arabicPeriod"/>
            </a:pPr>
            <a:endParaRPr lang="en-US" sz="22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200" i="1" dirty="0"/>
              <a:t>We’re stuck. We CANNOT say that T(n) =O(n) at this point. We must prove the hypothesis exactly: T(n) ≤ </a:t>
            </a:r>
            <a:r>
              <a:rPr lang="en-US" sz="2200" i="1" dirty="0" err="1"/>
              <a:t>cn</a:t>
            </a:r>
            <a:r>
              <a:rPr lang="en-US" sz="2200" i="1" dirty="0"/>
              <a:t>   (not:  T(n)≤cn+1).</a:t>
            </a:r>
          </a:p>
          <a:p>
            <a:pPr marL="0" indent="0">
              <a:buNone/>
            </a:pPr>
            <a:r>
              <a:rPr lang="en-US" sz="2200" i="1" dirty="0"/>
              <a:t>Use a stronger hypothesis: prove that T(n) ≤</a:t>
            </a:r>
            <a:r>
              <a:rPr lang="en-US" sz="2200" i="1" dirty="0" err="1"/>
              <a:t>cn</a:t>
            </a:r>
            <a:r>
              <a:rPr lang="en-US" sz="2200" i="1" dirty="0"/>
              <a:t>-d, for some </a:t>
            </a:r>
            <a:r>
              <a:rPr lang="en-US" sz="2200" i="1" dirty="0" err="1"/>
              <a:t>const</a:t>
            </a:r>
            <a:r>
              <a:rPr lang="en-US" sz="2200" i="1" dirty="0"/>
              <a:t>  d&gt;0: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219167"/>
              </p:ext>
            </p:extLst>
          </p:nvPr>
        </p:nvGraphicFramePr>
        <p:xfrm>
          <a:off x="2743200" y="914400"/>
          <a:ext cx="35353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228600" progId="Equation.3">
                  <p:embed/>
                </p:oleObj>
              </mc:Choice>
              <mc:Fallback>
                <p:oleObj name="Equation" r:id="rId3" imgW="191736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14400"/>
                        <a:ext cx="353536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48633"/>
              </p:ext>
            </p:extLst>
          </p:nvPr>
        </p:nvGraphicFramePr>
        <p:xfrm>
          <a:off x="152400" y="2511425"/>
          <a:ext cx="61817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52680" imgH="457200" progId="Equation.3">
                  <p:embed/>
                </p:oleObj>
              </mc:Choice>
              <mc:Fallback>
                <p:oleObj name="Equation" r:id="rId5" imgW="3352680" imgH="4572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1425"/>
                        <a:ext cx="61817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65969"/>
              </p:ext>
            </p:extLst>
          </p:nvPr>
        </p:nvGraphicFramePr>
        <p:xfrm>
          <a:off x="138113" y="4748212"/>
          <a:ext cx="7024687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9880" imgH="1104840" progId="Equation.3">
                  <p:embed/>
                </p:oleObj>
              </mc:Choice>
              <mc:Fallback>
                <p:oleObj name="Equation" r:id="rId7" imgW="3809880" imgH="1104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4748212"/>
                        <a:ext cx="7024687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" y="6019800"/>
            <a:ext cx="2209800" cy="762000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95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material – Solve: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Use the tree method to make a guess for: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Use the induction method for the original recurrence (with rounding down):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60730"/>
              </p:ext>
            </p:extLst>
          </p:nvPr>
        </p:nvGraphicFramePr>
        <p:xfrm>
          <a:off x="2895600" y="914400"/>
          <a:ext cx="37782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800" imgH="241200" progId="Equation.3">
                  <p:embed/>
                </p:oleObj>
              </mc:Choice>
              <mc:Fallback>
                <p:oleObj name="Equation" r:id="rId3" imgW="1612800" imgH="241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914400"/>
                        <a:ext cx="37782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627416"/>
              </p:ext>
            </p:extLst>
          </p:nvPr>
        </p:nvGraphicFramePr>
        <p:xfrm>
          <a:off x="895350" y="2392362"/>
          <a:ext cx="35099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228600" progId="Equation.3">
                  <p:embed/>
                </p:oleObj>
              </mc:Choice>
              <mc:Fallback>
                <p:oleObj name="Equation" r:id="rId5" imgW="149832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2392362"/>
                        <a:ext cx="350996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89920"/>
              </p:ext>
            </p:extLst>
          </p:nvPr>
        </p:nvGraphicFramePr>
        <p:xfrm>
          <a:off x="685800" y="4267200"/>
          <a:ext cx="37782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241300" progId="Equation.3">
                  <p:embed/>
                </p:oleObj>
              </mc:Choice>
              <mc:Fallback>
                <p:oleObj name="Equation" r:id="rId7" imgW="1612900" imgH="2413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267200"/>
                        <a:ext cx="37782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68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More practice/ 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0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Recurrences solved in following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429000" cy="5257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Recurrences solved in following slides:</a:t>
            </a:r>
          </a:p>
          <a:p>
            <a:pPr marL="0" indent="0">
              <a:buNone/>
            </a:pPr>
            <a:r>
              <a:rPr lang="en-US" sz="2400" dirty="0"/>
              <a:t>T(n) = T(n-1)+c</a:t>
            </a:r>
          </a:p>
          <a:p>
            <a:pPr marL="0" indent="0">
              <a:buNone/>
            </a:pPr>
            <a:r>
              <a:rPr lang="en-US" sz="2400" dirty="0"/>
              <a:t>T(n) = T(n-4)+c</a:t>
            </a:r>
          </a:p>
          <a:p>
            <a:pPr marL="0" indent="0">
              <a:buNone/>
            </a:pPr>
            <a:r>
              <a:rPr lang="en-US" sz="2400" dirty="0"/>
              <a:t>T(n) = T(n-1)+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T(n) = T(n/2)+c</a:t>
            </a:r>
          </a:p>
          <a:p>
            <a:pPr marL="0" indent="0">
              <a:buNone/>
            </a:pPr>
            <a:r>
              <a:rPr lang="en-US" sz="2400" dirty="0"/>
              <a:t>T(n) = T(n/2)+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T(n) = 2T(n/2)+c</a:t>
            </a:r>
          </a:p>
          <a:p>
            <a:pPr marL="0" indent="0">
              <a:buNone/>
            </a:pPr>
            <a:r>
              <a:rPr lang="en-US" sz="2400" dirty="0"/>
              <a:t>T(n) = 2T(n/2)+8</a:t>
            </a:r>
          </a:p>
          <a:p>
            <a:pPr marL="0" indent="0">
              <a:buNone/>
            </a:pPr>
            <a:r>
              <a:rPr lang="en-US" sz="2400" dirty="0"/>
              <a:t>T(n) = 2T(n/2)+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T(n) = 3T(n/2)+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T(n) = 3T(n/5)+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143000"/>
            <a:ext cx="3429000" cy="4038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Recurrences left as individual practice: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T(n) = 7T(n/3)+</a:t>
            </a:r>
            <a:r>
              <a:rPr lang="en-US" sz="2400" dirty="0" err="1"/>
              <a:t>cn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T(n) = 7T(n/3)+cn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T(n) = T(n/2)+n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See also “recurrences practice” problems on the Exams page.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851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T(N-1) + c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fact(N)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2157" y="1981200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296178" y="2590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5035618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1294621" y="5645218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6178618"/>
            <a:ext cx="609600" cy="52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4495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0341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1294622" y="3733800"/>
            <a:ext cx="778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3279498"/>
            <a:ext cx="4804072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Time complexity of fact(N) ? T(N) = …</a:t>
            </a:r>
          </a:p>
          <a:p>
            <a:endParaRPr lang="en-US" sz="2000" dirty="0"/>
          </a:p>
          <a:p>
            <a:r>
              <a:rPr lang="en-US" sz="2000" dirty="0"/>
              <a:t>T(N) = T(N-1) + c</a:t>
            </a:r>
          </a:p>
          <a:p>
            <a:r>
              <a:rPr lang="en-US" sz="2000" dirty="0"/>
              <a:t>T(1) = c</a:t>
            </a:r>
          </a:p>
          <a:p>
            <a:r>
              <a:rPr lang="en-US" sz="2000" dirty="0"/>
              <a:t>T(0) = c</a:t>
            </a:r>
          </a:p>
          <a:p>
            <a:endParaRPr lang="en-US" sz="2000" dirty="0"/>
          </a:p>
          <a:p>
            <a:r>
              <a:rPr lang="en-US" sz="2000" dirty="0"/>
              <a:t>Levels: N</a:t>
            </a:r>
          </a:p>
          <a:p>
            <a:r>
              <a:rPr lang="en-US" sz="2000" dirty="0"/>
              <a:t>Each node has TC c =&gt; </a:t>
            </a:r>
          </a:p>
          <a:p>
            <a:r>
              <a:rPr lang="en-US" sz="2000" dirty="0"/>
              <a:t>T(N) = c*N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4121" y="1646872"/>
            <a:ext cx="589987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N*fact(N-1)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914400"/>
            <a:ext cx="129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complexity  tree: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5" y="18243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2819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T(N-1)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12" y="47625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12" y="571053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T(1)</a:t>
            </a:r>
          </a:p>
        </p:txBody>
      </p:sp>
    </p:spTree>
    <p:extLst>
      <p:ext uri="{BB962C8B-B14F-4D97-AF65-F5344CB8AC3E}">
        <p14:creationId xmlns:p14="http://schemas.microsoft.com/office/powerpoint/2010/main" val="2381754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4102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T(N) = T(N-4) +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2157" y="1981200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296178" y="2590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5035618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1294621" y="5645218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6178618"/>
            <a:ext cx="609600" cy="52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4495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0341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1294622" y="3733800"/>
            <a:ext cx="778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3279498"/>
            <a:ext cx="4959563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Time complexity of fact4(N) ? T(N) = …</a:t>
            </a:r>
          </a:p>
          <a:p>
            <a:endParaRPr lang="en-US" sz="2000" dirty="0"/>
          </a:p>
          <a:p>
            <a:r>
              <a:rPr lang="en-US" sz="2000" dirty="0"/>
              <a:t>T(N) = T(N-4) + c</a:t>
            </a:r>
          </a:p>
          <a:p>
            <a:r>
              <a:rPr lang="en-US" sz="2000" dirty="0"/>
              <a:t>T(3) = c</a:t>
            </a:r>
          </a:p>
          <a:p>
            <a:r>
              <a:rPr lang="en-US" sz="2000" dirty="0"/>
              <a:t>T(2) = c</a:t>
            </a:r>
          </a:p>
          <a:p>
            <a:r>
              <a:rPr lang="en-US" sz="2000" dirty="0"/>
              <a:t>T(1) = c</a:t>
            </a:r>
          </a:p>
          <a:p>
            <a:r>
              <a:rPr lang="en-US" sz="2000" dirty="0"/>
              <a:t>T(0) = c</a:t>
            </a:r>
          </a:p>
          <a:p>
            <a:endParaRPr lang="en-US" sz="2000" dirty="0"/>
          </a:p>
          <a:p>
            <a:r>
              <a:rPr lang="en-US" sz="2000" dirty="0"/>
              <a:t>Levels: ≈N/4</a:t>
            </a:r>
          </a:p>
          <a:p>
            <a:r>
              <a:rPr lang="en-US" sz="2000" dirty="0"/>
              <a:t>Each node has T c =&gt; </a:t>
            </a:r>
          </a:p>
          <a:p>
            <a:r>
              <a:rPr lang="en-US" sz="2000" dirty="0"/>
              <a:t>T(N) = c*N/4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2885" y="1140810"/>
            <a:ext cx="59747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fact4(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&lt;= 1)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== 2) return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(N == 3) return 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N*(N-1)*(N-2)*(N-3)*fact4(N-4)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914400"/>
            <a:ext cx="129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complexity  tree: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5" y="18243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2819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T(N-4)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12" y="47625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12" y="571053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T(0)</a:t>
            </a:r>
          </a:p>
        </p:txBody>
      </p:sp>
    </p:spTree>
    <p:extLst>
      <p:ext uri="{BB962C8B-B14F-4D97-AF65-F5344CB8AC3E}">
        <p14:creationId xmlns:p14="http://schemas.microsoft.com/office/powerpoint/2010/main" val="638116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T(N-1) + </a:t>
            </a:r>
            <a:r>
              <a:rPr lang="en-US" dirty="0" err="1">
                <a:solidFill>
                  <a:srgbClr val="FF0000"/>
                </a:solidFill>
              </a:rPr>
              <a:t>cN</a:t>
            </a:r>
            <a:br>
              <a:rPr lang="en-US" dirty="0"/>
            </a:br>
            <a:r>
              <a:rPr lang="en-US" dirty="0" err="1"/>
              <a:t>selection_sort_rec</a:t>
            </a:r>
            <a:r>
              <a:rPr lang="en-US" dirty="0"/>
              <a:t>(N)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2157" y="1981200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296178" y="2590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5035618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2c</a:t>
            </a: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1294621" y="5645218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6178618"/>
            <a:ext cx="609600" cy="52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4495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0341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c(n-1)</a:t>
            </a: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1294622" y="3733800"/>
            <a:ext cx="778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3279498"/>
            <a:ext cx="490551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T(N) = T(N-1) + </a:t>
            </a:r>
            <a:r>
              <a:rPr lang="en-US" sz="2000" dirty="0" err="1"/>
              <a:t>cN</a:t>
            </a:r>
            <a:endParaRPr lang="en-US" sz="2000" dirty="0"/>
          </a:p>
          <a:p>
            <a:r>
              <a:rPr lang="en-US" sz="2000" dirty="0"/>
              <a:t>T(1) = c</a:t>
            </a:r>
          </a:p>
          <a:p>
            <a:r>
              <a:rPr lang="en-US" sz="2000" dirty="0"/>
              <a:t>T(0) = c</a:t>
            </a:r>
          </a:p>
          <a:p>
            <a:endParaRPr lang="en-US" sz="2000" dirty="0"/>
          </a:p>
          <a:p>
            <a:r>
              <a:rPr lang="en-US" sz="2000" dirty="0"/>
              <a:t>Levels: N</a:t>
            </a:r>
          </a:p>
          <a:p>
            <a:r>
              <a:rPr lang="en-US" sz="2000" dirty="0"/>
              <a:t>Node at level i has TC c(N-i) =&gt; </a:t>
            </a:r>
          </a:p>
          <a:p>
            <a:r>
              <a:rPr lang="en-US" sz="2000" dirty="0"/>
              <a:t>T(N) = </a:t>
            </a:r>
            <a:r>
              <a:rPr lang="en-US" sz="2000" dirty="0" err="1"/>
              <a:t>cN+c</a:t>
            </a:r>
            <a:r>
              <a:rPr lang="en-US" sz="2000" dirty="0"/>
              <a:t>(N-1)+…</a:t>
            </a:r>
            <a:r>
              <a:rPr lang="en-US" sz="2000" dirty="0" err="1"/>
              <a:t>ci+..c</a:t>
            </a:r>
            <a:r>
              <a:rPr lang="en-US" sz="2000" dirty="0"/>
              <a:t> = </a:t>
            </a:r>
            <a:r>
              <a:rPr lang="en-US" sz="2000" dirty="0" err="1"/>
              <a:t>cN</a:t>
            </a:r>
            <a:r>
              <a:rPr lang="en-US" sz="2000" dirty="0"/>
              <a:t>(N+1)/2 = </a:t>
            </a:r>
            <a:r>
              <a:rPr lang="el-GR" sz="2000" dirty="0"/>
              <a:t>Θ</a:t>
            </a:r>
            <a:r>
              <a:rPr lang="en-US" sz="2000" dirty="0"/>
              <a:t>(N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8062" y="1447800"/>
            <a:ext cx="556113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A,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&gt;= N-1)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A,st,N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 //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&lt;-&gt;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sel_sort_rec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(A,st+1,N)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914400"/>
            <a:ext cx="129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complexity  tree: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5" y="18243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281940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T(N-1)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12" y="47625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12" y="571053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T(1)</a:t>
            </a:r>
          </a:p>
        </p:txBody>
      </p:sp>
    </p:spTree>
    <p:extLst>
      <p:ext uri="{BB962C8B-B14F-4D97-AF65-F5344CB8AC3E}">
        <p14:creationId xmlns:p14="http://schemas.microsoft.com/office/powerpoint/2010/main" val="390530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Master Theorem</a:t>
            </a:r>
          </a:p>
          <a:p>
            <a:r>
              <a:rPr lang="en-US" dirty="0"/>
              <a:t>The Recursion-Tree Method</a:t>
            </a:r>
          </a:p>
          <a:p>
            <a:pPr lvl="1"/>
            <a:r>
              <a:rPr lang="en-US" dirty="0"/>
              <a:t>Useful for guessing the bound.</a:t>
            </a:r>
          </a:p>
          <a:p>
            <a:pPr lvl="1"/>
            <a:r>
              <a:rPr lang="en-US" dirty="0"/>
              <a:t>I will also accept this method as proof for the given bound (if done correctly).</a:t>
            </a:r>
          </a:p>
          <a:p>
            <a:r>
              <a:rPr lang="en-US" dirty="0"/>
              <a:t>The Induction Method</a:t>
            </a:r>
          </a:p>
          <a:p>
            <a:pPr lvl="1"/>
            <a:r>
              <a:rPr lang="en-US" dirty="0"/>
              <a:t>Guess the bound, use induction to prove it.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 that the book calls this the substitution method, but I prefer to call it the induction method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3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T(N/2) +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2157" y="1981200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296178" y="2590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5035618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1294621" y="5645218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6178618"/>
            <a:ext cx="609600" cy="52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4495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0341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1294622" y="3733800"/>
            <a:ext cx="778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1" y="3279498"/>
            <a:ext cx="61722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T(N) = T(N/2) + c</a:t>
            </a:r>
          </a:p>
          <a:p>
            <a:r>
              <a:rPr lang="en-US" sz="2000" dirty="0"/>
              <a:t>T(1) = c</a:t>
            </a:r>
          </a:p>
          <a:p>
            <a:r>
              <a:rPr lang="en-US" sz="2000" dirty="0"/>
              <a:t>T(0) = c</a:t>
            </a:r>
          </a:p>
          <a:p>
            <a:endParaRPr lang="en-US" sz="2000" dirty="0"/>
          </a:p>
          <a:p>
            <a:r>
              <a:rPr lang="en-US" sz="2000" dirty="0"/>
              <a:t>Levels: ≈</a:t>
            </a:r>
            <a:r>
              <a:rPr lang="en-US" sz="2000" dirty="0" err="1"/>
              <a:t>lgN</a:t>
            </a:r>
            <a:r>
              <a:rPr lang="en-US" sz="2000" dirty="0"/>
              <a:t> ( from base case: N/2</a:t>
            </a:r>
            <a:r>
              <a:rPr lang="en-US" sz="2000" baseline="30000" dirty="0"/>
              <a:t>p</a:t>
            </a:r>
            <a:r>
              <a:rPr lang="en-US" sz="2000" dirty="0"/>
              <a:t>=1 =&gt; p=</a:t>
            </a:r>
            <a:r>
              <a:rPr lang="en-US" sz="2000" dirty="0" err="1"/>
              <a:t>lgN</a:t>
            </a:r>
            <a:r>
              <a:rPr lang="en-US" sz="2000" dirty="0"/>
              <a:t>)</a:t>
            </a:r>
          </a:p>
          <a:p>
            <a:r>
              <a:rPr lang="en-US" sz="2000" dirty="0"/>
              <a:t>Each node has TC c =&gt; </a:t>
            </a:r>
          </a:p>
          <a:p>
            <a:r>
              <a:rPr lang="en-US" sz="2000" dirty="0"/>
              <a:t>T(N) = c*</a:t>
            </a:r>
            <a:r>
              <a:rPr lang="en-US" sz="2000" dirty="0" err="1"/>
              <a:t>lgN</a:t>
            </a:r>
            <a:r>
              <a:rPr lang="en-US" sz="2000" dirty="0"/>
              <a:t> = </a:t>
            </a:r>
            <a:r>
              <a:rPr lang="el-GR" sz="2000" dirty="0"/>
              <a:t>Θ</a:t>
            </a:r>
            <a:r>
              <a:rPr lang="en-US" sz="2000" dirty="0"/>
              <a:t>(</a:t>
            </a:r>
            <a:r>
              <a:rPr lang="en-US" sz="2000" dirty="0" err="1"/>
              <a:t>lgN</a:t>
            </a:r>
            <a:r>
              <a:rPr lang="en-US" sz="2000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914400"/>
            <a:ext cx="129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complexity  tree: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5" y="18243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281940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</a:t>
            </a:r>
            <a:r>
              <a:rPr lang="en-US" sz="2400" b="1" dirty="0">
                <a:solidFill>
                  <a:srgbClr val="FF0000"/>
                </a:solidFill>
              </a:rPr>
              <a:t>N/2</a:t>
            </a:r>
            <a:r>
              <a:rPr lang="en-US" sz="2400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12" y="47625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12" y="571053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T(1)</a:t>
            </a:r>
          </a:p>
        </p:txBody>
      </p:sp>
    </p:spTree>
    <p:extLst>
      <p:ext uri="{BB962C8B-B14F-4D97-AF65-F5344CB8AC3E}">
        <p14:creationId xmlns:p14="http://schemas.microsoft.com/office/powerpoint/2010/main" val="2236047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762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T(N) = T(N/2) + </a:t>
            </a:r>
            <a:r>
              <a:rPr lang="en-US" dirty="0" err="1">
                <a:solidFill>
                  <a:srgbClr val="FF0000"/>
                </a:solidFill>
              </a:rPr>
              <a:t>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2157" y="1981200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4"/>
          </p:cNvCxnSpPr>
          <p:nvPr/>
        </p:nvCxnSpPr>
        <p:spPr>
          <a:xfrm flipH="1">
            <a:off x="1296178" y="2590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90600" y="5035618"/>
            <a:ext cx="60804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2c</a:t>
            </a: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1294621" y="5645218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6178618"/>
            <a:ext cx="609600" cy="52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95400" y="4495800"/>
            <a:ext cx="1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03413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3124200"/>
            <a:ext cx="914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cN</a:t>
            </a:r>
            <a:r>
              <a:rPr lang="en-US" sz="2400" b="1" dirty="0">
                <a:solidFill>
                  <a:srgbClr val="FF0000"/>
                </a:solidFill>
              </a:rPr>
              <a:t>/2</a:t>
            </a: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>
          <a:xfrm flipH="1">
            <a:off x="1294622" y="3733800"/>
            <a:ext cx="778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1" y="2895600"/>
            <a:ext cx="61722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T(N) = T(N/2) + </a:t>
            </a:r>
            <a:r>
              <a:rPr lang="en-US" sz="2000" dirty="0" err="1"/>
              <a:t>cN</a:t>
            </a:r>
            <a:endParaRPr lang="en-US" sz="2000" dirty="0"/>
          </a:p>
          <a:p>
            <a:r>
              <a:rPr lang="en-US" sz="2000" dirty="0"/>
              <a:t>T(1) = c</a:t>
            </a:r>
          </a:p>
          <a:p>
            <a:r>
              <a:rPr lang="en-US" sz="2000" dirty="0"/>
              <a:t>T(0) = c</a:t>
            </a:r>
          </a:p>
          <a:p>
            <a:endParaRPr lang="en-US" sz="2000" dirty="0"/>
          </a:p>
          <a:p>
            <a:r>
              <a:rPr lang="en-US" sz="2000" dirty="0"/>
              <a:t>Levels: ≈</a:t>
            </a:r>
            <a:r>
              <a:rPr lang="en-US" sz="2000" dirty="0" err="1"/>
              <a:t>lgN</a:t>
            </a:r>
            <a:r>
              <a:rPr lang="en-US" sz="2000" dirty="0"/>
              <a:t> ( from base case: N/2</a:t>
            </a:r>
            <a:r>
              <a:rPr lang="en-US" sz="2000" baseline="30000" dirty="0"/>
              <a:t>p</a:t>
            </a:r>
            <a:r>
              <a:rPr lang="en-US" sz="2000" dirty="0"/>
              <a:t>=1 =&gt; p=</a:t>
            </a:r>
            <a:r>
              <a:rPr lang="en-US" sz="2000" dirty="0" err="1"/>
              <a:t>lgN</a:t>
            </a:r>
            <a:r>
              <a:rPr lang="en-US" sz="2000" dirty="0"/>
              <a:t>)</a:t>
            </a:r>
          </a:p>
          <a:p>
            <a:r>
              <a:rPr lang="en-US" sz="2000" dirty="0"/>
              <a:t>Node at level i has TC </a:t>
            </a:r>
            <a:r>
              <a:rPr lang="en-US" sz="2000" dirty="0" err="1"/>
              <a:t>cN</a:t>
            </a:r>
            <a:r>
              <a:rPr lang="en-US" sz="2000" dirty="0"/>
              <a:t>/2</a:t>
            </a:r>
            <a:r>
              <a:rPr lang="en-US" sz="2000" baseline="30000" dirty="0"/>
              <a:t>i</a:t>
            </a:r>
            <a:r>
              <a:rPr lang="en-US" sz="2000" dirty="0"/>
              <a:t> =&gt; </a:t>
            </a:r>
          </a:p>
          <a:p>
            <a:r>
              <a:rPr lang="en-US" sz="2000" dirty="0"/>
              <a:t>T(N) = c(N + N/2 + N/2</a:t>
            </a:r>
            <a:r>
              <a:rPr lang="en-US" sz="2000" baseline="30000" dirty="0"/>
              <a:t>2</a:t>
            </a:r>
            <a:r>
              <a:rPr lang="en-US" sz="2000" dirty="0"/>
              <a:t> + … N/2</a:t>
            </a:r>
            <a:r>
              <a:rPr lang="en-US" sz="2000" baseline="30000" dirty="0"/>
              <a:t>i</a:t>
            </a:r>
            <a:r>
              <a:rPr lang="en-US" sz="2000" dirty="0"/>
              <a:t> + … + N/2</a:t>
            </a:r>
            <a:r>
              <a:rPr lang="en-US" sz="2000" baseline="30000" dirty="0"/>
              <a:t>k</a:t>
            </a:r>
            <a:r>
              <a:rPr lang="en-US" sz="2000" dirty="0"/>
              <a:t>) = </a:t>
            </a:r>
          </a:p>
          <a:p>
            <a:r>
              <a:rPr lang="en-US" sz="2000" dirty="0"/>
              <a:t>         = </a:t>
            </a:r>
            <a:r>
              <a:rPr lang="en-US" sz="2000" dirty="0" err="1"/>
              <a:t>cN</a:t>
            </a:r>
            <a:r>
              <a:rPr lang="en-US" sz="2000" dirty="0"/>
              <a:t>(1 + 1/2 + 1/2</a:t>
            </a:r>
            <a:r>
              <a:rPr lang="en-US" sz="2000" baseline="30000" dirty="0"/>
              <a:t>2</a:t>
            </a:r>
            <a:r>
              <a:rPr lang="en-US" sz="2000" dirty="0"/>
              <a:t> + … 1/2</a:t>
            </a:r>
            <a:r>
              <a:rPr lang="en-US" sz="2000" baseline="30000" dirty="0"/>
              <a:t>i</a:t>
            </a:r>
            <a:r>
              <a:rPr lang="en-US" sz="2000" dirty="0"/>
              <a:t> + … + 1/2</a:t>
            </a:r>
            <a:r>
              <a:rPr lang="en-US" sz="2000" baseline="30000" dirty="0"/>
              <a:t>k</a:t>
            </a:r>
            <a:r>
              <a:rPr lang="en-US" sz="2000" dirty="0"/>
              <a:t>) = </a:t>
            </a:r>
          </a:p>
          <a:p>
            <a:r>
              <a:rPr lang="en-US" sz="2000" dirty="0"/>
              <a:t>         = </a:t>
            </a:r>
            <a:r>
              <a:rPr lang="en-US" sz="2000" dirty="0" err="1"/>
              <a:t>cN</a:t>
            </a:r>
            <a:r>
              <a:rPr lang="en-US" sz="2000" dirty="0"/>
              <a:t>[1 + (1/2) + (½)</a:t>
            </a:r>
            <a:r>
              <a:rPr lang="en-US" sz="2000" baseline="30000" dirty="0"/>
              <a:t>2</a:t>
            </a:r>
            <a:r>
              <a:rPr lang="en-US" sz="2000" dirty="0"/>
              <a:t> + … (½)</a:t>
            </a:r>
            <a:r>
              <a:rPr lang="en-US" sz="2000" baseline="30000" dirty="0"/>
              <a:t>i</a:t>
            </a:r>
            <a:r>
              <a:rPr lang="en-US" sz="2000" dirty="0"/>
              <a:t> + … + (½)</a:t>
            </a:r>
            <a:r>
              <a:rPr lang="en-US" sz="2000" baseline="30000" dirty="0"/>
              <a:t>p</a:t>
            </a:r>
            <a:r>
              <a:rPr lang="en-US" sz="2000" dirty="0"/>
              <a:t>] = </a:t>
            </a:r>
          </a:p>
          <a:p>
            <a:r>
              <a:rPr lang="en-US" sz="2000" dirty="0"/>
              <a:t>         = </a:t>
            </a:r>
            <a:r>
              <a:rPr lang="en-US" sz="2000" dirty="0" err="1"/>
              <a:t>cN</a:t>
            </a:r>
            <a:r>
              <a:rPr lang="en-US" sz="2000" dirty="0"/>
              <a:t>*constant</a:t>
            </a:r>
          </a:p>
          <a:p>
            <a:r>
              <a:rPr lang="en-US" sz="2000" dirty="0"/>
              <a:t>        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914400"/>
            <a:ext cx="1295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complexity  tree: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5" y="18243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2819400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</a:t>
            </a:r>
            <a:r>
              <a:rPr lang="en-US" sz="2400" b="1" dirty="0">
                <a:solidFill>
                  <a:srgbClr val="FF0000"/>
                </a:solidFill>
              </a:rPr>
              <a:t>N/2</a:t>
            </a:r>
            <a:r>
              <a:rPr lang="en-US" sz="2400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12" y="476250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412" y="5710535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T(1)</a:t>
            </a:r>
          </a:p>
        </p:txBody>
      </p:sp>
    </p:spTree>
    <p:extLst>
      <p:ext uri="{BB962C8B-B14F-4D97-AF65-F5344CB8AC3E}">
        <p14:creationId xmlns:p14="http://schemas.microsoft.com/office/powerpoint/2010/main" val="666229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9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2T(n/2)+c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56391"/>
              </p:ext>
            </p:extLst>
          </p:nvPr>
        </p:nvGraphicFramePr>
        <p:xfrm>
          <a:off x="4911482" y="1219200"/>
          <a:ext cx="4003917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500682"/>
            <a:chOff x="4374742" y="3324910"/>
            <a:chExt cx="4503100" cy="3500682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59462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33046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67042908"/>
              </p:ext>
            </p:extLst>
          </p:nvPr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03040" progId="Equation.3">
                  <p:embed/>
                </p:oleObj>
              </mc:Choice>
              <mc:Fallback>
                <p:oleObj name="Equation" r:id="rId3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7479073"/>
              </p:ext>
            </p:extLst>
          </p:nvPr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31640" progId="Equation.3">
                  <p:embed/>
                </p:oleObj>
              </mc:Choice>
              <mc:Fallback>
                <p:oleObj name="Equation" r:id="rId5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0637210"/>
              </p:ext>
            </p:extLst>
          </p:nvPr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431613" progId="Equation.3">
                  <p:embed/>
                </p:oleObj>
              </mc:Choice>
              <mc:Fallback>
                <p:oleObj name="Equation" r:id="rId7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8711367"/>
              </p:ext>
            </p:extLst>
          </p:nvPr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431640" progId="Equation.3">
                  <p:embed/>
                </p:oleObj>
              </mc:Choice>
              <mc:Fallback>
                <p:oleObj name="Equation" r:id="rId8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078871"/>
              </p:ext>
            </p:extLst>
          </p:nvPr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431613" progId="Equation.3">
                  <p:embed/>
                </p:oleObj>
              </mc:Choice>
              <mc:Fallback>
                <p:oleObj name="Equation" r:id="rId10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79642720"/>
              </p:ext>
            </p:extLst>
          </p:nvPr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431613" progId="Equation.3">
                  <p:embed/>
                </p:oleObj>
              </mc:Choice>
              <mc:Fallback>
                <p:oleObj name="Equation" r:id="rId12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5653928"/>
              </p:ext>
            </p:extLst>
          </p:nvPr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39680" progId="Equation.3">
                  <p:embed/>
                </p:oleObj>
              </mc:Choice>
              <mc:Fallback>
                <p:oleObj name="Equation" r:id="rId13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5262587"/>
              </p:ext>
            </p:extLst>
          </p:nvPr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39680" progId="Equation.3">
                  <p:embed/>
                </p:oleObj>
              </mc:Choice>
              <mc:Fallback>
                <p:oleObj name="Equation" r:id="rId15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10699189"/>
              </p:ext>
            </p:extLst>
          </p:nvPr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201" imgH="139579" progId="Equation.3">
                  <p:embed/>
                </p:oleObj>
              </mc:Choice>
              <mc:Fallback>
                <p:oleObj name="Equation" r:id="rId17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9648460"/>
              </p:ext>
            </p:extLst>
          </p:nvPr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201" imgH="139579" progId="Equation.3">
                  <p:embed/>
                </p:oleObj>
              </mc:Choice>
              <mc:Fallback>
                <p:oleObj name="Equation" r:id="rId18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78084" y="5900410"/>
            <a:ext cx="4765916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 = c(1+2+2</a:t>
            </a:r>
            <a:r>
              <a:rPr lang="en-US" baseline="30000" dirty="0"/>
              <a:t>2</a:t>
            </a:r>
            <a:r>
              <a:rPr lang="en-US" dirty="0"/>
              <a:t>+2</a:t>
            </a:r>
            <a:r>
              <a:rPr lang="en-US" baseline="30000" dirty="0"/>
              <a:t>3</a:t>
            </a:r>
            <a:r>
              <a:rPr lang="en-US" dirty="0"/>
              <a:t>+…+2</a:t>
            </a:r>
            <a:r>
              <a:rPr lang="en-US" baseline="30000" dirty="0"/>
              <a:t>i</a:t>
            </a:r>
            <a:r>
              <a:rPr lang="en-US" dirty="0"/>
              <a:t>+…+2</a:t>
            </a:r>
            <a:r>
              <a:rPr lang="en-US" baseline="30000" dirty="0"/>
              <a:t>p</a:t>
            </a:r>
            <a:r>
              <a:rPr lang="en-US" dirty="0"/>
              <a:t>)=c2</a:t>
            </a:r>
            <a:r>
              <a:rPr lang="en-US" baseline="30000" dirty="0"/>
              <a:t>p+1</a:t>
            </a:r>
            <a:r>
              <a:rPr lang="en-US" dirty="0"/>
              <a:t>/(2-1) </a:t>
            </a:r>
          </a:p>
          <a:p>
            <a:r>
              <a:rPr lang="en-US" sz="2000" dirty="0"/>
              <a:t>                = 2c2</a:t>
            </a:r>
            <a:r>
              <a:rPr lang="en-US" sz="2000" baseline="30000" dirty="0"/>
              <a:t>p</a:t>
            </a:r>
            <a:r>
              <a:rPr lang="en-US" sz="2000" dirty="0"/>
              <a:t> = 2cn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 1 =&gt; 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21829704"/>
              </p:ext>
            </p:extLst>
          </p:nvPr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203040" progId="Equation.3">
                  <p:embed/>
                </p:oleObj>
              </mc:Choice>
              <mc:Fallback>
                <p:oleObj name="Equation" r:id="rId19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27961430"/>
              </p:ext>
            </p:extLst>
          </p:nvPr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91960" imgH="203040" progId="Equation.3">
                  <p:embed/>
                </p:oleObj>
              </mc:Choice>
              <mc:Fallback>
                <p:oleObj name="Equation" r:id="rId21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8583579"/>
              </p:ext>
            </p:extLst>
          </p:nvPr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973" imgH="203112" progId="Equation.3">
                  <p:embed/>
                </p:oleObj>
              </mc:Choice>
              <mc:Fallback>
                <p:oleObj name="Equation" r:id="rId23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8165198"/>
              </p:ext>
            </p:extLst>
          </p:nvPr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1973" imgH="203112" progId="Equation.3">
                  <p:embed/>
                </p:oleObj>
              </mc:Choice>
              <mc:Fallback>
                <p:oleObj name="Equation" r:id="rId24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  <p:sp>
        <p:nvSpPr>
          <p:cNvPr id="41" name="Oval 40"/>
          <p:cNvSpPr/>
          <p:nvPr/>
        </p:nvSpPr>
        <p:spPr>
          <a:xfrm>
            <a:off x="7670298" y="1912961"/>
            <a:ext cx="1066800" cy="402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8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9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</a:t>
            </a:r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60743"/>
              </p:ext>
            </p:extLst>
          </p:nvPr>
        </p:nvGraphicFramePr>
        <p:xfrm>
          <a:off x="4911482" y="1219200"/>
          <a:ext cx="4003917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k=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2591" y="2138118"/>
            <a:ext cx="4025493" cy="3006463"/>
            <a:chOff x="4623749" y="3324910"/>
            <a:chExt cx="4025493" cy="300646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91122602"/>
              </p:ext>
            </p:extLst>
          </p:nvPr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03040" progId="Equation.3">
                  <p:embed/>
                </p:oleObj>
              </mc:Choice>
              <mc:Fallback>
                <p:oleObj name="Equation" r:id="rId3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137355"/>
              </p:ext>
            </p:extLst>
          </p:nvPr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31640" progId="Equation.3">
                  <p:embed/>
                </p:oleObj>
              </mc:Choice>
              <mc:Fallback>
                <p:oleObj name="Equation" r:id="rId5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1410707"/>
              </p:ext>
            </p:extLst>
          </p:nvPr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431613" progId="Equation.3">
                  <p:embed/>
                </p:oleObj>
              </mc:Choice>
              <mc:Fallback>
                <p:oleObj name="Equation" r:id="rId7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13989092"/>
              </p:ext>
            </p:extLst>
          </p:nvPr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431640" progId="Equation.3">
                  <p:embed/>
                </p:oleObj>
              </mc:Choice>
              <mc:Fallback>
                <p:oleObj name="Equation" r:id="rId8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6456102"/>
              </p:ext>
            </p:extLst>
          </p:nvPr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431613" progId="Equation.3">
                  <p:embed/>
                </p:oleObj>
              </mc:Choice>
              <mc:Fallback>
                <p:oleObj name="Equation" r:id="rId10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6148446"/>
              </p:ext>
            </p:extLst>
          </p:nvPr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431613" progId="Equation.3">
                  <p:embed/>
                </p:oleObj>
              </mc:Choice>
              <mc:Fallback>
                <p:oleObj name="Equation" r:id="rId12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265532" y="5900410"/>
            <a:ext cx="4878468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= c(1+2+2</a:t>
            </a:r>
            <a:r>
              <a:rPr lang="en-US" baseline="30000" dirty="0"/>
              <a:t>2</a:t>
            </a:r>
            <a:r>
              <a:rPr lang="en-US" dirty="0"/>
              <a:t>+2</a:t>
            </a:r>
            <a:r>
              <a:rPr lang="en-US" baseline="30000" dirty="0"/>
              <a:t>3</a:t>
            </a:r>
            <a:r>
              <a:rPr lang="en-US" dirty="0"/>
              <a:t>+…+2</a:t>
            </a:r>
            <a:r>
              <a:rPr lang="en-US" baseline="30000" dirty="0"/>
              <a:t>i</a:t>
            </a:r>
            <a:r>
              <a:rPr lang="en-US" dirty="0"/>
              <a:t>+…+2</a:t>
            </a:r>
            <a:r>
              <a:rPr lang="en-US" baseline="30000" dirty="0"/>
              <a:t>p</a:t>
            </a:r>
            <a:r>
              <a:rPr lang="en-US" dirty="0"/>
              <a:t>)=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*2</a:t>
            </a:r>
            <a:r>
              <a:rPr lang="en-US" baseline="30000" dirty="0"/>
              <a:t>p+1</a:t>
            </a:r>
            <a:r>
              <a:rPr lang="en-US" dirty="0"/>
              <a:t>/(2-1) </a:t>
            </a:r>
          </a:p>
          <a:p>
            <a:r>
              <a:rPr lang="en-US" sz="2000" dirty="0"/>
              <a:t>               = 2*</a:t>
            </a:r>
            <a:r>
              <a:rPr lang="en-US" sz="2000" dirty="0">
                <a:solidFill>
                  <a:srgbClr val="FF0000"/>
                </a:solidFill>
              </a:rPr>
              <a:t>8</a:t>
            </a:r>
            <a:r>
              <a:rPr lang="en-US" sz="2000" dirty="0"/>
              <a:t>*2</a:t>
            </a:r>
            <a:r>
              <a:rPr lang="en-US" sz="2000" baseline="30000" dirty="0"/>
              <a:t>p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16</a:t>
            </a:r>
            <a:r>
              <a:rPr lang="en-US" sz="2000" dirty="0"/>
              <a:t>n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 1 =&gt; 2</a:t>
            </a:r>
            <a:r>
              <a:rPr lang="en-US" baseline="30000" dirty="0"/>
              <a:t>p</a:t>
            </a:r>
            <a:r>
              <a:rPr lang="en-US" dirty="0"/>
              <a:t>= n =&gt;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9473307"/>
              </p:ext>
            </p:extLst>
          </p:nvPr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5023009"/>
              </p:ext>
            </p:extLst>
          </p:nvPr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03040" progId="Equation.3">
                  <p:embed/>
                </p:oleObj>
              </mc:Choice>
              <mc:Fallback>
                <p:oleObj name="Equation" r:id="rId15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703804"/>
              </p:ext>
            </p:extLst>
          </p:nvPr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73" imgH="203112" progId="Equation.3">
                  <p:embed/>
                </p:oleObj>
              </mc:Choice>
              <mc:Fallback>
                <p:oleObj name="Equation" r:id="rId17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61549304"/>
              </p:ext>
            </p:extLst>
          </p:nvPr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73" imgH="203112" progId="Equation.3">
                  <p:embed/>
                </p:oleObj>
              </mc:Choice>
              <mc:Fallback>
                <p:oleObj name="Equation" r:id="rId18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668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2" name="Oval 61"/>
          <p:cNvSpPr/>
          <p:nvPr/>
        </p:nvSpPr>
        <p:spPr>
          <a:xfrm>
            <a:off x="152400" y="509647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8382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29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191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1" y="838200"/>
            <a:ext cx="568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specific value is given instead of c, use that. Here c=8.</a:t>
            </a:r>
          </a:p>
        </p:txBody>
      </p:sp>
    </p:spTree>
    <p:extLst>
      <p:ext uri="{BB962C8B-B14F-4D97-AF65-F5344CB8AC3E}">
        <p14:creationId xmlns:p14="http://schemas.microsoft.com/office/powerpoint/2010/main" val="429485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2" y="69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290013"/>
              </p:ext>
            </p:extLst>
          </p:nvPr>
        </p:nvGraphicFramePr>
        <p:xfrm>
          <a:off x="4911482" y="1219200"/>
          <a:ext cx="4156319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2*c*n/2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4*c*n/4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*c*n/2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85057"/>
              </p:ext>
            </p:extLst>
          </p:nvPr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5989084"/>
              </p:ext>
            </p:extLst>
          </p:nvPr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1005086"/>
              </p:ext>
            </p:extLst>
          </p:nvPr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7361807"/>
              </p:ext>
            </p:extLst>
          </p:nvPr>
        </p:nvGraphicFramePr>
        <p:xfrm>
          <a:off x="643873" y="3250839"/>
          <a:ext cx="3857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393480" progId="Equation.3">
                  <p:embed/>
                </p:oleObj>
              </mc:Choice>
              <mc:Fallback>
                <p:oleObj name="Equation" r:id="rId9" imgW="24120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73" y="3250839"/>
                        <a:ext cx="38576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3200332"/>
              </p:ext>
            </p:extLst>
          </p:nvPr>
        </p:nvGraphicFramePr>
        <p:xfrm>
          <a:off x="16700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393480" progId="Equation.3">
                  <p:embed/>
                </p:oleObj>
              </mc:Choice>
              <mc:Fallback>
                <p:oleObj name="Equation" r:id="rId11" imgW="24120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1747337"/>
              </p:ext>
            </p:extLst>
          </p:nvPr>
        </p:nvGraphicFramePr>
        <p:xfrm>
          <a:off x="25082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2533888"/>
              </p:ext>
            </p:extLst>
          </p:nvPr>
        </p:nvGraphicFramePr>
        <p:xfrm>
          <a:off x="3656012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8849779"/>
              </p:ext>
            </p:extLst>
          </p:nvPr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3">
                  <p:embed/>
                </p:oleObj>
              </mc:Choice>
              <mc:Fallback>
                <p:oleObj name="Equation" r:id="rId15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63147804"/>
              </p:ext>
            </p:extLst>
          </p:nvPr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3">
                  <p:embed/>
                </p:oleObj>
              </mc:Choice>
              <mc:Fallback>
                <p:oleObj name="Equation" r:id="rId17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3234768"/>
              </p:ext>
            </p:extLst>
          </p:nvPr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431613" progId="Equation.3">
                  <p:embed/>
                </p:oleObj>
              </mc:Choice>
              <mc:Fallback>
                <p:oleObj name="Equation" r:id="rId19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3507590"/>
              </p:ext>
            </p:extLst>
          </p:nvPr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431640" progId="Equation.3">
                  <p:embed/>
                </p:oleObj>
              </mc:Choice>
              <mc:Fallback>
                <p:oleObj name="Equation" r:id="rId20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34012937"/>
              </p:ext>
            </p:extLst>
          </p:nvPr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431613" progId="Equation.3">
                  <p:embed/>
                </p:oleObj>
              </mc:Choice>
              <mc:Fallback>
                <p:oleObj name="Equation" r:id="rId22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1073771"/>
              </p:ext>
            </p:extLst>
          </p:nvPr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431613" progId="Equation.3">
                  <p:embed/>
                </p:oleObj>
              </mc:Choice>
              <mc:Fallback>
                <p:oleObj name="Equation" r:id="rId24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37308832"/>
              </p:ext>
            </p:extLst>
          </p:nvPr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3">
                  <p:embed/>
                </p:oleObj>
              </mc:Choice>
              <mc:Fallback>
                <p:oleObj name="Equation" r:id="rId25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6066393"/>
              </p:ext>
            </p:extLst>
          </p:nvPr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39680" progId="Equation.3">
                  <p:embed/>
                </p:oleObj>
              </mc:Choice>
              <mc:Fallback>
                <p:oleObj name="Equation" r:id="rId27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1001440"/>
              </p:ext>
            </p:extLst>
          </p:nvPr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201" imgH="139579" progId="Equation.3">
                  <p:embed/>
                </p:oleObj>
              </mc:Choice>
              <mc:Fallback>
                <p:oleObj name="Equation" r:id="rId29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91167415"/>
              </p:ext>
            </p:extLst>
          </p:nvPr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201" imgH="139579" progId="Equation.3">
                  <p:embed/>
                </p:oleObj>
              </mc:Choice>
              <mc:Fallback>
                <p:oleObj name="Equation" r:id="rId30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724400" y="6019800"/>
            <a:ext cx="4003432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</a:t>
            </a:r>
          </a:p>
          <a:p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 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=1 =&gt; 2</a:t>
            </a:r>
            <a:r>
              <a:rPr lang="en-US" baseline="30000" dirty="0"/>
              <a:t>p</a:t>
            </a:r>
            <a:r>
              <a:rPr lang="en-US" dirty="0"/>
              <a:t>=n  =&gt;  p=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4497278"/>
              </p:ext>
            </p:extLst>
          </p:nvPr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203040" progId="Equation.3">
                  <p:embed/>
                </p:oleObj>
              </mc:Choice>
              <mc:Fallback>
                <p:oleObj name="Equation" r:id="rId31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8824763"/>
              </p:ext>
            </p:extLst>
          </p:nvPr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203040" progId="Equation.3">
                  <p:embed/>
                </p:oleObj>
              </mc:Choice>
              <mc:Fallback>
                <p:oleObj name="Equation" r:id="rId33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6204892"/>
              </p:ext>
            </p:extLst>
          </p:nvPr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73" imgH="203112" progId="Equation.3">
                  <p:embed/>
                </p:oleObj>
              </mc:Choice>
              <mc:Fallback>
                <p:oleObj name="Equation" r:id="rId35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8738831"/>
              </p:ext>
            </p:extLst>
          </p:nvPr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203112" progId="Equation.3">
                  <p:embed/>
                </p:oleObj>
              </mc:Choice>
              <mc:Fallback>
                <p:oleObj name="Equation" r:id="rId36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84281" y="6036358"/>
                <a:ext cx="4059719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𝑙𝑔𝑛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𝑐𝑛𝑙𝑔𝑛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𝑛𝑙𝑔𝑛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81" y="6036358"/>
                <a:ext cx="4059719" cy="639983"/>
              </a:xfrm>
              <a:prstGeom prst="rect">
                <a:avLst/>
              </a:prstGeom>
              <a:blipFill>
                <a:blip r:embed="rId38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483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99" y="-68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 T(n) =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T(n/2)+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196918"/>
              </p:ext>
            </p:extLst>
          </p:nvPr>
        </p:nvGraphicFramePr>
        <p:xfrm>
          <a:off x="4911483" y="1219200"/>
          <a:ext cx="4232516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dirty="0"/>
                        <a:t>*c*n/2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dirty="0"/>
                        <a:t>*c*n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≠</a:t>
                      </a:r>
                      <a:r>
                        <a:rPr lang="en-US" sz="1600" dirty="0"/>
                        <a:t>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61758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10" idx="0"/>
            </p:cNvCxnSpPr>
            <p:nvPr/>
          </p:nvCxnSpPr>
          <p:spPr>
            <a:xfrm flipH="1">
              <a:off x="5490358" y="4393068"/>
              <a:ext cx="195728" cy="677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42958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V="1">
              <a:off x="5357026" y="6095422"/>
              <a:ext cx="0" cy="2045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471558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1187992" y="3743208"/>
            <a:ext cx="31208" cy="280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380845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61768" y="3752641"/>
            <a:ext cx="11326" cy="16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98028" y="3752641"/>
            <a:ext cx="16147" cy="16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92774" y="3743208"/>
            <a:ext cx="4179" cy="172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29473"/>
              </p:ext>
            </p:extLst>
          </p:nvPr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3641660"/>
              </p:ext>
            </p:extLst>
          </p:nvPr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73731955"/>
              </p:ext>
            </p:extLst>
          </p:nvPr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0830738"/>
              </p:ext>
            </p:extLst>
          </p:nvPr>
        </p:nvGraphicFramePr>
        <p:xfrm>
          <a:off x="985837" y="3250839"/>
          <a:ext cx="3857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393480" progId="Equation.3">
                  <p:embed/>
                </p:oleObj>
              </mc:Choice>
              <mc:Fallback>
                <p:oleObj name="Equation" r:id="rId9" imgW="24120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3250839"/>
                        <a:ext cx="38576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5756557"/>
              </p:ext>
            </p:extLst>
          </p:nvPr>
        </p:nvGraphicFramePr>
        <p:xfrm>
          <a:off x="16700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393480" progId="Equation.3">
                  <p:embed/>
                </p:oleObj>
              </mc:Choice>
              <mc:Fallback>
                <p:oleObj name="Equation" r:id="rId11" imgW="24120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9794183"/>
              </p:ext>
            </p:extLst>
          </p:nvPr>
        </p:nvGraphicFramePr>
        <p:xfrm>
          <a:off x="25082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949413"/>
              </p:ext>
            </p:extLst>
          </p:nvPr>
        </p:nvGraphicFramePr>
        <p:xfrm>
          <a:off x="3656012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1202718"/>
              </p:ext>
            </p:extLst>
          </p:nvPr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3">
                  <p:embed/>
                </p:oleObj>
              </mc:Choice>
              <mc:Fallback>
                <p:oleObj name="Equation" r:id="rId15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6529477"/>
              </p:ext>
            </p:extLst>
          </p:nvPr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3">
                  <p:embed/>
                </p:oleObj>
              </mc:Choice>
              <mc:Fallback>
                <p:oleObj name="Equation" r:id="rId17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5357476"/>
              </p:ext>
            </p:extLst>
          </p:nvPr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431613" progId="Equation.3">
                  <p:embed/>
                </p:oleObj>
              </mc:Choice>
              <mc:Fallback>
                <p:oleObj name="Equation" r:id="rId19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8963550"/>
              </p:ext>
            </p:extLst>
          </p:nvPr>
        </p:nvGraphicFramePr>
        <p:xfrm>
          <a:off x="762000" y="3048000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431640" progId="Equation.3">
                  <p:embed/>
                </p:oleObj>
              </mc:Choice>
              <mc:Fallback>
                <p:oleObj name="Equation" r:id="rId20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47329827"/>
              </p:ext>
            </p:extLst>
          </p:nvPr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431613" progId="Equation.3">
                  <p:embed/>
                </p:oleObj>
              </mc:Choice>
              <mc:Fallback>
                <p:oleObj name="Equation" r:id="rId22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03184287"/>
              </p:ext>
            </p:extLst>
          </p:nvPr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431613" progId="Equation.3">
                  <p:embed/>
                </p:oleObj>
              </mc:Choice>
              <mc:Fallback>
                <p:oleObj name="Equation" r:id="rId24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53649073"/>
              </p:ext>
            </p:extLst>
          </p:nvPr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3">
                  <p:embed/>
                </p:oleObj>
              </mc:Choice>
              <mc:Fallback>
                <p:oleObj name="Equation" r:id="rId25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17853782"/>
              </p:ext>
            </p:extLst>
          </p:nvPr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39680" progId="Equation.3">
                  <p:embed/>
                </p:oleObj>
              </mc:Choice>
              <mc:Fallback>
                <p:oleObj name="Equation" r:id="rId27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3165843"/>
              </p:ext>
            </p:extLst>
          </p:nvPr>
        </p:nvGraphicFramePr>
        <p:xfrm>
          <a:off x="3073344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201" imgH="139579" progId="Equation.3">
                  <p:embed/>
                </p:oleObj>
              </mc:Choice>
              <mc:Fallback>
                <p:oleObj name="Equation" r:id="rId29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344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178043"/>
              </p:ext>
            </p:extLst>
          </p:nvPr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201" imgH="139579" progId="Equation.3">
                  <p:embed/>
                </p:oleObj>
              </mc:Choice>
              <mc:Fallback>
                <p:oleObj name="Equation" r:id="rId30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=1 =&gt;  2</a:t>
            </a:r>
            <a:r>
              <a:rPr lang="en-US" baseline="30000" dirty="0"/>
              <a:t>p</a:t>
            </a:r>
            <a:r>
              <a:rPr lang="en-US" dirty="0"/>
              <a:t>=n =&gt; 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50115454"/>
              </p:ext>
            </p:extLst>
          </p:nvPr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203040" progId="Equation.3">
                  <p:embed/>
                </p:oleObj>
              </mc:Choice>
              <mc:Fallback>
                <p:oleObj name="Equation" r:id="rId31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5487463"/>
              </p:ext>
            </p:extLst>
          </p:nvPr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203040" progId="Equation.3">
                  <p:embed/>
                </p:oleObj>
              </mc:Choice>
              <mc:Fallback>
                <p:oleObj name="Equation" r:id="rId33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93874841"/>
              </p:ext>
            </p:extLst>
          </p:nvPr>
        </p:nvGraphicFramePr>
        <p:xfrm>
          <a:off x="2819400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73" imgH="203112" progId="Equation.3">
                  <p:embed/>
                </p:oleObj>
              </mc:Choice>
              <mc:Fallback>
                <p:oleObj name="Equation" r:id="rId35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0448546"/>
              </p:ext>
            </p:extLst>
          </p:nvPr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203112" progId="Equation.3">
                  <p:embed/>
                </p:oleObj>
              </mc:Choice>
              <mc:Fallback>
                <p:oleObj name="Equation" r:id="rId36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>
            <a:endCxn id="72" idx="7"/>
          </p:cNvCxnSpPr>
          <p:nvPr/>
        </p:nvCxnSpPr>
        <p:spPr>
          <a:xfrm flipH="1">
            <a:off x="615774" y="2418490"/>
            <a:ext cx="1483818" cy="316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11469"/>
              </p:ext>
            </p:extLst>
          </p:nvPr>
        </p:nvGraphicFramePr>
        <p:xfrm>
          <a:off x="223838" y="2667000"/>
          <a:ext cx="3857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41200" imgH="393480" progId="Equation.3">
                  <p:embed/>
                </p:oleObj>
              </mc:Choice>
              <mc:Fallback>
                <p:oleObj name="Equation" r:id="rId37" imgW="241200" imgH="39348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667000"/>
                        <a:ext cx="3857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 71"/>
          <p:cNvSpPr/>
          <p:nvPr/>
        </p:nvSpPr>
        <p:spPr>
          <a:xfrm>
            <a:off x="207635" y="2667000"/>
            <a:ext cx="478165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Object 5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36900"/>
              </p:ext>
            </p:extLst>
          </p:nvPr>
        </p:nvGraphicFramePr>
        <p:xfrm>
          <a:off x="228600" y="2286000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93529" imgH="431613" progId="Equation.3">
                  <p:embed/>
                </p:oleObj>
              </mc:Choice>
              <mc:Fallback>
                <p:oleObj name="Equation" r:id="rId38" imgW="393529" imgH="431613" progId="Equation.3">
                  <p:embed/>
                  <p:pic>
                    <p:nvPicPr>
                      <p:cNvPr id="56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Connector 72"/>
          <p:cNvCxnSpPr>
            <a:endCxn id="100" idx="7"/>
          </p:cNvCxnSpPr>
          <p:nvPr/>
        </p:nvCxnSpPr>
        <p:spPr>
          <a:xfrm flipH="1">
            <a:off x="636739" y="3104492"/>
            <a:ext cx="561205" cy="3076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02579" y="3640200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520395" y="3671865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341921" y="3647562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503913" y="3661924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524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Object 8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128142"/>
              </p:ext>
            </p:extLst>
          </p:nvPr>
        </p:nvGraphicFramePr>
        <p:xfrm>
          <a:off x="1616075" y="5205412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4120" imgH="139680" progId="Equation.3">
                  <p:embed/>
                </p:oleObj>
              </mc:Choice>
              <mc:Fallback>
                <p:oleObj name="Equation" r:id="rId39" imgW="114120" imgH="139680" progId="Equation.3">
                  <p:embed/>
                  <p:pic>
                    <p:nvPicPr>
                      <p:cNvPr id="89" name="Object 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5205412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2836595"/>
              </p:ext>
            </p:extLst>
          </p:nvPr>
        </p:nvGraphicFramePr>
        <p:xfrm>
          <a:off x="1851025" y="4968875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1973" imgH="203112" progId="Equation.3">
                  <p:embed/>
                </p:oleObj>
              </mc:Choice>
              <mc:Fallback>
                <p:oleObj name="Equation" r:id="rId40" imgW="291973" imgH="203112" progId="Equation.3">
                  <p:embed/>
                  <p:pic>
                    <p:nvPicPr>
                      <p:cNvPr id="90" name="Object 8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968875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Straight Connector 90"/>
          <p:cNvCxnSpPr/>
          <p:nvPr/>
        </p:nvCxnSpPr>
        <p:spPr>
          <a:xfrm>
            <a:off x="1447800" y="4876800"/>
            <a:ext cx="309621" cy="226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5814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810000" y="4900855"/>
            <a:ext cx="0" cy="204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1103612"/>
              </p:ext>
            </p:extLst>
          </p:nvPr>
        </p:nvGraphicFramePr>
        <p:xfrm>
          <a:off x="3733800" y="5181600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4201" imgH="139579" progId="Equation.3">
                  <p:embed/>
                </p:oleObj>
              </mc:Choice>
              <mc:Fallback>
                <p:oleObj name="Equation" r:id="rId41" imgW="114201" imgH="139579" progId="Equation.3">
                  <p:embed/>
                  <p:pic>
                    <p:nvPicPr>
                      <p:cNvPr id="94" name="Object 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828403"/>
              </p:ext>
            </p:extLst>
          </p:nvPr>
        </p:nvGraphicFramePr>
        <p:xfrm>
          <a:off x="3810000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91973" imgH="203112" progId="Equation.3">
                  <p:embed/>
                </p:oleObj>
              </mc:Choice>
              <mc:Fallback>
                <p:oleObj name="Equation" r:id="rId42" imgW="291973" imgH="203112" progId="Equation.3">
                  <p:embed/>
                  <p:pic>
                    <p:nvPicPr>
                      <p:cNvPr id="95" name="Object 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 flipH="1">
            <a:off x="3257934" y="3204947"/>
            <a:ext cx="49696" cy="272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228600" y="3343870"/>
            <a:ext cx="47816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02" name="Object 10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17722451"/>
              </p:ext>
            </p:extLst>
          </p:nvPr>
        </p:nvGraphicFramePr>
        <p:xfrm>
          <a:off x="17135" y="305254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431640" progId="Equation.3">
                  <p:embed/>
                </p:oleObj>
              </mc:Choice>
              <mc:Fallback>
                <p:oleObj name="Equation" r:id="rId43" imgW="393480" imgH="431640" progId="Equation.3">
                  <p:embed/>
                  <p:pic>
                    <p:nvPicPr>
                      <p:cNvPr id="102" name="Object 1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5" y="305254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12693042"/>
              </p:ext>
            </p:extLst>
          </p:nvPr>
        </p:nvGraphicFramePr>
        <p:xfrm>
          <a:off x="228600" y="3325812"/>
          <a:ext cx="3857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41200" imgH="393480" progId="Equation.3">
                  <p:embed/>
                </p:oleObj>
              </mc:Choice>
              <mc:Fallback>
                <p:oleObj name="Equation" r:id="rId45" imgW="241200" imgH="393480" progId="Equation.3">
                  <p:embed/>
                  <p:pic>
                    <p:nvPicPr>
                      <p:cNvPr id="103" name="Object 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25812"/>
                        <a:ext cx="3857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</p:spTree>
    <p:extLst>
      <p:ext uri="{BB962C8B-B14F-4D97-AF65-F5344CB8AC3E}">
        <p14:creationId xmlns:p14="http://schemas.microsoft.com/office/powerpoint/2010/main" val="1861795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Tree TC for T(n) =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T(n/2)+</a:t>
            </a:r>
            <a:r>
              <a:rPr lang="en-US" dirty="0" err="1"/>
              <a:t>cn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6D864449-D506-4225-8038-01B402ED756E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38170"/>
              </p:ext>
            </p:extLst>
          </p:nvPr>
        </p:nvGraphicFramePr>
        <p:xfrm>
          <a:off x="128588" y="1782763"/>
          <a:ext cx="8863012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485720" progId="Equation.3">
                  <p:embed/>
                </p:oleObj>
              </mc:Choice>
              <mc:Fallback>
                <p:oleObj name="Equation" r:id="rId3" imgW="4076640" imgH="14857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782763"/>
                        <a:ext cx="8863012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6482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Explanation: since we need </a:t>
            </a:r>
            <a:r>
              <a:rPr lang="el-GR" sz="2800" dirty="0"/>
              <a:t>Θ</a:t>
            </a:r>
            <a:r>
              <a:rPr lang="en-US" sz="2800" dirty="0"/>
              <a:t>, we can eliminate the constants and non-dominant terms earlier (after the closed form expression):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53106"/>
              </p:ext>
            </p:extLst>
          </p:nvPr>
        </p:nvGraphicFramePr>
        <p:xfrm>
          <a:off x="152400" y="5160963"/>
          <a:ext cx="8559800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6960" imgH="939600" progId="Equation.3">
                  <p:embed/>
                </p:oleObj>
              </mc:Choice>
              <mc:Fallback>
                <p:oleObj name="Equation" r:id="rId5" imgW="3936960" imgH="939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60963"/>
                        <a:ext cx="8559800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2743200"/>
            <a:ext cx="1828800" cy="838200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591" y="1383268"/>
            <a:ext cx="138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Closed form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1676400"/>
            <a:ext cx="381000" cy="1066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79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459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02019"/>
              </p:ext>
            </p:extLst>
          </p:nvPr>
        </p:nvGraphicFramePr>
        <p:xfrm>
          <a:off x="4911483" y="1219200"/>
          <a:ext cx="4156316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</a:t>
                      </a:r>
                    </a:p>
                    <a:p>
                      <a:r>
                        <a:rPr lang="en-US" sz="1600" dirty="0"/>
                        <a:t>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4*c*n/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*c*n/5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</a:p>
                    <a:p>
                      <a:r>
                        <a:rPr lang="en-US" sz="1600" dirty="0"/>
                        <a:t>log</a:t>
                      </a:r>
                      <a:r>
                        <a:rPr lang="en-US" sz="1600" baseline="-25000" dirty="0"/>
                        <a:t>5</a:t>
                      </a:r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i="0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i="0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*c*n/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(2/5)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 err="1"/>
                        <a:t>cn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31166"/>
              </p:ext>
            </p:extLst>
          </p:nvPr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3126153"/>
              </p:ext>
            </p:extLst>
          </p:nvPr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1576824"/>
              </p:ext>
            </p:extLst>
          </p:nvPr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3397980"/>
              </p:ext>
            </p:extLst>
          </p:nvPr>
        </p:nvGraphicFramePr>
        <p:xfrm>
          <a:off x="603250" y="3251200"/>
          <a:ext cx="4683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393480" progId="Equation.3">
                  <p:embed/>
                </p:oleObj>
              </mc:Choice>
              <mc:Fallback>
                <p:oleObj name="Equation" r:id="rId9" imgW="29196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251200"/>
                        <a:ext cx="4683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31627753"/>
              </p:ext>
            </p:extLst>
          </p:nvPr>
        </p:nvGraphicFramePr>
        <p:xfrm>
          <a:off x="1628775" y="3244850"/>
          <a:ext cx="4683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60" imgH="393480" progId="Equation.3">
                  <p:embed/>
                </p:oleObj>
              </mc:Choice>
              <mc:Fallback>
                <p:oleObj name="Equation" r:id="rId11" imgW="29196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244850"/>
                        <a:ext cx="4683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4384909"/>
              </p:ext>
            </p:extLst>
          </p:nvPr>
        </p:nvGraphicFramePr>
        <p:xfrm>
          <a:off x="2468563" y="3244850"/>
          <a:ext cx="466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393480" progId="Equation.3">
                  <p:embed/>
                </p:oleObj>
              </mc:Choice>
              <mc:Fallback>
                <p:oleObj name="Equation" r:id="rId13" imgW="291960" imgH="393480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3244850"/>
                        <a:ext cx="4667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0385283"/>
              </p:ext>
            </p:extLst>
          </p:nvPr>
        </p:nvGraphicFramePr>
        <p:xfrm>
          <a:off x="3616325" y="3244850"/>
          <a:ext cx="4667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393480" progId="Equation.3">
                  <p:embed/>
                </p:oleObj>
              </mc:Choice>
              <mc:Fallback>
                <p:oleObj name="Equation" r:id="rId15" imgW="291960" imgH="393480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244850"/>
                        <a:ext cx="4667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99066483"/>
              </p:ext>
            </p:extLst>
          </p:nvPr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03040" progId="Equation.3">
                  <p:embed/>
                </p:oleObj>
              </mc:Choice>
              <mc:Fallback>
                <p:oleObj name="Equation" r:id="rId17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93417787"/>
              </p:ext>
            </p:extLst>
          </p:nvPr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431640" progId="Equation.3">
                  <p:embed/>
                </p:oleObj>
              </mc:Choice>
              <mc:Fallback>
                <p:oleObj name="Equation" r:id="rId19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93024128"/>
              </p:ext>
            </p:extLst>
          </p:nvPr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431640" progId="Equation.3">
                  <p:embed/>
                </p:oleObj>
              </mc:Choice>
              <mc:Fallback>
                <p:oleObj name="Equation" r:id="rId21" imgW="393480" imgH="431640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808200"/>
              </p:ext>
            </p:extLst>
          </p:nvPr>
        </p:nvGraphicFramePr>
        <p:xfrm>
          <a:off x="249238" y="3003550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44240" imgH="431640" progId="Equation.3">
                  <p:embed/>
                </p:oleObj>
              </mc:Choice>
              <mc:Fallback>
                <p:oleObj name="Equation" r:id="rId23" imgW="44424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3003550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5156098"/>
              </p:ext>
            </p:extLst>
          </p:nvPr>
        </p:nvGraphicFramePr>
        <p:xfrm>
          <a:off x="2255838" y="2913063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44240" imgH="431640" progId="Equation.3">
                  <p:embed/>
                </p:oleObj>
              </mc:Choice>
              <mc:Fallback>
                <p:oleObj name="Equation" r:id="rId25" imgW="444240" imgH="431640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2913063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7427913"/>
              </p:ext>
            </p:extLst>
          </p:nvPr>
        </p:nvGraphicFramePr>
        <p:xfrm>
          <a:off x="3900488" y="2943225"/>
          <a:ext cx="43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431640" progId="Equation.3">
                  <p:embed/>
                </p:oleObj>
              </mc:Choice>
              <mc:Fallback>
                <p:oleObj name="Equation" r:id="rId27" imgW="444240" imgH="431640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2943225"/>
                        <a:ext cx="4302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272973"/>
              </p:ext>
            </p:extLst>
          </p:nvPr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20" imgH="139680" progId="Equation.3">
                  <p:embed/>
                </p:oleObj>
              </mc:Choice>
              <mc:Fallback>
                <p:oleObj name="Equation" r:id="rId29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745019"/>
              </p:ext>
            </p:extLst>
          </p:nvPr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120" imgH="139680" progId="Equation.3">
                  <p:embed/>
                </p:oleObj>
              </mc:Choice>
              <mc:Fallback>
                <p:oleObj name="Equation" r:id="rId31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4055594"/>
              </p:ext>
            </p:extLst>
          </p:nvPr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4201" imgH="139579" progId="Equation.3">
                  <p:embed/>
                </p:oleObj>
              </mc:Choice>
              <mc:Fallback>
                <p:oleObj name="Equation" r:id="rId33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1492109"/>
              </p:ext>
            </p:extLst>
          </p:nvPr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4201" imgH="139579" progId="Equation.3">
                  <p:embed/>
                </p:oleObj>
              </mc:Choice>
              <mc:Fallback>
                <p:oleObj name="Equation" r:id="rId34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78084" y="5943600"/>
            <a:ext cx="46897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</a:t>
            </a:r>
          </a:p>
          <a:p>
            <a:r>
              <a:rPr lang="en-US" dirty="0"/>
              <a:t>(derivation similar to TC for T(n) = 3T(n/2)+</a:t>
            </a:r>
            <a:r>
              <a:rPr lang="en-US" dirty="0" err="1"/>
              <a:t>cn</a:t>
            </a:r>
            <a:r>
              <a:rPr lang="en-US" dirty="0"/>
              <a:t> 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=&gt; n/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 1 =&gt;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aseline="30000" dirty="0"/>
              <a:t>p</a:t>
            </a:r>
            <a:r>
              <a:rPr lang="en-US" dirty="0"/>
              <a:t>=n =&gt;  p = </a:t>
            </a:r>
            <a:r>
              <a:rPr lang="en-US" b="1" dirty="0">
                <a:solidFill>
                  <a:srgbClr val="FF0000"/>
                </a:solidFill>
              </a:rPr>
              <a:t>log</a:t>
            </a:r>
            <a:r>
              <a:rPr lang="en-US" b="1" baseline="-25000" dirty="0">
                <a:solidFill>
                  <a:srgbClr val="FF0000"/>
                </a:solidFill>
              </a:rPr>
              <a:t>5</a:t>
            </a:r>
            <a:r>
              <a:rPr lang="en-US" dirty="0"/>
              <a:t>n</a:t>
            </a:r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0447357"/>
              </p:ext>
            </p:extLst>
          </p:nvPr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60" imgH="203040" progId="Equation.3">
                  <p:embed/>
                </p:oleObj>
              </mc:Choice>
              <mc:Fallback>
                <p:oleObj name="Equation" r:id="rId35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45111608"/>
              </p:ext>
            </p:extLst>
          </p:nvPr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1960" imgH="203040" progId="Equation.3">
                  <p:embed/>
                </p:oleObj>
              </mc:Choice>
              <mc:Fallback>
                <p:oleObj name="Equation" r:id="rId37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4893208"/>
              </p:ext>
            </p:extLst>
          </p:nvPr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91973" imgH="203112" progId="Equation.3">
                  <p:embed/>
                </p:oleObj>
              </mc:Choice>
              <mc:Fallback>
                <p:oleObj name="Equation" r:id="rId39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926408"/>
              </p:ext>
            </p:extLst>
          </p:nvPr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1973" imgH="203112" progId="Equation.3">
                  <p:embed/>
                </p:oleObj>
              </mc:Choice>
              <mc:Fallback>
                <p:oleObj name="Equation" r:id="rId40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73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Tree TC for T(n) = 2T(n/5)+</a:t>
            </a:r>
            <a:r>
              <a:rPr lang="en-US" dirty="0" err="1"/>
              <a:t>cn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6D864449-D506-4225-8038-01B402ED756E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91801"/>
              </p:ext>
            </p:extLst>
          </p:nvPr>
        </p:nvGraphicFramePr>
        <p:xfrm>
          <a:off x="304800" y="2971800"/>
          <a:ext cx="8253412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1917360" progId="Equation.3">
                  <p:embed/>
                </p:oleObj>
              </mc:Choice>
              <mc:Fallback>
                <p:oleObj name="Equation" r:id="rId3" imgW="3797280" imgH="19173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8253412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648201"/>
            <a:ext cx="8229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679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T(n) =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dirty="0"/>
              <a:t>T(n/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)+</a:t>
            </a:r>
            <a:r>
              <a:rPr lang="en-US" dirty="0" err="1"/>
              <a:t>cn</a:t>
            </a:r>
            <a:endParaRPr lang="en-US" dirty="0"/>
          </a:p>
          <a:p>
            <a:endParaRPr lang="en-US" dirty="0"/>
          </a:p>
          <a:p>
            <a:r>
              <a:rPr lang="en-US" dirty="0"/>
              <a:t>T(n) = 7T(n/3)+ c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endParaRPr lang="en-US" b="1" baseline="30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Here instead of (7/3) we will use (7/3</a:t>
            </a:r>
            <a:r>
              <a:rPr lang="en-US" b="1" baseline="30000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T(n) = T(n/2) + n</a:t>
            </a:r>
          </a:p>
          <a:p>
            <a:pPr lvl="1"/>
            <a:r>
              <a:rPr lang="en-US" dirty="0"/>
              <a:t>The tree becomes a chain (only one node per level)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Recurrence - Recursion Tree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T(1) =  c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T(n ) =  a*T( n/b )+ </a:t>
            </a:r>
            <a:r>
              <a:rPr lang="en-US" dirty="0" err="1"/>
              <a:t>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2728356"/>
            <a:ext cx="685800" cy="685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301255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Number of </a:t>
            </a:r>
            <a:r>
              <a:rPr lang="en-US" dirty="0" err="1"/>
              <a:t>subproblems</a:t>
            </a:r>
            <a:r>
              <a:rPr lang="en-US" dirty="0"/>
              <a:t> =&gt;</a:t>
            </a:r>
          </a:p>
          <a:p>
            <a:r>
              <a:rPr lang="en-US" dirty="0"/>
              <a:t>Number of children of a node </a:t>
            </a:r>
          </a:p>
          <a:p>
            <a:r>
              <a:rPr lang="en-US" dirty="0"/>
              <a:t>in the recursion tree. =&gt;</a:t>
            </a:r>
          </a:p>
          <a:p>
            <a:r>
              <a:rPr lang="en-US" dirty="0"/>
              <a:t>Affects the number of nodes </a:t>
            </a:r>
          </a:p>
          <a:p>
            <a:r>
              <a:rPr lang="en-US" dirty="0"/>
              <a:t>per level. At level </a:t>
            </a:r>
            <a:r>
              <a:rPr lang="en-US" dirty="0" err="1"/>
              <a:t>i</a:t>
            </a:r>
            <a:r>
              <a:rPr lang="en-US" dirty="0"/>
              <a:t> there will </a:t>
            </a:r>
          </a:p>
          <a:p>
            <a:r>
              <a:rPr lang="en-US" dirty="0"/>
              <a:t>be </a:t>
            </a:r>
            <a:r>
              <a:rPr lang="en-US" dirty="0" err="1"/>
              <a:t>a</a:t>
            </a:r>
            <a:r>
              <a:rPr lang="en-US" baseline="30000" dirty="0" err="1"/>
              <a:t>i</a:t>
            </a:r>
            <a:r>
              <a:rPr lang="en-US" dirty="0"/>
              <a:t>  nodes. </a:t>
            </a:r>
          </a:p>
          <a:p>
            <a:r>
              <a:rPr lang="en-US" dirty="0"/>
              <a:t>Affects the level TC.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95400" y="3200400"/>
            <a:ext cx="515678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3886200"/>
            <a:ext cx="3550499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Size of a </a:t>
            </a:r>
            <a:r>
              <a:rPr lang="en-US" dirty="0" err="1"/>
              <a:t>subproblem</a:t>
            </a:r>
            <a:r>
              <a:rPr lang="en-US" dirty="0"/>
              <a:t> =&gt;</a:t>
            </a:r>
          </a:p>
          <a:p>
            <a:r>
              <a:rPr lang="en-US" dirty="0">
                <a:solidFill>
                  <a:srgbClr val="FF0000"/>
                </a:solidFill>
              </a:rPr>
              <a:t>Affects the number of recursive calls (frame stack max height and tree height)</a:t>
            </a:r>
          </a:p>
          <a:p>
            <a:r>
              <a:rPr lang="en-US" dirty="0">
                <a:solidFill>
                  <a:srgbClr val="FF0000"/>
                </a:solidFill>
              </a:rPr>
              <a:t>Recursion stops at level p for which the </a:t>
            </a:r>
            <a:r>
              <a:rPr lang="en-US" dirty="0" err="1">
                <a:solidFill>
                  <a:srgbClr val="FF0000"/>
                </a:solidFill>
              </a:rPr>
              <a:t>pb</a:t>
            </a:r>
            <a:r>
              <a:rPr lang="en-US" dirty="0">
                <a:solidFill>
                  <a:srgbClr val="FF0000"/>
                </a:solidFill>
              </a:rPr>
              <a:t> size is 1 (the node is labelled T(1) ) =&gt; n/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30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 =&gt; </a:t>
            </a:r>
          </a:p>
          <a:p>
            <a:r>
              <a:rPr lang="en-US" dirty="0"/>
              <a:t>Last level, p, will be: p =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 err="1"/>
              <a:t>n</a:t>
            </a:r>
            <a:endParaRPr lang="en-US" dirty="0"/>
          </a:p>
          <a:p>
            <a:r>
              <a:rPr lang="en-US" dirty="0"/>
              <a:t>(assuming the base case is for T(1) ).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743200"/>
            <a:ext cx="533400" cy="6709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39139" y="3368139"/>
            <a:ext cx="882505" cy="5180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16" idx="2"/>
          </p:cNvCxnSpPr>
          <p:nvPr/>
        </p:nvCxnSpPr>
        <p:spPr>
          <a:xfrm flipH="1" flipV="1">
            <a:off x="3846175" y="2423309"/>
            <a:ext cx="78125" cy="319891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4109" y="2053977"/>
            <a:ext cx="24441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local TC at the node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2085201"/>
            <a:ext cx="47816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3" idx="3"/>
            <a:endCxn id="33" idx="0"/>
          </p:cNvCxnSpPr>
          <p:nvPr/>
        </p:nvCxnSpPr>
        <p:spPr>
          <a:xfrm flipH="1">
            <a:off x="5962738" y="2483068"/>
            <a:ext cx="812888" cy="586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5"/>
            <a:endCxn id="41" idx="0"/>
          </p:cNvCxnSpPr>
          <p:nvPr/>
        </p:nvCxnSpPr>
        <p:spPr>
          <a:xfrm>
            <a:off x="7113739" y="2483068"/>
            <a:ext cx="921689" cy="56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4"/>
            <a:endCxn id="39" idx="0"/>
          </p:cNvCxnSpPr>
          <p:nvPr/>
        </p:nvCxnSpPr>
        <p:spPr>
          <a:xfrm flipH="1">
            <a:off x="6894509" y="2551331"/>
            <a:ext cx="50174" cy="4877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39000" y="27533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32" name="Freeform 31"/>
          <p:cNvSpPr/>
          <p:nvPr/>
        </p:nvSpPr>
        <p:spPr>
          <a:xfrm>
            <a:off x="6212774" y="2601697"/>
            <a:ext cx="1533451" cy="260256"/>
          </a:xfrm>
          <a:custGeom>
            <a:avLst/>
            <a:gdLst>
              <a:gd name="connsiteX0" fmla="*/ 0 w 1533451"/>
              <a:gd name="connsiteY0" fmla="*/ 22750 h 260256"/>
              <a:gd name="connsiteX1" fmla="*/ 795647 w 1533451"/>
              <a:gd name="connsiteY1" fmla="*/ 260256 h 260256"/>
              <a:gd name="connsiteX2" fmla="*/ 1460665 w 1533451"/>
              <a:gd name="connsiteY2" fmla="*/ 22750 h 260256"/>
              <a:gd name="connsiteX3" fmla="*/ 1520042 w 1533451"/>
              <a:gd name="connsiteY3" fmla="*/ 10874 h 260256"/>
              <a:gd name="connsiteX4" fmla="*/ 1496291 w 1533451"/>
              <a:gd name="connsiteY4" fmla="*/ 34625 h 26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451" h="260256">
                <a:moveTo>
                  <a:pt x="0" y="22750"/>
                </a:moveTo>
                <a:cubicBezTo>
                  <a:pt x="276101" y="141503"/>
                  <a:pt x="552203" y="260256"/>
                  <a:pt x="795647" y="260256"/>
                </a:cubicBezTo>
                <a:cubicBezTo>
                  <a:pt x="1039091" y="260256"/>
                  <a:pt x="1339933" y="64314"/>
                  <a:pt x="1460665" y="22750"/>
                </a:cubicBezTo>
                <a:cubicBezTo>
                  <a:pt x="1581397" y="-18814"/>
                  <a:pt x="1514104" y="8895"/>
                  <a:pt x="1520042" y="10874"/>
                </a:cubicBezTo>
                <a:cubicBezTo>
                  <a:pt x="1525980" y="12853"/>
                  <a:pt x="1496291" y="34625"/>
                  <a:pt x="1496291" y="34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58164" y="3069760"/>
            <a:ext cx="809148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47409" y="1849881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T(n)</a:t>
            </a:r>
          </a:p>
        </p:txBody>
      </p:sp>
      <p:sp>
        <p:nvSpPr>
          <p:cNvPr id="39" name="Oval 38"/>
          <p:cNvSpPr/>
          <p:nvPr/>
        </p:nvSpPr>
        <p:spPr>
          <a:xfrm>
            <a:off x="6464990" y="3039070"/>
            <a:ext cx="859037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41" name="Oval 40"/>
          <p:cNvSpPr/>
          <p:nvPr/>
        </p:nvSpPr>
        <p:spPr>
          <a:xfrm>
            <a:off x="7607990" y="3048000"/>
            <a:ext cx="85487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c(n/b)</a:t>
            </a:r>
          </a:p>
        </p:txBody>
      </p:sp>
      <p:sp>
        <p:nvSpPr>
          <p:cNvPr id="24" name="Oval 23"/>
          <p:cNvSpPr/>
          <p:nvPr/>
        </p:nvSpPr>
        <p:spPr>
          <a:xfrm>
            <a:off x="8035428" y="3886200"/>
            <a:ext cx="956171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c(n/b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6" name="Straight Connector 25"/>
          <p:cNvCxnSpPr>
            <a:stCxn id="41" idx="5"/>
            <a:endCxn id="24" idx="0"/>
          </p:cNvCxnSpPr>
          <p:nvPr/>
        </p:nvCxnSpPr>
        <p:spPr>
          <a:xfrm>
            <a:off x="8337671" y="3445867"/>
            <a:ext cx="175843" cy="440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1" idx="3"/>
          </p:cNvCxnSpPr>
          <p:nvPr/>
        </p:nvCxnSpPr>
        <p:spPr>
          <a:xfrm flipH="1">
            <a:off x="7543800" y="3445867"/>
            <a:ext cx="189384" cy="646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733184" y="351413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53000" y="273873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T(n/b)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6487" y="35930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T(n/b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204" y="2069068"/>
            <a:ext cx="13731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 size</a:t>
            </a:r>
          </a:p>
        </p:txBody>
      </p:sp>
      <p:sp>
        <p:nvSpPr>
          <p:cNvPr id="31" name="Oval 30"/>
          <p:cNvSpPr/>
          <p:nvPr/>
        </p:nvSpPr>
        <p:spPr>
          <a:xfrm>
            <a:off x="838200" y="2861953"/>
            <a:ext cx="304800" cy="41464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2"/>
            <a:endCxn id="31" idx="0"/>
          </p:cNvCxnSpPr>
          <p:nvPr/>
        </p:nvCxnSpPr>
        <p:spPr>
          <a:xfrm>
            <a:off x="989802" y="2438400"/>
            <a:ext cx="798" cy="42355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44426" y="4467185"/>
            <a:ext cx="26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0" y="5574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T(n/</a:t>
            </a:r>
            <a:r>
              <a:rPr lang="en-US" dirty="0" err="1"/>
              <a:t>b</a:t>
            </a:r>
            <a:r>
              <a:rPr lang="en-US" baseline="30000" dirty="0" err="1"/>
              <a:t>p</a:t>
            </a:r>
            <a:r>
              <a:rPr lang="en-US" dirty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19530" y="610766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1384" y="5867400"/>
            <a:ext cx="420216" cy="31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43800" y="5867400"/>
            <a:ext cx="420216" cy="312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3800" y="4495800"/>
            <a:ext cx="266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  <a:p>
            <a:r>
              <a:rPr lang="en-US" sz="2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56350"/>
            <a:ext cx="21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 = 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88331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0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Practice/Strengthen understanding</a:t>
            </a:r>
            <a:br>
              <a:rPr lang="en-US" dirty="0"/>
            </a:br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Look into the derivation if we had: T(1) = d ≠ c.</a:t>
            </a:r>
          </a:p>
          <a:p>
            <a:pPr lvl="1"/>
            <a:r>
              <a:rPr lang="en-US" sz="2400" dirty="0"/>
              <a:t>In general, at most, it affects the constant for the dominant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0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Practice/Strengthen understanding</a:t>
            </a:r>
            <a:br>
              <a:rPr lang="en-US" dirty="0"/>
            </a:br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495800" cy="2209799"/>
          </a:xfrm>
        </p:spPr>
        <p:txBody>
          <a:bodyPr>
            <a:normAutofit/>
          </a:bodyPr>
          <a:lstStyle/>
          <a:p>
            <a:r>
              <a:rPr lang="en-US" sz="2800" dirty="0"/>
              <a:t>Look into the derivation if we had: T(1) = d ≠ c.</a:t>
            </a:r>
          </a:p>
          <a:p>
            <a:pPr lvl="1"/>
            <a:r>
              <a:rPr lang="en-US" sz="2400" dirty="0"/>
              <a:t>At most, it affects the constant for the dominant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Content Placeholder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49517"/>
              </p:ext>
            </p:extLst>
          </p:nvPr>
        </p:nvGraphicFramePr>
        <p:xfrm>
          <a:off x="4911483" y="1219200"/>
          <a:ext cx="4156316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</a:t>
                      </a:r>
                    </a:p>
                    <a:p>
                      <a:r>
                        <a:rPr lang="en-US" sz="1600" dirty="0"/>
                        <a:t>1 node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2*c*n/2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4*c*n/4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d*n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5923359"/>
                <a:ext cx="491831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 TC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𝑐𝑛𝑙𝑔𝑛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𝑛𝑙𝑔𝑛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923359"/>
                <a:ext cx="4918316" cy="369332"/>
              </a:xfrm>
              <a:prstGeom prst="rect">
                <a:avLst/>
              </a:prstGeom>
              <a:blipFill>
                <a:blip r:embed="rId3"/>
                <a:stretch>
                  <a:fillRect l="-990" t="-8065" b="-241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442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Permutations without repetitions</a:t>
            </a:r>
            <a:br>
              <a:rPr lang="en-US" dirty="0"/>
            </a:br>
            <a:r>
              <a:rPr lang="en-US" dirty="0"/>
              <a:t>(Harder 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Covering this material is subject to time availability</a:t>
            </a:r>
          </a:p>
          <a:p>
            <a:endParaRPr lang="en-US" dirty="0"/>
          </a:p>
          <a:p>
            <a:r>
              <a:rPr lang="en-US" dirty="0"/>
              <a:t>Time complexity</a:t>
            </a:r>
          </a:p>
          <a:p>
            <a:pPr lvl="1"/>
            <a:r>
              <a:rPr lang="en-US" dirty="0"/>
              <a:t>Tree, intuition (for moving the local TC in the recursive call TC), math justification</a:t>
            </a:r>
          </a:p>
          <a:p>
            <a:pPr lvl="1"/>
            <a:r>
              <a:rPr lang="en-US" dirty="0"/>
              <a:t>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0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Recurrences </a:t>
            </a:r>
            <a:br>
              <a:rPr lang="en-US" dirty="0"/>
            </a:br>
            <a:r>
              <a:rPr lang="en-US" dirty="0"/>
              <a:t>Extra material – not tested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M1</a:t>
                </a:r>
                <a:r>
                  <a:rPr lang="en-US" dirty="0"/>
                  <a:t>. Reduce the problem size by 1 in logarithmic time</a:t>
                </a:r>
              </a:p>
              <a:p>
                <a:pPr marL="914400" lvl="1" indent="-514350"/>
                <a:r>
                  <a:rPr lang="en-US" dirty="0"/>
                  <a:t>E.g. Check </a:t>
                </a:r>
                <a:r>
                  <a:rPr lang="en-US" dirty="0" err="1"/>
                  <a:t>lg</a:t>
                </a:r>
                <a:r>
                  <a:rPr lang="en-US" dirty="0"/>
                  <a:t>(N) items, eliminate 1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M2. </a:t>
                </a:r>
                <a:r>
                  <a:rPr lang="en-US" dirty="0"/>
                  <a:t>Reduce the problem size by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  <a:p>
                <a:pPr marL="914400" lvl="1" indent="-514350"/>
                <a:r>
                  <a:rPr lang="en-US" dirty="0"/>
                  <a:t>E.g.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pairs, eliminate 1 item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M3. </a:t>
                </a:r>
                <a:r>
                  <a:rPr lang="en-US" dirty="0"/>
                  <a:t>Algorithm that:</a:t>
                </a:r>
              </a:p>
              <a:p>
                <a:pPr lvl="1"/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dirty="0"/>
                  <a:t>(1) time to go over N items.</a:t>
                </a:r>
              </a:p>
              <a:p>
                <a:pPr lvl="1"/>
                <a:r>
                  <a:rPr lang="en-US" dirty="0"/>
                  <a:t>calls itself 3 times on data of size N-1.</a:t>
                </a:r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dirty="0"/>
                  <a:t>(1) time to combine the results.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M4. ** </a:t>
                </a:r>
                <a:r>
                  <a:rPr lang="en-US" dirty="0"/>
                  <a:t>Algorithm that: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/>
                        <a:cs typeface="Courier New" panose="02070309020205020404" pitchFamily="49" charset="0"/>
                      </a:rPr>
                      <m:t>Θ</m:t>
                    </m:r>
                  </m:oMath>
                </a14:m>
                <a:r>
                  <a:rPr lang="en-US" dirty="0"/>
                  <a:t>(1) time to combine the results.</a:t>
                </a:r>
              </a:p>
              <a:p>
                <a:pPr lvl="1"/>
                <a:r>
                  <a:rPr lang="en-US" dirty="0"/>
                  <a:t>This generates a difficult recursion.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889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228600"/>
            <a:ext cx="8382000" cy="5715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00" y="609600"/>
            <a:ext cx="83058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9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2T(n/2)+c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7334"/>
              </p:ext>
            </p:extLst>
          </p:nvPr>
        </p:nvGraphicFramePr>
        <p:xfrm>
          <a:off x="4911482" y="1219200"/>
          <a:ext cx="4003917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500682"/>
            <a:chOff x="4374742" y="3324910"/>
            <a:chExt cx="4503100" cy="3500682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59462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33046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Grp="1" noChangeAspect="1"/>
          </p:cNvGraphicFramePr>
          <p:nvPr/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03040" progId="Equation.3">
                  <p:embed/>
                </p:oleObj>
              </mc:Choice>
              <mc:Fallback>
                <p:oleObj name="Equation" r:id="rId3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/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31640" progId="Equation.3">
                  <p:embed/>
                </p:oleObj>
              </mc:Choice>
              <mc:Fallback>
                <p:oleObj name="Equation" r:id="rId5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/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431613" progId="Equation.3">
                  <p:embed/>
                </p:oleObj>
              </mc:Choice>
              <mc:Fallback>
                <p:oleObj name="Equation" r:id="rId7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/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431640" progId="Equation.3">
                  <p:embed/>
                </p:oleObj>
              </mc:Choice>
              <mc:Fallback>
                <p:oleObj name="Equation" r:id="rId8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/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431613" progId="Equation.3">
                  <p:embed/>
                </p:oleObj>
              </mc:Choice>
              <mc:Fallback>
                <p:oleObj name="Equation" r:id="rId10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/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431613" progId="Equation.3">
                  <p:embed/>
                </p:oleObj>
              </mc:Choice>
              <mc:Fallback>
                <p:oleObj name="Equation" r:id="rId12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/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39680" progId="Equation.3">
                  <p:embed/>
                </p:oleObj>
              </mc:Choice>
              <mc:Fallback>
                <p:oleObj name="Equation" r:id="rId13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/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120" imgH="139680" progId="Equation.3">
                  <p:embed/>
                </p:oleObj>
              </mc:Choice>
              <mc:Fallback>
                <p:oleObj name="Equation" r:id="rId15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/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201" imgH="139579" progId="Equation.3">
                  <p:embed/>
                </p:oleObj>
              </mc:Choice>
              <mc:Fallback>
                <p:oleObj name="Equation" r:id="rId17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/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201" imgH="139579" progId="Equation.3">
                  <p:embed/>
                </p:oleObj>
              </mc:Choice>
              <mc:Fallback>
                <p:oleObj name="Equation" r:id="rId18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78084" y="5900410"/>
            <a:ext cx="4765916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 = c(1+2+2</a:t>
            </a:r>
            <a:r>
              <a:rPr lang="en-US" baseline="30000" dirty="0"/>
              <a:t>2</a:t>
            </a:r>
            <a:r>
              <a:rPr lang="en-US" dirty="0"/>
              <a:t>+2</a:t>
            </a:r>
            <a:r>
              <a:rPr lang="en-US" baseline="30000" dirty="0"/>
              <a:t>3</a:t>
            </a:r>
            <a:r>
              <a:rPr lang="en-US" dirty="0"/>
              <a:t>+…+2</a:t>
            </a:r>
            <a:r>
              <a:rPr lang="en-US" baseline="30000" dirty="0"/>
              <a:t>i</a:t>
            </a:r>
            <a:r>
              <a:rPr lang="en-US" dirty="0"/>
              <a:t>+…+2</a:t>
            </a:r>
            <a:r>
              <a:rPr lang="en-US" baseline="30000" dirty="0"/>
              <a:t>p</a:t>
            </a:r>
            <a:r>
              <a:rPr lang="en-US" dirty="0"/>
              <a:t>)=c2</a:t>
            </a:r>
            <a:r>
              <a:rPr lang="en-US" baseline="30000" dirty="0"/>
              <a:t>p+1</a:t>
            </a:r>
            <a:r>
              <a:rPr lang="en-US" dirty="0"/>
              <a:t>/(2-1) </a:t>
            </a:r>
          </a:p>
          <a:p>
            <a:r>
              <a:rPr lang="en-US" sz="2000" dirty="0"/>
              <a:t>                = 2c2</a:t>
            </a:r>
            <a:r>
              <a:rPr lang="en-US" sz="2000" baseline="30000" dirty="0"/>
              <a:t>p</a:t>
            </a:r>
            <a:r>
              <a:rPr lang="en-US" sz="2000" dirty="0"/>
              <a:t> = 2cn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 1 =&gt; 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/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203040" progId="Equation.3">
                  <p:embed/>
                </p:oleObj>
              </mc:Choice>
              <mc:Fallback>
                <p:oleObj name="Equation" r:id="rId19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/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91960" imgH="203040" progId="Equation.3">
                  <p:embed/>
                </p:oleObj>
              </mc:Choice>
              <mc:Fallback>
                <p:oleObj name="Equation" r:id="rId21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/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973" imgH="203112" progId="Equation.3">
                  <p:embed/>
                </p:oleObj>
              </mc:Choice>
              <mc:Fallback>
                <p:oleObj name="Equation" r:id="rId23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/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1973" imgH="203112" progId="Equation.3">
                  <p:embed/>
                </p:oleObj>
              </mc:Choice>
              <mc:Fallback>
                <p:oleObj name="Equation" r:id="rId24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  <p:sp>
        <p:nvSpPr>
          <p:cNvPr id="41" name="Oval 40"/>
          <p:cNvSpPr/>
          <p:nvPr/>
        </p:nvSpPr>
        <p:spPr>
          <a:xfrm>
            <a:off x="7670298" y="1912961"/>
            <a:ext cx="1066800" cy="4023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59" y="316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</a:t>
            </a:r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6486"/>
              </p:ext>
            </p:extLst>
          </p:nvPr>
        </p:nvGraphicFramePr>
        <p:xfrm>
          <a:off x="4911482" y="1219200"/>
          <a:ext cx="4003917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k=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k</a:t>
                      </a:r>
                      <a:r>
                        <a:rPr lang="en-US" sz="1600" dirty="0"/>
                        <a:t>*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2591" y="2138118"/>
            <a:ext cx="4025493" cy="3006463"/>
            <a:chOff x="4623749" y="3324910"/>
            <a:chExt cx="4025493" cy="300646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8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Grp="1" noChangeAspect="1"/>
          </p:cNvGraphicFramePr>
          <p:nvPr/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03040" progId="Equation.3">
                  <p:embed/>
                </p:oleObj>
              </mc:Choice>
              <mc:Fallback>
                <p:oleObj name="Equation" r:id="rId3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/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431640" progId="Equation.3">
                  <p:embed/>
                </p:oleObj>
              </mc:Choice>
              <mc:Fallback>
                <p:oleObj name="Equation" r:id="rId5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/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431613" progId="Equation.3">
                  <p:embed/>
                </p:oleObj>
              </mc:Choice>
              <mc:Fallback>
                <p:oleObj name="Equation" r:id="rId7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/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431640" progId="Equation.3">
                  <p:embed/>
                </p:oleObj>
              </mc:Choice>
              <mc:Fallback>
                <p:oleObj name="Equation" r:id="rId8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/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431613" progId="Equation.3">
                  <p:embed/>
                </p:oleObj>
              </mc:Choice>
              <mc:Fallback>
                <p:oleObj name="Equation" r:id="rId10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/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431613" progId="Equation.3">
                  <p:embed/>
                </p:oleObj>
              </mc:Choice>
              <mc:Fallback>
                <p:oleObj name="Equation" r:id="rId12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265532" y="5900410"/>
            <a:ext cx="4878468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= c(1+2+2</a:t>
            </a:r>
            <a:r>
              <a:rPr lang="en-US" baseline="30000" dirty="0"/>
              <a:t>2</a:t>
            </a:r>
            <a:r>
              <a:rPr lang="en-US" dirty="0"/>
              <a:t>+2</a:t>
            </a:r>
            <a:r>
              <a:rPr lang="en-US" baseline="30000" dirty="0"/>
              <a:t>3</a:t>
            </a:r>
            <a:r>
              <a:rPr lang="en-US" dirty="0"/>
              <a:t>+…+2</a:t>
            </a:r>
            <a:r>
              <a:rPr lang="en-US" baseline="30000" dirty="0"/>
              <a:t>i</a:t>
            </a:r>
            <a:r>
              <a:rPr lang="en-US" dirty="0"/>
              <a:t>+…+2</a:t>
            </a:r>
            <a:r>
              <a:rPr lang="en-US" baseline="30000" dirty="0"/>
              <a:t>p</a:t>
            </a:r>
            <a:r>
              <a:rPr lang="en-US" dirty="0"/>
              <a:t>)=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*2</a:t>
            </a:r>
            <a:r>
              <a:rPr lang="en-US" baseline="30000" dirty="0"/>
              <a:t>p+1</a:t>
            </a:r>
            <a:r>
              <a:rPr lang="en-US" dirty="0"/>
              <a:t>/(2-1) </a:t>
            </a:r>
          </a:p>
          <a:p>
            <a:r>
              <a:rPr lang="en-US" sz="2000" dirty="0"/>
              <a:t>               = 2*</a:t>
            </a:r>
            <a:r>
              <a:rPr lang="en-US" sz="2000" dirty="0">
                <a:solidFill>
                  <a:srgbClr val="FF0000"/>
                </a:solidFill>
              </a:rPr>
              <a:t>8</a:t>
            </a:r>
            <a:r>
              <a:rPr lang="en-US" sz="2000" dirty="0"/>
              <a:t>*2</a:t>
            </a:r>
            <a:r>
              <a:rPr lang="en-US" sz="2000" baseline="30000" dirty="0"/>
              <a:t>p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0000"/>
                </a:solidFill>
              </a:rPr>
              <a:t>16</a:t>
            </a:r>
            <a:r>
              <a:rPr lang="en-US" sz="2000" dirty="0"/>
              <a:t>n = </a:t>
            </a:r>
            <a:r>
              <a:rPr lang="el-GR" sz="2000" dirty="0"/>
              <a:t>Θ</a:t>
            </a:r>
            <a:r>
              <a:rPr lang="en-US" sz="2000" dirty="0"/>
              <a:t>(n)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 1 =&gt; 2</a:t>
            </a:r>
            <a:r>
              <a:rPr lang="en-US" baseline="30000" dirty="0"/>
              <a:t>p</a:t>
            </a:r>
            <a:r>
              <a:rPr lang="en-US" dirty="0"/>
              <a:t>= n =&gt;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/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/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203040" progId="Equation.3">
                  <p:embed/>
                </p:oleObj>
              </mc:Choice>
              <mc:Fallback>
                <p:oleObj name="Equation" r:id="rId15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/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73" imgH="203112" progId="Equation.3">
                  <p:embed/>
                </p:oleObj>
              </mc:Choice>
              <mc:Fallback>
                <p:oleObj name="Equation" r:id="rId17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/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973" imgH="203112" progId="Equation.3">
                  <p:embed/>
                </p:oleObj>
              </mc:Choice>
              <mc:Fallback>
                <p:oleObj name="Equation" r:id="rId18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668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2" name="Oval 61"/>
          <p:cNvSpPr/>
          <p:nvPr/>
        </p:nvSpPr>
        <p:spPr>
          <a:xfrm>
            <a:off x="152400" y="509647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8382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429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191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8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1" y="838200"/>
            <a:ext cx="568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specific value is given instead of c, use that. Here c=8.</a:t>
            </a:r>
          </a:p>
        </p:txBody>
      </p:sp>
    </p:spTree>
    <p:extLst>
      <p:ext uri="{BB962C8B-B14F-4D97-AF65-F5344CB8AC3E}">
        <p14:creationId xmlns:p14="http://schemas.microsoft.com/office/powerpoint/2010/main" val="405755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2" y="69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for:  T(n) = 2T(n/2)+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04133"/>
              </p:ext>
            </p:extLst>
          </p:nvPr>
        </p:nvGraphicFramePr>
        <p:xfrm>
          <a:off x="4911482" y="1219200"/>
          <a:ext cx="4156319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2*c*n/2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4*c*n/4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*c*n/2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(=n)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*c*n/2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  <a:p>
                      <a:r>
                        <a:rPr lang="en-US" sz="1600" dirty="0"/>
                        <a:t>=c*n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99826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0" idx="0"/>
            </p:cNvCxnSpPr>
            <p:nvPr/>
          </p:nvCxnSpPr>
          <p:spPr>
            <a:xfrm flipH="1">
              <a:off x="5128426" y="4257765"/>
              <a:ext cx="371243" cy="20302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78443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H="1" flipV="1">
              <a:off x="5073737" y="5987653"/>
              <a:ext cx="283289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907043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stCxn id="10" idx="3"/>
          </p:cNvCxnSpPr>
          <p:nvPr/>
        </p:nvCxnSpPr>
        <p:spPr>
          <a:xfrm flipH="1">
            <a:off x="498232" y="3671865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018913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482484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1893" y="3669709"/>
            <a:ext cx="197391" cy="112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39885" y="3671865"/>
            <a:ext cx="197390" cy="146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/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/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/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/>
        </p:nvGraphicFramePr>
        <p:xfrm>
          <a:off x="643873" y="3250839"/>
          <a:ext cx="3857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393480" progId="Equation.3">
                  <p:embed/>
                </p:oleObj>
              </mc:Choice>
              <mc:Fallback>
                <p:oleObj name="Equation" r:id="rId9" imgW="24120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73" y="3250839"/>
                        <a:ext cx="38576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/>
        </p:nvGraphicFramePr>
        <p:xfrm>
          <a:off x="16700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393480" progId="Equation.3">
                  <p:embed/>
                </p:oleObj>
              </mc:Choice>
              <mc:Fallback>
                <p:oleObj name="Equation" r:id="rId11" imgW="24120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/>
        </p:nvGraphicFramePr>
        <p:xfrm>
          <a:off x="25082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/>
        </p:nvGraphicFramePr>
        <p:xfrm>
          <a:off x="3656012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/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3">
                  <p:embed/>
                </p:oleObj>
              </mc:Choice>
              <mc:Fallback>
                <p:oleObj name="Equation" r:id="rId15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/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3">
                  <p:embed/>
                </p:oleObj>
              </mc:Choice>
              <mc:Fallback>
                <p:oleObj name="Equation" r:id="rId17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/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431613" progId="Equation.3">
                  <p:embed/>
                </p:oleObj>
              </mc:Choice>
              <mc:Fallback>
                <p:oleObj name="Equation" r:id="rId19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/>
        </p:nvGraphicFramePr>
        <p:xfrm>
          <a:off x="272526" y="300278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431640" progId="Equation.3">
                  <p:embed/>
                </p:oleObj>
              </mc:Choice>
              <mc:Fallback>
                <p:oleObj name="Equation" r:id="rId20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26" y="300278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/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431613" progId="Equation.3">
                  <p:embed/>
                </p:oleObj>
              </mc:Choice>
              <mc:Fallback>
                <p:oleObj name="Equation" r:id="rId22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/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431613" progId="Equation.3">
                  <p:embed/>
                </p:oleObj>
              </mc:Choice>
              <mc:Fallback>
                <p:oleObj name="Equation" r:id="rId24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/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3">
                  <p:embed/>
                </p:oleObj>
              </mc:Choice>
              <mc:Fallback>
                <p:oleObj name="Equation" r:id="rId25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/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39680" progId="Equation.3">
                  <p:embed/>
                </p:oleObj>
              </mc:Choice>
              <mc:Fallback>
                <p:oleObj name="Equation" r:id="rId27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/>
        </p:nvGraphicFramePr>
        <p:xfrm>
          <a:off x="3552769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201" imgH="139579" progId="Equation.3">
                  <p:embed/>
                </p:oleObj>
              </mc:Choice>
              <mc:Fallback>
                <p:oleObj name="Equation" r:id="rId29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769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/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201" imgH="139579" progId="Equation.3">
                  <p:embed/>
                </p:oleObj>
              </mc:Choice>
              <mc:Fallback>
                <p:oleObj name="Equation" r:id="rId30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724400" y="6019800"/>
            <a:ext cx="4003432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Tree TC </a:t>
            </a:r>
          </a:p>
          <a:p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 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=1 =&gt; 2</a:t>
            </a:r>
            <a:r>
              <a:rPr lang="en-US" baseline="30000" dirty="0"/>
              <a:t>p</a:t>
            </a:r>
            <a:r>
              <a:rPr lang="en-US" dirty="0"/>
              <a:t>=n  =&gt;  p=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/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203040" progId="Equation.3">
                  <p:embed/>
                </p:oleObj>
              </mc:Choice>
              <mc:Fallback>
                <p:oleObj name="Equation" r:id="rId31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/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203040" progId="Equation.3">
                  <p:embed/>
                </p:oleObj>
              </mc:Choice>
              <mc:Fallback>
                <p:oleObj name="Equation" r:id="rId33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/>
        </p:nvGraphicFramePr>
        <p:xfrm>
          <a:off x="32988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73" imgH="203112" progId="Equation.3">
                  <p:embed/>
                </p:oleObj>
              </mc:Choice>
              <mc:Fallback>
                <p:oleObj name="Equation" r:id="rId35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/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203112" progId="Equation.3">
                  <p:embed/>
                </p:oleObj>
              </mc:Choice>
              <mc:Fallback>
                <p:oleObj name="Equation" r:id="rId36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84281" y="6036358"/>
                <a:ext cx="4059719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𝑙𝑔𝑛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𝑐𝑛𝑙𝑔𝑛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𝑛𝑙𝑔𝑛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81" y="6036358"/>
                <a:ext cx="4059719" cy="639983"/>
              </a:xfrm>
              <a:prstGeom prst="rect">
                <a:avLst/>
              </a:prstGeom>
              <a:blipFill>
                <a:blip r:embed="rId38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91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99" y="-68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 for T(n) =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T(n/2)+</a:t>
            </a:r>
            <a:r>
              <a:rPr lang="en-US" dirty="0" err="1"/>
              <a:t>cn</a:t>
            </a:r>
            <a:r>
              <a:rPr lang="en-US" dirty="0"/>
              <a:t> </a:t>
            </a:r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34590"/>
              </p:ext>
            </p:extLst>
          </p:nvPr>
        </p:nvGraphicFramePr>
        <p:xfrm>
          <a:off x="4911483" y="1219200"/>
          <a:ext cx="4232516" cy="458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482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Arg</a:t>
                      </a:r>
                      <a:r>
                        <a:rPr lang="en-US" sz="1600" dirty="0"/>
                        <a:t>/</a:t>
                      </a:r>
                    </a:p>
                    <a:p>
                      <a:r>
                        <a:rPr lang="en-US" sz="1600" dirty="0" err="1"/>
                        <a:t>pb</a:t>
                      </a:r>
                      <a:r>
                        <a:rPr lang="en-US" sz="1600" dirty="0"/>
                        <a:t>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TC of  1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  <a:r>
                        <a:rPr lang="en-US" sz="1600" baseline="0" dirty="0"/>
                        <a:t> per 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Level 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dirty="0"/>
                        <a:t>*c*n/2</a:t>
                      </a:r>
                    </a:p>
                    <a:p>
                      <a:r>
                        <a:rPr lang="en-US" sz="1600" dirty="0"/>
                        <a:t>=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dirty="0"/>
                        <a:t>*c*n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i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71"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377">
                <a:tc>
                  <a:txBody>
                    <a:bodyPr/>
                    <a:lstStyle/>
                    <a:p>
                      <a:r>
                        <a:rPr lang="en-US" sz="1600" dirty="0"/>
                        <a:t>p=</a:t>
                      </a:r>
                      <a:r>
                        <a:rPr lang="en-US" sz="1600" dirty="0" err="1"/>
                        <a:t>lgn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(=n/2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c=c*1=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c*n/2</a:t>
                      </a:r>
                      <a:r>
                        <a:rPr lang="en-US" sz="1600" baseline="30000" dirty="0"/>
                        <a:t>p</a:t>
                      </a:r>
                      <a:r>
                        <a:rPr lang="en-US" sz="16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≠</a:t>
                      </a:r>
                      <a:r>
                        <a:rPr lang="en-US" sz="1600" dirty="0"/>
                        <a:t>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(3/2)</a:t>
                      </a:r>
                      <a:r>
                        <a:rPr lang="en-US" sz="1600" b="1" baseline="30000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600" dirty="0"/>
                        <a:t>*c*n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4449-D506-4225-8038-01B402ED756E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584" y="2138118"/>
            <a:ext cx="4503100" cy="3472593"/>
            <a:chOff x="4374742" y="3324910"/>
            <a:chExt cx="4503100" cy="3472593"/>
          </a:xfrm>
        </p:grpSpPr>
        <p:sp>
          <p:nvSpPr>
            <p:cNvPr id="6" name="Oval 5"/>
            <p:cNvSpPr/>
            <p:nvPr/>
          </p:nvSpPr>
          <p:spPr>
            <a:xfrm>
              <a:off x="6370748" y="3324910"/>
              <a:ext cx="478165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57486" y="3926938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939511" y="4458945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50186" y="39266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61758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904325" y="4460790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0586" y="446756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>
            <a:xfrm flipH="1">
              <a:off x="5847731" y="3722777"/>
              <a:ext cx="593043" cy="2724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9" idx="1"/>
            </p:cNvCxnSpPr>
            <p:nvPr/>
          </p:nvCxnSpPr>
          <p:spPr>
            <a:xfrm>
              <a:off x="6778887" y="3722777"/>
              <a:ext cx="638254" cy="2721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0"/>
              <a:endCxn id="7" idx="5"/>
            </p:cNvCxnSpPr>
            <p:nvPr/>
          </p:nvCxnSpPr>
          <p:spPr>
            <a:xfrm flipH="1" flipV="1">
              <a:off x="5847731" y="4324805"/>
              <a:ext cx="285194" cy="1359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10" idx="0"/>
            </p:cNvCxnSpPr>
            <p:nvPr/>
          </p:nvCxnSpPr>
          <p:spPr>
            <a:xfrm flipH="1">
              <a:off x="5490358" y="4393068"/>
              <a:ext cx="195728" cy="677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5"/>
              <a:endCxn id="8" idx="0"/>
            </p:cNvCxnSpPr>
            <p:nvPr/>
          </p:nvCxnSpPr>
          <p:spPr>
            <a:xfrm>
              <a:off x="7740431" y="4324534"/>
              <a:ext cx="427680" cy="134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0"/>
            </p:cNvCxnSpPr>
            <p:nvPr/>
          </p:nvCxnSpPr>
          <p:spPr>
            <a:xfrm flipH="1">
              <a:off x="6969186" y="4324534"/>
              <a:ext cx="447955" cy="1430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20642" y="6331373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74742" y="6297989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28426" y="6299967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42958" y="6314354"/>
              <a:ext cx="457200" cy="466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1" idx="0"/>
            </p:cNvCxnSpPr>
            <p:nvPr/>
          </p:nvCxnSpPr>
          <p:spPr>
            <a:xfrm flipV="1">
              <a:off x="5357026" y="6095422"/>
              <a:ext cx="0" cy="2045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623749" y="5987653"/>
              <a:ext cx="291282" cy="31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19" idx="0"/>
            </p:cNvCxnSpPr>
            <p:nvPr/>
          </p:nvCxnSpPr>
          <p:spPr>
            <a:xfrm>
              <a:off x="8339621" y="6104957"/>
              <a:ext cx="309621" cy="2264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2" idx="0"/>
            </p:cNvCxnSpPr>
            <p:nvPr/>
          </p:nvCxnSpPr>
          <p:spPr>
            <a:xfrm flipH="1">
              <a:off x="7471558" y="6095422"/>
              <a:ext cx="322121" cy="2189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1187992" y="3743208"/>
            <a:ext cx="31208" cy="280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5"/>
          </p:cNvCxnSpPr>
          <p:nvPr/>
        </p:nvCxnSpPr>
        <p:spPr>
          <a:xfrm>
            <a:off x="1380845" y="3671865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9374" y="503137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842" y="4024168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 . . . . . . . . . . . . . . . . . . . 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67840" y="2362218"/>
            <a:ext cx="2243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28556" y="2943711"/>
            <a:ext cx="118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5532" y="3477111"/>
            <a:ext cx="68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4744" y="5382111"/>
            <a:ext cx="306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61768" y="3752641"/>
            <a:ext cx="11326" cy="16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98028" y="3752641"/>
            <a:ext cx="16147" cy="1627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92774" y="3743208"/>
            <a:ext cx="4179" cy="172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158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54084" y="3690474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73284" y="3653153"/>
            <a:ext cx="167415" cy="167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56"/>
          <p:cNvGraphicFramePr>
            <a:graphicFrameLocks noChangeAspect="1"/>
          </p:cNvGraphicFramePr>
          <p:nvPr/>
        </p:nvGraphicFramePr>
        <p:xfrm>
          <a:off x="1211943" y="2720778"/>
          <a:ext cx="385568" cy="48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41" name="Content Placeholder 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943" y="2720778"/>
                        <a:ext cx="385568" cy="485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/>
        </p:nvGraphicFramePr>
        <p:xfrm>
          <a:off x="3079028" y="2698750"/>
          <a:ext cx="413616" cy="52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393480" progId="Equation.3">
                  <p:embed/>
                </p:oleObj>
              </mc:Choice>
              <mc:Fallback>
                <p:oleObj name="Equation" r:id="rId5" imgW="241200" imgH="393480" progId="Equation.3">
                  <p:embed/>
                  <p:pic>
                    <p:nvPicPr>
                      <p:cNvPr id="42" name="Object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028" y="2698750"/>
                        <a:ext cx="413616" cy="521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Grp="1" noChangeAspect="1"/>
          </p:cNvGraphicFramePr>
          <p:nvPr/>
        </p:nvGraphicFramePr>
        <p:xfrm>
          <a:off x="2208212" y="2281553"/>
          <a:ext cx="246928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43" name="Object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281553"/>
                        <a:ext cx="246928" cy="19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Grp="1" noChangeAspect="1"/>
          </p:cNvGraphicFramePr>
          <p:nvPr/>
        </p:nvGraphicFramePr>
        <p:xfrm>
          <a:off x="985837" y="3250839"/>
          <a:ext cx="3857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393480" progId="Equation.3">
                  <p:embed/>
                </p:oleObj>
              </mc:Choice>
              <mc:Fallback>
                <p:oleObj name="Equation" r:id="rId9" imgW="241200" imgH="393480" progId="Equation.3">
                  <p:embed/>
                  <p:pic>
                    <p:nvPicPr>
                      <p:cNvPr id="44" name="Object 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3250839"/>
                        <a:ext cx="385763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Grp="1" noChangeAspect="1"/>
          </p:cNvGraphicFramePr>
          <p:nvPr/>
        </p:nvGraphicFramePr>
        <p:xfrm>
          <a:off x="16700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393480" progId="Equation.3">
                  <p:embed/>
                </p:oleObj>
              </mc:Choice>
              <mc:Fallback>
                <p:oleObj name="Equation" r:id="rId11" imgW="241200" imgH="393480" progId="Equation.3">
                  <p:embed/>
                  <p:pic>
                    <p:nvPicPr>
                      <p:cNvPr id="45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/>
        </p:nvGraphicFramePr>
        <p:xfrm>
          <a:off x="2508250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46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/>
        </p:nvGraphicFramePr>
        <p:xfrm>
          <a:off x="3656012" y="3245166"/>
          <a:ext cx="3857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393529" progId="Equation.3">
                  <p:embed/>
                </p:oleObj>
              </mc:Choice>
              <mc:Fallback>
                <p:oleObj name="Equation" r:id="rId14" imgW="241195" imgH="393529" progId="Equation.3">
                  <p:embed/>
                  <p:pic>
                    <p:nvPicPr>
                      <p:cNvPr id="47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245166"/>
                        <a:ext cx="3857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Grp="1" noChangeAspect="1"/>
          </p:cNvGraphicFramePr>
          <p:nvPr/>
        </p:nvGraphicFramePr>
        <p:xfrm>
          <a:off x="1754674" y="1996037"/>
          <a:ext cx="4286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3">
                  <p:embed/>
                </p:oleObj>
              </mc:Choice>
              <mc:Fallback>
                <p:oleObj name="Equation" r:id="rId15" imgW="330120" imgH="203040" progId="Equation.3">
                  <p:embed/>
                  <p:pic>
                    <p:nvPicPr>
                      <p:cNvPr id="48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674" y="1996037"/>
                        <a:ext cx="4286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Grp="1" noChangeAspect="1"/>
          </p:cNvGraphicFramePr>
          <p:nvPr/>
        </p:nvGraphicFramePr>
        <p:xfrm>
          <a:off x="916449" y="2433953"/>
          <a:ext cx="381167" cy="4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3480" imgH="431640" progId="Equation.3">
                  <p:embed/>
                </p:oleObj>
              </mc:Choice>
              <mc:Fallback>
                <p:oleObj name="Equation" r:id="rId17" imgW="393480" imgH="431640" progId="Equation.3">
                  <p:embed/>
                  <p:pic>
                    <p:nvPicPr>
                      <p:cNvPr id="49" name="Object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449" y="2433953"/>
                        <a:ext cx="381167" cy="45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Grp="1" noChangeAspect="1"/>
          </p:cNvGraphicFramePr>
          <p:nvPr/>
        </p:nvGraphicFramePr>
        <p:xfrm>
          <a:off x="3396954" y="2378823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431613" progId="Equation.3">
                  <p:embed/>
                </p:oleObj>
              </mc:Choice>
              <mc:Fallback>
                <p:oleObj name="Equation" r:id="rId19" imgW="393529" imgH="431613" progId="Equation.3">
                  <p:embed/>
                  <p:pic>
                    <p:nvPicPr>
                      <p:cNvPr id="5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54" y="2378823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Grp="1" noChangeAspect="1"/>
          </p:cNvGraphicFramePr>
          <p:nvPr/>
        </p:nvGraphicFramePr>
        <p:xfrm>
          <a:off x="762000" y="3048000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431640" progId="Equation.3">
                  <p:embed/>
                </p:oleObj>
              </mc:Choice>
              <mc:Fallback>
                <p:oleObj name="Equation" r:id="rId20" imgW="393480" imgH="431640" progId="Equation.3">
                  <p:embed/>
                  <p:pic>
                    <p:nvPicPr>
                      <p:cNvPr id="51" name="Object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Grp="1" noChangeAspect="1"/>
          </p:cNvGraphicFramePr>
          <p:nvPr/>
        </p:nvGraphicFramePr>
        <p:xfrm>
          <a:off x="2278928" y="2912317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431613" progId="Equation.3">
                  <p:embed/>
                </p:oleObj>
              </mc:Choice>
              <mc:Fallback>
                <p:oleObj name="Equation" r:id="rId22" imgW="393529" imgH="431613" progId="Equation.3">
                  <p:embed/>
                  <p:pic>
                    <p:nvPicPr>
                      <p:cNvPr id="52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28" y="2912317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Grp="1" noChangeAspect="1"/>
          </p:cNvGraphicFramePr>
          <p:nvPr/>
        </p:nvGraphicFramePr>
        <p:xfrm>
          <a:off x="3923926" y="294371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431613" progId="Equation.3">
                  <p:embed/>
                </p:oleObj>
              </mc:Choice>
              <mc:Fallback>
                <p:oleObj name="Equation" r:id="rId24" imgW="393529" imgH="431613" progId="Equation.3">
                  <p:embed/>
                  <p:pic>
                    <p:nvPicPr>
                      <p:cNvPr id="53" name="Object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6" y="294371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Grp="1" noChangeAspect="1"/>
          </p:cNvGraphicFramePr>
          <p:nvPr/>
        </p:nvGraphicFramePr>
        <p:xfrm>
          <a:off x="243349" y="5201218"/>
          <a:ext cx="212263" cy="28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3">
                  <p:embed/>
                </p:oleObj>
              </mc:Choice>
              <mc:Fallback>
                <p:oleObj name="Equation" r:id="rId25" imgW="114120" imgH="139680" progId="Equation.3">
                  <p:embed/>
                  <p:pic>
                    <p:nvPicPr>
                      <p:cNvPr id="58" name="Object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49" y="5201218"/>
                        <a:ext cx="212263" cy="280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Grp="1" noChangeAspect="1"/>
          </p:cNvGraphicFramePr>
          <p:nvPr/>
        </p:nvGraphicFramePr>
        <p:xfrm>
          <a:off x="951432" y="5205746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4120" imgH="139680" progId="Equation.3">
                  <p:embed/>
                </p:oleObj>
              </mc:Choice>
              <mc:Fallback>
                <p:oleObj name="Equation" r:id="rId27" imgW="114120" imgH="139680" progId="Equation.3">
                  <p:embed/>
                  <p:pic>
                    <p:nvPicPr>
                      <p:cNvPr id="5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432" y="5205746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Grp="1" noChangeAspect="1"/>
          </p:cNvGraphicFramePr>
          <p:nvPr/>
        </p:nvGraphicFramePr>
        <p:xfrm>
          <a:off x="3073344" y="5203768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201" imgH="139579" progId="Equation.3">
                  <p:embed/>
                </p:oleObj>
              </mc:Choice>
              <mc:Fallback>
                <p:oleObj name="Equation" r:id="rId29" imgW="114201" imgH="139579" progId="Equation.3">
                  <p:embed/>
                  <p:pic>
                    <p:nvPicPr>
                      <p:cNvPr id="6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344" y="5203768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Grp="1" noChangeAspect="1"/>
          </p:cNvGraphicFramePr>
          <p:nvPr/>
        </p:nvGraphicFramePr>
        <p:xfrm>
          <a:off x="4271721" y="5220133"/>
          <a:ext cx="2127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201" imgH="139579" progId="Equation.3">
                  <p:embed/>
                </p:oleObj>
              </mc:Choice>
              <mc:Fallback>
                <p:oleObj name="Equation" r:id="rId30" imgW="114201" imgH="139579" progId="Equation.3">
                  <p:embed/>
                  <p:pic>
                    <p:nvPicPr>
                      <p:cNvPr id="61" name="Object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721" y="5220133"/>
                        <a:ext cx="21272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07906" y="5638800"/>
            <a:ext cx="4159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Stop at level p,  when the subtree is T(1). =&gt; The problem size is 1, but the general formula for the problem size, at level p is:   n/2</a:t>
            </a:r>
            <a:r>
              <a:rPr lang="en-US" baseline="30000" dirty="0"/>
              <a:t>p</a:t>
            </a:r>
            <a:r>
              <a:rPr lang="en-US" dirty="0"/>
              <a:t>=&gt; n/2</a:t>
            </a:r>
            <a:r>
              <a:rPr lang="en-US" baseline="30000" dirty="0"/>
              <a:t>p</a:t>
            </a:r>
            <a:r>
              <a:rPr lang="en-US" dirty="0"/>
              <a:t>=1 =&gt;  2</a:t>
            </a:r>
            <a:r>
              <a:rPr lang="en-US" baseline="30000" dirty="0"/>
              <a:t>p</a:t>
            </a:r>
            <a:r>
              <a:rPr lang="en-US" dirty="0"/>
              <a:t>=n =&gt;  p = </a:t>
            </a:r>
            <a:r>
              <a:rPr lang="en-US" dirty="0" err="1"/>
              <a:t>lgn</a:t>
            </a:r>
            <a:endParaRPr lang="en-US" dirty="0"/>
          </a:p>
        </p:txBody>
      </p:sp>
      <p:graphicFrame>
        <p:nvGraphicFramePr>
          <p:cNvPr id="67" name="Object 66"/>
          <p:cNvGraphicFramePr>
            <a:graphicFrameLocks noGrp="1" noChangeAspect="1"/>
          </p:cNvGraphicFramePr>
          <p:nvPr/>
        </p:nvGraphicFramePr>
        <p:xfrm>
          <a:off x="125413" y="4926013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203040" progId="Equation.3">
                  <p:embed/>
                </p:oleObj>
              </mc:Choice>
              <mc:Fallback>
                <p:oleObj name="Equation" r:id="rId31" imgW="291960" imgH="203040" progId="Equation.3">
                  <p:embed/>
                  <p:pic>
                    <p:nvPicPr>
                      <p:cNvPr id="67" name="Object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4926013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Grp="1" noChangeAspect="1"/>
          </p:cNvGraphicFramePr>
          <p:nvPr/>
        </p:nvGraphicFramePr>
        <p:xfrm>
          <a:off x="11652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60" imgH="203040" progId="Equation.3">
                  <p:embed/>
                </p:oleObj>
              </mc:Choice>
              <mc:Fallback>
                <p:oleObj name="Equation" r:id="rId33" imgW="291960" imgH="203040" progId="Equation.3">
                  <p:embed/>
                  <p:pic>
                    <p:nvPicPr>
                      <p:cNvPr id="68" name="Object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Grp="1" noChangeAspect="1"/>
          </p:cNvGraphicFramePr>
          <p:nvPr/>
        </p:nvGraphicFramePr>
        <p:xfrm>
          <a:off x="2819400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91973" imgH="203112" progId="Equation.3">
                  <p:embed/>
                </p:oleObj>
              </mc:Choice>
              <mc:Fallback>
                <p:oleObj name="Equation" r:id="rId35" imgW="291973" imgH="203112" progId="Equation.3">
                  <p:embed/>
                  <p:pic>
                    <p:nvPicPr>
                      <p:cNvPr id="69" name="Object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Grp="1" noChangeAspect="1"/>
          </p:cNvGraphicFramePr>
          <p:nvPr/>
        </p:nvGraphicFramePr>
        <p:xfrm>
          <a:off x="4365625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203112" progId="Equation.3">
                  <p:embed/>
                </p:oleObj>
              </mc:Choice>
              <mc:Fallback>
                <p:oleObj name="Equation" r:id="rId36" imgW="291973" imgH="203112" progId="Equation.3">
                  <p:embed/>
                  <p:pic>
                    <p:nvPicPr>
                      <p:cNvPr id="70" name="Object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>
            <a:endCxn id="72" idx="7"/>
          </p:cNvCxnSpPr>
          <p:nvPr/>
        </p:nvCxnSpPr>
        <p:spPr>
          <a:xfrm flipH="1">
            <a:off x="615774" y="2418490"/>
            <a:ext cx="1483818" cy="316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23838" y="2667000"/>
          <a:ext cx="3857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41200" imgH="393480" progId="Equation.3">
                  <p:embed/>
                </p:oleObj>
              </mc:Choice>
              <mc:Fallback>
                <p:oleObj name="Equation" r:id="rId37" imgW="241200" imgH="39348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667000"/>
                        <a:ext cx="3857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 71"/>
          <p:cNvSpPr/>
          <p:nvPr/>
        </p:nvSpPr>
        <p:spPr>
          <a:xfrm>
            <a:off x="207635" y="2667000"/>
            <a:ext cx="478165" cy="46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Object 55"/>
          <p:cNvGraphicFramePr>
            <a:graphicFrameLocks noGrp="1" noChangeAspect="1"/>
          </p:cNvGraphicFramePr>
          <p:nvPr/>
        </p:nvGraphicFramePr>
        <p:xfrm>
          <a:off x="228600" y="2286000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93529" imgH="431613" progId="Equation.3">
                  <p:embed/>
                </p:oleObj>
              </mc:Choice>
              <mc:Fallback>
                <p:oleObj name="Equation" r:id="rId38" imgW="393529" imgH="431613" progId="Equation.3">
                  <p:embed/>
                  <p:pic>
                    <p:nvPicPr>
                      <p:cNvPr id="56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Straight Connector 72"/>
          <p:cNvCxnSpPr>
            <a:endCxn id="100" idx="7"/>
          </p:cNvCxnSpPr>
          <p:nvPr/>
        </p:nvCxnSpPr>
        <p:spPr>
          <a:xfrm flipH="1">
            <a:off x="636739" y="3104492"/>
            <a:ext cx="561205" cy="3076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02579" y="3640200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520395" y="3671865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341921" y="3647562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503913" y="3661924"/>
            <a:ext cx="198775" cy="243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5240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" name="Object 88"/>
          <p:cNvGraphicFramePr>
            <a:graphicFrameLocks noGrp="1" noChangeAspect="1"/>
          </p:cNvGraphicFramePr>
          <p:nvPr/>
        </p:nvGraphicFramePr>
        <p:xfrm>
          <a:off x="1616075" y="5205412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4120" imgH="139680" progId="Equation.3">
                  <p:embed/>
                </p:oleObj>
              </mc:Choice>
              <mc:Fallback>
                <p:oleObj name="Equation" r:id="rId39" imgW="114120" imgH="139680" progId="Equation.3">
                  <p:embed/>
                  <p:pic>
                    <p:nvPicPr>
                      <p:cNvPr id="89" name="Object 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5205412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Grp="1" noChangeAspect="1"/>
          </p:cNvGraphicFramePr>
          <p:nvPr/>
        </p:nvGraphicFramePr>
        <p:xfrm>
          <a:off x="1851025" y="4968875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1973" imgH="203112" progId="Equation.3">
                  <p:embed/>
                </p:oleObj>
              </mc:Choice>
              <mc:Fallback>
                <p:oleObj name="Equation" r:id="rId40" imgW="291973" imgH="203112" progId="Equation.3">
                  <p:embed/>
                  <p:pic>
                    <p:nvPicPr>
                      <p:cNvPr id="90" name="Object 8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968875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Straight Connector 90"/>
          <p:cNvCxnSpPr/>
          <p:nvPr/>
        </p:nvCxnSpPr>
        <p:spPr>
          <a:xfrm>
            <a:off x="1447800" y="4876800"/>
            <a:ext cx="309621" cy="226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581400" y="5105400"/>
            <a:ext cx="457200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810000" y="4900855"/>
            <a:ext cx="0" cy="2045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Grp="1" noChangeAspect="1"/>
          </p:cNvGraphicFramePr>
          <p:nvPr/>
        </p:nvGraphicFramePr>
        <p:xfrm>
          <a:off x="3733800" y="5181600"/>
          <a:ext cx="2127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4201" imgH="139579" progId="Equation.3">
                  <p:embed/>
                </p:oleObj>
              </mc:Choice>
              <mc:Fallback>
                <p:oleObj name="Equation" r:id="rId41" imgW="114201" imgH="139579" progId="Equation.3">
                  <p:embed/>
                  <p:pic>
                    <p:nvPicPr>
                      <p:cNvPr id="94" name="Object 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212725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Grp="1" noChangeAspect="1"/>
          </p:cNvGraphicFramePr>
          <p:nvPr/>
        </p:nvGraphicFramePr>
        <p:xfrm>
          <a:off x="3810000" y="4953000"/>
          <a:ext cx="282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91973" imgH="203112" progId="Equation.3">
                  <p:embed/>
                </p:oleObj>
              </mc:Choice>
              <mc:Fallback>
                <p:oleObj name="Equation" r:id="rId42" imgW="291973" imgH="203112" progId="Equation.3">
                  <p:embed/>
                  <p:pic>
                    <p:nvPicPr>
                      <p:cNvPr id="95" name="Object 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82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 flipH="1">
            <a:off x="3257934" y="3204947"/>
            <a:ext cx="49696" cy="272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228600" y="3343870"/>
            <a:ext cx="478165" cy="46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02" name="Object 101"/>
          <p:cNvGraphicFramePr>
            <a:graphicFrameLocks noGrp="1" noChangeAspect="1"/>
          </p:cNvGraphicFramePr>
          <p:nvPr/>
        </p:nvGraphicFramePr>
        <p:xfrm>
          <a:off x="17135" y="3052541"/>
          <a:ext cx="381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431640" progId="Equation.3">
                  <p:embed/>
                </p:oleObj>
              </mc:Choice>
              <mc:Fallback>
                <p:oleObj name="Equation" r:id="rId43" imgW="393480" imgH="431640" progId="Equation.3">
                  <p:embed/>
                  <p:pic>
                    <p:nvPicPr>
                      <p:cNvPr id="102" name="Object 10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5" y="3052541"/>
                        <a:ext cx="381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Grp="1" noChangeAspect="1"/>
          </p:cNvGraphicFramePr>
          <p:nvPr/>
        </p:nvGraphicFramePr>
        <p:xfrm>
          <a:off x="228600" y="3325812"/>
          <a:ext cx="3857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41200" imgH="393480" progId="Equation.3">
                  <p:embed/>
                </p:oleObj>
              </mc:Choice>
              <mc:Fallback>
                <p:oleObj name="Equation" r:id="rId45" imgW="241200" imgH="393480" progId="Equation.3">
                  <p:embed/>
                  <p:pic>
                    <p:nvPicPr>
                      <p:cNvPr id="103" name="Object 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25812"/>
                        <a:ext cx="3857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438559" y="1415534"/>
            <a:ext cx="1947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Base case:  T(1) = c</a:t>
            </a:r>
          </a:p>
        </p:txBody>
      </p:sp>
    </p:spTree>
    <p:extLst>
      <p:ext uri="{BB962C8B-B14F-4D97-AF65-F5344CB8AC3E}">
        <p14:creationId xmlns:p14="http://schemas.microsoft.com/office/powerpoint/2010/main" val="370153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8827</TotalTime>
  <Words>7969</Words>
  <Application>Microsoft Office PowerPoint</Application>
  <PresentationFormat>On-screen Show (4:3)</PresentationFormat>
  <Paragraphs>1316</Paragraphs>
  <Slides>54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Courier New</vt:lpstr>
      <vt:lpstr>Symbol</vt:lpstr>
      <vt:lpstr>Office Theme</vt:lpstr>
      <vt:lpstr>Equation</vt:lpstr>
      <vt:lpstr>PowerPoint Presentation</vt:lpstr>
      <vt:lpstr>Background </vt:lpstr>
      <vt:lpstr>Recurrences</vt:lpstr>
      <vt:lpstr>Solving Recurrences Methods</vt:lpstr>
      <vt:lpstr>Recurrence - Recursion Tree Relationship</vt:lpstr>
      <vt:lpstr>Recursion Tree for:  T(n) = 2T(n/2)+c</vt:lpstr>
      <vt:lpstr>Recursion Tree for:  T(n) = 2T(n/2)+8</vt:lpstr>
      <vt:lpstr>Recursion Tree for:  T(n) = 2T(n/2)+cn </vt:lpstr>
      <vt:lpstr>Recursion Tree for T(n) = 3T(n/2)+cn </vt:lpstr>
      <vt:lpstr>Total Tree TC for T(n) = 3T(n/2)+cn   </vt:lpstr>
      <vt:lpstr>Recursion Tree for:  T(n) = 2T(n/5)+cn </vt:lpstr>
      <vt:lpstr>Total Tree TC for T(n) = 2T(n/5)+cn   </vt:lpstr>
      <vt:lpstr>Code =&gt; Recurrence</vt:lpstr>
      <vt:lpstr>Code =&gt; Recurrence =&gt; Θ</vt:lpstr>
      <vt:lpstr>Compare</vt:lpstr>
      <vt:lpstr>Code =&gt;recurrence</vt:lpstr>
      <vt:lpstr>Code =&gt; recurrence</vt:lpstr>
      <vt:lpstr>Recurrence =&gt; Code Answers</vt:lpstr>
      <vt:lpstr>Recurrences: Recursion-Tree Method</vt:lpstr>
      <vt:lpstr>Recurrence - Recursion Tree Relationship</vt:lpstr>
      <vt:lpstr>PowerPoint Presentation</vt:lpstr>
      <vt:lpstr>T(n) = 7T(n/5)+cn3 ,   If n is not a multiple of 5, use round down for n/5 T(1) = c, T(0) = c</vt:lpstr>
      <vt:lpstr>T(n) = 7T(n/5)+cn3 ,   If n is not a multiple of 5, use round down for n/5 T(1) = c, T(0) = c</vt:lpstr>
      <vt:lpstr>T(n) = 5T(n-6)+c  T(n) = c for all 0 ≤ n ≤ 5   (i.e. T(0)=T(1)=T(2)=T(3)=T(4)=T(5)=c ) Assume n is a multiple of 6</vt:lpstr>
      <vt:lpstr>PowerPoint Presentation</vt:lpstr>
      <vt:lpstr>Tree Method for lower/upper bounds </vt:lpstr>
      <vt:lpstr>Common Recurrences Review</vt:lpstr>
      <vt:lpstr>Master theorem</vt:lpstr>
      <vt:lpstr>PowerPoint Presentation</vt:lpstr>
      <vt:lpstr>Recurrences: Induction Method</vt:lpstr>
      <vt:lpstr>Recurrences: Induction Method </vt:lpstr>
      <vt:lpstr>Recurrences: Induction Method Various Issues</vt:lpstr>
      <vt:lpstr>Stronger Hypothesis for </vt:lpstr>
      <vt:lpstr>Extra material – Solve: </vt:lpstr>
      <vt:lpstr>More practice/ Special cases</vt:lpstr>
      <vt:lpstr>Recurrences solved in following slides</vt:lpstr>
      <vt:lpstr>T(N) = T(N-1) + c fact(N)</vt:lpstr>
      <vt:lpstr>T(N) = T(N-4) + c</vt:lpstr>
      <vt:lpstr>T(N) = T(N-1) + cN selection_sort_rec(N)</vt:lpstr>
      <vt:lpstr>T(N) = T(N/2) + c</vt:lpstr>
      <vt:lpstr>T(N) = T(N/2) + cN</vt:lpstr>
      <vt:lpstr>Recursion Tree for:  T(n) = 2T(n/2)+c</vt:lpstr>
      <vt:lpstr>Recursion Tree for:  T(n) = 2T(n/2)+8</vt:lpstr>
      <vt:lpstr>Recursion Tree for:  T(n) = 2T(n/2)+cn </vt:lpstr>
      <vt:lpstr>Recursion Tree for T(n) = 3T(n/2)+cn </vt:lpstr>
      <vt:lpstr>Total Tree TC for T(n) = 3T(n/2)+cn   </vt:lpstr>
      <vt:lpstr>Recursion Tree for:  T(n) = 2T(n/5)+cn </vt:lpstr>
      <vt:lpstr>Total Tree TC for T(n) = 2T(n/5)+cn   </vt:lpstr>
      <vt:lpstr>Other Variations</vt:lpstr>
      <vt:lpstr>Additional materials</vt:lpstr>
      <vt:lpstr>Practice/Strengthen understanding Problem</vt:lpstr>
      <vt:lpstr>Practice/Strengthen understanding Answer</vt:lpstr>
      <vt:lpstr>Permutations without repetitions (Harder Example)</vt:lpstr>
      <vt:lpstr>More Recurrences  Extra material – not tested on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OIT</dc:creator>
  <cp:lastModifiedBy>Stefan, Alexandra</cp:lastModifiedBy>
  <cp:revision>563</cp:revision>
  <cp:lastPrinted>2018-10-08T01:56:46Z</cp:lastPrinted>
  <dcterms:created xsi:type="dcterms:W3CDTF">2015-09-20T19:24:02Z</dcterms:created>
  <dcterms:modified xsi:type="dcterms:W3CDTF">2023-11-30T14:09:51Z</dcterms:modified>
</cp:coreProperties>
</file>