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452" r:id="rId3"/>
    <p:sldId id="462" r:id="rId4"/>
    <p:sldId id="450" r:id="rId5"/>
    <p:sldId id="419" r:id="rId6"/>
    <p:sldId id="459" r:id="rId7"/>
    <p:sldId id="421" r:id="rId8"/>
    <p:sldId id="442" r:id="rId9"/>
    <p:sldId id="455" r:id="rId10"/>
    <p:sldId id="478" r:id="rId11"/>
    <p:sldId id="448" r:id="rId12"/>
    <p:sldId id="443" r:id="rId13"/>
    <p:sldId id="444" r:id="rId14"/>
    <p:sldId id="445" r:id="rId15"/>
    <p:sldId id="441" r:id="rId16"/>
    <p:sldId id="473" r:id="rId17"/>
    <p:sldId id="446" r:id="rId18"/>
    <p:sldId id="474" r:id="rId19"/>
    <p:sldId id="476" r:id="rId20"/>
    <p:sldId id="477" r:id="rId21"/>
    <p:sldId id="471" r:id="rId22"/>
    <p:sldId id="456" r:id="rId23"/>
    <p:sldId id="266" r:id="rId24"/>
    <p:sldId id="288" r:id="rId25"/>
    <p:sldId id="427" r:id="rId26"/>
    <p:sldId id="433" r:id="rId27"/>
    <p:sldId id="428" r:id="rId28"/>
    <p:sldId id="475" r:id="rId29"/>
    <p:sldId id="466" r:id="rId30"/>
    <p:sldId id="467" r:id="rId31"/>
    <p:sldId id="468" r:id="rId32"/>
    <p:sldId id="436" r:id="rId33"/>
    <p:sldId id="460" r:id="rId34"/>
    <p:sldId id="472" r:id="rId35"/>
    <p:sldId id="449" r:id="rId36"/>
    <p:sldId id="439" r:id="rId37"/>
    <p:sldId id="440" r:id="rId38"/>
    <p:sldId id="434" r:id="rId39"/>
    <p:sldId id="435" r:id="rId40"/>
    <p:sldId id="461" r:id="rId41"/>
    <p:sldId id="463" r:id="rId42"/>
    <p:sldId id="464" r:id="rId43"/>
    <p:sldId id="465" r:id="rId4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452"/>
            <p14:sldId id="462"/>
            <p14:sldId id="450"/>
            <p14:sldId id="419"/>
            <p14:sldId id="459"/>
            <p14:sldId id="421"/>
            <p14:sldId id="442"/>
            <p14:sldId id="455"/>
            <p14:sldId id="478"/>
            <p14:sldId id="448"/>
            <p14:sldId id="443"/>
            <p14:sldId id="444"/>
            <p14:sldId id="445"/>
            <p14:sldId id="441"/>
            <p14:sldId id="473"/>
            <p14:sldId id="446"/>
            <p14:sldId id="474"/>
            <p14:sldId id="476"/>
            <p14:sldId id="477"/>
            <p14:sldId id="471"/>
            <p14:sldId id="456"/>
            <p14:sldId id="266"/>
            <p14:sldId id="288"/>
            <p14:sldId id="427"/>
            <p14:sldId id="433"/>
            <p14:sldId id="428"/>
            <p14:sldId id="475"/>
            <p14:sldId id="466"/>
            <p14:sldId id="467"/>
            <p14:sldId id="468"/>
            <p14:sldId id="436"/>
            <p14:sldId id="460"/>
            <p14:sldId id="472"/>
            <p14:sldId id="449"/>
            <p14:sldId id="439"/>
            <p14:sldId id="440"/>
            <p14:sldId id="434"/>
            <p14:sldId id="435"/>
            <p14:sldId id="461"/>
            <p14:sldId id="463"/>
            <p14:sldId id="464"/>
            <p14:sldId id="4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66" autoAdjust="0"/>
  </p:normalViewPr>
  <p:slideViewPr>
    <p:cSldViewPr>
      <p:cViewPr>
        <p:scale>
          <a:sx n="73" d="100"/>
          <a:sy n="73" d="100"/>
        </p:scale>
        <p:origin x="-1884" y="-12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notesViewPr>
    <p:cSldViewPr>
      <p:cViewPr varScale="1">
        <p:scale>
          <a:sx n="80" d="100"/>
          <a:sy n="80" d="100"/>
        </p:scale>
        <p:origin x="-3864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vert="horz" lIns="88139" tIns="44070" rIns="88139" bIns="4407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920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652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125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828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239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176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775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882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035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362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11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164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61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645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410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364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102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505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245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78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31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22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the problem size for a factorial that moves up</a:t>
            </a:r>
            <a:r>
              <a:rPr lang="en-US" baseline="0" dirty="0" smtClean="0"/>
              <a:t> towards 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82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71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804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65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usfca.edu/~galles/visualization/RecQueens.htm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ight_queens_puzzl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hyperlink" Target="http://interactivepython.org/runestone/static/pythonds/Recursion/pythondsintro-VisualizingRecursion.html" TargetMode="External"/><Relationship Id="rId4" Type="http://schemas.openxmlformats.org/officeDocument/2006/relationships/hyperlink" Target="http://web.cs.ucdavis.edu/~amenta/s12/fractalPlant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981200"/>
            <a:ext cx="7467600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dirty="0" smtClean="0"/>
              <a:t>Recursion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87752" y="4191000"/>
            <a:ext cx="4685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2320 – Algorithms and Data Structures</a:t>
            </a:r>
          </a:p>
          <a:p>
            <a:pPr algn="ctr" eaLnBrk="1" hangingPunct="1"/>
            <a:r>
              <a:rPr lang="en-US" dirty="0"/>
              <a:t>University of Texas at Arlington</a:t>
            </a:r>
          </a:p>
          <a:p>
            <a:pPr algn="ctr" eaLnBrk="1" hangingPunct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477000" y="5791200"/>
            <a:ext cx="2162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Updated</a:t>
            </a:r>
            <a:r>
              <a:rPr lang="en-US" smtClean="0"/>
              <a:t>:  2/21/2018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76200"/>
            <a:ext cx="54102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Trees</a:t>
            </a:r>
            <a:r>
              <a:rPr lang="en-US" dirty="0" smtClean="0"/>
              <a:t> for fact(N)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992157" y="1981200"/>
            <a:ext cx="608043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5" idx="4"/>
          </p:cNvCxnSpPr>
          <p:nvPr/>
        </p:nvCxnSpPr>
        <p:spPr>
          <a:xfrm flipH="1">
            <a:off x="1296178" y="2590800"/>
            <a:ext cx="1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990600" y="5035618"/>
            <a:ext cx="608043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7" idx="4"/>
          </p:cNvCxnSpPr>
          <p:nvPr/>
        </p:nvCxnSpPr>
        <p:spPr>
          <a:xfrm flipH="1">
            <a:off x="1294621" y="5645218"/>
            <a:ext cx="1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6178618"/>
            <a:ext cx="609600" cy="5269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295400" y="4495800"/>
            <a:ext cx="1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4034135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…</a:t>
            </a:r>
            <a:endParaRPr lang="en-US" sz="2400" b="1" dirty="0"/>
          </a:p>
        </p:txBody>
      </p:sp>
      <p:sp>
        <p:nvSpPr>
          <p:cNvPr id="12" name="Oval 11"/>
          <p:cNvSpPr/>
          <p:nvPr/>
        </p:nvSpPr>
        <p:spPr>
          <a:xfrm>
            <a:off x="838200" y="3124200"/>
            <a:ext cx="9144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>
            <a:stCxn id="12" idx="4"/>
          </p:cNvCxnSpPr>
          <p:nvPr/>
        </p:nvCxnSpPr>
        <p:spPr>
          <a:xfrm flipH="1">
            <a:off x="1294622" y="3733800"/>
            <a:ext cx="778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76600" y="4165699"/>
            <a:ext cx="4804072" cy="26161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Time complexity of fact(N) ? </a:t>
            </a:r>
            <a:r>
              <a:rPr lang="en-US" sz="2400" dirty="0"/>
              <a:t>T(N</a:t>
            </a:r>
            <a:r>
              <a:rPr lang="en-US" sz="2400" dirty="0" smtClean="0"/>
              <a:t>) = …</a:t>
            </a:r>
          </a:p>
          <a:p>
            <a:endParaRPr lang="en-US" sz="2000" dirty="0" smtClean="0"/>
          </a:p>
          <a:p>
            <a:r>
              <a:rPr lang="en-US" sz="2000" dirty="0" smtClean="0"/>
              <a:t>T(N) = T(N-1) + c</a:t>
            </a:r>
          </a:p>
          <a:p>
            <a:r>
              <a:rPr lang="en-US" sz="2000" dirty="0" smtClean="0"/>
              <a:t>T(1) = c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3293880" y="2637472"/>
            <a:ext cx="3631122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fact(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(N &lt;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return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N*fact(N-1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3880" y="1940897"/>
            <a:ext cx="571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Time complexity convention: write T(N) outside the node and local cost in the node.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363757" y="1981200"/>
            <a:ext cx="608043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6" idx="4"/>
          </p:cNvCxnSpPr>
          <p:nvPr/>
        </p:nvCxnSpPr>
        <p:spPr>
          <a:xfrm flipH="1">
            <a:off x="2667778" y="2590800"/>
            <a:ext cx="1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362200" y="5035618"/>
            <a:ext cx="608043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20" idx="4"/>
          </p:cNvCxnSpPr>
          <p:nvPr/>
        </p:nvCxnSpPr>
        <p:spPr>
          <a:xfrm flipH="1">
            <a:off x="2666221" y="5645218"/>
            <a:ext cx="1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362200" y="6178618"/>
            <a:ext cx="609600" cy="5269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667000" y="4495800"/>
            <a:ext cx="1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438400" y="4034135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…</a:t>
            </a:r>
            <a:endParaRPr lang="en-US" sz="2400" b="1" dirty="0"/>
          </a:p>
        </p:txBody>
      </p:sp>
      <p:sp>
        <p:nvSpPr>
          <p:cNvPr id="25" name="Oval 24"/>
          <p:cNvSpPr/>
          <p:nvPr/>
        </p:nvSpPr>
        <p:spPr>
          <a:xfrm>
            <a:off x="2209800" y="3124200"/>
            <a:ext cx="9144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N-1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25" idx="4"/>
          </p:cNvCxnSpPr>
          <p:nvPr/>
        </p:nvCxnSpPr>
        <p:spPr>
          <a:xfrm flipH="1">
            <a:off x="2666222" y="3733800"/>
            <a:ext cx="778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276600" y="1258669"/>
            <a:ext cx="5486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Function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all tree convention: write problem size, N, in the node.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1182469"/>
            <a:ext cx="1066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Function call tree: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62000" y="914400"/>
            <a:ext cx="12954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Time complexity  tree: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6355" y="1824335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T(N)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228600" y="2819400"/>
            <a:ext cx="970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T(N-1)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542412" y="4762500"/>
            <a:ext cx="676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T(2)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542412" y="5710535"/>
            <a:ext cx="676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T(1)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8001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dirty="0" smtClean="0"/>
              <a:t>Addressing the inefficiency of recursive functions:  Tail-recursion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590800"/>
            <a:ext cx="859248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Tail-recursion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There is only one recursive call.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recursive call is returned directly, not used in a </a:t>
            </a:r>
          </a:p>
          <a:p>
            <a:pPr lvl="1"/>
            <a:r>
              <a:rPr lang="en-US" sz="2800" dirty="0"/>
              <a:t> </a:t>
            </a:r>
            <a:r>
              <a:rPr lang="en-US" sz="2800" dirty="0" smtClean="0"/>
              <a:t>     computation.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E.g. tail recursion: 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factorial(…);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E.g. </a:t>
            </a:r>
            <a:r>
              <a:rPr lang="en-US" sz="2400" dirty="0" smtClean="0">
                <a:solidFill>
                  <a:srgbClr val="FF0000"/>
                </a:solidFill>
              </a:rPr>
              <a:t>not</a:t>
            </a:r>
            <a:r>
              <a:rPr lang="en-US" sz="2400" dirty="0" smtClean="0"/>
              <a:t> tail recursion:  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N*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factorial(…);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Where/how will the work be done?</a:t>
            </a:r>
          </a:p>
        </p:txBody>
      </p:sp>
    </p:spTree>
    <p:extLst>
      <p:ext uri="{BB962C8B-B14F-4D97-AF65-F5344CB8AC3E}">
        <p14:creationId xmlns:p14="http://schemas.microsoft.com/office/powerpoint/2010/main" val="4236140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Tail-Recursive Function Execution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Worksheet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0" y="1252478"/>
            <a:ext cx="4343399" cy="25237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Tail-recursive</a:t>
            </a:r>
            <a:r>
              <a:rPr lang="en-US" sz="1600" u="sng" dirty="0" smtClean="0"/>
              <a:t>    (pass and return the  answer):</a:t>
            </a: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fact_pr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N,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(N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return res;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res = res * N;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fact_pr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(N-1, res);</a:t>
            </a:r>
            <a:endParaRPr lang="en-US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r>
              <a:rPr lang="en-US" sz="1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Wrapper function (sets parameters).</a:t>
            </a:r>
          </a:p>
          <a:p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fact_pr_wrapper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N) {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fact_pr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(N,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419600" y="1510393"/>
            <a:ext cx="4724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function is TAIL-recursive if: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It </a:t>
            </a:r>
            <a:r>
              <a:rPr lang="en-US" sz="2000" u="sng" dirty="0" smtClean="0"/>
              <a:t>has just one recursive call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Has </a:t>
            </a:r>
            <a:r>
              <a:rPr lang="en-US" sz="2000" u="sng" dirty="0" smtClean="0"/>
              <a:t>no work left to do after the</a:t>
            </a:r>
            <a:r>
              <a:rPr lang="en-US" sz="2000" dirty="0" smtClean="0"/>
              <a:t> </a:t>
            </a:r>
            <a:r>
              <a:rPr lang="en-US" sz="2000" u="sng" dirty="0" smtClean="0"/>
              <a:t>recursive call</a:t>
            </a:r>
            <a:r>
              <a:rPr lang="en-US" sz="2000" dirty="0" smtClean="0"/>
              <a:t>.</a:t>
            </a:r>
          </a:p>
          <a:p>
            <a:endParaRPr lang="en-US" sz="2000" dirty="0">
              <a:solidFill>
                <a:srgbClr val="7030A0"/>
              </a:solidFill>
            </a:endParaRPr>
          </a:p>
          <a:p>
            <a:endParaRPr lang="en-US" sz="2000" dirty="0" smtClean="0">
              <a:solidFill>
                <a:srgbClr val="7030A0"/>
              </a:solidFill>
            </a:endParaRPr>
          </a:p>
          <a:p>
            <a:r>
              <a:rPr lang="en-US" sz="2000" dirty="0" smtClean="0">
                <a:solidFill>
                  <a:srgbClr val="7030A0"/>
                </a:solidFill>
              </a:rPr>
              <a:t>Show </a:t>
            </a:r>
            <a:r>
              <a:rPr lang="en-US" sz="2000" dirty="0" err="1" smtClean="0">
                <a:solidFill>
                  <a:srgbClr val="7030A0"/>
                </a:solidFill>
              </a:rPr>
              <a:t>fact_pr</a:t>
            </a:r>
            <a:r>
              <a:rPr lang="en-US" sz="2000" dirty="0" smtClean="0">
                <a:solidFill>
                  <a:srgbClr val="7030A0"/>
                </a:solidFill>
              </a:rPr>
              <a:t>(3,1)  execution and stack.</a:t>
            </a:r>
          </a:p>
        </p:txBody>
      </p:sp>
    </p:spTree>
    <p:extLst>
      <p:ext uri="{BB962C8B-B14F-4D97-AF65-F5344CB8AC3E}">
        <p14:creationId xmlns:p14="http://schemas.microsoft.com/office/powerpoint/2010/main" val="3092988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Tail-Recursive Function Execution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Answers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5906084"/>
            <a:ext cx="75232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N=3</a:t>
            </a:r>
          </a:p>
          <a:p>
            <a:r>
              <a:rPr lang="en-US" dirty="0" smtClean="0"/>
              <a:t>res =1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67050" y="5627132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fact_pr</a:t>
            </a:r>
            <a:r>
              <a:rPr lang="en-US" dirty="0" smtClean="0"/>
              <a:t>(3,1)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380750" y="5003352"/>
            <a:ext cx="8052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N=2</a:t>
            </a:r>
          </a:p>
          <a:p>
            <a:r>
              <a:rPr lang="en-US" dirty="0" smtClean="0"/>
              <a:t>res = 3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152150" y="4724400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fact_pr</a:t>
            </a:r>
            <a:r>
              <a:rPr lang="en-US" dirty="0" smtClean="0"/>
              <a:t>(2,3)</a:t>
            </a:r>
            <a:endParaRPr lang="en-US" dirty="0"/>
          </a:p>
        </p:txBody>
      </p:sp>
      <p:sp>
        <p:nvSpPr>
          <p:cNvPr id="82" name="Curved Left Arrow 81"/>
          <p:cNvSpPr/>
          <p:nvPr/>
        </p:nvSpPr>
        <p:spPr>
          <a:xfrm>
            <a:off x="4724400" y="4495800"/>
            <a:ext cx="228600" cy="685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876800" y="4419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6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4" name="Curved Left Arrow 83"/>
          <p:cNvSpPr/>
          <p:nvPr/>
        </p:nvSpPr>
        <p:spPr>
          <a:xfrm>
            <a:off x="6096000" y="5550932"/>
            <a:ext cx="228600" cy="54506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248400" y="5486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6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6" name="Curved Left Arrow 85"/>
          <p:cNvSpPr/>
          <p:nvPr/>
        </p:nvSpPr>
        <p:spPr>
          <a:xfrm>
            <a:off x="7470714" y="6336268"/>
            <a:ext cx="228600" cy="52173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623114" y="6412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" y="1252478"/>
            <a:ext cx="4341842" cy="25237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Tail-recursive    (pass and return the  answer):</a:t>
            </a: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fact_pr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N,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(N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return res;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res = res * N;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fact_pr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(N-1, res);</a:t>
            </a:r>
            <a:endParaRPr lang="en-US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r>
              <a:rPr lang="en-US" sz="1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Wrapper function (sets parameters).</a:t>
            </a:r>
          </a:p>
          <a:p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fact_pr_wrapper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N) {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fact_pr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(N,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380750" y="5906869"/>
            <a:ext cx="75232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N=3</a:t>
            </a:r>
          </a:p>
          <a:p>
            <a:r>
              <a:rPr lang="en-US" dirty="0" smtClean="0"/>
              <a:t>res =1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161300" y="5627917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fact_pr</a:t>
            </a:r>
            <a:r>
              <a:rPr lang="en-US" dirty="0"/>
              <a:t>(3,1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2599950" y="5014235"/>
            <a:ext cx="8052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N=2</a:t>
            </a:r>
          </a:p>
          <a:p>
            <a:r>
              <a:rPr lang="en-US" dirty="0" smtClean="0"/>
              <a:t>res = 3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2371350" y="4735283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fact_pr</a:t>
            </a:r>
            <a:r>
              <a:rPr lang="en-US" dirty="0"/>
              <a:t>(2,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2599950" y="5917752"/>
            <a:ext cx="75232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N=3</a:t>
            </a:r>
          </a:p>
          <a:p>
            <a:r>
              <a:rPr lang="en-US" dirty="0" smtClean="0"/>
              <a:t>res =1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2371350" y="5638800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fact_pr</a:t>
            </a:r>
            <a:r>
              <a:rPr lang="en-US" dirty="0"/>
              <a:t>(3,1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2599950" y="4088952"/>
            <a:ext cx="8052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N=1</a:t>
            </a:r>
          </a:p>
          <a:p>
            <a:r>
              <a:rPr lang="en-US" dirty="0" smtClean="0"/>
              <a:t>res = 6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2371350" y="3810000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fact_pr</a:t>
            </a:r>
            <a:r>
              <a:rPr lang="en-US" dirty="0"/>
              <a:t>(1,</a:t>
            </a:r>
            <a:r>
              <a:rPr lang="en-US" b="1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3831745" y="5014235"/>
            <a:ext cx="8052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N=2</a:t>
            </a:r>
          </a:p>
          <a:p>
            <a:r>
              <a:rPr lang="en-US" dirty="0" smtClean="0"/>
              <a:t>res = 3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3590550" y="4735283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fact_pr</a:t>
            </a:r>
            <a:r>
              <a:rPr lang="en-US" dirty="0"/>
              <a:t>(2,3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3831745" y="5917752"/>
            <a:ext cx="75232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N=3</a:t>
            </a:r>
          </a:p>
          <a:p>
            <a:r>
              <a:rPr lang="en-US" dirty="0" smtClean="0"/>
              <a:t>res =1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3590550" y="5638800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fact_pr</a:t>
            </a:r>
            <a:r>
              <a:rPr lang="en-US" dirty="0"/>
              <a:t>(3,1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3831745" y="4088952"/>
            <a:ext cx="805220" cy="646331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N=1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res = 6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581400" y="3810000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fact_pr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(1,6)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79545" y="5003352"/>
            <a:ext cx="805220" cy="646331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N=2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res = 3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038350" y="4724400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fact_pr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(2,3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79545" y="5906869"/>
            <a:ext cx="75232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N=3</a:t>
            </a:r>
          </a:p>
          <a:p>
            <a:r>
              <a:rPr lang="en-US" dirty="0" smtClean="0"/>
              <a:t>res =1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5029200" y="5627917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fact_pr</a:t>
            </a:r>
            <a:r>
              <a:rPr lang="en-US" dirty="0"/>
              <a:t>(3,1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6654259" y="5917752"/>
            <a:ext cx="752322" cy="646331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N=3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res =1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400800" y="5638800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fact_pr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(3,1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19511" y="1467922"/>
            <a:ext cx="4469493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 function is TAIL-recursive if:</a:t>
            </a:r>
          </a:p>
          <a:p>
            <a:pPr marL="342900" indent="-342900">
              <a:buFontTx/>
              <a:buChar char="-"/>
            </a:pPr>
            <a:r>
              <a:rPr lang="en-US" dirty="0"/>
              <a:t>It has just one recursive call</a:t>
            </a:r>
          </a:p>
          <a:p>
            <a:pPr marL="342900" indent="-342900">
              <a:buFontTx/>
              <a:buChar char="-"/>
            </a:pPr>
            <a:r>
              <a:rPr lang="en-US" dirty="0"/>
              <a:t>The last instruction is just the recursive call</a:t>
            </a:r>
            <a:r>
              <a:rPr lang="en-US" dirty="0" smtClean="0"/>
              <a:t>.</a:t>
            </a:r>
          </a:p>
          <a:p>
            <a:pPr marL="342900" indent="-342900">
              <a:buFontTx/>
              <a:buChar char="-"/>
            </a:pPr>
            <a:endParaRPr lang="en-US" dirty="0"/>
          </a:p>
          <a:p>
            <a:r>
              <a:rPr lang="en-US" dirty="0" smtClean="0"/>
              <a:t>Note: it uses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lang="en-US" dirty="0" smtClean="0"/>
              <a:t> to pass the current computation and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/>
              <a:t> to pass the final result.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129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Compiler optimization: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no frame stack for tail recursive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3848684"/>
            <a:ext cx="75232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N=3</a:t>
            </a:r>
          </a:p>
          <a:p>
            <a:r>
              <a:rPr lang="en-US" dirty="0" smtClean="0"/>
              <a:t>res =1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0" y="3569732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fact_pr</a:t>
            </a:r>
            <a:r>
              <a:rPr lang="en-US" dirty="0"/>
              <a:t>(3,1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450914" y="2945952"/>
            <a:ext cx="8052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N=2</a:t>
            </a:r>
          </a:p>
          <a:p>
            <a:r>
              <a:rPr lang="en-US" dirty="0" smtClean="0"/>
              <a:t>res = 3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222314" y="2667000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fact_pr</a:t>
            </a:r>
            <a:r>
              <a:rPr lang="en-US" dirty="0"/>
              <a:t>(2,3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7" name="Curved Left Arrow 56"/>
          <p:cNvSpPr/>
          <p:nvPr/>
        </p:nvSpPr>
        <p:spPr>
          <a:xfrm>
            <a:off x="4803714" y="2438400"/>
            <a:ext cx="228600" cy="762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956114" y="2362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6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1" name="Curved Left Arrow 60"/>
          <p:cNvSpPr/>
          <p:nvPr/>
        </p:nvSpPr>
        <p:spPr>
          <a:xfrm>
            <a:off x="6099114" y="3493532"/>
            <a:ext cx="228600" cy="54506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251514" y="3669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6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3" name="Curved Left Arrow 62"/>
          <p:cNvSpPr/>
          <p:nvPr/>
        </p:nvSpPr>
        <p:spPr>
          <a:xfrm>
            <a:off x="7473828" y="4278868"/>
            <a:ext cx="228600" cy="52173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23114" y="4355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450914" y="3849469"/>
            <a:ext cx="75232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N=3</a:t>
            </a:r>
          </a:p>
          <a:p>
            <a:r>
              <a:rPr lang="en-US" dirty="0" smtClean="0"/>
              <a:t>res </a:t>
            </a:r>
            <a:r>
              <a:rPr lang="en-US" dirty="0" smtClean="0"/>
              <a:t>=3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1222314" y="3570517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fact_pr</a:t>
            </a:r>
            <a:r>
              <a:rPr lang="en-US" dirty="0"/>
              <a:t>(3,1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667000" y="2956835"/>
            <a:ext cx="8052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N=2</a:t>
            </a:r>
          </a:p>
          <a:p>
            <a:r>
              <a:rPr lang="en-US" dirty="0" smtClean="0"/>
              <a:t>res =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2447550" y="2677883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fact_pr</a:t>
            </a:r>
            <a:r>
              <a:rPr lang="en-US" dirty="0"/>
              <a:t>(2,3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2667000" y="3860352"/>
            <a:ext cx="75232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N=3</a:t>
            </a:r>
          </a:p>
          <a:p>
            <a:r>
              <a:rPr lang="en-US" dirty="0" smtClean="0"/>
              <a:t>res </a:t>
            </a:r>
            <a:r>
              <a:rPr lang="en-US" dirty="0" smtClean="0"/>
              <a:t>=3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2438400" y="3581400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fact_pr</a:t>
            </a:r>
            <a:r>
              <a:rPr lang="en-US" dirty="0"/>
              <a:t>(3,1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2667000" y="2031552"/>
            <a:ext cx="8052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N=1</a:t>
            </a:r>
          </a:p>
          <a:p>
            <a:r>
              <a:rPr lang="en-US" dirty="0" smtClean="0"/>
              <a:t>res = 6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2438400" y="1752600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fact_pr</a:t>
            </a:r>
            <a:r>
              <a:rPr lang="en-US" dirty="0"/>
              <a:t>(1,6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3911059" y="2956835"/>
            <a:ext cx="8052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N=2</a:t>
            </a:r>
          </a:p>
          <a:p>
            <a:r>
              <a:rPr lang="en-US" dirty="0" smtClean="0"/>
              <a:t>res =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660714" y="2677883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fact_pr</a:t>
            </a:r>
            <a:r>
              <a:rPr lang="en-US" dirty="0"/>
              <a:t>(2,3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911059" y="3860352"/>
            <a:ext cx="75232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N=3</a:t>
            </a:r>
          </a:p>
          <a:p>
            <a:r>
              <a:rPr lang="en-US" dirty="0" smtClean="0"/>
              <a:t>res </a:t>
            </a:r>
            <a:r>
              <a:rPr lang="en-US" dirty="0" smtClean="0"/>
              <a:t>=3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660714" y="3581400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fact_pr</a:t>
            </a:r>
            <a:r>
              <a:rPr lang="en-US" dirty="0"/>
              <a:t>(3,1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911059" y="2031552"/>
            <a:ext cx="805220" cy="646331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N=1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res = 6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660714" y="1752600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fact_pr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(1,6)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82659" y="2945952"/>
            <a:ext cx="805220" cy="646331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N=2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res =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032314" y="2667000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fact_pr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(2,3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82659" y="3849469"/>
            <a:ext cx="75232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N=3</a:t>
            </a:r>
          </a:p>
          <a:p>
            <a:r>
              <a:rPr lang="en-US" dirty="0" smtClean="0"/>
              <a:t>res </a:t>
            </a:r>
            <a:r>
              <a:rPr lang="en-US" dirty="0" smtClean="0"/>
              <a:t>=3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5032314" y="3570517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fact_pr</a:t>
            </a:r>
            <a:r>
              <a:rPr lang="en-US" dirty="0"/>
              <a:t>(3,1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6403914" y="3581400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fact_pr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(3,1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638800" y="1150408"/>
            <a:ext cx="3505199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Tail-recursive    (pass and return the  answer):</a:t>
            </a:r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fact_pr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N,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return res;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res = res * N;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fact_pr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(N-1,res);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457200" y="5841552"/>
            <a:ext cx="75232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N=3</a:t>
            </a:r>
          </a:p>
          <a:p>
            <a:r>
              <a:rPr lang="en-US" dirty="0" smtClean="0"/>
              <a:t>res =1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237750" y="5562600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fact_pr</a:t>
            </a:r>
            <a:r>
              <a:rPr lang="en-US" dirty="0" smtClean="0"/>
              <a:t>(3,1)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1686078" y="5842337"/>
            <a:ext cx="75232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N=2</a:t>
            </a:r>
          </a:p>
          <a:p>
            <a:r>
              <a:rPr lang="en-US" dirty="0" smtClean="0"/>
              <a:t>res =3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1447800" y="5563385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fact_pr</a:t>
            </a:r>
            <a:r>
              <a:rPr lang="en-US" dirty="0"/>
              <a:t>(2,3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2895600" y="5853220"/>
            <a:ext cx="75232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N=1</a:t>
            </a:r>
          </a:p>
          <a:p>
            <a:r>
              <a:rPr lang="en-US" dirty="0" smtClean="0"/>
              <a:t>res =6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2667000" y="5574268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fact_pr</a:t>
            </a:r>
            <a:r>
              <a:rPr lang="en-US" dirty="0"/>
              <a:t>(1,6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5" name="Curved Left Arrow 124"/>
          <p:cNvSpPr/>
          <p:nvPr/>
        </p:nvSpPr>
        <p:spPr>
          <a:xfrm>
            <a:off x="3660714" y="6260068"/>
            <a:ext cx="228600" cy="52173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813114" y="6336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6161" y="4876800"/>
            <a:ext cx="8381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Behavior when compiler has optimization for tail-recursive functions. </a:t>
            </a:r>
          </a:p>
          <a:p>
            <a:r>
              <a:rPr lang="en-US" dirty="0" smtClean="0"/>
              <a:t>Instead of building a stack, it replaces the caller stack frame with the </a:t>
            </a:r>
            <a:r>
              <a:rPr lang="en-US" dirty="0" err="1" smtClean="0"/>
              <a:t>callee</a:t>
            </a:r>
            <a:r>
              <a:rPr lang="en-US" dirty="0" smtClean="0"/>
              <a:t> stack frame.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6657373" y="3860352"/>
            <a:ext cx="752322" cy="646331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N=3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res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=3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036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820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Compare the two implementations: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61550" y="5906084"/>
            <a:ext cx="75232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N=3</a:t>
            </a:r>
          </a:p>
          <a:p>
            <a:r>
              <a:rPr lang="en-US" dirty="0" smtClean="0"/>
              <a:t>res =1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-67050" y="5627132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fact_pr</a:t>
            </a:r>
            <a:r>
              <a:rPr lang="en-US" dirty="0"/>
              <a:t>(3,1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447800" y="5003352"/>
            <a:ext cx="8052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N=2</a:t>
            </a:r>
          </a:p>
          <a:p>
            <a:r>
              <a:rPr lang="en-US" dirty="0" smtClean="0"/>
              <a:t>res = 3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152150" y="4724400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fact_pr</a:t>
            </a:r>
            <a:r>
              <a:rPr lang="en-US" dirty="0"/>
              <a:t>(2,3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7" name="Curved Left Arrow 56"/>
          <p:cNvSpPr/>
          <p:nvPr/>
        </p:nvSpPr>
        <p:spPr>
          <a:xfrm>
            <a:off x="4727514" y="4495800"/>
            <a:ext cx="228600" cy="54506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879914" y="4507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6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1" name="Curved Left Arrow 60"/>
          <p:cNvSpPr/>
          <p:nvPr/>
        </p:nvSpPr>
        <p:spPr>
          <a:xfrm>
            <a:off x="5870514" y="5539264"/>
            <a:ext cx="228600" cy="54506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022914" y="5715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6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3" name="Curved Left Arrow 62"/>
          <p:cNvSpPr/>
          <p:nvPr/>
        </p:nvSpPr>
        <p:spPr>
          <a:xfrm>
            <a:off x="7165914" y="6260068"/>
            <a:ext cx="228600" cy="52173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318314" y="6336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447800" y="5906869"/>
            <a:ext cx="75232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N=3</a:t>
            </a:r>
          </a:p>
          <a:p>
            <a:r>
              <a:rPr lang="en-US" dirty="0" smtClean="0"/>
              <a:t>res </a:t>
            </a:r>
            <a:r>
              <a:rPr lang="en-US" dirty="0" smtClean="0"/>
              <a:t>=3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1152150" y="5627917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fact_pr</a:t>
            </a:r>
            <a:r>
              <a:rPr lang="en-US" dirty="0"/>
              <a:t>(3,1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612545" y="5014235"/>
            <a:ext cx="8052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N=2</a:t>
            </a:r>
          </a:p>
          <a:p>
            <a:r>
              <a:rPr lang="en-US" dirty="0" smtClean="0"/>
              <a:t>res </a:t>
            </a:r>
            <a:r>
              <a:rPr lang="en-US" smtClean="0"/>
              <a:t>= </a:t>
            </a:r>
            <a:r>
              <a:rPr lang="en-US" smtClean="0"/>
              <a:t>6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2362200" y="4735283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fact_pr</a:t>
            </a:r>
            <a:r>
              <a:rPr lang="en-US" dirty="0"/>
              <a:t>(2,3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2612545" y="5917752"/>
            <a:ext cx="75232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N=3</a:t>
            </a:r>
          </a:p>
          <a:p>
            <a:r>
              <a:rPr lang="en-US" dirty="0" smtClean="0"/>
              <a:t>res </a:t>
            </a:r>
            <a:r>
              <a:rPr lang="en-US" dirty="0" smtClean="0"/>
              <a:t>=3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2362200" y="5638800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fact_pr</a:t>
            </a:r>
            <a:r>
              <a:rPr lang="en-US" dirty="0"/>
              <a:t>(3,1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2612545" y="4088952"/>
            <a:ext cx="8052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N=1</a:t>
            </a:r>
          </a:p>
          <a:p>
            <a:r>
              <a:rPr lang="en-US" dirty="0" smtClean="0"/>
              <a:t>res = 6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2362200" y="3810000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fact_pr</a:t>
            </a:r>
            <a:r>
              <a:rPr lang="en-US" dirty="0" smtClean="0"/>
              <a:t>(1,6)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3834859" y="5014235"/>
            <a:ext cx="8052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N=2</a:t>
            </a:r>
          </a:p>
          <a:p>
            <a:r>
              <a:rPr lang="en-US" dirty="0" smtClean="0"/>
              <a:t>res =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581400" y="4735283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fact_pr</a:t>
            </a:r>
            <a:r>
              <a:rPr lang="en-US" dirty="0" smtClean="0"/>
              <a:t>(2,3)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834859" y="5917752"/>
            <a:ext cx="75232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N=3</a:t>
            </a:r>
          </a:p>
          <a:p>
            <a:r>
              <a:rPr lang="en-US" dirty="0" smtClean="0"/>
              <a:t>res </a:t>
            </a:r>
            <a:r>
              <a:rPr lang="en-US" dirty="0" smtClean="0"/>
              <a:t>=3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581400" y="5638800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fact_pr</a:t>
            </a:r>
            <a:r>
              <a:rPr lang="en-US" dirty="0" smtClean="0"/>
              <a:t>(3,1)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834859" y="4088952"/>
            <a:ext cx="805220" cy="646331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N=1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res = 6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581400" y="3810000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fact_pr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(1,6)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054059" y="4991684"/>
            <a:ext cx="805220" cy="646331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N=2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res =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885950" y="4724400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fact_pr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(2,3)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054059" y="5895201"/>
            <a:ext cx="75232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N=3</a:t>
            </a:r>
          </a:p>
          <a:p>
            <a:r>
              <a:rPr lang="en-US" dirty="0" smtClean="0"/>
              <a:t>res </a:t>
            </a:r>
            <a:r>
              <a:rPr lang="en-US" dirty="0" smtClean="0"/>
              <a:t>=3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4800600" y="5638800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fact_pr</a:t>
            </a:r>
            <a:r>
              <a:rPr lang="en-US" dirty="0" smtClean="0"/>
              <a:t>(3,1)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349459" y="5841552"/>
            <a:ext cx="752322" cy="646331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N=3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res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=3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273259" y="5562600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act_pr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(3,1)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72672" y="3162884"/>
            <a:ext cx="5661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N=3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196472" y="2883932"/>
            <a:ext cx="79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fact(3)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1415672" y="3162884"/>
            <a:ext cx="5661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N=3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1339472" y="2883932"/>
            <a:ext cx="79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fact(3)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1415672" y="2477084"/>
            <a:ext cx="5661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N=2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1339472" y="2198132"/>
            <a:ext cx="79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fact(2)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2590800" y="3162884"/>
            <a:ext cx="5661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N=3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2514600" y="2883932"/>
            <a:ext cx="79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fact(3)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2590800" y="2477084"/>
            <a:ext cx="5661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N=2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2514600" y="2198132"/>
            <a:ext cx="79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fact(2)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2590800" y="1791284"/>
            <a:ext cx="5661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N=1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2514600" y="1512332"/>
            <a:ext cx="79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fact(1)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5105400" y="3162884"/>
            <a:ext cx="5661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N=3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4997072" y="2883932"/>
            <a:ext cx="79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fact(3)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5105400" y="2477084"/>
            <a:ext cx="566181" cy="3693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N=2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997072" y="2198132"/>
            <a:ext cx="79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fact(2)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292472" y="3162884"/>
            <a:ext cx="566181" cy="3693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N=3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216272" y="2883932"/>
            <a:ext cx="79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fact(3)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813114" y="3162884"/>
            <a:ext cx="5661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N=3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3736914" y="2883932"/>
            <a:ext cx="79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fact(3)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3813114" y="2477084"/>
            <a:ext cx="5661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N=2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3736914" y="2198132"/>
            <a:ext cx="79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fact(2)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3810000" y="1791284"/>
            <a:ext cx="566181" cy="3693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N=1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733800" y="1512332"/>
            <a:ext cx="79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fact(1)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9" name="Curved Left Arrow 108"/>
          <p:cNvSpPr/>
          <p:nvPr/>
        </p:nvSpPr>
        <p:spPr>
          <a:xfrm>
            <a:off x="4531042" y="1881664"/>
            <a:ext cx="228600" cy="54506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4683442" y="2057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>
            <a:off x="5747128" y="2655332"/>
            <a:ext cx="228600" cy="54506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899528" y="2831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3" name="Curved Left Arrow 112"/>
          <p:cNvSpPr/>
          <p:nvPr/>
        </p:nvSpPr>
        <p:spPr>
          <a:xfrm>
            <a:off x="7013514" y="3188732"/>
            <a:ext cx="228600" cy="54506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165914" y="3364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6096000" y="3733800"/>
            <a:ext cx="3058886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Tail-recursive  (pass &amp; ret the  answer):</a:t>
            </a:r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fact_pr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N,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return res;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res = res * N;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fact_pr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(N-1,res);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6246649" y="1040249"/>
            <a:ext cx="2869696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u="sng" dirty="0" smtClean="0"/>
              <a:t>NOT tail-recursive :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fact(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(N &lt;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1)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1;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N*fact(N-1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194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961072"/>
            <a:ext cx="5231835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Recursive, not tail-recursive: </a:t>
            </a:r>
            <a:r>
              <a:rPr lang="en-US" b="1" u="sng" dirty="0" smtClean="0"/>
              <a:t>return answer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err="1" smtClean="0"/>
              <a:t>int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fact_ret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 err="1" smtClean="0">
                <a:solidFill>
                  <a:schemeClr val="tx2"/>
                </a:solidFill>
              </a:rPr>
              <a:t>int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N</a:t>
            </a:r>
            <a:r>
              <a:rPr lang="en-US" dirty="0" smtClean="0">
                <a:solidFill>
                  <a:schemeClr val="tx2"/>
                </a:solidFill>
              </a:rPr>
              <a:t>)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n-US" dirty="0"/>
              <a:t>    if (N </a:t>
            </a:r>
            <a:r>
              <a:rPr lang="en-US" dirty="0" smtClean="0"/>
              <a:t>&lt;= 1) </a:t>
            </a:r>
            <a:r>
              <a:rPr lang="en-US" dirty="0"/>
              <a:t>return 1;</a:t>
            </a:r>
          </a:p>
          <a:p>
            <a:r>
              <a:rPr lang="en-US" dirty="0"/>
              <a:t>    return </a:t>
            </a:r>
            <a:r>
              <a:rPr lang="en-US" dirty="0" smtClean="0">
                <a:solidFill>
                  <a:srgbClr val="FF0000"/>
                </a:solidFill>
              </a:rPr>
              <a:t>N*</a:t>
            </a:r>
            <a:r>
              <a:rPr lang="en-US" dirty="0" err="1" smtClean="0">
                <a:solidFill>
                  <a:schemeClr val="tx2"/>
                </a:solidFill>
              </a:rPr>
              <a:t>fact_ret</a:t>
            </a:r>
            <a:r>
              <a:rPr lang="en-US" dirty="0" smtClean="0">
                <a:solidFill>
                  <a:schemeClr val="tx2"/>
                </a:solidFill>
              </a:rPr>
              <a:t> (</a:t>
            </a:r>
            <a:r>
              <a:rPr lang="en-US" dirty="0">
                <a:solidFill>
                  <a:schemeClr val="tx2"/>
                </a:solidFill>
              </a:rPr>
              <a:t>N-1);</a:t>
            </a:r>
          </a:p>
          <a:p>
            <a:r>
              <a:rPr lang="en-US" dirty="0" smtClean="0"/>
              <a:t>}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2590800"/>
            <a:ext cx="5105400" cy="36933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Tail-recursive: answer in </a:t>
            </a:r>
            <a:r>
              <a:rPr lang="en-US" b="1" u="sng" dirty="0" smtClean="0"/>
              <a:t>updated argument</a:t>
            </a:r>
            <a:r>
              <a:rPr lang="en-US" u="sng" dirty="0"/>
              <a:t> </a:t>
            </a:r>
            <a:r>
              <a:rPr lang="en-US" u="sng" dirty="0" smtClean="0"/>
              <a:t>(pointer)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void</a:t>
            </a:r>
            <a:r>
              <a:rPr lang="en-US" dirty="0" smtClean="0"/>
              <a:t> </a:t>
            </a:r>
            <a:r>
              <a:rPr lang="en-US" dirty="0" err="1" smtClean="0"/>
              <a:t>fact_update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N, 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b="1" dirty="0" smtClean="0">
                <a:solidFill>
                  <a:srgbClr val="FF0000"/>
                </a:solidFill>
              </a:rPr>
              <a:t>* res</a:t>
            </a:r>
            <a:r>
              <a:rPr lang="en-US" dirty="0" smtClean="0"/>
              <a:t>) {</a:t>
            </a:r>
            <a:endParaRPr lang="en-US" dirty="0"/>
          </a:p>
          <a:p>
            <a:r>
              <a:rPr lang="en-US" dirty="0"/>
              <a:t>    if (N </a:t>
            </a:r>
            <a:r>
              <a:rPr lang="en-US" dirty="0" smtClean="0"/>
              <a:t>&lt;= 1) return;</a:t>
            </a:r>
          </a:p>
          <a:p>
            <a:r>
              <a:rPr lang="en-US" dirty="0"/>
              <a:t> </a:t>
            </a:r>
            <a:r>
              <a:rPr lang="en-US" dirty="0" smtClean="0"/>
              <a:t>   (*res) = (*res) * N;</a:t>
            </a:r>
            <a:endParaRPr lang="en-US" dirty="0"/>
          </a:p>
          <a:p>
            <a:r>
              <a:rPr lang="en-US" dirty="0" smtClean="0"/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fact_update</a:t>
            </a:r>
            <a:r>
              <a:rPr lang="en-US" dirty="0" smtClean="0">
                <a:solidFill>
                  <a:srgbClr val="FF0000"/>
                </a:solidFill>
              </a:rPr>
              <a:t> (N-1, res);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} </a:t>
            </a:r>
          </a:p>
          <a:p>
            <a:r>
              <a:rPr lang="en-US" dirty="0"/>
              <a:t> </a:t>
            </a:r>
            <a:r>
              <a:rPr lang="en-US" i="1" dirty="0"/>
              <a:t>// </a:t>
            </a:r>
            <a:r>
              <a:rPr lang="en-US" i="1" u="sng" dirty="0"/>
              <a:t>Wrapper</a:t>
            </a:r>
            <a:r>
              <a:rPr lang="en-US" i="1" dirty="0"/>
              <a:t> </a:t>
            </a:r>
            <a:r>
              <a:rPr lang="en-US" i="1" dirty="0" smtClean="0"/>
              <a:t> function </a:t>
            </a:r>
            <a:r>
              <a:rPr lang="en-US" i="1" dirty="0"/>
              <a:t>(sets parameters</a:t>
            </a:r>
            <a:r>
              <a:rPr lang="en-US" i="1" dirty="0" smtClean="0"/>
              <a:t>).</a:t>
            </a:r>
          </a:p>
          <a:p>
            <a:r>
              <a:rPr lang="en-US" dirty="0" err="1" smtClean="0"/>
              <a:t>int</a:t>
            </a:r>
            <a:r>
              <a:rPr lang="en-US" dirty="0"/>
              <a:t> </a:t>
            </a:r>
            <a:r>
              <a:rPr lang="en-US" dirty="0" err="1" smtClean="0"/>
              <a:t>fact_update_wrapper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  <a:endParaRPr lang="en-US" dirty="0"/>
          </a:p>
          <a:p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res = 1;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fact_update</a:t>
            </a:r>
            <a:r>
              <a:rPr lang="en-US" dirty="0" smtClean="0"/>
              <a:t>(N, </a:t>
            </a:r>
            <a:r>
              <a:rPr lang="en-US" b="1" dirty="0" smtClean="0">
                <a:solidFill>
                  <a:srgbClr val="FF0000"/>
                </a:solidFill>
              </a:rPr>
              <a:t>&amp;</a:t>
            </a:r>
            <a:r>
              <a:rPr lang="en-US" dirty="0" smtClean="0"/>
              <a:t>res);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sz="1600" dirty="0" smtClean="0">
                <a:solidFill>
                  <a:srgbClr val="FF0000"/>
                </a:solidFill>
              </a:rPr>
              <a:t>// </a:t>
            </a:r>
            <a:r>
              <a:rPr lang="en-US" sz="1600" dirty="0">
                <a:solidFill>
                  <a:srgbClr val="FF0000"/>
                </a:solidFill>
              </a:rPr>
              <a:t>note diff between N and </a:t>
            </a:r>
            <a:r>
              <a:rPr lang="en-US" sz="1600" dirty="0" smtClean="0">
                <a:solidFill>
                  <a:srgbClr val="FF0000"/>
                </a:solidFill>
              </a:rPr>
              <a:t> res when </a:t>
            </a:r>
            <a:r>
              <a:rPr lang="en-US" sz="1600" dirty="0" err="1" smtClean="0">
                <a:solidFill>
                  <a:srgbClr val="FF0000"/>
                </a:solidFill>
              </a:rPr>
              <a:t>fct</a:t>
            </a:r>
            <a:r>
              <a:rPr lang="en-US" sz="1600" dirty="0" smtClean="0">
                <a:solidFill>
                  <a:srgbClr val="FF0000"/>
                </a:solidFill>
              </a:rPr>
              <a:t> finishes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dirty="0" smtClean="0"/>
              <a:t>    return res;</a:t>
            </a:r>
            <a:endParaRPr lang="en-US" dirty="0"/>
          </a:p>
          <a:p>
            <a:r>
              <a:rPr lang="en-US" dirty="0"/>
              <a:t>}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590800"/>
            <a:ext cx="4038600" cy="36933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Tail-recursive:    </a:t>
            </a:r>
            <a:r>
              <a:rPr lang="en-US" b="1" u="sng" dirty="0" smtClean="0"/>
              <a:t>pass and return  answer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fact_pr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N, 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b="1" dirty="0" smtClean="0">
                <a:solidFill>
                  <a:srgbClr val="FF0000"/>
                </a:solidFill>
              </a:rPr>
              <a:t> res</a:t>
            </a:r>
            <a:r>
              <a:rPr lang="en-US" dirty="0" smtClean="0"/>
              <a:t>) {</a:t>
            </a:r>
            <a:endParaRPr lang="en-US" dirty="0"/>
          </a:p>
          <a:p>
            <a:r>
              <a:rPr lang="en-US" dirty="0"/>
              <a:t>    if (N </a:t>
            </a:r>
            <a:r>
              <a:rPr lang="en-US" dirty="0" smtClean="0"/>
              <a:t>&lt;= 1) return res;</a:t>
            </a:r>
          </a:p>
          <a:p>
            <a:r>
              <a:rPr lang="en-US" dirty="0"/>
              <a:t> </a:t>
            </a:r>
            <a:r>
              <a:rPr lang="en-US" dirty="0" smtClean="0"/>
              <a:t>   res = res * N;</a:t>
            </a:r>
            <a:endParaRPr lang="en-US" dirty="0"/>
          </a:p>
          <a:p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return </a:t>
            </a:r>
            <a:r>
              <a:rPr lang="en-US" dirty="0" err="1" smtClean="0">
                <a:solidFill>
                  <a:srgbClr val="FF0000"/>
                </a:solidFill>
              </a:rPr>
              <a:t>fact_pr</a:t>
            </a:r>
            <a:r>
              <a:rPr lang="en-US" dirty="0" smtClean="0">
                <a:solidFill>
                  <a:srgbClr val="FF0000"/>
                </a:solidFill>
              </a:rPr>
              <a:t>(N-1, res);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} </a:t>
            </a:r>
          </a:p>
          <a:p>
            <a:r>
              <a:rPr lang="en-US" dirty="0" smtClean="0"/>
              <a:t>  </a:t>
            </a:r>
            <a:r>
              <a:rPr lang="en-US" i="1" dirty="0" smtClean="0"/>
              <a:t>// </a:t>
            </a:r>
            <a:r>
              <a:rPr lang="en-US" i="1" u="sng" dirty="0" smtClean="0"/>
              <a:t>Wrapper</a:t>
            </a:r>
            <a:r>
              <a:rPr lang="en-US" i="1" dirty="0" smtClean="0"/>
              <a:t>  function (sets parameters).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fact_pr_wrapper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r>
              <a:rPr lang="en-US" dirty="0" smtClean="0"/>
              <a:t>    </a:t>
            </a:r>
            <a:r>
              <a:rPr lang="en-US" dirty="0" err="1"/>
              <a:t>int</a:t>
            </a:r>
            <a:r>
              <a:rPr lang="en-US" dirty="0"/>
              <a:t> res = 1;</a:t>
            </a:r>
          </a:p>
          <a:p>
            <a:r>
              <a:rPr lang="en-US" dirty="0" smtClean="0"/>
              <a:t>    return  </a:t>
            </a:r>
            <a:r>
              <a:rPr lang="en-US" dirty="0" err="1" smtClean="0"/>
              <a:t>fact_pr</a:t>
            </a:r>
            <a:r>
              <a:rPr lang="en-US" dirty="0" smtClean="0"/>
              <a:t>(N, </a:t>
            </a:r>
            <a:r>
              <a:rPr lang="en-US" b="1" dirty="0" smtClean="0">
                <a:solidFill>
                  <a:srgbClr val="FF0000"/>
                </a:solidFill>
              </a:rPr>
              <a:t>res</a:t>
            </a:r>
            <a:r>
              <a:rPr lang="en-US" dirty="0" smtClean="0"/>
              <a:t>); </a:t>
            </a:r>
            <a:r>
              <a:rPr lang="en-US" sz="1600" dirty="0" smtClean="0"/>
              <a:t>// res =?</a:t>
            </a:r>
            <a:r>
              <a:rPr lang="en-US" dirty="0" smtClean="0"/>
              <a:t> </a:t>
            </a:r>
          </a:p>
          <a:p>
            <a:r>
              <a:rPr lang="en-US" dirty="0" smtClean="0"/>
              <a:t>} </a:t>
            </a:r>
          </a:p>
          <a:p>
            <a:r>
              <a:rPr lang="en-US" dirty="0" smtClean="0"/>
              <a:t>// Note that it combines passing data with returning data.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76201"/>
            <a:ext cx="9144000" cy="838200"/>
          </a:xfrm>
          <a:solidFill>
            <a:srgbClr val="92D050"/>
          </a:solidFill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Communication of computation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238743"/>
            <a:ext cx="8963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the local work/computation? Is it done before or after the recursive call?</a:t>
            </a:r>
          </a:p>
          <a:p>
            <a:r>
              <a:rPr lang="en-US" dirty="0" smtClean="0"/>
              <a:t>Difference (tail/non-tail recursive): Do the local computation before or after the recursive call.</a:t>
            </a:r>
          </a:p>
        </p:txBody>
      </p:sp>
    </p:spTree>
    <p:extLst>
      <p:ext uri="{BB962C8B-B14F-4D97-AF65-F5344CB8AC3E}">
        <p14:creationId xmlns:p14="http://schemas.microsoft.com/office/powerpoint/2010/main" val="2652743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029200"/>
          </a:xfrm>
        </p:spPr>
        <p:txBody>
          <a:bodyPr/>
          <a:lstStyle/>
          <a:p>
            <a:r>
              <a:rPr lang="en-US" sz="2400" dirty="0" smtClean="0"/>
              <a:t>Show the stack frame for </a:t>
            </a:r>
            <a:r>
              <a:rPr lang="en-US" sz="1800" dirty="0" smtClean="0"/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fact_update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N,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res)</a:t>
            </a:r>
            <a:r>
              <a:rPr lang="en-US" sz="2400" dirty="0" smtClean="0"/>
              <a:t>. 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Pay attention to the fact that 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lang="en-US" sz="2000" dirty="0" smtClean="0">
                <a:solidFill>
                  <a:srgbClr val="C00000"/>
                </a:solidFill>
              </a:rPr>
              <a:t> is a pointer.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362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r>
              <a:rPr lang="en-US" dirty="0" smtClean="0"/>
              <a:t>Parameters: </a:t>
            </a:r>
            <a:br>
              <a:rPr lang="en-US" dirty="0" smtClean="0"/>
            </a:br>
            <a:r>
              <a:rPr lang="en-US" dirty="0" smtClean="0"/>
              <a:t>Pass-by-Value or Pass-by-reference?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 by reference (&amp; in C++ or pointer in C) when a value computed in a recursive call must be available (is needed) after that call finished.</a:t>
            </a:r>
          </a:p>
          <a:p>
            <a:r>
              <a:rPr lang="en-US" dirty="0" smtClean="0"/>
              <a:t>Pass-by-value if </a:t>
            </a:r>
          </a:p>
          <a:p>
            <a:pPr lvl="1"/>
            <a:r>
              <a:rPr lang="en-US" dirty="0" smtClean="0"/>
              <a:t>You only need to use the value in that recursive call.</a:t>
            </a:r>
          </a:p>
          <a:p>
            <a:pPr lvl="1"/>
            <a:r>
              <a:rPr lang="en-US" dirty="0" smtClean="0"/>
              <a:t>If when a recursive call on a  smaller problem finishes and returns, you need to come back to the values for that call</a:t>
            </a:r>
          </a:p>
          <a:p>
            <a:pPr lvl="2"/>
            <a:r>
              <a:rPr lang="en-US" dirty="0" smtClean="0"/>
              <a:t>See the use of column indexes in the Queens problem (when you backtrack you get to a smaller column, corresponding to that call)</a:t>
            </a:r>
          </a:p>
          <a:p>
            <a:pPr lvl="2"/>
            <a:r>
              <a:rPr lang="en-US" dirty="0" smtClean="0"/>
              <a:t>See the recursive implementation for generating permutations without repetitions. See how the backtracking takes you to the array before the changes done in the recursive call.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4020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Vs. Non-Recursive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334000"/>
          </a:xfrm>
        </p:spPr>
        <p:txBody>
          <a:bodyPr/>
          <a:lstStyle/>
          <a:p>
            <a:r>
              <a:rPr lang="en-US" sz="2400" dirty="0" smtClean="0"/>
              <a:t>Recursive </a:t>
            </a:r>
            <a:r>
              <a:rPr lang="en-US" sz="2400" dirty="0"/>
              <a:t>functions </a:t>
            </a:r>
            <a:r>
              <a:rPr lang="en-US" sz="2400" dirty="0" smtClean="0"/>
              <a:t>can be easier </a:t>
            </a:r>
            <a:r>
              <a:rPr lang="en-US" sz="2400" dirty="0"/>
              <a:t>to read.</a:t>
            </a:r>
          </a:p>
          <a:p>
            <a:pPr lvl="1"/>
            <a:r>
              <a:rPr lang="en-US" sz="2000" dirty="0"/>
              <a:t>They are simpler (less code, fewer loops, “smaller problem</a:t>
            </a:r>
            <a:r>
              <a:rPr lang="en-US" sz="2000" dirty="0" smtClean="0"/>
              <a:t>”), follow the math definition.</a:t>
            </a:r>
            <a:endParaRPr lang="en-US" sz="2000" dirty="0"/>
          </a:p>
          <a:p>
            <a:pPr lvl="1"/>
            <a:r>
              <a:rPr lang="en-US" sz="2000" dirty="0"/>
              <a:t>To </a:t>
            </a:r>
            <a:r>
              <a:rPr lang="en-US" sz="2000" dirty="0">
                <a:solidFill>
                  <a:srgbClr val="FF0000"/>
                </a:solidFill>
              </a:rPr>
              <a:t>process recursive data types</a:t>
            </a:r>
            <a:r>
              <a:rPr lang="en-US" sz="2000" dirty="0"/>
              <a:t>, such as nodes, oftentimes it is easy to write recursive functions</a:t>
            </a:r>
            <a:r>
              <a:rPr lang="en-US" sz="2000" dirty="0" smtClean="0"/>
              <a:t>.</a:t>
            </a:r>
            <a:endParaRPr lang="en-US" sz="2400" dirty="0"/>
          </a:p>
          <a:p>
            <a:r>
              <a:rPr lang="en-US" sz="2400" dirty="0" smtClean="0"/>
              <a:t>Oftentimes </a:t>
            </a:r>
            <a:r>
              <a:rPr lang="en-US" sz="2400" dirty="0"/>
              <a:t>recursive functions run slower. Why?</a:t>
            </a:r>
          </a:p>
          <a:p>
            <a:pPr lvl="1"/>
            <a:r>
              <a:rPr lang="en-US" sz="2000" dirty="0"/>
              <a:t>Recursive functions generate </a:t>
            </a:r>
            <a:r>
              <a:rPr lang="en-US" sz="2000" u="sng" dirty="0"/>
              <a:t>many function </a:t>
            </a:r>
            <a:r>
              <a:rPr lang="en-US" sz="2000" u="sng" dirty="0" smtClean="0"/>
              <a:t>calls</a:t>
            </a:r>
            <a:r>
              <a:rPr lang="en-US" sz="2000" dirty="0" smtClean="0"/>
              <a:t>. The </a:t>
            </a:r>
            <a:r>
              <a:rPr lang="en-US" sz="2000" u="sng" dirty="0"/>
              <a:t>CPU has to pay a price</a:t>
            </a:r>
            <a:r>
              <a:rPr lang="en-US" sz="2000" dirty="0"/>
              <a:t> (perform a certain number of operations) for each function call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Possible solution: use tail-recursion when possible (some compilers have optimizations  for it)</a:t>
            </a:r>
            <a:endParaRPr lang="en-US" sz="2000" dirty="0"/>
          </a:p>
          <a:p>
            <a:r>
              <a:rPr lang="en-US" sz="2400" dirty="0"/>
              <a:t>Any recursive function can also be written in a non-recursive way.</a:t>
            </a:r>
          </a:p>
          <a:p>
            <a:pPr lvl="1"/>
            <a:r>
              <a:rPr lang="en-US" sz="2000" dirty="0" smtClean="0"/>
              <a:t>Non-recursive </a:t>
            </a:r>
            <a:r>
              <a:rPr lang="en-US" sz="2000" dirty="0"/>
              <a:t>implementations </a:t>
            </a:r>
            <a:r>
              <a:rPr lang="en-US" sz="2000" dirty="0" smtClean="0"/>
              <a:t>can be uglier (and more buggy, harder to debug) but </a:t>
            </a:r>
            <a:r>
              <a:rPr lang="en-US" sz="2000" dirty="0"/>
              <a:t>more efficient</a:t>
            </a:r>
            <a:r>
              <a:rPr lang="en-US" sz="2000" dirty="0" smtClean="0"/>
              <a:t>. </a:t>
            </a:r>
          </a:p>
          <a:p>
            <a:pPr lvl="2"/>
            <a:r>
              <a:rPr lang="en-US" sz="1600" dirty="0" smtClean="0"/>
              <a:t>See Ackerman recursive and non-recursive.</a:t>
            </a:r>
          </a:p>
          <a:p>
            <a:pPr lvl="1"/>
            <a:r>
              <a:rPr lang="en-US" sz="2000" dirty="0" smtClean="0"/>
              <a:t>Compromise: make first version recursive, second non-recursive.</a:t>
            </a:r>
            <a:endParaRPr lang="en-US" sz="2000" dirty="0"/>
          </a:p>
          <a:p>
            <a:pPr lvl="2"/>
            <a:r>
              <a:rPr lang="en-US" sz="1600" dirty="0" smtClean="0"/>
              <a:t>Use the recursive one to test the correctness of the non-recursive 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652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&amp; </a:t>
            </a:r>
            <a:r>
              <a:rPr lang="en-US" dirty="0" err="1" smtClean="0"/>
              <a:t>Preclass</a:t>
            </a:r>
            <a:r>
              <a:rPr lang="en-US" dirty="0" smtClean="0"/>
              <a:t>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(review):</a:t>
            </a:r>
          </a:p>
          <a:p>
            <a:pPr lvl="1"/>
            <a:r>
              <a:rPr lang="en-US" dirty="0" smtClean="0"/>
              <a:t>Recursive functions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Factorial – must know how to write a recursive solution.</a:t>
            </a:r>
          </a:p>
          <a:p>
            <a:pPr lvl="2"/>
            <a:r>
              <a:rPr lang="en-US" dirty="0" smtClean="0"/>
              <a:t>Fibonacci</a:t>
            </a:r>
          </a:p>
          <a:p>
            <a:pPr lvl="1"/>
            <a:r>
              <a:rPr lang="en-US" dirty="0" smtClean="0"/>
              <a:t>C - function call, recursive function execution, local variables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See next page for a list of problems to think of before 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528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Problem Solving: Recursive Solution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6019800"/>
          </a:xfrm>
        </p:spPr>
        <p:txBody>
          <a:bodyPr/>
          <a:lstStyle/>
          <a:p>
            <a:r>
              <a:rPr lang="en-US" sz="2400" dirty="0" smtClean="0"/>
              <a:t>Idea: Write the solution for the current problem using answers for smaller problems and some local computations.</a:t>
            </a:r>
          </a:p>
          <a:p>
            <a:r>
              <a:rPr lang="en-US" sz="2400" dirty="0" smtClean="0"/>
              <a:t>Steps:</a:t>
            </a:r>
          </a:p>
          <a:p>
            <a:pPr lvl="1"/>
            <a:r>
              <a:rPr lang="en-US" sz="2000" dirty="0" smtClean="0"/>
              <a:t>Understand the problem and be able to </a:t>
            </a:r>
            <a:r>
              <a:rPr lang="en-US" sz="2000" u="sng" dirty="0" smtClean="0"/>
              <a:t>solve it on paper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u="sng" dirty="0" smtClean="0"/>
              <a:t>Visualize</a:t>
            </a:r>
            <a:r>
              <a:rPr lang="en-US" sz="2000" dirty="0" smtClean="0"/>
              <a:t> the process and </a:t>
            </a:r>
            <a:r>
              <a:rPr lang="en-US" sz="2000" u="sng" dirty="0" smtClean="0"/>
              <a:t>break-down</a:t>
            </a:r>
            <a:r>
              <a:rPr lang="en-US" sz="2000" dirty="0" smtClean="0"/>
              <a:t> components:</a:t>
            </a:r>
          </a:p>
          <a:p>
            <a:pPr lvl="2"/>
            <a:r>
              <a:rPr lang="en-US" sz="1600" dirty="0" smtClean="0"/>
              <a:t>Think about the </a:t>
            </a:r>
            <a:r>
              <a:rPr lang="en-US" sz="1600" u="sng" dirty="0" smtClean="0"/>
              <a:t>data that you use/generate</a:t>
            </a:r>
            <a:r>
              <a:rPr lang="en-US" sz="1600" dirty="0" smtClean="0"/>
              <a:t> and </a:t>
            </a:r>
          </a:p>
          <a:p>
            <a:pPr lvl="2"/>
            <a:r>
              <a:rPr lang="en-US" sz="1600" u="sng" dirty="0" smtClean="0"/>
              <a:t>What you do with that data</a:t>
            </a:r>
            <a:r>
              <a:rPr lang="en-US" sz="1600" dirty="0" smtClean="0"/>
              <a:t>.</a:t>
            </a:r>
          </a:p>
          <a:p>
            <a:pPr lvl="1"/>
            <a:r>
              <a:rPr lang="en-US" sz="2000" dirty="0" smtClean="0"/>
              <a:t>Identify smaller sub-problems </a:t>
            </a:r>
          </a:p>
          <a:p>
            <a:pPr lvl="2"/>
            <a:r>
              <a:rPr lang="en-US" sz="1800" dirty="0" smtClean="0"/>
              <a:t>Either do some processing an be left with a smaller problem or:</a:t>
            </a:r>
          </a:p>
          <a:p>
            <a:pPr lvl="2"/>
            <a:r>
              <a:rPr lang="en-US" sz="1800" dirty="0" smtClean="0"/>
              <a:t>Given the answer to a smaller problem and local computations, solve the original problem</a:t>
            </a:r>
          </a:p>
          <a:p>
            <a:pPr lvl="1"/>
            <a:r>
              <a:rPr lang="en-US" sz="2000" dirty="0" smtClean="0"/>
              <a:t>Assume you have the answer to the smaller problems. (your own recursive call will give that answer)</a:t>
            </a:r>
          </a:p>
          <a:p>
            <a:pPr lvl="1"/>
            <a:r>
              <a:rPr lang="en-US" sz="2000" dirty="0" smtClean="0"/>
              <a:t>How do you combine or use those results to solve your original (big) problem?</a:t>
            </a:r>
          </a:p>
          <a:p>
            <a:pPr lvl="2"/>
            <a:r>
              <a:rPr lang="en-US" sz="1800" dirty="0"/>
              <a:t>How will you communicate the calculations?</a:t>
            </a:r>
          </a:p>
          <a:p>
            <a:pPr lvl="1"/>
            <a:r>
              <a:rPr lang="en-US" sz="2000" dirty="0" smtClean="0"/>
              <a:t>How will this cycle stop? </a:t>
            </a:r>
          </a:p>
          <a:p>
            <a:pPr lvl="2"/>
            <a:r>
              <a:rPr lang="en-US" sz="1800" dirty="0" smtClean="0"/>
              <a:t>Identify the smallest/trivial problem that you already know the answer for.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184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524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Implementations for </a:t>
            </a:r>
            <a:r>
              <a:rPr lang="en-US" dirty="0">
                <a:solidFill>
                  <a:srgbClr val="000000"/>
                </a:solidFill>
              </a:rPr>
              <a:t>N!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sz="4000" dirty="0" smtClean="0">
                <a:solidFill>
                  <a:srgbClr val="000000"/>
                </a:solidFill>
              </a:rPr>
              <a:t>Worksheet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 sz="2400" dirty="0" smtClean="0"/>
              <a:t>Iterative: 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fact_iter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/>
              <a:t>Recursive – however you want: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fact</a:t>
            </a:r>
          </a:p>
          <a:p>
            <a:pPr lvl="1"/>
            <a:r>
              <a:rPr lang="en-US" sz="1800" dirty="0" smtClean="0">
                <a:cs typeface="Courier New" panose="02070309020205020404" pitchFamily="49" charset="0"/>
              </a:rPr>
              <a:t>What would be a smaller problem </a:t>
            </a:r>
            <a:r>
              <a:rPr lang="en-US" sz="1800" dirty="0" err="1" smtClean="0">
                <a:cs typeface="Courier New" panose="02070309020205020404" pitchFamily="49" charset="0"/>
              </a:rPr>
              <a:t>s.t.</a:t>
            </a:r>
            <a:r>
              <a:rPr lang="en-US" sz="1800" dirty="0" smtClean="0">
                <a:cs typeface="Courier New" panose="02070309020205020404" pitchFamily="49" charset="0"/>
              </a:rPr>
              <a:t> if you know the answer for that, you have less work to do.</a:t>
            </a:r>
          </a:p>
          <a:p>
            <a:pPr lvl="1"/>
            <a:r>
              <a:rPr lang="en-US" sz="1800" dirty="0" smtClean="0">
                <a:cs typeface="Courier New" panose="02070309020205020404" pitchFamily="49" charset="0"/>
              </a:rPr>
              <a:t>Problem decomposition: N! = 1*2*…*(N-1)*N</a:t>
            </a:r>
          </a:p>
          <a:p>
            <a:pPr lvl="2"/>
            <a:r>
              <a:rPr lang="en-US" sz="1400" dirty="0" smtClean="0">
                <a:cs typeface="Courier New" panose="02070309020205020404" pitchFamily="49" charset="0"/>
              </a:rPr>
              <a:t>Must generate the values: 1,2,3,…,N</a:t>
            </a:r>
          </a:p>
          <a:p>
            <a:pPr lvl="2"/>
            <a:r>
              <a:rPr lang="en-US" sz="1400" dirty="0" smtClean="0">
                <a:cs typeface="Courier New" panose="02070309020205020404" pitchFamily="49" charset="0"/>
              </a:rPr>
              <a:t>Must compute the cumulative result (product in this case)</a:t>
            </a:r>
          </a:p>
          <a:p>
            <a:pPr lvl="2"/>
            <a:r>
              <a:rPr lang="en-US" sz="1400" dirty="0" smtClean="0">
                <a:cs typeface="Courier New" panose="02070309020205020404" pitchFamily="49" charset="0"/>
              </a:rPr>
              <a:t>Pass the cumulative result to or from recursive function calls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800" dirty="0" smtClean="0"/>
          </a:p>
          <a:p>
            <a:r>
              <a:rPr lang="en-US" sz="2400" dirty="0" smtClean="0"/>
              <a:t>Tail-Recursive – pass and return the answer: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fact_pr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N,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res)</a:t>
            </a:r>
            <a:r>
              <a:rPr lang="en-US" sz="2400" dirty="0"/>
              <a:t>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800" dirty="0" smtClean="0"/>
          </a:p>
          <a:p>
            <a:r>
              <a:rPr lang="en-US" sz="2400" dirty="0" smtClean="0"/>
              <a:t>Tail-Recursive – no return. Updates pointer argument:                 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fact_update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N,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res)</a:t>
            </a:r>
            <a:r>
              <a:rPr lang="en-US" sz="2400" dirty="0" smtClean="0"/>
              <a:t>  </a:t>
            </a:r>
          </a:p>
          <a:p>
            <a:r>
              <a:rPr lang="en-US" sz="2400" dirty="0" smtClean="0"/>
              <a:t>Can you give a recursive function for N! that makes </a:t>
            </a:r>
            <a:r>
              <a:rPr lang="en-US" sz="2400" dirty="0" smtClean="0">
                <a:solidFill>
                  <a:srgbClr val="FF0000"/>
                </a:solidFill>
              </a:rPr>
              <a:t>2 recursive calls</a:t>
            </a:r>
            <a:r>
              <a:rPr lang="en-US" sz="2400" dirty="0" smtClean="0"/>
              <a:t>? </a:t>
            </a:r>
          </a:p>
          <a:p>
            <a:pPr lvl="1"/>
            <a:r>
              <a:rPr lang="en-US" sz="2000" dirty="0" smtClean="0"/>
              <a:t>E.g. break the problem in 2 halves.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0427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534400" cy="1143000"/>
          </a:xfrm>
        </p:spPr>
        <p:txBody>
          <a:bodyPr/>
          <a:lstStyle/>
          <a:p>
            <a:r>
              <a:rPr lang="en-US" smtClean="0"/>
              <a:t>More N! </a:t>
            </a:r>
            <a:r>
              <a:rPr lang="en-US" dirty="0" smtClean="0"/>
              <a:t>Implementations: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lvl="1"/>
            <a:endParaRPr lang="en-US" u="sng" dirty="0" smtClean="0"/>
          </a:p>
          <a:p>
            <a:pPr lvl="1"/>
            <a:r>
              <a:rPr lang="en-US" dirty="0" smtClean="0"/>
              <a:t>Write the recurrence formula for each of the functions below.</a:t>
            </a:r>
          </a:p>
          <a:p>
            <a:pPr lvl="1"/>
            <a:r>
              <a:rPr lang="en-US" dirty="0" smtClean="0"/>
              <a:t>Draw the trees &amp; make the tables</a:t>
            </a:r>
          </a:p>
          <a:p>
            <a:pPr lvl="1"/>
            <a:r>
              <a:rPr lang="en-US" dirty="0" smtClean="0"/>
              <a:t>Derive time complexity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N!  - </a:t>
            </a:r>
            <a:r>
              <a:rPr lang="en-US" sz="2000" dirty="0" smtClean="0"/>
              <a:t>That uses an upper bound to stop. </a:t>
            </a:r>
          </a:p>
          <a:p>
            <a:pPr lvl="1"/>
            <a:r>
              <a:rPr lang="en-US" dirty="0" smtClean="0"/>
              <a:t>N!  - </a:t>
            </a:r>
            <a:r>
              <a:rPr lang="en-US" sz="2000" dirty="0" smtClean="0"/>
              <a:t>That has </a:t>
            </a:r>
            <a:r>
              <a:rPr lang="en-US" sz="2000" dirty="0" smtClean="0">
                <a:solidFill>
                  <a:srgbClr val="FF0000"/>
                </a:solidFill>
              </a:rPr>
              <a:t>two recursive calls (e.g. on ‘half’ the problem size)</a:t>
            </a:r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5881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Functions for Linked Lists</a:t>
            </a:r>
            <a:br>
              <a:rPr lang="en-US" dirty="0" smtClean="0"/>
            </a:br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z="2400" dirty="0" smtClean="0"/>
              <a:t>Example: 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count(link x)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count how many links there are between x and the end of the </a:t>
            </a:r>
            <a:r>
              <a:rPr lang="en-US" sz="2000" dirty="0"/>
              <a:t>list </a:t>
            </a:r>
            <a:r>
              <a:rPr lang="en-US" sz="2000" dirty="0" smtClean="0"/>
              <a:t>(</a:t>
            </a:r>
            <a:r>
              <a:rPr lang="en-US" sz="2000" dirty="0"/>
              <a:t>x should be included in the count).</a:t>
            </a:r>
            <a:endParaRPr lang="en-US" sz="2000" dirty="0" smtClean="0"/>
          </a:p>
          <a:p>
            <a:pPr lvl="1"/>
            <a:r>
              <a:rPr lang="en-US" sz="2000" dirty="0"/>
              <a:t>Recursive solution? </a:t>
            </a:r>
            <a:r>
              <a:rPr lang="en-US" sz="2000" dirty="0" smtClean="0"/>
              <a:t>  </a:t>
            </a:r>
            <a:endParaRPr lang="en-US" sz="2000" dirty="0"/>
          </a:p>
          <a:p>
            <a:pPr lvl="1"/>
            <a:r>
              <a:rPr lang="en-US" sz="2000" dirty="0" smtClean="0"/>
              <a:t>Base case? </a:t>
            </a:r>
          </a:p>
          <a:p>
            <a:pPr lvl="1"/>
            <a:r>
              <a:rPr lang="en-US" sz="2000" dirty="0" smtClean="0"/>
              <a:t>Recursive function</a:t>
            </a:r>
            <a:r>
              <a:rPr lang="en-US" sz="2000" dirty="0"/>
              <a:t>?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05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Functions </a:t>
            </a:r>
            <a:r>
              <a:rPr lang="en-US" dirty="0"/>
              <a:t>for Linked </a:t>
            </a:r>
            <a:r>
              <a:rPr lang="en-US" dirty="0" smtClean="0"/>
              <a:t>Lists</a:t>
            </a:r>
            <a:br>
              <a:rPr lang="en-US" dirty="0" smtClean="0"/>
            </a:br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z="2400" dirty="0" smtClean="0"/>
              <a:t>Example: 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count(link x)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count how many links there are between x and the end of the list (x should be included in the count).</a:t>
            </a:r>
          </a:p>
          <a:p>
            <a:pPr lvl="1"/>
            <a:r>
              <a:rPr lang="en-US" sz="2000" dirty="0"/>
              <a:t>Recursive solution? </a:t>
            </a:r>
            <a:r>
              <a:rPr lang="en-US" sz="2000" dirty="0" smtClean="0"/>
              <a:t>  </a:t>
            </a:r>
            <a:r>
              <a:rPr lang="en-US" sz="2000" dirty="0" smtClean="0">
                <a:solidFill>
                  <a:srgbClr val="7030A0"/>
                </a:solidFill>
              </a:rPr>
              <a:t>count(x</a:t>
            </a:r>
            <a:r>
              <a:rPr lang="en-US" sz="2000" dirty="0">
                <a:solidFill>
                  <a:srgbClr val="7030A0"/>
                </a:solidFill>
              </a:rPr>
              <a:t>) = 1 + count(x-&gt;next)</a:t>
            </a:r>
          </a:p>
          <a:p>
            <a:pPr lvl="1"/>
            <a:r>
              <a:rPr lang="en-US" sz="2000" dirty="0" smtClean="0"/>
              <a:t>Base case: </a:t>
            </a:r>
            <a:r>
              <a:rPr lang="en-US" sz="2000" dirty="0" smtClean="0">
                <a:solidFill>
                  <a:srgbClr val="7030A0"/>
                </a:solidFill>
              </a:rPr>
              <a:t>x = NULL,  count(NULL) = 0.  </a:t>
            </a:r>
          </a:p>
          <a:p>
            <a:pPr lvl="1"/>
            <a:r>
              <a:rPr lang="en-US" sz="2000" dirty="0" smtClean="0"/>
              <a:t>Recursive </a:t>
            </a:r>
            <a:r>
              <a:rPr lang="en-US" sz="2000" dirty="0"/>
              <a:t>function: 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count(link x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if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(x == NULL) return 0;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 + count(x-&gt;next);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7030A0"/>
                </a:solidFill>
              </a:rPr>
              <a:t/>
            </a:r>
            <a:br>
              <a:rPr lang="en-US" sz="2000" dirty="0">
                <a:solidFill>
                  <a:srgbClr val="7030A0"/>
                </a:solidFill>
              </a:rPr>
            </a:b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6488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534400" cy="914400"/>
          </a:xfrm>
        </p:spPr>
        <p:txBody>
          <a:bodyPr/>
          <a:lstStyle/>
          <a:p>
            <a:r>
              <a:rPr lang="en-US" dirty="0" smtClean="0"/>
              <a:t>Practice Recursive Implementations: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lvl="1"/>
            <a:r>
              <a:rPr lang="en-US" u="sng" dirty="0" smtClean="0"/>
              <a:t>Write the recurrence formula for each of the functions below.</a:t>
            </a: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N!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(That uses an upper bound to stop. That has two recursive calls (e.g. on ‘half’ the problem size))</a:t>
            </a:r>
          </a:p>
          <a:p>
            <a:pPr lvl="1"/>
            <a:r>
              <a:rPr lang="en-US" dirty="0" smtClean="0"/>
              <a:t>Binary search</a:t>
            </a:r>
          </a:p>
          <a:p>
            <a:pPr lvl="1"/>
            <a:r>
              <a:rPr lang="en-US" dirty="0" smtClean="0"/>
              <a:t>Find max in an array</a:t>
            </a:r>
          </a:p>
          <a:p>
            <a:pPr lvl="1"/>
            <a:r>
              <a:rPr lang="en-US" dirty="0" smtClean="0"/>
              <a:t>Sum of elements in an array </a:t>
            </a:r>
          </a:p>
          <a:p>
            <a:pPr lvl="1"/>
            <a:r>
              <a:rPr lang="en-US" dirty="0" smtClean="0"/>
              <a:t>Selection sort </a:t>
            </a:r>
          </a:p>
          <a:p>
            <a:pPr lvl="2"/>
            <a:r>
              <a:rPr lang="en-US" dirty="0" smtClean="0"/>
              <a:t>Use recursion to do the work of the outer loop. (Extra: also for inner loop)</a:t>
            </a:r>
          </a:p>
          <a:p>
            <a:pPr lvl="2"/>
            <a:r>
              <a:rPr lang="en-US" dirty="0" smtClean="0"/>
              <a:t>Remember the sorting process. What would </a:t>
            </a:r>
            <a:r>
              <a:rPr lang="en-US" dirty="0"/>
              <a:t>b</a:t>
            </a:r>
            <a:r>
              <a:rPr lang="en-US" dirty="0" smtClean="0"/>
              <a:t>e a smaller problem? </a:t>
            </a:r>
          </a:p>
          <a:p>
            <a:pPr lvl="1"/>
            <a:r>
              <a:rPr lang="en-US" dirty="0" smtClean="0"/>
              <a:t>Place N queens on an </a:t>
            </a:r>
            <a:r>
              <a:rPr lang="en-US" dirty="0" err="1" smtClean="0"/>
              <a:t>NxN</a:t>
            </a:r>
            <a:r>
              <a:rPr lang="en-US" dirty="0" smtClean="0"/>
              <a:t> checkerboard.</a:t>
            </a:r>
          </a:p>
          <a:p>
            <a:pPr lvl="2"/>
            <a:r>
              <a:rPr lang="en-US" dirty="0" smtClean="0"/>
              <a:t>See online visualization (recursive </a:t>
            </a:r>
            <a:r>
              <a:rPr lang="en-US" dirty="0" err="1" smtClean="0"/>
              <a:t>fct</a:t>
            </a:r>
            <a:r>
              <a:rPr lang="en-US" dirty="0" smtClean="0"/>
              <a:t> calls, stored data, visual aid board)</a:t>
            </a:r>
          </a:p>
          <a:p>
            <a:pPr lvl="3"/>
            <a:r>
              <a:rPr lang="en-US" dirty="0">
                <a:hlinkClick r:id="rId3"/>
              </a:rPr>
              <a:t>https://www.cs.usfca.edu/~</a:t>
            </a:r>
            <a:r>
              <a:rPr lang="en-US" dirty="0" smtClean="0">
                <a:hlinkClick r:id="rId3"/>
              </a:rPr>
              <a:t>galles/visualization/RecQueens.html</a:t>
            </a:r>
            <a:endParaRPr lang="en-US" dirty="0" smtClean="0"/>
          </a:p>
          <a:p>
            <a:pPr lvl="1"/>
            <a:r>
              <a:rPr lang="en-US" dirty="0" smtClean="0"/>
              <a:t>Generate permutations with repetitions </a:t>
            </a:r>
          </a:p>
          <a:p>
            <a:pPr lvl="1"/>
            <a:r>
              <a:rPr lang="en-US" dirty="0"/>
              <a:t>Generate permutations </a:t>
            </a:r>
            <a:r>
              <a:rPr lang="en-US" dirty="0" smtClean="0"/>
              <a:t>without </a:t>
            </a:r>
            <a:r>
              <a:rPr lang="en-US" dirty="0"/>
              <a:t>repetitions </a:t>
            </a:r>
            <a:endParaRPr lang="en-US" dirty="0" smtClean="0"/>
          </a:p>
          <a:p>
            <a:pPr lvl="1"/>
            <a:r>
              <a:rPr lang="en-US" dirty="0" smtClean="0"/>
              <a:t>Merge sort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97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Array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Give a recursive method to add all the elements of an array A of size N.</a:t>
            </a:r>
          </a:p>
          <a:p>
            <a:endParaRPr lang="en-US" sz="2400" dirty="0"/>
          </a:p>
          <a:p>
            <a:r>
              <a:rPr lang="en-US" sz="2400" dirty="0" smtClean="0"/>
              <a:t>Guiding questions</a:t>
            </a:r>
          </a:p>
          <a:p>
            <a:pPr lvl="1"/>
            <a:r>
              <a:rPr lang="en-US" sz="2000" dirty="0" smtClean="0"/>
              <a:t>What constitutes a smaller problem?</a:t>
            </a:r>
          </a:p>
          <a:p>
            <a:pPr lvl="1"/>
            <a:r>
              <a:rPr lang="en-US" sz="2000" dirty="0" smtClean="0"/>
              <a:t>If you have the answer to the smaller problem, what do you have to do to get the answer to your current(original) problem?</a:t>
            </a:r>
          </a:p>
          <a:p>
            <a:pPr lvl="1"/>
            <a:r>
              <a:rPr lang="en-US" sz="2000" dirty="0"/>
              <a:t>What other problem is this similar to?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Code</a:t>
            </a:r>
            <a:endParaRPr lang="en-US" sz="2400" dirty="0"/>
          </a:p>
          <a:p>
            <a:pPr lvl="1"/>
            <a:r>
              <a:rPr lang="en-US" sz="2000" dirty="0" smtClean="0"/>
              <a:t>Any recursive solution</a:t>
            </a:r>
          </a:p>
          <a:p>
            <a:pPr lvl="1"/>
            <a:r>
              <a:rPr lang="en-US" sz="2000" dirty="0" smtClean="0"/>
              <a:t>Tail-recursive solution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Now that we solved it, what other problem is this similar to?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913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- Recursive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4495800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Adapted from Sedgewick 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left,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right,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{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 = 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left+r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ight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)/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2;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eft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ight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return -1;   // not found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 == A[m])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m;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eft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ight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-1;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 &lt; A[m]) 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return </a:t>
            </a:r>
            <a:r>
              <a:rPr 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(A, left,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m-1, v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// recursive call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 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m+1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ight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//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recursive call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-</a:t>
            </a:r>
            <a:r>
              <a:rPr lang="en-US" sz="2400" dirty="0" smtClean="0">
                <a:cs typeface="Courier New" panose="02070309020205020404" pitchFamily="49" charset="0"/>
              </a:rPr>
              <a:t> How many recursive calls? </a:t>
            </a:r>
          </a:p>
          <a:p>
            <a:pPr marL="0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- Any correspondence between the recursive</a:t>
            </a:r>
            <a:r>
              <a:rPr lang="en-US" sz="2400" dirty="0"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cs typeface="Courier New" panose="02070309020205020404" pitchFamily="49" charset="0"/>
              </a:rPr>
              <a:t>and non-recursive implementations?</a:t>
            </a:r>
            <a:endParaRPr lang="en-US" sz="2400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2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/>
          <a:lstStyle/>
          <a:p>
            <a:r>
              <a:rPr lang="en-US" dirty="0" smtClean="0"/>
              <a:t>Self-Study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3769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</a:t>
            </a:r>
            <a:r>
              <a:rPr lang="en-US" dirty="0"/>
              <a:t>C</a:t>
            </a:r>
            <a:r>
              <a:rPr lang="en-US" dirty="0" smtClean="0"/>
              <a:t>ode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1" cy="2183501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data computed </a:t>
            </a:r>
            <a:r>
              <a:rPr lang="en-US" dirty="0" smtClean="0"/>
              <a:t>by a recursive function can be </a:t>
            </a:r>
            <a:r>
              <a:rPr lang="en-US" dirty="0" smtClean="0">
                <a:solidFill>
                  <a:srgbClr val="FF0000"/>
                </a:solidFill>
              </a:rPr>
              <a:t>‘passed back up’ to the caller</a:t>
            </a:r>
            <a:r>
              <a:rPr lang="en-US" dirty="0" smtClean="0"/>
              <a:t> function in </a:t>
            </a:r>
            <a:r>
              <a:rPr lang="en-US" dirty="0"/>
              <a:t>2</a:t>
            </a:r>
            <a:r>
              <a:rPr lang="en-US" dirty="0" smtClean="0"/>
              <a:t> ways:</a:t>
            </a:r>
          </a:p>
          <a:p>
            <a:pPr lvl="1"/>
            <a:r>
              <a:rPr lang="en-US" dirty="0" smtClean="0"/>
              <a:t>Actually </a:t>
            </a:r>
            <a:r>
              <a:rPr lang="en-US" dirty="0" smtClean="0">
                <a:solidFill>
                  <a:srgbClr val="FF0000"/>
                </a:solidFill>
              </a:rPr>
              <a:t>returned </a:t>
            </a:r>
            <a:r>
              <a:rPr lang="en-US" dirty="0" smtClean="0"/>
              <a:t> </a:t>
            </a:r>
            <a:r>
              <a:rPr lang="en-US" sz="2000" dirty="0" smtClean="0"/>
              <a:t>(left example)</a:t>
            </a:r>
          </a:p>
          <a:p>
            <a:pPr lvl="1"/>
            <a:r>
              <a:rPr lang="en-US" dirty="0" smtClean="0"/>
              <a:t>By modifying a reference variable </a:t>
            </a:r>
            <a:r>
              <a:rPr lang="en-US" dirty="0"/>
              <a:t>(through a pointer) </a:t>
            </a:r>
            <a:r>
              <a:rPr lang="en-US" sz="2000" dirty="0" smtClean="0"/>
              <a:t>(right example)</a:t>
            </a:r>
          </a:p>
          <a:p>
            <a:pPr lvl="2"/>
            <a:r>
              <a:rPr lang="en-US" dirty="0" smtClean="0"/>
              <a:t>This is needed for tail-recursion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353" y="3088297"/>
            <a:ext cx="3992247" cy="34778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</a:rPr>
              <a:t>int</a:t>
            </a:r>
            <a:r>
              <a:rPr lang="en-US" sz="2000" dirty="0" smtClean="0"/>
              <a:t> fact(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N</a:t>
            </a:r>
            <a:r>
              <a:rPr lang="en-US" sz="2000" dirty="0" smtClean="0"/>
              <a:t>) {</a:t>
            </a:r>
            <a:endParaRPr lang="en-US" sz="2000" dirty="0"/>
          </a:p>
          <a:p>
            <a:r>
              <a:rPr lang="en-US" sz="2000" dirty="0"/>
              <a:t>    if (N </a:t>
            </a:r>
            <a:r>
              <a:rPr lang="en-US" sz="2000" dirty="0" smtClean="0"/>
              <a:t>&lt;= </a:t>
            </a:r>
            <a:r>
              <a:rPr lang="en-US" sz="2000" dirty="0"/>
              <a:t>0) return 1;</a:t>
            </a:r>
          </a:p>
          <a:p>
            <a:r>
              <a:rPr lang="en-US" sz="2000" dirty="0"/>
              <a:t>    return </a:t>
            </a:r>
            <a:r>
              <a:rPr lang="en-US" sz="2000" dirty="0" smtClean="0"/>
              <a:t>N*fact(N-1</a:t>
            </a:r>
            <a:r>
              <a:rPr lang="en-US" sz="2000" dirty="0"/>
              <a:t>);</a:t>
            </a:r>
          </a:p>
          <a:p>
            <a:r>
              <a:rPr lang="en-US" sz="2000" dirty="0" smtClean="0"/>
              <a:t>} </a:t>
            </a:r>
          </a:p>
          <a:p>
            <a:endParaRPr lang="en-US" sz="2000" dirty="0"/>
          </a:p>
          <a:p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smtClean="0"/>
              <a:t>main() {</a:t>
            </a:r>
            <a:endParaRPr lang="en-US" sz="2000" dirty="0"/>
          </a:p>
          <a:p>
            <a:r>
              <a:rPr lang="en-US" sz="2000" dirty="0"/>
              <a:t>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N = 3;</a:t>
            </a:r>
            <a:endParaRPr lang="en-US" sz="2000" dirty="0"/>
          </a:p>
          <a:p>
            <a:r>
              <a:rPr lang="en-US" sz="2000" dirty="0"/>
              <a:t>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res = fact(N);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printf</a:t>
            </a:r>
            <a:r>
              <a:rPr lang="en-US" sz="2000" dirty="0"/>
              <a:t>("N = </a:t>
            </a:r>
            <a:r>
              <a:rPr lang="en-US" sz="2000" dirty="0" smtClean="0"/>
              <a:t>%d , res = %d ", N, res);</a:t>
            </a:r>
            <a:endParaRPr lang="en-US" sz="2000" dirty="0"/>
          </a:p>
          <a:p>
            <a:r>
              <a:rPr lang="en-US" sz="2000" dirty="0"/>
              <a:t>} </a:t>
            </a: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155281" y="3088297"/>
            <a:ext cx="4988720" cy="37856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void</a:t>
            </a:r>
            <a:r>
              <a:rPr lang="en-US" sz="2000" dirty="0" smtClean="0"/>
              <a:t> </a:t>
            </a:r>
            <a:r>
              <a:rPr lang="en-US" sz="2000" dirty="0" err="1" smtClean="0"/>
              <a:t>fact_update</a:t>
            </a: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 smtClean="0"/>
              <a:t> N, </a:t>
            </a:r>
            <a:r>
              <a:rPr lang="en-US" sz="2000" b="1" dirty="0" err="1" smtClean="0">
                <a:solidFill>
                  <a:srgbClr val="FF0000"/>
                </a:solidFill>
              </a:rPr>
              <a:t>int</a:t>
            </a:r>
            <a:r>
              <a:rPr lang="en-US" sz="2000" b="1" dirty="0" smtClean="0">
                <a:solidFill>
                  <a:srgbClr val="FF0000"/>
                </a:solidFill>
              </a:rPr>
              <a:t>* res</a:t>
            </a:r>
            <a:r>
              <a:rPr lang="en-US" sz="2000" dirty="0" smtClean="0"/>
              <a:t>) {</a:t>
            </a:r>
            <a:endParaRPr lang="en-US" sz="2000" dirty="0"/>
          </a:p>
          <a:p>
            <a:r>
              <a:rPr lang="en-US" sz="2000" dirty="0"/>
              <a:t>    if (N </a:t>
            </a:r>
            <a:r>
              <a:rPr lang="en-US" sz="2000" dirty="0" smtClean="0"/>
              <a:t>&lt;= </a:t>
            </a:r>
            <a:r>
              <a:rPr lang="en-US" sz="2000" dirty="0"/>
              <a:t>0) </a:t>
            </a:r>
            <a:r>
              <a:rPr lang="en-US" sz="2000" dirty="0" smtClean="0"/>
              <a:t>return;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(*res) = (*res) * N;</a:t>
            </a:r>
            <a:endParaRPr lang="en-US" sz="2000" dirty="0"/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fact_update</a:t>
            </a:r>
            <a:r>
              <a:rPr lang="en-US" sz="2000" dirty="0" smtClean="0"/>
              <a:t> </a:t>
            </a:r>
            <a:r>
              <a:rPr lang="en-US" sz="2000" dirty="0"/>
              <a:t>(N-1</a:t>
            </a:r>
            <a:r>
              <a:rPr lang="en-US" sz="2000" dirty="0" smtClean="0"/>
              <a:t>, res);</a:t>
            </a:r>
            <a:endParaRPr lang="en-US" sz="2000" dirty="0"/>
          </a:p>
          <a:p>
            <a:r>
              <a:rPr lang="en-US" sz="2000" dirty="0" smtClean="0"/>
              <a:t>} </a:t>
            </a:r>
          </a:p>
          <a:p>
            <a:r>
              <a:rPr lang="en-US" sz="2000" dirty="0" smtClean="0"/>
              <a:t>  </a:t>
            </a:r>
            <a:r>
              <a:rPr lang="en-US" sz="2000" i="1" dirty="0" smtClean="0"/>
              <a:t>// </a:t>
            </a:r>
            <a:r>
              <a:rPr lang="en-US" sz="2000" i="1" dirty="0" smtClean="0">
                <a:solidFill>
                  <a:srgbClr val="FF0000"/>
                </a:solidFill>
              </a:rPr>
              <a:t>Wrapper </a:t>
            </a:r>
            <a:r>
              <a:rPr lang="en-US" sz="2000" i="1" dirty="0" smtClean="0"/>
              <a:t>function to set-up parameters.</a:t>
            </a:r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fact_update</a:t>
            </a:r>
            <a:r>
              <a:rPr lang="en-US" sz="2000" dirty="0" err="1"/>
              <a:t>_</a:t>
            </a:r>
            <a:r>
              <a:rPr lang="en-US" sz="2000" dirty="0" err="1" smtClean="0"/>
              <a:t>wrapper</a:t>
            </a: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 smtClean="0"/>
              <a:t> N) {</a:t>
            </a:r>
            <a:endParaRPr lang="en-US" sz="2000" dirty="0"/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res = 1;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/>
              <a:t>fact_update</a:t>
            </a:r>
            <a:r>
              <a:rPr lang="en-US" sz="2000" dirty="0"/>
              <a:t> (N</a:t>
            </a:r>
            <a:r>
              <a:rPr lang="en-US" sz="2000" dirty="0" smtClean="0"/>
              <a:t>, </a:t>
            </a:r>
            <a:r>
              <a:rPr lang="en-US" sz="2000" b="1" dirty="0" smtClean="0">
                <a:solidFill>
                  <a:srgbClr val="FF0000"/>
                </a:solidFill>
              </a:rPr>
              <a:t>&amp;</a:t>
            </a:r>
            <a:r>
              <a:rPr lang="en-US" sz="2000" dirty="0" smtClean="0"/>
              <a:t>res);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// </a:t>
            </a:r>
            <a:r>
              <a:rPr lang="en-US" dirty="0">
                <a:solidFill>
                  <a:srgbClr val="FF0000"/>
                </a:solidFill>
              </a:rPr>
              <a:t>note diff between N and </a:t>
            </a:r>
            <a:r>
              <a:rPr lang="en-US" dirty="0" smtClean="0">
                <a:solidFill>
                  <a:srgbClr val="FF0000"/>
                </a:solidFill>
              </a:rPr>
              <a:t> res when </a:t>
            </a:r>
            <a:r>
              <a:rPr lang="en-US" dirty="0" err="1" smtClean="0">
                <a:solidFill>
                  <a:srgbClr val="FF0000"/>
                </a:solidFill>
              </a:rPr>
              <a:t>fct</a:t>
            </a:r>
            <a:r>
              <a:rPr lang="en-US" dirty="0" smtClean="0">
                <a:solidFill>
                  <a:srgbClr val="FF0000"/>
                </a:solidFill>
              </a:rPr>
              <a:t> finishes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sz="2000" dirty="0" smtClean="0"/>
              <a:t>    return res;</a:t>
            </a:r>
            <a:endParaRPr lang="en-US" sz="2000" dirty="0"/>
          </a:p>
          <a:p>
            <a:r>
              <a:rPr lang="en-US" sz="2000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60034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</a:t>
            </a:r>
            <a:r>
              <a:rPr lang="en-US" dirty="0"/>
              <a:t>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486400"/>
          </a:xfrm>
        </p:spPr>
        <p:txBody>
          <a:bodyPr/>
          <a:lstStyle/>
          <a:p>
            <a:r>
              <a:rPr lang="en-US" sz="2400" dirty="0"/>
              <a:t>Think about these problems and write your </a:t>
            </a:r>
            <a:r>
              <a:rPr lang="en-US" sz="2400" u="sng" dirty="0"/>
              <a:t>recursive</a:t>
            </a:r>
            <a:r>
              <a:rPr lang="en-US" sz="2400" dirty="0"/>
              <a:t> solutions on paper and bring it to class for your own reference. If stuck, write down where and what confuses you</a:t>
            </a:r>
            <a:r>
              <a:rPr lang="en-US" sz="2400" dirty="0" smtClean="0"/>
              <a:t>. Ask clarification questions in class.</a:t>
            </a:r>
            <a:endParaRPr lang="en-US" sz="2400" dirty="0"/>
          </a:p>
          <a:p>
            <a:pPr lvl="1"/>
            <a:r>
              <a:rPr lang="en-US" sz="2000" dirty="0"/>
              <a:t>Print array</a:t>
            </a:r>
          </a:p>
          <a:p>
            <a:pPr lvl="1"/>
            <a:r>
              <a:rPr lang="en-US" sz="2000" dirty="0"/>
              <a:t>compute the sum ﻿﻿of all the elements in an array</a:t>
            </a:r>
          </a:p>
          <a:p>
            <a:pPr lvl="1"/>
            <a:r>
              <a:rPr lang="en-US" sz="2000" dirty="0"/>
              <a:t>find the index of the smallest element in an array</a:t>
            </a:r>
          </a:p>
          <a:p>
            <a:pPr lvl="1"/>
            <a:r>
              <a:rPr lang="en-US" sz="2000" dirty="0"/>
              <a:t>recursive implementations for selection sort and insertion sort. In particular, first think about how to replace their outer loop with recursion (and keep the inner one still as a loop). (Next you can think about replacing the inner loop with recursion and writing everything with just recursion, no loops.)</a:t>
            </a:r>
          </a:p>
          <a:p>
            <a:r>
              <a:rPr lang="en-US" sz="2400" dirty="0" smtClean="0"/>
              <a:t>How would you solve (even without recursion) the N-queens </a:t>
            </a:r>
            <a:r>
              <a:rPr lang="en-US" sz="2400" dirty="0" err="1" smtClean="0"/>
              <a:t>pb</a:t>
            </a:r>
            <a:r>
              <a:rPr lang="en-US" sz="2400" dirty="0" smtClean="0"/>
              <a:t>?</a:t>
            </a:r>
          </a:p>
          <a:p>
            <a:pPr lvl="1"/>
            <a:r>
              <a:rPr lang="en-US" sz="2000" dirty="0" smtClean="0"/>
              <a:t>Place N queens on an </a:t>
            </a:r>
            <a:r>
              <a:rPr lang="en-US" sz="2000" dirty="0" err="1" smtClean="0"/>
              <a:t>NxN</a:t>
            </a:r>
            <a:r>
              <a:rPr lang="en-US" sz="2000" dirty="0" smtClean="0"/>
              <a:t> chess board so that they do not attach each other.</a:t>
            </a:r>
          </a:p>
          <a:p>
            <a:pPr lvl="1"/>
            <a:r>
              <a:rPr lang="en-US" sz="2000" dirty="0" smtClean="0"/>
              <a:t>See this </a:t>
            </a:r>
            <a:r>
              <a:rPr lang="en-US" sz="2000" dirty="0" err="1" smtClean="0"/>
              <a:t>wikipage</a:t>
            </a:r>
            <a:r>
              <a:rPr lang="en-US" sz="2000" dirty="0" smtClean="0"/>
              <a:t> for images:  </a:t>
            </a: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</a:t>
            </a:r>
            <a:r>
              <a:rPr lang="en-US" sz="1600" dirty="0" smtClean="0">
                <a:hlinkClick r:id="rId3"/>
              </a:rPr>
              <a:t>en.wikipedia.org/wiki/Eight_queens_puzzle</a:t>
            </a:r>
            <a:endParaRPr lang="en-US" sz="1600" dirty="0" smtClean="0"/>
          </a:p>
          <a:p>
            <a:pPr lvl="2"/>
            <a:r>
              <a:rPr lang="en-US" sz="1600" dirty="0" smtClean="0"/>
              <a:t>Do not try to read and understand the solutions from there.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6023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143000"/>
          </a:xfrm>
        </p:spPr>
        <p:txBody>
          <a:bodyPr/>
          <a:lstStyle/>
          <a:p>
            <a:r>
              <a:rPr lang="en-US" dirty="0" smtClean="0"/>
              <a:t>TRAPS: Pointers to Local Variables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1752600"/>
          </a:xfrm>
        </p:spPr>
        <p:txBody>
          <a:bodyPr/>
          <a:lstStyle/>
          <a:p>
            <a:r>
              <a:rPr lang="en-US" dirty="0" smtClean="0"/>
              <a:t>Pointers to </a:t>
            </a:r>
            <a:r>
              <a:rPr lang="en-US" dirty="0"/>
              <a:t>local variables.</a:t>
            </a:r>
            <a:endParaRPr lang="en-US" dirty="0" smtClean="0"/>
          </a:p>
          <a:p>
            <a:pPr lvl="1"/>
            <a:r>
              <a:rPr lang="en-US" dirty="0" smtClean="0"/>
              <a:t>OK to pass to the </a:t>
            </a:r>
            <a:r>
              <a:rPr lang="en-US" dirty="0" err="1" smtClean="0"/>
              <a:t>fct</a:t>
            </a:r>
            <a:r>
              <a:rPr lang="en-US" dirty="0" smtClean="0"/>
              <a:t> being called (e.g. </a:t>
            </a:r>
            <a:r>
              <a:rPr lang="en-US" dirty="0" err="1" smtClean="0"/>
              <a:t>fact_tail_helper</a:t>
            </a:r>
            <a:r>
              <a:rPr lang="en-US" dirty="0" smtClean="0"/>
              <a:t>) a reference/pointer to a local variable (e.g. &amp;res).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BAD to return a pointer to a local variable.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599" y="2971800"/>
            <a:ext cx="4663136" cy="37856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void </a:t>
            </a:r>
            <a:r>
              <a:rPr lang="en-US" sz="2000" dirty="0" err="1" smtClean="0"/>
              <a:t>fact_tail_helper</a:t>
            </a: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 smtClean="0"/>
              <a:t> N, </a:t>
            </a:r>
            <a:r>
              <a:rPr lang="en-US" sz="2000" dirty="0" err="1" smtClean="0"/>
              <a:t>int</a:t>
            </a:r>
            <a:r>
              <a:rPr lang="en-US" sz="2000" dirty="0" smtClean="0"/>
              <a:t>* res) {</a:t>
            </a:r>
            <a:endParaRPr lang="en-US" sz="2000" dirty="0"/>
          </a:p>
          <a:p>
            <a:r>
              <a:rPr lang="en-US" sz="2000" dirty="0"/>
              <a:t>    if (N == 0) </a:t>
            </a:r>
            <a:r>
              <a:rPr lang="en-US" sz="2000" dirty="0" smtClean="0"/>
              <a:t>return;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(*res) = (*res) * N;</a:t>
            </a:r>
            <a:endParaRPr lang="en-US" sz="2000" dirty="0"/>
          </a:p>
          <a:p>
            <a:r>
              <a:rPr lang="en-US" sz="2000" dirty="0"/>
              <a:t>    </a:t>
            </a:r>
            <a:r>
              <a:rPr lang="en-US" sz="2000" dirty="0" err="1" smtClean="0"/>
              <a:t>fact_tail_helper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dirty="0" smtClean="0"/>
              <a:t>N-1, res);</a:t>
            </a:r>
            <a:endParaRPr lang="en-US" sz="2000" dirty="0"/>
          </a:p>
          <a:p>
            <a:r>
              <a:rPr lang="en-US" sz="2000" dirty="0" smtClean="0"/>
              <a:t>} </a:t>
            </a:r>
          </a:p>
          <a:p>
            <a:endParaRPr lang="en-US" sz="2000" dirty="0"/>
          </a:p>
          <a:p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smtClean="0"/>
              <a:t>main() {</a:t>
            </a:r>
            <a:endParaRPr lang="en-US" sz="2000" dirty="0"/>
          </a:p>
          <a:p>
            <a:r>
              <a:rPr lang="en-US" sz="2000" dirty="0"/>
              <a:t>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N = 3;</a:t>
            </a:r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    </a:t>
            </a:r>
            <a:r>
              <a:rPr lang="en-US" sz="2000" dirty="0" err="1" smtClean="0">
                <a:solidFill>
                  <a:srgbClr val="FF0000"/>
                </a:solidFill>
              </a:rPr>
              <a:t>int</a:t>
            </a:r>
            <a:r>
              <a:rPr lang="en-US" sz="2000" dirty="0" smtClean="0">
                <a:solidFill>
                  <a:srgbClr val="FF0000"/>
                </a:solidFill>
              </a:rPr>
              <a:t> res = 1;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>
                <a:solidFill>
                  <a:srgbClr val="FF0000"/>
                </a:solidFill>
              </a:rPr>
              <a:t>fact_tail_helper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(N, </a:t>
            </a:r>
            <a:r>
              <a:rPr lang="en-US" sz="2000" dirty="0" smtClean="0">
                <a:solidFill>
                  <a:srgbClr val="FF0000"/>
                </a:solidFill>
              </a:rPr>
              <a:t>&amp;res</a:t>
            </a:r>
            <a:r>
              <a:rPr lang="en-US" sz="2000" dirty="0" smtClean="0"/>
              <a:t>);  </a:t>
            </a:r>
            <a:r>
              <a:rPr lang="en-US" sz="2000" dirty="0" smtClean="0">
                <a:solidFill>
                  <a:srgbClr val="FF0000"/>
                </a:solidFill>
              </a:rPr>
              <a:t>// Ok. out-&gt;in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printf</a:t>
            </a:r>
            <a:r>
              <a:rPr lang="en-US" sz="2000" dirty="0"/>
              <a:t>("N = </a:t>
            </a:r>
            <a:r>
              <a:rPr lang="en-US" sz="2000" dirty="0" smtClean="0"/>
              <a:t>%d , res = %d ", N, &amp;res);</a:t>
            </a:r>
            <a:endParaRPr lang="en-US" sz="2000" dirty="0"/>
          </a:p>
          <a:p>
            <a:r>
              <a:rPr lang="en-US" sz="2000" dirty="0"/>
              <a:t>}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2847" y="2971800"/>
            <a:ext cx="3126753" cy="37856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// BAD. Incorrect.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// Wrong ‘direction’: in-&gt;out</a:t>
            </a:r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* test() {</a:t>
            </a:r>
            <a:endParaRPr lang="en-US" sz="2000" dirty="0"/>
          </a:p>
          <a:p>
            <a:r>
              <a:rPr lang="en-US" sz="2000" dirty="0" smtClean="0"/>
              <a:t>    </a:t>
            </a:r>
            <a:r>
              <a:rPr lang="en-US" sz="2000" dirty="0" err="1" smtClean="0">
                <a:solidFill>
                  <a:srgbClr val="FF0000"/>
                </a:solidFill>
              </a:rPr>
              <a:t>int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local_res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= 10;</a:t>
            </a:r>
          </a:p>
          <a:p>
            <a:r>
              <a:rPr lang="en-US" sz="2000" dirty="0" smtClean="0"/>
              <a:t>    </a:t>
            </a:r>
            <a:r>
              <a:rPr lang="en-US" sz="2000" dirty="0" smtClean="0">
                <a:solidFill>
                  <a:srgbClr val="FF0000"/>
                </a:solidFill>
              </a:rPr>
              <a:t>return &amp;</a:t>
            </a:r>
            <a:r>
              <a:rPr lang="en-US" sz="2000" dirty="0" err="1" smtClean="0">
                <a:solidFill>
                  <a:srgbClr val="FF0000"/>
                </a:solidFill>
              </a:rPr>
              <a:t>local_res</a:t>
            </a:r>
            <a:r>
              <a:rPr lang="en-US" sz="2000" dirty="0" smtClean="0">
                <a:solidFill>
                  <a:srgbClr val="FF0000"/>
                </a:solidFill>
              </a:rPr>
              <a:t>;  // bad</a:t>
            </a:r>
          </a:p>
          <a:p>
            <a:r>
              <a:rPr lang="en-US" sz="2000" dirty="0" smtClean="0"/>
              <a:t>} </a:t>
            </a:r>
          </a:p>
          <a:p>
            <a:endParaRPr lang="en-US" sz="2000" dirty="0"/>
          </a:p>
          <a:p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smtClean="0"/>
              <a:t>main() {</a:t>
            </a:r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* res = test();</a:t>
            </a:r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printf</a:t>
            </a:r>
            <a:r>
              <a:rPr lang="en-US" sz="2000" dirty="0" smtClean="0"/>
              <a:t>("res = %d ", *res);</a:t>
            </a:r>
            <a:endParaRPr lang="en-US" sz="2000" dirty="0"/>
          </a:p>
          <a:p>
            <a:r>
              <a:rPr lang="en-US" sz="2000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8651000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Variables:    Local </a:t>
            </a:r>
            <a:r>
              <a:rPr lang="en-US" smtClean="0"/>
              <a:t>vs Static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229600" cy="1371600"/>
          </a:xfrm>
        </p:spPr>
        <p:txBody>
          <a:bodyPr/>
          <a:lstStyle/>
          <a:p>
            <a:r>
              <a:rPr lang="en-US" sz="2400" dirty="0" smtClean="0"/>
              <a:t>What will    fact_v3(3)   evaluate to?</a:t>
            </a:r>
          </a:p>
          <a:p>
            <a:r>
              <a:rPr lang="en-US" sz="2400" dirty="0"/>
              <a:t>What will    </a:t>
            </a:r>
            <a:r>
              <a:rPr lang="en-US" sz="2400" dirty="0" smtClean="0"/>
              <a:t>fact_v4(3</a:t>
            </a:r>
            <a:r>
              <a:rPr lang="en-US" sz="2400" dirty="0"/>
              <a:t>)   evaluate to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Is test_4 ok? (Yes, because res is static.)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743200"/>
            <a:ext cx="2593852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int</a:t>
            </a:r>
            <a:r>
              <a:rPr lang="en-US" sz="2000" dirty="0" smtClean="0"/>
              <a:t> fact_v3(</a:t>
            </a:r>
            <a:r>
              <a:rPr lang="en-US" sz="2000" dirty="0" err="1" smtClean="0"/>
              <a:t>int</a:t>
            </a:r>
            <a:r>
              <a:rPr lang="en-US" sz="2000" dirty="0" smtClean="0"/>
              <a:t> N) 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int</a:t>
            </a:r>
            <a:r>
              <a:rPr lang="en-US" sz="2000" dirty="0" smtClean="0"/>
              <a:t> res = 1;  </a:t>
            </a:r>
            <a:endParaRPr lang="en-US" sz="2000" dirty="0"/>
          </a:p>
          <a:p>
            <a:r>
              <a:rPr lang="en-US" sz="2000" dirty="0"/>
              <a:t>    if (N == 0) </a:t>
            </a:r>
            <a:r>
              <a:rPr lang="en-US" sz="2000" dirty="0" smtClean="0"/>
              <a:t>return res;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res = res * N;</a:t>
            </a:r>
          </a:p>
          <a:p>
            <a:r>
              <a:rPr lang="en-US" sz="2000" dirty="0" smtClean="0"/>
              <a:t>    fact_v3(N-1); </a:t>
            </a:r>
          </a:p>
          <a:p>
            <a:r>
              <a:rPr lang="en-US" sz="2000" dirty="0" smtClean="0"/>
              <a:t>    return res;</a:t>
            </a:r>
            <a:endParaRPr lang="en-US" sz="2000" dirty="0"/>
          </a:p>
          <a:p>
            <a:r>
              <a:rPr lang="en-US" sz="2000" dirty="0" smtClean="0"/>
              <a:t>}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0" y="2743200"/>
            <a:ext cx="2593852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int</a:t>
            </a:r>
            <a:r>
              <a:rPr lang="en-US" sz="2000" dirty="0" smtClean="0"/>
              <a:t> fact_v4(</a:t>
            </a:r>
            <a:r>
              <a:rPr lang="en-US" sz="2000" dirty="0" err="1" smtClean="0"/>
              <a:t>int</a:t>
            </a:r>
            <a:r>
              <a:rPr lang="en-US" sz="2000" dirty="0" smtClean="0"/>
              <a:t> N) 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b="1" dirty="0" smtClean="0">
                <a:solidFill>
                  <a:srgbClr val="FF0000"/>
                </a:solidFill>
              </a:rPr>
              <a:t>static </a:t>
            </a:r>
            <a:r>
              <a:rPr lang="en-US" sz="2000" dirty="0" err="1" smtClean="0"/>
              <a:t>int</a:t>
            </a:r>
            <a:r>
              <a:rPr lang="en-US" sz="2000" dirty="0" smtClean="0"/>
              <a:t> res = 1;  </a:t>
            </a:r>
            <a:endParaRPr lang="en-US" sz="2000" dirty="0"/>
          </a:p>
          <a:p>
            <a:r>
              <a:rPr lang="en-US" sz="2000" dirty="0"/>
              <a:t>    if (N == 0) </a:t>
            </a:r>
            <a:r>
              <a:rPr lang="en-US" sz="2000" dirty="0" smtClean="0"/>
              <a:t>return res;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res = res * N;</a:t>
            </a:r>
          </a:p>
          <a:p>
            <a:r>
              <a:rPr lang="en-US" sz="2000" dirty="0" smtClean="0"/>
              <a:t>    fact_v4(N-1); </a:t>
            </a:r>
          </a:p>
          <a:p>
            <a:r>
              <a:rPr lang="en-US" sz="2000" dirty="0" smtClean="0"/>
              <a:t>    return res;</a:t>
            </a:r>
            <a:endParaRPr lang="en-US" sz="2000" dirty="0"/>
          </a:p>
          <a:p>
            <a:r>
              <a:rPr lang="en-US" sz="2000" dirty="0" smtClean="0"/>
              <a:t>}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6748" y="2743200"/>
            <a:ext cx="2250231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int</a:t>
            </a:r>
            <a:r>
              <a:rPr lang="en-US" sz="2000" dirty="0" smtClean="0"/>
              <a:t>*  test_4(</a:t>
            </a:r>
            <a:r>
              <a:rPr lang="en-US" sz="2000" dirty="0" err="1" smtClean="0"/>
              <a:t>int</a:t>
            </a:r>
            <a:r>
              <a:rPr lang="en-US" sz="2000" dirty="0" smtClean="0"/>
              <a:t> N) 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FF0000"/>
                </a:solidFill>
              </a:rPr>
              <a:t>static </a:t>
            </a:r>
            <a:r>
              <a:rPr lang="en-US" sz="2000" dirty="0" err="1" smtClean="0"/>
              <a:t>int</a:t>
            </a:r>
            <a:r>
              <a:rPr lang="en-US" sz="2000" dirty="0" smtClean="0"/>
              <a:t> res = 1;  </a:t>
            </a:r>
            <a:endParaRPr lang="en-US" sz="2000" dirty="0"/>
          </a:p>
          <a:p>
            <a:r>
              <a:rPr lang="en-US" sz="2000" dirty="0" smtClean="0"/>
              <a:t>    </a:t>
            </a:r>
            <a:r>
              <a:rPr lang="en-US" sz="2000" dirty="0" smtClean="0">
                <a:solidFill>
                  <a:srgbClr val="FF0000"/>
                </a:solidFill>
              </a:rPr>
              <a:t>return &amp;res</a:t>
            </a:r>
            <a:r>
              <a:rPr lang="en-US" sz="2000" dirty="0" smtClean="0"/>
              <a:t>;</a:t>
            </a:r>
            <a:endParaRPr lang="en-US" sz="2000" dirty="0"/>
          </a:p>
          <a:p>
            <a:r>
              <a:rPr lang="en-US" sz="2000" dirty="0" smtClean="0"/>
              <a:t>}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83170" y="5181600"/>
            <a:ext cx="4333366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pt-BR" dirty="0" smtClean="0"/>
              <a:t>// static variables have issues as well:</a:t>
            </a:r>
          </a:p>
          <a:p>
            <a:r>
              <a:rPr lang="pt-BR" dirty="0" smtClean="0"/>
              <a:t> </a:t>
            </a:r>
            <a:r>
              <a:rPr lang="pt-BR" dirty="0"/>
              <a:t>int N = 5;</a:t>
            </a:r>
          </a:p>
          <a:p>
            <a:r>
              <a:rPr lang="pt-BR" dirty="0"/>
              <a:t> </a:t>
            </a:r>
            <a:r>
              <a:rPr lang="pt-BR" dirty="0" smtClean="0"/>
              <a:t>printf</a:t>
            </a:r>
            <a:r>
              <a:rPr lang="pt-BR" dirty="0"/>
              <a:t>("fact_v4(%d) = %d\n", N, fact_v4(N));</a:t>
            </a:r>
          </a:p>
          <a:p>
            <a:r>
              <a:rPr lang="pt-BR" dirty="0"/>
              <a:t> </a:t>
            </a:r>
            <a:r>
              <a:rPr lang="pt-BR" dirty="0" smtClean="0"/>
              <a:t>N </a:t>
            </a:r>
            <a:r>
              <a:rPr lang="pt-BR" dirty="0"/>
              <a:t>= 3;</a:t>
            </a:r>
          </a:p>
          <a:p>
            <a:r>
              <a:rPr lang="pt-BR" dirty="0"/>
              <a:t> </a:t>
            </a:r>
            <a:r>
              <a:rPr lang="pt-BR" dirty="0" smtClean="0"/>
              <a:t>printf</a:t>
            </a:r>
            <a:r>
              <a:rPr lang="pt-BR" dirty="0"/>
              <a:t>("fact_v4(%d) = %d\n", N, fact_v4(N));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34200" y="5602069"/>
            <a:ext cx="170303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fact_v4(5) = 120</a:t>
            </a:r>
          </a:p>
          <a:p>
            <a:r>
              <a:rPr lang="en-US" dirty="0"/>
              <a:t>fact_v4(3) = </a:t>
            </a:r>
            <a:r>
              <a:rPr lang="en-US" dirty="0" smtClean="0"/>
              <a:t>720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8" idx="3"/>
          </p:cNvCxnSpPr>
          <p:nvPr/>
        </p:nvCxnSpPr>
        <p:spPr>
          <a:xfrm>
            <a:off x="6516536" y="5920264"/>
            <a:ext cx="424117" cy="49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7187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7526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1981200"/>
          </a:xfrm>
        </p:spPr>
        <p:txBody>
          <a:bodyPr/>
          <a:lstStyle/>
          <a:p>
            <a:pPr algn="l"/>
            <a:r>
              <a:rPr lang="en-US" sz="2800" dirty="0" smtClean="0">
                <a:solidFill>
                  <a:srgbClr val="000000"/>
                </a:solidFill>
              </a:rPr>
              <a:t>Fun fact: </a:t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It is not known if this function always terminates. </a:t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(for any input)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2438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puzzle(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 (N == 1) return 1;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 (N % 2 == 0)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return puzzle(N/2);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else return puzzle(3*N+1);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486400"/>
            <a:ext cx="19405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How is puzzle(3)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evaluated?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8666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Factorial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1372" y="1944231"/>
            <a:ext cx="2881494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Recursive  Definition:</a:t>
            </a:r>
            <a:br>
              <a:rPr lang="en-US" sz="2000" b="1" dirty="0" smtClean="0"/>
            </a:br>
            <a:endParaRPr lang="en-US" sz="2000" b="1" dirty="0" smtClean="0"/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FF0000"/>
                </a:solidFill>
              </a:rPr>
              <a:t>factorial(</a:t>
            </a:r>
            <a:r>
              <a:rPr lang="en-US" sz="2000" dirty="0" err="1">
                <a:solidFill>
                  <a:srgbClr val="FF0000"/>
                </a:solidFill>
              </a:rPr>
              <a:t>int</a:t>
            </a:r>
            <a:r>
              <a:rPr lang="en-US" sz="2000" dirty="0">
                <a:solidFill>
                  <a:srgbClr val="FF0000"/>
                </a:solidFill>
              </a:rPr>
              <a:t> N)</a:t>
            </a:r>
          </a:p>
          <a:p>
            <a:r>
              <a:rPr lang="en-US" sz="2000" dirty="0" smtClean="0"/>
              <a:t>{</a:t>
            </a:r>
            <a:endParaRPr lang="en-US" sz="2000" dirty="0"/>
          </a:p>
          <a:p>
            <a:r>
              <a:rPr lang="en-US" sz="2000" dirty="0"/>
              <a:t>    if (N </a:t>
            </a:r>
            <a:r>
              <a:rPr lang="en-US" sz="2000" dirty="0" smtClean="0"/>
              <a:t>&lt;= 1) </a:t>
            </a:r>
            <a:r>
              <a:rPr lang="en-US" sz="2000" dirty="0"/>
              <a:t>return 1;</a:t>
            </a:r>
          </a:p>
          <a:p>
            <a:r>
              <a:rPr lang="en-US" sz="2000" dirty="0"/>
              <a:t>    return N*</a:t>
            </a:r>
            <a:r>
              <a:rPr lang="en-US" sz="2000" dirty="0">
                <a:solidFill>
                  <a:srgbClr val="FF0000"/>
                </a:solidFill>
              </a:rPr>
              <a:t>factorial(N-1)</a:t>
            </a:r>
            <a:r>
              <a:rPr lang="en-US" sz="2000" dirty="0"/>
              <a:t>;</a:t>
            </a:r>
          </a:p>
          <a:p>
            <a:r>
              <a:rPr lang="en-US" sz="2000" dirty="0" smtClean="0"/>
              <a:t>} 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4998898"/>
            <a:ext cx="8001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 terminology: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When talking about the algorithm or paper definition: base </a:t>
            </a:r>
            <a:r>
              <a:rPr lang="en-US" u="sng" dirty="0" smtClean="0"/>
              <a:t>case</a:t>
            </a:r>
            <a:r>
              <a:rPr lang="en-US" dirty="0" smtClean="0"/>
              <a:t>, recursive case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When talking about the implementation: base </a:t>
            </a:r>
            <a:r>
              <a:rPr lang="en-US" u="sng" dirty="0" smtClean="0"/>
              <a:t>step</a:t>
            </a:r>
            <a:r>
              <a:rPr lang="en-US" dirty="0" smtClean="0"/>
              <a:t>, recursive step</a:t>
            </a:r>
          </a:p>
          <a:p>
            <a:pPr marL="285750" indent="-285750">
              <a:buFontTx/>
              <a:buChar char="-"/>
            </a:pPr>
            <a:r>
              <a:rPr lang="en-US" u="sng" dirty="0" smtClean="0"/>
              <a:t>I will probably end up mixing these terms.</a:t>
            </a:r>
          </a:p>
          <a:p>
            <a:pPr marL="285750" indent="-285750">
              <a:buFontTx/>
              <a:buChar char="-"/>
            </a:pPr>
            <a:endParaRPr lang="en-US" sz="800" u="sng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recursive call</a:t>
            </a:r>
            <a:r>
              <a:rPr lang="en-US" dirty="0" smtClean="0"/>
              <a:t> is the actual (self) function call. E.g.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fact(N-1)</a:t>
            </a:r>
            <a:r>
              <a:rPr lang="en-US" dirty="0" smtClean="0"/>
              <a:t> above.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0" y="1219200"/>
            <a:ext cx="4229100" cy="3416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Practice execution of recursive </a:t>
            </a:r>
            <a:r>
              <a:rPr lang="en-US" b="1" u="sng" dirty="0" err="1" smtClean="0"/>
              <a:t>fct</a:t>
            </a:r>
            <a:r>
              <a:rPr lang="en-US" b="1" u="sng" dirty="0" smtClean="0"/>
              <a:t> calls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err="1" smtClean="0"/>
              <a:t>int</a:t>
            </a:r>
            <a:r>
              <a:rPr lang="en-US" dirty="0" smtClean="0">
                <a:solidFill>
                  <a:schemeClr val="tx2"/>
                </a:solidFill>
              </a:rPr>
              <a:t> fact (</a:t>
            </a:r>
            <a:r>
              <a:rPr lang="en-US" dirty="0" err="1">
                <a:solidFill>
                  <a:schemeClr val="tx2"/>
                </a:solidFill>
              </a:rPr>
              <a:t>int</a:t>
            </a:r>
            <a:r>
              <a:rPr lang="en-US" dirty="0">
                <a:solidFill>
                  <a:schemeClr val="tx2"/>
                </a:solidFill>
              </a:rPr>
              <a:t> N</a:t>
            </a:r>
            <a:r>
              <a:rPr lang="en-US" dirty="0" smtClean="0">
                <a:solidFill>
                  <a:schemeClr val="tx2"/>
                </a:solidFill>
              </a:rPr>
              <a:t>)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n-US" dirty="0"/>
              <a:t>    if (N </a:t>
            </a:r>
            <a:r>
              <a:rPr lang="en-US" dirty="0" smtClean="0"/>
              <a:t>&lt;= 1) </a:t>
            </a:r>
            <a:r>
              <a:rPr lang="en-US" dirty="0"/>
              <a:t>return 1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res = </a:t>
            </a:r>
            <a:r>
              <a:rPr lang="en-US" dirty="0">
                <a:solidFill>
                  <a:srgbClr val="FF0000"/>
                </a:solidFill>
              </a:rPr>
              <a:t>N*</a:t>
            </a:r>
            <a:r>
              <a:rPr lang="en-US" dirty="0">
                <a:solidFill>
                  <a:schemeClr val="tx2"/>
                </a:solidFill>
              </a:rPr>
              <a:t>fact (N-1</a:t>
            </a:r>
            <a:r>
              <a:rPr lang="en-US" dirty="0" smtClean="0">
                <a:solidFill>
                  <a:schemeClr val="tx2"/>
                </a:solidFill>
              </a:rPr>
              <a:t>); </a:t>
            </a:r>
          </a:p>
          <a:p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   //T</a:t>
            </a:r>
            <a:endParaRPr lang="en-US" dirty="0"/>
          </a:p>
          <a:p>
            <a:r>
              <a:rPr lang="en-US" dirty="0"/>
              <a:t>    return </a:t>
            </a:r>
            <a:r>
              <a:rPr lang="en-US" dirty="0" smtClean="0"/>
              <a:t>res;</a:t>
            </a:r>
            <a:endParaRPr lang="en-US" dirty="0"/>
          </a:p>
          <a:p>
            <a:r>
              <a:rPr lang="en-US" dirty="0" smtClean="0"/>
              <a:t>}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Practice: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For recursive calls generated from the original call 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fact(6)</a:t>
            </a:r>
            <a:r>
              <a:rPr lang="en-US" dirty="0" smtClean="0">
                <a:solidFill>
                  <a:srgbClr val="FF0000"/>
                </a:solidFill>
              </a:rPr>
              <a:t>, what is 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lang="en-US" dirty="0" smtClean="0">
                <a:solidFill>
                  <a:srgbClr val="FF0000"/>
                </a:solidFill>
              </a:rPr>
              <a:t> at time 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 when 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is 3 and when 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is 5?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492866" y="2610415"/>
            <a:ext cx="1231534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88512" y="2057400"/>
            <a:ext cx="12358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algorithm</a:t>
            </a:r>
          </a:p>
          <a:p>
            <a:r>
              <a:rPr lang="en-US" sz="1600" dirty="0" smtClean="0"/>
              <a:t>Version on the right, allows us to see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lang="en-US" sz="1600" dirty="0" smtClean="0"/>
              <a:t> for different calls.</a:t>
            </a:r>
          </a:p>
        </p:txBody>
      </p:sp>
    </p:spTree>
    <p:extLst>
      <p:ext uri="{BB962C8B-B14F-4D97-AF65-F5344CB8AC3E}">
        <p14:creationId xmlns:p14="http://schemas.microsoft.com/office/powerpoint/2010/main" val="35865340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42498" cy="1143000"/>
          </a:xfrm>
        </p:spPr>
        <p:txBody>
          <a:bodyPr/>
          <a:lstStyle/>
          <a:p>
            <a:r>
              <a:rPr lang="en-US" dirty="0" smtClean="0"/>
              <a:t>Passing Pointers in function calls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1447800"/>
          </a:xfrm>
        </p:spPr>
        <p:txBody>
          <a:bodyPr/>
          <a:lstStyle/>
          <a:p>
            <a:r>
              <a:rPr lang="en-US" dirty="0" smtClean="0"/>
              <a:t>Managing the memory yourself may be safer.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38124" y="3505200"/>
            <a:ext cx="4009174" cy="31393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//Managing the memory yourself.</a:t>
            </a:r>
          </a:p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// Make sure you do it right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fact_tail_2(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N) {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* res = (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*)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malloc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sizeof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));</a:t>
            </a: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(*res)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= 1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fact_tail_helper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(N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res);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temp = (*res);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free res;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return temp;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}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2088" y="3505200"/>
            <a:ext cx="4095608" cy="25545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//Referencing a local variable. </a:t>
            </a:r>
          </a:p>
          <a:p>
            <a:r>
              <a:rPr lang="en-US" sz="2000" i="1" dirty="0" smtClean="0"/>
              <a:t>// OK if done in the correct ‘direction’.</a:t>
            </a:r>
          </a:p>
          <a:p>
            <a:r>
              <a:rPr lang="en-US" sz="2000" i="1" dirty="0" smtClean="0"/>
              <a:t>// Easier.</a:t>
            </a:r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fact_tail</a:t>
            </a: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 smtClean="0"/>
              <a:t> N) {</a:t>
            </a:r>
            <a:endParaRPr lang="en-US" sz="2000" dirty="0"/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res = 1;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/>
              <a:t>fact_tail_helper</a:t>
            </a:r>
            <a:r>
              <a:rPr lang="en-US" sz="2000" dirty="0"/>
              <a:t> (N</a:t>
            </a:r>
            <a:r>
              <a:rPr lang="en-US" sz="2000" dirty="0" smtClean="0"/>
              <a:t>, &amp;res);</a:t>
            </a:r>
          </a:p>
          <a:p>
            <a:r>
              <a:rPr lang="en-US" sz="2000" dirty="0"/>
              <a:t>    </a:t>
            </a:r>
            <a:r>
              <a:rPr lang="en-US" sz="2000" dirty="0" smtClean="0"/>
              <a:t>return res;</a:t>
            </a:r>
            <a:endParaRPr lang="en-US" sz="2000" dirty="0"/>
          </a:p>
          <a:p>
            <a:r>
              <a:rPr lang="en-US" sz="2000" dirty="0"/>
              <a:t>}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78029" y="1740195"/>
            <a:ext cx="4030847" cy="16312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void </a:t>
            </a:r>
            <a:r>
              <a:rPr lang="en-US" sz="2000" dirty="0" err="1" smtClean="0"/>
              <a:t>fact_tail_helper</a:t>
            </a: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 smtClean="0"/>
              <a:t> N, </a:t>
            </a:r>
            <a:r>
              <a:rPr lang="en-US" sz="2000" dirty="0" err="1" smtClean="0"/>
              <a:t>int</a:t>
            </a:r>
            <a:r>
              <a:rPr lang="en-US" sz="2000" dirty="0" smtClean="0"/>
              <a:t>* res) {</a:t>
            </a:r>
            <a:endParaRPr lang="en-US" sz="2000" dirty="0"/>
          </a:p>
          <a:p>
            <a:r>
              <a:rPr lang="en-US" sz="2000" dirty="0"/>
              <a:t>    if (N == 0) </a:t>
            </a:r>
            <a:r>
              <a:rPr lang="en-US" sz="2000" dirty="0" smtClean="0"/>
              <a:t>return;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(*res) = (*res) * N;</a:t>
            </a:r>
            <a:endParaRPr lang="en-US" sz="2000" dirty="0"/>
          </a:p>
          <a:p>
            <a:r>
              <a:rPr lang="en-US" sz="2000" dirty="0" smtClean="0"/>
              <a:t>    </a:t>
            </a:r>
            <a:r>
              <a:rPr lang="en-US" sz="2000" dirty="0" err="1"/>
              <a:t>fact_tail_helper</a:t>
            </a:r>
            <a:r>
              <a:rPr lang="en-US" sz="2000" dirty="0"/>
              <a:t> (N-1</a:t>
            </a:r>
            <a:r>
              <a:rPr lang="en-US" sz="2000" dirty="0" smtClean="0"/>
              <a:t>, res);</a:t>
            </a:r>
            <a:endParaRPr lang="en-US" sz="2000" dirty="0"/>
          </a:p>
          <a:p>
            <a:r>
              <a:rPr lang="en-US" sz="2000" dirty="0" smtClean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4429754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Euclid's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(n == 0) return m;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(n, m % n);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0000"/>
                </a:solidFill>
              </a:rPr>
              <a:t>Recursive algorithm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One </a:t>
            </a:r>
            <a:r>
              <a:rPr lang="en-US" sz="2400" dirty="0">
                <a:solidFill>
                  <a:srgbClr val="000000"/>
                </a:solidFill>
              </a:rPr>
              <a:t>of the most ancient </a:t>
            </a:r>
            <a:r>
              <a:rPr lang="en-US" sz="2400" dirty="0" smtClean="0">
                <a:solidFill>
                  <a:srgbClr val="000000"/>
                </a:solidFill>
              </a:rPr>
              <a:t>algorithms.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Computes the greatest common divisor of two numbers.</a:t>
            </a:r>
          </a:p>
          <a:p>
            <a:r>
              <a:rPr lang="en-US" sz="2400" dirty="0">
                <a:solidFill>
                  <a:srgbClr val="000000"/>
                </a:solidFill>
              </a:rPr>
              <a:t>It is based on the property that if T divides X and Y, then T also divides X mod Y.</a:t>
            </a:r>
          </a:p>
          <a:p>
            <a:r>
              <a:rPr lang="en-US" sz="2400" dirty="0" smtClean="0"/>
              <a:t>How is </a:t>
            </a:r>
            <a:r>
              <a:rPr lang="en-US" sz="2400" dirty="0" err="1" smtClean="0"/>
              <a:t>gcd</a:t>
            </a:r>
            <a:r>
              <a:rPr lang="en-US" sz="2400" dirty="0" smtClean="0"/>
              <a:t>(96, 36) evaluated?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0899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Euclid's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(n == 0) return m;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(n, m % n);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400" dirty="0"/>
          </a:p>
          <a:p>
            <a:r>
              <a:rPr lang="en-US" sz="2400" dirty="0" smtClean="0"/>
              <a:t>How is </a:t>
            </a:r>
            <a:r>
              <a:rPr lang="en-US" sz="2400" dirty="0" err="1" smtClean="0"/>
              <a:t>gcd</a:t>
            </a:r>
            <a:r>
              <a:rPr lang="en-US" sz="2400" dirty="0" smtClean="0"/>
              <a:t>(96, 36) evaluated?</a:t>
            </a:r>
          </a:p>
          <a:p>
            <a:r>
              <a:rPr lang="en-US" sz="2400" dirty="0" err="1" smtClean="0"/>
              <a:t>gcd</a:t>
            </a:r>
            <a:r>
              <a:rPr lang="en-US" sz="2400" dirty="0" smtClean="0"/>
              <a:t>(96, 36) = </a:t>
            </a:r>
            <a:r>
              <a:rPr lang="en-US" sz="2400" dirty="0" err="1" smtClean="0"/>
              <a:t>gcd</a:t>
            </a:r>
            <a:r>
              <a:rPr lang="en-US" sz="2400" dirty="0" smtClean="0"/>
              <a:t>(36, 24) = </a:t>
            </a:r>
            <a:r>
              <a:rPr lang="en-US" sz="2400" dirty="0" err="1" smtClean="0"/>
              <a:t>gcd</a:t>
            </a:r>
            <a:r>
              <a:rPr lang="en-US" sz="2400" dirty="0" smtClean="0"/>
              <a:t>(24, 12) = </a:t>
            </a:r>
            <a:r>
              <a:rPr lang="en-US" sz="2400" dirty="0" err="1" smtClean="0"/>
              <a:t>gcd</a:t>
            </a:r>
            <a:r>
              <a:rPr lang="en-US" sz="2400" dirty="0" smtClean="0"/>
              <a:t>(12, 0) = 12.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065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25094" cy="1143000"/>
          </a:xfrm>
        </p:spPr>
        <p:txBody>
          <a:bodyPr/>
          <a:lstStyle/>
          <a:p>
            <a:r>
              <a:rPr lang="en-US" dirty="0" smtClean="0"/>
              <a:t>Analyzing a Recursive Program – Factorial computes correct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5562600" cy="5029200"/>
          </a:xfrm>
        </p:spPr>
        <p:txBody>
          <a:bodyPr/>
          <a:lstStyle/>
          <a:p>
            <a:r>
              <a:rPr lang="en-US" sz="2400" dirty="0"/>
              <a:t>Proof: by induction.</a:t>
            </a:r>
          </a:p>
          <a:p>
            <a:r>
              <a:rPr lang="en-US" sz="2400" dirty="0" smtClean="0"/>
              <a:t>Step </a:t>
            </a:r>
            <a:r>
              <a:rPr lang="en-US" sz="2400" dirty="0"/>
              <a:t>1: (the base case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For </a:t>
            </a:r>
            <a:r>
              <a:rPr lang="en-US" sz="2000" dirty="0"/>
              <a:t>N = </a:t>
            </a:r>
            <a:r>
              <a:rPr lang="en-US" sz="2000" dirty="0" smtClean="0"/>
              <a:t>1, fact(1) returns </a:t>
            </a:r>
            <a:r>
              <a:rPr lang="en-US" sz="2000" dirty="0"/>
              <a:t>1, which is correct.</a:t>
            </a:r>
          </a:p>
          <a:p>
            <a:r>
              <a:rPr lang="en-US" sz="2400" dirty="0"/>
              <a:t>Step 2: (using the inductive hypothesis) </a:t>
            </a:r>
          </a:p>
          <a:p>
            <a:pPr lvl="1"/>
            <a:r>
              <a:rPr lang="en-US" sz="2000" dirty="0"/>
              <a:t>Suppose that </a:t>
            </a:r>
            <a:r>
              <a:rPr lang="en-US" sz="2000" dirty="0" smtClean="0"/>
              <a:t>fact(N) </a:t>
            </a:r>
            <a:r>
              <a:rPr lang="en-US" sz="2000" dirty="0"/>
              <a:t>returns the right result for N = K, where K is an integer &gt;= </a:t>
            </a:r>
            <a:r>
              <a:rPr lang="en-US" sz="2000" dirty="0" smtClean="0"/>
              <a:t>1. ( fact(K) = K! )</a:t>
            </a:r>
            <a:endParaRPr lang="en-US" sz="2000" dirty="0"/>
          </a:p>
          <a:p>
            <a:pPr lvl="1"/>
            <a:r>
              <a:rPr lang="en-US" sz="2000" dirty="0"/>
              <a:t>Then, for N = K+1, </a:t>
            </a:r>
            <a:r>
              <a:rPr lang="en-US" sz="2000" dirty="0" smtClean="0"/>
              <a:t>fact(N) returns:</a:t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2000" dirty="0"/>
              <a:t>N </a:t>
            </a:r>
            <a:r>
              <a:rPr lang="en-US" sz="2000" dirty="0" smtClean="0"/>
              <a:t>* fact(N-1) = (K+1) * fact(K) </a:t>
            </a:r>
            <a:r>
              <a:rPr lang="en-US" sz="2000" dirty="0"/>
              <a:t>= </a:t>
            </a:r>
            <a:r>
              <a:rPr lang="en-US" sz="2000" dirty="0" smtClean="0"/>
              <a:t>(K+1) * K! = (K+1</a:t>
            </a:r>
            <a:r>
              <a:rPr lang="en-US" sz="2000" dirty="0"/>
              <a:t>)! = N</a:t>
            </a:r>
            <a:r>
              <a:rPr lang="en-US" sz="2000" dirty="0" smtClean="0"/>
              <a:t>!</a:t>
            </a:r>
            <a:endParaRPr lang="en-US" sz="2000" dirty="0"/>
          </a:p>
          <a:p>
            <a:pPr lvl="1"/>
            <a:r>
              <a:rPr lang="en-US" sz="2000" dirty="0"/>
              <a:t>Thus, for N = </a:t>
            </a:r>
            <a:r>
              <a:rPr lang="en-US" sz="2000" dirty="0" smtClean="0"/>
              <a:t>K+1, fact(N) also </a:t>
            </a:r>
            <a:r>
              <a:rPr lang="en-US" sz="2000" dirty="0"/>
              <a:t>returns the correct result.</a:t>
            </a:r>
          </a:p>
          <a:p>
            <a:r>
              <a:rPr lang="en-US" sz="2400" dirty="0" smtClean="0"/>
              <a:t>Thus, by induction, factorial(N) computes the correct result for all N.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1371600"/>
            <a:ext cx="2476832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Recursive  Definition:</a:t>
            </a:r>
            <a:br>
              <a:rPr lang="en-US" sz="2000" b="1" dirty="0" smtClean="0"/>
            </a:br>
            <a:endParaRPr lang="en-US" sz="2000" b="1" dirty="0" smtClean="0"/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fact(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N)</a:t>
            </a:r>
          </a:p>
          <a:p>
            <a:r>
              <a:rPr lang="en-US" sz="2000" dirty="0" smtClean="0"/>
              <a:t>{</a:t>
            </a:r>
            <a:endParaRPr lang="en-US" sz="2000" dirty="0"/>
          </a:p>
          <a:p>
            <a:r>
              <a:rPr lang="en-US" sz="2000" dirty="0"/>
              <a:t>    if (N </a:t>
            </a:r>
            <a:r>
              <a:rPr lang="en-US" sz="2000" dirty="0" smtClean="0"/>
              <a:t>&lt;= 1) </a:t>
            </a:r>
            <a:r>
              <a:rPr lang="en-US" sz="2000" dirty="0"/>
              <a:t>return 1;</a:t>
            </a:r>
          </a:p>
          <a:p>
            <a:r>
              <a:rPr lang="en-US" sz="2000" dirty="0"/>
              <a:t>    return </a:t>
            </a:r>
            <a:r>
              <a:rPr lang="en-US" sz="2000" dirty="0" smtClean="0"/>
              <a:t>N*fact(N-1</a:t>
            </a:r>
            <a:r>
              <a:rPr lang="en-US" sz="2000" dirty="0"/>
              <a:t>);</a:t>
            </a:r>
          </a:p>
          <a:p>
            <a:r>
              <a:rPr lang="en-US" sz="2000" dirty="0" smtClean="0"/>
              <a:t>}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591300" y="4438471"/>
            <a:ext cx="2019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Where </a:t>
            </a:r>
            <a:r>
              <a:rPr lang="en-US" dirty="0" smtClean="0">
                <a:solidFill>
                  <a:srgbClr val="FF0000"/>
                </a:solidFill>
              </a:rPr>
              <a:t>precisely was </a:t>
            </a:r>
            <a:r>
              <a:rPr lang="en-US" dirty="0">
                <a:solidFill>
                  <a:srgbClr val="FF0000"/>
                </a:solidFill>
              </a:rPr>
              <a:t>the inductive </a:t>
            </a:r>
            <a:r>
              <a:rPr lang="en-US" dirty="0" smtClean="0">
                <a:solidFill>
                  <a:srgbClr val="FF0000"/>
                </a:solidFill>
              </a:rPr>
              <a:t>hypothesis </a:t>
            </a:r>
            <a:r>
              <a:rPr lang="en-US" dirty="0">
                <a:solidFill>
                  <a:srgbClr val="FF0000"/>
                </a:solidFill>
              </a:rPr>
              <a:t>used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7937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a Recursive </a:t>
            </a:r>
            <a:r>
              <a:rPr lang="en-US" dirty="0"/>
              <a:t>Program</a:t>
            </a:r>
            <a:br>
              <a:rPr lang="en-US" dirty="0"/>
            </a:br>
            <a:r>
              <a:rPr lang="en-US" dirty="0" smtClean="0"/>
              <a:t>factorial  </a:t>
            </a:r>
            <a:r>
              <a:rPr lang="en-US" dirty="0"/>
              <a:t>computes correct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5715000" cy="5029200"/>
          </a:xfrm>
        </p:spPr>
        <p:txBody>
          <a:bodyPr/>
          <a:lstStyle/>
          <a:p>
            <a:r>
              <a:rPr lang="en-US" sz="2400" dirty="0"/>
              <a:t>Proof: by induction.</a:t>
            </a:r>
          </a:p>
          <a:p>
            <a:r>
              <a:rPr lang="en-US" sz="2400" dirty="0" smtClean="0"/>
              <a:t>Step </a:t>
            </a:r>
            <a:r>
              <a:rPr lang="en-US" sz="2400" dirty="0"/>
              <a:t>1: (the base case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For </a:t>
            </a:r>
            <a:r>
              <a:rPr lang="en-US" sz="2000" dirty="0"/>
              <a:t>N = </a:t>
            </a:r>
            <a:r>
              <a:rPr lang="en-US" sz="2000" dirty="0" smtClean="0"/>
              <a:t>1, fact (1) returns </a:t>
            </a:r>
            <a:r>
              <a:rPr lang="en-US" sz="2000" dirty="0"/>
              <a:t>1, which is correct.</a:t>
            </a:r>
          </a:p>
          <a:p>
            <a:r>
              <a:rPr lang="en-US" sz="2400" dirty="0"/>
              <a:t>Step 2: (using the inductive hypothesis) </a:t>
            </a:r>
          </a:p>
          <a:p>
            <a:pPr lvl="1"/>
            <a:r>
              <a:rPr lang="en-US" sz="2000" dirty="0"/>
              <a:t>Suppose that </a:t>
            </a:r>
            <a:r>
              <a:rPr lang="en-US" sz="2000" dirty="0" smtClean="0"/>
              <a:t>fact(N) </a:t>
            </a:r>
            <a:r>
              <a:rPr lang="en-US" sz="2000" dirty="0"/>
              <a:t>returns the right result for </a:t>
            </a:r>
            <a:r>
              <a:rPr lang="en-US" sz="2000" dirty="0" smtClean="0"/>
              <a:t>N = </a:t>
            </a:r>
            <a:r>
              <a:rPr lang="en-US" sz="2000" dirty="0"/>
              <a:t>K, where K is an integer &gt;= </a:t>
            </a:r>
            <a:r>
              <a:rPr lang="en-US" sz="2000" dirty="0" smtClean="0"/>
              <a:t>1.  (fact(K) = K! )</a:t>
            </a:r>
            <a:endParaRPr lang="en-US" sz="2000" dirty="0"/>
          </a:p>
          <a:p>
            <a:pPr lvl="1"/>
            <a:r>
              <a:rPr lang="en-US" sz="2000" dirty="0"/>
              <a:t>Then, for N = K+1, </a:t>
            </a:r>
            <a:r>
              <a:rPr lang="en-US" sz="2000" dirty="0" smtClean="0"/>
              <a:t>fact(N) returns:</a:t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2000" dirty="0"/>
              <a:t>N </a:t>
            </a:r>
            <a:r>
              <a:rPr lang="en-US" sz="2000" dirty="0" smtClean="0"/>
              <a:t>* fact(N-1) = (K+1) * </a:t>
            </a:r>
            <a:r>
              <a:rPr lang="en-US" sz="2000" b="1" dirty="0" smtClean="0">
                <a:solidFill>
                  <a:srgbClr val="FF0000"/>
                </a:solidFill>
              </a:rPr>
              <a:t>fact(K)</a:t>
            </a:r>
            <a:r>
              <a:rPr lang="en-US" sz="2000" b="1" dirty="0" smtClean="0"/>
              <a:t> </a:t>
            </a:r>
            <a:r>
              <a:rPr lang="en-US" sz="2000" b="1" dirty="0">
                <a:solidFill>
                  <a:srgbClr val="FF0000"/>
                </a:solidFill>
              </a:rPr>
              <a:t>=</a:t>
            </a:r>
            <a:r>
              <a:rPr lang="en-US" sz="2000" b="1" dirty="0"/>
              <a:t> </a:t>
            </a:r>
            <a:r>
              <a:rPr lang="en-US" sz="2000" dirty="0" smtClean="0"/>
              <a:t>(K+1) * </a:t>
            </a:r>
            <a:r>
              <a:rPr lang="en-US" sz="2000" b="1" dirty="0" smtClean="0">
                <a:solidFill>
                  <a:srgbClr val="FF0000"/>
                </a:solidFill>
              </a:rPr>
              <a:t>K! </a:t>
            </a:r>
            <a:r>
              <a:rPr lang="en-US" sz="2000" dirty="0" smtClean="0"/>
              <a:t>= (K+1</a:t>
            </a:r>
            <a:r>
              <a:rPr lang="en-US" sz="2000" dirty="0"/>
              <a:t>)! = N</a:t>
            </a:r>
            <a:r>
              <a:rPr lang="en-US" sz="2000" dirty="0" smtClean="0"/>
              <a:t>!</a:t>
            </a:r>
            <a:endParaRPr lang="en-US" sz="2000" dirty="0"/>
          </a:p>
          <a:p>
            <a:pPr lvl="1"/>
            <a:r>
              <a:rPr lang="en-US" sz="2000" dirty="0"/>
              <a:t>Thus, for N = </a:t>
            </a:r>
            <a:r>
              <a:rPr lang="en-US" sz="2000" dirty="0" smtClean="0"/>
              <a:t>K+1, fact(N) also </a:t>
            </a:r>
            <a:r>
              <a:rPr lang="en-US" sz="2000" dirty="0"/>
              <a:t>returns the correct result.</a:t>
            </a:r>
          </a:p>
          <a:p>
            <a:r>
              <a:rPr lang="en-US" sz="2400" dirty="0" smtClean="0"/>
              <a:t>Thus, by induction, fact(N) computes the correct result for all N.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1371600"/>
            <a:ext cx="2476832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Recursive  Definition:</a:t>
            </a:r>
            <a:br>
              <a:rPr lang="en-US" sz="2000" b="1" dirty="0" smtClean="0"/>
            </a:br>
            <a:endParaRPr lang="en-US" sz="2000" b="1" dirty="0" smtClean="0"/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fact(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N)</a:t>
            </a:r>
          </a:p>
          <a:p>
            <a:r>
              <a:rPr lang="en-US" sz="2000" dirty="0" smtClean="0"/>
              <a:t>{</a:t>
            </a:r>
            <a:endParaRPr lang="en-US" sz="2000" dirty="0"/>
          </a:p>
          <a:p>
            <a:r>
              <a:rPr lang="en-US" sz="2000" dirty="0"/>
              <a:t>    if (N </a:t>
            </a:r>
            <a:r>
              <a:rPr lang="en-US" sz="2000" dirty="0" smtClean="0"/>
              <a:t>&lt;= 1) </a:t>
            </a:r>
            <a:r>
              <a:rPr lang="en-US" sz="2000" dirty="0"/>
              <a:t>return 1;</a:t>
            </a:r>
          </a:p>
          <a:p>
            <a:r>
              <a:rPr lang="en-US" sz="2000" dirty="0"/>
              <a:t>    return </a:t>
            </a:r>
            <a:r>
              <a:rPr lang="en-US" sz="2000" dirty="0" smtClean="0"/>
              <a:t>N*fact(N-1</a:t>
            </a:r>
            <a:r>
              <a:rPr lang="en-US" sz="2000" dirty="0"/>
              <a:t>);</a:t>
            </a:r>
          </a:p>
          <a:p>
            <a:r>
              <a:rPr lang="en-US" sz="2000" dirty="0" smtClean="0"/>
              <a:t>}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591300" y="4438471"/>
            <a:ext cx="20193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Where </a:t>
            </a:r>
            <a:r>
              <a:rPr lang="en-US" dirty="0" smtClean="0"/>
              <a:t>precisely was </a:t>
            </a:r>
            <a:r>
              <a:rPr lang="en-US" dirty="0"/>
              <a:t>the inductive </a:t>
            </a:r>
            <a:r>
              <a:rPr lang="en-US" dirty="0" smtClean="0"/>
              <a:t>hypothesis </a:t>
            </a:r>
            <a:r>
              <a:rPr lang="en-US" dirty="0"/>
              <a:t>used</a:t>
            </a:r>
            <a:r>
              <a:rPr lang="en-US" dirty="0" smtClean="0"/>
              <a:t>?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In substituting K! for </a:t>
            </a:r>
            <a:r>
              <a:rPr lang="en-US" dirty="0" smtClean="0">
                <a:solidFill>
                  <a:srgbClr val="FF0000"/>
                </a:solidFill>
              </a:rPr>
              <a:t>fact(K</a:t>
            </a:r>
            <a:r>
              <a:rPr lang="en-US" dirty="0">
                <a:solidFill>
                  <a:srgbClr val="FF0000"/>
                </a:solidFill>
              </a:rPr>
              <a:t>).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676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</a:t>
            </a:r>
          </a:p>
          <a:p>
            <a:pPr lvl="1"/>
            <a:r>
              <a:rPr lang="en-US" dirty="0" smtClean="0"/>
              <a:t>Recursive function execution (given the code).</a:t>
            </a:r>
          </a:p>
          <a:p>
            <a:pPr lvl="1"/>
            <a:r>
              <a:rPr lang="en-US" dirty="0" smtClean="0"/>
              <a:t>How to approach a problem when looking for a recursive solution to it.</a:t>
            </a:r>
          </a:p>
          <a:p>
            <a:pPr lvl="1"/>
            <a:r>
              <a:rPr lang="en-US" dirty="0" smtClean="0"/>
              <a:t>(C code issues that may come up (and cause bugs) when writing recursive functions.) – Self study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Difference between tail-recursion and non-tail </a:t>
            </a:r>
            <a:r>
              <a:rPr lang="en-US" dirty="0" smtClean="0"/>
              <a:t>recursion.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How to write the time complexity recurrence formula for recursive functions.</a:t>
            </a:r>
          </a:p>
          <a:p>
            <a:pPr lvl="2"/>
            <a:r>
              <a:rPr lang="en-US" dirty="0" smtClean="0"/>
              <a:t>Solving the recurrences is in the next presentation.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761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32157" y="838200"/>
            <a:ext cx="5231835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Recursive, not tail-recursive (return answer):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err="1" smtClean="0"/>
              <a:t>int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fact_ret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 err="1" smtClean="0">
                <a:solidFill>
                  <a:schemeClr val="tx2"/>
                </a:solidFill>
              </a:rPr>
              <a:t>int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N</a:t>
            </a:r>
            <a:r>
              <a:rPr lang="en-US" dirty="0" smtClean="0">
                <a:solidFill>
                  <a:schemeClr val="tx2"/>
                </a:solidFill>
              </a:rPr>
              <a:t>)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n-US" dirty="0"/>
              <a:t>    if (N </a:t>
            </a:r>
            <a:r>
              <a:rPr lang="en-US" dirty="0" smtClean="0"/>
              <a:t>&lt;= 1) </a:t>
            </a:r>
            <a:r>
              <a:rPr lang="en-US" dirty="0"/>
              <a:t>return 1;</a:t>
            </a:r>
          </a:p>
          <a:p>
            <a:r>
              <a:rPr lang="en-US" dirty="0"/>
              <a:t>    return </a:t>
            </a:r>
            <a:r>
              <a:rPr lang="en-US" dirty="0" smtClean="0">
                <a:solidFill>
                  <a:srgbClr val="FF0000"/>
                </a:solidFill>
              </a:rPr>
              <a:t>N*</a:t>
            </a:r>
            <a:r>
              <a:rPr lang="en-US" dirty="0" err="1" smtClean="0">
                <a:solidFill>
                  <a:schemeClr val="tx2"/>
                </a:solidFill>
              </a:rPr>
              <a:t>fact_ret</a:t>
            </a:r>
            <a:r>
              <a:rPr lang="en-US" dirty="0" smtClean="0">
                <a:solidFill>
                  <a:schemeClr val="tx2"/>
                </a:solidFill>
              </a:rPr>
              <a:t> (</a:t>
            </a:r>
            <a:r>
              <a:rPr lang="en-US" dirty="0">
                <a:solidFill>
                  <a:schemeClr val="tx2"/>
                </a:solidFill>
              </a:rPr>
              <a:t>N-1);</a:t>
            </a:r>
          </a:p>
          <a:p>
            <a:r>
              <a:rPr lang="en-US" dirty="0" smtClean="0"/>
              <a:t>}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838200"/>
            <a:ext cx="2994731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Iterative :</a:t>
            </a:r>
            <a:br>
              <a:rPr lang="en-US" b="1" u="sng" dirty="0" smtClean="0"/>
            </a:b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fact_iter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N</a:t>
            </a:r>
            <a:r>
              <a:rPr lang="en-US" dirty="0" smtClean="0"/>
              <a:t>) {</a:t>
            </a:r>
            <a:endParaRPr lang="en-US" dirty="0"/>
          </a:p>
          <a:p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, r = 1;</a:t>
            </a:r>
          </a:p>
          <a:p>
            <a:r>
              <a:rPr lang="en-US" dirty="0" smtClean="0"/>
              <a:t>  for (i = 2; i &lt;= N; i++)   r *= i;</a:t>
            </a:r>
          </a:p>
          <a:p>
            <a:r>
              <a:rPr lang="en-US" dirty="0"/>
              <a:t> </a:t>
            </a:r>
            <a:r>
              <a:rPr lang="en-US" dirty="0" smtClean="0"/>
              <a:t> return result;</a:t>
            </a:r>
            <a:endParaRPr lang="en-US" dirty="0"/>
          </a:p>
          <a:p>
            <a:r>
              <a:rPr lang="en-US" dirty="0" smtClean="0"/>
              <a:t>}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2590800"/>
            <a:ext cx="4724400" cy="36933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Tail-recursive    </a:t>
            </a:r>
            <a:r>
              <a:rPr lang="en-US" b="1" u="sng" dirty="0" smtClean="0"/>
              <a:t>(answer in updated argument):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void</a:t>
            </a:r>
            <a:r>
              <a:rPr lang="en-US" dirty="0" smtClean="0"/>
              <a:t> </a:t>
            </a:r>
            <a:r>
              <a:rPr lang="en-US" dirty="0" err="1" smtClean="0"/>
              <a:t>fact_update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N, 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b="1" dirty="0" smtClean="0">
                <a:solidFill>
                  <a:srgbClr val="FF0000"/>
                </a:solidFill>
              </a:rPr>
              <a:t>* res</a:t>
            </a:r>
            <a:r>
              <a:rPr lang="en-US" dirty="0" smtClean="0"/>
              <a:t>) {</a:t>
            </a:r>
            <a:endParaRPr lang="en-US" dirty="0"/>
          </a:p>
          <a:p>
            <a:r>
              <a:rPr lang="en-US" dirty="0"/>
              <a:t>    if (N </a:t>
            </a:r>
            <a:r>
              <a:rPr lang="en-US" dirty="0" smtClean="0"/>
              <a:t>&lt;= 1) return;</a:t>
            </a:r>
          </a:p>
          <a:p>
            <a:r>
              <a:rPr lang="en-US" dirty="0"/>
              <a:t> </a:t>
            </a:r>
            <a:r>
              <a:rPr lang="en-US" dirty="0" smtClean="0"/>
              <a:t>   (*res) = (*res) * N;</a:t>
            </a:r>
            <a:endParaRPr lang="en-US" dirty="0"/>
          </a:p>
          <a:p>
            <a:r>
              <a:rPr lang="en-US" dirty="0" smtClean="0"/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fact_update</a:t>
            </a:r>
            <a:r>
              <a:rPr lang="en-US" dirty="0" smtClean="0">
                <a:solidFill>
                  <a:srgbClr val="FF0000"/>
                </a:solidFill>
              </a:rPr>
              <a:t> (N-1, res);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} </a:t>
            </a:r>
          </a:p>
          <a:p>
            <a:r>
              <a:rPr lang="en-US" dirty="0"/>
              <a:t> </a:t>
            </a:r>
            <a:r>
              <a:rPr lang="en-US" i="1" dirty="0"/>
              <a:t>// </a:t>
            </a:r>
            <a:r>
              <a:rPr lang="en-US" i="1" u="sng" dirty="0"/>
              <a:t>Wrapper</a:t>
            </a:r>
            <a:r>
              <a:rPr lang="en-US" i="1" dirty="0"/>
              <a:t> </a:t>
            </a:r>
            <a:r>
              <a:rPr lang="en-US" i="1" dirty="0" smtClean="0"/>
              <a:t> function </a:t>
            </a:r>
            <a:r>
              <a:rPr lang="en-US" i="1" dirty="0"/>
              <a:t>(sets parameters</a:t>
            </a:r>
            <a:r>
              <a:rPr lang="en-US" i="1" dirty="0" smtClean="0"/>
              <a:t>).</a:t>
            </a:r>
          </a:p>
          <a:p>
            <a:r>
              <a:rPr lang="en-US" dirty="0" err="1" smtClean="0"/>
              <a:t>int</a:t>
            </a:r>
            <a:r>
              <a:rPr lang="en-US" dirty="0"/>
              <a:t> </a:t>
            </a:r>
            <a:r>
              <a:rPr lang="en-US" dirty="0" err="1" smtClean="0"/>
              <a:t>fact_update_wrapper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  <a:endParaRPr lang="en-US" dirty="0"/>
          </a:p>
          <a:p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res = 1;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fact_update</a:t>
            </a:r>
            <a:r>
              <a:rPr lang="en-US" dirty="0" smtClean="0"/>
              <a:t>(N, </a:t>
            </a:r>
            <a:r>
              <a:rPr lang="en-US" b="1" dirty="0" smtClean="0">
                <a:solidFill>
                  <a:srgbClr val="FF0000"/>
                </a:solidFill>
              </a:rPr>
              <a:t>&amp;</a:t>
            </a:r>
            <a:r>
              <a:rPr lang="en-US" dirty="0" smtClean="0"/>
              <a:t>res);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sz="1600" dirty="0" smtClean="0">
                <a:solidFill>
                  <a:srgbClr val="FF0000"/>
                </a:solidFill>
              </a:rPr>
              <a:t>// </a:t>
            </a:r>
            <a:r>
              <a:rPr lang="en-US" sz="1600" dirty="0">
                <a:solidFill>
                  <a:srgbClr val="FF0000"/>
                </a:solidFill>
              </a:rPr>
              <a:t>note diff between N and </a:t>
            </a:r>
            <a:r>
              <a:rPr lang="en-US" sz="1600" dirty="0" smtClean="0">
                <a:solidFill>
                  <a:srgbClr val="FF0000"/>
                </a:solidFill>
              </a:rPr>
              <a:t> res when </a:t>
            </a:r>
            <a:r>
              <a:rPr lang="en-US" sz="1600" dirty="0" err="1" smtClean="0">
                <a:solidFill>
                  <a:srgbClr val="FF0000"/>
                </a:solidFill>
              </a:rPr>
              <a:t>fct</a:t>
            </a:r>
            <a:r>
              <a:rPr lang="en-US" sz="1600" dirty="0" smtClean="0">
                <a:solidFill>
                  <a:srgbClr val="FF0000"/>
                </a:solidFill>
              </a:rPr>
              <a:t> finishes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dirty="0" smtClean="0"/>
              <a:t>    return res;</a:t>
            </a:r>
            <a:endParaRPr lang="en-US" dirty="0"/>
          </a:p>
          <a:p>
            <a:r>
              <a:rPr lang="en-US" dirty="0"/>
              <a:t>}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590800"/>
            <a:ext cx="4419600" cy="36933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Tail-recursive   ( pass and return  answer):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fact_pr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N, 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b="1" dirty="0" smtClean="0">
                <a:solidFill>
                  <a:srgbClr val="FF0000"/>
                </a:solidFill>
              </a:rPr>
              <a:t> res</a:t>
            </a:r>
            <a:r>
              <a:rPr lang="en-US" dirty="0" smtClean="0"/>
              <a:t>) {</a:t>
            </a:r>
            <a:endParaRPr lang="en-US" dirty="0"/>
          </a:p>
          <a:p>
            <a:r>
              <a:rPr lang="en-US" dirty="0"/>
              <a:t>    if (N </a:t>
            </a:r>
            <a:r>
              <a:rPr lang="en-US" dirty="0" smtClean="0"/>
              <a:t>&lt;= 1) return res;</a:t>
            </a:r>
          </a:p>
          <a:p>
            <a:r>
              <a:rPr lang="en-US" dirty="0"/>
              <a:t> </a:t>
            </a:r>
            <a:r>
              <a:rPr lang="en-US" dirty="0" smtClean="0"/>
              <a:t>   res = res * N;</a:t>
            </a:r>
            <a:endParaRPr lang="en-US" dirty="0"/>
          </a:p>
          <a:p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return </a:t>
            </a:r>
            <a:r>
              <a:rPr lang="en-US" dirty="0" err="1" smtClean="0">
                <a:solidFill>
                  <a:srgbClr val="FF0000"/>
                </a:solidFill>
              </a:rPr>
              <a:t>fact_pr</a:t>
            </a:r>
            <a:r>
              <a:rPr lang="en-US" dirty="0" smtClean="0">
                <a:solidFill>
                  <a:srgbClr val="FF0000"/>
                </a:solidFill>
              </a:rPr>
              <a:t>(N-1, res);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} </a:t>
            </a:r>
          </a:p>
          <a:p>
            <a:r>
              <a:rPr lang="en-US" dirty="0" smtClean="0"/>
              <a:t>  </a:t>
            </a:r>
            <a:r>
              <a:rPr lang="en-US" i="1" dirty="0" smtClean="0"/>
              <a:t>// </a:t>
            </a:r>
            <a:r>
              <a:rPr lang="en-US" i="1" u="sng" dirty="0" smtClean="0"/>
              <a:t>Wrapper</a:t>
            </a:r>
            <a:r>
              <a:rPr lang="en-US" i="1" dirty="0" smtClean="0"/>
              <a:t>  function (sets parameters).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fact_pr_wrapper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r>
              <a:rPr lang="en-US" dirty="0" smtClean="0"/>
              <a:t>    </a:t>
            </a:r>
            <a:r>
              <a:rPr lang="en-US" dirty="0" err="1"/>
              <a:t>int</a:t>
            </a:r>
            <a:r>
              <a:rPr lang="en-US" dirty="0"/>
              <a:t> res = 1;</a:t>
            </a:r>
          </a:p>
          <a:p>
            <a:r>
              <a:rPr lang="en-US" dirty="0" smtClean="0"/>
              <a:t>    return  </a:t>
            </a:r>
            <a:r>
              <a:rPr lang="en-US" dirty="0" err="1" smtClean="0"/>
              <a:t>fact_pr</a:t>
            </a:r>
            <a:r>
              <a:rPr lang="en-US" dirty="0" smtClean="0"/>
              <a:t>(N, </a:t>
            </a:r>
            <a:r>
              <a:rPr lang="en-US" b="1" dirty="0" smtClean="0">
                <a:solidFill>
                  <a:srgbClr val="FF0000"/>
                </a:solidFill>
              </a:rPr>
              <a:t>res</a:t>
            </a:r>
            <a:r>
              <a:rPr lang="en-US" dirty="0" smtClean="0"/>
              <a:t>); </a:t>
            </a:r>
            <a:r>
              <a:rPr lang="en-US" sz="1600" dirty="0" smtClean="0"/>
              <a:t>// res =?</a:t>
            </a:r>
            <a:r>
              <a:rPr lang="en-US" dirty="0" smtClean="0"/>
              <a:t> </a:t>
            </a:r>
          </a:p>
          <a:p>
            <a:r>
              <a:rPr lang="en-US" dirty="0" smtClean="0"/>
              <a:t>} </a:t>
            </a:r>
          </a:p>
          <a:p>
            <a:r>
              <a:rPr lang="en-US" dirty="0" smtClean="0"/>
              <a:t>// Note that it combines passing data with returning data.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Implementations for </a:t>
            </a:r>
            <a:r>
              <a:rPr lang="en-US" dirty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!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0" y="6238743"/>
            <a:ext cx="8963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the local work/computation? Is it done before or after the recursive call?</a:t>
            </a:r>
          </a:p>
          <a:p>
            <a:r>
              <a:rPr lang="en-US" dirty="0" smtClean="0"/>
              <a:t>Difference (tail/non-tail recursive): Do the local computation before or after the recursive call.</a:t>
            </a:r>
          </a:p>
        </p:txBody>
      </p:sp>
    </p:spTree>
    <p:extLst>
      <p:ext uri="{BB962C8B-B14F-4D97-AF65-F5344CB8AC3E}">
        <p14:creationId xmlns:p14="http://schemas.microsoft.com/office/powerpoint/2010/main" val="40699287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1524000"/>
          </a:xfrm>
        </p:spPr>
        <p:txBody>
          <a:bodyPr/>
          <a:lstStyle/>
          <a:p>
            <a:r>
              <a:rPr lang="en-US" sz="2400" dirty="0"/>
              <a:t>N positions, D </a:t>
            </a:r>
            <a:r>
              <a:rPr lang="en-US" sz="2400" dirty="0" smtClean="0"/>
              <a:t>types of items </a:t>
            </a:r>
            <a:r>
              <a:rPr lang="en-US" sz="2400" dirty="0"/>
              <a:t>possible for each position, generate all N-tuples.</a:t>
            </a:r>
          </a:p>
          <a:p>
            <a:pPr lvl="1"/>
            <a:r>
              <a:rPr lang="en-US" sz="2000" dirty="0" smtClean="0"/>
              <a:t>E.g.: lock </a:t>
            </a:r>
            <a:r>
              <a:rPr lang="en-US" sz="2000" dirty="0"/>
              <a:t>combinations: 3 places, each place can have anyone of the 0-9 digits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85800" y="2895600"/>
            <a:ext cx="990600" cy="3048000"/>
            <a:chOff x="685800" y="2895600"/>
            <a:chExt cx="990600" cy="3048000"/>
          </a:xfrm>
        </p:grpSpPr>
        <p:sp>
          <p:nvSpPr>
            <p:cNvPr id="7" name="Oval 6"/>
            <p:cNvSpPr/>
            <p:nvPr/>
          </p:nvSpPr>
          <p:spPr>
            <a:xfrm>
              <a:off x="685800" y="35814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066800" y="35814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447800" y="35814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85800" y="38862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066800" y="38862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447800" y="38862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85800" y="41910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066800" y="41910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447800" y="41910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685800" y="44958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44958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447800" y="44958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85800" y="48006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066800" y="48006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447800" y="48006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85800" y="51054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066800" y="51054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1447800" y="51054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85800" y="54102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066800" y="54102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447800" y="54102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685800" y="57150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066800" y="57150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447800" y="57150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685800" y="28956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1066800" y="28956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265243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15000"/>
          </a:xfrm>
        </p:spPr>
        <p:txBody>
          <a:bodyPr/>
          <a:lstStyle/>
          <a:p>
            <a:r>
              <a:rPr lang="en-US" sz="2400" dirty="0" smtClean="0"/>
              <a:t>N positions, D types possible for each position, generate all N-tuples.</a:t>
            </a:r>
          </a:p>
          <a:p>
            <a:pPr lvl="1"/>
            <a:r>
              <a:rPr lang="en-US" sz="2000" dirty="0"/>
              <a:t>Lock combinations: 3 places, each place can have anyone of the 0-9 </a:t>
            </a:r>
            <a:r>
              <a:rPr lang="en-US" sz="2000" dirty="0" smtClean="0"/>
              <a:t>digits</a:t>
            </a:r>
          </a:p>
          <a:p>
            <a:r>
              <a:rPr lang="en-US" sz="2400" dirty="0" smtClean="0"/>
              <a:t>Method 1: </a:t>
            </a:r>
          </a:p>
          <a:p>
            <a:pPr lvl="1"/>
            <a:r>
              <a:rPr lang="en-US" sz="2000" dirty="0" smtClean="0"/>
              <a:t>Iterate with x = 0 to D</a:t>
            </a:r>
            <a:r>
              <a:rPr lang="en-US" sz="2000" baseline="30000" dirty="0" smtClean="0"/>
              <a:t>N</a:t>
            </a:r>
            <a:r>
              <a:rPr lang="en-US" sz="2000" dirty="0" smtClean="0"/>
              <a:t> and convert x to an N-bit number in base D.</a:t>
            </a:r>
          </a:p>
          <a:p>
            <a:r>
              <a:rPr lang="en-US" sz="2400" dirty="0" smtClean="0"/>
              <a:t>Method 2:      </a:t>
            </a:r>
            <a:r>
              <a:rPr lang="en-US" sz="1800" dirty="0" smtClean="0"/>
              <a:t>void </a:t>
            </a:r>
            <a:r>
              <a:rPr lang="en-US" sz="1800" dirty="0"/>
              <a:t>perm(</a:t>
            </a:r>
            <a:r>
              <a:rPr lang="en-US" sz="1800" dirty="0" err="1"/>
              <a:t>int</a:t>
            </a:r>
            <a:r>
              <a:rPr lang="en-US" sz="1800" dirty="0"/>
              <a:t>* </a:t>
            </a:r>
            <a:r>
              <a:rPr lang="en-US" sz="1800" dirty="0" err="1" smtClean="0"/>
              <a:t>tuple_arr</a:t>
            </a:r>
            <a:r>
              <a:rPr lang="en-US" sz="1800" dirty="0"/>
              <a:t>, </a:t>
            </a:r>
            <a:r>
              <a:rPr lang="en-US" sz="1800" dirty="0" err="1"/>
              <a:t>int</a:t>
            </a:r>
            <a:r>
              <a:rPr lang="en-US" sz="1800" dirty="0"/>
              <a:t> spots,…){   </a:t>
            </a:r>
            <a:r>
              <a:rPr lang="en-US" sz="1800" dirty="0" smtClean="0"/>
              <a:t>// </a:t>
            </a:r>
            <a:r>
              <a:rPr lang="en-US" sz="1800" dirty="0"/>
              <a:t>if </a:t>
            </a:r>
            <a:r>
              <a:rPr lang="en-US" sz="1800" dirty="0" err="1"/>
              <a:t>basecase</a:t>
            </a:r>
            <a:r>
              <a:rPr lang="en-US" sz="1800" dirty="0"/>
              <a:t>:     print  </a:t>
            </a:r>
            <a:r>
              <a:rPr lang="en-US" sz="1800" dirty="0" err="1" smtClean="0"/>
              <a:t>tuple_arr</a:t>
            </a:r>
            <a:endParaRPr lang="en-US" sz="1800" dirty="0" smtClean="0"/>
          </a:p>
          <a:p>
            <a:pPr lvl="1"/>
            <a:r>
              <a:rPr lang="en-US" sz="2000" dirty="0" smtClean="0"/>
              <a:t>Recursive </a:t>
            </a:r>
            <a:r>
              <a:rPr lang="en-US" sz="2000" dirty="0"/>
              <a:t>function </a:t>
            </a:r>
            <a:r>
              <a:rPr lang="en-US" sz="2000" dirty="0" smtClean="0"/>
              <a:t>that: </a:t>
            </a:r>
            <a:r>
              <a:rPr lang="en-US" sz="2000" dirty="0"/>
              <a:t>will </a:t>
            </a:r>
            <a:r>
              <a:rPr lang="en-US" sz="2000" dirty="0" smtClean="0"/>
              <a:t>populate, update and print </a:t>
            </a:r>
            <a:r>
              <a:rPr lang="en-US" sz="2000" dirty="0"/>
              <a:t>the </a:t>
            </a:r>
            <a:r>
              <a:rPr lang="en-US" sz="2000" dirty="0" smtClean="0"/>
              <a:t>tuple array.</a:t>
            </a:r>
            <a:endParaRPr lang="en-US" sz="2000" dirty="0"/>
          </a:p>
          <a:p>
            <a:pPr lvl="1"/>
            <a:r>
              <a:rPr lang="en-US" sz="2000" dirty="0" smtClean="0"/>
              <a:t>Rough idea: For each position iterate over all digits:</a:t>
            </a:r>
          </a:p>
          <a:p>
            <a:pPr marL="457200" lvl="1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 = 0 -&gt; D // assume D is not included: 0-&gt;(N-1)</a:t>
            </a:r>
          </a:p>
          <a:p>
            <a:pPr marL="45720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//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set that position to have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digit d.</a:t>
            </a:r>
          </a:p>
          <a:p>
            <a:pPr lvl="1"/>
            <a:r>
              <a:rPr lang="en-US" sz="2000" dirty="0" smtClean="0"/>
              <a:t>Step 1 in understanding the problem and developing the solution: Assume N is not a variable, but it is always 3 (e.g. like a lock). Write the code.</a:t>
            </a:r>
          </a:p>
          <a:p>
            <a:pPr lvl="2"/>
            <a:r>
              <a:rPr lang="en-US" sz="1800" dirty="0" smtClean="0"/>
              <a:t>As a preliminary test for your code, think about how many total permutations there are and what is the complexity of your code. They should match.</a:t>
            </a:r>
          </a:p>
          <a:p>
            <a:pPr lvl="1"/>
            <a:r>
              <a:rPr lang="en-US" sz="2000" dirty="0" smtClean="0"/>
              <a:t>Step 2: Can you implement the above solution for cases where N is a variable (N is part of the input)?</a:t>
            </a:r>
          </a:p>
          <a:p>
            <a:pPr lvl="1"/>
            <a:r>
              <a:rPr lang="en-US" sz="2000" dirty="0" smtClean="0"/>
              <a:t>Step 3: Can you use recursion?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6033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all permutations of N different elements.</a:t>
            </a:r>
          </a:p>
          <a:p>
            <a:r>
              <a:rPr lang="en-US" dirty="0" smtClean="0"/>
              <a:t>Write code.</a:t>
            </a:r>
          </a:p>
          <a:p>
            <a:r>
              <a:rPr lang="en-US" dirty="0" smtClean="0"/>
              <a:t>Write time complexity formula for the above code.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38200" y="3276600"/>
            <a:ext cx="990600" cy="2438400"/>
            <a:chOff x="6858000" y="2272937"/>
            <a:chExt cx="990600" cy="2438400"/>
          </a:xfrm>
        </p:grpSpPr>
        <p:sp>
          <p:nvSpPr>
            <p:cNvPr id="36" name="Oval 35"/>
            <p:cNvSpPr/>
            <p:nvPr/>
          </p:nvSpPr>
          <p:spPr>
            <a:xfrm>
              <a:off x="6858000" y="2958737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7239000" y="2958737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7620000" y="2958737"/>
              <a:ext cx="228600" cy="22860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6858000" y="3263537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239000" y="3263537"/>
              <a:ext cx="228600" cy="22860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7620000" y="3263537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6858000" y="3568337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7239000" y="3568337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7620000" y="3568337"/>
              <a:ext cx="228600" cy="22860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6858000" y="3873137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7239000" y="3873137"/>
              <a:ext cx="228600" cy="22860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7620000" y="3873137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6858000" y="4177937"/>
              <a:ext cx="228600" cy="22860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7239000" y="4177937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7620000" y="4177937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6858000" y="4482737"/>
              <a:ext cx="228600" cy="22860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7239000" y="4482737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7620000" y="4482737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6858000" y="2272937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7239000" y="2272937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7620000" y="2286000"/>
              <a:ext cx="228600" cy="22860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72066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r>
              <a:rPr lang="en-US" sz="2400" dirty="0" smtClean="0"/>
              <a:t>Recursion is a fundamental concept in computer science.</a:t>
            </a:r>
          </a:p>
          <a:p>
            <a:pPr lvl="1"/>
            <a:r>
              <a:rPr lang="en-US" sz="2000" dirty="0"/>
              <a:t>In all recursive concepts, there are one or more </a:t>
            </a:r>
            <a:r>
              <a:rPr lang="en-US" sz="2000" b="1" u="sng" dirty="0"/>
              <a:t>base cases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400" b="1" u="sng" dirty="0"/>
              <a:t>Recursive [math] functions</a:t>
            </a:r>
            <a:r>
              <a:rPr lang="en-US" sz="2400" dirty="0"/>
              <a:t>: functions that call themselves.</a:t>
            </a:r>
          </a:p>
          <a:p>
            <a:pPr lvl="1"/>
            <a:r>
              <a:rPr lang="en-US" sz="2000" dirty="0"/>
              <a:t>Example:  </a:t>
            </a:r>
            <a:r>
              <a:rPr lang="en-US" sz="2000" dirty="0">
                <a:solidFill>
                  <a:srgbClr val="7030A0"/>
                </a:solidFill>
              </a:rPr>
              <a:t>N! = N * (N-1)!   </a:t>
            </a:r>
            <a:r>
              <a:rPr lang="en-US" sz="2000" dirty="0" smtClean="0">
                <a:solidFill>
                  <a:srgbClr val="7030A0"/>
                </a:solidFill>
              </a:rPr>
              <a:t>            </a:t>
            </a:r>
            <a:endParaRPr lang="en-US" sz="2000" dirty="0">
              <a:solidFill>
                <a:srgbClr val="7030A0"/>
              </a:solidFill>
            </a:endParaRPr>
          </a:p>
          <a:p>
            <a:pPr lvl="2"/>
            <a:r>
              <a:rPr lang="en-US" sz="1800" dirty="0"/>
              <a:t>Base case:</a:t>
            </a:r>
            <a:r>
              <a:rPr lang="en-US" sz="1800" dirty="0">
                <a:solidFill>
                  <a:srgbClr val="7030A0"/>
                </a:solidFill>
              </a:rPr>
              <a:t>   N = </a:t>
            </a:r>
            <a:r>
              <a:rPr lang="en-US" sz="1800" dirty="0" smtClean="0">
                <a:solidFill>
                  <a:srgbClr val="7030A0"/>
                </a:solidFill>
              </a:rPr>
              <a:t>0</a:t>
            </a:r>
          </a:p>
          <a:p>
            <a:pPr marL="914400" lvl="2" indent="0">
              <a:buNone/>
            </a:pPr>
            <a:endParaRPr lang="en-US" sz="1800" dirty="0">
              <a:solidFill>
                <a:srgbClr val="7030A0"/>
              </a:solidFill>
            </a:endParaRPr>
          </a:p>
          <a:p>
            <a:r>
              <a:rPr lang="en-US" sz="2400" b="1" u="sng" dirty="0"/>
              <a:t>Recursive data types</a:t>
            </a:r>
            <a:r>
              <a:rPr lang="en-US" sz="2400" dirty="0"/>
              <a:t>: data types that are defined using references to themselves.</a:t>
            </a:r>
          </a:p>
          <a:p>
            <a:pPr lvl="1"/>
            <a:r>
              <a:rPr lang="en-US" sz="2000" dirty="0"/>
              <a:t>Example:</a:t>
            </a:r>
            <a:r>
              <a:rPr lang="en-US" sz="2000" dirty="0">
                <a:solidFill>
                  <a:srgbClr val="7030A0"/>
                </a:solidFill>
              </a:rPr>
              <a:t> Nodes in the implementation of linked lists</a:t>
            </a:r>
            <a:r>
              <a:rPr lang="en-US" sz="2000" dirty="0" smtClean="0">
                <a:solidFill>
                  <a:srgbClr val="7030A0"/>
                </a:solidFill>
              </a:rPr>
              <a:t>.  </a:t>
            </a:r>
            <a:endParaRPr lang="en-US" sz="2000" dirty="0">
              <a:solidFill>
                <a:srgbClr val="7030A0"/>
              </a:solidFill>
            </a:endParaRPr>
          </a:p>
          <a:p>
            <a:pPr lvl="2"/>
            <a:r>
              <a:rPr lang="en-US" sz="1800" dirty="0"/>
              <a:t>Base case:  </a:t>
            </a:r>
            <a:r>
              <a:rPr lang="en-US" sz="1800" dirty="0">
                <a:solidFill>
                  <a:srgbClr val="7030A0"/>
                </a:solidFill>
              </a:rPr>
              <a:t>NULL</a:t>
            </a:r>
          </a:p>
          <a:p>
            <a:r>
              <a:rPr lang="en-US" sz="2400" b="1" u="sng" dirty="0" smtClean="0"/>
              <a:t>Recursive </a:t>
            </a:r>
            <a:r>
              <a:rPr lang="en-US" sz="2400" b="1" u="sng" dirty="0"/>
              <a:t>algorithms</a:t>
            </a:r>
            <a:r>
              <a:rPr lang="en-US" sz="2400" dirty="0"/>
              <a:t>: algorithms that solve a problem by solving one or more smaller instances of the same problem</a:t>
            </a:r>
            <a:r>
              <a:rPr lang="en-US" sz="2400" dirty="0" smtClean="0"/>
              <a:t>.</a:t>
            </a:r>
          </a:p>
          <a:p>
            <a:pPr lvl="1"/>
            <a:r>
              <a:rPr lang="en-US" sz="2000" dirty="0" smtClean="0"/>
              <a:t>Example:  </a:t>
            </a:r>
            <a:r>
              <a:rPr lang="en-US" sz="2000" dirty="0" smtClean="0">
                <a:solidFill>
                  <a:srgbClr val="7030A0"/>
                </a:solidFill>
              </a:rPr>
              <a:t>binary search, (also </a:t>
            </a:r>
            <a:r>
              <a:rPr lang="en-US" sz="2000" dirty="0" err="1" smtClean="0">
                <a:solidFill>
                  <a:srgbClr val="7030A0"/>
                </a:solidFill>
              </a:rPr>
              <a:t>mergesort</a:t>
            </a:r>
            <a:r>
              <a:rPr lang="en-US" sz="2000" dirty="0" smtClean="0">
                <a:solidFill>
                  <a:srgbClr val="7030A0"/>
                </a:solidFill>
              </a:rPr>
              <a:t>, functions for trees</a:t>
            </a:r>
            <a:r>
              <a:rPr lang="en-US" sz="2000" dirty="0" smtClean="0"/>
              <a:t> ) </a:t>
            </a:r>
          </a:p>
          <a:p>
            <a:pPr lvl="2"/>
            <a:r>
              <a:rPr lang="en-US" sz="1800" dirty="0" smtClean="0"/>
              <a:t>Base case:  </a:t>
            </a:r>
            <a:r>
              <a:rPr lang="en-US" sz="1800" dirty="0" smtClean="0">
                <a:solidFill>
                  <a:srgbClr val="7030A0"/>
                </a:solidFill>
              </a:rPr>
              <a:t>one or no element in collection.</a:t>
            </a:r>
          </a:p>
          <a:p>
            <a:r>
              <a:rPr lang="en-US" sz="2400" dirty="0"/>
              <a:t>Draw fractals</a:t>
            </a:r>
            <a:r>
              <a:rPr lang="en-US" sz="2400" dirty="0" smtClean="0"/>
              <a:t>:</a:t>
            </a:r>
          </a:p>
          <a:p>
            <a:pPr lvl="1"/>
            <a:r>
              <a:rPr lang="en-US" sz="1400" dirty="0" smtClean="0">
                <a:hlinkClick r:id="rId4"/>
              </a:rPr>
              <a:t>http</a:t>
            </a:r>
            <a:r>
              <a:rPr lang="en-US" sz="1400" dirty="0">
                <a:hlinkClick r:id="rId4"/>
              </a:rPr>
              <a:t>://web.cs.ucdavis.edu/~</a:t>
            </a:r>
            <a:r>
              <a:rPr lang="en-US" sz="1400" dirty="0" smtClean="0">
                <a:hlinkClick r:id="rId4"/>
              </a:rPr>
              <a:t>amenta/s12/fractalPlant.pdf</a:t>
            </a:r>
            <a:endParaRPr lang="en-US" sz="1400" dirty="0" smtClean="0"/>
          </a:p>
          <a:p>
            <a:pPr lvl="1"/>
            <a:r>
              <a:rPr lang="en-US" sz="1400" dirty="0">
                <a:hlinkClick r:id="rId5"/>
              </a:rPr>
              <a:t>http://</a:t>
            </a:r>
            <a:r>
              <a:rPr lang="en-US" sz="1400" dirty="0" smtClean="0">
                <a:hlinkClick r:id="rId5"/>
              </a:rPr>
              <a:t>interactivepython.org/runestone/static/pythonds/Recursion/pythondsintro-VisualizingRecursion.html</a:t>
            </a:r>
            <a:endParaRPr lang="en-US" sz="1400" dirty="0" smtClean="0"/>
          </a:p>
          <a:p>
            <a:pPr lvl="1"/>
            <a:endParaRPr lang="en-US" sz="1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161979" y="1828800"/>
            <a:ext cx="5134419" cy="1176754"/>
            <a:chOff x="4161980" y="2209800"/>
            <a:chExt cx="5134419" cy="1176754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4695947"/>
                </p:ext>
              </p:extLst>
            </p:nvPr>
          </p:nvGraphicFramePr>
          <p:xfrm>
            <a:off x="4267200" y="2209800"/>
            <a:ext cx="4343400" cy="9807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4" name="Equation" r:id="rId6" imgW="3149280" imgH="711000" progId="Equation.3">
                    <p:embed/>
                  </p:oleObj>
                </mc:Choice>
                <mc:Fallback>
                  <p:oleObj name="Equation" r:id="rId6" imgW="3149280" imgH="7110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267200" y="2209800"/>
                          <a:ext cx="4343400" cy="98076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4161980" y="3048000"/>
              <a:ext cx="51344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Used as benchmark for compiler optimization for recursion.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95438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Components of recursive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92824" y="2533471"/>
            <a:ext cx="4031873" cy="16312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fact(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N)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(N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1)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return 1;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N*fact(</a:t>
            </a:r>
            <a:r>
              <a:rPr lang="en-US" sz="20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N-1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5097" y="4133671"/>
            <a:ext cx="220980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Smaller problem size </a:t>
            </a:r>
            <a:r>
              <a:rPr lang="en-US" dirty="0" smtClean="0"/>
              <a:t>that </a:t>
            </a:r>
            <a:r>
              <a:rPr lang="en-US" i="1" dirty="0" smtClean="0"/>
              <a:t>moves towards the base case size</a:t>
            </a:r>
            <a:r>
              <a:rPr lang="en-US" dirty="0" smtClean="0"/>
              <a:t>   (in recursive call)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05347" y="4401740"/>
            <a:ext cx="165735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recursive call(s)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81897" y="3164413"/>
            <a:ext cx="1476103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Base case(s)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24297" y="1466671"/>
            <a:ext cx="1981200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Communication of computation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>
          <a:xfrm flipH="1">
            <a:off x="1419497" y="2113002"/>
            <a:ext cx="1295400" cy="496669"/>
          </a:xfrm>
          <a:prstGeom prst="straightConnector1">
            <a:avLst/>
          </a:prstGeom>
          <a:ln w="95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2"/>
          </p:cNvCxnSpPr>
          <p:nvPr/>
        </p:nvCxnSpPr>
        <p:spPr>
          <a:xfrm flipH="1">
            <a:off x="2143397" y="2113002"/>
            <a:ext cx="571500" cy="1466909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2"/>
          </p:cNvCxnSpPr>
          <p:nvPr/>
        </p:nvCxnSpPr>
        <p:spPr>
          <a:xfrm>
            <a:off x="2714897" y="2113002"/>
            <a:ext cx="1066800" cy="1097577"/>
          </a:xfrm>
          <a:prstGeom prst="straightConnector1">
            <a:avLst/>
          </a:prstGeom>
          <a:ln w="95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1"/>
            <a:endCxn id="5" idx="3"/>
          </p:cNvCxnSpPr>
          <p:nvPr/>
        </p:nvCxnSpPr>
        <p:spPr>
          <a:xfrm flipH="1">
            <a:off x="4924697" y="3349079"/>
            <a:ext cx="457200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3972197" y="3819436"/>
            <a:ext cx="342900" cy="314235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" idx="0"/>
          </p:cNvCxnSpPr>
          <p:nvPr/>
        </p:nvCxnSpPr>
        <p:spPr>
          <a:xfrm flipH="1" flipV="1">
            <a:off x="3229250" y="3731180"/>
            <a:ext cx="104772" cy="67056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09897" y="4401740"/>
            <a:ext cx="1619250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Local work</a:t>
            </a:r>
          </a:p>
          <a:p>
            <a:r>
              <a:rPr lang="en-US" dirty="0" smtClean="0"/>
              <a:t>(computation)</a:t>
            </a:r>
          </a:p>
        </p:txBody>
      </p:sp>
      <p:cxnSp>
        <p:nvCxnSpPr>
          <p:cNvPr id="46" name="Straight Arrow Connector 45"/>
          <p:cNvCxnSpPr>
            <a:stCxn id="45" idx="0"/>
          </p:cNvCxnSpPr>
          <p:nvPr/>
        </p:nvCxnSpPr>
        <p:spPr>
          <a:xfrm flipV="1">
            <a:off x="1619522" y="3819436"/>
            <a:ext cx="1095375" cy="582304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2562497" y="3447871"/>
            <a:ext cx="381000" cy="371565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49516" y="5867400"/>
            <a:ext cx="80058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component is needed! What </a:t>
            </a:r>
            <a:r>
              <a:rPr lang="en-US" dirty="0"/>
              <a:t>happens if you </a:t>
            </a:r>
            <a:r>
              <a:rPr lang="en-US" dirty="0" smtClean="0"/>
              <a:t>remove it? </a:t>
            </a:r>
            <a:endParaRPr lang="en-US" dirty="0"/>
          </a:p>
          <a:p>
            <a:endParaRPr lang="en-US" sz="800" dirty="0"/>
          </a:p>
          <a:p>
            <a:r>
              <a:rPr lang="en-US" dirty="0" smtClean="0"/>
              <a:t>Proof by induction can be used to show it finishes and computes the correct result. </a:t>
            </a:r>
          </a:p>
          <a:p>
            <a:r>
              <a:rPr lang="en-US" sz="1600" dirty="0" smtClean="0"/>
              <a:t>You can see correctness of factorial in extra materials at the end.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7026662" y="3481986"/>
            <a:ext cx="2057399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</a:t>
            </a:r>
            <a:r>
              <a:rPr lang="en-US" b="1" i="1" dirty="0" smtClean="0">
                <a:solidFill>
                  <a:srgbClr val="FF0000"/>
                </a:solidFill>
              </a:rPr>
              <a:t>problem size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The variable that controls /influences how much work will be done. E.g.:</a:t>
            </a:r>
          </a:p>
          <a:p>
            <a:r>
              <a:rPr lang="en-US" dirty="0" smtClean="0"/>
              <a:t>- N for factorial,</a:t>
            </a:r>
          </a:p>
          <a:p>
            <a:r>
              <a:rPr lang="en-US" dirty="0" smtClean="0"/>
              <a:t>- Size of array to </a:t>
            </a:r>
            <a:r>
              <a:rPr lang="en-US" smtClean="0"/>
              <a:t>be sorted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972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Recursive Function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1372" y="2136576"/>
            <a:ext cx="2417521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u="sng" dirty="0" smtClean="0"/>
              <a:t>Recursive:</a:t>
            </a:r>
            <a:br>
              <a:rPr lang="en-US" sz="2000" b="1" u="sng" dirty="0" smtClean="0"/>
            </a:br>
            <a:r>
              <a:rPr lang="en-US" sz="2000" dirty="0" err="1" smtClean="0"/>
              <a:t>int</a:t>
            </a:r>
            <a:r>
              <a:rPr lang="en-US" sz="2000" dirty="0" smtClean="0"/>
              <a:t> fact(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N)</a:t>
            </a:r>
          </a:p>
          <a:p>
            <a:r>
              <a:rPr lang="en-US" sz="2000" dirty="0" smtClean="0"/>
              <a:t>{</a:t>
            </a:r>
            <a:endParaRPr lang="en-US" sz="2000" dirty="0"/>
          </a:p>
          <a:p>
            <a:r>
              <a:rPr lang="en-US" sz="2000" dirty="0"/>
              <a:t>    if (N &lt;</a:t>
            </a:r>
            <a:r>
              <a:rPr lang="en-US" sz="2000" dirty="0" smtClean="0"/>
              <a:t>= 1) </a:t>
            </a:r>
            <a:r>
              <a:rPr lang="en-US" sz="2000" dirty="0"/>
              <a:t>return 1;</a:t>
            </a:r>
          </a:p>
          <a:p>
            <a:r>
              <a:rPr lang="en-US" sz="2000" dirty="0"/>
              <a:t>    return </a:t>
            </a:r>
            <a:r>
              <a:rPr lang="en-US" sz="2000" dirty="0" smtClean="0">
                <a:solidFill>
                  <a:srgbClr val="FF0000"/>
                </a:solidFill>
              </a:rPr>
              <a:t>N*fact(N-1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  <a:r>
              <a:rPr lang="en-US" sz="2000" dirty="0"/>
              <a:t>;</a:t>
            </a:r>
          </a:p>
          <a:p>
            <a:r>
              <a:rPr lang="en-US" sz="2000" dirty="0" smtClean="0"/>
              <a:t>} 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01262" y="4094140"/>
            <a:ext cx="42346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Show </a:t>
            </a:r>
            <a:r>
              <a:rPr lang="en-US" sz="2000" dirty="0">
                <a:solidFill>
                  <a:srgbClr val="7030A0"/>
                </a:solidFill>
              </a:rPr>
              <a:t>fact(3) </a:t>
            </a:r>
            <a:r>
              <a:rPr lang="en-US" sz="2000" dirty="0" smtClean="0">
                <a:solidFill>
                  <a:srgbClr val="7030A0"/>
                </a:solidFill>
              </a:rPr>
              <a:t>execution (and call stack):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6146352"/>
            <a:ext cx="5661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867400"/>
            <a:ext cx="79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fact(3)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914400" y="6146352"/>
            <a:ext cx="5661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N=3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838200" y="5867400"/>
            <a:ext cx="79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fact(3)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914400" y="5460552"/>
            <a:ext cx="5661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N=2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38200" y="5181600"/>
            <a:ext cx="79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fact(2)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784728" y="6146352"/>
            <a:ext cx="5661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N=3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708528" y="5867400"/>
            <a:ext cx="79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fact(3)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1784728" y="5460552"/>
            <a:ext cx="5661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N=2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1708528" y="5181600"/>
            <a:ext cx="79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fact(2)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1784728" y="4774752"/>
            <a:ext cx="5661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N=1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1708528" y="4495800"/>
            <a:ext cx="79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fact(1)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842128" y="6146352"/>
            <a:ext cx="5661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N=3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3765928" y="5867400"/>
            <a:ext cx="79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fact(3)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842128" y="5460552"/>
            <a:ext cx="566181" cy="3693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N=2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765928" y="5181600"/>
            <a:ext cx="79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fact(2)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953000" y="6146352"/>
            <a:ext cx="566181" cy="3693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N=3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876800" y="5867400"/>
            <a:ext cx="79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fact(3)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702242" y="6146352"/>
            <a:ext cx="5661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N=3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2626042" y="5867400"/>
            <a:ext cx="79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fact(3)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2702242" y="5460552"/>
            <a:ext cx="5661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N=2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2626042" y="5181600"/>
            <a:ext cx="79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fact(2)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2699128" y="4774752"/>
            <a:ext cx="566181" cy="3693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N=1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622928" y="4495800"/>
            <a:ext cx="79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fact(1)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2" name="Curved Left Arrow 81"/>
          <p:cNvSpPr/>
          <p:nvPr/>
        </p:nvSpPr>
        <p:spPr>
          <a:xfrm>
            <a:off x="3420170" y="4865132"/>
            <a:ext cx="228600" cy="54506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572570" y="5040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4" name="Curved Left Arrow 83"/>
          <p:cNvSpPr/>
          <p:nvPr/>
        </p:nvSpPr>
        <p:spPr>
          <a:xfrm>
            <a:off x="4483856" y="5638800"/>
            <a:ext cx="228600" cy="54506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636256" y="58145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6" name="Curved Left Arrow 85"/>
          <p:cNvSpPr/>
          <p:nvPr/>
        </p:nvSpPr>
        <p:spPr>
          <a:xfrm>
            <a:off x="5674042" y="6172200"/>
            <a:ext cx="228600" cy="54506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826442" y="63479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3" name="Oval 12"/>
          <p:cNvSpPr/>
          <p:nvPr/>
        </p:nvSpPr>
        <p:spPr>
          <a:xfrm>
            <a:off x="5961921" y="2514600"/>
            <a:ext cx="608043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3" idx="4"/>
          </p:cNvCxnSpPr>
          <p:nvPr/>
        </p:nvCxnSpPr>
        <p:spPr>
          <a:xfrm flipH="1">
            <a:off x="6265942" y="3124200"/>
            <a:ext cx="1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/>
          <p:nvPr/>
        </p:nvSpPr>
        <p:spPr>
          <a:xfrm>
            <a:off x="5960364" y="3657600"/>
            <a:ext cx="608043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9" name="Straight Arrow Connector 88"/>
          <p:cNvCxnSpPr>
            <a:stCxn id="88" idx="4"/>
          </p:cNvCxnSpPr>
          <p:nvPr/>
        </p:nvCxnSpPr>
        <p:spPr>
          <a:xfrm flipH="1">
            <a:off x="6264385" y="4267200"/>
            <a:ext cx="1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rved Up Arrow 16"/>
          <p:cNvSpPr/>
          <p:nvPr/>
        </p:nvSpPr>
        <p:spPr>
          <a:xfrm rot="16200000">
            <a:off x="7748027" y="4160793"/>
            <a:ext cx="794266" cy="2450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2" name="Curved Up Arrow 91"/>
          <p:cNvSpPr/>
          <p:nvPr/>
        </p:nvSpPr>
        <p:spPr>
          <a:xfrm rot="16200000">
            <a:off x="7764160" y="5217878"/>
            <a:ext cx="762000" cy="2450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60364" y="4800600"/>
            <a:ext cx="609600" cy="5269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86400" y="1314271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Tree</a:t>
            </a:r>
            <a:r>
              <a:rPr lang="en-US" dirty="0" smtClean="0"/>
              <a:t> showing the recursive function calls for fact(3):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486400" y="1295400"/>
            <a:ext cx="1524000" cy="42555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7392957" y="3435418"/>
            <a:ext cx="608043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4" name="Straight Arrow Connector 93"/>
          <p:cNvCxnSpPr>
            <a:stCxn id="93" idx="4"/>
          </p:cNvCxnSpPr>
          <p:nvPr/>
        </p:nvCxnSpPr>
        <p:spPr>
          <a:xfrm flipH="1">
            <a:off x="7696978" y="4045018"/>
            <a:ext cx="1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7391400" y="4578418"/>
            <a:ext cx="608043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6" name="Straight Arrow Connector 95"/>
          <p:cNvCxnSpPr>
            <a:stCxn id="95" idx="4"/>
          </p:cNvCxnSpPr>
          <p:nvPr/>
        </p:nvCxnSpPr>
        <p:spPr>
          <a:xfrm flipH="1">
            <a:off x="7695421" y="5188018"/>
            <a:ext cx="1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7391400" y="5721418"/>
            <a:ext cx="609600" cy="5269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239000" y="1314271"/>
            <a:ext cx="152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Tree showing the recursive function calls for fact(3) and the return values: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7239000" y="1295400"/>
            <a:ext cx="1524000" cy="51493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8232714" y="5193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229600" y="4050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2" name="Curved Up Arrow 101"/>
          <p:cNvSpPr/>
          <p:nvPr/>
        </p:nvSpPr>
        <p:spPr>
          <a:xfrm rot="16200000">
            <a:off x="7872124" y="3329276"/>
            <a:ext cx="565666" cy="1555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8153400" y="3200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6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722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Function Call</a:t>
            </a:r>
            <a:r>
              <a:rPr lang="en-US" dirty="0" smtClean="0"/>
              <a:t> Tree for </a:t>
            </a:r>
            <a:r>
              <a:rPr lang="en-US" dirty="0" smtClean="0">
                <a:solidFill>
                  <a:srgbClr val="FF0000"/>
                </a:solidFill>
              </a:rPr>
              <a:t>fact(N)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363757" y="1981200"/>
            <a:ext cx="608043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5" idx="4"/>
          </p:cNvCxnSpPr>
          <p:nvPr/>
        </p:nvCxnSpPr>
        <p:spPr>
          <a:xfrm flipH="1">
            <a:off x="2667778" y="2590800"/>
            <a:ext cx="1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362200" y="5035618"/>
            <a:ext cx="608043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7" idx="4"/>
          </p:cNvCxnSpPr>
          <p:nvPr/>
        </p:nvCxnSpPr>
        <p:spPr>
          <a:xfrm flipH="1">
            <a:off x="2666221" y="5645218"/>
            <a:ext cx="1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362200" y="6178618"/>
            <a:ext cx="609600" cy="5269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667000" y="4495800"/>
            <a:ext cx="1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38400" y="4034135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…</a:t>
            </a:r>
            <a:endParaRPr lang="en-US" sz="2400" b="1" dirty="0"/>
          </a:p>
        </p:txBody>
      </p:sp>
      <p:sp>
        <p:nvSpPr>
          <p:cNvPr id="12" name="Oval 11"/>
          <p:cNvSpPr/>
          <p:nvPr/>
        </p:nvSpPr>
        <p:spPr>
          <a:xfrm>
            <a:off x="2209800" y="3124200"/>
            <a:ext cx="9144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N-1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12" idx="4"/>
          </p:cNvCxnSpPr>
          <p:nvPr/>
        </p:nvCxnSpPr>
        <p:spPr>
          <a:xfrm flipH="1">
            <a:off x="2666222" y="3733800"/>
            <a:ext cx="778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76600" y="4165699"/>
            <a:ext cx="4804072" cy="26161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Time complexity of fact(N) ? </a:t>
            </a:r>
            <a:r>
              <a:rPr lang="en-US" sz="2400" dirty="0"/>
              <a:t>T(N</a:t>
            </a:r>
            <a:r>
              <a:rPr lang="en-US" sz="2400" dirty="0" smtClean="0"/>
              <a:t>) = …</a:t>
            </a:r>
          </a:p>
          <a:p>
            <a:endParaRPr lang="en-US" sz="2000" dirty="0" smtClean="0"/>
          </a:p>
          <a:p>
            <a:r>
              <a:rPr lang="en-US" sz="2000" dirty="0" smtClean="0"/>
              <a:t>T(N) =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293880" y="2637472"/>
            <a:ext cx="3631122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fact(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(N &lt;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return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N*fact(N-1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76600" y="1258669"/>
            <a:ext cx="5486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Function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all tree convention: write problem size, N, in the node.  (N is the function argument)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554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76200"/>
            <a:ext cx="54102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Trees</a:t>
            </a:r>
            <a:r>
              <a:rPr lang="en-US" dirty="0" smtClean="0"/>
              <a:t> for fact(N)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992157" y="1981200"/>
            <a:ext cx="608043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5" idx="4"/>
          </p:cNvCxnSpPr>
          <p:nvPr/>
        </p:nvCxnSpPr>
        <p:spPr>
          <a:xfrm flipH="1">
            <a:off x="1296178" y="2590800"/>
            <a:ext cx="1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990600" y="5035618"/>
            <a:ext cx="608043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7" idx="4"/>
          </p:cNvCxnSpPr>
          <p:nvPr/>
        </p:nvCxnSpPr>
        <p:spPr>
          <a:xfrm flipH="1">
            <a:off x="1294621" y="5645218"/>
            <a:ext cx="1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6178618"/>
            <a:ext cx="609600" cy="5269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295400" y="4495800"/>
            <a:ext cx="1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4034135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…</a:t>
            </a:r>
            <a:endParaRPr lang="en-US" sz="2400" b="1" dirty="0"/>
          </a:p>
        </p:txBody>
      </p:sp>
      <p:sp>
        <p:nvSpPr>
          <p:cNvPr id="12" name="Oval 11"/>
          <p:cNvSpPr/>
          <p:nvPr/>
        </p:nvSpPr>
        <p:spPr>
          <a:xfrm>
            <a:off x="838200" y="3124200"/>
            <a:ext cx="9144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12" idx="4"/>
          </p:cNvCxnSpPr>
          <p:nvPr/>
        </p:nvCxnSpPr>
        <p:spPr>
          <a:xfrm flipH="1">
            <a:off x="1294622" y="3733800"/>
            <a:ext cx="778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76600" y="4165699"/>
            <a:ext cx="5270032" cy="26161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Time complexity of fact(N) ? </a:t>
            </a:r>
            <a:r>
              <a:rPr lang="en-US" sz="2400" dirty="0"/>
              <a:t>T(N</a:t>
            </a:r>
            <a:r>
              <a:rPr lang="en-US" sz="2400" dirty="0" smtClean="0"/>
              <a:t>) = …</a:t>
            </a:r>
          </a:p>
          <a:p>
            <a:endParaRPr lang="en-US" sz="2000" dirty="0" smtClean="0"/>
          </a:p>
          <a:p>
            <a:r>
              <a:rPr lang="en-US" sz="2000" dirty="0" smtClean="0"/>
              <a:t>T(N) = T(N-1) + c</a:t>
            </a:r>
          </a:p>
          <a:p>
            <a:r>
              <a:rPr lang="en-US" sz="2000" dirty="0" smtClean="0"/>
              <a:t>T(1) = c</a:t>
            </a:r>
          </a:p>
          <a:p>
            <a:endParaRPr lang="en-US" sz="2000" dirty="0"/>
          </a:p>
          <a:p>
            <a:r>
              <a:rPr lang="en-US" sz="2000" dirty="0" smtClean="0"/>
              <a:t>( It works just as well with T(1</a:t>
            </a:r>
            <a:r>
              <a:rPr lang="en-US" sz="2000" dirty="0"/>
              <a:t>) = </a:t>
            </a:r>
            <a:r>
              <a:rPr lang="en-US" sz="2000" dirty="0" smtClean="0"/>
              <a:t>d, but </a:t>
            </a:r>
          </a:p>
          <a:p>
            <a:r>
              <a:rPr lang="en-US" sz="2000" dirty="0" smtClean="0"/>
              <a:t>we will use same constant cost, c, for both </a:t>
            </a:r>
          </a:p>
          <a:p>
            <a:r>
              <a:rPr lang="en-US" sz="2000" dirty="0" smtClean="0"/>
              <a:t>local cost in recursive case and cost of base case)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93880" y="2637472"/>
            <a:ext cx="3631122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fact(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(N &lt;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return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N*fact(N-1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3880" y="1940897"/>
            <a:ext cx="571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Time complexity convention: write T(N) outside the node and local cost in the node.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363757" y="1981200"/>
            <a:ext cx="608043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6" idx="4"/>
          </p:cNvCxnSpPr>
          <p:nvPr/>
        </p:nvCxnSpPr>
        <p:spPr>
          <a:xfrm flipH="1">
            <a:off x="2667778" y="2590800"/>
            <a:ext cx="1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362200" y="5035618"/>
            <a:ext cx="608043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20" idx="4"/>
          </p:cNvCxnSpPr>
          <p:nvPr/>
        </p:nvCxnSpPr>
        <p:spPr>
          <a:xfrm flipH="1">
            <a:off x="2666221" y="5645218"/>
            <a:ext cx="1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362200" y="6178618"/>
            <a:ext cx="609600" cy="5269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667000" y="4495800"/>
            <a:ext cx="1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438400" y="4034135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…</a:t>
            </a:r>
            <a:endParaRPr lang="en-US" sz="2400" b="1" dirty="0"/>
          </a:p>
        </p:txBody>
      </p:sp>
      <p:sp>
        <p:nvSpPr>
          <p:cNvPr id="25" name="Oval 24"/>
          <p:cNvSpPr/>
          <p:nvPr/>
        </p:nvSpPr>
        <p:spPr>
          <a:xfrm>
            <a:off x="2209800" y="3124200"/>
            <a:ext cx="9144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N-1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25" idx="4"/>
          </p:cNvCxnSpPr>
          <p:nvPr/>
        </p:nvCxnSpPr>
        <p:spPr>
          <a:xfrm flipH="1">
            <a:off x="2666222" y="3733800"/>
            <a:ext cx="778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276600" y="1258669"/>
            <a:ext cx="5486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Function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all tree convention: write problem size, N, in the node.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1182469"/>
            <a:ext cx="1066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Function call tree: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62000" y="914400"/>
            <a:ext cx="12954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Time complexity  tree: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640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20761</TotalTime>
  <Words>4378</Words>
  <Application>Microsoft Office PowerPoint</Application>
  <PresentationFormat>On-screen Show (4:3)</PresentationFormat>
  <Paragraphs>887</Paragraphs>
  <Slides>43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Office Theme</vt:lpstr>
      <vt:lpstr>Equation</vt:lpstr>
      <vt:lpstr>PowerPoint Presentation</vt:lpstr>
      <vt:lpstr>Background &amp; Preclass Preparation</vt:lpstr>
      <vt:lpstr>Preclass Preparation</vt:lpstr>
      <vt:lpstr>Objectives</vt:lpstr>
      <vt:lpstr>Recursion</vt:lpstr>
      <vt:lpstr>Components of recursive functions</vt:lpstr>
      <vt:lpstr>Recursive Function Execution</vt:lpstr>
      <vt:lpstr>Function Call Tree for fact(N)</vt:lpstr>
      <vt:lpstr>Trees for fact(N)</vt:lpstr>
      <vt:lpstr>Trees for fact(N)</vt:lpstr>
      <vt:lpstr>Addressing the inefficiency of recursive functions:  Tail-recursion</vt:lpstr>
      <vt:lpstr>Tail-Recursive Function Execution Worksheet</vt:lpstr>
      <vt:lpstr>Tail-Recursive Function Execution Answers</vt:lpstr>
      <vt:lpstr>Compiler optimization:  no frame stack for tail recursive</vt:lpstr>
      <vt:lpstr>Compare the two implementations:</vt:lpstr>
      <vt:lpstr>Communication of computation</vt:lpstr>
      <vt:lpstr>Worksheet</vt:lpstr>
      <vt:lpstr>Parameters:  Pass-by-Value or Pass-by-reference?</vt:lpstr>
      <vt:lpstr>Recursive Vs. Non-Recursive Implementations</vt:lpstr>
      <vt:lpstr>Problem Solving: Recursive Solution</vt:lpstr>
      <vt:lpstr>Implementations for N! Worksheet</vt:lpstr>
      <vt:lpstr>More N! Implementations:</vt:lpstr>
      <vt:lpstr>Recursive Functions for Linked Lists Worksheet</vt:lpstr>
      <vt:lpstr>Recursive Functions for Linked Lists Answers</vt:lpstr>
      <vt:lpstr>Practice Recursive Implementations:</vt:lpstr>
      <vt:lpstr>Recursive Array Sum</vt:lpstr>
      <vt:lpstr>Binary Search - Recursive</vt:lpstr>
      <vt:lpstr>Self-Study</vt:lpstr>
      <vt:lpstr>C Code Discussion</vt:lpstr>
      <vt:lpstr>TRAPS: Pointers to Local Variables in C</vt:lpstr>
      <vt:lpstr>Variables:    Local vs Static </vt:lpstr>
      <vt:lpstr>Extra materials</vt:lpstr>
      <vt:lpstr>Fun fact:  It is not known if this function always terminates.  (for any input)</vt:lpstr>
      <vt:lpstr>Factorial</vt:lpstr>
      <vt:lpstr>Passing Pointers in function calls in C</vt:lpstr>
      <vt:lpstr>Euclid's Algorithm</vt:lpstr>
      <vt:lpstr>Euclid's Algorithm</vt:lpstr>
      <vt:lpstr>Analyzing a Recursive Program – Factorial computes correct result</vt:lpstr>
      <vt:lpstr>Analyzing a Recursive Program factorial  computes correct result</vt:lpstr>
      <vt:lpstr>Implementations for N!</vt:lpstr>
      <vt:lpstr>N-tuples</vt:lpstr>
      <vt:lpstr>N-tuples</vt:lpstr>
      <vt:lpstr>Permutations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alex</cp:lastModifiedBy>
  <cp:revision>1272</cp:revision>
  <cp:lastPrinted>2018-09-26T17:18:05Z</cp:lastPrinted>
  <dcterms:created xsi:type="dcterms:W3CDTF">2006-08-16T00:00:00Z</dcterms:created>
  <dcterms:modified xsi:type="dcterms:W3CDTF">2018-09-26T22:00:53Z</dcterms:modified>
</cp:coreProperties>
</file>