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1"/>
  </p:notesMasterIdLst>
  <p:handoutMasterIdLst>
    <p:handoutMasterId r:id="rId52"/>
  </p:handoutMasterIdLst>
  <p:sldIdLst>
    <p:sldId id="256" r:id="rId5"/>
    <p:sldId id="709" r:id="rId6"/>
    <p:sldId id="429" r:id="rId7"/>
    <p:sldId id="296" r:id="rId8"/>
    <p:sldId id="299" r:id="rId9"/>
    <p:sldId id="300" r:id="rId10"/>
    <p:sldId id="699" r:id="rId11"/>
    <p:sldId id="715" r:id="rId12"/>
    <p:sldId id="737" r:id="rId13"/>
    <p:sldId id="716" r:id="rId14"/>
    <p:sldId id="717" r:id="rId15"/>
    <p:sldId id="718" r:id="rId16"/>
    <p:sldId id="727" r:id="rId17"/>
    <p:sldId id="719" r:id="rId18"/>
    <p:sldId id="720" r:id="rId19"/>
    <p:sldId id="721" r:id="rId20"/>
    <p:sldId id="722" r:id="rId21"/>
    <p:sldId id="723" r:id="rId22"/>
    <p:sldId id="724" r:id="rId23"/>
    <p:sldId id="725" r:id="rId24"/>
    <p:sldId id="726" r:id="rId25"/>
    <p:sldId id="584" r:id="rId26"/>
    <p:sldId id="576" r:id="rId27"/>
    <p:sldId id="577" r:id="rId28"/>
    <p:sldId id="578" r:id="rId29"/>
    <p:sldId id="579" r:id="rId30"/>
    <p:sldId id="580" r:id="rId31"/>
    <p:sldId id="657" r:id="rId32"/>
    <p:sldId id="581" r:id="rId33"/>
    <p:sldId id="711" r:id="rId34"/>
    <p:sldId id="642" r:id="rId35"/>
    <p:sldId id="633" r:id="rId36"/>
    <p:sldId id="639" r:id="rId37"/>
    <p:sldId id="636" r:id="rId38"/>
    <p:sldId id="607" r:id="rId39"/>
    <p:sldId id="608" r:id="rId40"/>
    <p:sldId id="534" r:id="rId41"/>
    <p:sldId id="644" r:id="rId42"/>
    <p:sldId id="645" r:id="rId43"/>
    <p:sldId id="698" r:id="rId44"/>
    <p:sldId id="568" r:id="rId45"/>
    <p:sldId id="705" r:id="rId46"/>
    <p:sldId id="697" r:id="rId47"/>
    <p:sldId id="712" r:id="rId48"/>
    <p:sldId id="734" r:id="rId49"/>
    <p:sldId id="735" r:id="rId5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ynamic Programming" id="{E18363DA-F012-4A9F-8918-6687DCC9D62A}">
          <p14:sldIdLst>
            <p14:sldId id="256"/>
            <p14:sldId id="709"/>
            <p14:sldId id="429"/>
            <p14:sldId id="296"/>
            <p14:sldId id="299"/>
            <p14:sldId id="300"/>
            <p14:sldId id="699"/>
          </p14:sldIdLst>
        </p14:section>
        <p14:section name="Job Scheduling" id="{D62FB63F-810C-48D2-98B4-F5C81B846250}">
          <p14:sldIdLst>
            <p14:sldId id="715"/>
            <p14:sldId id="737"/>
            <p14:sldId id="716"/>
            <p14:sldId id="717"/>
            <p14:sldId id="718"/>
            <p14:sldId id="727"/>
            <p14:sldId id="719"/>
            <p14:sldId id="720"/>
            <p14:sldId id="721"/>
            <p14:sldId id="722"/>
            <p14:sldId id="723"/>
            <p14:sldId id="724"/>
            <p14:sldId id="725"/>
            <p14:sldId id="726"/>
          </p14:sldIdLst>
        </p14:section>
        <p14:section name="Fibonacci numbers" id="{BAE9EC66-F2C6-4E4B-959F-8D0414BBA1BF}">
          <p14:sldIdLst>
            <p14:sldId id="584"/>
            <p14:sldId id="576"/>
            <p14:sldId id="577"/>
            <p14:sldId id="578"/>
            <p14:sldId id="579"/>
            <p14:sldId id="580"/>
            <p14:sldId id="657"/>
            <p14:sldId id="581"/>
            <p14:sldId id="711"/>
          </p14:sldIdLst>
        </p14:section>
        <p14:section name="Knapsack" id="{7CF332B3-9FB6-443A-9D1F-1592BD3905D0}">
          <p14:sldIdLst>
            <p14:sldId id="642"/>
            <p14:sldId id="633"/>
            <p14:sldId id="639"/>
            <p14:sldId id="636"/>
            <p14:sldId id="607"/>
            <p14:sldId id="608"/>
            <p14:sldId id="534"/>
            <p14:sldId id="644"/>
            <p14:sldId id="645"/>
            <p14:sldId id="698"/>
            <p14:sldId id="568"/>
            <p14:sldId id="705"/>
            <p14:sldId id="697"/>
          </p14:sldIdLst>
        </p14:section>
        <p14:section name="Fun DP Problem - Fishing" id="{95A45B8E-C5D0-49A5-84A3-DDF9809C977E}">
          <p14:sldIdLst>
            <p14:sldId id="712"/>
          </p14:sldIdLst>
        </p14:section>
        <p14:section name="More DP Problems" id="{7F8ABE95-1F56-4176-8EF0-B3EFF15C3F0E}">
          <p14:sldIdLst>
            <p14:sldId id="734"/>
          </p14:sldIdLst>
        </p14:section>
        <p14:section name="Removed" id="{99677643-D808-4898-B214-53ED5E9C8341}">
          <p14:sldIdLst>
            <p14:sldId id="7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66" autoAdjust="0"/>
  </p:normalViewPr>
  <p:slideViewPr>
    <p:cSldViewPr>
      <p:cViewPr varScale="1">
        <p:scale>
          <a:sx n="63" d="100"/>
          <a:sy n="63" d="100"/>
        </p:scale>
        <p:origin x="37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72"/>
    </p:cViewPr>
  </p:sorterViewPr>
  <p:notesViewPr>
    <p:cSldViewPr>
      <p:cViewPr varScale="1">
        <p:scale>
          <a:sx n="80" d="100"/>
          <a:sy n="80" d="100"/>
        </p:scale>
        <p:origin x="-3864"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048" cy="468803"/>
          </a:xfrm>
          <a:prstGeom prst="rect">
            <a:avLst/>
          </a:prstGeom>
        </p:spPr>
        <p:txBody>
          <a:bodyPr vert="horz" lIns="89119" tIns="44560" rIns="89119" bIns="44560" rtlCol="0"/>
          <a:lstStyle>
            <a:lvl1pPr algn="l">
              <a:defRPr sz="1200"/>
            </a:lvl1pPr>
          </a:lstStyle>
          <a:p>
            <a:endParaRPr lang="en-US"/>
          </a:p>
        </p:txBody>
      </p:sp>
      <p:sp>
        <p:nvSpPr>
          <p:cNvPr id="3" name="Date Placeholder 2"/>
          <p:cNvSpPr>
            <a:spLocks noGrp="1"/>
          </p:cNvSpPr>
          <p:nvPr>
            <p:ph type="dt" sz="quarter" idx="1"/>
          </p:nvPr>
        </p:nvSpPr>
        <p:spPr>
          <a:xfrm>
            <a:off x="4022887" y="1"/>
            <a:ext cx="3078048" cy="468803"/>
          </a:xfrm>
          <a:prstGeom prst="rect">
            <a:avLst/>
          </a:prstGeom>
        </p:spPr>
        <p:txBody>
          <a:bodyPr vert="horz" lIns="89119" tIns="44560" rIns="89119" bIns="44560" rtlCol="0"/>
          <a:lstStyle>
            <a:lvl1pPr algn="r">
              <a:defRPr sz="1200"/>
            </a:lvl1pPr>
          </a:lstStyle>
          <a:p>
            <a:fld id="{144655BB-DB7D-4259-A68E-202CF9A0DF0E}" type="datetimeFigureOut">
              <a:rPr lang="en-US" smtClean="0"/>
              <a:t>11/9/2021</a:t>
            </a:fld>
            <a:endParaRPr lang="en-US"/>
          </a:p>
        </p:txBody>
      </p:sp>
      <p:sp>
        <p:nvSpPr>
          <p:cNvPr id="4" name="Footer Placeholder 3"/>
          <p:cNvSpPr>
            <a:spLocks noGrp="1"/>
          </p:cNvSpPr>
          <p:nvPr>
            <p:ph type="ftr" sz="quarter" idx="2"/>
          </p:nvPr>
        </p:nvSpPr>
        <p:spPr>
          <a:xfrm>
            <a:off x="2" y="8918122"/>
            <a:ext cx="3078048" cy="468803"/>
          </a:xfrm>
          <a:prstGeom prst="rect">
            <a:avLst/>
          </a:prstGeom>
        </p:spPr>
        <p:txBody>
          <a:bodyPr vert="horz" lIns="89119" tIns="44560" rIns="89119" bIns="44560" rtlCol="0" anchor="b"/>
          <a:lstStyle>
            <a:lvl1pPr algn="l">
              <a:defRPr sz="1200"/>
            </a:lvl1pPr>
          </a:lstStyle>
          <a:p>
            <a:endParaRPr lang="en-US"/>
          </a:p>
        </p:txBody>
      </p:sp>
      <p:sp>
        <p:nvSpPr>
          <p:cNvPr id="5" name="Slide Number Placeholder 4"/>
          <p:cNvSpPr>
            <a:spLocks noGrp="1"/>
          </p:cNvSpPr>
          <p:nvPr>
            <p:ph type="sldNum" sz="quarter" idx="3"/>
          </p:nvPr>
        </p:nvSpPr>
        <p:spPr>
          <a:xfrm>
            <a:off x="4022887" y="8918122"/>
            <a:ext cx="3078048" cy="468803"/>
          </a:xfrm>
          <a:prstGeom prst="rect">
            <a:avLst/>
          </a:prstGeom>
        </p:spPr>
        <p:txBody>
          <a:bodyPr vert="horz" lIns="89119" tIns="44560" rIns="89119" bIns="44560" rtlCol="0" anchor="b"/>
          <a:lstStyle>
            <a:lvl1pPr algn="r">
              <a:defRPr sz="1200"/>
            </a:lvl1pPr>
          </a:lstStyle>
          <a:p>
            <a:fld id="{B8B64A61-A641-44C9-B120-98C0BCF5C721}" type="slidenum">
              <a:rPr lang="en-US" smtClean="0"/>
              <a:t>‹#›</a:t>
            </a:fld>
            <a:endParaRPr lang="en-US"/>
          </a:p>
        </p:txBody>
      </p:sp>
    </p:spTree>
    <p:extLst>
      <p:ext uri="{BB962C8B-B14F-4D97-AF65-F5344CB8AC3E}">
        <p14:creationId xmlns:p14="http://schemas.microsoft.com/office/powerpoint/2010/main" val="176688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048" cy="468803"/>
          </a:xfrm>
          <a:prstGeom prst="rect">
            <a:avLst/>
          </a:prstGeom>
        </p:spPr>
        <p:txBody>
          <a:bodyPr vert="horz" lIns="89119" tIns="44560" rIns="89119" bIns="44560" rtlCol="0"/>
          <a:lstStyle>
            <a:lvl1pPr algn="l">
              <a:defRPr sz="1200"/>
            </a:lvl1pPr>
          </a:lstStyle>
          <a:p>
            <a:endParaRPr lang="en-US"/>
          </a:p>
        </p:txBody>
      </p:sp>
      <p:sp>
        <p:nvSpPr>
          <p:cNvPr id="3" name="Date Placeholder 2"/>
          <p:cNvSpPr>
            <a:spLocks noGrp="1"/>
          </p:cNvSpPr>
          <p:nvPr>
            <p:ph type="dt" idx="1"/>
          </p:nvPr>
        </p:nvSpPr>
        <p:spPr>
          <a:xfrm>
            <a:off x="4022887" y="1"/>
            <a:ext cx="3078048" cy="468803"/>
          </a:xfrm>
          <a:prstGeom prst="rect">
            <a:avLst/>
          </a:prstGeom>
        </p:spPr>
        <p:txBody>
          <a:bodyPr vert="horz" lIns="89119" tIns="44560" rIns="89119" bIns="44560" rtlCol="0"/>
          <a:lstStyle>
            <a:lvl1pPr algn="r">
              <a:defRPr sz="1200"/>
            </a:lvl1pPr>
          </a:lstStyle>
          <a:p>
            <a:fld id="{C6BBB22C-122D-4EE2-9812-B1AA4CFA3383}" type="datetimeFigureOut">
              <a:rPr lang="en-US" smtClean="0"/>
              <a:pPr/>
              <a:t>11/9/2021</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89119" tIns="44560" rIns="89119" bIns="44560" rtlCol="0" anchor="ctr"/>
          <a:lstStyle/>
          <a:p>
            <a:endParaRPr lang="en-US"/>
          </a:p>
        </p:txBody>
      </p:sp>
      <p:sp>
        <p:nvSpPr>
          <p:cNvPr id="5" name="Notes Placeholder 4"/>
          <p:cNvSpPr>
            <a:spLocks noGrp="1"/>
          </p:cNvSpPr>
          <p:nvPr>
            <p:ph type="body" sz="quarter" idx="3"/>
          </p:nvPr>
        </p:nvSpPr>
        <p:spPr>
          <a:xfrm>
            <a:off x="710557" y="4459839"/>
            <a:ext cx="5681363" cy="4223882"/>
          </a:xfrm>
          <a:prstGeom prst="rect">
            <a:avLst/>
          </a:prstGeom>
        </p:spPr>
        <p:txBody>
          <a:bodyPr vert="horz" lIns="89119" tIns="44560" rIns="89119" bIns="445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8122"/>
            <a:ext cx="3078048" cy="468803"/>
          </a:xfrm>
          <a:prstGeom prst="rect">
            <a:avLst/>
          </a:prstGeom>
        </p:spPr>
        <p:txBody>
          <a:bodyPr vert="horz" lIns="89119" tIns="44560" rIns="89119" bIns="44560" rtlCol="0" anchor="b"/>
          <a:lstStyle>
            <a:lvl1pPr algn="l">
              <a:defRPr sz="1200"/>
            </a:lvl1pPr>
          </a:lstStyle>
          <a:p>
            <a:endParaRPr lang="en-US"/>
          </a:p>
        </p:txBody>
      </p:sp>
      <p:sp>
        <p:nvSpPr>
          <p:cNvPr id="7" name="Slide Number Placeholder 6"/>
          <p:cNvSpPr>
            <a:spLocks noGrp="1"/>
          </p:cNvSpPr>
          <p:nvPr>
            <p:ph type="sldNum" sz="quarter" idx="5"/>
          </p:nvPr>
        </p:nvSpPr>
        <p:spPr>
          <a:xfrm>
            <a:off x="4022887" y="8918122"/>
            <a:ext cx="3078048" cy="468803"/>
          </a:xfrm>
          <a:prstGeom prst="rect">
            <a:avLst/>
          </a:prstGeom>
        </p:spPr>
        <p:txBody>
          <a:bodyPr vert="horz" lIns="89119" tIns="44560" rIns="89119" bIns="4456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9</a:t>
            </a:fld>
            <a:endParaRPr lang="en-US"/>
          </a:p>
        </p:txBody>
      </p:sp>
    </p:spTree>
    <p:extLst>
      <p:ext uri="{BB962C8B-B14F-4D97-AF65-F5344CB8AC3E}">
        <p14:creationId xmlns:p14="http://schemas.microsoft.com/office/powerpoint/2010/main" val="1547610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10</a:t>
            </a:fld>
            <a:endParaRPr lang="en-US"/>
          </a:p>
        </p:txBody>
      </p:sp>
    </p:spTree>
    <p:extLst>
      <p:ext uri="{BB962C8B-B14F-4D97-AF65-F5344CB8AC3E}">
        <p14:creationId xmlns:p14="http://schemas.microsoft.com/office/powerpoint/2010/main" val="1441629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11</a:t>
            </a:fld>
            <a:endParaRPr lang="en-US"/>
          </a:p>
        </p:txBody>
      </p:sp>
    </p:spTree>
    <p:extLst>
      <p:ext uri="{BB962C8B-B14F-4D97-AF65-F5344CB8AC3E}">
        <p14:creationId xmlns:p14="http://schemas.microsoft.com/office/powerpoint/2010/main" val="3353865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Memory:</a:t>
            </a:r>
            <a:r>
              <a:rPr lang="en-US" baseline="0" dirty="0" smtClean="0"/>
              <a:t> if original sol array is too small, you need to “move” to a bigger one. What is the cost for that?</a:t>
            </a:r>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28</a:t>
            </a:fld>
            <a:endParaRPr lang="en-US"/>
          </a:p>
        </p:txBody>
      </p:sp>
    </p:spTree>
    <p:extLst>
      <p:ext uri="{BB962C8B-B14F-4D97-AF65-F5344CB8AC3E}">
        <p14:creationId xmlns:p14="http://schemas.microsoft.com/office/powerpoint/2010/main" val="1325670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a:t>
            </a:r>
            <a:r>
              <a:rPr lang="el-GR" dirty="0" smtClean="0"/>
              <a:t>Θ</a:t>
            </a:r>
            <a:r>
              <a:rPr lang="en-US" dirty="0" smtClean="0"/>
              <a:t>(W*n) called</a:t>
            </a:r>
            <a:r>
              <a:rPr lang="en-US" baseline="0" dirty="0" smtClean="0"/>
              <a:t> pseudo-polynomial </a:t>
            </a:r>
            <a:r>
              <a:rPr lang="en-US" baseline="0" dirty="0" err="1" smtClean="0"/>
              <a:t>b.c.</a:t>
            </a:r>
            <a:r>
              <a:rPr lang="en-US" baseline="0" dirty="0" smtClean="0"/>
              <a:t> W only requires </a:t>
            </a:r>
            <a:r>
              <a:rPr lang="en-US" baseline="0" dirty="0" err="1" smtClean="0"/>
              <a:t>lg</a:t>
            </a:r>
            <a:r>
              <a:rPr lang="en-US" baseline="0" dirty="0" smtClean="0"/>
              <a:t> W bits to be represented in binary</a:t>
            </a:r>
            <a:r>
              <a:rPr lang="en-US" dirty="0" smtClean="0"/>
              <a:t>,   Space: </a:t>
            </a:r>
            <a:r>
              <a:rPr lang="el-GR" dirty="0" smtClean="0"/>
              <a:t>Θ</a:t>
            </a:r>
            <a:r>
              <a:rPr lang="en-US" dirty="0" smtClean="0"/>
              <a:t>(W)</a:t>
            </a:r>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37</a:t>
            </a:fld>
            <a:endParaRPr lang="en-US"/>
          </a:p>
        </p:txBody>
      </p:sp>
    </p:spTree>
    <p:extLst>
      <p:ext uri="{BB962C8B-B14F-4D97-AF65-F5344CB8AC3E}">
        <p14:creationId xmlns:p14="http://schemas.microsoft.com/office/powerpoint/2010/main" val="3089623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latin typeface="Courier New" panose="02070309020205020404" pitchFamily="49" charset="0"/>
                <a:cs typeface="Courier New" panose="02070309020205020404" pitchFamily="49" charset="0"/>
              </a:rPr>
              <a:t>// Time complexity:………</a:t>
            </a:r>
            <a:r>
              <a:rPr lang="el-GR" dirty="0">
                <a:solidFill>
                  <a:srgbClr val="FF0000"/>
                </a:solidFill>
                <a:latin typeface="Courier New" panose="02070309020205020404" pitchFamily="49" charset="0"/>
                <a:cs typeface="Courier New" panose="02070309020205020404" pitchFamily="49" charset="0"/>
              </a:rPr>
              <a:t>Θ</a:t>
            </a:r>
            <a:r>
              <a:rPr lang="en-US" dirty="0">
                <a:solidFill>
                  <a:srgbClr val="FF0000"/>
                </a:solidFill>
                <a:latin typeface="Courier New" panose="02070309020205020404" pitchFamily="49" charset="0"/>
                <a:cs typeface="Courier New" panose="02070309020205020404" pitchFamily="49" charset="0"/>
              </a:rPr>
              <a:t>(W*n)……………………   Space complexity:………………</a:t>
            </a:r>
            <a:r>
              <a:rPr lang="el-GR" dirty="0">
                <a:solidFill>
                  <a:srgbClr val="FF0000"/>
                </a:solidFill>
                <a:latin typeface="Courier New" panose="02070309020205020404" pitchFamily="49" charset="0"/>
                <a:cs typeface="Courier New" panose="02070309020205020404" pitchFamily="49" charset="0"/>
              </a:rPr>
              <a:t>Θ</a:t>
            </a:r>
            <a:r>
              <a:rPr lang="en-US" dirty="0">
                <a:solidFill>
                  <a:srgbClr val="FF0000"/>
                </a:solidFill>
                <a:latin typeface="Courier New" panose="02070309020205020404" pitchFamily="49" charset="0"/>
                <a:cs typeface="Courier New" panose="02070309020205020404" pitchFamily="49" charset="0"/>
              </a:rPr>
              <a:t>(W*n)………………………</a:t>
            </a:r>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40</a:t>
            </a:fld>
            <a:endParaRPr lang="en-US"/>
          </a:p>
        </p:txBody>
      </p:sp>
    </p:spTree>
    <p:extLst>
      <p:ext uri="{BB962C8B-B14F-4D97-AF65-F5344CB8AC3E}">
        <p14:creationId xmlns:p14="http://schemas.microsoft.com/office/powerpoint/2010/main" val="382959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D9714B-E11A-4793-9D4B-C7DA0B002A2E}"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D6908-18CF-4D46-A568-031B411BADDC}"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0A0BF-8AB8-438E-8F5F-3BC988050D5C}"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dirty="0" smtClean="0"/>
              <a:t>Click to edit Master title style</a:t>
            </a:r>
            <a:endParaRPr lang="en-US" dirty="0"/>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DD1D551-D1C9-475F-8F97-B5E238F846DE}"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34200" y="6356350"/>
            <a:ext cx="21336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5A71D-2E90-4908-919F-619FDB1089CE}" type="datetime1">
              <a:rPr lang="en-US" smtClean="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74358A-EF12-449E-95F9-53ECB702F323}" type="datetime1">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FBF9DE-364F-4108-BF86-9295B2495FBB}" type="datetime1">
              <a:rPr lang="en-US" smtClean="0"/>
              <a:pPr/>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091E9-5B6C-4491-8FE2-FE8BB8D7CBC7}" type="datetime1">
              <a:rPr lang="en-US" smtClean="0"/>
              <a:pPr/>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432F4-B520-430E-BC9F-5620D1D82898}" type="datetime1">
              <a:rPr lang="en-US" smtClean="0"/>
              <a:pPr/>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21798-164E-4412-9238-A87AFC6688E7}" type="datetime1">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B5C6D-AA2A-4233-A83B-6410688265D8}" type="datetime1">
              <a:rPr lang="en-US" smtClean="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71600"/>
            <a:ext cx="8229600" cy="5029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1508-6116-47D0-9391-D505EF128AA1}" type="datetime1">
              <a:rPr lang="en-US" smtClean="0"/>
              <a:pPr/>
              <a:t>11/9/2021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n.wikipedia.org/wiki/Knapsack_proble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youtube.com/watch?v=Y0ZqKpToTic"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en.wikipedia.org/wiki/Knapsack_probl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935736" y="914400"/>
            <a:ext cx="7467600" cy="3429000"/>
          </a:xfrm>
        </p:spPr>
        <p:txBody>
          <a:bodyPr>
            <a:noAutofit/>
          </a:bodyPr>
          <a:lstStyle/>
          <a:p>
            <a:pPr eaLnBrk="1" hangingPunct="1"/>
            <a:r>
              <a:rPr lang="en-US" sz="3600" dirty="0" smtClean="0">
                <a:solidFill>
                  <a:schemeClr val="bg2">
                    <a:lumMod val="25000"/>
                  </a:schemeClr>
                </a:solidFill>
              </a:rPr>
              <a:t>Dynamic Programming</a:t>
            </a:r>
          </a:p>
          <a:p>
            <a:pPr eaLnBrk="1" hangingPunct="1"/>
            <a:endParaRPr lang="en-US" sz="2400" dirty="0">
              <a:solidFill>
                <a:schemeClr val="bg2">
                  <a:lumMod val="25000"/>
                </a:schemeClr>
              </a:solidFill>
            </a:endParaRPr>
          </a:p>
          <a:p>
            <a:pPr eaLnBrk="1" hangingPunct="1"/>
            <a:r>
              <a:rPr lang="en-US" sz="2800" dirty="0" smtClean="0">
                <a:solidFill>
                  <a:schemeClr val="bg2">
                    <a:lumMod val="25000"/>
                  </a:schemeClr>
                </a:solidFill>
              </a:rPr>
              <a:t>Job Scheduling</a:t>
            </a:r>
          </a:p>
          <a:p>
            <a:pPr eaLnBrk="1" hangingPunct="1"/>
            <a:r>
              <a:rPr lang="en-US" sz="2800" dirty="0" smtClean="0">
                <a:solidFill>
                  <a:schemeClr val="bg2">
                    <a:lumMod val="25000"/>
                  </a:schemeClr>
                </a:solidFill>
              </a:rPr>
              <a:t>Knapsack</a:t>
            </a:r>
          </a:p>
          <a:p>
            <a:pPr eaLnBrk="1" hangingPunct="1"/>
            <a:r>
              <a:rPr lang="en-US" sz="2800" dirty="0" smtClean="0">
                <a:solidFill>
                  <a:schemeClr val="bg2">
                    <a:lumMod val="25000"/>
                  </a:schemeClr>
                </a:solidFill>
              </a:rPr>
              <a:t>Fibonacci</a:t>
            </a:r>
          </a:p>
          <a:p>
            <a:pPr eaLnBrk="1" hangingPunct="1"/>
            <a:r>
              <a:rPr lang="en-US" sz="2800" dirty="0" smtClean="0">
                <a:solidFill>
                  <a:schemeClr val="bg2">
                    <a:lumMod val="25000"/>
                  </a:schemeClr>
                </a:solidFill>
              </a:rPr>
              <a:t>Stair Climbing</a:t>
            </a:r>
          </a:p>
        </p:txBody>
      </p:sp>
      <p:sp>
        <p:nvSpPr>
          <p:cNvPr id="5" name="Text Box 4"/>
          <p:cNvSpPr txBox="1">
            <a:spLocks noChangeArrowheads="1"/>
          </p:cNvSpPr>
          <p:nvPr/>
        </p:nvSpPr>
        <p:spPr bwMode="auto">
          <a:xfrm>
            <a:off x="756836" y="4800600"/>
            <a:ext cx="7625164"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dirty="0">
                <a:solidFill>
                  <a:schemeClr val="tx1">
                    <a:lumMod val="65000"/>
                    <a:lumOff val="35000"/>
                  </a:schemeClr>
                </a:solidFill>
              </a:rPr>
              <a:t>CSE </a:t>
            </a:r>
            <a:r>
              <a:rPr lang="en-US" sz="1600" dirty="0" smtClean="0">
                <a:solidFill>
                  <a:schemeClr val="tx1">
                    <a:lumMod val="65000"/>
                    <a:lumOff val="35000"/>
                  </a:schemeClr>
                </a:solidFill>
              </a:rPr>
              <a:t>3318 </a:t>
            </a:r>
            <a:r>
              <a:rPr lang="en-US" sz="1600" dirty="0">
                <a:solidFill>
                  <a:schemeClr val="tx1">
                    <a:lumMod val="65000"/>
                    <a:lumOff val="35000"/>
                  </a:schemeClr>
                </a:solidFill>
              </a:rPr>
              <a:t>– Algorithms and Data Structures</a:t>
            </a:r>
          </a:p>
          <a:p>
            <a:pPr algn="ctr" eaLnBrk="1" hangingPunct="1"/>
            <a:r>
              <a:rPr lang="en-US" sz="1600" dirty="0">
                <a:solidFill>
                  <a:schemeClr val="tx1">
                    <a:lumMod val="65000"/>
                    <a:lumOff val="35000"/>
                  </a:schemeClr>
                </a:solidFill>
              </a:rPr>
              <a:t>University of Texas at Arlington</a:t>
            </a:r>
          </a:p>
          <a:p>
            <a:pPr algn="ctr" eaLnBrk="1" hangingPunct="1"/>
            <a:endParaRPr lang="en-US" sz="1600" dirty="0">
              <a:solidFill>
                <a:schemeClr val="tx1">
                  <a:lumMod val="65000"/>
                  <a:lumOff val="35000"/>
                </a:schemeClr>
              </a:solidFill>
            </a:endParaRPr>
          </a:p>
          <a:p>
            <a:pPr algn="ctr" eaLnBrk="1" hangingPunct="1"/>
            <a:r>
              <a:rPr lang="en-US" sz="1600" dirty="0" smtClean="0">
                <a:solidFill>
                  <a:schemeClr val="tx1">
                    <a:lumMod val="65000"/>
                    <a:lumOff val="35000"/>
                  </a:schemeClr>
                </a:solidFill>
              </a:rPr>
              <a:t>Alexandra Stefan</a:t>
            </a:r>
          </a:p>
          <a:p>
            <a:pPr algn="ctr" eaLnBrk="1" hangingPunct="1"/>
            <a:r>
              <a:rPr lang="en-US" sz="1600" dirty="0" smtClean="0">
                <a:solidFill>
                  <a:schemeClr val="tx1">
                    <a:lumMod val="65000"/>
                    <a:lumOff val="35000"/>
                  </a:schemeClr>
                </a:solidFill>
              </a:rPr>
              <a:t>(Includes images, formulas and examples from CLRS, Dr. Bob Weems, </a:t>
            </a:r>
            <a:r>
              <a:rPr lang="en-US" sz="1600" dirty="0" err="1" smtClean="0">
                <a:solidFill>
                  <a:schemeClr val="tx1">
                    <a:lumMod val="65000"/>
                    <a:lumOff val="35000"/>
                  </a:schemeClr>
                </a:solidFill>
              </a:rPr>
              <a:t>wikipedia</a:t>
            </a:r>
            <a:r>
              <a:rPr lang="en-US" dirty="0" smtClean="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
        <p:nvSpPr>
          <p:cNvPr id="3" name="Date Placeholder 2"/>
          <p:cNvSpPr>
            <a:spLocks noGrp="1"/>
          </p:cNvSpPr>
          <p:nvPr>
            <p:ph type="dt" sz="half" idx="10"/>
          </p:nvPr>
        </p:nvSpPr>
        <p:spPr/>
        <p:txBody>
          <a:bodyPr/>
          <a:lstStyle/>
          <a:p>
            <a:fld id="{89D9714B-E11A-4793-9D4B-C7DA0B002A2E}" type="datetime1">
              <a:rPr lang="en-US" smtClean="0"/>
              <a:pPr/>
              <a:t>11/9/2021</a:t>
            </a:fld>
            <a:endParaRPr lang="en-US" dirty="0"/>
          </a:p>
        </p:txBody>
      </p:sp>
    </p:spTree>
    <p:extLst>
      <p:ext uri="{BB962C8B-B14F-4D97-AF65-F5344CB8AC3E}">
        <p14:creationId xmlns:p14="http://schemas.microsoft.com/office/powerpoint/2010/main" val="325510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Weighted Interval </a:t>
            </a:r>
            <a:r>
              <a:rPr lang="en-US" dirty="0" smtClean="0"/>
              <a:t>Scheduling</a:t>
            </a:r>
            <a:r>
              <a:rPr lang="en-US" dirty="0"/>
              <a:t/>
            </a:r>
            <a:br>
              <a:rPr lang="en-US" dirty="0"/>
            </a:br>
            <a:r>
              <a:rPr lang="en-US" sz="3600" dirty="0" smtClean="0"/>
              <a:t>(a.k.a</a:t>
            </a:r>
            <a:r>
              <a:rPr lang="en-US" sz="3600" dirty="0"/>
              <a:t>. Job Scheduling)</a:t>
            </a:r>
          </a:p>
        </p:txBody>
      </p:sp>
      <p:sp>
        <p:nvSpPr>
          <p:cNvPr id="3" name="Content Placeholder 2"/>
          <p:cNvSpPr>
            <a:spLocks noGrp="1"/>
          </p:cNvSpPr>
          <p:nvPr>
            <p:ph idx="1"/>
          </p:nvPr>
        </p:nvSpPr>
        <p:spPr>
          <a:xfrm>
            <a:off x="0" y="1545932"/>
            <a:ext cx="6324600" cy="5159668"/>
          </a:xfrm>
          <a:noFill/>
        </p:spPr>
        <p:txBody>
          <a:bodyPr/>
          <a:lstStyle/>
          <a:p>
            <a:pPr marL="0" indent="0">
              <a:buNone/>
            </a:pPr>
            <a:r>
              <a:rPr lang="en-US" sz="2400" dirty="0" smtClean="0"/>
              <a:t>Problem: </a:t>
            </a:r>
          </a:p>
          <a:p>
            <a:pPr marL="0" indent="0">
              <a:buNone/>
            </a:pPr>
            <a:r>
              <a:rPr lang="en-US" sz="2000" dirty="0" smtClean="0"/>
              <a:t>Given n jobs where each job has a start time, finish time and value, (</a:t>
            </a:r>
            <a:r>
              <a:rPr lang="en-US" sz="2000" dirty="0" err="1" smtClean="0"/>
              <a:t>s</a:t>
            </a:r>
            <a:r>
              <a:rPr lang="en-US" sz="2000" baseline="-25000" dirty="0" err="1" smtClean="0"/>
              <a:t>i</a:t>
            </a:r>
            <a:r>
              <a:rPr lang="en-US" sz="2000" dirty="0" err="1" smtClean="0"/>
              <a:t>,f</a:t>
            </a:r>
            <a:r>
              <a:rPr lang="en-US" sz="2000" baseline="-25000" dirty="0" err="1" smtClean="0"/>
              <a:t>i</a:t>
            </a:r>
            <a:r>
              <a:rPr lang="en-US" sz="2000" dirty="0" err="1" smtClean="0"/>
              <a:t>,v</a:t>
            </a:r>
            <a:r>
              <a:rPr lang="en-US" sz="2000" baseline="-25000" dirty="0" err="1" smtClean="0"/>
              <a:t>i</a:t>
            </a:r>
            <a:r>
              <a:rPr lang="en-US" sz="2000" dirty="0" smtClean="0"/>
              <a:t>) select a subset of them that do not overlap and give the largest total value.</a:t>
            </a:r>
          </a:p>
          <a:p>
            <a:endParaRPr lang="en-US" sz="2400" dirty="0" smtClean="0"/>
          </a:p>
          <a:p>
            <a:pPr marL="0" indent="0">
              <a:buNone/>
            </a:pPr>
            <a:endParaRPr lang="en-US" sz="2400" dirty="0" smtClean="0"/>
          </a:p>
          <a:p>
            <a:pPr marL="0" indent="0">
              <a:buNone/>
            </a:pPr>
            <a:endParaRPr lang="en-US" sz="2400" dirty="0" smtClean="0"/>
          </a:p>
          <a:p>
            <a:pPr marL="0" indent="0">
              <a:buNone/>
            </a:pPr>
            <a:r>
              <a:rPr lang="en-US" sz="2400" dirty="0" smtClean="0"/>
              <a:t>Preprocessing: </a:t>
            </a:r>
          </a:p>
          <a:p>
            <a:r>
              <a:rPr lang="en-US" sz="2000" dirty="0">
                <a:solidFill>
                  <a:srgbClr val="FF0000"/>
                </a:solidFill>
              </a:rPr>
              <a:t>S</a:t>
            </a:r>
            <a:r>
              <a:rPr lang="en-US" sz="2000" dirty="0" smtClean="0">
                <a:solidFill>
                  <a:srgbClr val="FF0000"/>
                </a:solidFill>
              </a:rPr>
              <a:t>ort jobs in increasing order of their finish time. </a:t>
            </a:r>
          </a:p>
          <a:p>
            <a:r>
              <a:rPr lang="en-US" sz="2000" dirty="0" smtClean="0"/>
              <a:t>For each job ,</a:t>
            </a:r>
            <a:r>
              <a:rPr lang="en-US" sz="2000" i="1" dirty="0"/>
              <a:t>i</a:t>
            </a:r>
            <a:r>
              <a:rPr lang="en-US" sz="2000" dirty="0" smtClean="0"/>
              <a:t>, compute the last job prior to </a:t>
            </a:r>
            <a:r>
              <a:rPr lang="en-US" sz="2000" i="1" dirty="0" smtClean="0"/>
              <a:t>i</a:t>
            </a:r>
            <a:r>
              <a:rPr lang="en-US" sz="2000" dirty="0" smtClean="0"/>
              <a:t>, </a:t>
            </a:r>
            <a:r>
              <a:rPr lang="en-US" sz="2000" i="1" dirty="0" smtClean="0"/>
              <a:t>p(i)</a:t>
            </a:r>
            <a:r>
              <a:rPr lang="en-US" sz="2000" dirty="0" smtClean="0"/>
              <a:t>, that does not overlap with </a:t>
            </a:r>
            <a:r>
              <a:rPr lang="en-US" sz="2000" i="1" dirty="0" err="1" smtClean="0"/>
              <a:t>i</a:t>
            </a:r>
            <a:r>
              <a:rPr lang="en-US" sz="2000" dirty="0" smtClean="0"/>
              <a:t>.</a:t>
            </a:r>
          </a:p>
          <a:p>
            <a:pPr lvl="1"/>
            <a:r>
              <a:rPr lang="en-US" sz="2000" dirty="0"/>
              <a:t>p</a:t>
            </a:r>
            <a:r>
              <a:rPr lang="en-US" sz="2000" dirty="0" smtClean="0"/>
              <a:t>(4) is 1 (last job that does not overlap with job 4)</a:t>
            </a:r>
          </a:p>
          <a:p>
            <a:pPr lvl="1"/>
            <a:r>
              <a:rPr lang="en-US" sz="2000" dirty="0" smtClean="0"/>
              <a:t>p(5) is 3</a:t>
            </a:r>
          </a:p>
          <a:p>
            <a:pPr lvl="2"/>
            <a:r>
              <a:rPr lang="en-US" sz="1600" dirty="0" smtClean="0"/>
              <a:t>Max (sol(4), 2+sol(3))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9" name="TextBox 8"/>
          <p:cNvSpPr txBox="1"/>
          <p:nvPr/>
        </p:nvSpPr>
        <p:spPr>
          <a:xfrm>
            <a:off x="6324600" y="1431253"/>
            <a:ext cx="1889492" cy="2308324"/>
          </a:xfrm>
          <a:prstGeom prst="rect">
            <a:avLst/>
          </a:prstGeom>
          <a:noFill/>
        </p:spPr>
        <p:txBody>
          <a:bodyPr wrap="none" rtlCol="0">
            <a:spAutoFit/>
          </a:bodyPr>
          <a:lstStyle/>
          <a:p>
            <a:r>
              <a:rPr lang="en-US" dirty="0" smtClean="0"/>
              <a:t>E.g.:</a:t>
            </a:r>
          </a:p>
          <a:p>
            <a:r>
              <a:rPr lang="en-US" dirty="0" smtClean="0"/>
              <a:t>(start</a:t>
            </a:r>
            <a:r>
              <a:rPr lang="en-US" dirty="0"/>
              <a:t>, end, </a:t>
            </a:r>
            <a:r>
              <a:rPr lang="en-US" dirty="0" smtClean="0"/>
              <a:t> value)</a:t>
            </a:r>
          </a:p>
          <a:p>
            <a:r>
              <a:rPr lang="en-US" dirty="0"/>
              <a:t>(6,   8,  </a:t>
            </a:r>
            <a:r>
              <a:rPr lang="en-US" dirty="0" smtClean="0"/>
              <a:t>$2)</a:t>
            </a:r>
          </a:p>
          <a:p>
            <a:r>
              <a:rPr lang="en-US" dirty="0" smtClean="0"/>
              <a:t>(2,   5,  $6)</a:t>
            </a:r>
          </a:p>
          <a:p>
            <a:r>
              <a:rPr lang="en-US" dirty="0"/>
              <a:t>(3, 11,  </a:t>
            </a:r>
            <a:r>
              <a:rPr lang="en-US" dirty="0" smtClean="0"/>
              <a:t>$5</a:t>
            </a:r>
            <a:r>
              <a:rPr lang="en-US" dirty="0"/>
              <a:t>)</a:t>
            </a:r>
          </a:p>
          <a:p>
            <a:r>
              <a:rPr lang="en-US" dirty="0" smtClean="0"/>
              <a:t>(5,   6,  $3)</a:t>
            </a:r>
          </a:p>
          <a:p>
            <a:r>
              <a:rPr lang="en-US" dirty="0" smtClean="0"/>
              <a:t>(</a:t>
            </a:r>
            <a:r>
              <a:rPr lang="en-US" dirty="0"/>
              <a:t>1,   4,  </a:t>
            </a:r>
            <a:r>
              <a:rPr lang="en-US" dirty="0" smtClean="0"/>
              <a:t>$5</a:t>
            </a:r>
            <a:r>
              <a:rPr lang="en-US" dirty="0"/>
              <a:t>) </a:t>
            </a:r>
            <a:endParaRPr lang="en-US" dirty="0" smtClean="0"/>
          </a:p>
          <a:p>
            <a:r>
              <a:rPr lang="en-US" dirty="0"/>
              <a:t>(4,   7,  </a:t>
            </a:r>
            <a:r>
              <a:rPr lang="en-US" dirty="0" smtClean="0"/>
              <a:t>$2)</a:t>
            </a:r>
            <a:endParaRPr lang="en-US" dirty="0"/>
          </a:p>
        </p:txBody>
      </p:sp>
      <p:sp>
        <p:nvSpPr>
          <p:cNvPr id="10" name="TextBox 9"/>
          <p:cNvSpPr txBox="1"/>
          <p:nvPr/>
        </p:nvSpPr>
        <p:spPr>
          <a:xfrm>
            <a:off x="6324600" y="4066309"/>
            <a:ext cx="2865721" cy="2308324"/>
          </a:xfrm>
          <a:prstGeom prst="rect">
            <a:avLst/>
          </a:prstGeom>
          <a:noFill/>
        </p:spPr>
        <p:txBody>
          <a:bodyPr wrap="none" rtlCol="0">
            <a:spAutoFit/>
          </a:bodyPr>
          <a:lstStyle/>
          <a:p>
            <a:r>
              <a:rPr lang="en-US" dirty="0" smtClean="0"/>
              <a:t>After preprocessing:</a:t>
            </a:r>
          </a:p>
          <a:p>
            <a:r>
              <a:rPr lang="en-US" dirty="0" err="1" smtClean="0"/>
              <a:t>JobId</a:t>
            </a:r>
            <a:r>
              <a:rPr lang="en-US" dirty="0" smtClean="0"/>
              <a:t> (start</a:t>
            </a:r>
            <a:r>
              <a:rPr lang="en-US" dirty="0"/>
              <a:t>, end, </a:t>
            </a:r>
            <a:r>
              <a:rPr lang="en-US" dirty="0" smtClean="0"/>
              <a:t> value, p(i))</a:t>
            </a:r>
          </a:p>
          <a:p>
            <a:r>
              <a:rPr lang="en-US" dirty="0" smtClean="0"/>
              <a:t>1  (1,   4,  $5,       ) </a:t>
            </a:r>
          </a:p>
          <a:p>
            <a:r>
              <a:rPr lang="en-US" dirty="0" smtClean="0"/>
              <a:t>2  (2,   5</a:t>
            </a:r>
            <a:r>
              <a:rPr lang="en-US" dirty="0"/>
              <a:t>,  </a:t>
            </a:r>
            <a:r>
              <a:rPr lang="en-US" dirty="0" smtClean="0"/>
              <a:t>$6,       </a:t>
            </a:r>
            <a:r>
              <a:rPr lang="en-US" dirty="0"/>
              <a:t>)</a:t>
            </a:r>
            <a:endParaRPr lang="en-US" dirty="0" smtClean="0"/>
          </a:p>
          <a:p>
            <a:r>
              <a:rPr lang="en-US" dirty="0" smtClean="0"/>
              <a:t>3  (5,   6</a:t>
            </a:r>
            <a:r>
              <a:rPr lang="en-US" dirty="0"/>
              <a:t>,  </a:t>
            </a:r>
            <a:r>
              <a:rPr lang="en-US" dirty="0" smtClean="0"/>
              <a:t>$3,       )</a:t>
            </a:r>
          </a:p>
          <a:p>
            <a:r>
              <a:rPr lang="en-US" dirty="0" smtClean="0"/>
              <a:t>4  (4,   7,  $2,       )</a:t>
            </a:r>
          </a:p>
          <a:p>
            <a:r>
              <a:rPr lang="en-US" dirty="0" smtClean="0"/>
              <a:t>5  (6,   8</a:t>
            </a:r>
            <a:r>
              <a:rPr lang="en-US" dirty="0"/>
              <a:t>,  </a:t>
            </a:r>
            <a:r>
              <a:rPr lang="en-US" dirty="0" smtClean="0"/>
              <a:t>$2,       )</a:t>
            </a:r>
          </a:p>
          <a:p>
            <a:r>
              <a:rPr lang="en-US" dirty="0" smtClean="0"/>
              <a:t>6  (3, 11,  $5,       )</a:t>
            </a:r>
            <a:endParaRPr lang="en-US" dirty="0"/>
          </a:p>
        </p:txBody>
      </p:sp>
    </p:spTree>
    <p:extLst>
      <p:ext uri="{BB962C8B-B14F-4D97-AF65-F5344CB8AC3E}">
        <p14:creationId xmlns:p14="http://schemas.microsoft.com/office/powerpoint/2010/main" val="3444590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Weighted Interval </a:t>
            </a:r>
            <a:r>
              <a:rPr lang="en-US" dirty="0" smtClean="0"/>
              <a:t>Scheduling</a:t>
            </a:r>
            <a:r>
              <a:rPr lang="en-US" dirty="0"/>
              <a:t/>
            </a:r>
            <a:br>
              <a:rPr lang="en-US" dirty="0"/>
            </a:br>
            <a:r>
              <a:rPr lang="en-US" sz="3600" dirty="0" smtClean="0"/>
              <a:t>(a.k.a</a:t>
            </a:r>
            <a:r>
              <a:rPr lang="en-US" sz="3600" dirty="0"/>
              <a:t>. Job Scheduling)</a:t>
            </a:r>
          </a:p>
        </p:txBody>
      </p:sp>
      <p:sp>
        <p:nvSpPr>
          <p:cNvPr id="3" name="Content Placeholder 2"/>
          <p:cNvSpPr>
            <a:spLocks noGrp="1"/>
          </p:cNvSpPr>
          <p:nvPr>
            <p:ph idx="1"/>
          </p:nvPr>
        </p:nvSpPr>
        <p:spPr>
          <a:xfrm>
            <a:off x="0" y="1143000"/>
            <a:ext cx="9067800" cy="2209800"/>
          </a:xfrm>
          <a:noFill/>
        </p:spPr>
        <p:txBody>
          <a:bodyPr/>
          <a:lstStyle/>
          <a:p>
            <a:pPr marL="0" indent="0">
              <a:buNone/>
            </a:pPr>
            <a:r>
              <a:rPr lang="en-US" sz="2400" dirty="0" smtClean="0"/>
              <a:t>Problem:</a:t>
            </a:r>
            <a:endParaRPr lang="en-US" sz="2000" dirty="0" smtClean="0"/>
          </a:p>
          <a:p>
            <a:pPr lvl="1"/>
            <a:r>
              <a:rPr lang="en-US" sz="2000" dirty="0" smtClean="0"/>
              <a:t>Given n jobs where each job has a start time, finish time and value, (</a:t>
            </a:r>
            <a:r>
              <a:rPr lang="en-US" sz="2000" dirty="0" err="1" smtClean="0"/>
              <a:t>s</a:t>
            </a:r>
            <a:r>
              <a:rPr lang="en-US" sz="2000" baseline="-25000" dirty="0" err="1" smtClean="0"/>
              <a:t>i</a:t>
            </a:r>
            <a:r>
              <a:rPr lang="en-US" sz="2000" dirty="0" err="1" smtClean="0"/>
              <a:t>,f</a:t>
            </a:r>
            <a:r>
              <a:rPr lang="en-US" sz="2000" baseline="-25000" dirty="0" err="1" smtClean="0"/>
              <a:t>i</a:t>
            </a:r>
            <a:r>
              <a:rPr lang="en-US" sz="2000" dirty="0" err="1" smtClean="0"/>
              <a:t>,v</a:t>
            </a:r>
            <a:r>
              <a:rPr lang="en-US" sz="2000" baseline="-25000" dirty="0" err="1" smtClean="0"/>
              <a:t>i</a:t>
            </a:r>
            <a:r>
              <a:rPr lang="en-US" sz="2000" dirty="0" smtClean="0"/>
              <a:t>) select a subset of them that do not overlap and give the largest total value.</a:t>
            </a:r>
          </a:p>
          <a:p>
            <a:pPr marL="0" indent="0">
              <a:buNone/>
            </a:pPr>
            <a:r>
              <a:rPr lang="en-US" sz="2400" dirty="0" smtClean="0"/>
              <a:t>Preprocessing: </a:t>
            </a:r>
          </a:p>
          <a:p>
            <a:r>
              <a:rPr lang="en-US" sz="2000" dirty="0">
                <a:solidFill>
                  <a:srgbClr val="FF0000"/>
                </a:solidFill>
              </a:rPr>
              <a:t>S</a:t>
            </a:r>
            <a:r>
              <a:rPr lang="en-US" sz="2000" dirty="0" smtClean="0">
                <a:solidFill>
                  <a:srgbClr val="FF0000"/>
                </a:solidFill>
              </a:rPr>
              <a:t>ort jobs in increasing order of their finish time. –already done here</a:t>
            </a:r>
          </a:p>
          <a:p>
            <a:r>
              <a:rPr lang="en-US" sz="2000" dirty="0" smtClean="0"/>
              <a:t>For each job ,</a:t>
            </a:r>
            <a:r>
              <a:rPr lang="en-US" sz="2000" i="1" dirty="0"/>
              <a:t>i</a:t>
            </a:r>
            <a:r>
              <a:rPr lang="en-US" sz="2000" dirty="0" smtClean="0"/>
              <a:t>, compute the last job prior to </a:t>
            </a:r>
            <a:r>
              <a:rPr lang="en-US" sz="2000" i="1" dirty="0" smtClean="0"/>
              <a:t>i</a:t>
            </a:r>
            <a:r>
              <a:rPr lang="en-US" sz="2000" dirty="0" smtClean="0"/>
              <a:t>, </a:t>
            </a:r>
            <a:r>
              <a:rPr lang="en-US" sz="2000" i="1" dirty="0" smtClean="0"/>
              <a:t>p(i)</a:t>
            </a:r>
            <a:r>
              <a:rPr lang="en-US" sz="2000" dirty="0" smtClean="0"/>
              <a:t>, that does not overlap with </a:t>
            </a:r>
            <a:r>
              <a:rPr lang="en-US" sz="2000" i="1" dirty="0" smtClean="0"/>
              <a:t>i</a:t>
            </a:r>
            <a:r>
              <a:rPr lang="en-US" sz="20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mc:AlternateContent xmlns:mc="http://schemas.openxmlformats.org/markup-compatibility/2006">
        <mc:Choice xmlns:a14="http://schemas.microsoft.com/office/drawing/2010/main" Requires="a14">
          <p:sp>
            <p:nvSpPr>
              <p:cNvPr id="7" name="TextBox 6"/>
              <p:cNvSpPr txBox="1"/>
              <p:nvPr/>
            </p:nvSpPr>
            <p:spPr>
              <a:xfrm>
                <a:off x="0" y="3561738"/>
                <a:ext cx="9144000" cy="3293209"/>
              </a:xfrm>
              <a:prstGeom prst="rect">
                <a:avLst/>
              </a:prstGeom>
              <a:noFill/>
            </p:spPr>
            <p:txBody>
              <a:bodyPr wrap="square" rtlCol="0">
                <a:spAutoFit/>
              </a:bodyPr>
              <a:lstStyle/>
              <a:p>
                <a:r>
                  <a:rPr lang="en-US" sz="2400" dirty="0" smtClean="0"/>
                  <a:t>Solve the problem:</a:t>
                </a:r>
                <a:endParaRPr lang="en-US" sz="2400" dirty="0"/>
              </a:p>
              <a:p>
                <a:r>
                  <a:rPr lang="en-US" dirty="0" smtClean="0"/>
                  <a:t>Steps</a:t>
                </a:r>
                <a:r>
                  <a:rPr lang="en-US" dirty="0"/>
                  <a:t>: one step for each job.</a:t>
                </a:r>
              </a:p>
              <a:p>
                <a:r>
                  <a:rPr lang="en-US" dirty="0"/>
                  <a:t>Option: pick it or </a:t>
                </a:r>
                <a:r>
                  <a:rPr lang="en-US" dirty="0" smtClean="0"/>
                  <a:t>not</a:t>
                </a:r>
              </a:p>
              <a:p>
                <a:r>
                  <a:rPr lang="en-US" dirty="0"/>
                  <a:t>S</a:t>
                </a:r>
                <a:r>
                  <a:rPr lang="en-US" dirty="0" smtClean="0"/>
                  <a:t>maller problems: 2: </a:t>
                </a:r>
              </a:p>
              <a:p>
                <a:r>
                  <a:rPr lang="en-US" dirty="0"/>
                  <a:t> </a:t>
                </a:r>
                <a:r>
                  <a:rPr lang="en-US" dirty="0" smtClean="0"/>
                  <a:t>  pb1 = jobs 1 to i-1,                =&gt;    sol(i-1)     </a:t>
                </a:r>
              </a:p>
              <a:p>
                <a:r>
                  <a:rPr lang="en-US" dirty="0"/>
                  <a:t> </a:t>
                </a:r>
                <a:r>
                  <a:rPr lang="en-US" dirty="0" smtClean="0"/>
                  <a:t>  pb2 = jobs 1 to p(i)   (where p(i) is the last job before i that does not overlap with i.   =&gt; sol(p(i))    </a:t>
                </a:r>
                <a:endParaRPr lang="en-US" dirty="0"/>
              </a:p>
              <a:p>
                <a:r>
                  <a:rPr lang="en-US" dirty="0" smtClean="0"/>
                  <a:t>Solution function (</a:t>
                </a:r>
                <a:r>
                  <a:rPr lang="en-US" dirty="0" smtClean="0">
                    <a:solidFill>
                      <a:srgbClr val="C00000"/>
                    </a:solidFill>
                  </a:rPr>
                  <a:t>gives the money value: sol(</a:t>
                </a:r>
                <a:r>
                  <a:rPr lang="en-US" dirty="0" err="1" smtClean="0">
                    <a:solidFill>
                      <a:srgbClr val="C00000"/>
                    </a:solidFill>
                  </a:rPr>
                  <a:t>i</a:t>
                </a:r>
                <a:r>
                  <a:rPr lang="en-US" dirty="0" smtClean="0">
                    <a:solidFill>
                      <a:srgbClr val="C00000"/>
                    </a:solidFill>
                  </a:rPr>
                  <a:t>) = the most money I can make using jobs 1,2,..,i</a:t>
                </a:r>
                <a:r>
                  <a:rPr lang="en-US" dirty="0" smtClean="0"/>
                  <a:t>): </a:t>
                </a:r>
                <a:endParaRPr lang="en-US" i="1" dirty="0" smtClean="0">
                  <a:latin typeface="Cambria Math"/>
                </a:endParaRPr>
              </a:p>
              <a:p>
                <a:r>
                  <a:rPr lang="en-US" i="1" dirty="0" smtClean="0">
                    <a:latin typeface="Cambria Math" panose="02040503050406030204" pitchFamily="18" charset="0"/>
                    <a:ea typeface="Cambria Math" panose="02040503050406030204" pitchFamily="18" charset="0"/>
                  </a:rPr>
                  <a:t>           sol(0) = 0</a:t>
                </a:r>
              </a:p>
              <a:p>
                <a:r>
                  <a:rPr lang="en-US" i="1" dirty="0">
                    <a:latin typeface="Cambria Math" panose="02040503050406030204" pitchFamily="18" charset="0"/>
                    <a:ea typeface="Cambria Math" panose="02040503050406030204" pitchFamily="18" charset="0"/>
                  </a:rPr>
                  <a:t> </a:t>
                </a:r>
                <a:r>
                  <a:rPr lang="en-US" i="1" dirty="0" smtClean="0">
                    <a:latin typeface="Cambria Math" panose="02040503050406030204" pitchFamily="18" charset="0"/>
                    <a:ea typeface="Cambria Math" panose="02040503050406030204" pitchFamily="18" charset="0"/>
                  </a:rPr>
                  <a:t>          </a:t>
                </a:r>
                <a14:m>
                  <m:oMath xmlns:m="http://schemas.openxmlformats.org/officeDocument/2006/math">
                    <m:r>
                      <a:rPr lang="en-US" i="1" smtClean="0">
                        <a:latin typeface="Cambria Math"/>
                      </a:rPr>
                      <m:t>𝑠</m:t>
                    </m:r>
                    <m:r>
                      <a:rPr lang="en-US" i="1">
                        <a:latin typeface="Cambria Math"/>
                      </a:rPr>
                      <m:t>𝑜𝑙</m:t>
                    </m:r>
                    <m:d>
                      <m:dPr>
                        <m:ctrlPr>
                          <a:rPr lang="en-US" i="1">
                            <a:latin typeface="Cambria Math" panose="02040503050406030204" pitchFamily="18" charset="0"/>
                          </a:rPr>
                        </m:ctrlPr>
                      </m:dPr>
                      <m:e>
                        <m:r>
                          <a:rPr lang="en-US" i="1">
                            <a:latin typeface="Cambria Math"/>
                          </a:rPr>
                          <m:t>𝑖</m:t>
                        </m:r>
                      </m:e>
                    </m:d>
                    <m:r>
                      <a:rPr lang="en-US" i="1">
                        <a:latin typeface="Cambria Math"/>
                      </a:rPr>
                      <m:t>=</m:t>
                    </m:r>
                    <m:r>
                      <m:rPr>
                        <m:sty m:val="p"/>
                      </m:rPr>
                      <a:rPr lang="en-US">
                        <a:latin typeface="Cambria Math"/>
                      </a:rPr>
                      <m:t>max</m:t>
                    </m:r>
                    <m:r>
                      <a:rPr lang="en-US" i="1">
                        <a:latin typeface="Cambria Math"/>
                      </a:rPr>
                      <m:t>⁡{</m:t>
                    </m:r>
                    <m:r>
                      <a:rPr lang="en-US" i="1">
                        <a:latin typeface="Cambria Math"/>
                      </a:rPr>
                      <m:t>𝑠𝑜𝑙</m:t>
                    </m:r>
                    <m:d>
                      <m:dPr>
                        <m:ctrlPr>
                          <a:rPr lang="en-US" i="1">
                            <a:latin typeface="Cambria Math" panose="02040503050406030204" pitchFamily="18" charset="0"/>
                          </a:rPr>
                        </m:ctrlPr>
                      </m:dPr>
                      <m:e>
                        <m:r>
                          <a:rPr lang="en-US" i="1">
                            <a:latin typeface="Cambria Math"/>
                          </a:rPr>
                          <m:t>𝑖</m:t>
                        </m:r>
                        <m:r>
                          <a:rPr lang="en-US" i="1">
                            <a:latin typeface="Cambria Math"/>
                          </a:rPr>
                          <m:t>−1</m:t>
                        </m:r>
                      </m:e>
                    </m:d>
                    <m:r>
                      <a:rPr lang="en-US" i="1">
                        <a:latin typeface="Cambria Math"/>
                      </a:rPr>
                      <m:t>, </m:t>
                    </m:r>
                    <m:r>
                      <a:rPr lang="en-US" i="1">
                        <a:latin typeface="Cambria Math"/>
                      </a:rPr>
                      <m:t>𝑣</m:t>
                    </m:r>
                    <m:d>
                      <m:dPr>
                        <m:ctrlPr>
                          <a:rPr lang="en-US" i="1">
                            <a:latin typeface="Cambria Math" panose="02040503050406030204" pitchFamily="18" charset="0"/>
                          </a:rPr>
                        </m:ctrlPr>
                      </m:dPr>
                      <m:e>
                        <m:r>
                          <a:rPr lang="en-US" i="1">
                            <a:latin typeface="Cambria Math"/>
                          </a:rPr>
                          <m:t>𝑖</m:t>
                        </m:r>
                      </m:e>
                    </m:d>
                    <m:r>
                      <a:rPr lang="en-US" i="1">
                        <a:latin typeface="Cambria Math"/>
                      </a:rPr>
                      <m:t>+</m:t>
                    </m:r>
                    <m:r>
                      <a:rPr lang="en-US" i="1">
                        <a:latin typeface="Cambria Math"/>
                      </a:rPr>
                      <m:t>𝑠𝑜𝑙</m:t>
                    </m:r>
                    <m:r>
                      <a:rPr lang="en-US" i="1">
                        <a:latin typeface="Cambria Math"/>
                      </a:rPr>
                      <m:t>(</m:t>
                    </m:r>
                    <m:r>
                      <a:rPr lang="en-US" i="1">
                        <a:latin typeface="Cambria Math"/>
                      </a:rPr>
                      <m:t>𝑝</m:t>
                    </m:r>
                    <m:d>
                      <m:dPr>
                        <m:ctrlPr>
                          <a:rPr lang="en-US" i="1">
                            <a:latin typeface="Cambria Math" panose="02040503050406030204" pitchFamily="18" charset="0"/>
                          </a:rPr>
                        </m:ctrlPr>
                      </m:dPr>
                      <m:e>
                        <m:r>
                          <a:rPr lang="en-US" i="1">
                            <a:latin typeface="Cambria Math"/>
                          </a:rPr>
                          <m:t>𝑖</m:t>
                        </m:r>
                      </m:e>
                    </m:d>
                    <m:r>
                      <a:rPr lang="en-US" i="1">
                        <a:latin typeface="Cambria Math"/>
                      </a:rPr>
                      <m:t>)}</m:t>
                    </m:r>
                  </m:oMath>
                </a14:m>
                <a:endParaRPr lang="en-US" dirty="0"/>
              </a:p>
              <a:p>
                <a:r>
                  <a:rPr lang="en-US" sz="2000" i="1" dirty="0" smtClean="0"/>
                  <a:t>Time complexity: O(n</a:t>
                </a:r>
                <a:r>
                  <a:rPr lang="en-US" sz="2000" i="1" dirty="0" smtClean="0"/>
                  <a:t>) )  </a:t>
                </a:r>
                <a:r>
                  <a:rPr lang="en-US" sz="1400" i="1" dirty="0" smtClean="0"/>
                  <a:t>(if data is already preprocessed)</a:t>
                </a:r>
                <a:r>
                  <a:rPr lang="en-US" sz="2000" i="1" dirty="0" smtClean="0"/>
                  <a:t> </a:t>
                </a:r>
                <a:r>
                  <a:rPr lang="en-US" sz="2000" dirty="0" smtClean="0"/>
                  <a:t>Fill </a:t>
                </a:r>
                <a:r>
                  <a:rPr lang="en-US" sz="2000" dirty="0"/>
                  <a:t>out </a:t>
                </a:r>
                <a:r>
                  <a:rPr lang="en-US" sz="2000" i="1" dirty="0" smtClean="0"/>
                  <a:t>sol(i</a:t>
                </a:r>
                <a:r>
                  <a:rPr lang="en-US" sz="2000" i="1" dirty="0"/>
                  <a:t>) </a:t>
                </a:r>
                <a:r>
                  <a:rPr lang="en-US" sz="2000" i="1" dirty="0" smtClean="0"/>
                  <a:t>in</a:t>
                </a:r>
                <a:r>
                  <a:rPr lang="en-US" sz="2000" dirty="0" smtClean="0"/>
                  <a:t> </a:t>
                </a:r>
                <a:r>
                  <a:rPr lang="en-US" sz="2000" dirty="0"/>
                  <a:t>constant </a:t>
                </a:r>
                <a:r>
                  <a:rPr lang="en-US" sz="2000" dirty="0" smtClean="0"/>
                  <a:t>time for each </a:t>
                </a:r>
                <a:r>
                  <a:rPr lang="en-US" sz="2000" dirty="0" err="1" smtClean="0"/>
                  <a:t>i</a:t>
                </a:r>
                <a:r>
                  <a:rPr lang="en-US" sz="2000" dirty="0" smtClean="0"/>
                  <a:t>)</a:t>
                </a:r>
              </a:p>
              <a:p>
                <a:r>
                  <a:rPr lang="en-US" sz="2000" dirty="0"/>
                  <a:t> </a:t>
                </a:r>
                <a:r>
                  <a:rPr lang="en-US" sz="2000" dirty="0" smtClean="0"/>
                  <a:t>        </a:t>
                </a:r>
                <a:r>
                  <a:rPr lang="en-US" sz="2000" dirty="0" smtClean="0">
                    <a:solidFill>
                      <a:srgbClr val="FF0000"/>
                    </a:solidFill>
                  </a:rPr>
                  <a:t> O(</a:t>
                </a:r>
                <a:r>
                  <a:rPr lang="en-US" sz="2000" dirty="0" err="1" smtClean="0">
                    <a:solidFill>
                      <a:srgbClr val="FF0000"/>
                    </a:solidFill>
                  </a:rPr>
                  <a:t>nlgn</a:t>
                </a:r>
                <a:r>
                  <a:rPr lang="en-US" sz="2000" dirty="0" smtClean="0">
                    <a:solidFill>
                      <a:srgbClr val="FF0000"/>
                    </a:solidFill>
                  </a:rPr>
                  <a:t>) </a:t>
                </a:r>
                <a:r>
                  <a:rPr lang="en-US" sz="1400" dirty="0" smtClean="0">
                    <a:solidFill>
                      <a:srgbClr val="FF0000"/>
                    </a:solidFill>
                  </a:rPr>
                  <a:t>(if jobs need to be sorted first and an </a:t>
                </a:r>
                <a:r>
                  <a:rPr lang="en-US" sz="1400" dirty="0" err="1" smtClean="0">
                    <a:solidFill>
                      <a:srgbClr val="FF0000"/>
                    </a:solidFill>
                  </a:rPr>
                  <a:t>nlgn</a:t>
                </a:r>
                <a:r>
                  <a:rPr lang="en-US" sz="1400" dirty="0" smtClean="0">
                    <a:solidFill>
                      <a:srgbClr val="FF0000"/>
                    </a:solidFill>
                  </a:rPr>
                  <a:t> sorting algorithm was used, and binary searc</a:t>
                </a:r>
                <a:r>
                  <a:rPr lang="en-US" sz="1400" dirty="0" smtClean="0">
                    <a:solidFill>
                      <a:srgbClr val="FF0000"/>
                    </a:solidFill>
                  </a:rPr>
                  <a:t>h for finding p(</a:t>
                </a:r>
                <a:r>
                  <a:rPr lang="en-US" sz="1400" dirty="0" err="1" smtClean="0">
                    <a:solidFill>
                      <a:srgbClr val="FF0000"/>
                    </a:solidFill>
                  </a:rPr>
                  <a:t>i</a:t>
                </a:r>
                <a:r>
                  <a:rPr lang="en-US" sz="1400" dirty="0" smtClean="0">
                    <a:solidFill>
                      <a:srgbClr val="FF0000"/>
                    </a:solidFill>
                  </a:rPr>
                  <a:t>) )</a:t>
                </a:r>
                <a:endParaRPr lang="en-US" sz="1600" dirty="0">
                  <a:solidFill>
                    <a:srgbClr val="FF0000"/>
                  </a:solidFill>
                </a:endParaRPr>
              </a:p>
            </p:txBody>
          </p:sp>
        </mc:Choice>
        <mc:Fallback>
          <p:sp>
            <p:nvSpPr>
              <p:cNvPr id="7" name="TextBox 6"/>
              <p:cNvSpPr txBox="1">
                <a:spLocks noRot="1" noChangeAspect="1" noMove="1" noResize="1" noEditPoints="1" noAdjustHandles="1" noChangeArrowheads="1" noChangeShapeType="1" noTextEdit="1"/>
              </p:cNvSpPr>
              <p:nvPr/>
            </p:nvSpPr>
            <p:spPr>
              <a:xfrm>
                <a:off x="0" y="3561738"/>
                <a:ext cx="9144000" cy="3293209"/>
              </a:xfrm>
              <a:prstGeom prst="rect">
                <a:avLst/>
              </a:prstGeom>
              <a:blipFill>
                <a:blip r:embed="rId3"/>
                <a:stretch>
                  <a:fillRect l="-1000" t="-1481" r="-2667" b="-2407"/>
                </a:stretch>
              </a:blipFill>
            </p:spPr>
            <p:txBody>
              <a:bodyPr/>
              <a:lstStyle/>
              <a:p>
                <a:r>
                  <a:rPr lang="en-US">
                    <a:noFill/>
                  </a:rPr>
                  <a:t> </a:t>
                </a:r>
              </a:p>
            </p:txBody>
          </p:sp>
        </mc:Fallback>
      </mc:AlternateContent>
    </p:spTree>
    <p:extLst>
      <p:ext uri="{BB962C8B-B14F-4D97-AF65-F5344CB8AC3E}">
        <p14:creationId xmlns:p14="http://schemas.microsoft.com/office/powerpoint/2010/main" val="2591217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69017906"/>
              </p:ext>
            </p:extLst>
          </p:nvPr>
        </p:nvGraphicFramePr>
        <p:xfrm>
          <a:off x="1295400" y="3510280"/>
          <a:ext cx="7239000" cy="2992120"/>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20000"/>
                    </a:ext>
                  </a:extLst>
                </a:gridCol>
                <a:gridCol w="562378">
                  <a:extLst>
                    <a:ext uri="{9D8B030D-6E8A-4147-A177-3AD203B41FA5}">
                      <a16:colId xmlns:a16="http://schemas.microsoft.com/office/drawing/2014/main" val="20001"/>
                    </a:ext>
                  </a:extLst>
                </a:gridCol>
                <a:gridCol w="713705">
                  <a:extLst>
                    <a:ext uri="{9D8B030D-6E8A-4147-A177-3AD203B41FA5}">
                      <a16:colId xmlns:a16="http://schemas.microsoft.com/office/drawing/2014/main" val="20002"/>
                    </a:ext>
                  </a:extLst>
                </a:gridCol>
                <a:gridCol w="2170895">
                  <a:extLst>
                    <a:ext uri="{9D8B030D-6E8A-4147-A177-3AD203B41FA5}">
                      <a16:colId xmlns:a16="http://schemas.microsoft.com/office/drawing/2014/main" val="20003"/>
                    </a:ext>
                  </a:extLst>
                </a:gridCol>
                <a:gridCol w="1301393">
                  <a:extLst>
                    <a:ext uri="{9D8B030D-6E8A-4147-A177-3AD203B41FA5}">
                      <a16:colId xmlns:a16="http://schemas.microsoft.com/office/drawing/2014/main" val="20004"/>
                    </a:ext>
                  </a:extLst>
                </a:gridCol>
                <a:gridCol w="2033429">
                  <a:extLst>
                    <a:ext uri="{9D8B030D-6E8A-4147-A177-3AD203B41FA5}">
                      <a16:colId xmlns:a16="http://schemas.microsoft.com/office/drawing/2014/main" val="20005"/>
                    </a:ext>
                  </a:extLst>
                </a:gridCol>
              </a:tblGrid>
              <a:tr h="370840">
                <a:tc>
                  <a:txBody>
                    <a:bodyPr/>
                    <a:lstStyle/>
                    <a:p>
                      <a:r>
                        <a:rPr lang="en-US" dirty="0" err="1"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a:t>
                      </a:r>
                      <a:r>
                        <a:rPr lang="en-US" dirty="0" err="1" smtClean="0"/>
                        <a:t>i</a:t>
                      </a:r>
                      <a:r>
                        <a:rPr lang="en-US" dirty="0" smtClean="0"/>
                        <a:t>)  ($, money)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sol(i) used 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 optimal solution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0</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5</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 = Max{0, 5+0}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6</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 = Max{5,6+0}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3</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 =Max{6,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2</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 = Max{9, 2+5</a:t>
                      </a:r>
                      <a:r>
                        <a:rPr lang="en-US" sz="2000"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2</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11 = max{9, 2+9}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Yes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5</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11 = max{11, 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No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6488668"/>
            <a:ext cx="5943600" cy="646331"/>
          </a:xfrm>
          <a:prstGeom prst="rect">
            <a:avLst/>
          </a:prstGeom>
          <a:noFill/>
        </p:spPr>
        <p:txBody>
          <a:bodyPr wrap="square" rtlCol="0">
            <a:spAutoFit/>
          </a:bodyPr>
          <a:lstStyle/>
          <a:p>
            <a:r>
              <a:rPr lang="en-US" dirty="0" smtClean="0"/>
              <a:t>Optimal value: _</a:t>
            </a:r>
            <a:r>
              <a:rPr lang="en-US" b="1" dirty="0" smtClean="0">
                <a:solidFill>
                  <a:srgbClr val="FF0000"/>
                </a:solidFill>
              </a:rPr>
              <a:t>11</a:t>
            </a:r>
            <a:r>
              <a:rPr lang="en-US" dirty="0" smtClean="0"/>
              <a:t>___, jobs picked to get this value: </a:t>
            </a:r>
            <a:r>
              <a:rPr lang="en-US" b="1" dirty="0" smtClean="0">
                <a:solidFill>
                  <a:srgbClr val="FF0000"/>
                </a:solidFill>
              </a:rPr>
              <a:t>2,3,5</a:t>
            </a:r>
            <a:r>
              <a:rPr lang="en-US" dirty="0" smtClean="0"/>
              <a:t> _________</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160487" y="80926"/>
                <a:ext cx="4495800" cy="3046988"/>
              </a:xfrm>
              <a:prstGeom prst="rect">
                <a:avLst/>
              </a:prstGeom>
              <a:noFill/>
            </p:spPr>
            <p:txBody>
              <a:bodyPr wrap="square" rtlCol="0">
                <a:spAutoFit/>
              </a:bodyPr>
              <a:lstStyle/>
              <a:p>
                <a:r>
                  <a:rPr lang="en-US" sz="2000" dirty="0" smtClean="0"/>
                  <a:t>Solve the problem:</a:t>
                </a:r>
                <a:endParaRPr lang="en-US" sz="2000" dirty="0"/>
              </a:p>
              <a:p>
                <a:r>
                  <a:rPr lang="en-US" sz="1600" dirty="0" smtClean="0"/>
                  <a:t>Steps</a:t>
                </a:r>
                <a:r>
                  <a:rPr lang="en-US" sz="1600" dirty="0"/>
                  <a:t>: one step for each job.</a:t>
                </a:r>
              </a:p>
              <a:p>
                <a:r>
                  <a:rPr lang="en-US" sz="1600" dirty="0"/>
                  <a:t>Option: pick it or </a:t>
                </a:r>
                <a:r>
                  <a:rPr lang="en-US" sz="1600" dirty="0" smtClean="0"/>
                  <a:t>not    (pick job </a:t>
                </a:r>
                <a:r>
                  <a:rPr lang="en-US" sz="1600" dirty="0" err="1" smtClean="0"/>
                  <a:t>i</a:t>
                </a:r>
                <a:r>
                  <a:rPr lang="en-US" sz="1600" dirty="0" smtClean="0"/>
                  <a:t> or not pick it)</a:t>
                </a:r>
              </a:p>
              <a:p>
                <a:r>
                  <a:rPr lang="en-US" sz="1600" dirty="0"/>
                  <a:t>S</a:t>
                </a:r>
                <a:r>
                  <a:rPr lang="en-US" sz="1600" dirty="0" smtClean="0"/>
                  <a:t>maller problems: 2: </a:t>
                </a:r>
              </a:p>
              <a:p>
                <a:r>
                  <a:rPr lang="en-US" sz="1600" dirty="0"/>
                  <a:t> </a:t>
                </a:r>
                <a:r>
                  <a:rPr lang="en-US" sz="1600" dirty="0" smtClean="0"/>
                  <a:t>  pb1 = jobs 1 to i-1,     =&gt;    sol(i-1)     </a:t>
                </a:r>
              </a:p>
              <a:p>
                <a:r>
                  <a:rPr lang="en-US" sz="1600" dirty="0"/>
                  <a:t> </a:t>
                </a:r>
                <a:r>
                  <a:rPr lang="en-US" sz="1600" dirty="0" smtClean="0"/>
                  <a:t>  pb2 = jobs 1 to p(i)   </a:t>
                </a:r>
                <a:r>
                  <a:rPr lang="en-US" sz="1400" dirty="0" smtClean="0"/>
                  <a:t>(where p(i) is the last job before </a:t>
                </a:r>
                <a:r>
                  <a:rPr lang="en-US" sz="1400" dirty="0" err="1" smtClean="0"/>
                  <a:t>i</a:t>
                </a:r>
                <a:r>
                  <a:rPr lang="en-US" sz="1400" dirty="0" smtClean="0"/>
                  <a:t> </a:t>
                </a:r>
              </a:p>
              <a:p>
                <a:r>
                  <a:rPr lang="en-US" sz="1400" dirty="0"/>
                  <a:t> </a:t>
                </a:r>
                <a:r>
                  <a:rPr lang="en-US" sz="1400" dirty="0" smtClean="0"/>
                  <a:t>                         that does not overlap with i</a:t>
                </a:r>
                <a:r>
                  <a:rPr lang="en-US" sz="1600" dirty="0" smtClean="0"/>
                  <a:t>.   =&gt; sol(p(i))    </a:t>
                </a:r>
                <a:endParaRPr lang="en-US" sz="1600" dirty="0"/>
              </a:p>
              <a:p>
                <a:r>
                  <a:rPr lang="en-US" sz="1600" dirty="0" smtClean="0"/>
                  <a:t>Solution function: </a:t>
                </a:r>
                <a:endParaRPr lang="en-US" sz="1600" i="1" dirty="0" smtClean="0">
                  <a:latin typeface="Cambria Math"/>
                </a:endParaRPr>
              </a:p>
              <a:p>
                <a:r>
                  <a:rPr lang="en-US" sz="1600" i="1" dirty="0" smtClean="0">
                    <a:latin typeface="Cambria Math" panose="02040503050406030204" pitchFamily="18" charset="0"/>
                    <a:ea typeface="Cambria Math" panose="02040503050406030204" pitchFamily="18" charset="0"/>
                  </a:rPr>
                  <a:t>           sol(0) = 0</a:t>
                </a:r>
              </a:p>
              <a:p>
                <a:r>
                  <a:rPr lang="en-US" sz="1600" i="1" dirty="0">
                    <a:latin typeface="Cambria Math" panose="02040503050406030204" pitchFamily="18" charset="0"/>
                    <a:ea typeface="Cambria Math" panose="02040503050406030204" pitchFamily="18" charset="0"/>
                  </a:rPr>
                  <a:t> </a:t>
                </a:r>
                <a:r>
                  <a:rPr lang="en-US" sz="1600" i="1" dirty="0" smtClean="0">
                    <a:latin typeface="Cambria Math" panose="02040503050406030204" pitchFamily="18" charset="0"/>
                    <a:ea typeface="Cambria Math" panose="02040503050406030204" pitchFamily="18" charset="0"/>
                  </a:rPr>
                  <a:t>          </a:t>
                </a:r>
                <a14:m>
                  <m:oMath xmlns:m="http://schemas.openxmlformats.org/officeDocument/2006/math">
                    <m:r>
                      <a:rPr lang="en-US" sz="1600" i="1" smtClean="0">
                        <a:latin typeface="Cambria Math"/>
                      </a:rPr>
                      <m:t>𝑠</m:t>
                    </m:r>
                    <m:r>
                      <a:rPr lang="en-US" sz="1600" i="1">
                        <a:latin typeface="Cambria Math"/>
                      </a:rPr>
                      <m:t>𝑜𝑙</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r>
                      <m:rPr>
                        <m:sty m:val="p"/>
                      </m:rPr>
                      <a:rPr lang="en-US" sz="1600">
                        <a:latin typeface="Cambria Math"/>
                      </a:rPr>
                      <m:t>max</m:t>
                    </m:r>
                    <m:r>
                      <a:rPr lang="en-US" sz="1600" i="1">
                        <a:latin typeface="Cambria Math"/>
                      </a:rPr>
                      <m:t>⁡{</m:t>
                    </m:r>
                    <m:r>
                      <a:rPr lang="en-US" sz="1600" i="1">
                        <a:latin typeface="Cambria Math"/>
                      </a:rPr>
                      <m:t>𝑠𝑜𝑙</m:t>
                    </m:r>
                    <m:d>
                      <m:dPr>
                        <m:ctrlPr>
                          <a:rPr lang="en-US" sz="1600" i="1">
                            <a:latin typeface="Cambria Math" panose="02040503050406030204" pitchFamily="18" charset="0"/>
                          </a:rPr>
                        </m:ctrlPr>
                      </m:dPr>
                      <m:e>
                        <m:r>
                          <a:rPr lang="en-US" sz="1600" i="1">
                            <a:latin typeface="Cambria Math"/>
                          </a:rPr>
                          <m:t>𝑖</m:t>
                        </m:r>
                        <m:r>
                          <a:rPr lang="en-US" sz="1600" i="1">
                            <a:latin typeface="Cambria Math"/>
                          </a:rPr>
                          <m:t>−1</m:t>
                        </m:r>
                      </m:e>
                    </m:d>
                    <m:r>
                      <a:rPr lang="en-US" sz="1600" i="1">
                        <a:latin typeface="Cambria Math"/>
                      </a:rPr>
                      <m:t>, </m:t>
                    </m:r>
                    <m:r>
                      <a:rPr lang="en-US" sz="1600" i="1">
                        <a:latin typeface="Cambria Math"/>
                      </a:rPr>
                      <m:t>𝑣</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r>
                      <a:rPr lang="en-US" sz="1600" i="1">
                        <a:latin typeface="Cambria Math"/>
                      </a:rPr>
                      <m:t>𝑠𝑜𝑙</m:t>
                    </m:r>
                    <m:r>
                      <a:rPr lang="en-US" sz="1600" i="1">
                        <a:latin typeface="Cambria Math"/>
                      </a:rPr>
                      <m:t>(</m:t>
                    </m:r>
                    <m:r>
                      <a:rPr lang="en-US" sz="1600" i="1">
                        <a:latin typeface="Cambria Math"/>
                      </a:rPr>
                      <m:t>𝑝</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oMath>
                </a14:m>
                <a:endParaRPr lang="en-US" sz="1600" dirty="0"/>
              </a:p>
              <a:p>
                <a:endParaRPr lang="en-US" sz="800" i="1" dirty="0" smtClean="0"/>
              </a:p>
              <a:p>
                <a:r>
                  <a:rPr lang="en-US" i="1" dirty="0" smtClean="0"/>
                  <a:t>Time complexity: ______</a:t>
                </a:r>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60487" y="80926"/>
                <a:ext cx="4495800" cy="3046988"/>
              </a:xfrm>
              <a:prstGeom prst="rect">
                <a:avLst/>
              </a:prstGeom>
              <a:blipFill>
                <a:blip r:embed="rId2"/>
                <a:stretch>
                  <a:fillRect l="-1355" t="-1000" r="-136" b="-1200"/>
                </a:stretch>
              </a:blipFill>
            </p:spPr>
            <p:txBody>
              <a:bodyPr/>
              <a:lstStyle/>
              <a:p>
                <a:r>
                  <a:rPr lang="en-US">
                    <a:noFill/>
                  </a:rPr>
                  <a:t> </a:t>
                </a:r>
              </a:p>
            </p:txBody>
          </p:sp>
        </mc:Fallback>
      </mc:AlternateContent>
      <p:sp>
        <p:nvSpPr>
          <p:cNvPr id="8" name="TextBox 7"/>
          <p:cNvSpPr txBox="1"/>
          <p:nvPr/>
        </p:nvSpPr>
        <p:spPr>
          <a:xfrm>
            <a:off x="4724400" y="327147"/>
            <a:ext cx="1696490" cy="2062103"/>
          </a:xfrm>
          <a:prstGeom prst="rect">
            <a:avLst/>
          </a:prstGeom>
          <a:noFill/>
          <a:ln>
            <a:solidFill>
              <a:schemeClr val="tx1"/>
            </a:solidFill>
          </a:ln>
        </p:spPr>
        <p:txBody>
          <a:bodyPr wrap="none" rtlCol="0">
            <a:spAutoFit/>
          </a:bodyPr>
          <a:lstStyle/>
          <a:p>
            <a:r>
              <a:rPr lang="en-US" sz="1600" dirty="0" smtClean="0"/>
              <a:t>Original problem:</a:t>
            </a:r>
          </a:p>
          <a:p>
            <a:r>
              <a:rPr lang="en-US" sz="1600" dirty="0" smtClean="0"/>
              <a:t>(start</a:t>
            </a:r>
            <a:r>
              <a:rPr lang="en-US" sz="1600" dirty="0"/>
              <a:t>, end, </a:t>
            </a:r>
            <a:r>
              <a:rPr lang="en-US" sz="1600" dirty="0" smtClean="0"/>
              <a:t> value)</a:t>
            </a:r>
          </a:p>
          <a:p>
            <a:r>
              <a:rPr lang="en-US" sz="1600" dirty="0"/>
              <a:t>(6,   8,  </a:t>
            </a:r>
            <a:r>
              <a:rPr lang="en-US" sz="1600" dirty="0" smtClean="0"/>
              <a:t>$2)</a:t>
            </a:r>
          </a:p>
          <a:p>
            <a:r>
              <a:rPr lang="en-US" sz="1600" dirty="0" smtClean="0"/>
              <a:t>(2,   5,  $6)</a:t>
            </a:r>
          </a:p>
          <a:p>
            <a:r>
              <a:rPr lang="en-US" sz="1600" dirty="0"/>
              <a:t>(3, 11,  </a:t>
            </a:r>
            <a:r>
              <a:rPr lang="en-US" sz="1600" dirty="0" smtClean="0"/>
              <a:t>$5</a:t>
            </a:r>
            <a:r>
              <a:rPr lang="en-US" sz="1600" dirty="0"/>
              <a:t>)</a:t>
            </a:r>
          </a:p>
          <a:p>
            <a:r>
              <a:rPr lang="en-US" sz="1600" dirty="0" smtClean="0"/>
              <a:t>(5,   6,  $3)</a:t>
            </a:r>
          </a:p>
          <a:p>
            <a:r>
              <a:rPr lang="en-US" sz="1600" dirty="0" smtClean="0"/>
              <a:t>(</a:t>
            </a:r>
            <a:r>
              <a:rPr lang="en-US" sz="1600" dirty="0"/>
              <a:t>1,   4,  </a:t>
            </a:r>
            <a:r>
              <a:rPr lang="en-US" sz="1600" dirty="0" smtClean="0"/>
              <a:t>$5</a:t>
            </a:r>
            <a:r>
              <a:rPr lang="en-US" sz="1600" dirty="0"/>
              <a:t>) </a:t>
            </a:r>
            <a:endParaRPr lang="en-US" sz="1600" dirty="0" smtClean="0"/>
          </a:p>
          <a:p>
            <a:r>
              <a:rPr lang="en-US" sz="1600" dirty="0"/>
              <a:t>(4,   7,  </a:t>
            </a:r>
            <a:r>
              <a:rPr lang="en-US" sz="1600" dirty="0" smtClean="0"/>
              <a:t>$2)</a:t>
            </a:r>
            <a:endParaRPr lang="en-US" sz="1600" dirty="0"/>
          </a:p>
        </p:txBody>
      </p:sp>
      <p:sp>
        <p:nvSpPr>
          <p:cNvPr id="9" name="TextBox 8"/>
          <p:cNvSpPr txBox="1"/>
          <p:nvPr/>
        </p:nvSpPr>
        <p:spPr>
          <a:xfrm>
            <a:off x="6489003" y="80926"/>
            <a:ext cx="2560509" cy="2308324"/>
          </a:xfrm>
          <a:prstGeom prst="rect">
            <a:avLst/>
          </a:prstGeom>
          <a:noFill/>
          <a:ln>
            <a:solidFill>
              <a:schemeClr val="tx1"/>
            </a:solidFill>
          </a:ln>
        </p:spPr>
        <p:txBody>
          <a:bodyPr wrap="none" rtlCol="0">
            <a:spAutoFit/>
          </a:bodyPr>
          <a:lstStyle/>
          <a:p>
            <a:r>
              <a:rPr lang="en-US" sz="1600" dirty="0" smtClean="0"/>
              <a:t>After preprocessing </a:t>
            </a:r>
          </a:p>
          <a:p>
            <a:r>
              <a:rPr lang="en-US" sz="1600" dirty="0" smtClean="0"/>
              <a:t>(sorted by END time):</a:t>
            </a:r>
          </a:p>
          <a:p>
            <a:r>
              <a:rPr lang="en-US" sz="1600" dirty="0" err="1" smtClean="0"/>
              <a:t>JobId</a:t>
            </a:r>
            <a:r>
              <a:rPr lang="en-US" sz="1600" dirty="0" smtClean="0"/>
              <a:t> (start</a:t>
            </a:r>
            <a:r>
              <a:rPr lang="en-US" sz="1600" dirty="0"/>
              <a:t>, end, </a:t>
            </a:r>
            <a:r>
              <a:rPr lang="en-US" sz="1600" dirty="0" smtClean="0"/>
              <a:t> value, p(i))</a:t>
            </a:r>
          </a:p>
          <a:p>
            <a:r>
              <a:rPr lang="en-US" sz="1600" dirty="0" smtClean="0"/>
              <a:t>1  (1,   </a:t>
            </a:r>
            <a:r>
              <a:rPr lang="en-US" sz="1600" b="1" dirty="0" smtClean="0"/>
              <a:t>4</a:t>
            </a:r>
            <a:r>
              <a:rPr lang="en-US" sz="1600" dirty="0" smtClean="0"/>
              <a:t>,  $5,  __ ) </a:t>
            </a:r>
          </a:p>
          <a:p>
            <a:r>
              <a:rPr lang="en-US" sz="1600" dirty="0" smtClean="0"/>
              <a:t>2  (2,   </a:t>
            </a:r>
            <a:r>
              <a:rPr lang="en-US" sz="1600" b="1" dirty="0" smtClean="0"/>
              <a:t>5</a:t>
            </a:r>
            <a:r>
              <a:rPr lang="en-US" sz="1600" dirty="0"/>
              <a:t>,  </a:t>
            </a:r>
            <a:r>
              <a:rPr lang="en-US" sz="1600" dirty="0" smtClean="0"/>
              <a:t>$6,  __ </a:t>
            </a:r>
            <a:r>
              <a:rPr lang="en-US" sz="1600" dirty="0"/>
              <a:t>)</a:t>
            </a:r>
            <a:endParaRPr lang="en-US" sz="1600" dirty="0" smtClean="0"/>
          </a:p>
          <a:p>
            <a:r>
              <a:rPr lang="en-US" sz="1600" dirty="0" smtClean="0"/>
              <a:t>3  (5,   </a:t>
            </a:r>
            <a:r>
              <a:rPr lang="en-US" sz="1600" b="1" dirty="0" smtClean="0"/>
              <a:t>6</a:t>
            </a:r>
            <a:r>
              <a:rPr lang="en-US" sz="1600" dirty="0"/>
              <a:t>,  </a:t>
            </a:r>
            <a:r>
              <a:rPr lang="en-US" sz="1600" dirty="0" smtClean="0"/>
              <a:t>$3,  </a:t>
            </a:r>
            <a:r>
              <a:rPr lang="en-US" sz="1600" dirty="0"/>
              <a:t>__ )</a:t>
            </a:r>
            <a:endParaRPr lang="en-US" sz="1600" dirty="0" smtClean="0"/>
          </a:p>
          <a:p>
            <a:r>
              <a:rPr lang="en-US" sz="1600" dirty="0" smtClean="0"/>
              <a:t>4  (4,   </a:t>
            </a:r>
            <a:r>
              <a:rPr lang="en-US" sz="1600" b="1" dirty="0" smtClean="0"/>
              <a:t>7</a:t>
            </a:r>
            <a:r>
              <a:rPr lang="en-US" sz="1600" dirty="0"/>
              <a:t>,  </a:t>
            </a:r>
            <a:r>
              <a:rPr lang="en-US" sz="1600" dirty="0" smtClean="0"/>
              <a:t>$2,  </a:t>
            </a:r>
            <a:r>
              <a:rPr lang="en-US" sz="1600" dirty="0"/>
              <a:t>__ )</a:t>
            </a:r>
            <a:endParaRPr lang="en-US" sz="1600" dirty="0" smtClean="0"/>
          </a:p>
          <a:p>
            <a:r>
              <a:rPr lang="en-US" sz="1600" dirty="0" smtClean="0"/>
              <a:t>5  (6,   </a:t>
            </a:r>
            <a:r>
              <a:rPr lang="en-US" sz="1600" b="1" dirty="0" smtClean="0"/>
              <a:t>8</a:t>
            </a:r>
            <a:r>
              <a:rPr lang="en-US" sz="1600" dirty="0"/>
              <a:t>,  </a:t>
            </a:r>
            <a:r>
              <a:rPr lang="en-US" sz="1600" dirty="0" smtClean="0"/>
              <a:t>$2,  </a:t>
            </a:r>
            <a:r>
              <a:rPr lang="en-US" sz="1600" dirty="0"/>
              <a:t>__ </a:t>
            </a:r>
            <a:r>
              <a:rPr lang="en-US" sz="1600" dirty="0" smtClean="0"/>
              <a:t>)</a:t>
            </a:r>
          </a:p>
          <a:p>
            <a:r>
              <a:rPr lang="en-US" sz="1600" dirty="0" smtClean="0"/>
              <a:t>6  (3, </a:t>
            </a:r>
            <a:r>
              <a:rPr lang="en-US" sz="1600" b="1" dirty="0" smtClean="0"/>
              <a:t>11</a:t>
            </a:r>
            <a:r>
              <a:rPr lang="en-US" sz="1600" dirty="0" smtClean="0"/>
              <a:t>,  $5,  </a:t>
            </a:r>
            <a:r>
              <a:rPr lang="en-US" sz="1600" dirty="0"/>
              <a:t>__ </a:t>
            </a:r>
            <a:r>
              <a:rPr lang="en-US" sz="1600" dirty="0" smtClean="0"/>
              <a:t>)</a:t>
            </a:r>
            <a:endParaRPr lang="en-US" sz="1600" dirty="0"/>
          </a:p>
        </p:txBody>
      </p:sp>
    </p:spTree>
    <p:extLst>
      <p:ext uri="{BB962C8B-B14F-4D97-AF65-F5344CB8AC3E}">
        <p14:creationId xmlns:p14="http://schemas.microsoft.com/office/powerpoint/2010/main" val="2863750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1366693"/>
              </p:ext>
            </p:extLst>
          </p:nvPr>
        </p:nvGraphicFramePr>
        <p:xfrm>
          <a:off x="1295400" y="3510280"/>
          <a:ext cx="7239000" cy="2961640"/>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20000"/>
                    </a:ext>
                  </a:extLst>
                </a:gridCol>
                <a:gridCol w="562378">
                  <a:extLst>
                    <a:ext uri="{9D8B030D-6E8A-4147-A177-3AD203B41FA5}">
                      <a16:colId xmlns:a16="http://schemas.microsoft.com/office/drawing/2014/main" val="20001"/>
                    </a:ext>
                  </a:extLst>
                </a:gridCol>
                <a:gridCol w="713705">
                  <a:extLst>
                    <a:ext uri="{9D8B030D-6E8A-4147-A177-3AD203B41FA5}">
                      <a16:colId xmlns:a16="http://schemas.microsoft.com/office/drawing/2014/main" val="20002"/>
                    </a:ext>
                  </a:extLst>
                </a:gridCol>
                <a:gridCol w="2170895">
                  <a:extLst>
                    <a:ext uri="{9D8B030D-6E8A-4147-A177-3AD203B41FA5}">
                      <a16:colId xmlns:a16="http://schemas.microsoft.com/office/drawing/2014/main" val="20003"/>
                    </a:ext>
                  </a:extLst>
                </a:gridCol>
                <a:gridCol w="1301393">
                  <a:extLst>
                    <a:ext uri="{9D8B030D-6E8A-4147-A177-3AD203B41FA5}">
                      <a16:colId xmlns:a16="http://schemas.microsoft.com/office/drawing/2014/main" val="20004"/>
                    </a:ext>
                  </a:extLst>
                </a:gridCol>
                <a:gridCol w="2033429">
                  <a:extLst>
                    <a:ext uri="{9D8B030D-6E8A-4147-A177-3AD203B41FA5}">
                      <a16:colId xmlns:a16="http://schemas.microsoft.com/office/drawing/2014/main" val="20005"/>
                    </a:ext>
                  </a:extLst>
                </a:gridCol>
              </a:tblGrid>
              <a:tr h="370840">
                <a:tc>
                  <a:txBody>
                    <a:bodyPr/>
                    <a:lstStyle/>
                    <a:p>
                      <a:r>
                        <a:rPr lang="en-US" dirty="0" err="1"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a:t>
                      </a:r>
                      <a:r>
                        <a:rPr lang="en-US" dirty="0" err="1" smtClean="0"/>
                        <a:t>i</a:t>
                      </a:r>
                      <a:r>
                        <a:rPr lang="en-US" dirty="0" smtClean="0"/>
                        <a:t>)  ($, money)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sol(i) used 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 optimal solution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0</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5</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5 = max{0,</a:t>
                      </a:r>
                      <a:r>
                        <a:rPr lang="en-US" baseline="0" dirty="0" smtClean="0"/>
                        <a:t> 5+0</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6</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6 = max{5, 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u="sng" dirty="0" smtClean="0"/>
                        <a:t>3</a:t>
                      </a:r>
                      <a:endParaRPr lang="en-US" i="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9 = max{6,</a:t>
                      </a:r>
                      <a:r>
                        <a:rPr lang="en-US" u="sng" dirty="0" smtClean="0"/>
                        <a:t>3</a:t>
                      </a:r>
                      <a:r>
                        <a:rPr lang="en-US" dirty="0" smtClean="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052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2</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9 = max{9, 2+ 5}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2</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 11 = max{9,</a:t>
                      </a:r>
                      <a:r>
                        <a:rPr lang="en-US" baseline="0" dirty="0" smtClean="0">
                          <a:solidFill>
                            <a:schemeClr val="tx1"/>
                          </a:solidFill>
                        </a:rPr>
                        <a:t> 2+ 9}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Yes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5</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 11 = max{11, 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No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xtBox 5"/>
          <p:cNvSpPr txBox="1"/>
          <p:nvPr/>
        </p:nvSpPr>
        <p:spPr>
          <a:xfrm>
            <a:off x="1600099" y="6471920"/>
            <a:ext cx="5943600" cy="646331"/>
          </a:xfrm>
          <a:prstGeom prst="rect">
            <a:avLst/>
          </a:prstGeom>
          <a:noFill/>
        </p:spPr>
        <p:txBody>
          <a:bodyPr wrap="square" rtlCol="0">
            <a:spAutoFit/>
          </a:bodyPr>
          <a:lstStyle/>
          <a:p>
            <a:r>
              <a:rPr lang="en-US" dirty="0" smtClean="0"/>
              <a:t>Optimal value: __</a:t>
            </a:r>
            <a:r>
              <a:rPr lang="en-US" b="1" dirty="0" smtClean="0">
                <a:solidFill>
                  <a:srgbClr val="FF0000"/>
                </a:solidFill>
              </a:rPr>
              <a:t>11</a:t>
            </a:r>
            <a:r>
              <a:rPr lang="en-US" dirty="0" smtClean="0"/>
              <a:t>__, jobs picked to get this value: </a:t>
            </a:r>
            <a:r>
              <a:rPr lang="en-US" b="1" dirty="0" smtClean="0">
                <a:solidFill>
                  <a:srgbClr val="FF0000"/>
                </a:solidFill>
              </a:rPr>
              <a:t>5,3,2</a:t>
            </a:r>
            <a:r>
              <a:rPr lang="en-US" dirty="0" smtClean="0"/>
              <a:t> _________</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1" y="152400"/>
                <a:ext cx="4495800" cy="3046988"/>
              </a:xfrm>
              <a:prstGeom prst="rect">
                <a:avLst/>
              </a:prstGeom>
              <a:noFill/>
            </p:spPr>
            <p:txBody>
              <a:bodyPr wrap="square" rtlCol="0">
                <a:spAutoFit/>
              </a:bodyPr>
              <a:lstStyle/>
              <a:p>
                <a:r>
                  <a:rPr lang="en-US" sz="2000" dirty="0" smtClean="0"/>
                  <a:t>Solve the problem:</a:t>
                </a:r>
                <a:endParaRPr lang="en-US" sz="2000" dirty="0"/>
              </a:p>
              <a:p>
                <a:r>
                  <a:rPr lang="en-US" sz="1600" dirty="0" smtClean="0"/>
                  <a:t>Steps</a:t>
                </a:r>
                <a:r>
                  <a:rPr lang="en-US" sz="1600" dirty="0"/>
                  <a:t>: one step for each job.</a:t>
                </a:r>
              </a:p>
              <a:p>
                <a:r>
                  <a:rPr lang="en-US" sz="1600" dirty="0"/>
                  <a:t>Option: pick it or </a:t>
                </a:r>
                <a:r>
                  <a:rPr lang="en-US" sz="1600" dirty="0" smtClean="0"/>
                  <a:t>not    (pick job </a:t>
                </a:r>
                <a:r>
                  <a:rPr lang="en-US" sz="1600" dirty="0" err="1" smtClean="0"/>
                  <a:t>i</a:t>
                </a:r>
                <a:r>
                  <a:rPr lang="en-US" sz="1600" dirty="0" smtClean="0"/>
                  <a:t> or not pick it)</a:t>
                </a:r>
              </a:p>
              <a:p>
                <a:r>
                  <a:rPr lang="en-US" sz="1600" dirty="0"/>
                  <a:t>S</a:t>
                </a:r>
                <a:r>
                  <a:rPr lang="en-US" sz="1600" dirty="0" smtClean="0"/>
                  <a:t>maller problems: 2: </a:t>
                </a:r>
              </a:p>
              <a:p>
                <a:r>
                  <a:rPr lang="en-US" sz="1600" dirty="0"/>
                  <a:t> </a:t>
                </a:r>
                <a:r>
                  <a:rPr lang="en-US" sz="1600" dirty="0" smtClean="0"/>
                  <a:t>  pb1 = jobs 1 to i-1,     =&gt;    sol(i-1)     </a:t>
                </a:r>
              </a:p>
              <a:p>
                <a:r>
                  <a:rPr lang="en-US" sz="1600" dirty="0"/>
                  <a:t> </a:t>
                </a:r>
                <a:r>
                  <a:rPr lang="en-US" sz="1600" dirty="0" smtClean="0"/>
                  <a:t>  pb2 = jobs 1 to p(i)   </a:t>
                </a:r>
                <a:r>
                  <a:rPr lang="en-US" sz="1400" dirty="0" smtClean="0"/>
                  <a:t>(where p(i) is the last job before </a:t>
                </a:r>
                <a:r>
                  <a:rPr lang="en-US" sz="1400" dirty="0" err="1" smtClean="0"/>
                  <a:t>i</a:t>
                </a:r>
                <a:r>
                  <a:rPr lang="en-US" sz="1400" dirty="0" smtClean="0"/>
                  <a:t> </a:t>
                </a:r>
              </a:p>
              <a:p>
                <a:r>
                  <a:rPr lang="en-US" sz="1400" dirty="0"/>
                  <a:t> </a:t>
                </a:r>
                <a:r>
                  <a:rPr lang="en-US" sz="1400" dirty="0" smtClean="0"/>
                  <a:t>                         that does not overlap with i</a:t>
                </a:r>
                <a:r>
                  <a:rPr lang="en-US" sz="1600" dirty="0" smtClean="0"/>
                  <a:t>.   =&gt; sol(p(i))    </a:t>
                </a:r>
                <a:endParaRPr lang="en-US" sz="1600" dirty="0"/>
              </a:p>
              <a:p>
                <a:r>
                  <a:rPr lang="en-US" sz="1600" dirty="0" smtClean="0"/>
                  <a:t>Solution function: </a:t>
                </a:r>
                <a:endParaRPr lang="en-US" sz="1600" i="1" dirty="0" smtClean="0">
                  <a:latin typeface="Cambria Math"/>
                </a:endParaRPr>
              </a:p>
              <a:p>
                <a:r>
                  <a:rPr lang="en-US" sz="1600" i="1" dirty="0" smtClean="0">
                    <a:latin typeface="Cambria Math" panose="02040503050406030204" pitchFamily="18" charset="0"/>
                    <a:ea typeface="Cambria Math" panose="02040503050406030204" pitchFamily="18" charset="0"/>
                  </a:rPr>
                  <a:t>           sol(0) = 0</a:t>
                </a:r>
              </a:p>
              <a:p>
                <a:r>
                  <a:rPr lang="en-US" sz="1600" i="1" dirty="0">
                    <a:latin typeface="Cambria Math" panose="02040503050406030204" pitchFamily="18" charset="0"/>
                    <a:ea typeface="Cambria Math" panose="02040503050406030204" pitchFamily="18" charset="0"/>
                  </a:rPr>
                  <a:t> </a:t>
                </a:r>
                <a:r>
                  <a:rPr lang="en-US" sz="1600" i="1" dirty="0" smtClean="0">
                    <a:latin typeface="Cambria Math" panose="02040503050406030204" pitchFamily="18" charset="0"/>
                    <a:ea typeface="Cambria Math" panose="02040503050406030204" pitchFamily="18" charset="0"/>
                  </a:rPr>
                  <a:t>          </a:t>
                </a:r>
                <a14:m>
                  <m:oMath xmlns:m="http://schemas.openxmlformats.org/officeDocument/2006/math">
                    <m:r>
                      <a:rPr lang="en-US" sz="1600" i="1" smtClean="0">
                        <a:latin typeface="Cambria Math"/>
                      </a:rPr>
                      <m:t>𝑠</m:t>
                    </m:r>
                    <m:r>
                      <a:rPr lang="en-US" sz="1600" i="1">
                        <a:latin typeface="Cambria Math"/>
                      </a:rPr>
                      <m:t>𝑜𝑙</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r>
                      <m:rPr>
                        <m:sty m:val="p"/>
                      </m:rPr>
                      <a:rPr lang="en-US" sz="1600">
                        <a:latin typeface="Cambria Math"/>
                      </a:rPr>
                      <m:t>max</m:t>
                    </m:r>
                    <m:r>
                      <a:rPr lang="en-US" sz="1600" i="1">
                        <a:latin typeface="Cambria Math"/>
                      </a:rPr>
                      <m:t>⁡{</m:t>
                    </m:r>
                    <m:r>
                      <a:rPr lang="en-US" sz="1600" i="1">
                        <a:latin typeface="Cambria Math"/>
                      </a:rPr>
                      <m:t>𝑠𝑜𝑙</m:t>
                    </m:r>
                    <m:d>
                      <m:dPr>
                        <m:ctrlPr>
                          <a:rPr lang="en-US" sz="1600" i="1">
                            <a:latin typeface="Cambria Math" panose="02040503050406030204" pitchFamily="18" charset="0"/>
                          </a:rPr>
                        </m:ctrlPr>
                      </m:dPr>
                      <m:e>
                        <m:r>
                          <a:rPr lang="en-US" sz="1600" i="1">
                            <a:latin typeface="Cambria Math"/>
                          </a:rPr>
                          <m:t>𝑖</m:t>
                        </m:r>
                        <m:r>
                          <a:rPr lang="en-US" sz="1600" i="1">
                            <a:latin typeface="Cambria Math"/>
                          </a:rPr>
                          <m:t>−1</m:t>
                        </m:r>
                      </m:e>
                    </m:d>
                    <m:r>
                      <a:rPr lang="en-US" sz="1600" i="1">
                        <a:latin typeface="Cambria Math"/>
                      </a:rPr>
                      <m:t>, </m:t>
                    </m:r>
                    <m:r>
                      <a:rPr lang="en-US" sz="1600" i="1">
                        <a:latin typeface="Cambria Math"/>
                      </a:rPr>
                      <m:t>𝑣</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r>
                      <a:rPr lang="en-US" sz="1600" i="1">
                        <a:latin typeface="Cambria Math"/>
                      </a:rPr>
                      <m:t>𝑠𝑜𝑙</m:t>
                    </m:r>
                    <m:r>
                      <a:rPr lang="en-US" sz="1600" i="1">
                        <a:latin typeface="Cambria Math"/>
                      </a:rPr>
                      <m:t>(</m:t>
                    </m:r>
                    <m:r>
                      <a:rPr lang="en-US" sz="1600" i="1">
                        <a:latin typeface="Cambria Math"/>
                      </a:rPr>
                      <m:t>𝑝</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oMath>
                </a14:m>
                <a:endParaRPr lang="en-US" sz="1600" dirty="0"/>
              </a:p>
              <a:p>
                <a:endParaRPr lang="en-US" sz="800" i="1" dirty="0" smtClean="0"/>
              </a:p>
              <a:p>
                <a:r>
                  <a:rPr lang="en-US" i="1" dirty="0" smtClean="0"/>
                  <a:t>Time complexity: ______</a:t>
                </a:r>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1" y="152400"/>
                <a:ext cx="4495800" cy="3046988"/>
              </a:xfrm>
              <a:prstGeom prst="rect">
                <a:avLst/>
              </a:prstGeom>
              <a:blipFill>
                <a:blip r:embed="rId2"/>
                <a:stretch>
                  <a:fillRect l="-1355" t="-1000" b="-1200"/>
                </a:stretch>
              </a:blipFill>
            </p:spPr>
            <p:txBody>
              <a:bodyPr/>
              <a:lstStyle/>
              <a:p>
                <a:r>
                  <a:rPr lang="en-US">
                    <a:noFill/>
                  </a:rPr>
                  <a:t> </a:t>
                </a:r>
              </a:p>
            </p:txBody>
          </p:sp>
        </mc:Fallback>
      </mc:AlternateContent>
      <p:sp>
        <p:nvSpPr>
          <p:cNvPr id="8" name="TextBox 7"/>
          <p:cNvSpPr txBox="1"/>
          <p:nvPr/>
        </p:nvSpPr>
        <p:spPr>
          <a:xfrm>
            <a:off x="4571899" y="327147"/>
            <a:ext cx="1696490" cy="2062103"/>
          </a:xfrm>
          <a:prstGeom prst="rect">
            <a:avLst/>
          </a:prstGeom>
          <a:noFill/>
          <a:ln>
            <a:solidFill>
              <a:schemeClr val="tx1"/>
            </a:solidFill>
          </a:ln>
        </p:spPr>
        <p:txBody>
          <a:bodyPr wrap="none" rtlCol="0">
            <a:spAutoFit/>
          </a:bodyPr>
          <a:lstStyle/>
          <a:p>
            <a:r>
              <a:rPr lang="en-US" sz="1600" dirty="0" smtClean="0"/>
              <a:t>Original problem:</a:t>
            </a:r>
          </a:p>
          <a:p>
            <a:r>
              <a:rPr lang="en-US" sz="1600" dirty="0" smtClean="0"/>
              <a:t>(start</a:t>
            </a:r>
            <a:r>
              <a:rPr lang="en-US" sz="1600" dirty="0"/>
              <a:t>, end, </a:t>
            </a:r>
            <a:r>
              <a:rPr lang="en-US" sz="1600" dirty="0" smtClean="0"/>
              <a:t> value)</a:t>
            </a:r>
          </a:p>
          <a:p>
            <a:r>
              <a:rPr lang="en-US" sz="1600" dirty="0"/>
              <a:t>(6,   8,  </a:t>
            </a:r>
            <a:r>
              <a:rPr lang="en-US" sz="1600" dirty="0" smtClean="0"/>
              <a:t>$2)</a:t>
            </a:r>
          </a:p>
          <a:p>
            <a:r>
              <a:rPr lang="en-US" sz="1600" dirty="0" smtClean="0"/>
              <a:t>(2,   5,  $6)</a:t>
            </a:r>
          </a:p>
          <a:p>
            <a:r>
              <a:rPr lang="en-US" sz="1600" dirty="0"/>
              <a:t>(3, 11,  </a:t>
            </a:r>
            <a:r>
              <a:rPr lang="en-US" sz="1600" dirty="0" smtClean="0"/>
              <a:t>$5</a:t>
            </a:r>
            <a:r>
              <a:rPr lang="en-US" sz="1600" dirty="0"/>
              <a:t>)</a:t>
            </a:r>
          </a:p>
          <a:p>
            <a:r>
              <a:rPr lang="en-US" sz="1600" dirty="0" smtClean="0"/>
              <a:t>(5,   6,  $3)</a:t>
            </a:r>
          </a:p>
          <a:p>
            <a:r>
              <a:rPr lang="en-US" sz="1600" dirty="0" smtClean="0"/>
              <a:t>(</a:t>
            </a:r>
            <a:r>
              <a:rPr lang="en-US" sz="1600" dirty="0"/>
              <a:t>1,   4,  </a:t>
            </a:r>
            <a:r>
              <a:rPr lang="en-US" sz="1600" dirty="0" smtClean="0"/>
              <a:t>$5</a:t>
            </a:r>
            <a:r>
              <a:rPr lang="en-US" sz="1600" dirty="0"/>
              <a:t>) </a:t>
            </a:r>
            <a:endParaRPr lang="en-US" sz="1600" dirty="0" smtClean="0"/>
          </a:p>
          <a:p>
            <a:r>
              <a:rPr lang="en-US" sz="1600" dirty="0"/>
              <a:t>(4,   7,  </a:t>
            </a:r>
            <a:r>
              <a:rPr lang="en-US" sz="1600" dirty="0" smtClean="0"/>
              <a:t>$2)</a:t>
            </a:r>
            <a:endParaRPr lang="en-US" sz="1600" dirty="0"/>
          </a:p>
        </p:txBody>
      </p:sp>
      <p:sp>
        <p:nvSpPr>
          <p:cNvPr id="9" name="TextBox 8"/>
          <p:cNvSpPr txBox="1"/>
          <p:nvPr/>
        </p:nvSpPr>
        <p:spPr>
          <a:xfrm>
            <a:off x="6489003" y="80926"/>
            <a:ext cx="2560509" cy="2308324"/>
          </a:xfrm>
          <a:prstGeom prst="rect">
            <a:avLst/>
          </a:prstGeom>
          <a:noFill/>
          <a:ln>
            <a:solidFill>
              <a:schemeClr val="tx1"/>
            </a:solidFill>
          </a:ln>
        </p:spPr>
        <p:txBody>
          <a:bodyPr wrap="none" rtlCol="0">
            <a:spAutoFit/>
          </a:bodyPr>
          <a:lstStyle/>
          <a:p>
            <a:r>
              <a:rPr lang="en-US" sz="1600" dirty="0" smtClean="0"/>
              <a:t>After preprocessing </a:t>
            </a:r>
          </a:p>
          <a:p>
            <a:r>
              <a:rPr lang="en-US" sz="1600" dirty="0" smtClean="0"/>
              <a:t>(sorted by END time):</a:t>
            </a:r>
          </a:p>
          <a:p>
            <a:r>
              <a:rPr lang="en-US" sz="1600" dirty="0" err="1" smtClean="0"/>
              <a:t>JobId</a:t>
            </a:r>
            <a:r>
              <a:rPr lang="en-US" sz="1600" dirty="0" smtClean="0"/>
              <a:t> (start</a:t>
            </a:r>
            <a:r>
              <a:rPr lang="en-US" sz="1600" dirty="0"/>
              <a:t>, end, </a:t>
            </a:r>
            <a:r>
              <a:rPr lang="en-US" sz="1600" dirty="0" smtClean="0"/>
              <a:t> value, p(i))</a:t>
            </a:r>
          </a:p>
          <a:p>
            <a:r>
              <a:rPr lang="en-US" sz="1600" dirty="0" smtClean="0"/>
              <a:t>1  (1,   </a:t>
            </a:r>
            <a:r>
              <a:rPr lang="en-US" sz="1600" b="1" dirty="0" smtClean="0"/>
              <a:t>4</a:t>
            </a:r>
            <a:r>
              <a:rPr lang="en-US" sz="1600" dirty="0" smtClean="0"/>
              <a:t>,  $5,  __ ) </a:t>
            </a:r>
          </a:p>
          <a:p>
            <a:r>
              <a:rPr lang="en-US" sz="1600" dirty="0" smtClean="0"/>
              <a:t>2  (2,   </a:t>
            </a:r>
            <a:r>
              <a:rPr lang="en-US" sz="1600" b="1" dirty="0" smtClean="0"/>
              <a:t>5</a:t>
            </a:r>
            <a:r>
              <a:rPr lang="en-US" sz="1600" dirty="0"/>
              <a:t>,  </a:t>
            </a:r>
            <a:r>
              <a:rPr lang="en-US" sz="1600" dirty="0" smtClean="0"/>
              <a:t>$6,  __ </a:t>
            </a:r>
            <a:r>
              <a:rPr lang="en-US" sz="1600" dirty="0"/>
              <a:t>)</a:t>
            </a:r>
            <a:endParaRPr lang="en-US" sz="1600" dirty="0" smtClean="0"/>
          </a:p>
          <a:p>
            <a:r>
              <a:rPr lang="en-US" sz="1600" dirty="0" smtClean="0"/>
              <a:t>3  (5,   </a:t>
            </a:r>
            <a:r>
              <a:rPr lang="en-US" sz="1600" b="1" dirty="0" smtClean="0"/>
              <a:t>6</a:t>
            </a:r>
            <a:r>
              <a:rPr lang="en-US" sz="1600" dirty="0"/>
              <a:t>,  </a:t>
            </a:r>
            <a:r>
              <a:rPr lang="en-US" sz="1600" dirty="0" smtClean="0"/>
              <a:t>$3,  </a:t>
            </a:r>
            <a:r>
              <a:rPr lang="en-US" sz="1600" dirty="0"/>
              <a:t>__ )</a:t>
            </a:r>
            <a:endParaRPr lang="en-US" sz="1600" dirty="0" smtClean="0"/>
          </a:p>
          <a:p>
            <a:r>
              <a:rPr lang="en-US" sz="1600" dirty="0" smtClean="0"/>
              <a:t>4  (4,   </a:t>
            </a:r>
            <a:r>
              <a:rPr lang="en-US" sz="1600" b="1" dirty="0" smtClean="0"/>
              <a:t>7</a:t>
            </a:r>
            <a:r>
              <a:rPr lang="en-US" sz="1600" dirty="0"/>
              <a:t>,  </a:t>
            </a:r>
            <a:r>
              <a:rPr lang="en-US" sz="1600" dirty="0" smtClean="0"/>
              <a:t>$2,  </a:t>
            </a:r>
            <a:r>
              <a:rPr lang="en-US" sz="1600" dirty="0"/>
              <a:t>__ )</a:t>
            </a:r>
            <a:endParaRPr lang="en-US" sz="1600" dirty="0" smtClean="0"/>
          </a:p>
          <a:p>
            <a:r>
              <a:rPr lang="en-US" sz="1600" dirty="0" smtClean="0"/>
              <a:t>5  (6,   </a:t>
            </a:r>
            <a:r>
              <a:rPr lang="en-US" sz="1600" b="1" dirty="0" smtClean="0"/>
              <a:t>8</a:t>
            </a:r>
            <a:r>
              <a:rPr lang="en-US" sz="1600" dirty="0"/>
              <a:t>,  </a:t>
            </a:r>
            <a:r>
              <a:rPr lang="en-US" sz="1600" dirty="0" smtClean="0"/>
              <a:t>$2,  </a:t>
            </a:r>
            <a:r>
              <a:rPr lang="en-US" sz="1600" dirty="0"/>
              <a:t>__ </a:t>
            </a:r>
            <a:r>
              <a:rPr lang="en-US" sz="1600" dirty="0" smtClean="0"/>
              <a:t>)</a:t>
            </a:r>
          </a:p>
          <a:p>
            <a:r>
              <a:rPr lang="en-US" sz="1600" dirty="0" smtClean="0"/>
              <a:t>6  (3, </a:t>
            </a:r>
            <a:r>
              <a:rPr lang="en-US" sz="1600" b="1" dirty="0" smtClean="0"/>
              <a:t>11</a:t>
            </a:r>
            <a:r>
              <a:rPr lang="en-US" sz="1600" dirty="0" smtClean="0"/>
              <a:t>,  $5,  </a:t>
            </a:r>
            <a:r>
              <a:rPr lang="en-US" sz="1600" dirty="0"/>
              <a:t>__ </a:t>
            </a:r>
            <a:r>
              <a:rPr lang="en-US" sz="1600" dirty="0" smtClean="0"/>
              <a:t>)</a:t>
            </a:r>
            <a:endParaRPr lang="en-US" sz="1600" dirty="0"/>
          </a:p>
        </p:txBody>
      </p:sp>
    </p:spTree>
    <p:extLst>
      <p:ext uri="{BB962C8B-B14F-4D97-AF65-F5344CB8AC3E}">
        <p14:creationId xmlns:p14="http://schemas.microsoft.com/office/powerpoint/2010/main" val="672059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graphicFrame>
        <p:nvGraphicFramePr>
          <p:cNvPr id="5" name="Table 4"/>
          <p:cNvGraphicFramePr>
            <a:graphicFrameLocks noGrp="1"/>
          </p:cNvGraphicFramePr>
          <p:nvPr>
            <p:extLst/>
          </p:nvPr>
        </p:nvGraphicFramePr>
        <p:xfrm>
          <a:off x="1295400" y="3510280"/>
          <a:ext cx="7239000" cy="2966720"/>
        </p:xfrm>
        <a:graphic>
          <a:graphicData uri="http://schemas.openxmlformats.org/drawingml/2006/table">
            <a:tbl>
              <a:tblPr firstRow="1" bandRow="1">
                <a:tableStyleId>{2D5ABB26-0587-4C30-8999-92F81FD0307C}</a:tableStyleId>
              </a:tblPr>
              <a:tblGrid>
                <a:gridCol w="509789">
                  <a:extLst>
                    <a:ext uri="{9D8B030D-6E8A-4147-A177-3AD203B41FA5}">
                      <a16:colId xmlns:a16="http://schemas.microsoft.com/office/drawing/2014/main" val="20000"/>
                    </a:ext>
                  </a:extLst>
                </a:gridCol>
                <a:gridCol w="509789">
                  <a:extLst>
                    <a:ext uri="{9D8B030D-6E8A-4147-A177-3AD203B41FA5}">
                      <a16:colId xmlns:a16="http://schemas.microsoft.com/office/drawing/2014/main" val="20001"/>
                    </a:ext>
                  </a:extLst>
                </a:gridCol>
                <a:gridCol w="713705">
                  <a:extLst>
                    <a:ext uri="{9D8B030D-6E8A-4147-A177-3AD203B41FA5}">
                      <a16:colId xmlns:a16="http://schemas.microsoft.com/office/drawing/2014/main" val="20002"/>
                    </a:ext>
                  </a:extLst>
                </a:gridCol>
                <a:gridCol w="2170895">
                  <a:extLst>
                    <a:ext uri="{9D8B030D-6E8A-4147-A177-3AD203B41FA5}">
                      <a16:colId xmlns:a16="http://schemas.microsoft.com/office/drawing/2014/main" val="20003"/>
                    </a:ext>
                  </a:extLst>
                </a:gridCol>
                <a:gridCol w="1301393">
                  <a:extLst>
                    <a:ext uri="{9D8B030D-6E8A-4147-A177-3AD203B41FA5}">
                      <a16:colId xmlns:a16="http://schemas.microsoft.com/office/drawing/2014/main" val="20004"/>
                    </a:ext>
                  </a:extLst>
                </a:gridCol>
                <a:gridCol w="2033429">
                  <a:extLst>
                    <a:ext uri="{9D8B030D-6E8A-4147-A177-3AD203B41FA5}">
                      <a16:colId xmlns:a16="http://schemas.microsoft.com/office/drawing/2014/main" val="20005"/>
                    </a:ext>
                  </a:extLst>
                </a:gridCol>
              </a:tblGrid>
              <a:tr h="370840">
                <a:tc>
                  <a:txBody>
                    <a:bodyPr/>
                    <a:lstStyle/>
                    <a:p>
                      <a:r>
                        <a:rPr lang="en-US" dirty="0" err="1"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sol(i) used 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 optimal solution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0</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5</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 = max{0,</a:t>
                      </a:r>
                      <a:r>
                        <a:rPr lang="en-US" baseline="0" dirty="0" smtClean="0"/>
                        <a:t> 5+0</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6</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 = max{5,</a:t>
                      </a:r>
                      <a:r>
                        <a:rPr lang="en-US" baseline="0" dirty="0" smtClean="0"/>
                        <a:t> 6+0</a:t>
                      </a:r>
                      <a:r>
                        <a:rPr lang="en-US"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3</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 = max{6,</a:t>
                      </a:r>
                      <a:r>
                        <a:rPr lang="en-US" baseline="0" dirty="0" smtClean="0"/>
                        <a:t> 3+6</a:t>
                      </a:r>
                      <a:r>
                        <a:rPr lang="en-US"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2</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 = max{9,</a:t>
                      </a:r>
                      <a:r>
                        <a:rPr lang="en-US" baseline="0" dirty="0" smtClean="0"/>
                        <a:t> 2+5</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2</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11 = max{9,</a:t>
                      </a:r>
                      <a:r>
                        <a:rPr lang="en-US" baseline="0" dirty="0" smtClean="0"/>
                        <a:t> 2+9</a:t>
                      </a:r>
                      <a:r>
                        <a:rPr lang="en-US" dirty="0" smtClean="0"/>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5</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11 = max{11,</a:t>
                      </a:r>
                      <a:r>
                        <a:rPr lang="en-US" baseline="0" dirty="0" smtClean="0"/>
                        <a:t> 5+0</a:t>
                      </a:r>
                      <a:r>
                        <a:rPr lang="en-US" dirty="0" smtClean="0"/>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xtBox 5"/>
          <p:cNvSpPr txBox="1"/>
          <p:nvPr/>
        </p:nvSpPr>
        <p:spPr>
          <a:xfrm>
            <a:off x="1676400" y="6488668"/>
            <a:ext cx="5257800" cy="369332"/>
          </a:xfrm>
          <a:prstGeom prst="rect">
            <a:avLst/>
          </a:prstGeom>
          <a:noFill/>
        </p:spPr>
        <p:txBody>
          <a:bodyPr wrap="square" rtlCol="0">
            <a:spAutoFit/>
          </a:bodyPr>
          <a:lstStyle/>
          <a:p>
            <a:r>
              <a:rPr lang="en-US" dirty="0" smtClean="0"/>
              <a:t>Optimal value: 11, jobs picked to get this value: 2,3,5</a:t>
            </a:r>
            <a:endParaRPr lang="en-US" dirty="0"/>
          </a:p>
        </p:txBody>
      </p:sp>
      <mc:AlternateContent xmlns:mc="http://schemas.openxmlformats.org/markup-compatibility/2006">
        <mc:Choice xmlns:a14="http://schemas.microsoft.com/office/drawing/2010/main" Requires="a14">
          <p:sp>
            <p:nvSpPr>
              <p:cNvPr id="8" name="TextBox 7"/>
              <p:cNvSpPr txBox="1"/>
              <p:nvPr/>
            </p:nvSpPr>
            <p:spPr>
              <a:xfrm>
                <a:off x="1" y="152400"/>
                <a:ext cx="4495800" cy="2739211"/>
              </a:xfrm>
              <a:prstGeom prst="rect">
                <a:avLst/>
              </a:prstGeom>
              <a:noFill/>
            </p:spPr>
            <p:txBody>
              <a:bodyPr wrap="square" rtlCol="0">
                <a:spAutoFit/>
              </a:bodyPr>
              <a:lstStyle/>
              <a:p>
                <a:r>
                  <a:rPr lang="en-US" sz="2000" dirty="0" smtClean="0"/>
                  <a:t>Solve the problem:</a:t>
                </a:r>
                <a:endParaRPr lang="en-US" sz="2000" dirty="0"/>
              </a:p>
              <a:p>
                <a:r>
                  <a:rPr lang="en-US" sz="1600" dirty="0" smtClean="0"/>
                  <a:t>Steps</a:t>
                </a:r>
                <a:r>
                  <a:rPr lang="en-US" sz="1600" dirty="0"/>
                  <a:t>: one step for each job.</a:t>
                </a:r>
              </a:p>
              <a:p>
                <a:r>
                  <a:rPr lang="en-US" sz="1600" dirty="0"/>
                  <a:t>Option: pick it or </a:t>
                </a:r>
                <a:r>
                  <a:rPr lang="en-US" sz="1600" dirty="0" smtClean="0"/>
                  <a:t>not    (pick job </a:t>
                </a:r>
                <a:r>
                  <a:rPr lang="en-US" sz="1600" dirty="0" err="1" smtClean="0"/>
                  <a:t>i</a:t>
                </a:r>
                <a:r>
                  <a:rPr lang="en-US" sz="1600" dirty="0" smtClean="0"/>
                  <a:t> or not pick it)</a:t>
                </a:r>
              </a:p>
              <a:p>
                <a:r>
                  <a:rPr lang="en-US" sz="1600" dirty="0"/>
                  <a:t>S</a:t>
                </a:r>
                <a:r>
                  <a:rPr lang="en-US" sz="1600" dirty="0" smtClean="0"/>
                  <a:t>maller problems: 2: </a:t>
                </a:r>
              </a:p>
              <a:p>
                <a:r>
                  <a:rPr lang="en-US" sz="1600" dirty="0"/>
                  <a:t> </a:t>
                </a:r>
                <a:r>
                  <a:rPr lang="en-US" sz="1600" dirty="0" smtClean="0"/>
                  <a:t>  pb1 = jobs 1 to i-1,     =&gt;    sol(i-1)     </a:t>
                </a:r>
              </a:p>
              <a:p>
                <a:r>
                  <a:rPr lang="en-US" sz="1600" dirty="0"/>
                  <a:t> </a:t>
                </a:r>
                <a:r>
                  <a:rPr lang="en-US" sz="1600" dirty="0" smtClean="0"/>
                  <a:t>  pb2 = jobs 1 to p(i)   </a:t>
                </a:r>
                <a:r>
                  <a:rPr lang="en-US" sz="1400" dirty="0" smtClean="0"/>
                  <a:t>(where p(i) is the last job before </a:t>
                </a:r>
                <a:r>
                  <a:rPr lang="en-US" sz="1400" dirty="0" err="1" smtClean="0"/>
                  <a:t>i</a:t>
                </a:r>
                <a:r>
                  <a:rPr lang="en-US" sz="1400" dirty="0" smtClean="0"/>
                  <a:t> </a:t>
                </a:r>
              </a:p>
              <a:p>
                <a:r>
                  <a:rPr lang="en-US" sz="1400" dirty="0"/>
                  <a:t> </a:t>
                </a:r>
                <a:r>
                  <a:rPr lang="en-US" sz="1400" dirty="0" smtClean="0"/>
                  <a:t>                         that does not overlap with i</a:t>
                </a:r>
                <a:r>
                  <a:rPr lang="en-US" sz="1600" dirty="0" smtClean="0"/>
                  <a:t>.   =&gt; sol(p(i))    </a:t>
                </a:r>
                <a:endParaRPr lang="en-US" sz="1600" dirty="0"/>
              </a:p>
              <a:p>
                <a:r>
                  <a:rPr lang="en-US" sz="1600" dirty="0" smtClean="0"/>
                  <a:t>Solution function: </a:t>
                </a:r>
                <a:endParaRPr lang="en-US" sz="1600" i="1" dirty="0" smtClean="0">
                  <a:latin typeface="Cambria Math"/>
                </a:endParaRPr>
              </a:p>
              <a:p>
                <a:r>
                  <a:rPr lang="en-US" sz="1600" i="1" dirty="0" smtClean="0">
                    <a:latin typeface="Cambria Math" panose="02040503050406030204" pitchFamily="18" charset="0"/>
                    <a:ea typeface="Cambria Math" panose="02040503050406030204" pitchFamily="18" charset="0"/>
                  </a:rPr>
                  <a:t>           sol(0) = 0</a:t>
                </a:r>
              </a:p>
              <a:p>
                <a:r>
                  <a:rPr lang="en-US" sz="1600" i="1" dirty="0">
                    <a:latin typeface="Cambria Math" panose="02040503050406030204" pitchFamily="18" charset="0"/>
                    <a:ea typeface="Cambria Math" panose="02040503050406030204" pitchFamily="18" charset="0"/>
                  </a:rPr>
                  <a:t> </a:t>
                </a:r>
                <a:r>
                  <a:rPr lang="en-US" sz="1600" i="1" dirty="0" smtClean="0">
                    <a:latin typeface="Cambria Math" panose="02040503050406030204" pitchFamily="18" charset="0"/>
                    <a:ea typeface="Cambria Math" panose="02040503050406030204" pitchFamily="18" charset="0"/>
                  </a:rPr>
                  <a:t>          </a:t>
                </a:r>
                <a14:m>
                  <m:oMath xmlns:m="http://schemas.openxmlformats.org/officeDocument/2006/math">
                    <m:r>
                      <a:rPr lang="en-US" sz="1600" i="1" smtClean="0">
                        <a:latin typeface="Cambria Math"/>
                      </a:rPr>
                      <m:t>𝑠</m:t>
                    </m:r>
                    <m:r>
                      <a:rPr lang="en-US" sz="1600" i="1">
                        <a:latin typeface="Cambria Math"/>
                      </a:rPr>
                      <m:t>𝑜𝑙</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r>
                      <m:rPr>
                        <m:sty m:val="p"/>
                      </m:rPr>
                      <a:rPr lang="en-US" sz="1600">
                        <a:latin typeface="Cambria Math"/>
                      </a:rPr>
                      <m:t>max</m:t>
                    </m:r>
                    <m:r>
                      <a:rPr lang="en-US" sz="1600" i="1">
                        <a:latin typeface="Cambria Math"/>
                      </a:rPr>
                      <m:t>⁡{</m:t>
                    </m:r>
                    <m:r>
                      <a:rPr lang="en-US" sz="1600" i="1">
                        <a:latin typeface="Cambria Math"/>
                      </a:rPr>
                      <m:t>𝑠𝑜𝑙</m:t>
                    </m:r>
                    <m:d>
                      <m:dPr>
                        <m:ctrlPr>
                          <a:rPr lang="en-US" sz="1600" i="1">
                            <a:latin typeface="Cambria Math" panose="02040503050406030204" pitchFamily="18" charset="0"/>
                          </a:rPr>
                        </m:ctrlPr>
                      </m:dPr>
                      <m:e>
                        <m:r>
                          <a:rPr lang="en-US" sz="1600" i="1">
                            <a:latin typeface="Cambria Math"/>
                          </a:rPr>
                          <m:t>𝑖</m:t>
                        </m:r>
                        <m:r>
                          <a:rPr lang="en-US" sz="1600" i="1">
                            <a:latin typeface="Cambria Math"/>
                          </a:rPr>
                          <m:t>−1</m:t>
                        </m:r>
                      </m:e>
                    </m:d>
                    <m:r>
                      <a:rPr lang="en-US" sz="1600" i="1">
                        <a:latin typeface="Cambria Math"/>
                      </a:rPr>
                      <m:t>, </m:t>
                    </m:r>
                    <m:r>
                      <a:rPr lang="en-US" sz="1600" i="1">
                        <a:latin typeface="Cambria Math"/>
                      </a:rPr>
                      <m:t>𝑣</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r>
                      <a:rPr lang="en-US" sz="1600" i="1">
                        <a:latin typeface="Cambria Math"/>
                      </a:rPr>
                      <m:t>𝑠𝑜𝑙</m:t>
                    </m:r>
                    <m:r>
                      <a:rPr lang="en-US" sz="1600" i="1">
                        <a:latin typeface="Cambria Math"/>
                      </a:rPr>
                      <m:t>(</m:t>
                    </m:r>
                    <m:r>
                      <a:rPr lang="en-US" sz="1600" i="1">
                        <a:latin typeface="Cambria Math"/>
                      </a:rPr>
                      <m:t>𝑝</m:t>
                    </m:r>
                    <m:d>
                      <m:dPr>
                        <m:ctrlPr>
                          <a:rPr lang="en-US" sz="1600" i="1">
                            <a:latin typeface="Cambria Math" panose="02040503050406030204" pitchFamily="18" charset="0"/>
                          </a:rPr>
                        </m:ctrlPr>
                      </m:dPr>
                      <m:e>
                        <m:r>
                          <a:rPr lang="en-US" sz="1600" i="1">
                            <a:latin typeface="Cambria Math"/>
                          </a:rPr>
                          <m:t>𝑖</m:t>
                        </m:r>
                      </m:e>
                    </m:d>
                    <m:r>
                      <a:rPr lang="en-US" sz="1600" i="1">
                        <a:latin typeface="Cambria Math"/>
                      </a:rPr>
                      <m:t>)}</m:t>
                    </m:r>
                  </m:oMath>
                </a14:m>
                <a:endParaRPr lang="en-US" sz="1600" dirty="0"/>
              </a:p>
              <a:p>
                <a:endParaRPr lang="en-US" sz="800" i="1" dirty="0" smtClean="0"/>
              </a:p>
            </p:txBody>
          </p:sp>
        </mc:Choice>
        <mc:Fallback>
          <p:sp>
            <p:nvSpPr>
              <p:cNvPr id="8" name="TextBox 7"/>
              <p:cNvSpPr txBox="1">
                <a:spLocks noRot="1" noChangeAspect="1" noMove="1" noResize="1" noEditPoints="1" noAdjustHandles="1" noChangeArrowheads="1" noChangeShapeType="1" noTextEdit="1"/>
              </p:cNvSpPr>
              <p:nvPr/>
            </p:nvSpPr>
            <p:spPr>
              <a:xfrm>
                <a:off x="1" y="152400"/>
                <a:ext cx="4495800" cy="2739211"/>
              </a:xfrm>
              <a:prstGeom prst="rect">
                <a:avLst/>
              </a:prstGeom>
              <a:blipFill>
                <a:blip r:embed="rId2"/>
                <a:stretch>
                  <a:fillRect l="-1355" t="-1114"/>
                </a:stretch>
              </a:blipFill>
            </p:spPr>
            <p:txBody>
              <a:bodyPr/>
              <a:lstStyle/>
              <a:p>
                <a:r>
                  <a:rPr lang="en-US">
                    <a:noFill/>
                  </a:rPr>
                  <a:t> </a:t>
                </a:r>
              </a:p>
            </p:txBody>
          </p:sp>
        </mc:Fallback>
      </mc:AlternateContent>
      <p:sp>
        <p:nvSpPr>
          <p:cNvPr id="9" name="TextBox 8"/>
          <p:cNvSpPr txBox="1"/>
          <p:nvPr/>
        </p:nvSpPr>
        <p:spPr>
          <a:xfrm>
            <a:off x="4571899" y="327147"/>
            <a:ext cx="1696490" cy="2062103"/>
          </a:xfrm>
          <a:prstGeom prst="rect">
            <a:avLst/>
          </a:prstGeom>
          <a:noFill/>
          <a:ln>
            <a:solidFill>
              <a:schemeClr val="tx1"/>
            </a:solidFill>
          </a:ln>
        </p:spPr>
        <p:txBody>
          <a:bodyPr wrap="none" rtlCol="0">
            <a:spAutoFit/>
          </a:bodyPr>
          <a:lstStyle/>
          <a:p>
            <a:r>
              <a:rPr lang="en-US" sz="1600" dirty="0" smtClean="0"/>
              <a:t>Original problem:</a:t>
            </a:r>
          </a:p>
          <a:p>
            <a:r>
              <a:rPr lang="en-US" sz="1600" dirty="0" smtClean="0"/>
              <a:t>(start</a:t>
            </a:r>
            <a:r>
              <a:rPr lang="en-US" sz="1600" dirty="0"/>
              <a:t>, end, </a:t>
            </a:r>
            <a:r>
              <a:rPr lang="en-US" sz="1600" dirty="0" smtClean="0"/>
              <a:t> value)</a:t>
            </a:r>
          </a:p>
          <a:p>
            <a:r>
              <a:rPr lang="en-US" sz="1600" dirty="0"/>
              <a:t>(6,   8,  </a:t>
            </a:r>
            <a:r>
              <a:rPr lang="en-US" sz="1600" dirty="0" smtClean="0"/>
              <a:t>$2)</a:t>
            </a:r>
          </a:p>
          <a:p>
            <a:r>
              <a:rPr lang="en-US" sz="1600" dirty="0" smtClean="0"/>
              <a:t>(2,   5,  $6)</a:t>
            </a:r>
          </a:p>
          <a:p>
            <a:r>
              <a:rPr lang="en-US" sz="1600" dirty="0"/>
              <a:t>(3, 11,  </a:t>
            </a:r>
            <a:r>
              <a:rPr lang="en-US" sz="1600" dirty="0" smtClean="0"/>
              <a:t>$5</a:t>
            </a:r>
            <a:r>
              <a:rPr lang="en-US" sz="1600" dirty="0"/>
              <a:t>)</a:t>
            </a:r>
          </a:p>
          <a:p>
            <a:r>
              <a:rPr lang="en-US" sz="1600" dirty="0" smtClean="0"/>
              <a:t>(5,   6,  $3)</a:t>
            </a:r>
          </a:p>
          <a:p>
            <a:r>
              <a:rPr lang="en-US" sz="1600" dirty="0" smtClean="0"/>
              <a:t>(</a:t>
            </a:r>
            <a:r>
              <a:rPr lang="en-US" sz="1600" dirty="0"/>
              <a:t>1,   4,  </a:t>
            </a:r>
            <a:r>
              <a:rPr lang="en-US" sz="1600" dirty="0" smtClean="0"/>
              <a:t>$5</a:t>
            </a:r>
            <a:r>
              <a:rPr lang="en-US" sz="1600" dirty="0"/>
              <a:t>) </a:t>
            </a:r>
            <a:endParaRPr lang="en-US" sz="1600" dirty="0" smtClean="0"/>
          </a:p>
          <a:p>
            <a:r>
              <a:rPr lang="en-US" sz="1600" dirty="0"/>
              <a:t>(4,   7,  </a:t>
            </a:r>
            <a:r>
              <a:rPr lang="en-US" sz="1600" dirty="0" smtClean="0"/>
              <a:t>$2)</a:t>
            </a:r>
            <a:endParaRPr lang="en-US" sz="1600" dirty="0"/>
          </a:p>
        </p:txBody>
      </p:sp>
      <p:sp>
        <p:nvSpPr>
          <p:cNvPr id="10" name="TextBox 9"/>
          <p:cNvSpPr txBox="1"/>
          <p:nvPr/>
        </p:nvSpPr>
        <p:spPr>
          <a:xfrm>
            <a:off x="6359236" y="71497"/>
            <a:ext cx="2560509" cy="2308324"/>
          </a:xfrm>
          <a:prstGeom prst="rect">
            <a:avLst/>
          </a:prstGeom>
          <a:noFill/>
          <a:ln>
            <a:solidFill>
              <a:schemeClr val="tx1"/>
            </a:solidFill>
          </a:ln>
        </p:spPr>
        <p:txBody>
          <a:bodyPr wrap="none" rtlCol="0">
            <a:spAutoFit/>
          </a:bodyPr>
          <a:lstStyle/>
          <a:p>
            <a:r>
              <a:rPr lang="en-US" sz="1600" dirty="0" smtClean="0"/>
              <a:t>After preprocessing </a:t>
            </a:r>
          </a:p>
          <a:p>
            <a:r>
              <a:rPr lang="en-US" sz="1600" dirty="0" smtClean="0"/>
              <a:t>(sorted by END time):</a:t>
            </a:r>
          </a:p>
          <a:p>
            <a:r>
              <a:rPr lang="en-US" sz="1600" dirty="0" err="1" smtClean="0"/>
              <a:t>JobId</a:t>
            </a:r>
            <a:r>
              <a:rPr lang="en-US" sz="1600" dirty="0" smtClean="0"/>
              <a:t> (start, end,  value, p(</a:t>
            </a:r>
            <a:r>
              <a:rPr lang="en-US" sz="1600" dirty="0" err="1" smtClean="0"/>
              <a:t>i</a:t>
            </a:r>
            <a:r>
              <a:rPr lang="en-US" sz="1600" dirty="0" smtClean="0"/>
              <a:t>))</a:t>
            </a:r>
          </a:p>
          <a:p>
            <a:r>
              <a:rPr lang="en-US" sz="1600" dirty="0" smtClean="0"/>
              <a:t>1  (1,   4,  $5,  _0_ ) </a:t>
            </a:r>
          </a:p>
          <a:p>
            <a:r>
              <a:rPr lang="en-US" sz="1600" dirty="0" smtClean="0"/>
              <a:t>2  (2,   5,  $6,  _0_ )</a:t>
            </a:r>
          </a:p>
          <a:p>
            <a:r>
              <a:rPr lang="en-US" sz="1600" dirty="0" smtClean="0"/>
              <a:t>3  (5,   6,  $3,  _2_ )</a:t>
            </a:r>
          </a:p>
          <a:p>
            <a:r>
              <a:rPr lang="en-US" sz="1600" dirty="0" smtClean="0"/>
              <a:t>4  (4,   7,  $2,  _1_ )</a:t>
            </a:r>
          </a:p>
          <a:p>
            <a:r>
              <a:rPr lang="en-US" sz="1600" dirty="0" smtClean="0"/>
              <a:t>5  (6,   8,  $2,  _3_ )</a:t>
            </a:r>
          </a:p>
          <a:p>
            <a:r>
              <a:rPr lang="en-US" sz="1600" dirty="0" smtClean="0"/>
              <a:t>6  (3, 11,  $5,  _0_ )</a:t>
            </a:r>
            <a:endParaRPr lang="en-US" sz="1600" dirty="0"/>
          </a:p>
        </p:txBody>
      </p:sp>
      <p:sp>
        <p:nvSpPr>
          <p:cNvPr id="2" name="TextBox 1"/>
          <p:cNvSpPr txBox="1"/>
          <p:nvPr/>
        </p:nvSpPr>
        <p:spPr>
          <a:xfrm>
            <a:off x="-20319" y="2805794"/>
            <a:ext cx="9067799" cy="646331"/>
          </a:xfrm>
          <a:prstGeom prst="rect">
            <a:avLst/>
          </a:prstGeom>
          <a:noFill/>
        </p:spPr>
        <p:txBody>
          <a:bodyPr wrap="square" rtlCol="0">
            <a:spAutoFit/>
          </a:bodyPr>
          <a:lstStyle/>
          <a:p>
            <a:r>
              <a:rPr lang="en-US" i="1" dirty="0"/>
              <a:t>Time complexity: O(n)    </a:t>
            </a:r>
            <a:r>
              <a:rPr lang="en-US" sz="1600" dirty="0"/>
              <a:t>(if data is preprocessed</a:t>
            </a:r>
            <a:r>
              <a:rPr lang="en-US" sz="1400" dirty="0"/>
              <a:t>)</a:t>
            </a:r>
            <a:endParaRPr lang="en-US" dirty="0"/>
          </a:p>
          <a:p>
            <a:r>
              <a:rPr lang="en-US" dirty="0" smtClean="0">
                <a:solidFill>
                  <a:srgbClr val="FF0000"/>
                </a:solidFill>
              </a:rPr>
              <a:t>                              </a:t>
            </a:r>
            <a:r>
              <a:rPr lang="en-US" i="1" dirty="0" smtClean="0">
                <a:solidFill>
                  <a:srgbClr val="FF0000"/>
                </a:solidFill>
              </a:rPr>
              <a:t>O(</a:t>
            </a:r>
            <a:r>
              <a:rPr lang="en-US" i="1" dirty="0" err="1" smtClean="0">
                <a:solidFill>
                  <a:srgbClr val="FF0000"/>
                </a:solidFill>
              </a:rPr>
              <a:t>nlgn</a:t>
            </a:r>
            <a:r>
              <a:rPr lang="en-US" i="1" dirty="0">
                <a:solidFill>
                  <a:srgbClr val="FF0000"/>
                </a:solidFill>
              </a:rPr>
              <a:t>)</a:t>
            </a:r>
            <a:r>
              <a:rPr lang="en-US" dirty="0">
                <a:solidFill>
                  <a:srgbClr val="FF0000"/>
                </a:solidFill>
              </a:rPr>
              <a:t> </a:t>
            </a:r>
            <a:r>
              <a:rPr lang="en-US" sz="1200" dirty="0">
                <a:solidFill>
                  <a:srgbClr val="FF0000"/>
                </a:solidFill>
              </a:rPr>
              <a:t>(if jobs need to be sorted first and an </a:t>
            </a:r>
            <a:r>
              <a:rPr lang="en-US" sz="1200" dirty="0" err="1">
                <a:solidFill>
                  <a:srgbClr val="FF0000"/>
                </a:solidFill>
              </a:rPr>
              <a:t>nlgn</a:t>
            </a:r>
            <a:r>
              <a:rPr lang="en-US" sz="1200" dirty="0">
                <a:solidFill>
                  <a:srgbClr val="FF0000"/>
                </a:solidFill>
              </a:rPr>
              <a:t> sorting algorithm was used, and binary search for finding p(</a:t>
            </a:r>
            <a:r>
              <a:rPr lang="en-US" sz="1200" dirty="0" err="1">
                <a:solidFill>
                  <a:srgbClr val="FF0000"/>
                </a:solidFill>
              </a:rPr>
              <a:t>i</a:t>
            </a:r>
            <a:r>
              <a:rPr lang="en-US" sz="1200" smtClean="0">
                <a:solidFill>
                  <a:srgbClr val="FF0000"/>
                </a:solidFill>
              </a:rPr>
              <a:t>) )</a:t>
            </a:r>
            <a:endParaRPr lang="en-US" sz="1200" dirty="0"/>
          </a:p>
        </p:txBody>
      </p:sp>
    </p:spTree>
    <p:extLst>
      <p:ext uri="{BB962C8B-B14F-4D97-AF65-F5344CB8AC3E}">
        <p14:creationId xmlns:p14="http://schemas.microsoft.com/office/powerpoint/2010/main" val="3325059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292100" y="1219200"/>
            <a:ext cx="8229600" cy="1676400"/>
          </a:xfrm>
        </p:spPr>
        <p:txBody>
          <a:bodyPr/>
          <a:lstStyle/>
          <a:p>
            <a:r>
              <a:rPr lang="en-US" sz="2400" dirty="0" smtClean="0"/>
              <a:t>Notations conventions:</a:t>
            </a:r>
          </a:p>
          <a:p>
            <a:pPr lvl="1"/>
            <a:r>
              <a:rPr lang="en-US" sz="2000" dirty="0" smtClean="0"/>
              <a:t>Jobs are already sorted by end time</a:t>
            </a:r>
          </a:p>
          <a:p>
            <a:pPr lvl="1"/>
            <a:r>
              <a:rPr lang="en-US" sz="2000" dirty="0" smtClean="0"/>
              <a:t>Horizontal alignment is based on time.  </a:t>
            </a:r>
            <a:r>
              <a:rPr lang="en-US" sz="2000" i="1" dirty="0" smtClean="0"/>
              <a:t>In this example, only consecutive jobs overlap</a:t>
            </a:r>
            <a:r>
              <a:rPr lang="en-US" sz="2000" dirty="0" smtClean="0"/>
              <a:t>, (e.g. jobs 1 and 3 do not overlap). </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5" name="Table 4"/>
          <p:cNvGraphicFramePr>
            <a:graphicFrameLocks noGrp="1"/>
          </p:cNvGraphicFramePr>
          <p:nvPr>
            <p:extLst/>
          </p:nvPr>
        </p:nvGraphicFramePr>
        <p:xfrm>
          <a:off x="685800" y="4572000"/>
          <a:ext cx="2438400" cy="1483360"/>
        </p:xfrm>
        <a:graphic>
          <a:graphicData uri="http://schemas.openxmlformats.org/drawingml/2006/table">
            <a:tbl>
              <a:tblPr firstRow="1" bandRow="1">
                <a:tableStyleId>{2D5ABB26-0587-4C30-8999-92F81FD0307C}</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gridCol w="406400">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406400">
                  <a:extLst>
                    <a:ext uri="{9D8B030D-6E8A-4147-A177-3AD203B41FA5}">
                      <a16:colId xmlns:a16="http://schemas.microsoft.com/office/drawing/2014/main" val="20005"/>
                    </a:ext>
                  </a:extLst>
                </a:gridCol>
              </a:tblGrid>
              <a:tr h="370840">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extBox 5"/>
          <p:cNvSpPr txBox="1"/>
          <p:nvPr/>
        </p:nvSpPr>
        <p:spPr>
          <a:xfrm>
            <a:off x="911093" y="4278868"/>
            <a:ext cx="301686" cy="369332"/>
          </a:xfrm>
          <a:prstGeom prst="rect">
            <a:avLst/>
          </a:prstGeom>
          <a:noFill/>
        </p:spPr>
        <p:txBody>
          <a:bodyPr wrap="none" rtlCol="0">
            <a:spAutoFit/>
          </a:bodyPr>
          <a:lstStyle/>
          <a:p>
            <a:r>
              <a:rPr lang="en-US" dirty="0" smtClean="0"/>
              <a:t>2</a:t>
            </a:r>
            <a:endParaRPr lang="en-US" dirty="0"/>
          </a:p>
        </p:txBody>
      </p:sp>
      <p:sp>
        <p:nvSpPr>
          <p:cNvPr id="7" name="TextBox 6"/>
          <p:cNvSpPr txBox="1"/>
          <p:nvPr/>
        </p:nvSpPr>
        <p:spPr>
          <a:xfrm>
            <a:off x="1374714" y="4659868"/>
            <a:ext cx="301686" cy="369332"/>
          </a:xfrm>
          <a:prstGeom prst="rect">
            <a:avLst/>
          </a:prstGeom>
          <a:noFill/>
        </p:spPr>
        <p:txBody>
          <a:bodyPr wrap="none" rtlCol="0">
            <a:spAutoFit/>
          </a:bodyPr>
          <a:lstStyle/>
          <a:p>
            <a:r>
              <a:rPr lang="en-US" dirty="0">
                <a:solidFill>
                  <a:srgbClr val="FF0000"/>
                </a:solidFill>
              </a:rPr>
              <a:t>3</a:t>
            </a:r>
          </a:p>
        </p:txBody>
      </p:sp>
      <p:sp>
        <p:nvSpPr>
          <p:cNvPr id="8" name="TextBox 7"/>
          <p:cNvSpPr txBox="1"/>
          <p:nvPr/>
        </p:nvSpPr>
        <p:spPr>
          <a:xfrm>
            <a:off x="1755714" y="5029200"/>
            <a:ext cx="301686" cy="369332"/>
          </a:xfrm>
          <a:prstGeom prst="rect">
            <a:avLst/>
          </a:prstGeom>
          <a:noFill/>
        </p:spPr>
        <p:txBody>
          <a:bodyPr wrap="none" rtlCol="0">
            <a:spAutoFit/>
          </a:bodyPr>
          <a:lstStyle/>
          <a:p>
            <a:r>
              <a:rPr lang="en-US" dirty="0" smtClean="0"/>
              <a:t>2</a:t>
            </a:r>
            <a:endParaRPr lang="en-US" dirty="0"/>
          </a:p>
        </p:txBody>
      </p:sp>
      <p:sp>
        <p:nvSpPr>
          <p:cNvPr id="9" name="TextBox 8"/>
          <p:cNvSpPr txBox="1"/>
          <p:nvPr/>
        </p:nvSpPr>
        <p:spPr>
          <a:xfrm>
            <a:off x="2136714" y="5410200"/>
            <a:ext cx="301686" cy="369332"/>
          </a:xfrm>
          <a:prstGeom prst="rect">
            <a:avLst/>
          </a:prstGeom>
          <a:noFill/>
        </p:spPr>
        <p:txBody>
          <a:bodyPr wrap="none" rtlCol="0">
            <a:spAutoFit/>
          </a:bodyPr>
          <a:lstStyle/>
          <a:p>
            <a:r>
              <a:rPr lang="en-US" dirty="0">
                <a:solidFill>
                  <a:srgbClr val="FF0000"/>
                </a:solidFill>
              </a:rPr>
              <a:t>4</a:t>
            </a:r>
          </a:p>
        </p:txBody>
      </p:sp>
      <p:sp>
        <p:nvSpPr>
          <p:cNvPr id="10" name="TextBox 9"/>
          <p:cNvSpPr txBox="1"/>
          <p:nvPr/>
        </p:nvSpPr>
        <p:spPr>
          <a:xfrm>
            <a:off x="2514600" y="5791200"/>
            <a:ext cx="301686" cy="369332"/>
          </a:xfrm>
          <a:prstGeom prst="rect">
            <a:avLst/>
          </a:prstGeom>
          <a:noFill/>
        </p:spPr>
        <p:txBody>
          <a:bodyPr wrap="none" rtlCol="0">
            <a:spAutoFit/>
          </a:bodyPr>
          <a:lstStyle/>
          <a:p>
            <a:r>
              <a:rPr lang="en-US" dirty="0" smtClean="0"/>
              <a:t>2</a:t>
            </a:r>
            <a:endParaRPr lang="en-US" dirty="0"/>
          </a:p>
        </p:txBody>
      </p:sp>
      <p:sp>
        <p:nvSpPr>
          <p:cNvPr id="11" name="TextBox 10"/>
          <p:cNvSpPr txBox="1"/>
          <p:nvPr/>
        </p:nvSpPr>
        <p:spPr>
          <a:xfrm>
            <a:off x="381000" y="4355068"/>
            <a:ext cx="301686" cy="369332"/>
          </a:xfrm>
          <a:prstGeom prst="rect">
            <a:avLst/>
          </a:prstGeom>
          <a:noFill/>
        </p:spPr>
        <p:txBody>
          <a:bodyPr wrap="none" rtlCol="0">
            <a:spAutoFit/>
          </a:bodyPr>
          <a:lstStyle/>
          <a:p>
            <a:r>
              <a:rPr lang="en-US" dirty="0"/>
              <a:t>1</a:t>
            </a:r>
          </a:p>
        </p:txBody>
      </p:sp>
      <p:sp>
        <p:nvSpPr>
          <p:cNvPr id="12" name="TextBox 11"/>
          <p:cNvSpPr txBox="1"/>
          <p:nvPr/>
        </p:nvSpPr>
        <p:spPr>
          <a:xfrm>
            <a:off x="841314" y="4736068"/>
            <a:ext cx="301686" cy="369332"/>
          </a:xfrm>
          <a:prstGeom prst="rect">
            <a:avLst/>
          </a:prstGeom>
          <a:noFill/>
        </p:spPr>
        <p:txBody>
          <a:bodyPr wrap="none" rtlCol="0">
            <a:spAutoFit/>
          </a:bodyPr>
          <a:lstStyle/>
          <a:p>
            <a:r>
              <a:rPr lang="en-US" dirty="0" smtClean="0"/>
              <a:t>2</a:t>
            </a:r>
            <a:endParaRPr lang="en-US" dirty="0"/>
          </a:p>
        </p:txBody>
      </p:sp>
      <p:sp>
        <p:nvSpPr>
          <p:cNvPr id="14" name="TextBox 13"/>
          <p:cNvSpPr txBox="1"/>
          <p:nvPr/>
        </p:nvSpPr>
        <p:spPr>
          <a:xfrm>
            <a:off x="1222314" y="5117068"/>
            <a:ext cx="301686" cy="369332"/>
          </a:xfrm>
          <a:prstGeom prst="rect">
            <a:avLst/>
          </a:prstGeom>
          <a:noFill/>
        </p:spPr>
        <p:txBody>
          <a:bodyPr wrap="none" rtlCol="0">
            <a:spAutoFit/>
          </a:bodyPr>
          <a:lstStyle/>
          <a:p>
            <a:r>
              <a:rPr lang="en-US" dirty="0"/>
              <a:t>3</a:t>
            </a:r>
          </a:p>
        </p:txBody>
      </p:sp>
      <p:sp>
        <p:nvSpPr>
          <p:cNvPr id="15" name="TextBox 14"/>
          <p:cNvSpPr txBox="1"/>
          <p:nvPr/>
        </p:nvSpPr>
        <p:spPr>
          <a:xfrm>
            <a:off x="1603314" y="5498068"/>
            <a:ext cx="301686" cy="369332"/>
          </a:xfrm>
          <a:prstGeom prst="rect">
            <a:avLst/>
          </a:prstGeom>
          <a:noFill/>
        </p:spPr>
        <p:txBody>
          <a:bodyPr wrap="none" rtlCol="0">
            <a:spAutoFit/>
          </a:bodyPr>
          <a:lstStyle/>
          <a:p>
            <a:r>
              <a:rPr lang="en-US" dirty="0" smtClean="0"/>
              <a:t>4</a:t>
            </a:r>
            <a:endParaRPr lang="en-US" dirty="0"/>
          </a:p>
        </p:txBody>
      </p:sp>
      <p:sp>
        <p:nvSpPr>
          <p:cNvPr id="16" name="TextBox 15"/>
          <p:cNvSpPr txBox="1"/>
          <p:nvPr/>
        </p:nvSpPr>
        <p:spPr>
          <a:xfrm>
            <a:off x="1984314" y="5867400"/>
            <a:ext cx="301686" cy="369332"/>
          </a:xfrm>
          <a:prstGeom prst="rect">
            <a:avLst/>
          </a:prstGeom>
          <a:noFill/>
        </p:spPr>
        <p:txBody>
          <a:bodyPr wrap="none" rtlCol="0">
            <a:spAutoFit/>
          </a:bodyPr>
          <a:lstStyle/>
          <a:p>
            <a:r>
              <a:rPr lang="en-US" dirty="0" smtClean="0"/>
              <a:t>5</a:t>
            </a:r>
            <a:endParaRPr lang="en-US" dirty="0"/>
          </a:p>
        </p:txBody>
      </p:sp>
      <p:sp>
        <p:nvSpPr>
          <p:cNvPr id="17" name="TextBox 16"/>
          <p:cNvSpPr txBox="1"/>
          <p:nvPr/>
        </p:nvSpPr>
        <p:spPr>
          <a:xfrm>
            <a:off x="304800" y="6437105"/>
            <a:ext cx="7008843" cy="369332"/>
          </a:xfrm>
          <a:prstGeom prst="rect">
            <a:avLst/>
          </a:prstGeom>
          <a:noFill/>
        </p:spPr>
        <p:txBody>
          <a:bodyPr wrap="square" rtlCol="0">
            <a:spAutoFit/>
          </a:bodyPr>
          <a:lstStyle/>
          <a:p>
            <a:r>
              <a:rPr lang="en-US" dirty="0" smtClean="0"/>
              <a:t>Time complexity: O(n)</a:t>
            </a:r>
            <a:endParaRPr lang="en-US" dirty="0"/>
          </a:p>
        </p:txBody>
      </p:sp>
      <p:sp>
        <p:nvSpPr>
          <p:cNvPr id="18" name="TextBox 17"/>
          <p:cNvSpPr txBox="1"/>
          <p:nvPr/>
        </p:nvSpPr>
        <p:spPr>
          <a:xfrm>
            <a:off x="1534292" y="3669268"/>
            <a:ext cx="1056508" cy="369332"/>
          </a:xfrm>
          <a:prstGeom prst="rect">
            <a:avLst/>
          </a:prstGeom>
          <a:noFill/>
        </p:spPr>
        <p:txBody>
          <a:bodyPr wrap="none" rtlCol="0">
            <a:spAutoFit/>
          </a:bodyPr>
          <a:lstStyle/>
          <a:p>
            <a:r>
              <a:rPr lang="en-US" dirty="0" smtClean="0"/>
              <a:t>Job value</a:t>
            </a:r>
            <a:endParaRPr lang="en-US" dirty="0"/>
          </a:p>
        </p:txBody>
      </p:sp>
      <p:cxnSp>
        <p:nvCxnSpPr>
          <p:cNvPr id="20" name="Straight Arrow Connector 19"/>
          <p:cNvCxnSpPr>
            <a:stCxn id="18" idx="1"/>
          </p:cNvCxnSpPr>
          <p:nvPr/>
        </p:nvCxnSpPr>
        <p:spPr>
          <a:xfrm flipH="1">
            <a:off x="1143000" y="3853934"/>
            <a:ext cx="391292" cy="50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3669268"/>
            <a:ext cx="896399" cy="369332"/>
          </a:xfrm>
          <a:prstGeom prst="rect">
            <a:avLst/>
          </a:prstGeom>
          <a:noFill/>
        </p:spPr>
        <p:txBody>
          <a:bodyPr wrap="none" rtlCol="0">
            <a:spAutoFit/>
          </a:bodyPr>
          <a:lstStyle/>
          <a:p>
            <a:r>
              <a:rPr lang="en-US" dirty="0" smtClean="0"/>
              <a:t>Job (ID)</a:t>
            </a:r>
            <a:endParaRPr lang="en-US" dirty="0"/>
          </a:p>
        </p:txBody>
      </p:sp>
      <p:cxnSp>
        <p:nvCxnSpPr>
          <p:cNvPr id="22" name="Straight Arrow Connector 21"/>
          <p:cNvCxnSpPr>
            <a:stCxn id="21" idx="2"/>
            <a:endCxn id="11" idx="0"/>
          </p:cNvCxnSpPr>
          <p:nvPr/>
        </p:nvCxnSpPr>
        <p:spPr>
          <a:xfrm>
            <a:off x="448200" y="4038600"/>
            <a:ext cx="83643"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9600" y="3276600"/>
            <a:ext cx="985719" cy="369332"/>
          </a:xfrm>
          <a:prstGeom prst="rect">
            <a:avLst/>
          </a:prstGeom>
          <a:noFill/>
        </p:spPr>
        <p:txBody>
          <a:bodyPr wrap="none" rtlCol="0">
            <a:spAutoFit/>
          </a:bodyPr>
          <a:lstStyle/>
          <a:p>
            <a:r>
              <a:rPr lang="en-US" dirty="0" smtClean="0"/>
              <a:t>duration</a:t>
            </a:r>
            <a:endParaRPr lang="en-US" dirty="0"/>
          </a:p>
        </p:txBody>
      </p:sp>
      <p:cxnSp>
        <p:nvCxnSpPr>
          <p:cNvPr id="25" name="Straight Arrow Connector 24"/>
          <p:cNvCxnSpPr>
            <a:stCxn id="24" idx="2"/>
            <a:endCxn id="11" idx="3"/>
          </p:cNvCxnSpPr>
          <p:nvPr/>
        </p:nvCxnSpPr>
        <p:spPr>
          <a:xfrm flipH="1">
            <a:off x="682686" y="3645932"/>
            <a:ext cx="419774" cy="893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4" idx="2"/>
          </p:cNvCxnSpPr>
          <p:nvPr/>
        </p:nvCxnSpPr>
        <p:spPr>
          <a:xfrm>
            <a:off x="1102460" y="3645932"/>
            <a:ext cx="421540" cy="893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39808" y="3339405"/>
            <a:ext cx="2317494" cy="2031325"/>
          </a:xfrm>
          <a:prstGeom prst="rect">
            <a:avLst/>
          </a:prstGeom>
          <a:noFill/>
        </p:spPr>
        <p:txBody>
          <a:bodyPr wrap="none" rtlCol="0">
            <a:spAutoFit/>
          </a:bodyPr>
          <a:lstStyle/>
          <a:p>
            <a:r>
              <a:rPr lang="en-US" dirty="0" smtClean="0"/>
              <a:t>E.g.:</a:t>
            </a:r>
          </a:p>
          <a:p>
            <a:r>
              <a:rPr lang="en-US" dirty="0" smtClean="0"/>
              <a:t>(Job, </a:t>
            </a:r>
            <a:r>
              <a:rPr lang="en-US" dirty="0"/>
              <a:t>start, end, </a:t>
            </a:r>
            <a:r>
              <a:rPr lang="en-US" dirty="0" smtClean="0"/>
              <a:t> value)</a:t>
            </a:r>
          </a:p>
          <a:p>
            <a:r>
              <a:rPr lang="en-US" dirty="0" smtClean="0"/>
              <a:t>(</a:t>
            </a:r>
            <a:r>
              <a:rPr lang="en-US" dirty="0"/>
              <a:t>1</a:t>
            </a:r>
            <a:r>
              <a:rPr lang="en-US" dirty="0" smtClean="0"/>
              <a:t>,    3pm</a:t>
            </a:r>
            <a:r>
              <a:rPr lang="en-US" dirty="0"/>
              <a:t>, </a:t>
            </a:r>
            <a:r>
              <a:rPr lang="en-US" dirty="0" smtClean="0"/>
              <a:t> 5pm</a:t>
            </a:r>
            <a:r>
              <a:rPr lang="en-US" dirty="0"/>
              <a:t>, 2</a:t>
            </a:r>
            <a:r>
              <a:rPr lang="en-US" dirty="0" smtClean="0"/>
              <a:t>$) </a:t>
            </a:r>
          </a:p>
          <a:p>
            <a:r>
              <a:rPr lang="en-US" dirty="0" smtClean="0"/>
              <a:t>(</a:t>
            </a:r>
            <a:r>
              <a:rPr lang="en-US" dirty="0"/>
              <a:t>2, </a:t>
            </a:r>
            <a:r>
              <a:rPr lang="en-US" dirty="0" smtClean="0"/>
              <a:t>   4pm</a:t>
            </a:r>
            <a:r>
              <a:rPr lang="en-US" dirty="0"/>
              <a:t>, </a:t>
            </a:r>
            <a:r>
              <a:rPr lang="en-US" dirty="0" smtClean="0"/>
              <a:t> 6pm</a:t>
            </a:r>
            <a:r>
              <a:rPr lang="en-US" dirty="0"/>
              <a:t>, 3</a:t>
            </a:r>
            <a:r>
              <a:rPr lang="en-US" dirty="0" smtClean="0"/>
              <a:t>$)</a:t>
            </a:r>
          </a:p>
          <a:p>
            <a:r>
              <a:rPr lang="en-US" dirty="0" smtClean="0"/>
              <a:t>(</a:t>
            </a:r>
            <a:r>
              <a:rPr lang="en-US" dirty="0"/>
              <a:t>3</a:t>
            </a:r>
            <a:r>
              <a:rPr lang="en-US" dirty="0" smtClean="0"/>
              <a:t>,    5pm</a:t>
            </a:r>
            <a:r>
              <a:rPr lang="en-US" dirty="0"/>
              <a:t>, </a:t>
            </a:r>
            <a:r>
              <a:rPr lang="en-US" dirty="0" smtClean="0"/>
              <a:t> 7pm</a:t>
            </a:r>
            <a:r>
              <a:rPr lang="en-US" dirty="0"/>
              <a:t>, 2</a:t>
            </a:r>
            <a:r>
              <a:rPr lang="en-US" dirty="0" smtClean="0"/>
              <a:t>$)</a:t>
            </a:r>
          </a:p>
          <a:p>
            <a:r>
              <a:rPr lang="en-US" dirty="0" smtClean="0"/>
              <a:t>(</a:t>
            </a:r>
            <a:r>
              <a:rPr lang="en-US" dirty="0"/>
              <a:t>4, </a:t>
            </a:r>
            <a:r>
              <a:rPr lang="en-US" dirty="0" smtClean="0"/>
              <a:t>   6pm</a:t>
            </a:r>
            <a:r>
              <a:rPr lang="en-US" dirty="0"/>
              <a:t>, </a:t>
            </a:r>
            <a:r>
              <a:rPr lang="en-US" dirty="0" smtClean="0"/>
              <a:t> 8pm</a:t>
            </a:r>
            <a:r>
              <a:rPr lang="en-US" dirty="0"/>
              <a:t>, 4</a:t>
            </a:r>
            <a:r>
              <a:rPr lang="en-US" dirty="0" smtClean="0"/>
              <a:t>$)</a:t>
            </a:r>
          </a:p>
          <a:p>
            <a:r>
              <a:rPr lang="en-US" dirty="0" smtClean="0"/>
              <a:t>(</a:t>
            </a:r>
            <a:r>
              <a:rPr lang="en-US" dirty="0"/>
              <a:t>5</a:t>
            </a:r>
            <a:r>
              <a:rPr lang="en-US" dirty="0" smtClean="0"/>
              <a:t>,    7pm</a:t>
            </a:r>
            <a:r>
              <a:rPr lang="en-US" dirty="0"/>
              <a:t>, </a:t>
            </a:r>
            <a:r>
              <a:rPr lang="en-US" dirty="0" smtClean="0"/>
              <a:t> 9pm</a:t>
            </a:r>
            <a:r>
              <a:rPr lang="en-US" dirty="0"/>
              <a:t>, 2$)</a:t>
            </a:r>
          </a:p>
        </p:txBody>
      </p:sp>
    </p:spTree>
    <p:extLst>
      <p:ext uri="{BB962C8B-B14F-4D97-AF65-F5344CB8AC3E}">
        <p14:creationId xmlns:p14="http://schemas.microsoft.com/office/powerpoint/2010/main" val="2000288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Recovering the Solution</a:t>
            </a:r>
            <a:endParaRPr lang="en-US" dirty="0"/>
          </a:p>
        </p:txBody>
      </p:sp>
      <p:sp>
        <p:nvSpPr>
          <p:cNvPr id="3" name="Content Placeholder 2"/>
          <p:cNvSpPr>
            <a:spLocks noGrp="1"/>
          </p:cNvSpPr>
          <p:nvPr>
            <p:ph idx="1"/>
          </p:nvPr>
        </p:nvSpPr>
        <p:spPr>
          <a:xfrm>
            <a:off x="292100" y="1600200"/>
            <a:ext cx="8229600" cy="1752600"/>
          </a:xfrm>
        </p:spPr>
        <p:txBody>
          <a:bodyPr/>
          <a:lstStyle/>
          <a:p>
            <a:r>
              <a:rPr lang="en-US" sz="2400" dirty="0" smtClean="0"/>
              <a:t>Example showing that when computing the optimal gain, we </a:t>
            </a:r>
            <a:r>
              <a:rPr lang="en-US" sz="2400" i="1" dirty="0" smtClean="0"/>
              <a:t>cannot decide which jobs will be part of the solution and which will not</a:t>
            </a:r>
            <a:r>
              <a:rPr lang="en-US" sz="2400" dirty="0" smtClean="0"/>
              <a:t>. </a:t>
            </a:r>
            <a:r>
              <a:rPr lang="en-US" sz="2400" dirty="0" smtClean="0">
                <a:solidFill>
                  <a:srgbClr val="FF0000"/>
                </a:solidFill>
              </a:rPr>
              <a:t>We can only recover the jobs picked </a:t>
            </a:r>
            <a:r>
              <a:rPr lang="en-US" sz="2400" u="sng" dirty="0" smtClean="0">
                <a:solidFill>
                  <a:srgbClr val="FF0000"/>
                </a:solidFill>
              </a:rPr>
              <a:t>AFTER</a:t>
            </a:r>
            <a:r>
              <a:rPr lang="en-US" sz="2400" dirty="0" smtClean="0">
                <a:solidFill>
                  <a:srgbClr val="FF0000"/>
                </a:solidFill>
              </a:rPr>
              <a:t> we computed the optimum gain and by going from </a:t>
            </a:r>
            <a:r>
              <a:rPr lang="en-US" sz="2400" u="sng" dirty="0" smtClean="0">
                <a:solidFill>
                  <a:srgbClr val="FF0000"/>
                </a:solidFill>
              </a:rPr>
              <a:t>end to start</a:t>
            </a:r>
            <a:r>
              <a:rPr lang="en-US" sz="2400" dirty="0" smtClean="0">
                <a:solidFill>
                  <a:srgbClr val="FF0000"/>
                </a:solidFill>
              </a:rPr>
              <a:t>.</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5" name="Table 4"/>
          <p:cNvGraphicFramePr>
            <a:graphicFrameLocks noGrp="1"/>
          </p:cNvGraphicFramePr>
          <p:nvPr>
            <p:extLst/>
          </p:nvPr>
        </p:nvGraphicFramePr>
        <p:xfrm>
          <a:off x="685800" y="4572000"/>
          <a:ext cx="2438400" cy="1483360"/>
        </p:xfrm>
        <a:graphic>
          <a:graphicData uri="http://schemas.openxmlformats.org/drawingml/2006/table">
            <a:tbl>
              <a:tblPr firstRow="1" bandRow="1">
                <a:tableStyleId>{2D5ABB26-0587-4C30-8999-92F81FD0307C}</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gridCol w="406400">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406400">
                  <a:extLst>
                    <a:ext uri="{9D8B030D-6E8A-4147-A177-3AD203B41FA5}">
                      <a16:colId xmlns:a16="http://schemas.microsoft.com/office/drawing/2014/main" val="20005"/>
                    </a:ext>
                  </a:extLst>
                </a:gridCol>
              </a:tblGrid>
              <a:tr h="370840">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extBox 5"/>
          <p:cNvSpPr txBox="1"/>
          <p:nvPr/>
        </p:nvSpPr>
        <p:spPr>
          <a:xfrm>
            <a:off x="911093" y="4278868"/>
            <a:ext cx="301686" cy="369332"/>
          </a:xfrm>
          <a:prstGeom prst="rect">
            <a:avLst/>
          </a:prstGeom>
          <a:noFill/>
        </p:spPr>
        <p:txBody>
          <a:bodyPr wrap="none" rtlCol="0">
            <a:spAutoFit/>
          </a:bodyPr>
          <a:lstStyle/>
          <a:p>
            <a:r>
              <a:rPr lang="en-US" dirty="0" smtClean="0"/>
              <a:t>2</a:t>
            </a:r>
            <a:endParaRPr lang="en-US" dirty="0"/>
          </a:p>
        </p:txBody>
      </p:sp>
      <p:sp>
        <p:nvSpPr>
          <p:cNvPr id="7" name="TextBox 6"/>
          <p:cNvSpPr txBox="1"/>
          <p:nvPr/>
        </p:nvSpPr>
        <p:spPr>
          <a:xfrm>
            <a:off x="1374714" y="4659868"/>
            <a:ext cx="301686" cy="369332"/>
          </a:xfrm>
          <a:prstGeom prst="rect">
            <a:avLst/>
          </a:prstGeom>
          <a:noFill/>
        </p:spPr>
        <p:txBody>
          <a:bodyPr wrap="none" rtlCol="0">
            <a:spAutoFit/>
          </a:bodyPr>
          <a:lstStyle/>
          <a:p>
            <a:r>
              <a:rPr lang="en-US" dirty="0">
                <a:solidFill>
                  <a:srgbClr val="FF0000"/>
                </a:solidFill>
              </a:rPr>
              <a:t>3</a:t>
            </a:r>
          </a:p>
        </p:txBody>
      </p:sp>
      <p:sp>
        <p:nvSpPr>
          <p:cNvPr id="8" name="TextBox 7"/>
          <p:cNvSpPr txBox="1"/>
          <p:nvPr/>
        </p:nvSpPr>
        <p:spPr>
          <a:xfrm>
            <a:off x="1755714" y="5029200"/>
            <a:ext cx="301686" cy="369332"/>
          </a:xfrm>
          <a:prstGeom prst="rect">
            <a:avLst/>
          </a:prstGeom>
          <a:noFill/>
        </p:spPr>
        <p:txBody>
          <a:bodyPr wrap="none" rtlCol="0">
            <a:spAutoFit/>
          </a:bodyPr>
          <a:lstStyle/>
          <a:p>
            <a:r>
              <a:rPr lang="en-US" dirty="0" smtClean="0"/>
              <a:t>2</a:t>
            </a:r>
            <a:endParaRPr lang="en-US" dirty="0"/>
          </a:p>
        </p:txBody>
      </p:sp>
      <p:sp>
        <p:nvSpPr>
          <p:cNvPr id="9" name="TextBox 8"/>
          <p:cNvSpPr txBox="1"/>
          <p:nvPr/>
        </p:nvSpPr>
        <p:spPr>
          <a:xfrm>
            <a:off x="2136714" y="5410200"/>
            <a:ext cx="301686" cy="369332"/>
          </a:xfrm>
          <a:prstGeom prst="rect">
            <a:avLst/>
          </a:prstGeom>
          <a:noFill/>
        </p:spPr>
        <p:txBody>
          <a:bodyPr wrap="none" rtlCol="0">
            <a:spAutoFit/>
          </a:bodyPr>
          <a:lstStyle/>
          <a:p>
            <a:r>
              <a:rPr lang="en-US" dirty="0">
                <a:solidFill>
                  <a:srgbClr val="FF0000"/>
                </a:solidFill>
              </a:rPr>
              <a:t>4</a:t>
            </a:r>
          </a:p>
        </p:txBody>
      </p:sp>
      <p:sp>
        <p:nvSpPr>
          <p:cNvPr id="10" name="TextBox 9"/>
          <p:cNvSpPr txBox="1"/>
          <p:nvPr/>
        </p:nvSpPr>
        <p:spPr>
          <a:xfrm>
            <a:off x="2514600" y="5791200"/>
            <a:ext cx="301686" cy="369332"/>
          </a:xfrm>
          <a:prstGeom prst="rect">
            <a:avLst/>
          </a:prstGeom>
          <a:noFill/>
        </p:spPr>
        <p:txBody>
          <a:bodyPr wrap="none" rtlCol="0">
            <a:spAutoFit/>
          </a:bodyPr>
          <a:lstStyle/>
          <a:p>
            <a:r>
              <a:rPr lang="en-US" dirty="0" smtClean="0"/>
              <a:t>2</a:t>
            </a:r>
            <a:endParaRPr lang="en-US" dirty="0"/>
          </a:p>
        </p:txBody>
      </p:sp>
      <p:sp>
        <p:nvSpPr>
          <p:cNvPr id="11" name="TextBox 10"/>
          <p:cNvSpPr txBox="1"/>
          <p:nvPr/>
        </p:nvSpPr>
        <p:spPr>
          <a:xfrm>
            <a:off x="381000" y="4355068"/>
            <a:ext cx="301686" cy="369332"/>
          </a:xfrm>
          <a:prstGeom prst="rect">
            <a:avLst/>
          </a:prstGeom>
          <a:noFill/>
        </p:spPr>
        <p:txBody>
          <a:bodyPr wrap="none" rtlCol="0">
            <a:spAutoFit/>
          </a:bodyPr>
          <a:lstStyle/>
          <a:p>
            <a:r>
              <a:rPr lang="en-US" dirty="0"/>
              <a:t>1</a:t>
            </a:r>
          </a:p>
        </p:txBody>
      </p:sp>
      <p:sp>
        <p:nvSpPr>
          <p:cNvPr id="12" name="TextBox 11"/>
          <p:cNvSpPr txBox="1"/>
          <p:nvPr/>
        </p:nvSpPr>
        <p:spPr>
          <a:xfrm>
            <a:off x="841314" y="4736068"/>
            <a:ext cx="301686" cy="369332"/>
          </a:xfrm>
          <a:prstGeom prst="rect">
            <a:avLst/>
          </a:prstGeom>
          <a:noFill/>
        </p:spPr>
        <p:txBody>
          <a:bodyPr wrap="none" rtlCol="0">
            <a:spAutoFit/>
          </a:bodyPr>
          <a:lstStyle/>
          <a:p>
            <a:r>
              <a:rPr lang="en-US" dirty="0" smtClean="0"/>
              <a:t>2</a:t>
            </a:r>
            <a:endParaRPr lang="en-US" dirty="0"/>
          </a:p>
        </p:txBody>
      </p:sp>
      <p:graphicFrame>
        <p:nvGraphicFramePr>
          <p:cNvPr id="13" name="Table 12"/>
          <p:cNvGraphicFramePr>
            <a:graphicFrameLocks noGrp="1"/>
          </p:cNvGraphicFramePr>
          <p:nvPr>
            <p:extLst/>
          </p:nvPr>
        </p:nvGraphicFramePr>
        <p:xfrm>
          <a:off x="3352800" y="3383280"/>
          <a:ext cx="5181600" cy="2865120"/>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600200">
                  <a:extLst>
                    <a:ext uri="{9D8B030D-6E8A-4147-A177-3AD203B41FA5}">
                      <a16:colId xmlns:a16="http://schemas.microsoft.com/office/drawing/2014/main" val="20005"/>
                    </a:ext>
                  </a:extLst>
                </a:gridCol>
              </a:tblGrid>
              <a:tr h="370840">
                <a:tc>
                  <a:txBody>
                    <a:bodyPr/>
                    <a:lstStyle/>
                    <a:p>
                      <a:r>
                        <a:rPr lang="en-US" dirty="0" err="1"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t>
                      </a:r>
                      <a:r>
                        <a:rPr lang="en-US" baseline="-25000" dirty="0" smtClean="0"/>
                        <a:t>i</a:t>
                      </a: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sol(i) used 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 optimal solution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No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4" name="TextBox 13"/>
          <p:cNvSpPr txBox="1"/>
          <p:nvPr/>
        </p:nvSpPr>
        <p:spPr>
          <a:xfrm>
            <a:off x="1222314" y="5117068"/>
            <a:ext cx="301686" cy="369332"/>
          </a:xfrm>
          <a:prstGeom prst="rect">
            <a:avLst/>
          </a:prstGeom>
          <a:noFill/>
        </p:spPr>
        <p:txBody>
          <a:bodyPr wrap="none" rtlCol="0">
            <a:spAutoFit/>
          </a:bodyPr>
          <a:lstStyle/>
          <a:p>
            <a:r>
              <a:rPr lang="en-US" dirty="0"/>
              <a:t>3</a:t>
            </a:r>
          </a:p>
        </p:txBody>
      </p:sp>
      <p:sp>
        <p:nvSpPr>
          <p:cNvPr id="15" name="TextBox 14"/>
          <p:cNvSpPr txBox="1"/>
          <p:nvPr/>
        </p:nvSpPr>
        <p:spPr>
          <a:xfrm>
            <a:off x="1603314" y="5498068"/>
            <a:ext cx="301686" cy="369332"/>
          </a:xfrm>
          <a:prstGeom prst="rect">
            <a:avLst/>
          </a:prstGeom>
          <a:noFill/>
        </p:spPr>
        <p:txBody>
          <a:bodyPr wrap="none" rtlCol="0">
            <a:spAutoFit/>
          </a:bodyPr>
          <a:lstStyle/>
          <a:p>
            <a:r>
              <a:rPr lang="en-US" dirty="0" smtClean="0"/>
              <a:t>4</a:t>
            </a:r>
            <a:endParaRPr lang="en-US" dirty="0"/>
          </a:p>
        </p:txBody>
      </p:sp>
      <p:sp>
        <p:nvSpPr>
          <p:cNvPr id="16" name="TextBox 15"/>
          <p:cNvSpPr txBox="1"/>
          <p:nvPr/>
        </p:nvSpPr>
        <p:spPr>
          <a:xfrm>
            <a:off x="1984314" y="5867400"/>
            <a:ext cx="301686" cy="369332"/>
          </a:xfrm>
          <a:prstGeom prst="rect">
            <a:avLst/>
          </a:prstGeom>
          <a:noFill/>
        </p:spPr>
        <p:txBody>
          <a:bodyPr wrap="none" rtlCol="0">
            <a:spAutoFit/>
          </a:bodyPr>
          <a:lstStyle/>
          <a:p>
            <a:r>
              <a:rPr lang="en-US" dirty="0" smtClean="0"/>
              <a:t>5</a:t>
            </a:r>
            <a:endParaRPr lang="en-US" dirty="0"/>
          </a:p>
        </p:txBody>
      </p:sp>
      <p:sp>
        <p:nvSpPr>
          <p:cNvPr id="17" name="TextBox 16"/>
          <p:cNvSpPr txBox="1"/>
          <p:nvPr/>
        </p:nvSpPr>
        <p:spPr>
          <a:xfrm>
            <a:off x="304800" y="6437105"/>
            <a:ext cx="7008843" cy="369332"/>
          </a:xfrm>
          <a:prstGeom prst="rect">
            <a:avLst/>
          </a:prstGeom>
          <a:noFill/>
        </p:spPr>
        <p:txBody>
          <a:bodyPr wrap="square" rtlCol="0">
            <a:spAutoFit/>
          </a:bodyPr>
          <a:lstStyle/>
          <a:p>
            <a:r>
              <a:rPr lang="en-US" dirty="0" smtClean="0"/>
              <a:t>Time complexity: O(n)</a:t>
            </a:r>
            <a:endParaRPr lang="en-US" dirty="0"/>
          </a:p>
        </p:txBody>
      </p:sp>
    </p:spTree>
    <p:extLst>
      <p:ext uri="{BB962C8B-B14F-4D97-AF65-F5344CB8AC3E}">
        <p14:creationId xmlns:p14="http://schemas.microsoft.com/office/powerpoint/2010/main" val="3278660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t>
            </a:r>
            <a:r>
              <a:rPr lang="en-US" dirty="0" smtClean="0"/>
              <a:t>ob Scheduling – </a:t>
            </a:r>
            <a:br>
              <a:rPr lang="en-US" dirty="0" smtClean="0"/>
            </a:br>
            <a:r>
              <a:rPr lang="en-US" dirty="0" smtClean="0"/>
              <a:t>Brute Force Solution</a:t>
            </a:r>
            <a:endParaRPr lang="en-US" dirty="0"/>
          </a:p>
        </p:txBody>
      </p:sp>
      <p:sp>
        <p:nvSpPr>
          <p:cNvPr id="3" name="Content Placeholder 2"/>
          <p:cNvSpPr>
            <a:spLocks noGrp="1"/>
          </p:cNvSpPr>
          <p:nvPr>
            <p:ph idx="1"/>
          </p:nvPr>
        </p:nvSpPr>
        <p:spPr>
          <a:xfrm>
            <a:off x="0" y="1905000"/>
            <a:ext cx="5410200" cy="2514600"/>
          </a:xfrm>
        </p:spPr>
        <p:txBody>
          <a:bodyPr>
            <a:normAutofit lnSpcReduction="10000"/>
          </a:bodyPr>
          <a:lstStyle/>
          <a:p>
            <a:r>
              <a:rPr lang="en-US" sz="2400" dirty="0" smtClean="0"/>
              <a:t>For each job we have the option to include it (1) or not(0). Gives:</a:t>
            </a:r>
          </a:p>
          <a:p>
            <a:pPr lvl="1"/>
            <a:r>
              <a:rPr lang="en-US" sz="2000" dirty="0" smtClean="0"/>
              <a:t>The power set for a set of 5 elements, or</a:t>
            </a:r>
          </a:p>
          <a:p>
            <a:pPr lvl="1"/>
            <a:r>
              <a:rPr lang="en-US" sz="2000" dirty="0" smtClean="0"/>
              <a:t>All possible permutations with repetitions over n positions with values 0 or 1=&gt; O(2</a:t>
            </a:r>
            <a:r>
              <a:rPr lang="en-US" sz="2000" baseline="30000" dirty="0" smtClean="0"/>
              <a:t>n</a:t>
            </a:r>
            <a:r>
              <a:rPr lang="en-US" sz="2000" dirty="0" smtClean="0"/>
              <a:t>) </a:t>
            </a:r>
          </a:p>
          <a:p>
            <a:pPr lvl="1"/>
            <a:r>
              <a:rPr lang="en-US" sz="2000" dirty="0" smtClean="0"/>
              <a:t>Note: exclude sets with overlapping jobs.</a:t>
            </a:r>
          </a:p>
          <a:p>
            <a:r>
              <a:rPr lang="en-US" sz="2400" dirty="0" smtClean="0"/>
              <a:t>Time complexity: </a:t>
            </a:r>
            <a:r>
              <a:rPr lang="en-US" sz="2400" dirty="0"/>
              <a:t>O(2</a:t>
            </a:r>
            <a:r>
              <a:rPr lang="en-US" sz="2400" baseline="30000" dirty="0"/>
              <a:t>n</a:t>
            </a:r>
            <a:r>
              <a:rPr lang="en-US" sz="2400"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25403964"/>
              </p:ext>
            </p:extLst>
          </p:nvPr>
        </p:nvGraphicFramePr>
        <p:xfrm>
          <a:off x="5410203" y="2362200"/>
          <a:ext cx="3733797" cy="3977640"/>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0000"/>
                    </a:ext>
                  </a:extLst>
                </a:gridCol>
                <a:gridCol w="380997">
                  <a:extLst>
                    <a:ext uri="{9D8B030D-6E8A-4147-A177-3AD203B41FA5}">
                      <a16:colId xmlns:a16="http://schemas.microsoft.com/office/drawing/2014/main" val="20001"/>
                    </a:ext>
                  </a:extLst>
                </a:gridCol>
                <a:gridCol w="457203">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990597">
                  <a:extLst>
                    <a:ext uri="{9D8B030D-6E8A-4147-A177-3AD203B41FA5}">
                      <a16:colId xmlns:a16="http://schemas.microsoft.com/office/drawing/2014/main" val="20006"/>
                    </a:ext>
                  </a:extLst>
                </a:gridCol>
              </a:tblGrid>
              <a:tr h="370840">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Valid</a:t>
                      </a:r>
                      <a:endParaRPr lang="en-US" dirty="0"/>
                    </a:p>
                  </a:txBody>
                  <a:tcPr/>
                </a:tc>
                <a:tc>
                  <a:txBody>
                    <a:bodyPr/>
                    <a:lstStyle/>
                    <a:p>
                      <a:r>
                        <a:rPr lang="en-US" dirty="0" smtClean="0"/>
                        <a:t>Total </a:t>
                      </a:r>
                    </a:p>
                    <a:p>
                      <a:r>
                        <a:rPr lang="en-US" dirty="0" smtClean="0"/>
                        <a:t>value</a:t>
                      </a:r>
                      <a:endParaRPr lang="en-US" dirty="0"/>
                    </a:p>
                  </a:txBody>
                  <a:tcPr/>
                </a:tc>
                <a:extLst>
                  <a:ext uri="{0D108BD9-81ED-4DB2-BD59-A6C34878D82A}">
                    <a16:rowId xmlns:a16="http://schemas.microsoft.com/office/drawing/2014/main" val="10000"/>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yes</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10001"/>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yes</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10002"/>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yes</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val="10003"/>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no</a:t>
                      </a:r>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yes</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10005"/>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yes</a:t>
                      </a:r>
                      <a:endParaRPr lang="en-US" dirty="0"/>
                    </a:p>
                  </a:txBody>
                  <a:tcPr/>
                </a:tc>
                <a:tc>
                  <a:txBody>
                    <a:bodyPr/>
                    <a:lstStyle/>
                    <a:p>
                      <a:r>
                        <a:rPr lang="en-US" dirty="0" smtClean="0"/>
                        <a:t>4 (=2+2)</a:t>
                      </a:r>
                      <a:endParaRPr lang="en-US" dirty="0"/>
                    </a:p>
                  </a:txBody>
                  <a:tcPr/>
                </a:tc>
                <a:extLst>
                  <a:ext uri="{0D108BD9-81ED-4DB2-BD59-A6C34878D82A}">
                    <a16:rowId xmlns:a16="http://schemas.microsoft.com/office/drawing/2014/main" val="10006"/>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no</a:t>
                      </a:r>
                      <a:endParaRPr lang="en-US" dirty="0"/>
                    </a:p>
                  </a:txBody>
                  <a:tcPr/>
                </a:tc>
                <a:tc>
                  <a:txBody>
                    <a:bodyPr/>
                    <a:lstStyle/>
                    <a:p>
                      <a:endParaRPr lang="en-US" dirty="0"/>
                    </a:p>
                  </a:txBody>
                  <a:tcPr/>
                </a:tc>
                <a:extLst>
                  <a:ext uri="{0D108BD9-81ED-4DB2-BD59-A6C34878D82A}">
                    <a16:rowId xmlns:a16="http://schemas.microsoft.com/office/drawing/2014/main" val="10007"/>
                  </a:ext>
                </a:extLst>
              </a:tr>
              <a:tr h="37084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8"/>
                  </a:ext>
                </a:extLst>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no</a:t>
                      </a:r>
                      <a:endParaRPr lang="en-US" dirty="0"/>
                    </a:p>
                  </a:txBody>
                  <a:tcPr/>
                </a:tc>
                <a:tc>
                  <a:txBody>
                    <a:bodyPr/>
                    <a:lstStyle/>
                    <a:p>
                      <a:endParaRPr lang="en-US" dirty="0"/>
                    </a:p>
                  </a:txBody>
                  <a:tcPr/>
                </a:tc>
                <a:extLst>
                  <a:ext uri="{0D108BD9-81ED-4DB2-BD59-A6C34878D82A}">
                    <a16:rowId xmlns:a16="http://schemas.microsoft.com/office/drawing/2014/main" val="10009"/>
                  </a:ext>
                </a:extLst>
              </a:tr>
            </a:tbl>
          </a:graphicData>
        </a:graphic>
      </p:graphicFrame>
      <p:graphicFrame>
        <p:nvGraphicFramePr>
          <p:cNvPr id="7" name="Table 6"/>
          <p:cNvGraphicFramePr>
            <a:graphicFrameLocks noGrp="1"/>
          </p:cNvGraphicFramePr>
          <p:nvPr>
            <p:extLst/>
          </p:nvPr>
        </p:nvGraphicFramePr>
        <p:xfrm>
          <a:off x="838200" y="5117068"/>
          <a:ext cx="2438400" cy="1483360"/>
        </p:xfrm>
        <a:graphic>
          <a:graphicData uri="http://schemas.openxmlformats.org/drawingml/2006/table">
            <a:tbl>
              <a:tblPr firstRow="1" bandRow="1">
                <a:tableStyleId>{2D5ABB26-0587-4C30-8999-92F81FD0307C}</a:tableStyleId>
              </a:tblPr>
              <a:tblGrid>
                <a:gridCol w="4064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gridCol w="406400">
                  <a:extLst>
                    <a:ext uri="{9D8B030D-6E8A-4147-A177-3AD203B41FA5}">
                      <a16:colId xmlns:a16="http://schemas.microsoft.com/office/drawing/2014/main" val="20003"/>
                    </a:ext>
                  </a:extLst>
                </a:gridCol>
                <a:gridCol w="406400">
                  <a:extLst>
                    <a:ext uri="{9D8B030D-6E8A-4147-A177-3AD203B41FA5}">
                      <a16:colId xmlns:a16="http://schemas.microsoft.com/office/drawing/2014/main" val="20004"/>
                    </a:ext>
                  </a:extLst>
                </a:gridCol>
                <a:gridCol w="406400">
                  <a:extLst>
                    <a:ext uri="{9D8B030D-6E8A-4147-A177-3AD203B41FA5}">
                      <a16:colId xmlns:a16="http://schemas.microsoft.com/office/drawing/2014/main" val="20005"/>
                    </a:ext>
                  </a:extLst>
                </a:gridCol>
              </a:tblGrid>
              <a:tr h="370840">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Box 7"/>
          <p:cNvSpPr txBox="1"/>
          <p:nvPr/>
        </p:nvSpPr>
        <p:spPr>
          <a:xfrm>
            <a:off x="1063493" y="4823936"/>
            <a:ext cx="301686" cy="369332"/>
          </a:xfrm>
          <a:prstGeom prst="rect">
            <a:avLst/>
          </a:prstGeom>
          <a:noFill/>
        </p:spPr>
        <p:txBody>
          <a:bodyPr wrap="none" rtlCol="0">
            <a:spAutoFit/>
          </a:bodyPr>
          <a:lstStyle/>
          <a:p>
            <a:r>
              <a:rPr lang="en-US" dirty="0" smtClean="0"/>
              <a:t>2</a:t>
            </a:r>
            <a:endParaRPr lang="en-US" dirty="0"/>
          </a:p>
        </p:txBody>
      </p:sp>
      <p:sp>
        <p:nvSpPr>
          <p:cNvPr id="9" name="TextBox 8"/>
          <p:cNvSpPr txBox="1"/>
          <p:nvPr/>
        </p:nvSpPr>
        <p:spPr>
          <a:xfrm>
            <a:off x="1527114" y="5204936"/>
            <a:ext cx="301686" cy="369332"/>
          </a:xfrm>
          <a:prstGeom prst="rect">
            <a:avLst/>
          </a:prstGeom>
          <a:noFill/>
        </p:spPr>
        <p:txBody>
          <a:bodyPr wrap="none" rtlCol="0">
            <a:spAutoFit/>
          </a:bodyPr>
          <a:lstStyle/>
          <a:p>
            <a:r>
              <a:rPr lang="en-US" dirty="0">
                <a:solidFill>
                  <a:srgbClr val="FF0000"/>
                </a:solidFill>
              </a:rPr>
              <a:t>3</a:t>
            </a:r>
          </a:p>
        </p:txBody>
      </p:sp>
      <p:sp>
        <p:nvSpPr>
          <p:cNvPr id="10" name="TextBox 9"/>
          <p:cNvSpPr txBox="1"/>
          <p:nvPr/>
        </p:nvSpPr>
        <p:spPr>
          <a:xfrm>
            <a:off x="1908114" y="5574268"/>
            <a:ext cx="301686" cy="369332"/>
          </a:xfrm>
          <a:prstGeom prst="rect">
            <a:avLst/>
          </a:prstGeom>
          <a:noFill/>
        </p:spPr>
        <p:txBody>
          <a:bodyPr wrap="none" rtlCol="0">
            <a:spAutoFit/>
          </a:bodyPr>
          <a:lstStyle/>
          <a:p>
            <a:r>
              <a:rPr lang="en-US" dirty="0" smtClean="0"/>
              <a:t>2</a:t>
            </a:r>
            <a:endParaRPr lang="en-US" dirty="0"/>
          </a:p>
        </p:txBody>
      </p:sp>
      <p:sp>
        <p:nvSpPr>
          <p:cNvPr id="11" name="TextBox 10"/>
          <p:cNvSpPr txBox="1"/>
          <p:nvPr/>
        </p:nvSpPr>
        <p:spPr>
          <a:xfrm>
            <a:off x="2289114" y="5955268"/>
            <a:ext cx="301686" cy="369332"/>
          </a:xfrm>
          <a:prstGeom prst="rect">
            <a:avLst/>
          </a:prstGeom>
          <a:noFill/>
        </p:spPr>
        <p:txBody>
          <a:bodyPr wrap="none" rtlCol="0">
            <a:spAutoFit/>
          </a:bodyPr>
          <a:lstStyle/>
          <a:p>
            <a:r>
              <a:rPr lang="en-US" dirty="0">
                <a:solidFill>
                  <a:srgbClr val="FF0000"/>
                </a:solidFill>
              </a:rPr>
              <a:t>4</a:t>
            </a:r>
          </a:p>
        </p:txBody>
      </p:sp>
      <p:sp>
        <p:nvSpPr>
          <p:cNvPr id="12" name="TextBox 11"/>
          <p:cNvSpPr txBox="1"/>
          <p:nvPr/>
        </p:nvSpPr>
        <p:spPr>
          <a:xfrm>
            <a:off x="2667000" y="6336268"/>
            <a:ext cx="301686" cy="369332"/>
          </a:xfrm>
          <a:prstGeom prst="rect">
            <a:avLst/>
          </a:prstGeom>
          <a:noFill/>
        </p:spPr>
        <p:txBody>
          <a:bodyPr wrap="none" rtlCol="0">
            <a:spAutoFit/>
          </a:bodyPr>
          <a:lstStyle/>
          <a:p>
            <a:r>
              <a:rPr lang="en-US" dirty="0" smtClean="0"/>
              <a:t>2</a:t>
            </a:r>
            <a:endParaRPr lang="en-US" dirty="0"/>
          </a:p>
        </p:txBody>
      </p:sp>
      <p:sp>
        <p:nvSpPr>
          <p:cNvPr id="13" name="TextBox 12"/>
          <p:cNvSpPr txBox="1"/>
          <p:nvPr/>
        </p:nvSpPr>
        <p:spPr>
          <a:xfrm>
            <a:off x="533400" y="4900136"/>
            <a:ext cx="301686" cy="369332"/>
          </a:xfrm>
          <a:prstGeom prst="rect">
            <a:avLst/>
          </a:prstGeom>
          <a:noFill/>
        </p:spPr>
        <p:txBody>
          <a:bodyPr wrap="none" rtlCol="0">
            <a:spAutoFit/>
          </a:bodyPr>
          <a:lstStyle/>
          <a:p>
            <a:r>
              <a:rPr lang="en-US" dirty="0"/>
              <a:t>1</a:t>
            </a:r>
          </a:p>
        </p:txBody>
      </p:sp>
      <p:sp>
        <p:nvSpPr>
          <p:cNvPr id="14" name="TextBox 13"/>
          <p:cNvSpPr txBox="1"/>
          <p:nvPr/>
        </p:nvSpPr>
        <p:spPr>
          <a:xfrm>
            <a:off x="993714" y="5281136"/>
            <a:ext cx="301686" cy="369332"/>
          </a:xfrm>
          <a:prstGeom prst="rect">
            <a:avLst/>
          </a:prstGeom>
          <a:noFill/>
        </p:spPr>
        <p:txBody>
          <a:bodyPr wrap="none" rtlCol="0">
            <a:spAutoFit/>
          </a:bodyPr>
          <a:lstStyle/>
          <a:p>
            <a:r>
              <a:rPr lang="en-US" dirty="0" smtClean="0"/>
              <a:t>2</a:t>
            </a:r>
            <a:endParaRPr lang="en-US" dirty="0"/>
          </a:p>
        </p:txBody>
      </p:sp>
      <p:sp>
        <p:nvSpPr>
          <p:cNvPr id="15" name="TextBox 14"/>
          <p:cNvSpPr txBox="1"/>
          <p:nvPr/>
        </p:nvSpPr>
        <p:spPr>
          <a:xfrm>
            <a:off x="1374714" y="5662136"/>
            <a:ext cx="301686" cy="369332"/>
          </a:xfrm>
          <a:prstGeom prst="rect">
            <a:avLst/>
          </a:prstGeom>
          <a:noFill/>
        </p:spPr>
        <p:txBody>
          <a:bodyPr wrap="none" rtlCol="0">
            <a:spAutoFit/>
          </a:bodyPr>
          <a:lstStyle/>
          <a:p>
            <a:r>
              <a:rPr lang="en-US" dirty="0"/>
              <a:t>3</a:t>
            </a:r>
          </a:p>
        </p:txBody>
      </p:sp>
      <p:sp>
        <p:nvSpPr>
          <p:cNvPr id="16" name="TextBox 15"/>
          <p:cNvSpPr txBox="1"/>
          <p:nvPr/>
        </p:nvSpPr>
        <p:spPr>
          <a:xfrm>
            <a:off x="1755714" y="6043136"/>
            <a:ext cx="301686" cy="369332"/>
          </a:xfrm>
          <a:prstGeom prst="rect">
            <a:avLst/>
          </a:prstGeom>
          <a:noFill/>
        </p:spPr>
        <p:txBody>
          <a:bodyPr wrap="none" rtlCol="0">
            <a:spAutoFit/>
          </a:bodyPr>
          <a:lstStyle/>
          <a:p>
            <a:r>
              <a:rPr lang="en-US" dirty="0" smtClean="0"/>
              <a:t>4</a:t>
            </a:r>
            <a:endParaRPr lang="en-US" dirty="0"/>
          </a:p>
        </p:txBody>
      </p:sp>
      <p:sp>
        <p:nvSpPr>
          <p:cNvPr id="17" name="TextBox 16"/>
          <p:cNvSpPr txBox="1"/>
          <p:nvPr/>
        </p:nvSpPr>
        <p:spPr>
          <a:xfrm>
            <a:off x="2136714" y="6412468"/>
            <a:ext cx="301686" cy="369332"/>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p14="http://schemas.microsoft.com/office/powerpoint/2010/main" val="3121901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sz="3600" dirty="0" smtClean="0"/>
              <a:t>Bottom-up (BEST)</a:t>
            </a:r>
            <a:endParaRPr lang="en-US" sz="3600" dirty="0"/>
          </a:p>
        </p:txBody>
      </p:sp>
      <p:sp>
        <p:nvSpPr>
          <p:cNvPr id="3" name="Content Placeholder 2"/>
          <p:cNvSpPr>
            <a:spLocks noGrp="1"/>
          </p:cNvSpPr>
          <p:nvPr>
            <p:ph idx="1"/>
          </p:nvPr>
        </p:nvSpPr>
        <p:spPr>
          <a:xfrm>
            <a:off x="51613" y="1752600"/>
            <a:ext cx="5781368" cy="4191000"/>
          </a:xfrm>
          <a:ln>
            <a:solidFill>
              <a:schemeClr val="bg1">
                <a:lumMod val="50000"/>
              </a:schemeClr>
            </a:solidFill>
          </a:ln>
        </p:spPr>
        <p:txBody>
          <a:bodyPr/>
          <a:lstStyle/>
          <a:p>
            <a:pPr marL="0" indent="0">
              <a:buNone/>
            </a:pPr>
            <a:r>
              <a:rPr lang="en-US" sz="1400" dirty="0" smtClean="0">
                <a:latin typeface="Courier New" panose="02070309020205020404" pitchFamily="49" charset="0"/>
                <a:cs typeface="Courier New" panose="02070309020205020404" pitchFamily="49" charset="0"/>
              </a:rPr>
              <a:t>// Bottom-up (the most efficient solution)</a:t>
            </a:r>
          </a:p>
          <a:p>
            <a:pPr marL="0" indent="0">
              <a:buNone/>
            </a:pP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js_iter</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v,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*p,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n){</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j, </a:t>
            </a:r>
            <a:r>
              <a:rPr lang="en-US" sz="1400" dirty="0" err="1" smtClean="0">
                <a:latin typeface="Courier New" panose="02070309020205020404" pitchFamily="49" charset="0"/>
                <a:cs typeface="Courier New" panose="02070309020205020404" pitchFamily="49" charset="0"/>
              </a:rPr>
              <a:t>with_j</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without_j</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sol[n+1];  </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 optionally, may initialize it to -1 for safety  </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sol[0] = 0; </a:t>
            </a:r>
          </a:p>
          <a:p>
            <a:pPr marL="0" indent="0">
              <a:buNone/>
            </a:pPr>
            <a:r>
              <a:rPr lang="en-US" sz="1400" dirty="0" smtClean="0">
                <a:latin typeface="Courier New" panose="02070309020205020404" pitchFamily="49" charset="0"/>
                <a:cs typeface="Courier New" panose="02070309020205020404" pitchFamily="49" charset="0"/>
              </a:rPr>
              <a:t>   for(j = 1; j &lt;= n; </a:t>
            </a:r>
            <a:r>
              <a:rPr lang="en-US" sz="1400" dirty="0" err="1" smtClean="0">
                <a:latin typeface="Courier New" panose="02070309020205020404" pitchFamily="49" charset="0"/>
                <a:cs typeface="Courier New" panose="02070309020205020404" pitchFamily="49" charset="0"/>
              </a:rPr>
              <a:t>j++</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with_j</a:t>
            </a:r>
            <a:r>
              <a:rPr lang="en-US" sz="1400" dirty="0" smtClean="0">
                <a:latin typeface="Courier New" panose="02070309020205020404" pitchFamily="49" charset="0"/>
                <a:cs typeface="Courier New" panose="02070309020205020404" pitchFamily="49" charset="0"/>
              </a:rPr>
              <a:t> = v[</a:t>
            </a:r>
            <a:r>
              <a:rPr lang="en-US" sz="1400" b="1" dirty="0" smtClean="0">
                <a:solidFill>
                  <a:srgbClr val="FF0000"/>
                </a:solidFill>
                <a:latin typeface="Courier New" panose="02070309020205020404" pitchFamily="49" charset="0"/>
                <a:cs typeface="Courier New" panose="02070309020205020404" pitchFamily="49" charset="0"/>
              </a:rPr>
              <a:t>j</a:t>
            </a:r>
            <a:r>
              <a:rPr lang="en-US" sz="1400" dirty="0" smtClean="0">
                <a:latin typeface="Courier New" panose="02070309020205020404" pitchFamily="49" charset="0"/>
                <a:cs typeface="Courier New" panose="02070309020205020404" pitchFamily="49" charset="0"/>
              </a:rPr>
              <a:t>] + sol[p[</a:t>
            </a:r>
            <a:r>
              <a:rPr lang="en-US" sz="1400" b="1" dirty="0" smtClean="0">
                <a:solidFill>
                  <a:srgbClr val="FF0000"/>
                </a:solidFill>
                <a:latin typeface="Courier New" panose="02070309020205020404" pitchFamily="49" charset="0"/>
                <a:cs typeface="Courier New" panose="02070309020205020404" pitchFamily="49" charset="0"/>
              </a:rPr>
              <a:t>j</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without_j</a:t>
            </a:r>
            <a:r>
              <a:rPr lang="en-US" sz="1400" dirty="0" smtClean="0">
                <a:latin typeface="Courier New" panose="02070309020205020404" pitchFamily="49" charset="0"/>
                <a:cs typeface="Courier New" panose="02070309020205020404" pitchFamily="49" charset="0"/>
              </a:rPr>
              <a:t> = sol[</a:t>
            </a:r>
            <a:r>
              <a:rPr lang="en-US" sz="1400" b="1" dirty="0" smtClean="0">
                <a:solidFill>
                  <a:srgbClr val="FF0000"/>
                </a:solidFill>
                <a:latin typeface="Courier New" panose="02070309020205020404" pitchFamily="49" charset="0"/>
                <a:cs typeface="Courier New" panose="02070309020205020404" pitchFamily="49" charset="0"/>
              </a:rPr>
              <a:t>j-1</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if ( </a:t>
            </a:r>
            <a:r>
              <a:rPr lang="en-US" sz="1400" dirty="0" err="1" smtClean="0">
                <a:latin typeface="Courier New" panose="02070309020205020404" pitchFamily="49" charset="0"/>
                <a:cs typeface="Courier New" panose="02070309020205020404" pitchFamily="49" charset="0"/>
              </a:rPr>
              <a:t>with_j</a:t>
            </a:r>
            <a:r>
              <a:rPr lang="en-US" sz="1400" dirty="0" smtClean="0">
                <a:latin typeface="Courier New" panose="02070309020205020404" pitchFamily="49" charset="0"/>
                <a:cs typeface="Courier New" panose="02070309020205020404" pitchFamily="49" charset="0"/>
              </a:rPr>
              <a:t> &gt;= </a:t>
            </a:r>
            <a:r>
              <a:rPr lang="en-US" sz="1400" dirty="0" err="1" smtClean="0">
                <a:latin typeface="Courier New" panose="02070309020205020404" pitchFamily="49" charset="0"/>
                <a:cs typeface="Courier New" panose="02070309020205020404" pitchFamily="49" charset="0"/>
              </a:rPr>
              <a:t>without_j</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sol[j] = </a:t>
            </a:r>
            <a:r>
              <a:rPr lang="en-US" sz="1400" dirty="0" err="1" smtClean="0">
                <a:latin typeface="Courier New" panose="02070309020205020404" pitchFamily="49" charset="0"/>
                <a:cs typeface="Courier New" panose="02070309020205020404" pitchFamily="49" charset="0"/>
              </a:rPr>
              <a:t>with_j</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else</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sol[j] = </a:t>
            </a:r>
            <a:r>
              <a:rPr lang="en-US" sz="1400" dirty="0" err="1" smtClean="0">
                <a:latin typeface="Courier New" panose="02070309020205020404" pitchFamily="49" charset="0"/>
                <a:cs typeface="Courier New" panose="02070309020205020404" pitchFamily="49" charset="0"/>
              </a:rPr>
              <a:t>without_j</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p>
          <a:p>
            <a:pPr marL="0" indent="0">
              <a:buNone/>
            </a:pPr>
            <a:r>
              <a:rPr lang="en-US" sz="1400" dirty="0" smtClean="0">
                <a:latin typeface="Courier New" panose="02070309020205020404" pitchFamily="49" charset="0"/>
                <a:cs typeface="Courier New" panose="02070309020205020404" pitchFamily="49" charset="0"/>
              </a:rPr>
              <a:t>   return sol[n];</a:t>
            </a:r>
          </a:p>
          <a:p>
            <a:pPr marL="0" indent="0">
              <a:buNone/>
            </a:pPr>
            <a:r>
              <a:rPr lang="en-US" sz="1400" dirty="0">
                <a:latin typeface="Courier New" panose="02070309020205020404" pitchFamily="49" charset="0"/>
                <a:cs typeface="Courier New" panose="02070309020205020404" pitchFamily="49" charset="0"/>
              </a:rPr>
              <a:t>}</a:t>
            </a:r>
            <a:endParaRPr lang="en-US" sz="1400" dirty="0" smtClean="0">
              <a:latin typeface="Courier New" panose="02070309020205020404" pitchFamily="49" charset="0"/>
              <a:cs typeface="Courier New" panose="02070309020205020404" pitchFamily="49" charset="0"/>
            </a:endParaRPr>
          </a:p>
          <a:p>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1613" y="927100"/>
                <a:ext cx="3435299" cy="738664"/>
              </a:xfrm>
              <a:prstGeom prst="rect">
                <a:avLst/>
              </a:prstGeom>
              <a:noFill/>
              <a:ln>
                <a:solidFill>
                  <a:schemeClr val="tx1"/>
                </a:solidFill>
              </a:ln>
            </p:spPr>
            <p:txBody>
              <a:bodyPr wrap="none" rtlCol="0">
                <a:spAutoFit/>
              </a:bodyPr>
              <a:lstStyle/>
              <a:p>
                <a:r>
                  <a:rPr lang="en-US" sz="1400" i="1" dirty="0" smtClean="0">
                    <a:latin typeface="Cambria Math" panose="02040503050406030204" pitchFamily="18" charset="0"/>
                    <a:ea typeface="Cambria Math" panose="02040503050406030204" pitchFamily="18" charset="0"/>
                  </a:rPr>
                  <a:t>Math function: </a:t>
                </a:r>
              </a:p>
              <a:p>
                <a:r>
                  <a:rPr lang="en-US" sz="1400" i="1" dirty="0" smtClean="0">
                    <a:latin typeface="Cambria Math" panose="02040503050406030204" pitchFamily="18" charset="0"/>
                    <a:ea typeface="Cambria Math" panose="02040503050406030204" pitchFamily="18" charset="0"/>
                  </a:rPr>
                  <a:t>sol(0</a:t>
                </a:r>
                <a:r>
                  <a:rPr lang="en-US" sz="1400" i="1" dirty="0">
                    <a:latin typeface="Cambria Math" panose="02040503050406030204" pitchFamily="18" charset="0"/>
                    <a:ea typeface="Cambria Math" panose="02040503050406030204" pitchFamily="18" charset="0"/>
                  </a:rPr>
                  <a:t>) = 0</a:t>
                </a:r>
              </a:p>
              <a:p>
                <a:r>
                  <a:rPr lang="en-US" sz="1400" i="1" dirty="0">
                    <a:latin typeface="Cambria Math" panose="02040503050406030204" pitchFamily="18" charset="0"/>
                    <a:ea typeface="Cambria Math" panose="02040503050406030204" pitchFamily="18" charset="0"/>
                  </a:rPr>
                  <a:t> </a:t>
                </a:r>
                <a14:m>
                  <m:oMath xmlns:m="http://schemas.openxmlformats.org/officeDocument/2006/math">
                    <m:r>
                      <a:rPr lang="en-US" sz="1400" i="1">
                        <a:latin typeface="Cambria Math"/>
                      </a:rPr>
                      <m:t>𝑠𝑜𝑙</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r>
                      <m:rPr>
                        <m:sty m:val="p"/>
                      </m:rPr>
                      <a:rPr lang="en-US" sz="1400">
                        <a:latin typeface="Cambria Math"/>
                      </a:rPr>
                      <m:t>max</m:t>
                    </m:r>
                    <m:r>
                      <a:rPr lang="en-US" sz="1400" i="1">
                        <a:latin typeface="Cambria Math"/>
                      </a:rPr>
                      <m:t>⁡{</m:t>
                    </m:r>
                    <m:r>
                      <a:rPr lang="en-US" sz="1400" i="1">
                        <a:latin typeface="Cambria Math"/>
                      </a:rPr>
                      <m:t>𝑠𝑜𝑙</m:t>
                    </m:r>
                    <m:d>
                      <m:dPr>
                        <m:ctrlPr>
                          <a:rPr lang="en-US" sz="1400" i="1">
                            <a:latin typeface="Cambria Math" panose="02040503050406030204" pitchFamily="18" charset="0"/>
                          </a:rPr>
                        </m:ctrlPr>
                      </m:dPr>
                      <m:e>
                        <m:r>
                          <a:rPr lang="en-US" sz="1400" i="1">
                            <a:latin typeface="Cambria Math"/>
                          </a:rPr>
                          <m:t>𝑖</m:t>
                        </m:r>
                        <m:r>
                          <a:rPr lang="en-US" sz="1400" i="1">
                            <a:latin typeface="Cambria Math"/>
                          </a:rPr>
                          <m:t>−1</m:t>
                        </m:r>
                      </m:e>
                    </m:d>
                    <m:r>
                      <a:rPr lang="en-US" sz="1400" i="1">
                        <a:latin typeface="Cambria Math"/>
                      </a:rPr>
                      <m:t>, </m:t>
                    </m:r>
                    <m:r>
                      <a:rPr lang="en-US" sz="1400" i="1">
                        <a:latin typeface="Cambria Math"/>
                      </a:rPr>
                      <m:t>𝑣</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r>
                      <a:rPr lang="en-US" sz="1400" i="1">
                        <a:latin typeface="Cambria Math"/>
                      </a:rPr>
                      <m:t>𝑠𝑜𝑙</m:t>
                    </m:r>
                    <m:r>
                      <a:rPr lang="en-US" sz="1400" i="1">
                        <a:latin typeface="Cambria Math"/>
                      </a:rPr>
                      <m:t>(</m:t>
                    </m:r>
                    <m:r>
                      <a:rPr lang="en-US" sz="1400" i="1">
                        <a:latin typeface="Cambria Math"/>
                      </a:rPr>
                      <m:t>𝑝</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oMath>
                </a14:m>
                <a:endParaRPr lang="en-US" sz="1400" dirty="0"/>
              </a:p>
            </p:txBody>
          </p:sp>
        </mc:Choice>
        <mc:Fallback xmlns="">
          <p:sp>
            <p:nvSpPr>
              <p:cNvPr id="5" name="TextBox 4"/>
              <p:cNvSpPr txBox="1">
                <a:spLocks noRot="1" noChangeAspect="1" noMove="1" noResize="1" noEditPoints="1" noAdjustHandles="1" noChangeArrowheads="1" noChangeShapeType="1" noTextEdit="1"/>
              </p:cNvSpPr>
              <p:nvPr/>
            </p:nvSpPr>
            <p:spPr>
              <a:xfrm>
                <a:off x="51613" y="927100"/>
                <a:ext cx="3435299" cy="738664"/>
              </a:xfrm>
              <a:prstGeom prst="rect">
                <a:avLst/>
              </a:prstGeom>
              <a:blipFill>
                <a:blip r:embed="rId2"/>
                <a:stretch>
                  <a:fillRect l="-353" t="-1626" b="-3252"/>
                </a:stretch>
              </a:blipFill>
              <a:ln>
                <a:solidFill>
                  <a:schemeClr val="tx1"/>
                </a:solidFill>
              </a:ln>
            </p:spPr>
            <p:txBody>
              <a:bodyPr/>
              <a:lstStyle/>
              <a:p>
                <a:r>
                  <a:rPr lang="en-US">
                    <a:noFill/>
                  </a:rPr>
                  <a:t> </a:t>
                </a:r>
              </a:p>
            </p:txBody>
          </p:sp>
        </mc:Fallback>
      </mc:AlternateContent>
      <p:sp>
        <p:nvSpPr>
          <p:cNvPr id="6" name="TextBox 5"/>
          <p:cNvSpPr txBox="1"/>
          <p:nvPr/>
        </p:nvSpPr>
        <p:spPr>
          <a:xfrm>
            <a:off x="3634638" y="927100"/>
            <a:ext cx="3206699" cy="738664"/>
          </a:xfrm>
          <a:prstGeom prst="rect">
            <a:avLst/>
          </a:prstGeom>
          <a:noFill/>
          <a:ln>
            <a:solidFill>
              <a:schemeClr val="tx1"/>
            </a:solidFill>
          </a:ln>
        </p:spPr>
        <p:txBody>
          <a:bodyPr wrap="square" rtlCol="0">
            <a:spAutoFit/>
          </a:bodyPr>
          <a:lstStyle/>
          <a:p>
            <a:r>
              <a:rPr lang="en-US" sz="1400" dirty="0" smtClean="0"/>
              <a:t>The program will create an populate an array, </a:t>
            </a:r>
            <a:r>
              <a:rPr lang="en-US" sz="1400" dirty="0" smtClean="0">
                <a:latin typeface="Courier New" panose="02070309020205020404" pitchFamily="49" charset="0"/>
                <a:cs typeface="Courier New" panose="02070309020205020404" pitchFamily="49" charset="0"/>
              </a:rPr>
              <a:t>sol</a:t>
            </a:r>
            <a:r>
              <a:rPr lang="en-US" sz="1400" dirty="0" smtClean="0"/>
              <a:t>, corresponding to the </a:t>
            </a:r>
            <a:r>
              <a:rPr lang="en-US" sz="1400" i="1" dirty="0" smtClean="0"/>
              <a:t>sol</a:t>
            </a:r>
            <a:r>
              <a:rPr lang="en-US" sz="1400" dirty="0" smtClean="0"/>
              <a:t> function from the math definition.</a:t>
            </a:r>
            <a:endParaRPr lang="en-US" sz="1400" dirty="0"/>
          </a:p>
        </p:txBody>
      </p:sp>
      <p:sp>
        <p:nvSpPr>
          <p:cNvPr id="7" name="TextBox 6"/>
          <p:cNvSpPr txBox="1"/>
          <p:nvPr/>
        </p:nvSpPr>
        <p:spPr>
          <a:xfrm>
            <a:off x="5999300" y="1844268"/>
            <a:ext cx="3019731" cy="523220"/>
          </a:xfrm>
          <a:prstGeom prst="rect">
            <a:avLst/>
          </a:prstGeom>
          <a:noFill/>
          <a:ln>
            <a:solidFill>
              <a:schemeClr val="bg1">
                <a:lumMod val="50000"/>
              </a:schemeClr>
            </a:solidFill>
          </a:ln>
        </p:spPr>
        <p:txBody>
          <a:bodyPr wrap="square" rtlCol="0">
            <a:spAutoFit/>
          </a:bodyPr>
          <a:lstStyle/>
          <a:p>
            <a:r>
              <a:rPr lang="en-US" sz="1400" dirty="0" smtClean="0"/>
              <a:t>The </a:t>
            </a:r>
            <a:r>
              <a:rPr lang="en-US" sz="1400" dirty="0" smtClean="0">
                <a:latin typeface="Courier New" panose="02070309020205020404" pitchFamily="49" charset="0"/>
                <a:cs typeface="Courier New" panose="02070309020205020404" pitchFamily="49" charset="0"/>
              </a:rPr>
              <a:t>sol</a:t>
            </a:r>
            <a:r>
              <a:rPr lang="en-US" sz="1400" dirty="0" smtClean="0"/>
              <a:t> array must have size n+1 </a:t>
            </a:r>
            <a:r>
              <a:rPr lang="en-US" sz="1400" dirty="0" err="1" smtClean="0"/>
              <a:t>b.c.</a:t>
            </a:r>
            <a:r>
              <a:rPr lang="en-US" sz="1400" dirty="0" smtClean="0"/>
              <a:t> we must access indexes from 0 to n.</a:t>
            </a:r>
            <a:endParaRPr lang="en-US" sz="1400" dirty="0"/>
          </a:p>
        </p:txBody>
      </p:sp>
      <p:graphicFrame>
        <p:nvGraphicFramePr>
          <p:cNvPr id="9" name="Table 8"/>
          <p:cNvGraphicFramePr>
            <a:graphicFrameLocks noGrp="1"/>
          </p:cNvGraphicFramePr>
          <p:nvPr>
            <p:extLst>
              <p:ext uri="{D42A27DB-BD31-4B8C-83A1-F6EECF244321}">
                <p14:modId xmlns:p14="http://schemas.microsoft.com/office/powerpoint/2010/main" val="2991305319"/>
              </p:ext>
            </p:extLst>
          </p:nvPr>
        </p:nvGraphicFramePr>
        <p:xfrm>
          <a:off x="6009968" y="2976880"/>
          <a:ext cx="3009063" cy="2890520"/>
        </p:xfrm>
        <a:graphic>
          <a:graphicData uri="http://schemas.openxmlformats.org/drawingml/2006/table">
            <a:tbl>
              <a:tblPr firstRow="1" bandRow="1">
                <a:tableStyleId>{2D5ABB26-0587-4C30-8999-92F81FD0307C}</a:tableStyleId>
              </a:tblPr>
              <a:tblGrid>
                <a:gridCol w="392909">
                  <a:extLst>
                    <a:ext uri="{9D8B030D-6E8A-4147-A177-3AD203B41FA5}">
                      <a16:colId xmlns:a16="http://schemas.microsoft.com/office/drawing/2014/main" val="20000"/>
                    </a:ext>
                  </a:extLst>
                </a:gridCol>
                <a:gridCol w="392909">
                  <a:extLst>
                    <a:ext uri="{9D8B030D-6E8A-4147-A177-3AD203B41FA5}">
                      <a16:colId xmlns:a16="http://schemas.microsoft.com/office/drawing/2014/main" val="20001"/>
                    </a:ext>
                  </a:extLst>
                </a:gridCol>
                <a:gridCol w="550073">
                  <a:extLst>
                    <a:ext uri="{9D8B030D-6E8A-4147-A177-3AD203B41FA5}">
                      <a16:colId xmlns:a16="http://schemas.microsoft.com/office/drawing/2014/main" val="20002"/>
                    </a:ext>
                  </a:extLst>
                </a:gridCol>
                <a:gridCol w="1673172">
                  <a:extLst>
                    <a:ext uri="{9D8B030D-6E8A-4147-A177-3AD203B41FA5}">
                      <a16:colId xmlns:a16="http://schemas.microsoft.com/office/drawing/2014/main" val="20003"/>
                    </a:ext>
                  </a:extLst>
                </a:gridCol>
              </a:tblGrid>
              <a:tr h="361315">
                <a:tc>
                  <a:txBody>
                    <a:bodyPr/>
                    <a:lstStyle/>
                    <a:p>
                      <a:r>
                        <a:rPr lang="en-US" sz="1400" dirty="0" err="1" smtClean="0"/>
                        <a:t>j</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v</a:t>
                      </a:r>
                      <a:r>
                        <a:rPr lang="en-US" sz="1400" baseline="-25000" dirty="0" err="1" smtClean="0"/>
                        <a:t>j</a:t>
                      </a: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p</a:t>
                      </a:r>
                      <a:r>
                        <a:rPr lang="en-US" sz="1400" baseline="-25000" dirty="0" err="1" smtClean="0"/>
                        <a:t>j</a:t>
                      </a: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sol[j]</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1315">
                <a:tc>
                  <a:txBody>
                    <a:bodyPr/>
                    <a:lstStyle/>
                    <a:p>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0</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1315">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5</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5 = max{0,</a:t>
                      </a:r>
                      <a:r>
                        <a:rPr lang="en-US" sz="1400" baseline="0" dirty="0" smtClean="0"/>
                        <a:t> 5+0</a:t>
                      </a: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1315">
                <a:tc>
                  <a:txBody>
                    <a:bodyPr/>
                    <a:lstStyle/>
                    <a:p>
                      <a:r>
                        <a:rPr lang="en-US" sz="1400" dirty="0" smtClean="0"/>
                        <a:t>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6</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6 = max{5,</a:t>
                      </a:r>
                      <a:r>
                        <a:rPr lang="en-US" sz="1400" baseline="0" dirty="0" smtClean="0"/>
                        <a:t> 6+0</a:t>
                      </a:r>
                      <a:r>
                        <a:rPr lang="en-US" sz="14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1315">
                <a:tc>
                  <a:txBody>
                    <a:bodyPr/>
                    <a:lstStyle/>
                    <a:p>
                      <a:r>
                        <a:rPr lang="en-US" sz="1400" dirty="0" smtClean="0"/>
                        <a:t>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3</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2</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9 = max{6,</a:t>
                      </a:r>
                      <a:r>
                        <a:rPr lang="en-US" sz="1400" baseline="0" dirty="0" smtClean="0"/>
                        <a:t> 3+6</a:t>
                      </a:r>
                      <a:r>
                        <a:rPr lang="en-US" sz="14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1315">
                <a:tc>
                  <a:txBody>
                    <a:bodyPr/>
                    <a:lstStyle/>
                    <a:p>
                      <a:r>
                        <a:rPr lang="en-US" sz="1400" dirty="0" smtClean="0"/>
                        <a:t>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2</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9 = max{9,</a:t>
                      </a:r>
                      <a:r>
                        <a:rPr lang="en-US" sz="1400" baseline="0" dirty="0" smtClean="0"/>
                        <a:t> 2+5</a:t>
                      </a: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1315">
                <a:tc>
                  <a:txBody>
                    <a:bodyPr/>
                    <a:lstStyle/>
                    <a:p>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2</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11 = max{9,</a:t>
                      </a:r>
                      <a:r>
                        <a:rPr lang="en-US" sz="1400" baseline="0" dirty="0" smtClean="0"/>
                        <a:t> 2+9</a:t>
                      </a:r>
                      <a:r>
                        <a:rPr lang="en-US" sz="1400" dirty="0" smtClean="0"/>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1315">
                <a:tc>
                  <a:txBody>
                    <a:bodyPr/>
                    <a:lstStyle/>
                    <a:p>
                      <a:r>
                        <a:rPr lang="en-US" sz="1400" dirty="0" smtClean="0"/>
                        <a:t>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5</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11 = max{11,</a:t>
                      </a:r>
                      <a:r>
                        <a:rPr lang="en-US" sz="1400" baseline="0" dirty="0" smtClean="0"/>
                        <a:t> 5+0</a:t>
                      </a:r>
                      <a:r>
                        <a:rPr lang="en-US" sz="1400" dirty="0" smtClean="0"/>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extBox 9"/>
          <p:cNvSpPr txBox="1"/>
          <p:nvPr/>
        </p:nvSpPr>
        <p:spPr>
          <a:xfrm>
            <a:off x="2971800" y="6356350"/>
            <a:ext cx="4630242" cy="369332"/>
          </a:xfrm>
          <a:prstGeom prst="rect">
            <a:avLst/>
          </a:prstGeom>
          <a:noFill/>
        </p:spPr>
        <p:txBody>
          <a:bodyPr wrap="none" rtlCol="0">
            <a:spAutoFit/>
          </a:bodyPr>
          <a:lstStyle/>
          <a:p>
            <a:r>
              <a:rPr lang="en-US" dirty="0" smtClean="0"/>
              <a:t>Time complexity: Θ(N), Space complexity:  </a:t>
            </a:r>
            <a:r>
              <a:rPr lang="en-US" dirty="0"/>
              <a:t>Θ(N)</a:t>
            </a:r>
          </a:p>
        </p:txBody>
      </p:sp>
    </p:spTree>
    <p:extLst>
      <p:ext uri="{BB962C8B-B14F-4D97-AF65-F5344CB8AC3E}">
        <p14:creationId xmlns:p14="http://schemas.microsoft.com/office/powerpoint/2010/main" val="2387014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162"/>
            <a:ext cx="8229600" cy="685800"/>
          </a:xfrm>
        </p:spPr>
        <p:txBody>
          <a:bodyPr/>
          <a:lstStyle/>
          <a:p>
            <a:r>
              <a:rPr lang="en-US" sz="3200" dirty="0" smtClean="0"/>
              <a:t>Recursive (inefficient) – </a:t>
            </a:r>
            <a:r>
              <a:rPr lang="en-US" sz="3200" dirty="0" smtClean="0">
                <a:solidFill>
                  <a:srgbClr val="FF0000"/>
                </a:solidFill>
              </a:rPr>
              <a:t>SKIP for now, Fall 2020</a:t>
            </a:r>
            <a:endParaRPr lang="en-US" sz="3200" dirty="0">
              <a:solidFill>
                <a:srgbClr val="FF0000"/>
              </a:solidFill>
            </a:endParaRPr>
          </a:p>
        </p:txBody>
      </p:sp>
      <p:sp>
        <p:nvSpPr>
          <p:cNvPr id="3" name="Content Placeholder 2"/>
          <p:cNvSpPr>
            <a:spLocks noGrp="1"/>
          </p:cNvSpPr>
          <p:nvPr>
            <p:ph idx="1"/>
          </p:nvPr>
        </p:nvSpPr>
        <p:spPr>
          <a:xfrm>
            <a:off x="152400" y="1600200"/>
            <a:ext cx="4267200" cy="3276600"/>
          </a:xfrm>
          <a:ln>
            <a:solidFill>
              <a:schemeClr val="bg1">
                <a:lumMod val="50000"/>
              </a:schemeClr>
            </a:solidFill>
          </a:ln>
        </p:spPr>
        <p:txBody>
          <a:bodyPr/>
          <a:lstStyle/>
          <a:p>
            <a:pPr marL="0" indent="0">
              <a:buNone/>
            </a:pPr>
            <a:r>
              <a:rPr lang="en-US" sz="1400" dirty="0" smtClean="0">
                <a:latin typeface="Courier New" panose="02070309020205020404" pitchFamily="49" charset="0"/>
                <a:cs typeface="Courier New" panose="02070309020205020404" pitchFamily="49" charset="0"/>
              </a:rPr>
              <a:t>// Inefficient recursive solution:</a:t>
            </a:r>
          </a:p>
          <a:p>
            <a:pPr marL="0" indent="0">
              <a:buNone/>
            </a:pP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jsr</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v,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*p,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n){</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if (n == 0) return 0;</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res;</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with_n</a:t>
            </a:r>
            <a:r>
              <a:rPr lang="en-US" sz="1400" dirty="0" smtClean="0">
                <a:latin typeface="Courier New" panose="02070309020205020404" pitchFamily="49" charset="0"/>
                <a:cs typeface="Courier New" panose="02070309020205020404" pitchFamily="49" charset="0"/>
              </a:rPr>
              <a:t> = v[n] + </a:t>
            </a:r>
            <a:r>
              <a:rPr lang="en-US" sz="1400" dirty="0" err="1" smtClean="0">
                <a:latin typeface="Courier New" panose="02070309020205020404" pitchFamily="49" charset="0"/>
                <a:cs typeface="Courier New" panose="02070309020205020404" pitchFamily="49" charset="0"/>
              </a:rPr>
              <a:t>jsr</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v,p,p</a:t>
            </a:r>
            <a:r>
              <a:rPr lang="en-US" sz="1400" dirty="0" smtClean="0">
                <a:latin typeface="Courier New" panose="02070309020205020404" pitchFamily="49" charset="0"/>
                <a:cs typeface="Courier New" panose="02070309020205020404" pitchFamily="49" charset="0"/>
              </a:rPr>
              <a:t>[n]);</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without_n</a:t>
            </a:r>
            <a:r>
              <a:rPr lang="en-US" sz="1400" dirty="0" smtClean="0">
                <a:latin typeface="Courier New" panose="02070309020205020404" pitchFamily="49" charset="0"/>
                <a:cs typeface="Courier New" panose="02070309020205020404" pitchFamily="49" charset="0"/>
              </a:rPr>
              <a:t> = </a:t>
            </a:r>
            <a:r>
              <a:rPr lang="en-US" sz="1400" dirty="0" err="1" smtClean="0">
                <a:latin typeface="Courier New" panose="02070309020205020404" pitchFamily="49" charset="0"/>
                <a:cs typeface="Courier New" panose="02070309020205020404" pitchFamily="49" charset="0"/>
              </a:rPr>
              <a:t>jsr</a:t>
            </a:r>
            <a:r>
              <a:rPr lang="en-US" sz="1400" dirty="0" smtClean="0">
                <a:latin typeface="Courier New" panose="02070309020205020404" pitchFamily="49" charset="0"/>
                <a:cs typeface="Courier New" panose="02070309020205020404" pitchFamily="49" charset="0"/>
              </a:rPr>
              <a:t>(v,p,n-1);</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if ( </a:t>
            </a:r>
            <a:r>
              <a:rPr lang="en-US" sz="1400" dirty="0" err="1" smtClean="0">
                <a:latin typeface="Courier New" panose="02070309020205020404" pitchFamily="49" charset="0"/>
                <a:cs typeface="Courier New" panose="02070309020205020404" pitchFamily="49" charset="0"/>
              </a:rPr>
              <a:t>with_n</a:t>
            </a:r>
            <a:r>
              <a:rPr lang="en-US" sz="1400" dirty="0" smtClean="0">
                <a:latin typeface="Courier New" panose="02070309020205020404" pitchFamily="49" charset="0"/>
                <a:cs typeface="Courier New" panose="02070309020205020404" pitchFamily="49" charset="0"/>
              </a:rPr>
              <a:t> &gt;= </a:t>
            </a:r>
            <a:r>
              <a:rPr lang="en-US" sz="1400" dirty="0" err="1" smtClean="0">
                <a:latin typeface="Courier New" panose="02070309020205020404" pitchFamily="49" charset="0"/>
                <a:cs typeface="Courier New" panose="02070309020205020404" pitchFamily="49" charset="0"/>
              </a:rPr>
              <a:t>without_n</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res = </a:t>
            </a:r>
            <a:r>
              <a:rPr lang="en-US" sz="1400" dirty="0" err="1" smtClean="0">
                <a:latin typeface="Courier New" panose="02070309020205020404" pitchFamily="49" charset="0"/>
                <a:cs typeface="Courier New" panose="02070309020205020404" pitchFamily="49" charset="0"/>
              </a:rPr>
              <a:t>with_n</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else</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res = </a:t>
            </a:r>
            <a:r>
              <a:rPr lang="en-US" sz="1400" dirty="0" err="1" smtClean="0">
                <a:latin typeface="Courier New" panose="02070309020205020404" pitchFamily="49" charset="0"/>
                <a:cs typeface="Courier New" panose="02070309020205020404" pitchFamily="49" charset="0"/>
              </a:rPr>
              <a:t>without_n</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return res;</a:t>
            </a:r>
          </a:p>
          <a:p>
            <a:pPr marL="0" indent="0">
              <a:buNone/>
            </a:pPr>
            <a:r>
              <a:rPr lang="en-US" sz="1400" dirty="0">
                <a:latin typeface="Courier New" panose="02070309020205020404" pitchFamily="49" charset="0"/>
                <a:cs typeface="Courier New" panose="02070309020205020404" pitchFamily="49" charset="0"/>
              </a:rPr>
              <a:t>}</a:t>
            </a:r>
            <a:endParaRPr lang="en-US" sz="1400" dirty="0" smtClean="0">
              <a:latin typeface="Courier New" panose="02070309020205020404" pitchFamily="49" charset="0"/>
              <a:cs typeface="Courier New" panose="02070309020205020404" pitchFamily="49" charset="0"/>
            </a:endParaRPr>
          </a:p>
          <a:p>
            <a:endParaRPr lang="en-US" sz="1800" dirty="0"/>
          </a:p>
        </p:txBody>
      </p:sp>
      <p:sp>
        <p:nvSpPr>
          <p:cNvPr id="4" name="Slide Number Placeholder 3"/>
          <p:cNvSpPr>
            <a:spLocks noGrp="1"/>
          </p:cNvSpPr>
          <p:nvPr>
            <p:ph type="sldNum" sz="quarter" idx="12"/>
          </p:nvPr>
        </p:nvSpPr>
        <p:spPr>
          <a:xfrm>
            <a:off x="7001759" y="6324600"/>
            <a:ext cx="2133600" cy="365125"/>
          </a:xfrm>
        </p:spPr>
        <p:txBody>
          <a:bodyPr/>
          <a:lstStyle/>
          <a:p>
            <a:fld id="{B6F15528-21DE-4FAA-801E-634DDDAF4B2B}" type="slidenum">
              <a:rPr lang="en-US" smtClean="0"/>
              <a:pPr/>
              <a:t>19</a:t>
            </a:fld>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152400" y="781916"/>
                <a:ext cx="3435299" cy="738664"/>
              </a:xfrm>
              <a:prstGeom prst="rect">
                <a:avLst/>
              </a:prstGeom>
              <a:noFill/>
              <a:ln>
                <a:solidFill>
                  <a:schemeClr val="tx1"/>
                </a:solidFill>
              </a:ln>
            </p:spPr>
            <p:txBody>
              <a:bodyPr wrap="none" rtlCol="0">
                <a:spAutoFit/>
              </a:bodyPr>
              <a:lstStyle/>
              <a:p>
                <a:r>
                  <a:rPr lang="en-US" sz="1400" i="1" dirty="0" smtClean="0">
                    <a:latin typeface="Cambria Math" panose="02040503050406030204" pitchFamily="18" charset="0"/>
                    <a:ea typeface="Cambria Math" panose="02040503050406030204" pitchFamily="18" charset="0"/>
                  </a:rPr>
                  <a:t>Math function: </a:t>
                </a:r>
              </a:p>
              <a:p>
                <a:r>
                  <a:rPr lang="en-US" sz="1400" i="1" dirty="0" smtClean="0">
                    <a:latin typeface="Cambria Math" panose="02040503050406030204" pitchFamily="18" charset="0"/>
                    <a:ea typeface="Cambria Math" panose="02040503050406030204" pitchFamily="18" charset="0"/>
                  </a:rPr>
                  <a:t>sol(0</a:t>
                </a:r>
                <a:r>
                  <a:rPr lang="en-US" sz="1400" i="1" dirty="0">
                    <a:latin typeface="Cambria Math" panose="02040503050406030204" pitchFamily="18" charset="0"/>
                    <a:ea typeface="Cambria Math" panose="02040503050406030204" pitchFamily="18" charset="0"/>
                  </a:rPr>
                  <a:t>) = 0</a:t>
                </a:r>
              </a:p>
              <a:p>
                <a:r>
                  <a:rPr lang="en-US" sz="1400" i="1" dirty="0">
                    <a:latin typeface="Cambria Math" panose="02040503050406030204" pitchFamily="18" charset="0"/>
                    <a:ea typeface="Cambria Math" panose="02040503050406030204" pitchFamily="18" charset="0"/>
                  </a:rPr>
                  <a:t> </a:t>
                </a:r>
                <a14:m>
                  <m:oMath xmlns:m="http://schemas.openxmlformats.org/officeDocument/2006/math">
                    <m:r>
                      <a:rPr lang="en-US" sz="1400" i="1">
                        <a:latin typeface="Cambria Math"/>
                      </a:rPr>
                      <m:t>𝑠𝑜𝑙</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r>
                      <m:rPr>
                        <m:sty m:val="p"/>
                      </m:rPr>
                      <a:rPr lang="en-US" sz="1400">
                        <a:latin typeface="Cambria Math"/>
                      </a:rPr>
                      <m:t>max</m:t>
                    </m:r>
                    <m:r>
                      <a:rPr lang="en-US" sz="1400" i="1">
                        <a:latin typeface="Cambria Math"/>
                      </a:rPr>
                      <m:t>⁡{</m:t>
                    </m:r>
                    <m:r>
                      <a:rPr lang="en-US" sz="1400" i="1">
                        <a:latin typeface="Cambria Math"/>
                      </a:rPr>
                      <m:t>𝑠𝑜𝑙</m:t>
                    </m:r>
                    <m:d>
                      <m:dPr>
                        <m:ctrlPr>
                          <a:rPr lang="en-US" sz="1400" i="1">
                            <a:latin typeface="Cambria Math" panose="02040503050406030204" pitchFamily="18" charset="0"/>
                          </a:rPr>
                        </m:ctrlPr>
                      </m:dPr>
                      <m:e>
                        <m:r>
                          <a:rPr lang="en-US" sz="1400" i="1">
                            <a:latin typeface="Cambria Math"/>
                          </a:rPr>
                          <m:t>𝑖</m:t>
                        </m:r>
                        <m:r>
                          <a:rPr lang="en-US" sz="1400" i="1">
                            <a:latin typeface="Cambria Math"/>
                          </a:rPr>
                          <m:t>−1</m:t>
                        </m:r>
                      </m:e>
                    </m:d>
                    <m:r>
                      <a:rPr lang="en-US" sz="1400" i="1">
                        <a:latin typeface="Cambria Math"/>
                      </a:rPr>
                      <m:t>, </m:t>
                    </m:r>
                    <m:r>
                      <a:rPr lang="en-US" sz="1400" i="1">
                        <a:latin typeface="Cambria Math"/>
                      </a:rPr>
                      <m:t>𝑣</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r>
                      <a:rPr lang="en-US" sz="1400" i="1">
                        <a:latin typeface="Cambria Math"/>
                      </a:rPr>
                      <m:t>𝑠𝑜𝑙</m:t>
                    </m:r>
                    <m:r>
                      <a:rPr lang="en-US" sz="1400" i="1">
                        <a:latin typeface="Cambria Math"/>
                      </a:rPr>
                      <m:t>(</m:t>
                    </m:r>
                    <m:r>
                      <a:rPr lang="en-US" sz="1400" i="1">
                        <a:latin typeface="Cambria Math"/>
                      </a:rPr>
                      <m:t>𝑝</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oMath>
                </a14:m>
                <a:endParaRPr lang="en-US" sz="1400" dirty="0"/>
              </a:p>
            </p:txBody>
          </p:sp>
        </mc:Choice>
        <mc:Fallback xmlns="">
          <p:sp>
            <p:nvSpPr>
              <p:cNvPr id="5" name="TextBox 4"/>
              <p:cNvSpPr txBox="1">
                <a:spLocks noRot="1" noChangeAspect="1" noMove="1" noResize="1" noEditPoints="1" noAdjustHandles="1" noChangeArrowheads="1" noChangeShapeType="1" noTextEdit="1"/>
              </p:cNvSpPr>
              <p:nvPr/>
            </p:nvSpPr>
            <p:spPr>
              <a:xfrm>
                <a:off x="152400" y="781916"/>
                <a:ext cx="3435299" cy="738664"/>
              </a:xfrm>
              <a:prstGeom prst="rect">
                <a:avLst/>
              </a:prstGeom>
              <a:blipFill>
                <a:blip r:embed="rId2"/>
                <a:stretch>
                  <a:fillRect l="-353" t="-813" b="-3252"/>
                </a:stretch>
              </a:blipFill>
              <a:ln>
                <a:solidFill>
                  <a:schemeClr val="tx1"/>
                </a:solidFill>
              </a:ln>
            </p:spPr>
            <p:txBody>
              <a:bodyPr/>
              <a:lstStyle/>
              <a:p>
                <a:r>
                  <a:rPr lang="en-US">
                    <a:noFill/>
                  </a:rPr>
                  <a:t> </a:t>
                </a:r>
              </a:p>
            </p:txBody>
          </p:sp>
        </mc:Fallback>
      </mc:AlternateContent>
      <p:sp>
        <p:nvSpPr>
          <p:cNvPr id="6" name="TextBox 5"/>
          <p:cNvSpPr txBox="1"/>
          <p:nvPr/>
        </p:nvSpPr>
        <p:spPr>
          <a:xfrm>
            <a:off x="152400" y="4976336"/>
            <a:ext cx="4267200" cy="1815882"/>
          </a:xfrm>
          <a:prstGeom prst="rect">
            <a:avLst/>
          </a:prstGeom>
          <a:noFill/>
          <a:ln>
            <a:solidFill>
              <a:schemeClr val="bg1">
                <a:lumMod val="50000"/>
              </a:schemeClr>
            </a:solidFill>
          </a:ln>
        </p:spPr>
        <p:txBody>
          <a:bodyPr wrap="square" rtlCol="0">
            <a:spAutoFit/>
          </a:bodyPr>
          <a:lstStyle/>
          <a:p>
            <a:r>
              <a:rPr lang="en-US" sz="1600" dirty="0" smtClean="0"/>
              <a:t>In the recursive version:</a:t>
            </a:r>
          </a:p>
          <a:p>
            <a:r>
              <a:rPr lang="en-US" sz="1600" dirty="0" smtClean="0"/>
              <a:t>- We write the solution for problem size n</a:t>
            </a:r>
          </a:p>
          <a:p>
            <a:r>
              <a:rPr lang="en-US" sz="1600" dirty="0" smtClean="0"/>
              <a:t>- Instead of a look-up in the array, we make a recursive call for the smaller problem size.</a:t>
            </a:r>
          </a:p>
          <a:p>
            <a:r>
              <a:rPr lang="en-US" sz="1600" dirty="0" smtClean="0"/>
              <a:t>- It will </a:t>
            </a:r>
            <a:r>
              <a:rPr lang="en-US" sz="1600" dirty="0" err="1" smtClean="0"/>
              <a:t>recompute</a:t>
            </a:r>
            <a:r>
              <a:rPr lang="en-US" sz="1600" dirty="0" smtClean="0"/>
              <a:t> the answer for the  same problem  multiple times (instead of saving it and looking it up) and that will make it inefficient.</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3265369306"/>
              </p:ext>
            </p:extLst>
          </p:nvPr>
        </p:nvGraphicFramePr>
        <p:xfrm>
          <a:off x="5257800" y="789772"/>
          <a:ext cx="3810001" cy="2661920"/>
        </p:xfrm>
        <a:graphic>
          <a:graphicData uri="http://schemas.openxmlformats.org/drawingml/2006/table">
            <a:tbl>
              <a:tblPr firstRow="1" bandRow="1">
                <a:tableStyleId>{2D5ABB26-0587-4C30-8999-92F81FD0307C}</a:tableStyleId>
              </a:tblPr>
              <a:tblGrid>
                <a:gridCol w="289103">
                  <a:extLst>
                    <a:ext uri="{9D8B030D-6E8A-4147-A177-3AD203B41FA5}">
                      <a16:colId xmlns:a16="http://schemas.microsoft.com/office/drawing/2014/main" val="20000"/>
                    </a:ext>
                  </a:extLst>
                </a:gridCol>
                <a:gridCol w="385471">
                  <a:extLst>
                    <a:ext uri="{9D8B030D-6E8A-4147-A177-3AD203B41FA5}">
                      <a16:colId xmlns:a16="http://schemas.microsoft.com/office/drawing/2014/main" val="20001"/>
                    </a:ext>
                  </a:extLst>
                </a:gridCol>
                <a:gridCol w="481839">
                  <a:extLst>
                    <a:ext uri="{9D8B030D-6E8A-4147-A177-3AD203B41FA5}">
                      <a16:colId xmlns:a16="http://schemas.microsoft.com/office/drawing/2014/main" val="20002"/>
                    </a:ext>
                  </a:extLst>
                </a:gridCol>
                <a:gridCol w="2653588">
                  <a:extLst>
                    <a:ext uri="{9D8B030D-6E8A-4147-A177-3AD203B41FA5}">
                      <a16:colId xmlns:a16="http://schemas.microsoft.com/office/drawing/2014/main" val="20003"/>
                    </a:ext>
                  </a:extLst>
                </a:gridCol>
              </a:tblGrid>
              <a:tr h="332740">
                <a:tc>
                  <a:txBody>
                    <a:bodyPr/>
                    <a:lstStyle/>
                    <a:p>
                      <a:r>
                        <a:rPr lang="en-US" sz="1400" dirty="0" err="1" smtClean="0"/>
                        <a:t>j</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v</a:t>
                      </a:r>
                      <a:r>
                        <a:rPr lang="en-US" sz="1400" baseline="-25000" dirty="0" err="1" smtClean="0"/>
                        <a:t>j</a:t>
                      </a: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p</a:t>
                      </a:r>
                      <a:r>
                        <a:rPr lang="en-US" sz="1400" baseline="-25000" dirty="0" err="1" smtClean="0"/>
                        <a:t>j</a:t>
                      </a: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sol[j]</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2740">
                <a:tc>
                  <a:txBody>
                    <a:bodyPr/>
                    <a:lstStyle/>
                    <a:p>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0</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2740">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5</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bg1">
                              <a:lumMod val="50000"/>
                            </a:schemeClr>
                          </a:solidFill>
                        </a:rPr>
                        <a:t>5 = max{0,</a:t>
                      </a:r>
                      <a:r>
                        <a:rPr lang="en-US" sz="1400" baseline="0" dirty="0" smtClean="0">
                          <a:solidFill>
                            <a:schemeClr val="bg1">
                              <a:lumMod val="50000"/>
                            </a:schemeClr>
                          </a:solidFill>
                        </a:rPr>
                        <a:t> 5+0</a:t>
                      </a:r>
                      <a:r>
                        <a:rPr lang="en-US" sz="1400" dirty="0" smtClean="0">
                          <a:solidFill>
                            <a:schemeClr val="bg1">
                              <a:lumMod val="50000"/>
                            </a:schemeClr>
                          </a:solidFill>
                        </a:rPr>
                        <a:t>}</a:t>
                      </a:r>
                      <a:endParaRPr lang="en-US" sz="1400" dirty="0">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2740">
                <a:tc>
                  <a:txBody>
                    <a:bodyPr/>
                    <a:lstStyle/>
                    <a:p>
                      <a:r>
                        <a:rPr lang="en-US" sz="1400" dirty="0" smtClean="0"/>
                        <a:t>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6</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6 = max{5,</a:t>
                      </a:r>
                      <a:r>
                        <a:rPr lang="en-US" sz="1400" baseline="0" dirty="0" smtClean="0">
                          <a:solidFill>
                            <a:schemeClr val="bg1">
                              <a:lumMod val="50000"/>
                            </a:schemeClr>
                          </a:solidFill>
                        </a:rPr>
                        <a:t> 6+0</a:t>
                      </a:r>
                      <a:r>
                        <a:rPr lang="en-US" sz="1400" dirty="0" smtClean="0">
                          <a:solidFill>
                            <a:schemeClr val="bg1">
                              <a:lumMod val="50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2740">
                <a:tc>
                  <a:txBody>
                    <a:bodyPr/>
                    <a:lstStyle/>
                    <a:p>
                      <a:r>
                        <a:rPr lang="en-US" sz="1400" dirty="0" smtClean="0"/>
                        <a:t>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3</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2</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9 = max{6,</a:t>
                      </a:r>
                      <a:r>
                        <a:rPr lang="en-US" sz="1400" baseline="0" dirty="0" smtClean="0">
                          <a:solidFill>
                            <a:schemeClr val="bg1">
                              <a:lumMod val="50000"/>
                            </a:schemeClr>
                          </a:solidFill>
                        </a:rPr>
                        <a:t> 3+6</a:t>
                      </a:r>
                      <a:r>
                        <a:rPr lang="en-US" sz="1400" dirty="0" smtClean="0">
                          <a:solidFill>
                            <a:schemeClr val="bg1">
                              <a:lumMod val="50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2740">
                <a:tc>
                  <a:txBody>
                    <a:bodyPr/>
                    <a:lstStyle/>
                    <a:p>
                      <a:r>
                        <a:rPr lang="en-US" sz="1400" dirty="0" smtClean="0"/>
                        <a:t>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2</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bg1">
                              <a:lumMod val="50000"/>
                            </a:schemeClr>
                          </a:solidFill>
                        </a:rPr>
                        <a:t>9 = max{9,</a:t>
                      </a:r>
                      <a:r>
                        <a:rPr lang="en-US" sz="1400" baseline="0" dirty="0" smtClean="0">
                          <a:solidFill>
                            <a:schemeClr val="bg1">
                              <a:lumMod val="50000"/>
                            </a:schemeClr>
                          </a:solidFill>
                        </a:rPr>
                        <a:t> 2+5</a:t>
                      </a:r>
                      <a:r>
                        <a:rPr lang="en-US" sz="1400" dirty="0" smtClean="0">
                          <a:solidFill>
                            <a:schemeClr val="bg1">
                              <a:lumMod val="50000"/>
                            </a:schemeClr>
                          </a:solidFill>
                        </a:rPr>
                        <a:t>}</a:t>
                      </a:r>
                      <a:endParaRPr lang="en-US" sz="1400" dirty="0">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32740">
                <a:tc>
                  <a:txBody>
                    <a:bodyPr/>
                    <a:lstStyle/>
                    <a:p>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2</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11 = max{</a:t>
                      </a:r>
                      <a:r>
                        <a:rPr lang="en-US" sz="1400" dirty="0" err="1" smtClean="0">
                          <a:solidFill>
                            <a:schemeClr val="tx1"/>
                          </a:solidFill>
                        </a:rPr>
                        <a:t>jsr</a:t>
                      </a:r>
                      <a:r>
                        <a:rPr lang="en-US" sz="1400" dirty="0" smtClean="0">
                          <a:solidFill>
                            <a:schemeClr val="tx1"/>
                          </a:solidFill>
                        </a:rPr>
                        <a:t>(v,p,4),</a:t>
                      </a:r>
                      <a:r>
                        <a:rPr lang="en-US" sz="1400" baseline="0" dirty="0" smtClean="0">
                          <a:solidFill>
                            <a:schemeClr val="tx1"/>
                          </a:solidFill>
                        </a:rPr>
                        <a:t> 2+jsr(v,p,3)</a:t>
                      </a:r>
                      <a:r>
                        <a:rPr lang="en-US" sz="1400" dirty="0" smtClean="0">
                          <a:solidFill>
                            <a:schemeClr val="tx1"/>
                          </a:solidFill>
                        </a:rPr>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32740">
                <a:tc>
                  <a:txBody>
                    <a:bodyPr/>
                    <a:lstStyle/>
                    <a:p>
                      <a:r>
                        <a:rPr lang="en-US" sz="1400" dirty="0" smtClean="0"/>
                        <a:t>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i="1" dirty="0" smtClean="0"/>
                        <a:t>5</a:t>
                      </a: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t>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11 = max{</a:t>
                      </a:r>
                      <a:r>
                        <a:rPr lang="en-US" sz="1400" dirty="0" err="1" smtClean="0"/>
                        <a:t>jsr</a:t>
                      </a:r>
                      <a:r>
                        <a:rPr lang="en-US" sz="1400" dirty="0" smtClean="0"/>
                        <a:t>(v,p5),</a:t>
                      </a:r>
                      <a:r>
                        <a:rPr lang="en-US" sz="1400" baseline="0" dirty="0" smtClean="0"/>
                        <a:t> 5+jsr(v,p,0)</a:t>
                      </a:r>
                      <a:r>
                        <a:rPr lang="en-US" sz="1400" dirty="0" smtClean="0"/>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extBox 7"/>
          <p:cNvSpPr txBox="1"/>
          <p:nvPr/>
        </p:nvSpPr>
        <p:spPr>
          <a:xfrm rot="20240657">
            <a:off x="5096760" y="4747456"/>
            <a:ext cx="3810000" cy="646331"/>
          </a:xfrm>
          <a:prstGeom prst="rect">
            <a:avLst/>
          </a:prstGeom>
          <a:solidFill>
            <a:schemeClr val="accent3">
              <a:lumMod val="20000"/>
              <a:lumOff val="80000"/>
            </a:schemeClr>
          </a:solidFill>
        </p:spPr>
        <p:txBody>
          <a:bodyPr wrap="square" rtlCol="0">
            <a:spAutoFit/>
          </a:bodyPr>
          <a:lstStyle/>
          <a:p>
            <a:r>
              <a:rPr lang="en-US" dirty="0" smtClean="0">
                <a:solidFill>
                  <a:srgbClr val="FF0000"/>
                </a:solidFill>
              </a:rPr>
              <a:t>We will revisit this at the end of the semester if there is time. – Fall 2020</a:t>
            </a:r>
            <a:endParaRPr lang="en-US" dirty="0">
              <a:solidFill>
                <a:srgbClr val="FF0000"/>
              </a:solidFill>
            </a:endParaRPr>
          </a:p>
        </p:txBody>
      </p:sp>
    </p:spTree>
    <p:extLst>
      <p:ext uri="{BB962C8B-B14F-4D97-AF65-F5344CB8AC3E}">
        <p14:creationId xmlns:p14="http://schemas.microsoft.com/office/powerpoint/2010/main" val="2372330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22238"/>
            <a:ext cx="4191000" cy="334962"/>
          </a:xfrm>
          <a:ln w="12700">
            <a:solidFill>
              <a:srgbClr val="C00000"/>
            </a:solidFill>
          </a:ln>
        </p:spPr>
        <p:txBody>
          <a:bodyPr>
            <a:noAutofit/>
          </a:bodyPr>
          <a:lstStyle/>
          <a:p>
            <a:r>
              <a:rPr lang="en-US" sz="2000" dirty="0" smtClean="0"/>
              <a:t>Approaches for solving DP Problems</a:t>
            </a:r>
            <a:endParaRPr lang="en-US" sz="2000" dirty="0"/>
          </a:p>
        </p:txBody>
      </p:sp>
      <p:sp>
        <p:nvSpPr>
          <p:cNvPr id="4" name="TextBox 3"/>
          <p:cNvSpPr txBox="1"/>
          <p:nvPr/>
        </p:nvSpPr>
        <p:spPr>
          <a:xfrm>
            <a:off x="124060" y="729496"/>
            <a:ext cx="1857140" cy="158504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smtClean="0"/>
              <a:t>Greedy</a:t>
            </a:r>
          </a:p>
          <a:p>
            <a:r>
              <a:rPr lang="en-US" sz="1200" dirty="0" smtClean="0"/>
              <a:t>- typically not  optimal solution </a:t>
            </a:r>
            <a:r>
              <a:rPr lang="en-US" sz="1100" dirty="0" smtClean="0"/>
              <a:t>(for DP-type problems)</a:t>
            </a:r>
          </a:p>
          <a:p>
            <a:r>
              <a:rPr lang="en-US" sz="1200" dirty="0" smtClean="0"/>
              <a:t>- Build solution </a:t>
            </a:r>
          </a:p>
          <a:p>
            <a:r>
              <a:rPr lang="en-US" sz="1200" dirty="0" smtClean="0"/>
              <a:t>- Use a criterion for picking</a:t>
            </a:r>
          </a:p>
          <a:p>
            <a:r>
              <a:rPr lang="en-US" sz="1200" dirty="0" smtClean="0"/>
              <a:t>- Commit to a choice and do not look back</a:t>
            </a:r>
          </a:p>
        </p:txBody>
      </p:sp>
      <p:sp>
        <p:nvSpPr>
          <p:cNvPr id="6" name="TextBox 5"/>
          <p:cNvSpPr txBox="1"/>
          <p:nvPr/>
        </p:nvSpPr>
        <p:spPr>
          <a:xfrm>
            <a:off x="6629400" y="729496"/>
            <a:ext cx="2438400" cy="17851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smtClean="0"/>
              <a:t>Brute Force</a:t>
            </a:r>
          </a:p>
          <a:p>
            <a:r>
              <a:rPr lang="en-US" sz="1200" dirty="0" smtClean="0"/>
              <a:t>- </a:t>
            </a:r>
            <a:r>
              <a:rPr lang="en-US" sz="1200" dirty="0" smtClean="0">
                <a:solidFill>
                  <a:srgbClr val="FF0000"/>
                </a:solidFill>
              </a:rPr>
              <a:t>Optimal solution</a:t>
            </a:r>
          </a:p>
          <a:p>
            <a:r>
              <a:rPr lang="en-US" sz="1200" dirty="0" smtClean="0"/>
              <a:t>- Produce all possible combinations, [check if valid], and keep the best. </a:t>
            </a:r>
          </a:p>
          <a:p>
            <a:r>
              <a:rPr lang="en-US" sz="1200" dirty="0" smtClean="0"/>
              <a:t>- Time: exponential</a:t>
            </a:r>
          </a:p>
          <a:p>
            <a:r>
              <a:rPr lang="en-US" sz="1200" dirty="0" smtClean="0"/>
              <a:t>- Space: depends on implementation</a:t>
            </a:r>
          </a:p>
          <a:p>
            <a:r>
              <a:rPr lang="en-US" sz="1200" dirty="0" smtClean="0"/>
              <a:t>- It may be hard to generate all possible combinations</a:t>
            </a:r>
          </a:p>
        </p:txBody>
      </p:sp>
      <p:sp>
        <p:nvSpPr>
          <p:cNvPr id="7" name="TextBox 6"/>
          <p:cNvSpPr txBox="1"/>
          <p:nvPr/>
        </p:nvSpPr>
        <p:spPr>
          <a:xfrm>
            <a:off x="3276600" y="729496"/>
            <a:ext cx="2362200" cy="1692771"/>
          </a:xfrm>
          <a:prstGeom prst="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smtClean="0"/>
              <a:t>DP</a:t>
            </a:r>
          </a:p>
          <a:p>
            <a:r>
              <a:rPr lang="en-US" sz="1200" dirty="0" smtClean="0"/>
              <a:t>- </a:t>
            </a:r>
            <a:r>
              <a:rPr lang="en-US" sz="1200" dirty="0" smtClean="0">
                <a:solidFill>
                  <a:srgbClr val="FF0000"/>
                </a:solidFill>
              </a:rPr>
              <a:t>Optimal solution</a:t>
            </a:r>
          </a:p>
          <a:p>
            <a:r>
              <a:rPr lang="en-US" sz="1200" i="1" dirty="0" smtClean="0"/>
              <a:t>- Write math function, </a:t>
            </a:r>
            <a:r>
              <a:rPr lang="en-US" sz="1200" b="1" i="1" dirty="0" smtClean="0"/>
              <a:t>sol</a:t>
            </a:r>
            <a:r>
              <a:rPr lang="en-US" sz="1200" dirty="0" smtClean="0"/>
              <a:t>, </a:t>
            </a:r>
            <a:r>
              <a:rPr lang="en-US" sz="1100" dirty="0" smtClean="0"/>
              <a:t>that</a:t>
            </a:r>
            <a:r>
              <a:rPr lang="en-US" sz="1200" dirty="0" smtClean="0"/>
              <a:t> </a:t>
            </a:r>
            <a:r>
              <a:rPr lang="en-US" sz="1100" dirty="0" smtClean="0"/>
              <a:t>captures the dependency of solution to current </a:t>
            </a:r>
            <a:r>
              <a:rPr lang="en-US" sz="1100" dirty="0" err="1" smtClean="0"/>
              <a:t>pb</a:t>
            </a:r>
            <a:r>
              <a:rPr lang="en-US" sz="1100" dirty="0" smtClean="0"/>
              <a:t> on solutions to smaller problems </a:t>
            </a:r>
          </a:p>
          <a:p>
            <a:r>
              <a:rPr lang="en-US" sz="1100" dirty="0" smtClean="0"/>
              <a:t>- Can be implemented in any of the following: iterative, </a:t>
            </a:r>
            <a:r>
              <a:rPr lang="en-US" sz="1100" dirty="0" err="1" smtClean="0"/>
              <a:t>memoized</a:t>
            </a:r>
            <a:r>
              <a:rPr lang="en-US" sz="1100" dirty="0" smtClean="0"/>
              <a:t>, recursive</a:t>
            </a:r>
          </a:p>
        </p:txBody>
      </p:sp>
      <p:sp>
        <p:nvSpPr>
          <p:cNvPr id="8" name="TextBox 7"/>
          <p:cNvSpPr txBox="1"/>
          <p:nvPr/>
        </p:nvSpPr>
        <p:spPr>
          <a:xfrm>
            <a:off x="838200" y="2777460"/>
            <a:ext cx="2528770" cy="2154436"/>
          </a:xfrm>
          <a:prstGeom prst="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smtClean="0"/>
              <a:t>Iterative (bottom-up) - </a:t>
            </a:r>
            <a:r>
              <a:rPr lang="en-US" sz="1400" b="1" i="1" dirty="0" smtClean="0">
                <a:solidFill>
                  <a:srgbClr val="C00000"/>
                </a:solidFill>
              </a:rPr>
              <a:t>BEST</a:t>
            </a:r>
          </a:p>
          <a:p>
            <a:r>
              <a:rPr lang="en-US" sz="1200" dirty="0" smtClean="0"/>
              <a:t>- Optimal solution</a:t>
            </a:r>
          </a:p>
          <a:p>
            <a:r>
              <a:rPr lang="en-US" sz="1200" i="1" dirty="0" smtClean="0"/>
              <a:t>- sol </a:t>
            </a:r>
            <a:r>
              <a:rPr lang="en-US" sz="1200" dirty="0" smtClean="0"/>
              <a:t>is an array (1D or 2D). Size:  N+1</a:t>
            </a:r>
          </a:p>
          <a:p>
            <a:r>
              <a:rPr lang="en-US" sz="1200" dirty="0" smtClean="0"/>
              <a:t>- Fill in </a:t>
            </a:r>
            <a:r>
              <a:rPr lang="en-US" sz="1200" i="1" dirty="0" smtClean="0"/>
              <a:t>sol</a:t>
            </a:r>
            <a:r>
              <a:rPr lang="en-US" sz="1200" dirty="0" smtClean="0"/>
              <a:t> from 0 to N</a:t>
            </a:r>
          </a:p>
          <a:p>
            <a:r>
              <a:rPr lang="en-US" sz="1200" dirty="0" smtClean="0"/>
              <a:t>- Time: polynomial (or pseudo-polynomial for some problems)</a:t>
            </a:r>
          </a:p>
          <a:p>
            <a:r>
              <a:rPr lang="en-US" sz="1200" dirty="0" smtClean="0"/>
              <a:t>- Space: polynomial (or pseudo-polynomial </a:t>
            </a:r>
          </a:p>
          <a:p>
            <a:r>
              <a:rPr lang="en-US" sz="1200" dirty="0" smtClean="0"/>
              <a:t>- To recover the choices that gave the optimal answer, must </a:t>
            </a:r>
            <a:r>
              <a:rPr lang="en-US" sz="1200" dirty="0" err="1" smtClean="0"/>
              <a:t>backtrace</a:t>
            </a:r>
            <a:r>
              <a:rPr lang="en-US" sz="1200" dirty="0" smtClean="0"/>
              <a:t> =&gt; must keep picked array (1D or 2D).</a:t>
            </a:r>
          </a:p>
        </p:txBody>
      </p:sp>
      <p:sp>
        <p:nvSpPr>
          <p:cNvPr id="9" name="TextBox 8"/>
          <p:cNvSpPr txBox="1"/>
          <p:nvPr/>
        </p:nvSpPr>
        <p:spPr>
          <a:xfrm>
            <a:off x="914400" y="5410200"/>
            <a:ext cx="2362200" cy="1184940"/>
          </a:xfrm>
          <a:prstGeom prst="rect">
            <a:avLst/>
          </a:prstGeom>
          <a:solidFill>
            <a:schemeClr val="accent3">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smtClean="0"/>
              <a:t>Improve </a:t>
            </a:r>
            <a:r>
              <a:rPr lang="en-US" sz="1400" b="1" i="1" smtClean="0"/>
              <a:t>space usage</a:t>
            </a:r>
            <a:endParaRPr lang="en-US" sz="1400" b="1" i="1" dirty="0" smtClean="0"/>
          </a:p>
          <a:p>
            <a:r>
              <a:rPr lang="en-US" sz="1200" dirty="0" smtClean="0"/>
              <a:t>- Improves the iterative solution</a:t>
            </a:r>
          </a:p>
          <a:p>
            <a:r>
              <a:rPr lang="en-US" sz="1200" i="1" dirty="0" smtClean="0"/>
              <a:t>- Saves space</a:t>
            </a:r>
          </a:p>
          <a:p>
            <a:r>
              <a:rPr lang="en-US" sz="1100" dirty="0" smtClean="0"/>
              <a:t>- If used, cannot recover the choices (gives the optimal value, but not the choices)</a:t>
            </a:r>
          </a:p>
        </p:txBody>
      </p:sp>
      <p:sp>
        <p:nvSpPr>
          <p:cNvPr id="10" name="TextBox 9"/>
          <p:cNvSpPr txBox="1"/>
          <p:nvPr/>
        </p:nvSpPr>
        <p:spPr>
          <a:xfrm>
            <a:off x="3505200" y="2810232"/>
            <a:ext cx="1981200" cy="252376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err="1" smtClean="0"/>
              <a:t>Memoized</a:t>
            </a:r>
            <a:endParaRPr lang="en-US" sz="1400" b="1" i="1" dirty="0" smtClean="0"/>
          </a:p>
          <a:p>
            <a:r>
              <a:rPr lang="en-US" sz="1200" dirty="0" smtClean="0"/>
              <a:t>- Optimal solution</a:t>
            </a:r>
          </a:p>
          <a:p>
            <a:r>
              <a:rPr lang="en-US" sz="1200" dirty="0" smtClean="0"/>
              <a:t>- Combines recursion and usage of </a:t>
            </a:r>
            <a:r>
              <a:rPr lang="en-US" sz="1200" i="1" dirty="0" smtClean="0"/>
              <a:t>sol</a:t>
            </a:r>
            <a:r>
              <a:rPr lang="en-US" sz="1200" dirty="0" smtClean="0"/>
              <a:t> array.</a:t>
            </a:r>
          </a:p>
          <a:p>
            <a:r>
              <a:rPr lang="en-US" sz="1200" i="1" dirty="0" smtClean="0"/>
              <a:t>- sol </a:t>
            </a:r>
            <a:r>
              <a:rPr lang="en-US" sz="1200" dirty="0" smtClean="0"/>
              <a:t>is an array (1D or 2D)</a:t>
            </a:r>
          </a:p>
          <a:p>
            <a:r>
              <a:rPr lang="en-US" sz="1200" dirty="0" smtClean="0"/>
              <a:t>- Fill in </a:t>
            </a:r>
            <a:r>
              <a:rPr lang="en-US" sz="1200" i="1" dirty="0" smtClean="0"/>
              <a:t>sol</a:t>
            </a:r>
            <a:r>
              <a:rPr lang="en-US" sz="1200" dirty="0" smtClean="0"/>
              <a:t> from 0 to n</a:t>
            </a:r>
          </a:p>
          <a:p>
            <a:r>
              <a:rPr lang="en-US" sz="1200" dirty="0" smtClean="0"/>
              <a:t>- Time: same as iterative version (typically)</a:t>
            </a:r>
          </a:p>
          <a:p>
            <a:r>
              <a:rPr lang="en-US" sz="1200" dirty="0" smtClean="0"/>
              <a:t>- Space: same as iterative version (typically) + space for frame stack. (Frame stack depth is typically smaller than the size of the </a:t>
            </a:r>
            <a:r>
              <a:rPr lang="en-US" sz="1200" i="1" dirty="0" smtClean="0"/>
              <a:t>sol</a:t>
            </a:r>
            <a:r>
              <a:rPr lang="en-US" sz="1200" dirty="0" smtClean="0"/>
              <a:t> array)</a:t>
            </a:r>
          </a:p>
        </p:txBody>
      </p:sp>
      <p:sp>
        <p:nvSpPr>
          <p:cNvPr id="11" name="TextBox 10"/>
          <p:cNvSpPr txBox="1"/>
          <p:nvPr/>
        </p:nvSpPr>
        <p:spPr>
          <a:xfrm>
            <a:off x="5576770" y="2810232"/>
            <a:ext cx="1981200" cy="233910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i="1" dirty="0" smtClean="0"/>
              <a:t>Recursive</a:t>
            </a:r>
          </a:p>
          <a:p>
            <a:r>
              <a:rPr lang="en-US" sz="1200" dirty="0" smtClean="0"/>
              <a:t>- Optimal solution</a:t>
            </a:r>
          </a:p>
          <a:p>
            <a:r>
              <a:rPr lang="en-US" sz="1200" dirty="0" smtClean="0"/>
              <a:t>- Time: exponential (typically)  =&gt;</a:t>
            </a:r>
          </a:p>
          <a:p>
            <a:r>
              <a:rPr lang="en-US" sz="1200" dirty="0" smtClean="0"/>
              <a:t>- DO NOT USE</a:t>
            </a:r>
          </a:p>
          <a:p>
            <a:r>
              <a:rPr lang="en-US" sz="1200" dirty="0" smtClean="0"/>
              <a:t>- Space: depends on implementation (code). E.g. store all combinations, or generate, evaluate on the fly and keep best seen so far.</a:t>
            </a:r>
          </a:p>
          <a:p>
            <a:r>
              <a:rPr lang="en-US" sz="1200" dirty="0" smtClean="0"/>
              <a:t>- Easy to code given math function</a:t>
            </a:r>
          </a:p>
        </p:txBody>
      </p:sp>
      <p:cxnSp>
        <p:nvCxnSpPr>
          <p:cNvPr id="13" name="Elbow Connector 12"/>
          <p:cNvCxnSpPr>
            <a:stCxn id="2" idx="1"/>
            <a:endCxn id="4" idx="0"/>
          </p:cNvCxnSpPr>
          <p:nvPr/>
        </p:nvCxnSpPr>
        <p:spPr>
          <a:xfrm rot="10800000" flipV="1">
            <a:off x="1052630" y="289718"/>
            <a:ext cx="1309570" cy="439777"/>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2" idx="3"/>
            <a:endCxn id="6" idx="0"/>
          </p:cNvCxnSpPr>
          <p:nvPr/>
        </p:nvCxnSpPr>
        <p:spPr>
          <a:xfrm>
            <a:off x="6553200" y="289719"/>
            <a:ext cx="1295400" cy="439777"/>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 idx="2"/>
            <a:endCxn id="7" idx="0"/>
          </p:cNvCxnSpPr>
          <p:nvPr/>
        </p:nvCxnSpPr>
        <p:spPr>
          <a:xfrm>
            <a:off x="4457700" y="457200"/>
            <a:ext cx="0" cy="27229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1"/>
            <a:endCxn id="8" idx="0"/>
          </p:cNvCxnSpPr>
          <p:nvPr/>
        </p:nvCxnSpPr>
        <p:spPr>
          <a:xfrm rot="10800000" flipV="1">
            <a:off x="2102586" y="1575882"/>
            <a:ext cx="1174015" cy="1201578"/>
          </a:xfrm>
          <a:prstGeom prst="bentConnector2">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7" idx="3"/>
            <a:endCxn id="11" idx="0"/>
          </p:cNvCxnSpPr>
          <p:nvPr/>
        </p:nvCxnSpPr>
        <p:spPr>
          <a:xfrm>
            <a:off x="5638800" y="1575882"/>
            <a:ext cx="928570" cy="123435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2"/>
            <a:endCxn id="10" idx="0"/>
          </p:cNvCxnSpPr>
          <p:nvPr/>
        </p:nvCxnSpPr>
        <p:spPr>
          <a:xfrm>
            <a:off x="4457700" y="2422267"/>
            <a:ext cx="38100" cy="3879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2"/>
            <a:endCxn id="9" idx="0"/>
          </p:cNvCxnSpPr>
          <p:nvPr/>
        </p:nvCxnSpPr>
        <p:spPr>
          <a:xfrm flipH="1">
            <a:off x="2095500" y="4931896"/>
            <a:ext cx="7085" cy="47830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588485" y="5468034"/>
            <a:ext cx="5022116" cy="954107"/>
          </a:xfrm>
          <a:prstGeom prst="rect">
            <a:avLst/>
          </a:prstGeom>
          <a:solidFill>
            <a:schemeClr val="accent5">
              <a:lumMod val="40000"/>
              <a:lumOff val="60000"/>
            </a:schemeClr>
          </a:solidFill>
          <a:ln>
            <a:solidFill>
              <a:schemeClr val="tx1"/>
            </a:solidFill>
          </a:ln>
        </p:spPr>
        <p:txBody>
          <a:bodyPr wrap="square" rtlCol="0">
            <a:spAutoFit/>
          </a:bodyPr>
          <a:lstStyle/>
          <a:p>
            <a:r>
              <a:rPr lang="en-US" sz="1400" dirty="0" smtClean="0"/>
              <a:t>DP can solve:</a:t>
            </a:r>
          </a:p>
          <a:p>
            <a:pPr marL="285750" indent="-285750">
              <a:buFontTx/>
              <a:buChar char="-"/>
            </a:pPr>
            <a:r>
              <a:rPr lang="en-US" sz="1400" dirty="0" smtClean="0">
                <a:solidFill>
                  <a:srgbClr val="FF0000"/>
                </a:solidFill>
              </a:rPr>
              <a:t>some type </a:t>
            </a:r>
            <a:r>
              <a:rPr lang="en-US" sz="1400" dirty="0" smtClean="0"/>
              <a:t>of </a:t>
            </a:r>
            <a:r>
              <a:rPr lang="en-US" sz="1400" b="1" dirty="0" smtClean="0"/>
              <a:t>counting problems</a:t>
            </a:r>
            <a:r>
              <a:rPr lang="en-US" sz="1400" dirty="0" smtClean="0"/>
              <a:t> (e.g. stair climbing) </a:t>
            </a:r>
          </a:p>
          <a:p>
            <a:pPr marL="285750" indent="-285750">
              <a:buFontTx/>
              <a:buChar char="-"/>
            </a:pPr>
            <a:r>
              <a:rPr lang="en-US" sz="1400" dirty="0" smtClean="0">
                <a:solidFill>
                  <a:srgbClr val="FF0000"/>
                </a:solidFill>
              </a:rPr>
              <a:t>some type</a:t>
            </a:r>
            <a:r>
              <a:rPr lang="en-US" sz="1400" dirty="0" smtClean="0"/>
              <a:t> of </a:t>
            </a:r>
            <a:r>
              <a:rPr lang="en-US" sz="1400" b="1" dirty="0" smtClean="0"/>
              <a:t>optimization problems </a:t>
            </a:r>
            <a:r>
              <a:rPr lang="en-US" sz="1400" dirty="0" smtClean="0"/>
              <a:t>(e.g. Knapsack)</a:t>
            </a:r>
          </a:p>
          <a:p>
            <a:pPr marL="285750" indent="-285750">
              <a:buFontTx/>
              <a:buChar char="-"/>
            </a:pPr>
            <a:r>
              <a:rPr lang="en-US" sz="1400" dirty="0" smtClean="0">
                <a:solidFill>
                  <a:srgbClr val="FF0000"/>
                </a:solidFill>
              </a:rPr>
              <a:t>some type </a:t>
            </a:r>
            <a:r>
              <a:rPr lang="en-US" sz="1400" dirty="0" smtClean="0"/>
              <a:t>of </a:t>
            </a:r>
            <a:r>
              <a:rPr lang="en-US" sz="1400" b="1" dirty="0" smtClean="0"/>
              <a:t>recursively defined</a:t>
            </a:r>
            <a:r>
              <a:rPr lang="en-US" sz="1400" dirty="0" smtClean="0"/>
              <a:t> </a:t>
            </a:r>
            <a:r>
              <a:rPr lang="en-US" sz="1400" dirty="0" err="1" smtClean="0"/>
              <a:t>pbs</a:t>
            </a:r>
            <a:r>
              <a:rPr lang="en-US" sz="1400" dirty="0" smtClean="0"/>
              <a:t> (e.g. Fibonacci) </a:t>
            </a:r>
            <a:endParaRPr lang="en-US" sz="1400" dirty="0"/>
          </a:p>
        </p:txBody>
      </p:sp>
      <p:sp>
        <p:nvSpPr>
          <p:cNvPr id="5" name="TextBox 4"/>
          <p:cNvSpPr txBox="1"/>
          <p:nvPr/>
        </p:nvSpPr>
        <p:spPr>
          <a:xfrm>
            <a:off x="3505200" y="6477000"/>
            <a:ext cx="4909486" cy="369332"/>
          </a:xfrm>
          <a:prstGeom prst="rect">
            <a:avLst/>
          </a:prstGeom>
          <a:noFill/>
        </p:spPr>
        <p:txBody>
          <a:bodyPr wrap="none" rtlCol="0">
            <a:spAutoFit/>
          </a:bodyPr>
          <a:lstStyle/>
          <a:p>
            <a:r>
              <a:rPr lang="en-US" dirty="0" smtClean="0"/>
              <a:t>Some DP solutions have </a:t>
            </a:r>
            <a:r>
              <a:rPr lang="en-US" b="1" i="1" dirty="0" smtClean="0"/>
              <a:t>pseudo </a:t>
            </a:r>
            <a:r>
              <a:rPr lang="en-US" b="1" dirty="0" smtClean="0"/>
              <a:t>polynomial</a:t>
            </a:r>
            <a:r>
              <a:rPr lang="en-US" dirty="0" smtClean="0"/>
              <a:t> time</a:t>
            </a:r>
            <a:endParaRPr lang="en-US" dirty="0"/>
          </a:p>
        </p:txBody>
      </p:sp>
    </p:spTree>
    <p:extLst>
      <p:ext uri="{BB962C8B-B14F-4D97-AF65-F5344CB8AC3E}">
        <p14:creationId xmlns:p14="http://schemas.microsoft.com/office/powerpoint/2010/main" val="1847868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4" y="55221"/>
            <a:ext cx="3116826" cy="782979"/>
          </a:xfrm>
          <a:ln>
            <a:solidFill>
              <a:schemeClr val="tx1"/>
            </a:solidFill>
          </a:ln>
        </p:spPr>
        <p:txBody>
          <a:bodyPr/>
          <a:lstStyle/>
          <a:p>
            <a:r>
              <a:rPr lang="en-US" sz="2000" b="1" dirty="0" err="1" smtClean="0">
                <a:solidFill>
                  <a:srgbClr val="FF0000"/>
                </a:solidFill>
              </a:rPr>
              <a:t>Memoization</a:t>
            </a:r>
            <a:r>
              <a:rPr lang="en-US" sz="2000" dirty="0" smtClean="0"/>
              <a:t>  (Recursion combined with saving) </a:t>
            </a:r>
            <a:endParaRPr lang="en-US" sz="2000" dirty="0"/>
          </a:p>
        </p:txBody>
      </p:sp>
      <p:sp>
        <p:nvSpPr>
          <p:cNvPr id="3" name="Content Placeholder 2"/>
          <p:cNvSpPr>
            <a:spLocks noGrp="1"/>
          </p:cNvSpPr>
          <p:nvPr>
            <p:ph idx="1"/>
          </p:nvPr>
        </p:nvSpPr>
        <p:spPr>
          <a:xfrm>
            <a:off x="0" y="838200"/>
            <a:ext cx="7962436" cy="3657600"/>
          </a:xfrm>
        </p:spPr>
        <p:txBody>
          <a:bodyPr/>
          <a:lstStyle/>
          <a:p>
            <a:pPr marL="0" indent="0">
              <a:buNone/>
            </a:pP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Memoization</a:t>
            </a:r>
            <a:r>
              <a:rPr lang="en-US" sz="1400" dirty="0" smtClean="0">
                <a:latin typeface="Courier New" panose="02070309020205020404" pitchFamily="49" charset="0"/>
                <a:cs typeface="Courier New" panose="02070309020205020404" pitchFamily="49" charset="0"/>
              </a:rPr>
              <a:t> efficient recursive solution:</a:t>
            </a:r>
          </a:p>
          <a:p>
            <a:pPr marL="0" indent="0">
              <a:buNone/>
            </a:pP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jsm</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v,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*p,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n,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sol){</a:t>
            </a:r>
          </a:p>
          <a:p>
            <a:pPr marL="0" indent="0">
              <a:buNone/>
            </a:pPr>
            <a:r>
              <a:rPr lang="en-US" sz="1400" dirty="0" smtClean="0">
                <a:latin typeface="Courier New" panose="02070309020205020404" pitchFamily="49" charset="0"/>
                <a:cs typeface="Courier New" panose="02070309020205020404" pitchFamily="49" charset="0"/>
              </a:rPr>
              <a:t>    </a:t>
            </a:r>
            <a:r>
              <a:rPr lang="en-US" sz="1400" b="1" dirty="0" smtClean="0">
                <a:solidFill>
                  <a:srgbClr val="FF0000"/>
                </a:solidFill>
                <a:latin typeface="Courier New" panose="02070309020205020404" pitchFamily="49" charset="0"/>
                <a:cs typeface="Courier New" panose="02070309020205020404" pitchFamily="49" charset="0"/>
              </a:rPr>
              <a:t>if (sol[n] != -1) </a:t>
            </a:r>
            <a:r>
              <a:rPr lang="en-US" sz="1200" b="1" dirty="0" smtClean="0">
                <a:solidFill>
                  <a:srgbClr val="FF0000"/>
                </a:solidFill>
                <a:latin typeface="Courier New" panose="02070309020205020404" pitchFamily="49" charset="0"/>
                <a:cs typeface="Courier New" panose="02070309020205020404" pitchFamily="49" charset="0"/>
              </a:rPr>
              <a:t>// already computed. </a:t>
            </a:r>
          </a:p>
          <a:p>
            <a:pPr marL="0" indent="0">
              <a:buNone/>
            </a:pPr>
            <a:r>
              <a:rPr lang="en-US" sz="1400" b="1" dirty="0" smtClean="0">
                <a:solidFill>
                  <a:srgbClr val="FF0000"/>
                </a:solidFill>
                <a:latin typeface="Courier New" panose="02070309020205020404" pitchFamily="49" charset="0"/>
                <a:cs typeface="Courier New" panose="02070309020205020404" pitchFamily="49" charset="0"/>
              </a:rPr>
              <a:t>	return sol[n]; </a:t>
            </a:r>
            <a:r>
              <a:rPr lang="en-US" sz="1200" b="1" dirty="0" smtClean="0">
                <a:solidFill>
                  <a:srgbClr val="FF0000"/>
                </a:solidFill>
                <a:latin typeface="Courier New" panose="02070309020205020404" pitchFamily="49" charset="0"/>
                <a:cs typeface="Courier New" panose="02070309020205020404" pitchFamily="49" charset="0"/>
              </a:rPr>
              <a:t>// </a:t>
            </a:r>
            <a:r>
              <a:rPr lang="en-US" sz="1200" dirty="0">
                <a:solidFill>
                  <a:srgbClr val="FF0000"/>
                </a:solidFill>
                <a:latin typeface="Courier New" panose="02070309020205020404" pitchFamily="49" charset="0"/>
                <a:cs typeface="Courier New" panose="02070309020205020404" pitchFamily="49" charset="0"/>
              </a:rPr>
              <a:t>Used when rec call for </a:t>
            </a:r>
            <a:r>
              <a:rPr lang="en-US" sz="1200" dirty="0" smtClean="0">
                <a:solidFill>
                  <a:srgbClr val="FF0000"/>
                </a:solidFill>
                <a:latin typeface="Courier New" panose="02070309020205020404" pitchFamily="49" charset="0"/>
                <a:cs typeface="Courier New" panose="02070309020205020404" pitchFamily="49" charset="0"/>
              </a:rPr>
              <a:t>a smaller problem.</a:t>
            </a:r>
          </a:p>
          <a:p>
            <a:pPr marL="0" indent="0">
              <a:buNone/>
            </a:pP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res;</a:t>
            </a:r>
          </a:p>
          <a:p>
            <a:pPr marL="0" indent="0">
              <a:buNone/>
            </a:pP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with_n</a:t>
            </a:r>
            <a:r>
              <a:rPr lang="en-US" sz="1400" dirty="0" smtClean="0">
                <a:latin typeface="Courier New" panose="02070309020205020404" pitchFamily="49" charset="0"/>
                <a:cs typeface="Courier New" panose="02070309020205020404" pitchFamily="49" charset="0"/>
              </a:rPr>
              <a:t> = v[n] + </a:t>
            </a:r>
            <a:r>
              <a:rPr lang="en-US" sz="1400" dirty="0" err="1" smtClean="0">
                <a:latin typeface="Courier New" panose="02070309020205020404" pitchFamily="49" charset="0"/>
                <a:cs typeface="Courier New" panose="02070309020205020404" pitchFamily="49" charset="0"/>
              </a:rPr>
              <a:t>jsm</a:t>
            </a:r>
            <a:r>
              <a:rPr lang="en-US" sz="1400" dirty="0" smtClean="0">
                <a:latin typeface="Courier New" panose="02070309020205020404" pitchFamily="49" charset="0"/>
                <a:cs typeface="Courier New" panose="02070309020205020404" pitchFamily="49" charset="0"/>
              </a:rPr>
              <a:t>(</a:t>
            </a:r>
            <a:r>
              <a:rPr lang="en-US" sz="1400" dirty="0" err="1" smtClean="0">
                <a:latin typeface="Courier New" panose="02070309020205020404" pitchFamily="49" charset="0"/>
                <a:cs typeface="Courier New" panose="02070309020205020404" pitchFamily="49" charset="0"/>
              </a:rPr>
              <a:t>v,p,p</a:t>
            </a:r>
            <a:r>
              <a:rPr lang="en-US" sz="1400" dirty="0" smtClean="0">
                <a:latin typeface="Courier New" panose="02070309020205020404" pitchFamily="49" charset="0"/>
                <a:cs typeface="Courier New" panose="02070309020205020404" pitchFamily="49" charset="0"/>
              </a:rPr>
              <a:t>[n],sol);</a:t>
            </a:r>
          </a:p>
          <a:p>
            <a:pPr marL="0" indent="0">
              <a:buNone/>
            </a:pP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int</a:t>
            </a: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without_n</a:t>
            </a:r>
            <a:r>
              <a:rPr lang="en-US" sz="1400" dirty="0" smtClean="0">
                <a:latin typeface="Courier New" panose="02070309020205020404" pitchFamily="49" charset="0"/>
                <a:cs typeface="Courier New" panose="02070309020205020404" pitchFamily="49" charset="0"/>
              </a:rPr>
              <a:t> = </a:t>
            </a:r>
            <a:r>
              <a:rPr lang="en-US" sz="1400" dirty="0" err="1" smtClean="0">
                <a:latin typeface="Courier New" panose="02070309020205020404" pitchFamily="49" charset="0"/>
                <a:cs typeface="Courier New" panose="02070309020205020404" pitchFamily="49" charset="0"/>
              </a:rPr>
              <a:t>jsm</a:t>
            </a:r>
            <a:r>
              <a:rPr lang="en-US" sz="1400" dirty="0" smtClean="0">
                <a:latin typeface="Courier New" panose="02070309020205020404" pitchFamily="49" charset="0"/>
                <a:cs typeface="Courier New" panose="02070309020205020404" pitchFamily="49" charset="0"/>
              </a:rPr>
              <a:t>(v,p,n-1,sol);</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if ( </a:t>
            </a:r>
            <a:r>
              <a:rPr lang="en-US" sz="1400" dirty="0" err="1" smtClean="0">
                <a:latin typeface="Courier New" panose="02070309020205020404" pitchFamily="49" charset="0"/>
                <a:cs typeface="Courier New" panose="02070309020205020404" pitchFamily="49" charset="0"/>
              </a:rPr>
              <a:t>with_n</a:t>
            </a:r>
            <a:r>
              <a:rPr lang="en-US" sz="1400" dirty="0" smtClean="0">
                <a:latin typeface="Courier New" panose="02070309020205020404" pitchFamily="49" charset="0"/>
                <a:cs typeface="Courier New" panose="02070309020205020404" pitchFamily="49" charset="0"/>
              </a:rPr>
              <a:t> &gt;= </a:t>
            </a:r>
            <a:r>
              <a:rPr lang="en-US" sz="1400" dirty="0" err="1" smtClean="0">
                <a:latin typeface="Courier New" panose="02070309020205020404" pitchFamily="49" charset="0"/>
                <a:cs typeface="Courier New" panose="02070309020205020404" pitchFamily="49" charset="0"/>
              </a:rPr>
              <a:t>without_n</a:t>
            </a:r>
            <a:r>
              <a:rPr lang="en-US" sz="1400" dirty="0" smtClean="0">
                <a:latin typeface="Courier New" panose="02070309020205020404" pitchFamily="49" charset="0"/>
                <a:cs typeface="Courier New" panose="02070309020205020404" pitchFamily="49" charset="0"/>
              </a:rPr>
              <a:t>)  	res = </a:t>
            </a:r>
            <a:r>
              <a:rPr lang="en-US" sz="1400" dirty="0" err="1" smtClean="0">
                <a:latin typeface="Courier New" panose="02070309020205020404" pitchFamily="49" charset="0"/>
                <a:cs typeface="Courier New" panose="02070309020205020404" pitchFamily="49" charset="0"/>
              </a:rPr>
              <a:t>with_n</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else           </a:t>
            </a:r>
            <a:r>
              <a:rPr lang="en-US" sz="1400" dirty="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res = </a:t>
            </a:r>
            <a:r>
              <a:rPr lang="en-US" sz="1400" dirty="0" err="1" smtClean="0">
                <a:latin typeface="Courier New" panose="02070309020205020404" pitchFamily="49" charset="0"/>
                <a:cs typeface="Courier New" panose="02070309020205020404" pitchFamily="49" charset="0"/>
              </a:rPr>
              <a:t>without_n</a:t>
            </a:r>
            <a:r>
              <a:rPr lang="en-US" sz="1400" dirty="0" smtClean="0">
                <a:latin typeface="Courier New" panose="02070309020205020404" pitchFamily="49" charset="0"/>
                <a:cs typeface="Courier New" panose="02070309020205020404" pitchFamily="49" charset="0"/>
              </a:rPr>
              <a:t>;</a:t>
            </a:r>
          </a:p>
          <a:p>
            <a:pPr marL="0" indent="0">
              <a:buNone/>
            </a:pPr>
            <a:r>
              <a:rPr lang="en-US" sz="1400" dirty="0" smtClean="0">
                <a:solidFill>
                  <a:srgbClr val="FF0000"/>
                </a:solidFill>
                <a:latin typeface="Courier New" panose="02070309020205020404" pitchFamily="49" charset="0"/>
                <a:cs typeface="Courier New" panose="02070309020205020404" pitchFamily="49" charset="0"/>
              </a:rPr>
              <a:t>    </a:t>
            </a:r>
            <a:r>
              <a:rPr lang="en-US" sz="1400" b="1" dirty="0" smtClean="0">
                <a:solidFill>
                  <a:srgbClr val="FF0000"/>
                </a:solidFill>
                <a:latin typeface="Courier New" panose="02070309020205020404" pitchFamily="49" charset="0"/>
                <a:cs typeface="Courier New" panose="02070309020205020404" pitchFamily="49" charset="0"/>
              </a:rPr>
              <a:t>sol[n] = res;</a:t>
            </a:r>
            <a:r>
              <a:rPr lang="en-US" sz="1400" b="1" dirty="0" smtClean="0">
                <a:latin typeface="Courier New" panose="02070309020205020404" pitchFamily="49" charset="0"/>
                <a:cs typeface="Courier New" panose="02070309020205020404" pitchFamily="49" charset="0"/>
              </a:rPr>
              <a:t> </a:t>
            </a:r>
          </a:p>
          <a:p>
            <a:pPr marL="0" indent="0">
              <a:buNone/>
            </a:pPr>
            <a:r>
              <a:rPr lang="en-US" sz="1400" dirty="0" smtClean="0">
                <a:latin typeface="Courier New" panose="02070309020205020404" pitchFamily="49" charset="0"/>
                <a:cs typeface="Courier New" panose="02070309020205020404" pitchFamily="49" charset="0"/>
              </a:rPr>
              <a:t>    return res;</a:t>
            </a:r>
          </a:p>
          <a:p>
            <a:pPr marL="0" indent="0">
              <a:buNone/>
            </a:pPr>
            <a:r>
              <a:rPr lang="en-US" sz="1400" dirty="0" smtClean="0">
                <a:latin typeface="Courier New" panose="02070309020205020404" pitchFamily="49" charset="0"/>
                <a:cs typeface="Courier New" panose="02070309020205020404" pitchFamily="49" charset="0"/>
              </a:rPr>
              <a:t>}</a:t>
            </a:r>
          </a:p>
          <a:p>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TextBox 4"/>
          <p:cNvSpPr txBox="1"/>
          <p:nvPr/>
        </p:nvSpPr>
        <p:spPr>
          <a:xfrm>
            <a:off x="0" y="3886200"/>
            <a:ext cx="6104556" cy="1815882"/>
          </a:xfrm>
          <a:prstGeom prst="rect">
            <a:avLst/>
          </a:prstGeom>
          <a:noFill/>
        </p:spPr>
        <p:txBody>
          <a:bodyPr wrap="none" rtlCol="0">
            <a:spAutoFit/>
          </a:bodyPr>
          <a:lstStyle/>
          <a:p>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jsr_out</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v,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*p,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n){</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sol[</a:t>
            </a:r>
            <a:r>
              <a:rPr lang="en-US" sz="1400" dirty="0">
                <a:solidFill>
                  <a:srgbClr val="FF0000"/>
                </a:solidFill>
                <a:latin typeface="Courier New" panose="02070309020205020404" pitchFamily="49" charset="0"/>
                <a:cs typeface="Courier New" panose="02070309020205020404" pitchFamily="49" charset="0"/>
              </a:rPr>
              <a:t>n+1</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j; </a:t>
            </a:r>
          </a:p>
          <a:p>
            <a:r>
              <a:rPr lang="en-US" sz="1400" dirty="0">
                <a:latin typeface="Courier New" panose="02070309020205020404" pitchFamily="49" charset="0"/>
                <a:cs typeface="Courier New" panose="02070309020205020404" pitchFamily="49" charset="0"/>
              </a:rPr>
              <a:t>    sol [0] = 0;</a:t>
            </a:r>
          </a:p>
          <a:p>
            <a:r>
              <a:rPr lang="en-US" sz="1400" dirty="0">
                <a:latin typeface="Courier New" panose="02070309020205020404" pitchFamily="49" charset="0"/>
                <a:cs typeface="Courier New" panose="02070309020205020404" pitchFamily="49" charset="0"/>
              </a:rPr>
              <a:t>    for (j = 1; j&lt;= n; </a:t>
            </a:r>
            <a:r>
              <a:rPr lang="en-US" sz="1400" dirty="0" err="1">
                <a:latin typeface="Courier New" panose="02070309020205020404" pitchFamily="49" charset="0"/>
                <a:cs typeface="Courier New" panose="02070309020205020404" pitchFamily="49" charset="0"/>
              </a:rPr>
              <a:t>j</a:t>
            </a:r>
            <a:r>
              <a:rPr lang="en-US" sz="1400" dirty="0" err="1" smtClean="0">
                <a:latin typeface="Courier New" panose="02070309020205020404" pitchFamily="49" charset="0"/>
                <a:cs typeface="Courier New" panose="02070309020205020404" pitchFamily="49" charset="0"/>
              </a:rPr>
              <a:t>++</a:t>
            </a:r>
            <a:r>
              <a:rPr lang="en-US" sz="1400" dirty="0" smtClean="0">
                <a:latin typeface="Courier New" panose="02070309020205020404" pitchFamily="49" charset="0"/>
                <a:cs typeface="Courier New" panose="02070309020205020404" pitchFamily="49" charset="0"/>
              </a:rPr>
              <a:t>)  sol </a:t>
            </a:r>
            <a:r>
              <a:rPr lang="en-US" sz="1400" dirty="0">
                <a:latin typeface="Courier New" panose="02070309020205020404" pitchFamily="49" charset="0"/>
                <a:cs typeface="Courier New" panose="02070309020205020404" pitchFamily="49" charset="0"/>
              </a:rPr>
              <a:t>[j] = -1; </a:t>
            </a:r>
            <a:r>
              <a:rPr lang="en-US" sz="1200" dirty="0" smtClean="0">
                <a:latin typeface="Courier New" panose="02070309020205020404" pitchFamily="49" charset="0"/>
                <a:cs typeface="Courier New" panose="02070309020205020404" pitchFamily="49" charset="0"/>
              </a:rPr>
              <a:t>//not </a:t>
            </a:r>
            <a:r>
              <a:rPr lang="en-US" sz="1200" dirty="0">
                <a:latin typeface="Courier New" panose="02070309020205020404" pitchFamily="49" charset="0"/>
                <a:cs typeface="Courier New" panose="02070309020205020404" pitchFamily="49" charset="0"/>
              </a:rPr>
              <a:t>computed</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jsm</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v,p,n,sol</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return sol[n];   </a:t>
            </a:r>
          </a:p>
          <a:p>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mc:AlternateContent xmlns:mc="http://schemas.openxmlformats.org/markup-compatibility/2006" xmlns:a14="http://schemas.microsoft.com/office/drawing/2010/main">
        <mc:Choice Requires="a14">
          <p:sp>
            <p:nvSpPr>
              <p:cNvPr id="6" name="TextBox 5"/>
              <p:cNvSpPr txBox="1"/>
              <p:nvPr/>
            </p:nvSpPr>
            <p:spPr>
              <a:xfrm>
                <a:off x="3346501" y="57679"/>
                <a:ext cx="3435299" cy="738664"/>
              </a:xfrm>
              <a:prstGeom prst="rect">
                <a:avLst/>
              </a:prstGeom>
              <a:noFill/>
              <a:ln>
                <a:solidFill>
                  <a:schemeClr val="tx1"/>
                </a:solidFill>
              </a:ln>
            </p:spPr>
            <p:txBody>
              <a:bodyPr wrap="none" rtlCol="0">
                <a:spAutoFit/>
              </a:bodyPr>
              <a:lstStyle/>
              <a:p>
                <a:r>
                  <a:rPr lang="en-US" sz="1400" i="1" dirty="0" smtClean="0">
                    <a:latin typeface="Cambria Math" panose="02040503050406030204" pitchFamily="18" charset="0"/>
                    <a:ea typeface="Cambria Math" panose="02040503050406030204" pitchFamily="18" charset="0"/>
                  </a:rPr>
                  <a:t>Math function: </a:t>
                </a:r>
              </a:p>
              <a:p>
                <a:r>
                  <a:rPr lang="en-US" sz="1400" i="1" dirty="0" smtClean="0">
                    <a:latin typeface="Cambria Math" panose="02040503050406030204" pitchFamily="18" charset="0"/>
                    <a:ea typeface="Cambria Math" panose="02040503050406030204" pitchFamily="18" charset="0"/>
                  </a:rPr>
                  <a:t>sol(0</a:t>
                </a:r>
                <a:r>
                  <a:rPr lang="en-US" sz="1400" i="1" dirty="0">
                    <a:latin typeface="Cambria Math" panose="02040503050406030204" pitchFamily="18" charset="0"/>
                    <a:ea typeface="Cambria Math" panose="02040503050406030204" pitchFamily="18" charset="0"/>
                  </a:rPr>
                  <a:t>) = 0</a:t>
                </a:r>
              </a:p>
              <a:p>
                <a:r>
                  <a:rPr lang="en-US" sz="1400" i="1" dirty="0">
                    <a:latin typeface="Cambria Math" panose="02040503050406030204" pitchFamily="18" charset="0"/>
                    <a:ea typeface="Cambria Math" panose="02040503050406030204" pitchFamily="18" charset="0"/>
                  </a:rPr>
                  <a:t> </a:t>
                </a:r>
                <a14:m>
                  <m:oMath xmlns:m="http://schemas.openxmlformats.org/officeDocument/2006/math">
                    <m:r>
                      <a:rPr lang="en-US" sz="1400" i="1">
                        <a:latin typeface="Cambria Math"/>
                      </a:rPr>
                      <m:t>𝑠𝑜𝑙</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r>
                      <m:rPr>
                        <m:sty m:val="p"/>
                      </m:rPr>
                      <a:rPr lang="en-US" sz="1400">
                        <a:latin typeface="Cambria Math"/>
                      </a:rPr>
                      <m:t>max</m:t>
                    </m:r>
                    <m:r>
                      <a:rPr lang="en-US" sz="1400" i="1">
                        <a:latin typeface="Cambria Math"/>
                      </a:rPr>
                      <m:t>⁡{</m:t>
                    </m:r>
                    <m:r>
                      <a:rPr lang="en-US" sz="1400" i="1">
                        <a:latin typeface="Cambria Math"/>
                      </a:rPr>
                      <m:t>𝑠𝑜𝑙</m:t>
                    </m:r>
                    <m:d>
                      <m:dPr>
                        <m:ctrlPr>
                          <a:rPr lang="en-US" sz="1400" i="1">
                            <a:latin typeface="Cambria Math" panose="02040503050406030204" pitchFamily="18" charset="0"/>
                          </a:rPr>
                        </m:ctrlPr>
                      </m:dPr>
                      <m:e>
                        <m:r>
                          <a:rPr lang="en-US" sz="1400" i="1">
                            <a:latin typeface="Cambria Math"/>
                          </a:rPr>
                          <m:t>𝑖</m:t>
                        </m:r>
                        <m:r>
                          <a:rPr lang="en-US" sz="1400" i="1">
                            <a:latin typeface="Cambria Math"/>
                          </a:rPr>
                          <m:t>−1</m:t>
                        </m:r>
                      </m:e>
                    </m:d>
                    <m:r>
                      <a:rPr lang="en-US" sz="1400" i="1">
                        <a:latin typeface="Cambria Math"/>
                      </a:rPr>
                      <m:t>, </m:t>
                    </m:r>
                    <m:r>
                      <a:rPr lang="en-US" sz="1400" i="1">
                        <a:latin typeface="Cambria Math"/>
                      </a:rPr>
                      <m:t>𝑣</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r>
                      <a:rPr lang="en-US" sz="1400" i="1">
                        <a:latin typeface="Cambria Math"/>
                      </a:rPr>
                      <m:t>𝑠𝑜𝑙</m:t>
                    </m:r>
                    <m:r>
                      <a:rPr lang="en-US" sz="1400" i="1">
                        <a:latin typeface="Cambria Math"/>
                      </a:rPr>
                      <m:t>(</m:t>
                    </m:r>
                    <m:r>
                      <a:rPr lang="en-US" sz="1400" i="1">
                        <a:latin typeface="Cambria Math"/>
                      </a:rPr>
                      <m:t>𝑝</m:t>
                    </m:r>
                    <m:d>
                      <m:dPr>
                        <m:ctrlPr>
                          <a:rPr lang="en-US" sz="1400" i="1">
                            <a:latin typeface="Cambria Math" panose="02040503050406030204" pitchFamily="18" charset="0"/>
                          </a:rPr>
                        </m:ctrlPr>
                      </m:dPr>
                      <m:e>
                        <m:r>
                          <a:rPr lang="en-US" sz="1400" i="1">
                            <a:latin typeface="Cambria Math"/>
                          </a:rPr>
                          <m:t>𝑖</m:t>
                        </m:r>
                      </m:e>
                    </m:d>
                    <m:r>
                      <a:rPr lang="en-US" sz="1400" i="1">
                        <a:latin typeface="Cambria Math"/>
                      </a:rPr>
                      <m:t>)}</m:t>
                    </m:r>
                  </m:oMath>
                </a14:m>
                <a:endParaRPr lang="en-US" sz="1400" dirty="0"/>
              </a:p>
            </p:txBody>
          </p:sp>
        </mc:Choice>
        <mc:Fallback xmlns="">
          <p:sp>
            <p:nvSpPr>
              <p:cNvPr id="6" name="TextBox 5"/>
              <p:cNvSpPr txBox="1">
                <a:spLocks noRot="1" noChangeAspect="1" noMove="1" noResize="1" noEditPoints="1" noAdjustHandles="1" noChangeArrowheads="1" noChangeShapeType="1" noTextEdit="1"/>
              </p:cNvSpPr>
              <p:nvPr/>
            </p:nvSpPr>
            <p:spPr>
              <a:xfrm>
                <a:off x="3346501" y="57679"/>
                <a:ext cx="3435299" cy="738664"/>
              </a:xfrm>
              <a:prstGeom prst="rect">
                <a:avLst/>
              </a:prstGeom>
              <a:blipFill>
                <a:blip r:embed="rId2"/>
                <a:stretch>
                  <a:fillRect l="-353" t="-806" b="-2419"/>
                </a:stretch>
              </a:blipFill>
              <a:ln>
                <a:solidFill>
                  <a:schemeClr val="tx1"/>
                </a:solidFill>
              </a:ln>
            </p:spPr>
            <p:txBody>
              <a:bodyPr/>
              <a:lstStyle/>
              <a:p>
                <a:r>
                  <a:rPr lang="en-US">
                    <a:noFill/>
                  </a:rPr>
                  <a:t> </a:t>
                </a:r>
              </a:p>
            </p:txBody>
          </p:sp>
        </mc:Fallback>
      </mc:AlternateContent>
      <p:sp>
        <p:nvSpPr>
          <p:cNvPr id="7" name="TextBox 6"/>
          <p:cNvSpPr txBox="1"/>
          <p:nvPr/>
        </p:nvSpPr>
        <p:spPr>
          <a:xfrm rot="18777377">
            <a:off x="4163317" y="4080302"/>
            <a:ext cx="5562600" cy="830997"/>
          </a:xfrm>
          <a:prstGeom prst="rect">
            <a:avLst/>
          </a:prstGeom>
          <a:solidFill>
            <a:schemeClr val="accent3">
              <a:lumMod val="20000"/>
              <a:lumOff val="80000"/>
            </a:schemeClr>
          </a:solidFill>
        </p:spPr>
        <p:txBody>
          <a:bodyPr wrap="square" rtlCol="0">
            <a:spAutoFit/>
          </a:bodyPr>
          <a:lstStyle/>
          <a:p>
            <a:r>
              <a:rPr lang="en-US" sz="2400" dirty="0" smtClean="0">
                <a:solidFill>
                  <a:srgbClr val="FF0000"/>
                </a:solidFill>
              </a:rPr>
              <a:t>Skip for now. We will revisit this at the end of the semester if there is time. – Fall 2020</a:t>
            </a:r>
            <a:endParaRPr lang="en-US" sz="2400" dirty="0">
              <a:solidFill>
                <a:srgbClr val="FF0000"/>
              </a:solidFill>
            </a:endParaRPr>
          </a:p>
        </p:txBody>
      </p:sp>
    </p:spTree>
    <p:extLst>
      <p:ext uri="{BB962C8B-B14F-4D97-AF65-F5344CB8AC3E}">
        <p14:creationId xmlns:p14="http://schemas.microsoft.com/office/powerpoint/2010/main" val="3958132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Oval 4"/>
          <p:cNvSpPr/>
          <p:nvPr/>
        </p:nvSpPr>
        <p:spPr>
          <a:xfrm>
            <a:off x="4475480" y="1371600"/>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6" name="TextBox 5"/>
          <p:cNvSpPr txBox="1"/>
          <p:nvPr/>
        </p:nvSpPr>
        <p:spPr>
          <a:xfrm>
            <a:off x="4504888" y="1434743"/>
            <a:ext cx="418704" cy="369332"/>
          </a:xfrm>
          <a:prstGeom prst="rect">
            <a:avLst/>
          </a:prstGeom>
          <a:noFill/>
        </p:spPr>
        <p:txBody>
          <a:bodyPr wrap="none" rtlCol="0">
            <a:spAutoFit/>
          </a:bodyPr>
          <a:lstStyle/>
          <a:p>
            <a:r>
              <a:rPr lang="en-US" dirty="0" smtClean="0"/>
              <a:t>10</a:t>
            </a:r>
            <a:endParaRPr lang="en-US" dirty="0"/>
          </a:p>
        </p:txBody>
      </p:sp>
      <p:sp>
        <p:nvSpPr>
          <p:cNvPr id="7" name="Oval 6"/>
          <p:cNvSpPr/>
          <p:nvPr/>
        </p:nvSpPr>
        <p:spPr>
          <a:xfrm>
            <a:off x="5410200" y="20189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8" name="TextBox 7"/>
          <p:cNvSpPr txBox="1"/>
          <p:nvPr/>
        </p:nvSpPr>
        <p:spPr>
          <a:xfrm>
            <a:off x="5506720" y="2082125"/>
            <a:ext cx="301686" cy="369332"/>
          </a:xfrm>
          <a:prstGeom prst="rect">
            <a:avLst/>
          </a:prstGeom>
          <a:noFill/>
        </p:spPr>
        <p:txBody>
          <a:bodyPr wrap="none" rtlCol="0">
            <a:spAutoFit/>
          </a:bodyPr>
          <a:lstStyle/>
          <a:p>
            <a:r>
              <a:rPr lang="en-US" dirty="0"/>
              <a:t>9</a:t>
            </a:r>
          </a:p>
        </p:txBody>
      </p:sp>
      <p:sp>
        <p:nvSpPr>
          <p:cNvPr id="10" name="TextBox 9"/>
          <p:cNvSpPr txBox="1"/>
          <p:nvPr/>
        </p:nvSpPr>
        <p:spPr>
          <a:xfrm>
            <a:off x="5889277" y="2719779"/>
            <a:ext cx="301686" cy="369332"/>
          </a:xfrm>
          <a:prstGeom prst="rect">
            <a:avLst/>
          </a:prstGeom>
          <a:noFill/>
        </p:spPr>
        <p:txBody>
          <a:bodyPr wrap="none" rtlCol="0">
            <a:spAutoFit/>
          </a:bodyPr>
          <a:lstStyle/>
          <a:p>
            <a:r>
              <a:rPr lang="en-US" dirty="0" smtClean="0"/>
              <a:t>8</a:t>
            </a:r>
            <a:endParaRPr lang="en-US" dirty="0"/>
          </a:p>
        </p:txBody>
      </p:sp>
      <p:sp>
        <p:nvSpPr>
          <p:cNvPr id="13" name="Rectangle 12"/>
          <p:cNvSpPr/>
          <p:nvPr/>
        </p:nvSpPr>
        <p:spPr>
          <a:xfrm>
            <a:off x="5889277" y="2719778"/>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108514" y="2698615"/>
            <a:ext cx="301686" cy="369332"/>
          </a:xfrm>
          <a:prstGeom prst="rect">
            <a:avLst/>
          </a:prstGeom>
          <a:noFill/>
        </p:spPr>
        <p:txBody>
          <a:bodyPr wrap="none" rtlCol="0">
            <a:spAutoFit/>
          </a:bodyPr>
          <a:lstStyle/>
          <a:p>
            <a:r>
              <a:rPr lang="en-US" dirty="0" smtClean="0"/>
              <a:t>6</a:t>
            </a:r>
            <a:endParaRPr lang="en-US" dirty="0"/>
          </a:p>
        </p:txBody>
      </p:sp>
      <p:sp>
        <p:nvSpPr>
          <p:cNvPr id="16" name="Rectangle 15"/>
          <p:cNvSpPr/>
          <p:nvPr/>
        </p:nvSpPr>
        <p:spPr>
          <a:xfrm>
            <a:off x="5108514" y="2710282"/>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352800" y="20189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18" name="TextBox 17"/>
          <p:cNvSpPr txBox="1"/>
          <p:nvPr/>
        </p:nvSpPr>
        <p:spPr>
          <a:xfrm>
            <a:off x="3449320" y="2082125"/>
            <a:ext cx="301686" cy="369332"/>
          </a:xfrm>
          <a:prstGeom prst="rect">
            <a:avLst/>
          </a:prstGeom>
          <a:noFill/>
        </p:spPr>
        <p:txBody>
          <a:bodyPr wrap="none" rtlCol="0">
            <a:spAutoFit/>
          </a:bodyPr>
          <a:lstStyle/>
          <a:p>
            <a:r>
              <a:rPr lang="en-US" dirty="0" smtClean="0"/>
              <a:t>8</a:t>
            </a:r>
            <a:endParaRPr lang="en-US" dirty="0"/>
          </a:p>
        </p:txBody>
      </p:sp>
      <p:sp>
        <p:nvSpPr>
          <p:cNvPr id="21" name="Oval 20"/>
          <p:cNvSpPr/>
          <p:nvPr/>
        </p:nvSpPr>
        <p:spPr>
          <a:xfrm>
            <a:off x="2667000" y="27047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22" name="TextBox 21"/>
          <p:cNvSpPr txBox="1"/>
          <p:nvPr/>
        </p:nvSpPr>
        <p:spPr>
          <a:xfrm>
            <a:off x="2763520" y="2767925"/>
            <a:ext cx="301686" cy="369332"/>
          </a:xfrm>
          <a:prstGeom prst="rect">
            <a:avLst/>
          </a:prstGeom>
          <a:noFill/>
        </p:spPr>
        <p:txBody>
          <a:bodyPr wrap="none" rtlCol="0">
            <a:spAutoFit/>
          </a:bodyPr>
          <a:lstStyle/>
          <a:p>
            <a:r>
              <a:rPr lang="en-US" dirty="0" smtClean="0"/>
              <a:t>7</a:t>
            </a:r>
            <a:endParaRPr lang="en-US" dirty="0"/>
          </a:p>
        </p:txBody>
      </p:sp>
      <p:sp>
        <p:nvSpPr>
          <p:cNvPr id="23" name="TextBox 22"/>
          <p:cNvSpPr txBox="1"/>
          <p:nvPr/>
        </p:nvSpPr>
        <p:spPr>
          <a:xfrm>
            <a:off x="4117914" y="2693115"/>
            <a:ext cx="301686" cy="369332"/>
          </a:xfrm>
          <a:prstGeom prst="rect">
            <a:avLst/>
          </a:prstGeom>
          <a:noFill/>
        </p:spPr>
        <p:txBody>
          <a:bodyPr wrap="none" rtlCol="0">
            <a:spAutoFit/>
          </a:bodyPr>
          <a:lstStyle/>
          <a:p>
            <a:r>
              <a:rPr lang="en-US" dirty="0"/>
              <a:t>7</a:t>
            </a:r>
          </a:p>
        </p:txBody>
      </p:sp>
      <p:sp>
        <p:nvSpPr>
          <p:cNvPr id="24" name="Rectangle 23"/>
          <p:cNvSpPr/>
          <p:nvPr/>
        </p:nvSpPr>
        <p:spPr>
          <a:xfrm>
            <a:off x="4117914" y="2704782"/>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429000" y="33905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26" name="TextBox 25"/>
          <p:cNvSpPr txBox="1"/>
          <p:nvPr/>
        </p:nvSpPr>
        <p:spPr>
          <a:xfrm>
            <a:off x="3525520" y="3453725"/>
            <a:ext cx="301686" cy="369332"/>
          </a:xfrm>
          <a:prstGeom prst="rect">
            <a:avLst/>
          </a:prstGeom>
          <a:noFill/>
        </p:spPr>
        <p:txBody>
          <a:bodyPr wrap="none" rtlCol="0">
            <a:spAutoFit/>
          </a:bodyPr>
          <a:lstStyle/>
          <a:p>
            <a:r>
              <a:rPr lang="en-US" dirty="0" smtClean="0"/>
              <a:t>6</a:t>
            </a:r>
            <a:endParaRPr lang="en-US" dirty="0"/>
          </a:p>
        </p:txBody>
      </p:sp>
      <p:sp>
        <p:nvSpPr>
          <p:cNvPr id="27" name="Oval 26"/>
          <p:cNvSpPr/>
          <p:nvPr/>
        </p:nvSpPr>
        <p:spPr>
          <a:xfrm>
            <a:off x="1884680" y="33905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28" name="TextBox 27"/>
          <p:cNvSpPr txBox="1"/>
          <p:nvPr/>
        </p:nvSpPr>
        <p:spPr>
          <a:xfrm>
            <a:off x="1981200" y="3453725"/>
            <a:ext cx="301686" cy="369332"/>
          </a:xfrm>
          <a:prstGeom prst="rect">
            <a:avLst/>
          </a:prstGeom>
          <a:noFill/>
        </p:spPr>
        <p:txBody>
          <a:bodyPr wrap="none" rtlCol="0">
            <a:spAutoFit/>
          </a:bodyPr>
          <a:lstStyle/>
          <a:p>
            <a:r>
              <a:rPr lang="en-US" dirty="0" smtClean="0"/>
              <a:t>5</a:t>
            </a:r>
            <a:endParaRPr lang="en-US" dirty="0"/>
          </a:p>
        </p:txBody>
      </p:sp>
      <p:sp>
        <p:nvSpPr>
          <p:cNvPr id="29" name="TextBox 28"/>
          <p:cNvSpPr txBox="1"/>
          <p:nvPr/>
        </p:nvSpPr>
        <p:spPr>
          <a:xfrm>
            <a:off x="4041714" y="4109532"/>
            <a:ext cx="301686" cy="369332"/>
          </a:xfrm>
          <a:prstGeom prst="rect">
            <a:avLst/>
          </a:prstGeom>
          <a:noFill/>
        </p:spPr>
        <p:txBody>
          <a:bodyPr wrap="none" rtlCol="0">
            <a:spAutoFit/>
          </a:bodyPr>
          <a:lstStyle/>
          <a:p>
            <a:r>
              <a:rPr lang="en-US" dirty="0"/>
              <a:t>5</a:t>
            </a:r>
          </a:p>
        </p:txBody>
      </p:sp>
      <p:sp>
        <p:nvSpPr>
          <p:cNvPr id="30" name="Rectangle 29"/>
          <p:cNvSpPr/>
          <p:nvPr/>
        </p:nvSpPr>
        <p:spPr>
          <a:xfrm>
            <a:off x="4041714" y="4109531"/>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124200" y="4114800"/>
            <a:ext cx="301686" cy="369332"/>
          </a:xfrm>
          <a:prstGeom prst="rect">
            <a:avLst/>
          </a:prstGeom>
          <a:noFill/>
        </p:spPr>
        <p:txBody>
          <a:bodyPr wrap="none" rtlCol="0">
            <a:spAutoFit/>
          </a:bodyPr>
          <a:lstStyle/>
          <a:p>
            <a:r>
              <a:rPr lang="en-US" dirty="0"/>
              <a:t>0</a:t>
            </a:r>
          </a:p>
        </p:txBody>
      </p:sp>
      <p:sp>
        <p:nvSpPr>
          <p:cNvPr id="32" name="Rectangle 31"/>
          <p:cNvSpPr/>
          <p:nvPr/>
        </p:nvSpPr>
        <p:spPr>
          <a:xfrm>
            <a:off x="3124200" y="4126467"/>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2514600" y="4114800"/>
            <a:ext cx="301686" cy="369332"/>
          </a:xfrm>
          <a:prstGeom prst="rect">
            <a:avLst/>
          </a:prstGeom>
          <a:noFill/>
        </p:spPr>
        <p:txBody>
          <a:bodyPr wrap="none" rtlCol="0">
            <a:spAutoFit/>
          </a:bodyPr>
          <a:lstStyle/>
          <a:p>
            <a:r>
              <a:rPr lang="en-US" dirty="0" smtClean="0"/>
              <a:t>4</a:t>
            </a:r>
            <a:endParaRPr lang="en-US" dirty="0"/>
          </a:p>
        </p:txBody>
      </p:sp>
      <p:sp>
        <p:nvSpPr>
          <p:cNvPr id="34" name="Rectangle 33"/>
          <p:cNvSpPr/>
          <p:nvPr/>
        </p:nvSpPr>
        <p:spPr>
          <a:xfrm>
            <a:off x="2514600" y="4126467"/>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219200" y="4114800"/>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36" name="TextBox 35"/>
          <p:cNvSpPr txBox="1"/>
          <p:nvPr/>
        </p:nvSpPr>
        <p:spPr>
          <a:xfrm>
            <a:off x="1315720" y="4177943"/>
            <a:ext cx="301686" cy="369332"/>
          </a:xfrm>
          <a:prstGeom prst="rect">
            <a:avLst/>
          </a:prstGeom>
          <a:noFill/>
        </p:spPr>
        <p:txBody>
          <a:bodyPr wrap="none" rtlCol="0">
            <a:spAutoFit/>
          </a:bodyPr>
          <a:lstStyle/>
          <a:p>
            <a:r>
              <a:rPr lang="en-US" dirty="0"/>
              <a:t>4</a:t>
            </a:r>
          </a:p>
        </p:txBody>
      </p:sp>
      <p:sp>
        <p:nvSpPr>
          <p:cNvPr id="37" name="Oval 36"/>
          <p:cNvSpPr/>
          <p:nvPr/>
        </p:nvSpPr>
        <p:spPr>
          <a:xfrm>
            <a:off x="433766" y="47621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38" name="TextBox 37"/>
          <p:cNvSpPr txBox="1"/>
          <p:nvPr/>
        </p:nvSpPr>
        <p:spPr>
          <a:xfrm>
            <a:off x="530286" y="4825325"/>
            <a:ext cx="301686" cy="369332"/>
          </a:xfrm>
          <a:prstGeom prst="rect">
            <a:avLst/>
          </a:prstGeom>
          <a:noFill/>
        </p:spPr>
        <p:txBody>
          <a:bodyPr wrap="none" rtlCol="0">
            <a:spAutoFit/>
          </a:bodyPr>
          <a:lstStyle/>
          <a:p>
            <a:r>
              <a:rPr lang="en-US" dirty="0" smtClean="0"/>
              <a:t>1</a:t>
            </a:r>
            <a:endParaRPr lang="en-US" dirty="0"/>
          </a:p>
        </p:txBody>
      </p:sp>
      <p:sp>
        <p:nvSpPr>
          <p:cNvPr id="39" name="Oval 38"/>
          <p:cNvSpPr/>
          <p:nvPr/>
        </p:nvSpPr>
        <p:spPr>
          <a:xfrm>
            <a:off x="1905000" y="47621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40" name="TextBox 39"/>
          <p:cNvSpPr txBox="1"/>
          <p:nvPr/>
        </p:nvSpPr>
        <p:spPr>
          <a:xfrm>
            <a:off x="2001520" y="4825325"/>
            <a:ext cx="301686" cy="369332"/>
          </a:xfrm>
          <a:prstGeom prst="rect">
            <a:avLst/>
          </a:prstGeom>
          <a:noFill/>
        </p:spPr>
        <p:txBody>
          <a:bodyPr wrap="none" rtlCol="0">
            <a:spAutoFit/>
          </a:bodyPr>
          <a:lstStyle/>
          <a:p>
            <a:r>
              <a:rPr lang="en-US" dirty="0"/>
              <a:t>3</a:t>
            </a:r>
          </a:p>
        </p:txBody>
      </p:sp>
      <p:sp>
        <p:nvSpPr>
          <p:cNvPr id="41" name="TextBox 40"/>
          <p:cNvSpPr txBox="1"/>
          <p:nvPr/>
        </p:nvSpPr>
        <p:spPr>
          <a:xfrm>
            <a:off x="838200" y="5404932"/>
            <a:ext cx="301686" cy="369332"/>
          </a:xfrm>
          <a:prstGeom prst="rect">
            <a:avLst/>
          </a:prstGeom>
          <a:noFill/>
        </p:spPr>
        <p:txBody>
          <a:bodyPr wrap="none" rtlCol="0">
            <a:spAutoFit/>
          </a:bodyPr>
          <a:lstStyle/>
          <a:p>
            <a:r>
              <a:rPr lang="en-US" dirty="0"/>
              <a:t>0</a:t>
            </a:r>
          </a:p>
        </p:txBody>
      </p:sp>
      <p:sp>
        <p:nvSpPr>
          <p:cNvPr id="42" name="Rectangle 41"/>
          <p:cNvSpPr/>
          <p:nvPr/>
        </p:nvSpPr>
        <p:spPr>
          <a:xfrm>
            <a:off x="838200" y="5404931"/>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52400" y="5410200"/>
            <a:ext cx="301686" cy="369332"/>
          </a:xfrm>
          <a:prstGeom prst="rect">
            <a:avLst/>
          </a:prstGeom>
          <a:noFill/>
        </p:spPr>
        <p:txBody>
          <a:bodyPr wrap="none" rtlCol="0">
            <a:spAutoFit/>
          </a:bodyPr>
          <a:lstStyle/>
          <a:p>
            <a:r>
              <a:rPr lang="en-US" dirty="0"/>
              <a:t>0</a:t>
            </a:r>
          </a:p>
        </p:txBody>
      </p:sp>
      <p:sp>
        <p:nvSpPr>
          <p:cNvPr id="44" name="Rectangle 43"/>
          <p:cNvSpPr/>
          <p:nvPr/>
        </p:nvSpPr>
        <p:spPr>
          <a:xfrm>
            <a:off x="152400" y="5421867"/>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2994" y="5410200"/>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50" name="TextBox 49"/>
          <p:cNvSpPr txBox="1"/>
          <p:nvPr/>
        </p:nvSpPr>
        <p:spPr>
          <a:xfrm>
            <a:off x="1679514" y="5473343"/>
            <a:ext cx="301686" cy="369332"/>
          </a:xfrm>
          <a:prstGeom prst="rect">
            <a:avLst/>
          </a:prstGeom>
          <a:noFill/>
        </p:spPr>
        <p:txBody>
          <a:bodyPr wrap="none" rtlCol="0">
            <a:spAutoFit/>
          </a:bodyPr>
          <a:lstStyle/>
          <a:p>
            <a:r>
              <a:rPr lang="en-US" dirty="0" smtClean="0"/>
              <a:t>2</a:t>
            </a:r>
            <a:endParaRPr lang="en-US" dirty="0"/>
          </a:p>
        </p:txBody>
      </p:sp>
      <p:sp>
        <p:nvSpPr>
          <p:cNvPr id="51" name="TextBox 50"/>
          <p:cNvSpPr txBox="1"/>
          <p:nvPr/>
        </p:nvSpPr>
        <p:spPr>
          <a:xfrm>
            <a:off x="1298514" y="6019800"/>
            <a:ext cx="301686" cy="369332"/>
          </a:xfrm>
          <a:prstGeom prst="rect">
            <a:avLst/>
          </a:prstGeom>
          <a:noFill/>
        </p:spPr>
        <p:txBody>
          <a:bodyPr wrap="none" rtlCol="0">
            <a:spAutoFit/>
          </a:bodyPr>
          <a:lstStyle/>
          <a:p>
            <a:r>
              <a:rPr lang="en-US" dirty="0"/>
              <a:t>0</a:t>
            </a:r>
          </a:p>
        </p:txBody>
      </p:sp>
      <p:sp>
        <p:nvSpPr>
          <p:cNvPr id="52" name="Rectangle 51"/>
          <p:cNvSpPr/>
          <p:nvPr/>
        </p:nvSpPr>
        <p:spPr>
          <a:xfrm>
            <a:off x="1298514" y="6031467"/>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060514" y="6019800"/>
            <a:ext cx="301686" cy="369332"/>
          </a:xfrm>
          <a:prstGeom prst="rect">
            <a:avLst/>
          </a:prstGeom>
          <a:noFill/>
        </p:spPr>
        <p:txBody>
          <a:bodyPr wrap="none" rtlCol="0">
            <a:spAutoFit/>
          </a:bodyPr>
          <a:lstStyle/>
          <a:p>
            <a:r>
              <a:rPr lang="en-US" dirty="0" smtClean="0"/>
              <a:t>1</a:t>
            </a:r>
            <a:endParaRPr lang="en-US" dirty="0"/>
          </a:p>
        </p:txBody>
      </p:sp>
      <p:sp>
        <p:nvSpPr>
          <p:cNvPr id="54" name="Rectangle 53"/>
          <p:cNvSpPr/>
          <p:nvPr/>
        </p:nvSpPr>
        <p:spPr>
          <a:xfrm>
            <a:off x="2060514" y="6031467"/>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441514" y="5410200"/>
            <a:ext cx="301686" cy="369332"/>
          </a:xfrm>
          <a:prstGeom prst="rect">
            <a:avLst/>
          </a:prstGeom>
          <a:noFill/>
        </p:spPr>
        <p:txBody>
          <a:bodyPr wrap="none" rtlCol="0">
            <a:spAutoFit/>
          </a:bodyPr>
          <a:lstStyle/>
          <a:p>
            <a:r>
              <a:rPr lang="en-US" dirty="0"/>
              <a:t>2</a:t>
            </a:r>
          </a:p>
        </p:txBody>
      </p:sp>
      <p:sp>
        <p:nvSpPr>
          <p:cNvPr id="56" name="Rectangle 55"/>
          <p:cNvSpPr/>
          <p:nvPr/>
        </p:nvSpPr>
        <p:spPr>
          <a:xfrm>
            <a:off x="2441514" y="5421867"/>
            <a:ext cx="301686" cy="36933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stCxn id="17" idx="0"/>
            <a:endCxn id="5" idx="3"/>
          </p:cNvCxnSpPr>
          <p:nvPr/>
        </p:nvCxnSpPr>
        <p:spPr>
          <a:xfrm flipV="1">
            <a:off x="3591560" y="1794636"/>
            <a:ext cx="953851" cy="22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7" idx="0"/>
            <a:endCxn id="5" idx="5"/>
          </p:cNvCxnSpPr>
          <p:nvPr/>
        </p:nvCxnSpPr>
        <p:spPr>
          <a:xfrm flipH="1" flipV="1">
            <a:off x="4883069" y="1794636"/>
            <a:ext cx="765891" cy="22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1" idx="0"/>
            <a:endCxn id="17" idx="3"/>
          </p:cNvCxnSpPr>
          <p:nvPr/>
        </p:nvCxnSpPr>
        <p:spPr>
          <a:xfrm flipV="1">
            <a:off x="2905760" y="2442018"/>
            <a:ext cx="516971" cy="262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7" idx="0"/>
          </p:cNvCxnSpPr>
          <p:nvPr/>
        </p:nvCxnSpPr>
        <p:spPr>
          <a:xfrm flipV="1">
            <a:off x="2123440" y="3079874"/>
            <a:ext cx="578644" cy="310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35" idx="0"/>
            <a:endCxn id="27" idx="3"/>
          </p:cNvCxnSpPr>
          <p:nvPr/>
        </p:nvCxnSpPr>
        <p:spPr>
          <a:xfrm flipV="1">
            <a:off x="1457960" y="3813618"/>
            <a:ext cx="496651" cy="301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7" idx="0"/>
            <a:endCxn id="35" idx="3"/>
          </p:cNvCxnSpPr>
          <p:nvPr/>
        </p:nvCxnSpPr>
        <p:spPr>
          <a:xfrm flipV="1">
            <a:off x="672526" y="4537836"/>
            <a:ext cx="616605" cy="22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43" idx="0"/>
            <a:endCxn id="37" idx="3"/>
          </p:cNvCxnSpPr>
          <p:nvPr/>
        </p:nvCxnSpPr>
        <p:spPr>
          <a:xfrm flipV="1">
            <a:off x="303243" y="5185218"/>
            <a:ext cx="200454" cy="2249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1" idx="0"/>
            <a:endCxn id="37" idx="5"/>
          </p:cNvCxnSpPr>
          <p:nvPr/>
        </p:nvCxnSpPr>
        <p:spPr>
          <a:xfrm flipH="1" flipV="1">
            <a:off x="841355" y="5185218"/>
            <a:ext cx="147688" cy="219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6" idx="0"/>
            <a:endCxn id="39" idx="5"/>
          </p:cNvCxnSpPr>
          <p:nvPr/>
        </p:nvCxnSpPr>
        <p:spPr>
          <a:xfrm flipH="1" flipV="1">
            <a:off x="2312589" y="5185218"/>
            <a:ext cx="279768" cy="23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49" idx="0"/>
            <a:endCxn id="39" idx="3"/>
          </p:cNvCxnSpPr>
          <p:nvPr/>
        </p:nvCxnSpPr>
        <p:spPr>
          <a:xfrm flipV="1">
            <a:off x="1821754" y="5185218"/>
            <a:ext cx="153177" cy="2249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52" idx="0"/>
            <a:endCxn id="49" idx="3"/>
          </p:cNvCxnSpPr>
          <p:nvPr/>
        </p:nvCxnSpPr>
        <p:spPr>
          <a:xfrm flipV="1">
            <a:off x="1449357" y="5833236"/>
            <a:ext cx="203568" cy="1982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53" idx="0"/>
            <a:endCxn id="49" idx="5"/>
          </p:cNvCxnSpPr>
          <p:nvPr/>
        </p:nvCxnSpPr>
        <p:spPr>
          <a:xfrm flipH="1" flipV="1">
            <a:off x="1990583" y="5833236"/>
            <a:ext cx="220774" cy="1865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39" idx="0"/>
            <a:endCxn id="35" idx="5"/>
          </p:cNvCxnSpPr>
          <p:nvPr/>
        </p:nvCxnSpPr>
        <p:spPr>
          <a:xfrm flipH="1" flipV="1">
            <a:off x="1626789" y="4537836"/>
            <a:ext cx="516971" cy="22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33" idx="0"/>
            <a:endCxn id="27" idx="5"/>
          </p:cNvCxnSpPr>
          <p:nvPr/>
        </p:nvCxnSpPr>
        <p:spPr>
          <a:xfrm flipH="1" flipV="1">
            <a:off x="2292269" y="3813618"/>
            <a:ext cx="373174" cy="301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31" idx="0"/>
            <a:endCxn id="25" idx="3"/>
          </p:cNvCxnSpPr>
          <p:nvPr/>
        </p:nvCxnSpPr>
        <p:spPr>
          <a:xfrm flipV="1">
            <a:off x="3275043" y="3813618"/>
            <a:ext cx="223888" cy="301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29" idx="0"/>
            <a:endCxn id="25" idx="5"/>
          </p:cNvCxnSpPr>
          <p:nvPr/>
        </p:nvCxnSpPr>
        <p:spPr>
          <a:xfrm flipH="1" flipV="1">
            <a:off x="3836589" y="3813618"/>
            <a:ext cx="355968" cy="2959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25" idx="0"/>
            <a:endCxn id="21" idx="5"/>
          </p:cNvCxnSpPr>
          <p:nvPr/>
        </p:nvCxnSpPr>
        <p:spPr>
          <a:xfrm flipH="1" flipV="1">
            <a:off x="3074589" y="3127818"/>
            <a:ext cx="593171" cy="262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24" idx="0"/>
            <a:endCxn id="17" idx="5"/>
          </p:cNvCxnSpPr>
          <p:nvPr/>
        </p:nvCxnSpPr>
        <p:spPr>
          <a:xfrm flipH="1" flipV="1">
            <a:off x="3760389" y="2442018"/>
            <a:ext cx="508368" cy="262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5" idx="0"/>
            <a:endCxn id="7" idx="3"/>
          </p:cNvCxnSpPr>
          <p:nvPr/>
        </p:nvCxnSpPr>
        <p:spPr>
          <a:xfrm flipV="1">
            <a:off x="5259357" y="2442018"/>
            <a:ext cx="220774" cy="256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0" idx="0"/>
            <a:endCxn id="7" idx="5"/>
          </p:cNvCxnSpPr>
          <p:nvPr/>
        </p:nvCxnSpPr>
        <p:spPr>
          <a:xfrm flipH="1" flipV="1">
            <a:off x="5817789" y="2442018"/>
            <a:ext cx="222331" cy="2777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itle 1"/>
          <p:cNvSpPr>
            <a:spLocks noGrp="1"/>
          </p:cNvSpPr>
          <p:nvPr>
            <p:ph type="title"/>
          </p:nvPr>
        </p:nvSpPr>
        <p:spPr>
          <a:xfrm>
            <a:off x="457200" y="76200"/>
            <a:ext cx="8229600" cy="1143000"/>
          </a:xfrm>
        </p:spPr>
        <p:txBody>
          <a:bodyPr/>
          <a:lstStyle/>
          <a:p>
            <a:r>
              <a:rPr lang="en-US" sz="4000" dirty="0" smtClean="0"/>
              <a:t>Function call tree for the </a:t>
            </a:r>
            <a:r>
              <a:rPr lang="en-US" sz="4000" dirty="0" err="1" smtClean="0"/>
              <a:t>memoized</a:t>
            </a:r>
            <a:r>
              <a:rPr lang="en-US" sz="4000" dirty="0" smtClean="0"/>
              <a:t> version</a:t>
            </a:r>
            <a:endParaRPr lang="en-US" sz="4000" dirty="0"/>
          </a:p>
        </p:txBody>
      </p:sp>
      <p:sp>
        <p:nvSpPr>
          <p:cNvPr id="122" name="TextBox 121"/>
          <p:cNvSpPr txBox="1"/>
          <p:nvPr/>
        </p:nvSpPr>
        <p:spPr>
          <a:xfrm>
            <a:off x="3872181" y="4495800"/>
            <a:ext cx="5271819" cy="923330"/>
          </a:xfrm>
          <a:prstGeom prst="rect">
            <a:avLst/>
          </a:prstGeom>
          <a:noFill/>
        </p:spPr>
        <p:txBody>
          <a:bodyPr wrap="square" rtlCol="0">
            <a:spAutoFit/>
          </a:bodyPr>
          <a:lstStyle/>
          <a:p>
            <a:r>
              <a:rPr lang="en-US" dirty="0" smtClean="0"/>
              <a:t>Round nodes – internal nodes. Require recursive calls.</a:t>
            </a:r>
          </a:p>
          <a:p>
            <a:r>
              <a:rPr lang="en-US" dirty="0" smtClean="0"/>
              <a:t>Square nodes – leaves, show calls that return without any new recursive calls.</a:t>
            </a:r>
          </a:p>
        </p:txBody>
      </p:sp>
      <p:sp>
        <p:nvSpPr>
          <p:cNvPr id="123" name="TextBox 122"/>
          <p:cNvSpPr txBox="1"/>
          <p:nvPr/>
        </p:nvSpPr>
        <p:spPr>
          <a:xfrm>
            <a:off x="3683140" y="1619409"/>
            <a:ext cx="1042273" cy="584775"/>
          </a:xfrm>
          <a:prstGeom prst="rect">
            <a:avLst/>
          </a:prstGeom>
          <a:noFill/>
        </p:spPr>
        <p:txBody>
          <a:bodyPr wrap="none" rtlCol="0">
            <a:spAutoFit/>
          </a:bodyPr>
          <a:lstStyle/>
          <a:p>
            <a:r>
              <a:rPr lang="en-US" sz="1600" dirty="0" smtClean="0"/>
              <a:t>Yes, </a:t>
            </a:r>
          </a:p>
          <a:p>
            <a:r>
              <a:rPr lang="en-US" sz="1600" dirty="0" smtClean="0"/>
              <a:t>use job 10</a:t>
            </a:r>
            <a:endParaRPr lang="en-US" sz="1600" dirty="0"/>
          </a:p>
        </p:txBody>
      </p:sp>
      <p:sp>
        <p:nvSpPr>
          <p:cNvPr id="124" name="TextBox 123"/>
          <p:cNvSpPr txBox="1"/>
          <p:nvPr/>
        </p:nvSpPr>
        <p:spPr>
          <a:xfrm>
            <a:off x="4798610" y="1701028"/>
            <a:ext cx="2019592" cy="338554"/>
          </a:xfrm>
          <a:prstGeom prst="rect">
            <a:avLst/>
          </a:prstGeom>
          <a:noFill/>
        </p:spPr>
        <p:txBody>
          <a:bodyPr wrap="none" rtlCol="0">
            <a:spAutoFit/>
          </a:bodyPr>
          <a:lstStyle/>
          <a:p>
            <a:r>
              <a:rPr lang="en-US" sz="1600" dirty="0" smtClean="0"/>
              <a:t>No, do not use job 10 </a:t>
            </a:r>
          </a:p>
        </p:txBody>
      </p:sp>
      <p:sp>
        <p:nvSpPr>
          <p:cNvPr id="125" name="Oval 124"/>
          <p:cNvSpPr/>
          <p:nvPr/>
        </p:nvSpPr>
        <p:spPr>
          <a:xfrm>
            <a:off x="6886982" y="3352800"/>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126" name="TextBox 125"/>
          <p:cNvSpPr txBox="1"/>
          <p:nvPr/>
        </p:nvSpPr>
        <p:spPr>
          <a:xfrm>
            <a:off x="7006959" y="3415943"/>
            <a:ext cx="237566" cy="369332"/>
          </a:xfrm>
          <a:prstGeom prst="rect">
            <a:avLst/>
          </a:prstGeom>
          <a:noFill/>
        </p:spPr>
        <p:txBody>
          <a:bodyPr wrap="none" rtlCol="0">
            <a:spAutoFit/>
          </a:bodyPr>
          <a:lstStyle/>
          <a:p>
            <a:r>
              <a:rPr lang="en-US" i="1" dirty="0" err="1" smtClean="0"/>
              <a:t>i</a:t>
            </a:r>
            <a:endParaRPr lang="en-US" i="1" dirty="0"/>
          </a:p>
        </p:txBody>
      </p:sp>
      <p:sp>
        <p:nvSpPr>
          <p:cNvPr id="127" name="Oval 126"/>
          <p:cNvSpPr/>
          <p:nvPr/>
        </p:nvSpPr>
        <p:spPr>
          <a:xfrm>
            <a:off x="7821702" y="40001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128" name="TextBox 127"/>
          <p:cNvSpPr txBox="1"/>
          <p:nvPr/>
        </p:nvSpPr>
        <p:spPr>
          <a:xfrm>
            <a:off x="7858104" y="4063325"/>
            <a:ext cx="425116" cy="369332"/>
          </a:xfrm>
          <a:prstGeom prst="rect">
            <a:avLst/>
          </a:prstGeom>
          <a:noFill/>
        </p:spPr>
        <p:txBody>
          <a:bodyPr wrap="none" rtlCol="0">
            <a:spAutoFit/>
          </a:bodyPr>
          <a:lstStyle/>
          <a:p>
            <a:r>
              <a:rPr lang="en-US" i="1" dirty="0" smtClean="0"/>
              <a:t>i</a:t>
            </a:r>
            <a:r>
              <a:rPr lang="en-US" dirty="0" smtClean="0"/>
              <a:t>-1</a:t>
            </a:r>
            <a:endParaRPr lang="en-US" dirty="0"/>
          </a:p>
        </p:txBody>
      </p:sp>
      <p:sp>
        <p:nvSpPr>
          <p:cNvPr id="129" name="Oval 128"/>
          <p:cNvSpPr/>
          <p:nvPr/>
        </p:nvSpPr>
        <p:spPr>
          <a:xfrm>
            <a:off x="5764302" y="4000182"/>
            <a:ext cx="477520" cy="49561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endParaRPr lang="en-US" sz="1200" dirty="0">
              <a:effectLst/>
              <a:latin typeface="Times New Roman"/>
              <a:ea typeface="Times New Roman"/>
            </a:endParaRPr>
          </a:p>
        </p:txBody>
      </p:sp>
      <p:sp>
        <p:nvSpPr>
          <p:cNvPr id="130" name="TextBox 129"/>
          <p:cNvSpPr txBox="1"/>
          <p:nvPr/>
        </p:nvSpPr>
        <p:spPr>
          <a:xfrm>
            <a:off x="5808918" y="4044116"/>
            <a:ext cx="341760" cy="369332"/>
          </a:xfrm>
          <a:prstGeom prst="rect">
            <a:avLst/>
          </a:prstGeom>
          <a:noFill/>
        </p:spPr>
        <p:txBody>
          <a:bodyPr wrap="none" rtlCol="0">
            <a:spAutoFit/>
          </a:bodyPr>
          <a:lstStyle/>
          <a:p>
            <a:r>
              <a:rPr lang="en-US" dirty="0" smtClean="0"/>
              <a:t>p</a:t>
            </a:r>
            <a:r>
              <a:rPr lang="en-US" baseline="-25000" dirty="0" smtClean="0"/>
              <a:t>i</a:t>
            </a:r>
            <a:endParaRPr lang="en-US" baseline="-25000" dirty="0"/>
          </a:p>
        </p:txBody>
      </p:sp>
      <p:cxnSp>
        <p:nvCxnSpPr>
          <p:cNvPr id="131" name="Straight Connector 130"/>
          <p:cNvCxnSpPr>
            <a:stCxn id="129" idx="0"/>
            <a:endCxn id="125" idx="3"/>
          </p:cNvCxnSpPr>
          <p:nvPr/>
        </p:nvCxnSpPr>
        <p:spPr>
          <a:xfrm flipV="1">
            <a:off x="6003062" y="3775836"/>
            <a:ext cx="953851" cy="22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7" idx="0"/>
            <a:endCxn id="125" idx="5"/>
          </p:cNvCxnSpPr>
          <p:nvPr/>
        </p:nvCxnSpPr>
        <p:spPr>
          <a:xfrm flipH="1" flipV="1">
            <a:off x="7294571" y="3775836"/>
            <a:ext cx="765891" cy="224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6094642" y="3600609"/>
            <a:ext cx="880369" cy="584775"/>
          </a:xfrm>
          <a:prstGeom prst="rect">
            <a:avLst/>
          </a:prstGeom>
          <a:noFill/>
        </p:spPr>
        <p:txBody>
          <a:bodyPr wrap="none" rtlCol="0">
            <a:spAutoFit/>
          </a:bodyPr>
          <a:lstStyle/>
          <a:p>
            <a:r>
              <a:rPr lang="en-US" sz="1600" dirty="0" smtClean="0"/>
              <a:t>Yes, </a:t>
            </a:r>
          </a:p>
          <a:p>
            <a:r>
              <a:rPr lang="en-US" sz="1600" dirty="0" smtClean="0"/>
              <a:t>use job </a:t>
            </a:r>
            <a:r>
              <a:rPr lang="en-US" sz="1600" i="1" dirty="0" err="1" smtClean="0"/>
              <a:t>i</a:t>
            </a:r>
            <a:endParaRPr lang="en-US" sz="1600" i="1" dirty="0"/>
          </a:p>
        </p:txBody>
      </p:sp>
      <p:sp>
        <p:nvSpPr>
          <p:cNvPr id="134" name="TextBox 133"/>
          <p:cNvSpPr txBox="1"/>
          <p:nvPr/>
        </p:nvSpPr>
        <p:spPr>
          <a:xfrm>
            <a:off x="7210112" y="3682228"/>
            <a:ext cx="1857688" cy="338554"/>
          </a:xfrm>
          <a:prstGeom prst="rect">
            <a:avLst/>
          </a:prstGeom>
          <a:noFill/>
        </p:spPr>
        <p:txBody>
          <a:bodyPr wrap="none" rtlCol="0">
            <a:spAutoFit/>
          </a:bodyPr>
          <a:lstStyle/>
          <a:p>
            <a:r>
              <a:rPr lang="en-US" sz="1600" dirty="0" smtClean="0"/>
              <a:t>No, do not use job </a:t>
            </a:r>
            <a:r>
              <a:rPr lang="en-US" sz="1600" i="1" dirty="0" err="1" smtClean="0"/>
              <a:t>i</a:t>
            </a:r>
            <a:r>
              <a:rPr lang="en-US" sz="1600" dirty="0" smtClean="0"/>
              <a:t> </a:t>
            </a:r>
          </a:p>
        </p:txBody>
      </p:sp>
      <p:sp>
        <p:nvSpPr>
          <p:cNvPr id="135" name="TextBox 134"/>
          <p:cNvSpPr txBox="1"/>
          <p:nvPr/>
        </p:nvSpPr>
        <p:spPr>
          <a:xfrm>
            <a:off x="2906762" y="5334000"/>
            <a:ext cx="6266716" cy="1477328"/>
          </a:xfrm>
          <a:prstGeom prst="rect">
            <a:avLst/>
          </a:prstGeom>
          <a:noFill/>
        </p:spPr>
        <p:txBody>
          <a:bodyPr wrap="square" rtlCol="0">
            <a:spAutoFit/>
          </a:bodyPr>
          <a:lstStyle/>
          <a:p>
            <a:r>
              <a:rPr lang="en-US" dirty="0" smtClean="0"/>
              <a:t>To estimate the number of method calls note that every problem size is an internal node only once and that every node has exactly 0 or 2 children.  A property of such trees states that the number of leaves is one more than the number of internal nodes =&gt; there are at most (1+2N) calls.  Here: N = 10 jobs to schedule.</a:t>
            </a:r>
            <a:endParaRPr lang="en-US" dirty="0"/>
          </a:p>
        </p:txBody>
      </p:sp>
      <p:graphicFrame>
        <p:nvGraphicFramePr>
          <p:cNvPr id="3" name="Table 2"/>
          <p:cNvGraphicFramePr>
            <a:graphicFrameLocks noGrp="1"/>
          </p:cNvGraphicFramePr>
          <p:nvPr>
            <p:extLst/>
          </p:nvPr>
        </p:nvGraphicFramePr>
        <p:xfrm>
          <a:off x="269288" y="685800"/>
          <a:ext cx="1026112" cy="3352800"/>
        </p:xfrm>
        <a:graphic>
          <a:graphicData uri="http://schemas.openxmlformats.org/drawingml/2006/table">
            <a:tbl>
              <a:tblPr firstRow="1" bandRow="1">
                <a:tableStyleId>{616DA210-FB5B-4158-B5E0-FEB733F419BA}</a:tableStyleId>
              </a:tblPr>
              <a:tblGrid>
                <a:gridCol w="548592">
                  <a:extLst>
                    <a:ext uri="{9D8B030D-6E8A-4147-A177-3AD203B41FA5}">
                      <a16:colId xmlns:a16="http://schemas.microsoft.com/office/drawing/2014/main" val="20000"/>
                    </a:ext>
                  </a:extLst>
                </a:gridCol>
                <a:gridCol w="477520">
                  <a:extLst>
                    <a:ext uri="{9D8B030D-6E8A-4147-A177-3AD203B41FA5}">
                      <a16:colId xmlns:a16="http://schemas.microsoft.com/office/drawing/2014/main" val="20001"/>
                    </a:ext>
                  </a:extLst>
                </a:gridCol>
              </a:tblGrid>
              <a:tr h="290330">
                <a:tc>
                  <a:txBody>
                    <a:bodyPr/>
                    <a:lstStyle/>
                    <a:p>
                      <a:r>
                        <a:rPr lang="en-US" sz="1400" dirty="0" smtClean="0"/>
                        <a:t>Job i</a:t>
                      </a:r>
                      <a:endParaRPr lang="en-US" sz="1400" dirty="0"/>
                    </a:p>
                  </a:txBody>
                  <a:tcPr/>
                </a:tc>
                <a:tc>
                  <a:txBody>
                    <a:bodyPr/>
                    <a:lstStyle/>
                    <a:p>
                      <a:r>
                        <a:rPr lang="en-US" sz="1400" dirty="0" smtClean="0"/>
                        <a:t>p(i)</a:t>
                      </a:r>
                      <a:endParaRPr lang="en-US" sz="1400" dirty="0"/>
                    </a:p>
                  </a:txBody>
                  <a:tcPr/>
                </a:tc>
                <a:extLst>
                  <a:ext uri="{0D108BD9-81ED-4DB2-BD59-A6C34878D82A}">
                    <a16:rowId xmlns:a16="http://schemas.microsoft.com/office/drawing/2014/main" val="10000"/>
                  </a:ext>
                </a:extLst>
              </a:tr>
              <a:tr h="29033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0001"/>
                  </a:ext>
                </a:extLst>
              </a:tr>
              <a:tr h="290330">
                <a:tc>
                  <a:txBody>
                    <a:bodyPr/>
                    <a:lstStyle/>
                    <a:p>
                      <a:r>
                        <a:rPr lang="en-US" sz="1400" dirty="0" smtClean="0"/>
                        <a:t>2</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0002"/>
                  </a:ext>
                </a:extLst>
              </a:tr>
              <a:tr h="290330">
                <a:tc>
                  <a:txBody>
                    <a:bodyPr/>
                    <a:lstStyle/>
                    <a:p>
                      <a:r>
                        <a:rPr lang="en-US" sz="1400" dirty="0" smtClean="0"/>
                        <a:t>3</a:t>
                      </a:r>
                      <a:endParaRPr lang="en-US" sz="1400" dirty="0"/>
                    </a:p>
                  </a:txBody>
                  <a:tcPr/>
                </a:tc>
                <a:tc>
                  <a:txBody>
                    <a:bodyPr/>
                    <a:lstStyle/>
                    <a:p>
                      <a:r>
                        <a:rPr lang="en-US" sz="1400" dirty="0" smtClean="0"/>
                        <a:t>2</a:t>
                      </a:r>
                      <a:endParaRPr lang="en-US" sz="1400" dirty="0"/>
                    </a:p>
                  </a:txBody>
                  <a:tcPr/>
                </a:tc>
                <a:extLst>
                  <a:ext uri="{0D108BD9-81ED-4DB2-BD59-A6C34878D82A}">
                    <a16:rowId xmlns:a16="http://schemas.microsoft.com/office/drawing/2014/main" val="10003"/>
                  </a:ext>
                </a:extLst>
              </a:tr>
              <a:tr h="290330">
                <a:tc>
                  <a:txBody>
                    <a:bodyPr/>
                    <a:lstStyle/>
                    <a:p>
                      <a:r>
                        <a:rPr lang="en-US" sz="1400" dirty="0" smtClean="0"/>
                        <a:t>4</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0004"/>
                  </a:ext>
                </a:extLst>
              </a:tr>
              <a:tr h="290330">
                <a:tc>
                  <a:txBody>
                    <a:bodyPr/>
                    <a:lstStyle/>
                    <a:p>
                      <a:r>
                        <a:rPr lang="en-US" sz="1400" dirty="0" smtClean="0"/>
                        <a:t>5</a:t>
                      </a:r>
                      <a:endParaRPr lang="en-US" sz="1400" dirty="0"/>
                    </a:p>
                  </a:txBody>
                  <a:tcPr/>
                </a:tc>
                <a:tc>
                  <a:txBody>
                    <a:bodyPr/>
                    <a:lstStyle/>
                    <a:p>
                      <a:r>
                        <a:rPr lang="en-US" sz="1400" dirty="0" smtClean="0"/>
                        <a:t>4</a:t>
                      </a:r>
                      <a:endParaRPr lang="en-US" sz="1400" dirty="0"/>
                    </a:p>
                  </a:txBody>
                  <a:tcPr/>
                </a:tc>
                <a:extLst>
                  <a:ext uri="{0D108BD9-81ED-4DB2-BD59-A6C34878D82A}">
                    <a16:rowId xmlns:a16="http://schemas.microsoft.com/office/drawing/2014/main" val="10005"/>
                  </a:ext>
                </a:extLst>
              </a:tr>
              <a:tr h="290330">
                <a:tc>
                  <a:txBody>
                    <a:bodyPr/>
                    <a:lstStyle/>
                    <a:p>
                      <a:r>
                        <a:rPr lang="en-US" sz="1400" dirty="0" smtClean="0"/>
                        <a:t>6</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0006"/>
                  </a:ext>
                </a:extLst>
              </a:tr>
              <a:tr h="290330">
                <a:tc>
                  <a:txBody>
                    <a:bodyPr/>
                    <a:lstStyle/>
                    <a:p>
                      <a:r>
                        <a:rPr lang="en-US" sz="1400" dirty="0" smtClean="0"/>
                        <a:t>7</a:t>
                      </a:r>
                      <a:endParaRPr lang="en-US" sz="1400" dirty="0"/>
                    </a:p>
                  </a:txBody>
                  <a:tcPr/>
                </a:tc>
                <a:tc>
                  <a:txBody>
                    <a:bodyPr/>
                    <a:lstStyle/>
                    <a:p>
                      <a:r>
                        <a:rPr lang="en-US" sz="1400" dirty="0" smtClean="0"/>
                        <a:t>5</a:t>
                      </a:r>
                      <a:endParaRPr lang="en-US" sz="1400" dirty="0"/>
                    </a:p>
                  </a:txBody>
                  <a:tcPr/>
                </a:tc>
                <a:extLst>
                  <a:ext uri="{0D108BD9-81ED-4DB2-BD59-A6C34878D82A}">
                    <a16:rowId xmlns:a16="http://schemas.microsoft.com/office/drawing/2014/main" val="10007"/>
                  </a:ext>
                </a:extLst>
              </a:tr>
              <a:tr h="290330">
                <a:tc>
                  <a:txBody>
                    <a:bodyPr/>
                    <a:lstStyle/>
                    <a:p>
                      <a:r>
                        <a:rPr lang="en-US" sz="1400" dirty="0" smtClean="0"/>
                        <a:t>8</a:t>
                      </a:r>
                      <a:endParaRPr lang="en-US" sz="1400" dirty="0"/>
                    </a:p>
                  </a:txBody>
                  <a:tcPr/>
                </a:tc>
                <a:tc>
                  <a:txBody>
                    <a:bodyPr/>
                    <a:lstStyle/>
                    <a:p>
                      <a:r>
                        <a:rPr lang="en-US" sz="1400" dirty="0" smtClean="0"/>
                        <a:t>7</a:t>
                      </a:r>
                      <a:endParaRPr lang="en-US" sz="1400" dirty="0"/>
                    </a:p>
                  </a:txBody>
                  <a:tcPr/>
                </a:tc>
                <a:extLst>
                  <a:ext uri="{0D108BD9-81ED-4DB2-BD59-A6C34878D82A}">
                    <a16:rowId xmlns:a16="http://schemas.microsoft.com/office/drawing/2014/main" val="10008"/>
                  </a:ext>
                </a:extLst>
              </a:tr>
              <a:tr h="290330">
                <a:tc>
                  <a:txBody>
                    <a:bodyPr/>
                    <a:lstStyle/>
                    <a:p>
                      <a:r>
                        <a:rPr lang="en-US" sz="1400" dirty="0" smtClean="0"/>
                        <a:t>9</a:t>
                      </a:r>
                      <a:endParaRPr lang="en-US" sz="1400" dirty="0"/>
                    </a:p>
                  </a:txBody>
                  <a:tcPr/>
                </a:tc>
                <a:tc>
                  <a:txBody>
                    <a:bodyPr/>
                    <a:lstStyle/>
                    <a:p>
                      <a:r>
                        <a:rPr lang="en-US" sz="1400" dirty="0" smtClean="0"/>
                        <a:t>6</a:t>
                      </a:r>
                      <a:endParaRPr lang="en-US" sz="1400" dirty="0"/>
                    </a:p>
                  </a:txBody>
                  <a:tcPr/>
                </a:tc>
                <a:extLst>
                  <a:ext uri="{0D108BD9-81ED-4DB2-BD59-A6C34878D82A}">
                    <a16:rowId xmlns:a16="http://schemas.microsoft.com/office/drawing/2014/main" val="10009"/>
                  </a:ext>
                </a:extLst>
              </a:tr>
              <a:tr h="290330">
                <a:tc>
                  <a:txBody>
                    <a:bodyPr/>
                    <a:lstStyle/>
                    <a:p>
                      <a:r>
                        <a:rPr lang="en-US" sz="1400" dirty="0" smtClean="0"/>
                        <a:t>10</a:t>
                      </a:r>
                      <a:endParaRPr lang="en-US" sz="1400" dirty="0"/>
                    </a:p>
                  </a:txBody>
                  <a:tcPr/>
                </a:tc>
                <a:tc>
                  <a:txBody>
                    <a:bodyPr/>
                    <a:lstStyle/>
                    <a:p>
                      <a:r>
                        <a:rPr lang="en-US" sz="1400" dirty="0" smtClean="0"/>
                        <a:t>8</a:t>
                      </a:r>
                      <a:endParaRPr lang="en-US" sz="1400" dirty="0"/>
                    </a:p>
                  </a:txBody>
                  <a:tcPr/>
                </a:tc>
                <a:extLst>
                  <a:ext uri="{0D108BD9-81ED-4DB2-BD59-A6C34878D82A}">
                    <a16:rowId xmlns:a16="http://schemas.microsoft.com/office/drawing/2014/main" val="10010"/>
                  </a:ext>
                </a:extLst>
              </a:tr>
            </a:tbl>
          </a:graphicData>
        </a:graphic>
      </p:graphicFrame>
      <p:sp>
        <p:nvSpPr>
          <p:cNvPr id="81" name="TextBox 80"/>
          <p:cNvSpPr txBox="1"/>
          <p:nvPr/>
        </p:nvSpPr>
        <p:spPr>
          <a:xfrm rot="19489377">
            <a:off x="6318197" y="1575426"/>
            <a:ext cx="2814588" cy="523220"/>
          </a:xfrm>
          <a:prstGeom prst="rect">
            <a:avLst/>
          </a:prstGeom>
          <a:solidFill>
            <a:schemeClr val="accent3">
              <a:lumMod val="20000"/>
              <a:lumOff val="80000"/>
            </a:schemeClr>
          </a:solidFill>
        </p:spPr>
        <p:txBody>
          <a:bodyPr wrap="square" rtlCol="0">
            <a:spAutoFit/>
          </a:bodyPr>
          <a:lstStyle/>
          <a:p>
            <a:r>
              <a:rPr lang="en-US" sz="1400" dirty="0" smtClean="0">
                <a:solidFill>
                  <a:srgbClr val="FF0000"/>
                </a:solidFill>
              </a:rPr>
              <a:t>We will revisit this at the end of the semester if there is time. – Fall 2020</a:t>
            </a:r>
            <a:endParaRPr lang="en-US" sz="1400" dirty="0">
              <a:solidFill>
                <a:srgbClr val="FF0000"/>
              </a:solidFill>
            </a:endParaRPr>
          </a:p>
        </p:txBody>
      </p:sp>
    </p:spTree>
    <p:extLst>
      <p:ext uri="{BB962C8B-B14F-4D97-AF65-F5344CB8AC3E}">
        <p14:creationId xmlns:p14="http://schemas.microsoft.com/office/powerpoint/2010/main" val="1905611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a:t>Fibonacci Numbers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566428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Fibonacci Numbers</a:t>
            </a:r>
          </a:p>
        </p:txBody>
      </p:sp>
      <p:sp>
        <p:nvSpPr>
          <p:cNvPr id="3" name="Content Placeholder 2"/>
          <p:cNvSpPr>
            <a:spLocks noGrp="1"/>
          </p:cNvSpPr>
          <p:nvPr>
            <p:ph idx="1"/>
          </p:nvPr>
        </p:nvSpPr>
        <p:spPr/>
        <p:txBody>
          <a:bodyPr>
            <a:normAutofit/>
          </a:bodyPr>
          <a:lstStyle/>
          <a:p>
            <a:r>
              <a:rPr lang="en-US" dirty="0" smtClean="0"/>
              <a:t>Generate Fibonacci numbers</a:t>
            </a:r>
          </a:p>
          <a:p>
            <a:pPr lvl="1"/>
            <a:r>
              <a:rPr lang="en-US" dirty="0" smtClean="0"/>
              <a:t>3 solutions: inefficient recursive, </a:t>
            </a:r>
            <a:r>
              <a:rPr lang="en-US" dirty="0" err="1" smtClean="0"/>
              <a:t>memoization</a:t>
            </a:r>
            <a:r>
              <a:rPr lang="en-US" dirty="0" smtClean="0"/>
              <a:t> (top-down dynamic programming (DP)), bottom-up DP. </a:t>
            </a:r>
          </a:p>
          <a:p>
            <a:pPr lvl="1"/>
            <a:r>
              <a:rPr lang="en-US" dirty="0" smtClean="0"/>
              <a:t>Not an optimization problem but it has overlapping </a:t>
            </a:r>
            <a:r>
              <a:rPr lang="en-US" dirty="0" err="1" smtClean="0"/>
              <a:t>subproblems</a:t>
            </a:r>
            <a:r>
              <a:rPr lang="en-US" dirty="0" smtClean="0"/>
              <a:t> =&gt; DP eliminates </a:t>
            </a:r>
            <a:r>
              <a:rPr lang="en-US" dirty="0" err="1" smtClean="0"/>
              <a:t>recomputing</a:t>
            </a:r>
            <a:r>
              <a:rPr lang="en-US" dirty="0" smtClean="0"/>
              <a:t> the same problem over and over again.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3785706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a:t>
            </a:r>
            <a:endParaRPr lang="en-US" dirty="0"/>
          </a:p>
        </p:txBody>
      </p:sp>
      <p:sp>
        <p:nvSpPr>
          <p:cNvPr id="3" name="Content Placeholder 2"/>
          <p:cNvSpPr>
            <a:spLocks noGrp="1"/>
          </p:cNvSpPr>
          <p:nvPr>
            <p:ph idx="1"/>
          </p:nvPr>
        </p:nvSpPr>
        <p:spPr/>
        <p:txBody>
          <a:bodyPr/>
          <a:lstStyle/>
          <a:p>
            <a:r>
              <a:rPr lang="en-US" sz="2400" dirty="0" smtClean="0"/>
              <a:t>Fibonacci(0) = 0</a:t>
            </a:r>
          </a:p>
          <a:p>
            <a:r>
              <a:rPr lang="en-US" sz="2400" dirty="0" smtClean="0"/>
              <a:t>Fibonacci(1) = 1</a:t>
            </a:r>
          </a:p>
          <a:p>
            <a:r>
              <a:rPr lang="en-US" sz="2400" dirty="0" smtClean="0"/>
              <a:t>If N &gt;= 2: </a:t>
            </a:r>
          </a:p>
          <a:p>
            <a:pPr marL="457200" lvl="1" indent="0">
              <a:buNone/>
            </a:pPr>
            <a:r>
              <a:rPr lang="en-US" dirty="0" smtClean="0"/>
              <a:t>       Fibonacci(N) = Fibonacci(N-1) + Fibonacci(N-2) </a:t>
            </a:r>
          </a:p>
          <a:p>
            <a:r>
              <a:rPr lang="en-US" sz="2400" dirty="0"/>
              <a:t>How can we write a function that computes Fibonacci numbers</a:t>
            </a:r>
            <a:r>
              <a:rPr lang="en-US" sz="24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495513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a:t>
            </a:r>
            <a:endParaRPr lang="en-US" dirty="0"/>
          </a:p>
        </p:txBody>
      </p:sp>
      <p:sp>
        <p:nvSpPr>
          <p:cNvPr id="3" name="Content Placeholder 2"/>
          <p:cNvSpPr>
            <a:spLocks noGrp="1"/>
          </p:cNvSpPr>
          <p:nvPr>
            <p:ph idx="1"/>
          </p:nvPr>
        </p:nvSpPr>
        <p:spPr>
          <a:xfrm>
            <a:off x="457200" y="1371600"/>
            <a:ext cx="8229600" cy="1981200"/>
          </a:xfrm>
        </p:spPr>
        <p:txBody>
          <a:bodyPr/>
          <a:lstStyle/>
          <a:p>
            <a:r>
              <a:rPr lang="en-US" sz="2400" dirty="0" smtClean="0"/>
              <a:t>Fibonacci(0) = 0</a:t>
            </a:r>
          </a:p>
          <a:p>
            <a:r>
              <a:rPr lang="en-US" sz="2400" dirty="0" smtClean="0"/>
              <a:t>Fibonacci(1) = 1</a:t>
            </a:r>
          </a:p>
          <a:p>
            <a:r>
              <a:rPr lang="en-US" sz="2400" dirty="0" smtClean="0"/>
              <a:t>If N &gt;= 2:        Fibonacci(N) = Fibonacci(N-1) + Fibonacci(N-2) </a:t>
            </a:r>
          </a:p>
          <a:p>
            <a:r>
              <a:rPr lang="en-US" sz="2400" dirty="0" smtClean="0">
                <a:solidFill>
                  <a:srgbClr val="7030A0"/>
                </a:solidFill>
              </a:rPr>
              <a:t>Consider this function: what is its running time?</a:t>
            </a:r>
          </a:p>
          <a:p>
            <a:pPr marL="0" indent="0">
              <a:buNone/>
            </a:pPr>
            <a:endParaRPr lang="en-US" sz="2400" dirty="0" smtClean="0"/>
          </a:p>
          <a:p>
            <a:endParaRPr lang="en-US" sz="2400" dirty="0"/>
          </a:p>
          <a:p>
            <a:endParaRPr lang="en-US" dirty="0" smtClean="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TextBox 4"/>
          <p:cNvSpPr txBox="1"/>
          <p:nvPr/>
        </p:nvSpPr>
        <p:spPr>
          <a:xfrm>
            <a:off x="6096000" y="4648200"/>
            <a:ext cx="2861745" cy="1938992"/>
          </a:xfrm>
          <a:prstGeom prst="rect">
            <a:avLst/>
          </a:prstGeom>
          <a:noFill/>
          <a:ln>
            <a:solidFill>
              <a:schemeClr val="accent1"/>
            </a:solidFill>
          </a:ln>
        </p:spPr>
        <p:txBody>
          <a:bodyPr wrap="none" rtlCol="0">
            <a:spAutoFit/>
          </a:bodyPr>
          <a:lstStyle/>
          <a:p>
            <a:r>
              <a:rPr lang="en-US" sz="2000" dirty="0" err="1"/>
              <a:t>int</a:t>
            </a:r>
            <a:r>
              <a:rPr lang="en-US" sz="2000" dirty="0"/>
              <a:t> </a:t>
            </a:r>
            <a:r>
              <a:rPr lang="en-US" sz="2000" dirty="0" smtClean="0"/>
              <a:t>Fib(</a:t>
            </a:r>
            <a:r>
              <a:rPr lang="en-US" sz="2000" dirty="0" err="1" smtClean="0"/>
              <a:t>int</a:t>
            </a:r>
            <a:r>
              <a:rPr lang="en-US" sz="2000" dirty="0" smtClean="0"/>
              <a:t> </a:t>
            </a:r>
            <a:r>
              <a:rPr lang="en-US" sz="2000" dirty="0" err="1"/>
              <a:t>i</a:t>
            </a:r>
            <a:r>
              <a:rPr lang="en-US" sz="2000" dirty="0"/>
              <a:t>)</a:t>
            </a:r>
          </a:p>
          <a:p>
            <a:r>
              <a:rPr lang="en-US" sz="2000" dirty="0" smtClean="0"/>
              <a:t>{ </a:t>
            </a:r>
            <a:endParaRPr lang="en-US" sz="2000" dirty="0"/>
          </a:p>
          <a:p>
            <a:r>
              <a:rPr lang="en-US" sz="2000" dirty="0" smtClean="0"/>
              <a:t>   </a:t>
            </a:r>
            <a:r>
              <a:rPr lang="en-US" sz="2000" dirty="0"/>
              <a:t>if (</a:t>
            </a:r>
            <a:r>
              <a:rPr lang="en-US" sz="2000" dirty="0" err="1"/>
              <a:t>i</a:t>
            </a:r>
            <a:r>
              <a:rPr lang="en-US" sz="2000" dirty="0"/>
              <a:t> &lt; 1) return 0;</a:t>
            </a:r>
          </a:p>
          <a:p>
            <a:r>
              <a:rPr lang="en-US" sz="2000" dirty="0"/>
              <a:t> </a:t>
            </a:r>
            <a:r>
              <a:rPr lang="en-US" sz="2000" dirty="0" smtClean="0"/>
              <a:t>  </a:t>
            </a:r>
            <a:r>
              <a:rPr lang="en-US" sz="2000" dirty="0"/>
              <a:t>if (</a:t>
            </a:r>
            <a:r>
              <a:rPr lang="en-US" sz="2000" dirty="0" err="1"/>
              <a:t>i</a:t>
            </a:r>
            <a:r>
              <a:rPr lang="en-US" sz="2000" dirty="0"/>
              <a:t> == 1) return 1;</a:t>
            </a:r>
          </a:p>
          <a:p>
            <a:r>
              <a:rPr lang="en-US" sz="2000" dirty="0"/>
              <a:t> </a:t>
            </a:r>
            <a:r>
              <a:rPr lang="en-US" sz="2000" dirty="0" smtClean="0"/>
              <a:t>  return Fib(i-1</a:t>
            </a:r>
            <a:r>
              <a:rPr lang="en-US" sz="2000" dirty="0"/>
              <a:t>) + </a:t>
            </a:r>
            <a:r>
              <a:rPr lang="en-US" sz="2000" dirty="0" smtClean="0"/>
              <a:t>Fib(i-2</a:t>
            </a:r>
            <a:r>
              <a:rPr lang="en-US" sz="2000" dirty="0"/>
              <a:t>);</a:t>
            </a:r>
          </a:p>
          <a:p>
            <a:r>
              <a:rPr lang="en-US" sz="2000" dirty="0" smtClean="0"/>
              <a:t>}</a:t>
            </a:r>
            <a:endParaRPr lang="en-US" sz="2000" dirty="0"/>
          </a:p>
        </p:txBody>
      </p:sp>
      <p:sp>
        <p:nvSpPr>
          <p:cNvPr id="6" name="TextBox 5"/>
          <p:cNvSpPr txBox="1"/>
          <p:nvPr/>
        </p:nvSpPr>
        <p:spPr>
          <a:xfrm>
            <a:off x="381000" y="3559314"/>
            <a:ext cx="8610600" cy="400110"/>
          </a:xfrm>
          <a:prstGeom prst="rect">
            <a:avLst/>
          </a:prstGeom>
          <a:noFill/>
          <a:ln>
            <a:solidFill>
              <a:schemeClr val="accent1"/>
            </a:solidFill>
          </a:ln>
        </p:spPr>
        <p:txBody>
          <a:bodyPr wrap="square" rtlCol="0">
            <a:spAutoFit/>
          </a:bodyPr>
          <a:lstStyle/>
          <a:p>
            <a:r>
              <a:rPr lang="en-US" sz="2000" dirty="0" smtClean="0"/>
              <a:t>Notice the mapping/correspondence of the mathematical expression and code.</a:t>
            </a:r>
            <a:endParaRPr lang="en-US" sz="2000" dirty="0"/>
          </a:p>
        </p:txBody>
      </p:sp>
    </p:spTree>
    <p:extLst>
      <p:ext uri="{BB962C8B-B14F-4D97-AF65-F5344CB8AC3E}">
        <p14:creationId xmlns:p14="http://schemas.microsoft.com/office/powerpoint/2010/main" val="4019096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sz="2400" dirty="0" smtClean="0"/>
              <a:t>Fibonacci(0) = 0</a:t>
            </a:r>
          </a:p>
          <a:p>
            <a:r>
              <a:rPr lang="en-US" sz="2400" dirty="0" smtClean="0"/>
              <a:t>Fibonacci(1) = 1</a:t>
            </a:r>
          </a:p>
          <a:p>
            <a:r>
              <a:rPr lang="en-US" sz="2400" dirty="0" smtClean="0"/>
              <a:t>If N &gt;= 2:        Fibonacci(N) = Fibonacci(N-1) + Fibonacci(N-2) </a:t>
            </a:r>
          </a:p>
          <a:p>
            <a:r>
              <a:rPr lang="en-US" sz="2400" dirty="0" smtClean="0"/>
              <a:t>Consider this function: what is its running time?</a:t>
            </a:r>
          </a:p>
          <a:p>
            <a:pPr lvl="1"/>
            <a:r>
              <a:rPr lang="pt-BR" sz="2000" dirty="0">
                <a:solidFill>
                  <a:srgbClr val="7030A0"/>
                </a:solidFill>
              </a:rPr>
              <a:t>g(N) = g(N-1) + g(N-2) + constant</a:t>
            </a:r>
          </a:p>
          <a:p>
            <a:pPr lvl="1">
              <a:buFont typeface="Symbol"/>
              <a:buChar char="Þ"/>
            </a:pPr>
            <a:r>
              <a:rPr lang="pt-BR" sz="2000" dirty="0" smtClean="0">
                <a:solidFill>
                  <a:srgbClr val="7030A0"/>
                </a:solidFill>
              </a:rPr>
              <a:t>g(N</a:t>
            </a:r>
            <a:r>
              <a:rPr lang="pt-BR" sz="2000" dirty="0">
                <a:solidFill>
                  <a:srgbClr val="7030A0"/>
                </a:solidFill>
              </a:rPr>
              <a:t>) ≥ Fibonacci(N</a:t>
            </a:r>
            <a:r>
              <a:rPr lang="pt-BR" sz="2000" dirty="0" smtClean="0">
                <a:solidFill>
                  <a:srgbClr val="7030A0"/>
                </a:solidFill>
              </a:rPr>
              <a:t>) =&gt;  g(N) = </a:t>
            </a:r>
            <a:r>
              <a:rPr lang="el-GR" sz="2000" dirty="0" smtClean="0">
                <a:solidFill>
                  <a:srgbClr val="7030A0"/>
                </a:solidFill>
              </a:rPr>
              <a:t>Ω</a:t>
            </a:r>
            <a:r>
              <a:rPr lang="pt-BR" sz="2000" dirty="0" smtClean="0">
                <a:solidFill>
                  <a:srgbClr val="7030A0"/>
                </a:solidFill>
              </a:rPr>
              <a:t>(Fibonacci(N))  =&gt; </a:t>
            </a:r>
            <a:r>
              <a:rPr lang="pt-BR" sz="2000" dirty="0" smtClean="0">
                <a:solidFill>
                  <a:srgbClr val="FF0000"/>
                </a:solidFill>
              </a:rPr>
              <a:t>g(N) = </a:t>
            </a:r>
            <a:r>
              <a:rPr lang="el-GR" sz="2000" dirty="0" smtClean="0">
                <a:solidFill>
                  <a:srgbClr val="FF0000"/>
                </a:solidFill>
              </a:rPr>
              <a:t>Ω</a:t>
            </a:r>
            <a:r>
              <a:rPr lang="pt-BR" sz="2000" dirty="0" smtClean="0">
                <a:solidFill>
                  <a:srgbClr val="FF0000"/>
                </a:solidFill>
              </a:rPr>
              <a:t>(1.618</a:t>
            </a:r>
            <a:r>
              <a:rPr lang="pt-BR" sz="2000" baseline="30000" dirty="0" smtClean="0">
                <a:solidFill>
                  <a:srgbClr val="FF0000"/>
                </a:solidFill>
              </a:rPr>
              <a:t>N</a:t>
            </a:r>
            <a:r>
              <a:rPr lang="pt-BR" sz="2000" dirty="0" smtClean="0">
                <a:solidFill>
                  <a:srgbClr val="FF0000"/>
                </a:solidFill>
              </a:rPr>
              <a:t>)</a:t>
            </a:r>
          </a:p>
          <a:p>
            <a:pPr marL="457200" lvl="1" indent="0">
              <a:buNone/>
            </a:pPr>
            <a:r>
              <a:rPr lang="pt-BR" sz="2000" dirty="0" smtClean="0">
                <a:solidFill>
                  <a:srgbClr val="7030A0"/>
                </a:solidFill>
              </a:rPr>
              <a:t>Also g(N) ≤ 2g(N-1)+constant =&gt; g(N)</a:t>
            </a:r>
            <a:r>
              <a:rPr lang="pt-BR" sz="2000" dirty="0">
                <a:solidFill>
                  <a:srgbClr val="7030A0"/>
                </a:solidFill>
              </a:rPr>
              <a:t> </a:t>
            </a:r>
            <a:r>
              <a:rPr lang="pt-BR" sz="2000" dirty="0" smtClean="0">
                <a:solidFill>
                  <a:srgbClr val="7030A0"/>
                </a:solidFill>
              </a:rPr>
              <a:t>≤ c2</a:t>
            </a:r>
            <a:r>
              <a:rPr lang="pt-BR" sz="2000" baseline="30000" dirty="0" smtClean="0">
                <a:solidFill>
                  <a:srgbClr val="7030A0"/>
                </a:solidFill>
              </a:rPr>
              <a:t>N</a:t>
            </a:r>
            <a:r>
              <a:rPr lang="pt-BR" sz="2000" dirty="0" smtClean="0">
                <a:solidFill>
                  <a:srgbClr val="7030A0"/>
                </a:solidFill>
              </a:rPr>
              <a:t>             =&gt; </a:t>
            </a:r>
            <a:r>
              <a:rPr lang="pt-BR" sz="2000" dirty="0" smtClean="0">
                <a:solidFill>
                  <a:srgbClr val="FF0000"/>
                </a:solidFill>
              </a:rPr>
              <a:t>g(N) = O(</a:t>
            </a:r>
            <a:r>
              <a:rPr lang="pt-BR" sz="2000" dirty="0">
                <a:solidFill>
                  <a:srgbClr val="FF0000"/>
                </a:solidFill>
              </a:rPr>
              <a:t>2</a:t>
            </a:r>
            <a:r>
              <a:rPr lang="pt-BR" sz="2000" baseline="30000" dirty="0">
                <a:solidFill>
                  <a:srgbClr val="FF0000"/>
                </a:solidFill>
              </a:rPr>
              <a:t>N</a:t>
            </a:r>
            <a:r>
              <a:rPr lang="pt-BR" sz="2000" dirty="0" smtClean="0">
                <a:solidFill>
                  <a:srgbClr val="FF0000"/>
                </a:solidFill>
              </a:rPr>
              <a:t>)</a:t>
            </a:r>
          </a:p>
          <a:p>
            <a:pPr marL="457200" lvl="1" indent="0">
              <a:buNone/>
            </a:pPr>
            <a:r>
              <a:rPr lang="pt-BR" sz="2000" dirty="0" smtClean="0">
                <a:solidFill>
                  <a:srgbClr val="7030A0"/>
                </a:solidFill>
              </a:rPr>
              <a:t>=&gt; g(N) is exponential</a:t>
            </a:r>
          </a:p>
          <a:p>
            <a:pPr lvl="1"/>
            <a:r>
              <a:rPr lang="pt-BR" sz="2000" dirty="0" smtClean="0">
                <a:solidFill>
                  <a:srgbClr val="7030A0"/>
                </a:solidFill>
              </a:rPr>
              <a:t>We cannot compute Fibonacci(40) in a reasonable amount of time (with this implementation).</a:t>
            </a:r>
          </a:p>
          <a:p>
            <a:pPr lvl="1"/>
            <a:endParaRPr lang="pt-BR" sz="2000" dirty="0">
              <a:solidFill>
                <a:srgbClr val="7030A0"/>
              </a:solidFill>
            </a:endParaRPr>
          </a:p>
          <a:p>
            <a:pPr lvl="1"/>
            <a:r>
              <a:rPr lang="pt-BR" sz="2000" dirty="0" smtClean="0">
                <a:solidFill>
                  <a:srgbClr val="7030A0"/>
                </a:solidFill>
              </a:rPr>
              <a:t>See how many times this function is executed.</a:t>
            </a:r>
          </a:p>
          <a:p>
            <a:pPr lvl="1"/>
            <a:endParaRPr lang="pt-BR" sz="2000" dirty="0">
              <a:solidFill>
                <a:srgbClr val="7030A0"/>
              </a:solidFill>
            </a:endParaRPr>
          </a:p>
          <a:p>
            <a:pPr lvl="1"/>
            <a:r>
              <a:rPr lang="pt-BR" sz="2000" dirty="0" smtClean="0">
                <a:solidFill>
                  <a:srgbClr val="7030A0"/>
                </a:solidFill>
              </a:rPr>
              <a:t>Draw the tree</a:t>
            </a:r>
          </a:p>
          <a:p>
            <a:pPr lvl="1"/>
            <a:endParaRPr lang="en-US" sz="2400" dirty="0" smtClean="0"/>
          </a:p>
          <a:p>
            <a:endParaRPr lang="en-US" sz="2400" dirty="0"/>
          </a:p>
          <a:p>
            <a:endParaRPr lang="en-US" dirty="0" smtClean="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TextBox 4"/>
          <p:cNvSpPr txBox="1"/>
          <p:nvPr/>
        </p:nvSpPr>
        <p:spPr>
          <a:xfrm>
            <a:off x="6206055" y="4572000"/>
            <a:ext cx="2861745" cy="1938992"/>
          </a:xfrm>
          <a:prstGeom prst="rect">
            <a:avLst/>
          </a:prstGeom>
          <a:noFill/>
          <a:ln>
            <a:solidFill>
              <a:schemeClr val="accent1"/>
            </a:solidFill>
          </a:ln>
        </p:spPr>
        <p:txBody>
          <a:bodyPr wrap="none" rtlCol="0">
            <a:spAutoFit/>
          </a:bodyPr>
          <a:lstStyle/>
          <a:p>
            <a:r>
              <a:rPr lang="en-US" sz="2000" dirty="0" err="1"/>
              <a:t>int</a:t>
            </a:r>
            <a:r>
              <a:rPr lang="en-US" sz="2000" dirty="0"/>
              <a:t> </a:t>
            </a:r>
            <a:r>
              <a:rPr lang="en-US" sz="2000" dirty="0" smtClean="0"/>
              <a:t>Fib(</a:t>
            </a:r>
            <a:r>
              <a:rPr lang="en-US" sz="2000" dirty="0" err="1" smtClean="0"/>
              <a:t>int</a:t>
            </a:r>
            <a:r>
              <a:rPr lang="en-US" sz="2000" dirty="0" smtClean="0"/>
              <a:t> </a:t>
            </a:r>
            <a:r>
              <a:rPr lang="en-US" sz="2000" dirty="0" err="1"/>
              <a:t>i</a:t>
            </a:r>
            <a:r>
              <a:rPr lang="en-US" sz="2000" dirty="0"/>
              <a:t>)</a:t>
            </a:r>
          </a:p>
          <a:p>
            <a:r>
              <a:rPr lang="en-US" sz="2000" dirty="0"/>
              <a:t>{ </a:t>
            </a:r>
          </a:p>
          <a:p>
            <a:r>
              <a:rPr lang="en-US" sz="2000" dirty="0"/>
              <a:t>   if (</a:t>
            </a:r>
            <a:r>
              <a:rPr lang="en-US" sz="2000" dirty="0" err="1"/>
              <a:t>i</a:t>
            </a:r>
            <a:r>
              <a:rPr lang="en-US" sz="2000" dirty="0"/>
              <a:t> &lt; 1) return 0;</a:t>
            </a:r>
          </a:p>
          <a:p>
            <a:r>
              <a:rPr lang="en-US" sz="2000" dirty="0"/>
              <a:t>   if (</a:t>
            </a:r>
            <a:r>
              <a:rPr lang="en-US" sz="2000" dirty="0" err="1"/>
              <a:t>i</a:t>
            </a:r>
            <a:r>
              <a:rPr lang="en-US" sz="2000" dirty="0"/>
              <a:t> == 1) return 1;</a:t>
            </a:r>
          </a:p>
          <a:p>
            <a:r>
              <a:rPr lang="en-US" sz="2000" dirty="0"/>
              <a:t>   return </a:t>
            </a:r>
            <a:r>
              <a:rPr lang="en-US" sz="2000" dirty="0" smtClean="0"/>
              <a:t>Fib(i-1</a:t>
            </a:r>
            <a:r>
              <a:rPr lang="en-US" sz="2000" dirty="0"/>
              <a:t>) + </a:t>
            </a:r>
            <a:r>
              <a:rPr lang="en-US" sz="2000" dirty="0" smtClean="0"/>
              <a:t>Fib(i-2</a:t>
            </a:r>
            <a:r>
              <a:rPr lang="en-US" sz="2000" dirty="0"/>
              <a:t>);</a:t>
            </a:r>
          </a:p>
          <a:p>
            <a:r>
              <a:rPr lang="en-US" sz="2000" dirty="0"/>
              <a:t>}</a:t>
            </a:r>
          </a:p>
        </p:txBody>
      </p:sp>
    </p:spTree>
    <p:extLst>
      <p:ext uri="{BB962C8B-B14F-4D97-AF65-F5344CB8AC3E}">
        <p14:creationId xmlns:p14="http://schemas.microsoft.com/office/powerpoint/2010/main" val="939202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4000" dirty="0" smtClean="0"/>
              <a:t>Fibonacci Numbers</a:t>
            </a:r>
            <a:endParaRPr lang="en-US" sz="4000" dirty="0"/>
          </a:p>
        </p:txBody>
      </p:sp>
      <p:sp>
        <p:nvSpPr>
          <p:cNvPr id="3" name="Content Placeholder 2"/>
          <p:cNvSpPr>
            <a:spLocks noGrp="1"/>
          </p:cNvSpPr>
          <p:nvPr>
            <p:ph idx="1"/>
          </p:nvPr>
        </p:nvSpPr>
        <p:spPr>
          <a:xfrm>
            <a:off x="457200" y="838200"/>
            <a:ext cx="8229600" cy="1905000"/>
          </a:xfrm>
        </p:spPr>
        <p:txBody>
          <a:bodyPr/>
          <a:lstStyle/>
          <a:p>
            <a:r>
              <a:rPr lang="en-US" sz="2000" dirty="0" smtClean="0"/>
              <a:t>Fibonacci(0) = 0</a:t>
            </a:r>
          </a:p>
          <a:p>
            <a:r>
              <a:rPr lang="en-US" sz="2000" dirty="0" smtClean="0"/>
              <a:t>Fibonacci(1) = 1</a:t>
            </a:r>
          </a:p>
          <a:p>
            <a:r>
              <a:rPr lang="en-US" sz="2000" dirty="0" smtClean="0"/>
              <a:t>If N &gt;= 2:        Fibonacci(N) = Fibonacci(N-1) + Fibonacci(N-2) </a:t>
            </a:r>
          </a:p>
          <a:p>
            <a:r>
              <a:rPr lang="en-US" sz="2000" dirty="0" smtClean="0"/>
              <a:t>Alternative to inefficient recursion:  </a:t>
            </a:r>
            <a:r>
              <a:rPr lang="en-US" sz="2000" dirty="0"/>
              <a:t>compute from small to large and store data in an array.</a:t>
            </a:r>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TextBox 4"/>
          <p:cNvSpPr txBox="1"/>
          <p:nvPr/>
        </p:nvSpPr>
        <p:spPr>
          <a:xfrm>
            <a:off x="5715000" y="3739753"/>
            <a:ext cx="2861745" cy="2092881"/>
          </a:xfrm>
          <a:prstGeom prst="rect">
            <a:avLst/>
          </a:prstGeom>
          <a:noFill/>
          <a:ln>
            <a:solidFill>
              <a:schemeClr val="accent1"/>
            </a:solidFill>
          </a:ln>
        </p:spPr>
        <p:txBody>
          <a:bodyPr wrap="none" rtlCol="0">
            <a:spAutoFit/>
          </a:bodyPr>
          <a:lstStyle/>
          <a:p>
            <a:r>
              <a:rPr lang="en-US" sz="2000" b="1" dirty="0" smtClean="0"/>
              <a:t>exponential version:</a:t>
            </a:r>
          </a:p>
          <a:p>
            <a:endParaRPr lang="en-US" sz="1000" dirty="0"/>
          </a:p>
          <a:p>
            <a:r>
              <a:rPr lang="en-US" sz="2000" dirty="0" err="1"/>
              <a:t>int</a:t>
            </a:r>
            <a:r>
              <a:rPr lang="en-US" sz="2000" dirty="0"/>
              <a:t> </a:t>
            </a:r>
            <a:r>
              <a:rPr lang="en-US" sz="2000" dirty="0" smtClean="0"/>
              <a:t>Fib(</a:t>
            </a:r>
            <a:r>
              <a:rPr lang="en-US" sz="2000" dirty="0" err="1" smtClean="0"/>
              <a:t>int</a:t>
            </a:r>
            <a:r>
              <a:rPr lang="en-US" sz="2000" dirty="0" smtClean="0"/>
              <a:t> </a:t>
            </a:r>
            <a:r>
              <a:rPr lang="en-US" sz="2000" dirty="0" err="1"/>
              <a:t>i</a:t>
            </a:r>
            <a:r>
              <a:rPr lang="en-US" sz="2000" dirty="0" smtClean="0"/>
              <a:t>)  { </a:t>
            </a:r>
            <a:endParaRPr lang="en-US" sz="2000" dirty="0"/>
          </a:p>
          <a:p>
            <a:r>
              <a:rPr lang="en-US" sz="2000" dirty="0"/>
              <a:t>   if (</a:t>
            </a:r>
            <a:r>
              <a:rPr lang="en-US" sz="2000" dirty="0" err="1"/>
              <a:t>i</a:t>
            </a:r>
            <a:r>
              <a:rPr lang="en-US" sz="2000" dirty="0"/>
              <a:t> &lt; 1) return 0;</a:t>
            </a:r>
          </a:p>
          <a:p>
            <a:r>
              <a:rPr lang="en-US" sz="2000" dirty="0"/>
              <a:t>   if (</a:t>
            </a:r>
            <a:r>
              <a:rPr lang="en-US" sz="2000" dirty="0" err="1"/>
              <a:t>i</a:t>
            </a:r>
            <a:r>
              <a:rPr lang="en-US" sz="2000" dirty="0"/>
              <a:t> == 1) return 1;</a:t>
            </a:r>
          </a:p>
          <a:p>
            <a:r>
              <a:rPr lang="en-US" sz="2000" dirty="0"/>
              <a:t>   return </a:t>
            </a:r>
            <a:r>
              <a:rPr lang="en-US" sz="2000" dirty="0" smtClean="0"/>
              <a:t>Fib(i-1</a:t>
            </a:r>
            <a:r>
              <a:rPr lang="en-US" sz="2000" dirty="0"/>
              <a:t>) + </a:t>
            </a:r>
            <a:r>
              <a:rPr lang="en-US" sz="2000" dirty="0" smtClean="0"/>
              <a:t>Fib(i-2</a:t>
            </a:r>
            <a:r>
              <a:rPr lang="en-US" sz="2000" dirty="0"/>
              <a:t>);</a:t>
            </a:r>
          </a:p>
          <a:p>
            <a:r>
              <a:rPr lang="en-US" sz="2000" dirty="0"/>
              <a:t>}</a:t>
            </a:r>
          </a:p>
        </p:txBody>
      </p:sp>
      <p:sp>
        <p:nvSpPr>
          <p:cNvPr id="6" name="TextBox 5"/>
          <p:cNvSpPr txBox="1"/>
          <p:nvPr/>
        </p:nvSpPr>
        <p:spPr>
          <a:xfrm>
            <a:off x="402336" y="3124200"/>
            <a:ext cx="4800600" cy="2708434"/>
          </a:xfrm>
          <a:prstGeom prst="rect">
            <a:avLst/>
          </a:prstGeom>
          <a:noFill/>
          <a:ln>
            <a:solidFill>
              <a:schemeClr val="accent1"/>
            </a:solidFill>
          </a:ln>
        </p:spPr>
        <p:txBody>
          <a:bodyPr wrap="square" rtlCol="0">
            <a:spAutoFit/>
          </a:bodyPr>
          <a:lstStyle/>
          <a:p>
            <a:r>
              <a:rPr lang="en-US" sz="2000" b="1" dirty="0" smtClean="0">
                <a:solidFill>
                  <a:srgbClr val="FF0000"/>
                </a:solidFill>
              </a:rPr>
              <a:t>linear</a:t>
            </a:r>
            <a:r>
              <a:rPr lang="en-US" sz="2000" b="1" dirty="0" smtClean="0"/>
              <a:t> version (</a:t>
            </a:r>
            <a:r>
              <a:rPr lang="en-US" sz="2000" b="1" dirty="0" smtClean="0">
                <a:solidFill>
                  <a:srgbClr val="FF0000"/>
                </a:solidFill>
              </a:rPr>
              <a:t>Iterative, bottom-up </a:t>
            </a:r>
            <a:r>
              <a:rPr lang="en-US" sz="2000" b="1" dirty="0" smtClean="0"/>
              <a:t>):</a:t>
            </a:r>
          </a:p>
          <a:p>
            <a:endParaRPr lang="en-US" sz="1000" dirty="0"/>
          </a:p>
          <a:p>
            <a:r>
              <a:rPr lang="en-US" sz="2000" dirty="0" err="1" smtClean="0"/>
              <a:t>int</a:t>
            </a:r>
            <a:r>
              <a:rPr lang="en-US" sz="2000" dirty="0" smtClean="0"/>
              <a:t> </a:t>
            </a:r>
            <a:r>
              <a:rPr lang="en-US" sz="2000" dirty="0" err="1" smtClean="0"/>
              <a:t>Fib_iter</a:t>
            </a:r>
            <a:r>
              <a:rPr lang="en-US" sz="2000" dirty="0" smtClean="0"/>
              <a:t> (</a:t>
            </a:r>
            <a:r>
              <a:rPr lang="en-US" sz="2000" dirty="0" err="1" smtClean="0"/>
              <a:t>int</a:t>
            </a:r>
            <a:r>
              <a:rPr lang="en-US" sz="2000" dirty="0" smtClean="0"/>
              <a:t> </a:t>
            </a:r>
            <a:r>
              <a:rPr lang="en-US" sz="2000" dirty="0" err="1"/>
              <a:t>i</a:t>
            </a:r>
            <a:r>
              <a:rPr lang="en-US" sz="2000" dirty="0" smtClean="0"/>
              <a:t>)  { </a:t>
            </a:r>
            <a:endParaRPr lang="en-US" sz="2000" dirty="0"/>
          </a:p>
          <a:p>
            <a:r>
              <a:rPr lang="en-US" sz="2000" dirty="0" smtClean="0"/>
              <a:t>   </a:t>
            </a:r>
            <a:r>
              <a:rPr lang="en-US" sz="2000" dirty="0" err="1" smtClean="0"/>
              <a:t>int</a:t>
            </a:r>
            <a:r>
              <a:rPr lang="en-US" sz="2000" dirty="0" smtClean="0"/>
              <a:t> F[i+1];</a:t>
            </a:r>
          </a:p>
          <a:p>
            <a:r>
              <a:rPr lang="en-US" sz="2000" dirty="0"/>
              <a:t> </a:t>
            </a:r>
            <a:r>
              <a:rPr lang="en-US" sz="2000" dirty="0" smtClean="0"/>
              <a:t>  F[0] = 0;    F[1] = 1;</a:t>
            </a:r>
          </a:p>
          <a:p>
            <a:r>
              <a:rPr lang="en-US" sz="2000" dirty="0"/>
              <a:t> </a:t>
            </a:r>
            <a:r>
              <a:rPr lang="en-US" sz="2000" dirty="0" smtClean="0"/>
              <a:t>  </a:t>
            </a:r>
            <a:r>
              <a:rPr lang="en-US" sz="2000" dirty="0" err="1" smtClean="0"/>
              <a:t>int</a:t>
            </a:r>
            <a:r>
              <a:rPr lang="en-US" sz="2000" dirty="0" smtClean="0"/>
              <a:t> k;</a:t>
            </a:r>
          </a:p>
          <a:p>
            <a:r>
              <a:rPr lang="en-US" sz="2000" dirty="0" smtClean="0"/>
              <a:t>   for (k = 2; k &lt;= i; k++) F[k] = F[k-1] + F[k-2];</a:t>
            </a:r>
          </a:p>
          <a:p>
            <a:r>
              <a:rPr lang="en-US" sz="2000" dirty="0"/>
              <a:t> </a:t>
            </a:r>
            <a:r>
              <a:rPr lang="en-US" sz="2000" dirty="0" smtClean="0"/>
              <a:t>  return F[</a:t>
            </a:r>
            <a:r>
              <a:rPr lang="en-US" sz="2000" dirty="0" err="1" smtClean="0"/>
              <a:t>i</a:t>
            </a:r>
            <a:r>
              <a:rPr lang="en-US" sz="2000" dirty="0" smtClean="0"/>
              <a:t>];</a:t>
            </a:r>
            <a:endParaRPr lang="en-US" sz="2000" dirty="0"/>
          </a:p>
          <a:p>
            <a:r>
              <a:rPr lang="en-US" sz="2000" dirty="0" smtClean="0"/>
              <a:t>}</a:t>
            </a:r>
            <a:endParaRPr lang="en-US" sz="2000" dirty="0"/>
          </a:p>
        </p:txBody>
      </p:sp>
      <p:sp>
        <p:nvSpPr>
          <p:cNvPr id="7" name="TextBox 6"/>
          <p:cNvSpPr txBox="1"/>
          <p:nvPr/>
        </p:nvSpPr>
        <p:spPr>
          <a:xfrm>
            <a:off x="381000" y="2667000"/>
            <a:ext cx="8382000" cy="400110"/>
          </a:xfrm>
          <a:prstGeom prst="rect">
            <a:avLst/>
          </a:prstGeom>
          <a:noFill/>
          <a:ln>
            <a:solidFill>
              <a:schemeClr val="accent1"/>
            </a:solidFill>
          </a:ln>
        </p:spPr>
        <p:txBody>
          <a:bodyPr wrap="square" rtlCol="0">
            <a:spAutoFit/>
          </a:bodyPr>
          <a:lstStyle/>
          <a:p>
            <a:r>
              <a:rPr lang="en-US" sz="2000" i="1" dirty="0" smtClean="0"/>
              <a:t>Notice the mapping/correspondence of the mathematical expression and code.</a:t>
            </a:r>
            <a:endParaRPr lang="en-US" sz="2000" i="1" dirty="0"/>
          </a:p>
        </p:txBody>
      </p:sp>
      <p:graphicFrame>
        <p:nvGraphicFramePr>
          <p:cNvPr id="8" name="Table 7"/>
          <p:cNvGraphicFramePr>
            <a:graphicFrameLocks noGrp="1"/>
          </p:cNvGraphicFramePr>
          <p:nvPr>
            <p:extLst>
              <p:ext uri="{D42A27DB-BD31-4B8C-83A1-F6EECF244321}">
                <p14:modId xmlns:p14="http://schemas.microsoft.com/office/powerpoint/2010/main" val="2370039543"/>
              </p:ext>
            </p:extLst>
          </p:nvPr>
        </p:nvGraphicFramePr>
        <p:xfrm>
          <a:off x="399284" y="5961507"/>
          <a:ext cx="7677914" cy="741680"/>
        </p:xfrm>
        <a:graphic>
          <a:graphicData uri="http://schemas.openxmlformats.org/drawingml/2006/table">
            <a:tbl>
              <a:tblPr firstRow="1" bandRow="1">
                <a:tableStyleId>{5940675A-B579-460E-94D1-54222C63F5DA}</a:tableStyleId>
              </a:tblPr>
              <a:tblGrid>
                <a:gridCol w="903284">
                  <a:extLst>
                    <a:ext uri="{9D8B030D-6E8A-4147-A177-3AD203B41FA5}">
                      <a16:colId xmlns:a16="http://schemas.microsoft.com/office/drawing/2014/main" val="2022953403"/>
                    </a:ext>
                  </a:extLst>
                </a:gridCol>
                <a:gridCol w="451642">
                  <a:extLst>
                    <a:ext uri="{9D8B030D-6E8A-4147-A177-3AD203B41FA5}">
                      <a16:colId xmlns:a16="http://schemas.microsoft.com/office/drawing/2014/main" val="475342097"/>
                    </a:ext>
                  </a:extLst>
                </a:gridCol>
                <a:gridCol w="451642">
                  <a:extLst>
                    <a:ext uri="{9D8B030D-6E8A-4147-A177-3AD203B41FA5}">
                      <a16:colId xmlns:a16="http://schemas.microsoft.com/office/drawing/2014/main" val="14877601"/>
                    </a:ext>
                  </a:extLst>
                </a:gridCol>
                <a:gridCol w="451642">
                  <a:extLst>
                    <a:ext uri="{9D8B030D-6E8A-4147-A177-3AD203B41FA5}">
                      <a16:colId xmlns:a16="http://schemas.microsoft.com/office/drawing/2014/main" val="1154189817"/>
                    </a:ext>
                  </a:extLst>
                </a:gridCol>
                <a:gridCol w="451642">
                  <a:extLst>
                    <a:ext uri="{9D8B030D-6E8A-4147-A177-3AD203B41FA5}">
                      <a16:colId xmlns:a16="http://schemas.microsoft.com/office/drawing/2014/main" val="311524752"/>
                    </a:ext>
                  </a:extLst>
                </a:gridCol>
                <a:gridCol w="451642">
                  <a:extLst>
                    <a:ext uri="{9D8B030D-6E8A-4147-A177-3AD203B41FA5}">
                      <a16:colId xmlns:a16="http://schemas.microsoft.com/office/drawing/2014/main" val="4258200934"/>
                    </a:ext>
                  </a:extLst>
                </a:gridCol>
                <a:gridCol w="451642">
                  <a:extLst>
                    <a:ext uri="{9D8B030D-6E8A-4147-A177-3AD203B41FA5}">
                      <a16:colId xmlns:a16="http://schemas.microsoft.com/office/drawing/2014/main" val="2915697494"/>
                    </a:ext>
                  </a:extLst>
                </a:gridCol>
                <a:gridCol w="451642">
                  <a:extLst>
                    <a:ext uri="{9D8B030D-6E8A-4147-A177-3AD203B41FA5}">
                      <a16:colId xmlns:a16="http://schemas.microsoft.com/office/drawing/2014/main" val="1937720969"/>
                    </a:ext>
                  </a:extLst>
                </a:gridCol>
                <a:gridCol w="451642">
                  <a:extLst>
                    <a:ext uri="{9D8B030D-6E8A-4147-A177-3AD203B41FA5}">
                      <a16:colId xmlns:a16="http://schemas.microsoft.com/office/drawing/2014/main" val="712445434"/>
                    </a:ext>
                  </a:extLst>
                </a:gridCol>
                <a:gridCol w="451642">
                  <a:extLst>
                    <a:ext uri="{9D8B030D-6E8A-4147-A177-3AD203B41FA5}">
                      <a16:colId xmlns:a16="http://schemas.microsoft.com/office/drawing/2014/main" val="2870368144"/>
                    </a:ext>
                  </a:extLst>
                </a:gridCol>
                <a:gridCol w="451642">
                  <a:extLst>
                    <a:ext uri="{9D8B030D-6E8A-4147-A177-3AD203B41FA5}">
                      <a16:colId xmlns:a16="http://schemas.microsoft.com/office/drawing/2014/main" val="107498626"/>
                    </a:ext>
                  </a:extLst>
                </a:gridCol>
                <a:gridCol w="451642">
                  <a:extLst>
                    <a:ext uri="{9D8B030D-6E8A-4147-A177-3AD203B41FA5}">
                      <a16:colId xmlns:a16="http://schemas.microsoft.com/office/drawing/2014/main" val="2068739747"/>
                    </a:ext>
                  </a:extLst>
                </a:gridCol>
                <a:gridCol w="451642">
                  <a:extLst>
                    <a:ext uri="{9D8B030D-6E8A-4147-A177-3AD203B41FA5}">
                      <a16:colId xmlns:a16="http://schemas.microsoft.com/office/drawing/2014/main" val="1252636156"/>
                    </a:ext>
                  </a:extLst>
                </a:gridCol>
                <a:gridCol w="451642">
                  <a:extLst>
                    <a:ext uri="{9D8B030D-6E8A-4147-A177-3AD203B41FA5}">
                      <a16:colId xmlns:a16="http://schemas.microsoft.com/office/drawing/2014/main" val="3452775633"/>
                    </a:ext>
                  </a:extLst>
                </a:gridCol>
                <a:gridCol w="451642">
                  <a:extLst>
                    <a:ext uri="{9D8B030D-6E8A-4147-A177-3AD203B41FA5}">
                      <a16:colId xmlns:a16="http://schemas.microsoft.com/office/drawing/2014/main" val="1278719125"/>
                    </a:ext>
                  </a:extLst>
                </a:gridCol>
                <a:gridCol w="451642">
                  <a:extLst>
                    <a:ext uri="{9D8B030D-6E8A-4147-A177-3AD203B41FA5}">
                      <a16:colId xmlns:a16="http://schemas.microsoft.com/office/drawing/2014/main" val="856296656"/>
                    </a:ext>
                  </a:extLst>
                </a:gridCol>
              </a:tblGrid>
              <a:tr h="370840">
                <a:tc>
                  <a:txBody>
                    <a:bodyPr/>
                    <a:lstStyle/>
                    <a:p>
                      <a:r>
                        <a:rPr lang="en-US" dirty="0" smtClean="0"/>
                        <a:t>Index</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extLst>
                  <a:ext uri="{0D108BD9-81ED-4DB2-BD59-A6C34878D82A}">
                    <a16:rowId xmlns:a16="http://schemas.microsoft.com/office/drawing/2014/main" val="4194793164"/>
                  </a:ext>
                </a:extLst>
              </a:tr>
              <a:tr h="370840">
                <a:tc>
                  <a:txBody>
                    <a:bodyPr/>
                    <a:lstStyle/>
                    <a:p>
                      <a:r>
                        <a:rPr lang="en-US" smtClean="0"/>
                        <a:t>F</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53435996"/>
                  </a:ext>
                </a:extLst>
              </a:tr>
            </a:tbl>
          </a:graphicData>
        </a:graphic>
      </p:graphicFrame>
    </p:spTree>
    <p:extLst>
      <p:ext uri="{BB962C8B-B14F-4D97-AF65-F5344CB8AC3E}">
        <p14:creationId xmlns:p14="http://schemas.microsoft.com/office/powerpoint/2010/main" val="472397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68"/>
            <a:ext cx="8229600" cy="443132"/>
          </a:xfrm>
        </p:spPr>
        <p:txBody>
          <a:bodyPr/>
          <a:lstStyle/>
          <a:p>
            <a:r>
              <a:rPr lang="en-US" sz="4000" dirty="0" smtClean="0"/>
              <a:t>Applied</a:t>
            </a:r>
            <a:r>
              <a:rPr lang="en-US" dirty="0" smtClean="0"/>
              <a:t> scenario</a:t>
            </a:r>
            <a:endParaRPr lang="en-US" dirty="0"/>
          </a:p>
        </p:txBody>
      </p:sp>
      <p:sp>
        <p:nvSpPr>
          <p:cNvPr id="3" name="Content Placeholder 2"/>
          <p:cNvSpPr>
            <a:spLocks noGrp="1"/>
          </p:cNvSpPr>
          <p:nvPr>
            <p:ph idx="1"/>
          </p:nvPr>
        </p:nvSpPr>
        <p:spPr>
          <a:xfrm>
            <a:off x="0" y="609600"/>
            <a:ext cx="9144000" cy="6248400"/>
          </a:xfrm>
        </p:spPr>
        <p:txBody>
          <a:bodyPr/>
          <a:lstStyle/>
          <a:p>
            <a:r>
              <a:rPr lang="en-US" sz="2400" dirty="0" smtClean="0"/>
              <a:t>F(N) = F(N-1)+F(N-2), F(0) = 0, F(1) = 1,</a:t>
            </a:r>
          </a:p>
          <a:p>
            <a:r>
              <a:rPr lang="en-US" sz="2400" dirty="0" smtClean="0"/>
              <a:t>Consider a webserver where clients can ask what the value of a certain Fibonacci number, F(N) is, and the server answers it. </a:t>
            </a:r>
          </a:p>
          <a:p>
            <a:pPr marL="0" indent="0">
              <a:buNone/>
            </a:pPr>
            <a:r>
              <a:rPr lang="en-US" sz="2400" dirty="0"/>
              <a:t> </a:t>
            </a:r>
            <a:r>
              <a:rPr lang="en-US" sz="2400" dirty="0" smtClean="0"/>
              <a:t>     How would you do that?  </a:t>
            </a:r>
            <a:r>
              <a:rPr lang="en-US" sz="2000" dirty="0" smtClean="0"/>
              <a:t>(the back end, not the front end)</a:t>
            </a:r>
          </a:p>
          <a:p>
            <a:pPr marL="0" indent="0">
              <a:buNone/>
            </a:pPr>
            <a:r>
              <a:rPr lang="en-US" sz="2000" dirty="0"/>
              <a:t> </a:t>
            </a:r>
            <a:r>
              <a:rPr lang="en-US" sz="2000" dirty="0" smtClean="0"/>
              <a:t>(Assume a uniform distribution of F(N) requests over time most F(N) will be asked.)</a:t>
            </a:r>
            <a:endParaRPr lang="en-US" sz="1800" dirty="0" smtClean="0"/>
          </a:p>
          <a:p>
            <a:r>
              <a:rPr lang="en-US" sz="2400" dirty="0" smtClean="0"/>
              <a:t>Constraints:</a:t>
            </a:r>
          </a:p>
          <a:p>
            <a:pPr lvl="1"/>
            <a:r>
              <a:rPr lang="en-US" sz="2000" dirty="0" smtClean="0"/>
              <a:t>Each loop iteration or function call costs you 1cent.</a:t>
            </a:r>
          </a:p>
          <a:p>
            <a:pPr lvl="1"/>
            <a:r>
              <a:rPr lang="en-US" sz="2000" dirty="0" smtClean="0"/>
              <a:t>Each </a:t>
            </a:r>
            <a:r>
              <a:rPr lang="en-US" sz="2000" dirty="0"/>
              <a:t>loop iteration or function </a:t>
            </a:r>
            <a:r>
              <a:rPr lang="en-US" sz="2000" dirty="0" smtClean="0"/>
              <a:t>call costs the client 0.001seconds wait time</a:t>
            </a:r>
          </a:p>
          <a:p>
            <a:pPr lvl="1"/>
            <a:r>
              <a:rPr lang="en-US" sz="2000" dirty="0" smtClean="0"/>
              <a:t>Memory is cheap  </a:t>
            </a:r>
            <a:endParaRPr lang="en-US" sz="2000" dirty="0"/>
          </a:p>
          <a:p>
            <a:r>
              <a:rPr lang="en-US" sz="2400" dirty="0" smtClean="0"/>
              <a:t>How would you charge for the service? </a:t>
            </a:r>
            <a:r>
              <a:rPr lang="en-US" sz="2000" dirty="0" smtClean="0"/>
              <a:t>(flat fee/function calls/loop iterations?)</a:t>
            </a:r>
            <a:endParaRPr lang="en-US" sz="1600" dirty="0"/>
          </a:p>
          <a:p>
            <a:r>
              <a:rPr lang="en-US" sz="2400" dirty="0" smtClean="0"/>
              <a:t>Think of some scenarios of requests that you could get. Think of it with focus on:</a:t>
            </a:r>
          </a:p>
          <a:p>
            <a:pPr lvl="1"/>
            <a:r>
              <a:rPr lang="en-US" sz="2000" dirty="0" smtClean="0"/>
              <a:t> “good sequence of requests” </a:t>
            </a:r>
          </a:p>
          <a:p>
            <a:pPr lvl="1"/>
            <a:r>
              <a:rPr lang="en-US" sz="2000" dirty="0" smtClean="0"/>
              <a:t>“bad sequence of requests”</a:t>
            </a:r>
          </a:p>
          <a:p>
            <a:pPr lvl="1"/>
            <a:r>
              <a:rPr lang="en-US" sz="2000" dirty="0" smtClean="0"/>
              <a:t>Is it clear what good and bad refer to here?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27430900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dirty="0" smtClean="0"/>
              <a:t>Fibonacci Numbers</a:t>
            </a:r>
            <a:endParaRPr lang="en-US" dirty="0"/>
          </a:p>
        </p:txBody>
      </p:sp>
      <p:sp>
        <p:nvSpPr>
          <p:cNvPr id="3" name="Content Placeholder 2"/>
          <p:cNvSpPr>
            <a:spLocks noGrp="1"/>
          </p:cNvSpPr>
          <p:nvPr>
            <p:ph idx="1"/>
          </p:nvPr>
        </p:nvSpPr>
        <p:spPr>
          <a:xfrm>
            <a:off x="499545" y="533400"/>
            <a:ext cx="8229600" cy="1461730"/>
          </a:xfrm>
        </p:spPr>
        <p:txBody>
          <a:bodyPr>
            <a:normAutofit/>
          </a:bodyPr>
          <a:lstStyle/>
          <a:p>
            <a:r>
              <a:rPr lang="en-US" sz="1800" dirty="0" smtClean="0"/>
              <a:t>Fibonacci(0) = 0 , Fibonacci(1) = 1</a:t>
            </a:r>
          </a:p>
          <a:p>
            <a:r>
              <a:rPr lang="en-US" sz="1800" dirty="0" smtClean="0"/>
              <a:t>If N &gt;= 2:        Fibonacci(N) = Fibonacci(N-1) + Fibonacci(N-2) </a:t>
            </a:r>
          </a:p>
          <a:p>
            <a:r>
              <a:rPr lang="en-US" sz="2000" dirty="0">
                <a:solidFill>
                  <a:srgbClr val="FF0000"/>
                </a:solidFill>
              </a:rPr>
              <a:t>Alternative: </a:t>
            </a:r>
            <a:r>
              <a:rPr lang="en-US" sz="2000" dirty="0" smtClean="0">
                <a:solidFill>
                  <a:srgbClr val="FF0000"/>
                </a:solidFill>
              </a:rPr>
              <a:t>remember </a:t>
            </a:r>
            <a:r>
              <a:rPr lang="en-US" sz="2000" dirty="0">
                <a:solidFill>
                  <a:srgbClr val="FF0000"/>
                </a:solidFill>
              </a:rPr>
              <a:t>values we have already </a:t>
            </a:r>
            <a:r>
              <a:rPr lang="en-US" sz="2000" dirty="0" smtClean="0">
                <a:solidFill>
                  <a:srgbClr val="FF0000"/>
                </a:solidFill>
              </a:rPr>
              <a:t>computed.</a:t>
            </a:r>
            <a:endParaRPr lang="en-US" sz="2000" dirty="0">
              <a:solidFill>
                <a:srgbClr val="FF0000"/>
              </a:solidFill>
            </a:endParaRPr>
          </a:p>
          <a:p>
            <a:r>
              <a:rPr lang="en-US" sz="2000" dirty="0" smtClean="0">
                <a:solidFill>
                  <a:srgbClr val="7030A0"/>
                </a:solidFill>
              </a:rPr>
              <a:t>Draw the new recursion tree and discuss time complexity.</a:t>
            </a:r>
            <a:endParaRPr lang="en-US" sz="20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5" name="TextBox 4"/>
          <p:cNvSpPr txBox="1"/>
          <p:nvPr/>
        </p:nvSpPr>
        <p:spPr>
          <a:xfrm>
            <a:off x="5943600" y="4652664"/>
            <a:ext cx="2861745" cy="2092881"/>
          </a:xfrm>
          <a:prstGeom prst="rect">
            <a:avLst/>
          </a:prstGeom>
          <a:noFill/>
          <a:ln>
            <a:solidFill>
              <a:schemeClr val="accent1"/>
            </a:solidFill>
          </a:ln>
        </p:spPr>
        <p:txBody>
          <a:bodyPr wrap="none" rtlCol="0">
            <a:spAutoFit/>
          </a:bodyPr>
          <a:lstStyle/>
          <a:p>
            <a:r>
              <a:rPr lang="en-US" sz="2000" b="1" dirty="0" smtClean="0">
                <a:solidFill>
                  <a:schemeClr val="tx1">
                    <a:lumMod val="75000"/>
                    <a:lumOff val="25000"/>
                  </a:schemeClr>
                </a:solidFill>
              </a:rPr>
              <a:t>exponential version:</a:t>
            </a:r>
          </a:p>
          <a:p>
            <a:endParaRPr lang="en-US" sz="1000" dirty="0">
              <a:solidFill>
                <a:schemeClr val="tx1">
                  <a:lumMod val="75000"/>
                  <a:lumOff val="25000"/>
                </a:schemeClr>
              </a:solidFill>
            </a:endParaRPr>
          </a:p>
          <a:p>
            <a:r>
              <a:rPr lang="en-US" sz="2000" dirty="0" err="1">
                <a:solidFill>
                  <a:schemeClr val="tx1">
                    <a:lumMod val="75000"/>
                    <a:lumOff val="25000"/>
                  </a:schemeClr>
                </a:solidFill>
              </a:rPr>
              <a:t>int</a:t>
            </a:r>
            <a:r>
              <a:rPr lang="en-US" sz="2000" dirty="0">
                <a:solidFill>
                  <a:schemeClr val="tx1">
                    <a:lumMod val="75000"/>
                    <a:lumOff val="25000"/>
                  </a:schemeClr>
                </a:solidFill>
              </a:rPr>
              <a:t> </a:t>
            </a:r>
            <a:r>
              <a:rPr lang="en-US" sz="2000" dirty="0" smtClean="0">
                <a:solidFill>
                  <a:schemeClr val="tx1">
                    <a:lumMod val="75000"/>
                    <a:lumOff val="25000"/>
                  </a:schemeClr>
                </a:solidFill>
              </a:rPr>
              <a:t>Fib(</a:t>
            </a:r>
            <a:r>
              <a:rPr lang="en-US" sz="2000" dirty="0" err="1" smtClean="0">
                <a:solidFill>
                  <a:schemeClr val="tx1">
                    <a:lumMod val="75000"/>
                    <a:lumOff val="25000"/>
                  </a:schemeClr>
                </a:solidFill>
              </a:rPr>
              <a:t>int</a:t>
            </a:r>
            <a:r>
              <a:rPr lang="en-US" sz="2000" dirty="0" smtClean="0">
                <a:solidFill>
                  <a:schemeClr val="tx1">
                    <a:lumMod val="75000"/>
                    <a:lumOff val="25000"/>
                  </a:schemeClr>
                </a:solidFill>
              </a:rPr>
              <a:t> </a:t>
            </a:r>
            <a:r>
              <a:rPr lang="en-US" sz="2000" dirty="0" err="1">
                <a:solidFill>
                  <a:schemeClr val="tx1">
                    <a:lumMod val="75000"/>
                    <a:lumOff val="25000"/>
                  </a:schemeClr>
                </a:solidFill>
              </a:rPr>
              <a:t>i</a:t>
            </a:r>
            <a:r>
              <a:rPr lang="en-US" sz="2000" dirty="0" smtClean="0">
                <a:solidFill>
                  <a:schemeClr val="tx1">
                    <a:lumMod val="75000"/>
                    <a:lumOff val="25000"/>
                  </a:schemeClr>
                </a:solidFill>
              </a:rPr>
              <a:t>)  { </a:t>
            </a:r>
            <a:endParaRPr lang="en-US" sz="2000" dirty="0">
              <a:solidFill>
                <a:schemeClr val="tx1">
                  <a:lumMod val="75000"/>
                  <a:lumOff val="25000"/>
                </a:schemeClr>
              </a:solidFill>
            </a:endParaRPr>
          </a:p>
          <a:p>
            <a:r>
              <a:rPr lang="en-US" sz="2000" dirty="0">
                <a:solidFill>
                  <a:schemeClr val="tx1">
                    <a:lumMod val="75000"/>
                    <a:lumOff val="25000"/>
                  </a:schemeClr>
                </a:solidFill>
              </a:rPr>
              <a:t>   if (</a:t>
            </a:r>
            <a:r>
              <a:rPr lang="en-US" sz="2000" dirty="0" err="1">
                <a:solidFill>
                  <a:schemeClr val="tx1">
                    <a:lumMod val="75000"/>
                    <a:lumOff val="25000"/>
                  </a:schemeClr>
                </a:solidFill>
              </a:rPr>
              <a:t>i</a:t>
            </a:r>
            <a:r>
              <a:rPr lang="en-US" sz="2000" dirty="0">
                <a:solidFill>
                  <a:schemeClr val="tx1">
                    <a:lumMod val="75000"/>
                    <a:lumOff val="25000"/>
                  </a:schemeClr>
                </a:solidFill>
              </a:rPr>
              <a:t> &lt; 1) return 0;</a:t>
            </a:r>
          </a:p>
          <a:p>
            <a:r>
              <a:rPr lang="en-US" sz="2000" dirty="0">
                <a:solidFill>
                  <a:schemeClr val="tx1">
                    <a:lumMod val="75000"/>
                    <a:lumOff val="25000"/>
                  </a:schemeClr>
                </a:solidFill>
              </a:rPr>
              <a:t>   if (</a:t>
            </a:r>
            <a:r>
              <a:rPr lang="en-US" sz="2000" dirty="0" err="1">
                <a:solidFill>
                  <a:schemeClr val="tx1">
                    <a:lumMod val="75000"/>
                    <a:lumOff val="25000"/>
                  </a:schemeClr>
                </a:solidFill>
              </a:rPr>
              <a:t>i</a:t>
            </a:r>
            <a:r>
              <a:rPr lang="en-US" sz="2000" dirty="0">
                <a:solidFill>
                  <a:schemeClr val="tx1">
                    <a:lumMod val="75000"/>
                    <a:lumOff val="25000"/>
                  </a:schemeClr>
                </a:solidFill>
              </a:rPr>
              <a:t> == 1) return 1;</a:t>
            </a:r>
          </a:p>
          <a:p>
            <a:r>
              <a:rPr lang="en-US" sz="2000" dirty="0">
                <a:solidFill>
                  <a:schemeClr val="tx1">
                    <a:lumMod val="75000"/>
                    <a:lumOff val="25000"/>
                  </a:schemeClr>
                </a:solidFill>
              </a:rPr>
              <a:t>   return </a:t>
            </a:r>
            <a:r>
              <a:rPr lang="en-US" sz="2000" dirty="0" smtClean="0">
                <a:solidFill>
                  <a:schemeClr val="tx1">
                    <a:lumMod val="75000"/>
                    <a:lumOff val="25000"/>
                  </a:schemeClr>
                </a:solidFill>
              </a:rPr>
              <a:t>Fib(i-1</a:t>
            </a:r>
            <a:r>
              <a:rPr lang="en-US" sz="2000" dirty="0">
                <a:solidFill>
                  <a:schemeClr val="tx1">
                    <a:lumMod val="75000"/>
                    <a:lumOff val="25000"/>
                  </a:schemeClr>
                </a:solidFill>
              </a:rPr>
              <a:t>) + </a:t>
            </a:r>
            <a:r>
              <a:rPr lang="en-US" sz="2000" dirty="0" smtClean="0">
                <a:solidFill>
                  <a:schemeClr val="tx1">
                    <a:lumMod val="75000"/>
                    <a:lumOff val="25000"/>
                  </a:schemeClr>
                </a:solidFill>
              </a:rPr>
              <a:t>Fib(i-2</a:t>
            </a:r>
            <a:r>
              <a:rPr lang="en-US" sz="2000" dirty="0">
                <a:solidFill>
                  <a:schemeClr val="tx1">
                    <a:lumMod val="75000"/>
                    <a:lumOff val="25000"/>
                  </a:schemeClr>
                </a:solidFill>
              </a:rPr>
              <a:t>);</a:t>
            </a:r>
          </a:p>
          <a:p>
            <a:r>
              <a:rPr lang="en-US" sz="2000" dirty="0">
                <a:solidFill>
                  <a:schemeClr val="tx1">
                    <a:lumMod val="75000"/>
                    <a:lumOff val="25000"/>
                  </a:schemeClr>
                </a:solidFill>
              </a:rPr>
              <a:t>}</a:t>
            </a:r>
          </a:p>
        </p:txBody>
      </p:sp>
      <p:sp>
        <p:nvSpPr>
          <p:cNvPr id="6" name="TextBox 5"/>
          <p:cNvSpPr txBox="1"/>
          <p:nvPr/>
        </p:nvSpPr>
        <p:spPr>
          <a:xfrm>
            <a:off x="457200" y="1995130"/>
            <a:ext cx="5410200" cy="4862870"/>
          </a:xfrm>
          <a:prstGeom prst="rect">
            <a:avLst/>
          </a:prstGeom>
          <a:noFill/>
          <a:ln>
            <a:solidFill>
              <a:schemeClr val="accent1"/>
            </a:solidFill>
          </a:ln>
        </p:spPr>
        <p:txBody>
          <a:bodyPr wrap="square" rtlCol="0">
            <a:spAutoFit/>
          </a:bodyPr>
          <a:lstStyle/>
          <a:p>
            <a:r>
              <a:rPr lang="en-US" sz="2000" b="1" dirty="0" err="1" smtClean="0">
                <a:solidFill>
                  <a:srgbClr val="FF0000"/>
                </a:solidFill>
              </a:rPr>
              <a:t>memoized</a:t>
            </a:r>
            <a:r>
              <a:rPr lang="en-US" sz="2000" b="1" dirty="0" smtClean="0"/>
              <a:t> version:</a:t>
            </a:r>
          </a:p>
          <a:p>
            <a:endParaRPr lang="en-US" sz="500" dirty="0" smtClean="0"/>
          </a:p>
          <a:p>
            <a:r>
              <a:rPr lang="en-US" sz="2000" dirty="0" err="1" smtClean="0"/>
              <a:t>int</a:t>
            </a:r>
            <a:r>
              <a:rPr lang="en-US" sz="2000" dirty="0" smtClean="0"/>
              <a:t> </a:t>
            </a:r>
            <a:r>
              <a:rPr lang="en-US" sz="2000" dirty="0" err="1" smtClean="0"/>
              <a:t>Fib_mem_wrap</a:t>
            </a:r>
            <a:r>
              <a:rPr lang="en-US" sz="2000" dirty="0" smtClean="0"/>
              <a:t>(</a:t>
            </a:r>
            <a:r>
              <a:rPr lang="en-US" sz="2000" dirty="0" err="1"/>
              <a:t>int</a:t>
            </a:r>
            <a:r>
              <a:rPr lang="en-US" sz="2000" dirty="0"/>
              <a:t> </a:t>
            </a:r>
            <a:r>
              <a:rPr lang="en-US" sz="2000" dirty="0" smtClean="0"/>
              <a:t>i) {</a:t>
            </a:r>
          </a:p>
          <a:p>
            <a:r>
              <a:rPr lang="en-US" sz="2000" dirty="0"/>
              <a:t> </a:t>
            </a:r>
            <a:r>
              <a:rPr lang="en-US" sz="2000" dirty="0" smtClean="0"/>
              <a:t>  </a:t>
            </a:r>
            <a:r>
              <a:rPr lang="en-US" sz="2000" dirty="0" err="1" smtClean="0"/>
              <a:t>int</a:t>
            </a:r>
            <a:r>
              <a:rPr lang="en-US" sz="2000" dirty="0" smtClean="0"/>
              <a:t> sol[i+1];</a:t>
            </a:r>
          </a:p>
          <a:p>
            <a:r>
              <a:rPr lang="en-US" sz="2000" dirty="0"/>
              <a:t> </a:t>
            </a:r>
            <a:r>
              <a:rPr lang="en-US" sz="2000" dirty="0" smtClean="0"/>
              <a:t>  if (i&lt;=1) return i;</a:t>
            </a:r>
          </a:p>
          <a:p>
            <a:r>
              <a:rPr lang="en-US" sz="2000" dirty="0" smtClean="0"/>
              <a:t>   </a:t>
            </a:r>
            <a:r>
              <a:rPr lang="en-US" sz="2000" dirty="0"/>
              <a:t>sol[0] = 0;  </a:t>
            </a:r>
            <a:r>
              <a:rPr lang="en-US" sz="2000" dirty="0" smtClean="0"/>
              <a:t>sol[1] = 1;</a:t>
            </a:r>
          </a:p>
          <a:p>
            <a:r>
              <a:rPr lang="en-US" sz="2000" dirty="0"/>
              <a:t> </a:t>
            </a:r>
            <a:r>
              <a:rPr lang="en-US" sz="2000" dirty="0" smtClean="0"/>
              <a:t>  for(</a:t>
            </a:r>
            <a:r>
              <a:rPr lang="en-US" sz="2000" dirty="0" err="1" smtClean="0"/>
              <a:t>int</a:t>
            </a:r>
            <a:r>
              <a:rPr lang="en-US" sz="2000" dirty="0" smtClean="0"/>
              <a:t> k=2; k&lt;=i; k++)  sol[k]=-1;</a:t>
            </a:r>
          </a:p>
          <a:p>
            <a:r>
              <a:rPr lang="en-US" sz="2000" dirty="0"/>
              <a:t> </a:t>
            </a:r>
            <a:r>
              <a:rPr lang="en-US" sz="2000" dirty="0" smtClean="0"/>
              <a:t>  </a:t>
            </a:r>
            <a:r>
              <a:rPr lang="en-US" sz="2000" dirty="0" err="1" smtClean="0"/>
              <a:t>Fib_mem</a:t>
            </a:r>
            <a:r>
              <a:rPr lang="en-US" sz="2000" dirty="0" smtClean="0"/>
              <a:t>(</a:t>
            </a:r>
            <a:r>
              <a:rPr lang="en-US" sz="2000" dirty="0" err="1"/>
              <a:t>i</a:t>
            </a:r>
            <a:r>
              <a:rPr lang="en-US" sz="2000" dirty="0" err="1" smtClean="0"/>
              <a:t>,sol</a:t>
            </a:r>
            <a:r>
              <a:rPr lang="en-US" sz="2000" dirty="0" smtClean="0"/>
              <a:t>);</a:t>
            </a:r>
          </a:p>
          <a:p>
            <a:r>
              <a:rPr lang="en-US" sz="2000" dirty="0"/>
              <a:t> </a:t>
            </a:r>
            <a:r>
              <a:rPr lang="en-US" sz="2000" dirty="0" smtClean="0"/>
              <a:t>  return sol[i];</a:t>
            </a:r>
          </a:p>
          <a:p>
            <a:r>
              <a:rPr lang="en-US" sz="2000" dirty="0" smtClean="0"/>
              <a:t>}</a:t>
            </a:r>
          </a:p>
          <a:p>
            <a:r>
              <a:rPr lang="en-US" sz="2000" dirty="0" err="1" smtClean="0"/>
              <a:t>int</a:t>
            </a:r>
            <a:r>
              <a:rPr lang="en-US" sz="2000" dirty="0" smtClean="0"/>
              <a:t> </a:t>
            </a:r>
            <a:r>
              <a:rPr lang="en-US" sz="2000" dirty="0" err="1" smtClean="0"/>
              <a:t>Fib_mem</a:t>
            </a:r>
            <a:r>
              <a:rPr lang="en-US" sz="2000" dirty="0" smtClean="0"/>
              <a:t> (</a:t>
            </a:r>
            <a:r>
              <a:rPr lang="en-US" sz="2000" dirty="0" err="1" smtClean="0"/>
              <a:t>int</a:t>
            </a:r>
            <a:r>
              <a:rPr lang="en-US" sz="2000" dirty="0" smtClean="0"/>
              <a:t> </a:t>
            </a:r>
            <a:r>
              <a:rPr lang="en-US" sz="2000" dirty="0"/>
              <a:t>i</a:t>
            </a:r>
            <a:r>
              <a:rPr lang="en-US" sz="2000" dirty="0" smtClean="0"/>
              <a:t>, </a:t>
            </a:r>
            <a:r>
              <a:rPr lang="en-US" sz="2000" dirty="0" err="1" smtClean="0"/>
              <a:t>int</a:t>
            </a:r>
            <a:r>
              <a:rPr lang="en-US" sz="2000" dirty="0" smtClean="0"/>
              <a:t>[] sol)  { </a:t>
            </a:r>
            <a:endParaRPr lang="en-US" sz="2000" dirty="0"/>
          </a:p>
          <a:p>
            <a:r>
              <a:rPr lang="en-US" sz="2000" b="1" dirty="0" smtClean="0">
                <a:solidFill>
                  <a:srgbClr val="FF0000"/>
                </a:solidFill>
              </a:rPr>
              <a:t>   if (sol[</a:t>
            </a:r>
            <a:r>
              <a:rPr lang="en-US" sz="2000" b="1" dirty="0" err="1" smtClean="0">
                <a:solidFill>
                  <a:srgbClr val="FF0000"/>
                </a:solidFill>
              </a:rPr>
              <a:t>i</a:t>
            </a:r>
            <a:r>
              <a:rPr lang="en-US" sz="2000" b="1" dirty="0" smtClean="0">
                <a:solidFill>
                  <a:srgbClr val="FF0000"/>
                </a:solidFill>
              </a:rPr>
              <a:t>]!=-1) return sol[</a:t>
            </a:r>
            <a:r>
              <a:rPr lang="en-US" sz="2000" b="1" dirty="0" err="1" smtClean="0">
                <a:solidFill>
                  <a:srgbClr val="FF0000"/>
                </a:solidFill>
              </a:rPr>
              <a:t>i</a:t>
            </a:r>
            <a:r>
              <a:rPr lang="en-US" sz="2000" b="1" dirty="0" smtClean="0">
                <a:solidFill>
                  <a:srgbClr val="FF0000"/>
                </a:solidFill>
              </a:rPr>
              <a:t>];</a:t>
            </a:r>
          </a:p>
          <a:p>
            <a:r>
              <a:rPr lang="en-US" sz="2000" dirty="0" smtClean="0"/>
              <a:t>   </a:t>
            </a:r>
            <a:r>
              <a:rPr lang="en-US" sz="2000" dirty="0" err="1" smtClean="0"/>
              <a:t>int</a:t>
            </a:r>
            <a:r>
              <a:rPr lang="en-US" sz="2000" dirty="0" smtClean="0"/>
              <a:t> res = </a:t>
            </a:r>
            <a:r>
              <a:rPr lang="en-US" sz="2000" dirty="0" err="1" smtClean="0"/>
              <a:t>Fib_mem</a:t>
            </a:r>
            <a:r>
              <a:rPr lang="en-US" sz="2000" dirty="0" smtClean="0"/>
              <a:t>(i-1, sol) + </a:t>
            </a:r>
            <a:r>
              <a:rPr lang="en-US" sz="2000" dirty="0" err="1" smtClean="0"/>
              <a:t>Fib_mem</a:t>
            </a:r>
            <a:r>
              <a:rPr lang="en-US" sz="2000" dirty="0" smtClean="0"/>
              <a:t>(i-2, sol);</a:t>
            </a:r>
          </a:p>
          <a:p>
            <a:r>
              <a:rPr lang="en-US" sz="2000" dirty="0"/>
              <a:t> </a:t>
            </a:r>
            <a:r>
              <a:rPr lang="en-US" sz="2000" dirty="0" smtClean="0"/>
              <a:t>  </a:t>
            </a:r>
            <a:r>
              <a:rPr lang="en-US" sz="2000" b="1" dirty="0" smtClean="0">
                <a:solidFill>
                  <a:srgbClr val="FF0000"/>
                </a:solidFill>
              </a:rPr>
              <a:t>sol[</a:t>
            </a:r>
            <a:r>
              <a:rPr lang="en-US" sz="2000" b="1" dirty="0" err="1" smtClean="0">
                <a:solidFill>
                  <a:srgbClr val="FF0000"/>
                </a:solidFill>
              </a:rPr>
              <a:t>i</a:t>
            </a:r>
            <a:r>
              <a:rPr lang="en-US" sz="2000" b="1" dirty="0" smtClean="0">
                <a:solidFill>
                  <a:srgbClr val="FF0000"/>
                </a:solidFill>
              </a:rPr>
              <a:t>] = res;</a:t>
            </a:r>
          </a:p>
          <a:p>
            <a:r>
              <a:rPr lang="en-US" sz="2000" dirty="0" smtClean="0"/>
              <a:t>   return res;</a:t>
            </a:r>
            <a:endParaRPr lang="en-US" sz="2000" dirty="0"/>
          </a:p>
          <a:p>
            <a:r>
              <a:rPr lang="en-US" sz="2000" dirty="0" smtClean="0"/>
              <a:t>}</a:t>
            </a:r>
            <a:endParaRPr lang="en-US" sz="2000" dirty="0"/>
          </a:p>
        </p:txBody>
      </p:sp>
    </p:spTree>
    <p:extLst>
      <p:ext uri="{BB962C8B-B14F-4D97-AF65-F5344CB8AC3E}">
        <p14:creationId xmlns:p14="http://schemas.microsoft.com/office/powerpoint/2010/main" val="81071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0000"/>
                </a:solidFill>
              </a:rPr>
              <a:t>Dynamic Programming (DP) - CLRS</a:t>
            </a:r>
            <a:endParaRPr lang="en-US" dirty="0"/>
          </a:p>
        </p:txBody>
      </p:sp>
      <p:sp>
        <p:nvSpPr>
          <p:cNvPr id="3" name="Content Placeholder 2"/>
          <p:cNvSpPr>
            <a:spLocks noGrp="1"/>
          </p:cNvSpPr>
          <p:nvPr>
            <p:ph idx="1"/>
          </p:nvPr>
        </p:nvSpPr>
        <p:spPr>
          <a:xfrm>
            <a:off x="0" y="914400"/>
            <a:ext cx="9067800" cy="5943600"/>
          </a:xfrm>
        </p:spPr>
        <p:txBody>
          <a:bodyPr/>
          <a:lstStyle/>
          <a:p>
            <a:r>
              <a:rPr lang="en-US" dirty="0" smtClean="0"/>
              <a:t>Dynamic programming (DP) applies when a problem has both of these properties:</a:t>
            </a:r>
          </a:p>
          <a:p>
            <a:pPr marL="914400" lvl="1" indent="-457200">
              <a:buFont typeface="+mj-lt"/>
              <a:buAutoNum type="arabicPeriod"/>
            </a:pPr>
            <a:r>
              <a:rPr lang="en-US" b="1" dirty="0" smtClean="0"/>
              <a:t>Optimal substructure</a:t>
            </a:r>
            <a:r>
              <a:rPr lang="en-US" dirty="0" smtClean="0"/>
              <a:t>: “optimal solutions to a problem incorporate optimal solutions to related </a:t>
            </a:r>
            <a:r>
              <a:rPr lang="en-US" dirty="0" err="1" smtClean="0"/>
              <a:t>subproblems</a:t>
            </a:r>
            <a:r>
              <a:rPr lang="en-US" dirty="0" smtClean="0"/>
              <a:t>, which we may </a:t>
            </a:r>
            <a:r>
              <a:rPr lang="en-US" dirty="0" smtClean="0">
                <a:solidFill>
                  <a:srgbClr val="FF0000"/>
                </a:solidFill>
              </a:rPr>
              <a:t>solve independently</a:t>
            </a:r>
            <a:r>
              <a:rPr lang="en-US" dirty="0" smtClean="0"/>
              <a:t>”.</a:t>
            </a:r>
          </a:p>
          <a:p>
            <a:pPr marL="914400" lvl="1" indent="-457200">
              <a:buFont typeface="+mj-lt"/>
              <a:buAutoNum type="arabicPeriod"/>
            </a:pPr>
            <a:r>
              <a:rPr lang="en-US" b="1" dirty="0" smtClean="0"/>
              <a:t>Overlapping </a:t>
            </a:r>
            <a:r>
              <a:rPr lang="en-US" b="1" dirty="0" err="1" smtClean="0"/>
              <a:t>subproblems</a:t>
            </a:r>
            <a:r>
              <a:rPr lang="en-US" dirty="0" smtClean="0"/>
              <a:t>: “a recursive algorithm revisits the same problem repeatedly”.</a:t>
            </a:r>
          </a:p>
          <a:p>
            <a:r>
              <a:rPr lang="en-US" dirty="0" smtClean="0"/>
              <a:t>Dynamic programming is typically used to:</a:t>
            </a:r>
          </a:p>
          <a:p>
            <a:pPr lvl="1"/>
            <a:r>
              <a:rPr lang="en-US" dirty="0"/>
              <a:t>S</a:t>
            </a:r>
            <a:r>
              <a:rPr lang="en-US" dirty="0" smtClean="0"/>
              <a:t>olve optimization problems that have the above properties.</a:t>
            </a:r>
          </a:p>
          <a:p>
            <a:pPr lvl="1"/>
            <a:r>
              <a:rPr lang="en-US" dirty="0" smtClean="0"/>
              <a:t>Solve counting problems –e.g. Stair Climbing or Matrix Traversal.</a:t>
            </a:r>
          </a:p>
          <a:p>
            <a:pPr lvl="1"/>
            <a:r>
              <a:rPr lang="en-US" dirty="0" smtClean="0"/>
              <a:t>Speed up existing recursive implementations of problems that have overlapping </a:t>
            </a:r>
            <a:r>
              <a:rPr lang="en-US" dirty="0" err="1" smtClean="0"/>
              <a:t>subproblems</a:t>
            </a:r>
            <a:r>
              <a:rPr lang="en-US" dirty="0" smtClean="0"/>
              <a:t> (property 2) – e.g. Fibonacci.</a:t>
            </a:r>
          </a:p>
          <a:p>
            <a:r>
              <a:rPr lang="en-US" dirty="0" smtClean="0"/>
              <a:t> Compare </a:t>
            </a:r>
            <a:r>
              <a:rPr lang="en-US" b="1" dirty="0" smtClean="0"/>
              <a:t>dynamic programming</a:t>
            </a:r>
            <a:r>
              <a:rPr lang="en-US" dirty="0" smtClean="0"/>
              <a:t> with </a:t>
            </a:r>
            <a:r>
              <a:rPr lang="en-US" b="1" dirty="0" smtClean="0"/>
              <a:t>divide and conquer</a:t>
            </a:r>
            <a:r>
              <a:rPr lang="en-US" dirty="0" smtClean="0"/>
              <a:t>.</a:t>
            </a:r>
          </a:p>
          <a:p>
            <a:endParaRPr lang="en-US" sz="3200" dirty="0"/>
          </a:p>
          <a:p>
            <a:endParaRPr lang="en-US" dirty="0"/>
          </a:p>
          <a:p>
            <a:endParaRPr lang="en-US" dirty="0"/>
          </a:p>
          <a:p>
            <a:endParaRPr lang="en-US" dirty="0"/>
          </a:p>
          <a:p>
            <a:pPr lvl="1"/>
            <a:endParaRPr lang="en-US" sz="2800" dirty="0" smtClean="0"/>
          </a:p>
          <a:p>
            <a:endParaRPr lang="en-US" dirty="0"/>
          </a:p>
          <a:p>
            <a:endParaRPr lang="en-US" sz="32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437930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Fibonacci and DP</a:t>
            </a:r>
            <a:endParaRPr lang="en-US" dirty="0"/>
          </a:p>
        </p:txBody>
      </p:sp>
      <p:sp>
        <p:nvSpPr>
          <p:cNvPr id="3" name="Content Placeholder 2"/>
          <p:cNvSpPr>
            <a:spLocks noGrp="1"/>
          </p:cNvSpPr>
          <p:nvPr>
            <p:ph idx="1"/>
          </p:nvPr>
        </p:nvSpPr>
        <p:spPr/>
        <p:txBody>
          <a:bodyPr/>
          <a:lstStyle/>
          <a:p>
            <a:r>
              <a:rPr lang="en-US" dirty="0" smtClean="0"/>
              <a:t>Computing the Fibonacci number is a DP problem.</a:t>
            </a:r>
          </a:p>
          <a:p>
            <a:r>
              <a:rPr lang="en-US" dirty="0" smtClean="0"/>
              <a:t>It is a counting problem (not an optimization one).</a:t>
            </a:r>
          </a:p>
          <a:p>
            <a:r>
              <a:rPr lang="en-US" dirty="0" smtClean="0"/>
              <a:t>We can make up an ‘applied’ problem for which the DP solution function is the Fibonacci function. Consider: A child can climb stairs one step at a time or two steps at a time (but he cannot do 3 or more steps at a time). How many different ways can they climb? E.g. to climb 4 stairs you have 5 ways: {1,1,1,1}, {2,1,1}, {1,2,1}, {1,1,2}, {2,2}</a:t>
            </a:r>
          </a:p>
          <a:p>
            <a:pPr marL="0" indent="0">
              <a:buNone/>
            </a:pPr>
            <a:r>
              <a:rPr lang="en-US" dirty="0"/>
              <a:t> </a:t>
            </a:r>
            <a:r>
              <a:rPr lang="en-US"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1505531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0000"/>
                </a:solidFill>
              </a:rPr>
              <a:t>The Knapsack Problem</a:t>
            </a:r>
            <a:endParaRPr lang="en-US" dirty="0"/>
          </a:p>
        </p:txBody>
      </p:sp>
      <p:pic>
        <p:nvPicPr>
          <p:cNvPr id="7170" name="Picture 2" descr="https://upload.wikimedia.org/wikipedia/commons/thumb/f/fd/Knapsack.svg/250px-Knapsack.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810000"/>
            <a:ext cx="2590801" cy="22488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557" y="6324600"/>
            <a:ext cx="3291157" cy="461665"/>
          </a:xfrm>
          <a:prstGeom prst="rect">
            <a:avLst/>
          </a:prstGeom>
          <a:noFill/>
        </p:spPr>
        <p:txBody>
          <a:bodyPr wrap="none" rtlCol="0">
            <a:spAutoFit/>
          </a:bodyPr>
          <a:lstStyle/>
          <a:p>
            <a:r>
              <a:rPr lang="en-US" sz="1200" dirty="0" smtClean="0"/>
              <a:t>Image </a:t>
            </a:r>
            <a:r>
              <a:rPr lang="en-US" sz="1200" dirty="0"/>
              <a:t>from Wikipedia</a:t>
            </a:r>
            <a:r>
              <a:rPr lang="en-US" sz="1200" dirty="0" smtClean="0"/>
              <a:t>: </a:t>
            </a:r>
          </a:p>
          <a:p>
            <a:r>
              <a:rPr lang="en-US" sz="1200" dirty="0" smtClean="0">
                <a:hlinkClick r:id="rId3"/>
              </a:rPr>
              <a:t>https</a:t>
            </a:r>
            <a:r>
              <a:rPr lang="en-US" sz="1200" dirty="0">
                <a:hlinkClick r:id="rId3"/>
              </a:rPr>
              <a:t>://</a:t>
            </a:r>
            <a:r>
              <a:rPr lang="en-US" sz="1200" dirty="0" smtClean="0">
                <a:hlinkClick r:id="rId3"/>
              </a:rPr>
              <a:t>en.wikipedia.org/wiki/Knapsack_problem</a:t>
            </a:r>
            <a:r>
              <a:rPr lang="en-US" sz="1200" dirty="0" smtClean="0"/>
              <a:t> </a:t>
            </a:r>
          </a:p>
        </p:txBody>
      </p:sp>
      <p:sp>
        <p:nvSpPr>
          <p:cNvPr id="3" name="TextBox 2"/>
          <p:cNvSpPr txBox="1"/>
          <p:nvPr/>
        </p:nvSpPr>
        <p:spPr>
          <a:xfrm>
            <a:off x="2685621" y="2286000"/>
            <a:ext cx="6458379" cy="4339650"/>
          </a:xfrm>
          <a:prstGeom prst="rect">
            <a:avLst/>
          </a:prstGeom>
          <a:noFill/>
        </p:spPr>
        <p:txBody>
          <a:bodyPr wrap="square" rtlCol="0">
            <a:spAutoFit/>
          </a:bodyPr>
          <a:lstStyle/>
          <a:p>
            <a:r>
              <a:rPr lang="en-US" sz="2000" dirty="0" smtClean="0"/>
              <a:t>Problem: </a:t>
            </a:r>
          </a:p>
          <a:p>
            <a:pPr marL="800100" lvl="1" indent="-342900">
              <a:buFont typeface="Arial" panose="020B0604020202020204" pitchFamily="34" charset="0"/>
              <a:buChar char="•"/>
            </a:pPr>
            <a:r>
              <a:rPr lang="en-US" dirty="0" smtClean="0"/>
              <a:t>A </a:t>
            </a:r>
            <a:r>
              <a:rPr lang="en-US" dirty="0"/>
              <a:t>thief breaks </a:t>
            </a:r>
            <a:r>
              <a:rPr lang="en-US" dirty="0" smtClean="0"/>
              <a:t>into a </a:t>
            </a:r>
            <a:r>
              <a:rPr lang="en-US" dirty="0"/>
              <a:t>store.</a:t>
            </a:r>
          </a:p>
          <a:p>
            <a:pPr marL="800100" lvl="1" indent="-342900">
              <a:buFont typeface="Arial" panose="020B0604020202020204" pitchFamily="34" charset="0"/>
              <a:buChar char="•"/>
            </a:pPr>
            <a:r>
              <a:rPr lang="en-US" dirty="0" smtClean="0"/>
              <a:t>The maximum total weight that he can carry is </a:t>
            </a:r>
            <a:r>
              <a:rPr lang="en-US" i="1" dirty="0" smtClean="0"/>
              <a:t>W</a:t>
            </a:r>
            <a:r>
              <a:rPr lang="en-US" dirty="0"/>
              <a:t>.</a:t>
            </a:r>
          </a:p>
          <a:p>
            <a:pPr marL="800100" lvl="1" indent="-342900">
              <a:buFont typeface="Arial" panose="020B0604020202020204" pitchFamily="34" charset="0"/>
              <a:buChar char="•"/>
            </a:pPr>
            <a:r>
              <a:rPr lang="en-US" dirty="0"/>
              <a:t>There are </a:t>
            </a:r>
            <a:r>
              <a:rPr lang="en-US" i="1" dirty="0"/>
              <a:t>N</a:t>
            </a:r>
            <a:r>
              <a:rPr lang="en-US" dirty="0"/>
              <a:t> types of items at the store. </a:t>
            </a:r>
            <a:endParaRPr lang="en-US" dirty="0" smtClean="0"/>
          </a:p>
          <a:p>
            <a:pPr marL="800100" lvl="1" indent="-342900">
              <a:buFont typeface="Arial" panose="020B0604020202020204" pitchFamily="34" charset="0"/>
              <a:buChar char="•"/>
            </a:pPr>
            <a:r>
              <a:rPr lang="en-US" dirty="0" smtClean="0"/>
              <a:t>Each </a:t>
            </a:r>
            <a:r>
              <a:rPr lang="en-US" dirty="0"/>
              <a:t>type </a:t>
            </a:r>
            <a:r>
              <a:rPr lang="en-US" i="1" dirty="0" err="1" smtClean="0"/>
              <a:t>t</a:t>
            </a:r>
            <a:r>
              <a:rPr lang="en-US" i="1" baseline="-25000" dirty="0" err="1" smtClean="0"/>
              <a:t>i</a:t>
            </a:r>
            <a:r>
              <a:rPr lang="en-US" dirty="0" smtClean="0"/>
              <a:t> </a:t>
            </a:r>
            <a:r>
              <a:rPr lang="en-US" dirty="0"/>
              <a:t>has a value </a:t>
            </a:r>
            <a:r>
              <a:rPr lang="en-US" i="1" dirty="0" smtClean="0"/>
              <a:t>v</a:t>
            </a:r>
            <a:r>
              <a:rPr lang="en-US" i="1" baseline="-25000" dirty="0" smtClean="0"/>
              <a:t>i</a:t>
            </a:r>
            <a:r>
              <a:rPr lang="en-US" dirty="0" smtClean="0"/>
              <a:t> </a:t>
            </a:r>
            <a:r>
              <a:rPr lang="en-US" dirty="0"/>
              <a:t>and a weight </a:t>
            </a:r>
            <a:r>
              <a:rPr lang="en-US" i="1" dirty="0" err="1"/>
              <a:t>w</a:t>
            </a:r>
            <a:r>
              <a:rPr lang="en-US" i="1" baseline="-25000" dirty="0" err="1" smtClean="0"/>
              <a:t>i</a:t>
            </a:r>
            <a:r>
              <a:rPr lang="en-US" dirty="0"/>
              <a:t>.</a:t>
            </a:r>
          </a:p>
          <a:p>
            <a:pPr marL="800100" lvl="1" indent="-342900">
              <a:buFont typeface="Arial" panose="020B0604020202020204" pitchFamily="34" charset="0"/>
              <a:buChar char="•"/>
            </a:pPr>
            <a:r>
              <a:rPr lang="en-US" dirty="0"/>
              <a:t>What is the </a:t>
            </a:r>
            <a:r>
              <a:rPr lang="en-US" u="sng" dirty="0"/>
              <a:t>maximum total </a:t>
            </a:r>
            <a:r>
              <a:rPr lang="en-US" b="1" u="sng" dirty="0"/>
              <a:t>value</a:t>
            </a:r>
            <a:r>
              <a:rPr lang="en-US" dirty="0"/>
              <a:t> that </a:t>
            </a:r>
            <a:r>
              <a:rPr lang="en-US" dirty="0" smtClean="0"/>
              <a:t>he </a:t>
            </a:r>
            <a:r>
              <a:rPr lang="en-US" dirty="0"/>
              <a:t>can carry out?</a:t>
            </a:r>
          </a:p>
          <a:p>
            <a:pPr marL="800100" lvl="1" indent="-342900">
              <a:buFont typeface="Arial" panose="020B0604020202020204" pitchFamily="34" charset="0"/>
              <a:buChar char="•"/>
            </a:pPr>
            <a:r>
              <a:rPr lang="en-US" u="sng" dirty="0"/>
              <a:t>What items should </a:t>
            </a:r>
            <a:r>
              <a:rPr lang="en-US" u="sng" dirty="0" smtClean="0"/>
              <a:t>he pick</a:t>
            </a:r>
            <a:r>
              <a:rPr lang="en-US" dirty="0" smtClean="0"/>
              <a:t>  </a:t>
            </a:r>
            <a:r>
              <a:rPr lang="en-US" dirty="0"/>
              <a:t>to obtain this maximum value</a:t>
            </a:r>
            <a:r>
              <a:rPr lang="en-US" dirty="0" smtClean="0"/>
              <a:t>?</a:t>
            </a:r>
          </a:p>
          <a:p>
            <a:pPr marL="342900" indent="-342900">
              <a:buFont typeface="Arial" panose="020B0604020202020204" pitchFamily="34" charset="0"/>
              <a:buChar char="•"/>
            </a:pPr>
            <a:endParaRPr lang="en-US" sz="2000" dirty="0"/>
          </a:p>
          <a:p>
            <a:r>
              <a:rPr lang="en-US" sz="2000" dirty="0" smtClean="0"/>
              <a:t>Variations based on item availability:</a:t>
            </a:r>
          </a:p>
          <a:p>
            <a:pPr marL="800100" lvl="1" indent="-342900">
              <a:buFont typeface="Arial" panose="020B0604020202020204" pitchFamily="34" charset="0"/>
              <a:buChar char="•"/>
            </a:pPr>
            <a:r>
              <a:rPr lang="en-US" dirty="0" smtClean="0"/>
              <a:t>Unlimited amounts – </a:t>
            </a:r>
            <a:r>
              <a:rPr lang="en-US" i="1" dirty="0" smtClean="0"/>
              <a:t>Unbounded</a:t>
            </a:r>
            <a:r>
              <a:rPr lang="en-US" dirty="0" smtClean="0"/>
              <a:t> Knapsack</a:t>
            </a:r>
          </a:p>
          <a:p>
            <a:pPr marL="800100" lvl="1" indent="-342900">
              <a:buFont typeface="Arial" panose="020B0604020202020204" pitchFamily="34" charset="0"/>
              <a:buChar char="•"/>
            </a:pPr>
            <a:r>
              <a:rPr lang="en-US" dirty="0" smtClean="0"/>
              <a:t>Limited amounts     – </a:t>
            </a:r>
            <a:r>
              <a:rPr lang="en-US" i="1" dirty="0" smtClean="0"/>
              <a:t>Bounded</a:t>
            </a:r>
            <a:r>
              <a:rPr lang="en-US" dirty="0" smtClean="0"/>
              <a:t> Knapsack</a:t>
            </a:r>
          </a:p>
          <a:p>
            <a:pPr marL="800100" lvl="1" indent="-342900">
              <a:buFont typeface="Arial" panose="020B0604020202020204" pitchFamily="34" charset="0"/>
              <a:buChar char="•"/>
            </a:pPr>
            <a:r>
              <a:rPr lang="en-US" dirty="0" smtClean="0"/>
              <a:t>Only one item          – </a:t>
            </a:r>
            <a:r>
              <a:rPr lang="en-US" i="1" dirty="0" smtClean="0"/>
              <a:t>0/1</a:t>
            </a:r>
            <a:r>
              <a:rPr lang="en-US" dirty="0" smtClean="0"/>
              <a:t> Knapsack</a:t>
            </a:r>
          </a:p>
          <a:p>
            <a:pPr marL="800100" lvl="1" indent="-342900">
              <a:buFont typeface="Arial" panose="020B0604020202020204" pitchFamily="34" charset="0"/>
              <a:buChar char="•"/>
            </a:pPr>
            <a:endParaRPr lang="en-US" sz="1000" dirty="0"/>
          </a:p>
          <a:p>
            <a:pPr marL="800100" lvl="1" indent="-342900">
              <a:buFont typeface="Arial" panose="020B0604020202020204" pitchFamily="34" charset="0"/>
              <a:buChar char="•"/>
            </a:pPr>
            <a:r>
              <a:rPr lang="en-US" dirty="0" smtClean="0"/>
              <a:t>Items can be ‘cut’ – </a:t>
            </a:r>
            <a:r>
              <a:rPr lang="en-US" i="1" dirty="0" smtClean="0"/>
              <a:t>Continuous</a:t>
            </a:r>
            <a:r>
              <a:rPr lang="en-US" dirty="0" smtClean="0"/>
              <a:t> Knapsack                       </a:t>
            </a:r>
            <a:r>
              <a:rPr lang="en-US" dirty="0"/>
              <a:t> </a:t>
            </a:r>
            <a:r>
              <a:rPr lang="en-US" dirty="0" smtClean="0"/>
              <a:t>                     		              (or </a:t>
            </a:r>
            <a:r>
              <a:rPr lang="en-US" i="1" dirty="0" smtClean="0"/>
              <a:t>Fractional</a:t>
            </a:r>
            <a:r>
              <a:rPr lang="en-US" dirty="0" smtClean="0"/>
              <a:t> Knapsack)</a:t>
            </a:r>
          </a:p>
        </p:txBody>
      </p:sp>
    </p:spTree>
    <p:extLst>
      <p:ext uri="{BB962C8B-B14F-4D97-AF65-F5344CB8AC3E}">
        <p14:creationId xmlns:p14="http://schemas.microsoft.com/office/powerpoint/2010/main" val="25119685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of the Knapsack Problem</a:t>
            </a:r>
            <a:endParaRPr lang="en-US" dirty="0"/>
          </a:p>
        </p:txBody>
      </p:sp>
      <p:sp>
        <p:nvSpPr>
          <p:cNvPr id="4" name="Slide Number Placeholder 3"/>
          <p:cNvSpPr>
            <a:spLocks noGrp="1"/>
          </p:cNvSpPr>
          <p:nvPr>
            <p:ph type="sldNum" sz="quarter" idx="12"/>
          </p:nvPr>
        </p:nvSpPr>
        <p:spPr>
          <a:xfrm>
            <a:off x="6934200" y="6477000"/>
            <a:ext cx="2133600" cy="365125"/>
          </a:xfrm>
        </p:spPr>
        <p:txBody>
          <a:bodyPr/>
          <a:lstStyle/>
          <a:p>
            <a:fld id="{B6F15528-21DE-4FAA-801E-634DDDAF4B2B}" type="slidenum">
              <a:rPr lang="en-US" smtClean="0"/>
              <a:pPr/>
              <a:t>32</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143000"/>
            <a:ext cx="1343025" cy="1152525"/>
          </a:xfrm>
          <a:prstGeom prst="rect">
            <a:avLst/>
          </a:prstGeom>
        </p:spPr>
      </p:pic>
      <p:pic>
        <p:nvPicPr>
          <p:cNvPr id="820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937" y="2962275"/>
            <a:ext cx="971550" cy="13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556" y="4572000"/>
            <a:ext cx="1712293" cy="228600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43650" y="2457809"/>
            <a:ext cx="1352550" cy="857250"/>
          </a:xfrm>
          <a:prstGeom prst="rect">
            <a:avLst/>
          </a:prstGeom>
        </p:spPr>
      </p:pic>
      <p:sp>
        <p:nvSpPr>
          <p:cNvPr id="12" name="TextBox 11"/>
          <p:cNvSpPr txBox="1"/>
          <p:nvPr/>
        </p:nvSpPr>
        <p:spPr>
          <a:xfrm>
            <a:off x="5943600" y="1066800"/>
            <a:ext cx="2877400" cy="2585323"/>
          </a:xfrm>
          <a:prstGeom prst="rect">
            <a:avLst/>
          </a:prstGeom>
          <a:noFill/>
          <a:ln w="3175">
            <a:solidFill>
              <a:schemeClr val="tx1"/>
            </a:solidFill>
          </a:ln>
        </p:spPr>
        <p:txBody>
          <a:bodyPr wrap="square" rtlCol="0">
            <a:spAutoFit/>
          </a:bodyPr>
          <a:lstStyle/>
          <a:p>
            <a:r>
              <a:rPr lang="en-US" b="1" dirty="0" smtClean="0">
                <a:solidFill>
                  <a:srgbClr val="FF0000"/>
                </a:solidFill>
              </a:rPr>
              <a:t>Fractional:</a:t>
            </a:r>
          </a:p>
          <a:p>
            <a:r>
              <a:rPr lang="en-US" dirty="0" smtClean="0"/>
              <a:t>For each item can take the whole quantity, or a </a:t>
            </a:r>
            <a:r>
              <a:rPr lang="en-US" dirty="0" smtClean="0">
                <a:solidFill>
                  <a:srgbClr val="FF0000"/>
                </a:solidFill>
              </a:rPr>
              <a:t>fraction </a:t>
            </a:r>
            <a:r>
              <a:rPr lang="en-US" dirty="0" smtClean="0"/>
              <a:t>of the quantity.</a:t>
            </a:r>
          </a:p>
          <a:p>
            <a:endParaRPr lang="en-US" dirty="0" smtClean="0"/>
          </a:p>
          <a:p>
            <a:endParaRPr lang="en-US" dirty="0"/>
          </a:p>
          <a:p>
            <a:endParaRPr lang="en-US" dirty="0" smtClean="0"/>
          </a:p>
          <a:p>
            <a:endParaRPr lang="en-US" dirty="0"/>
          </a:p>
          <a:p>
            <a:endParaRPr lang="en-US" dirty="0"/>
          </a:p>
        </p:txBody>
      </p:sp>
      <p:sp>
        <p:nvSpPr>
          <p:cNvPr id="13" name="TextBox 12"/>
          <p:cNvSpPr txBox="1"/>
          <p:nvPr/>
        </p:nvSpPr>
        <p:spPr>
          <a:xfrm>
            <a:off x="6703973" y="3315059"/>
            <a:ext cx="631904" cy="369332"/>
          </a:xfrm>
          <a:prstGeom prst="rect">
            <a:avLst/>
          </a:prstGeom>
          <a:noFill/>
        </p:spPr>
        <p:txBody>
          <a:bodyPr wrap="none" rtlCol="0">
            <a:spAutoFit/>
          </a:bodyPr>
          <a:lstStyle/>
          <a:p>
            <a:r>
              <a:rPr lang="en-US" dirty="0" smtClean="0"/>
              <a:t>flour</a:t>
            </a:r>
            <a:endParaRPr lang="en-US" dirty="0"/>
          </a:p>
        </p:txBody>
      </p:sp>
      <p:sp>
        <p:nvSpPr>
          <p:cNvPr id="21" name="TextBox 20"/>
          <p:cNvSpPr txBox="1"/>
          <p:nvPr/>
        </p:nvSpPr>
        <p:spPr>
          <a:xfrm>
            <a:off x="7597696" y="3315059"/>
            <a:ext cx="628698" cy="369332"/>
          </a:xfrm>
          <a:prstGeom prst="rect">
            <a:avLst/>
          </a:prstGeom>
          <a:noFill/>
        </p:spPr>
        <p:txBody>
          <a:bodyPr wrap="none" rtlCol="0">
            <a:spAutoFit/>
          </a:bodyPr>
          <a:lstStyle/>
          <a:p>
            <a:r>
              <a:rPr lang="en-US" dirty="0" smtClean="0"/>
              <a:t>soda</a:t>
            </a:r>
            <a:endParaRPr lang="en-US" dirty="0"/>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2388" y="2250879"/>
            <a:ext cx="1014412" cy="1128712"/>
          </a:xfrm>
          <a:prstGeom prst="rect">
            <a:avLst/>
          </a:prstGeom>
        </p:spPr>
      </p:pic>
      <p:sp>
        <p:nvSpPr>
          <p:cNvPr id="15" name="TextBox 14"/>
          <p:cNvSpPr txBox="1"/>
          <p:nvPr/>
        </p:nvSpPr>
        <p:spPr>
          <a:xfrm>
            <a:off x="1495424" y="1138872"/>
            <a:ext cx="4219575" cy="1200329"/>
          </a:xfrm>
          <a:prstGeom prst="rect">
            <a:avLst/>
          </a:prstGeom>
          <a:noFill/>
          <a:ln w="3175">
            <a:noFill/>
          </a:ln>
        </p:spPr>
        <p:txBody>
          <a:bodyPr wrap="square" rtlCol="0">
            <a:spAutoFit/>
          </a:bodyPr>
          <a:lstStyle/>
          <a:p>
            <a:r>
              <a:rPr lang="en-US" b="1" dirty="0" smtClean="0">
                <a:solidFill>
                  <a:srgbClr val="FF0000"/>
                </a:solidFill>
              </a:rPr>
              <a:t>Unbounded:</a:t>
            </a:r>
          </a:p>
          <a:p>
            <a:r>
              <a:rPr lang="en-US" dirty="0" smtClean="0"/>
              <a:t>Have </a:t>
            </a:r>
            <a:r>
              <a:rPr lang="en-US" dirty="0" smtClean="0">
                <a:solidFill>
                  <a:srgbClr val="FF0000"/>
                </a:solidFill>
              </a:rPr>
              <a:t>unlimited</a:t>
            </a:r>
            <a:r>
              <a:rPr lang="en-US" dirty="0" smtClean="0"/>
              <a:t> number of each object.</a:t>
            </a:r>
          </a:p>
          <a:p>
            <a:r>
              <a:rPr lang="en-US" dirty="0" smtClean="0"/>
              <a:t>Can pick any object, any number of times.</a:t>
            </a:r>
          </a:p>
          <a:p>
            <a:r>
              <a:rPr lang="en-US" dirty="0" smtClean="0"/>
              <a:t>(Same as the stair climbing with gain.)</a:t>
            </a:r>
            <a:endParaRPr lang="en-US" dirty="0"/>
          </a:p>
        </p:txBody>
      </p:sp>
      <p:sp>
        <p:nvSpPr>
          <p:cNvPr id="24" name="TextBox 23"/>
          <p:cNvSpPr txBox="1"/>
          <p:nvPr/>
        </p:nvSpPr>
        <p:spPr>
          <a:xfrm>
            <a:off x="1295400" y="2971800"/>
            <a:ext cx="3810000" cy="923330"/>
          </a:xfrm>
          <a:prstGeom prst="rect">
            <a:avLst/>
          </a:prstGeom>
          <a:noFill/>
          <a:ln w="3175">
            <a:noFill/>
          </a:ln>
        </p:spPr>
        <p:txBody>
          <a:bodyPr wrap="square" rtlCol="0">
            <a:spAutoFit/>
          </a:bodyPr>
          <a:lstStyle/>
          <a:p>
            <a:r>
              <a:rPr lang="en-US" b="1" dirty="0" smtClean="0">
                <a:solidFill>
                  <a:srgbClr val="FF0000"/>
                </a:solidFill>
              </a:rPr>
              <a:t>Bounded:</a:t>
            </a:r>
          </a:p>
          <a:p>
            <a:r>
              <a:rPr lang="en-US" dirty="0" smtClean="0"/>
              <a:t>Have a </a:t>
            </a:r>
            <a:r>
              <a:rPr lang="en-US" dirty="0" smtClean="0">
                <a:solidFill>
                  <a:srgbClr val="FF0000"/>
                </a:solidFill>
              </a:rPr>
              <a:t>limited</a:t>
            </a:r>
            <a:r>
              <a:rPr lang="en-US" dirty="0" smtClean="0"/>
              <a:t> number of each object.</a:t>
            </a:r>
          </a:p>
          <a:p>
            <a:r>
              <a:rPr lang="en-US" dirty="0" smtClean="0"/>
              <a:t>Can pick object i, at most x</a:t>
            </a:r>
            <a:r>
              <a:rPr lang="en-US" baseline="-25000" dirty="0" smtClean="0"/>
              <a:t>i</a:t>
            </a:r>
            <a:r>
              <a:rPr lang="en-US" dirty="0" smtClean="0"/>
              <a:t> times.</a:t>
            </a:r>
            <a:endParaRPr lang="en-US" dirty="0"/>
          </a:p>
        </p:txBody>
      </p:sp>
      <p:sp>
        <p:nvSpPr>
          <p:cNvPr id="25" name="TextBox 24"/>
          <p:cNvSpPr txBox="1"/>
          <p:nvPr/>
        </p:nvSpPr>
        <p:spPr>
          <a:xfrm>
            <a:off x="1828800" y="4648200"/>
            <a:ext cx="3276600" cy="1477328"/>
          </a:xfrm>
          <a:prstGeom prst="rect">
            <a:avLst/>
          </a:prstGeom>
          <a:noFill/>
          <a:ln w="3175">
            <a:noFill/>
          </a:ln>
        </p:spPr>
        <p:txBody>
          <a:bodyPr wrap="square" rtlCol="0">
            <a:spAutoFit/>
          </a:bodyPr>
          <a:lstStyle/>
          <a:p>
            <a:r>
              <a:rPr lang="en-US" b="1" dirty="0" smtClean="0">
                <a:solidFill>
                  <a:srgbClr val="FF0000"/>
                </a:solidFill>
              </a:rPr>
              <a:t>0-1 </a:t>
            </a:r>
            <a:r>
              <a:rPr lang="en-US" dirty="0" smtClean="0"/>
              <a:t>(special case of Bounded):</a:t>
            </a:r>
          </a:p>
          <a:p>
            <a:r>
              <a:rPr lang="en-US" dirty="0" smtClean="0"/>
              <a:t>Have </a:t>
            </a:r>
            <a:r>
              <a:rPr lang="en-US" dirty="0" smtClean="0">
                <a:solidFill>
                  <a:srgbClr val="FF0000"/>
                </a:solidFill>
              </a:rPr>
              <a:t>only one of each </a:t>
            </a:r>
            <a:r>
              <a:rPr lang="en-US" dirty="0" smtClean="0"/>
              <a:t>object.</a:t>
            </a:r>
          </a:p>
          <a:p>
            <a:r>
              <a:rPr lang="en-US" dirty="0" smtClean="0"/>
              <a:t>Can pick either pick object i, or not pick it.</a:t>
            </a:r>
          </a:p>
          <a:p>
            <a:r>
              <a:rPr lang="en-US" dirty="0" smtClean="0"/>
              <a:t>This is on the web.</a:t>
            </a:r>
            <a:endParaRPr lang="en-US" dirty="0"/>
          </a:p>
        </p:txBody>
      </p:sp>
      <p:sp>
        <p:nvSpPr>
          <p:cNvPr id="16" name="Rectangle 15"/>
          <p:cNvSpPr/>
          <p:nvPr/>
        </p:nvSpPr>
        <p:spPr>
          <a:xfrm>
            <a:off x="76200" y="2743200"/>
            <a:ext cx="5029200" cy="16764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6200" y="1066800"/>
            <a:ext cx="5486400" cy="144780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6200" y="4572000"/>
            <a:ext cx="5029200" cy="228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p:cNvGraphicFramePr>
            <a:graphicFrameLocks noGrp="1"/>
          </p:cNvGraphicFramePr>
          <p:nvPr>
            <p:extLst>
              <p:ext uri="{D42A27DB-BD31-4B8C-83A1-F6EECF244321}">
                <p14:modId xmlns:p14="http://schemas.microsoft.com/office/powerpoint/2010/main" val="4101543736"/>
              </p:ext>
            </p:extLst>
          </p:nvPr>
        </p:nvGraphicFramePr>
        <p:xfrm>
          <a:off x="5264150" y="3737928"/>
          <a:ext cx="3860800" cy="23876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2794000">
                  <a:extLst>
                    <a:ext uri="{9D8B030D-6E8A-4147-A177-3AD203B41FA5}">
                      <a16:colId xmlns:a16="http://schemas.microsoft.com/office/drawing/2014/main" val="20001"/>
                    </a:ext>
                  </a:extLst>
                </a:gridCol>
              </a:tblGrid>
              <a:tr h="0">
                <a:tc gridSpan="2">
                  <a:txBody>
                    <a:bodyPr/>
                    <a:lstStyle/>
                    <a:p>
                      <a:r>
                        <a:rPr lang="en-US" dirty="0" smtClean="0"/>
                        <a:t>All versions have:</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N</a:t>
                      </a:r>
                      <a:endParaRPr lang="en-US" dirty="0"/>
                    </a:p>
                  </a:txBody>
                  <a:tcPr/>
                </a:tc>
                <a:tc>
                  <a:txBody>
                    <a:bodyPr/>
                    <a:lstStyle/>
                    <a:p>
                      <a:r>
                        <a:rPr lang="en-US" dirty="0" smtClean="0"/>
                        <a:t>number of different types of objects</a:t>
                      </a:r>
                      <a:endParaRPr lang="en-US" dirty="0"/>
                    </a:p>
                  </a:txBody>
                  <a:tcPr/>
                </a:tc>
                <a:extLst>
                  <a:ext uri="{0D108BD9-81ED-4DB2-BD59-A6C34878D82A}">
                    <a16:rowId xmlns:a16="http://schemas.microsoft.com/office/drawing/2014/main" val="10001"/>
                  </a:ext>
                </a:extLst>
              </a:tr>
              <a:tr h="370840">
                <a:tc>
                  <a:txBody>
                    <a:bodyPr/>
                    <a:lstStyle/>
                    <a:p>
                      <a:r>
                        <a:rPr lang="en-US" dirty="0" smtClean="0"/>
                        <a:t>W</a:t>
                      </a:r>
                      <a:endParaRPr lang="en-US" dirty="0"/>
                    </a:p>
                  </a:txBody>
                  <a:tcPr/>
                </a:tc>
                <a:tc>
                  <a:txBody>
                    <a:bodyPr/>
                    <a:lstStyle/>
                    <a:p>
                      <a:r>
                        <a:rPr lang="en-US" dirty="0" smtClean="0"/>
                        <a:t>the maximum capacity  (kg)</a:t>
                      </a:r>
                      <a:endParaRPr lang="en-US" dirty="0"/>
                    </a:p>
                  </a:txBody>
                  <a:tcPr/>
                </a:tc>
                <a:extLst>
                  <a:ext uri="{0D108BD9-81ED-4DB2-BD59-A6C34878D82A}">
                    <a16:rowId xmlns:a16="http://schemas.microsoft.com/office/drawing/2014/main" val="10002"/>
                  </a:ext>
                </a:extLst>
              </a:tr>
              <a:tr h="370840">
                <a:tc>
                  <a:txBody>
                    <a:bodyPr/>
                    <a:lstStyle/>
                    <a:p>
                      <a:r>
                        <a:rPr lang="en-US" dirty="0" smtClean="0"/>
                        <a:t>v</a:t>
                      </a:r>
                      <a:r>
                        <a:rPr lang="en-US" baseline="-25000" dirty="0" smtClean="0"/>
                        <a:t>1, </a:t>
                      </a:r>
                      <a:r>
                        <a:rPr lang="en-US" dirty="0" smtClean="0"/>
                        <a:t>v</a:t>
                      </a:r>
                      <a:r>
                        <a:rPr lang="en-US" baseline="-25000" dirty="0" smtClean="0"/>
                        <a:t>2, …,</a:t>
                      </a:r>
                      <a:r>
                        <a:rPr lang="en-US" dirty="0" err="1" smtClean="0"/>
                        <a:t>v</a:t>
                      </a:r>
                      <a:r>
                        <a:rPr lang="en-US" baseline="-25000" dirty="0" err="1" smtClean="0"/>
                        <a:t>N</a:t>
                      </a:r>
                      <a:endParaRPr lang="en-US" dirty="0"/>
                    </a:p>
                  </a:txBody>
                  <a:tcPr/>
                </a:tc>
                <a:tc>
                  <a:txBody>
                    <a:bodyPr/>
                    <a:lstStyle/>
                    <a:p>
                      <a:r>
                        <a:rPr lang="en-US" dirty="0" smtClean="0"/>
                        <a:t>Value for</a:t>
                      </a:r>
                      <a:r>
                        <a:rPr lang="en-US" baseline="0" dirty="0" smtClean="0"/>
                        <a:t> each object.    (</a:t>
                      </a:r>
                      <a:r>
                        <a:rPr lang="en-US" dirty="0" smtClean="0"/>
                        <a:t>$$)</a:t>
                      </a:r>
                      <a:endParaRPr lang="en-US"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t>
                      </a:r>
                      <a:r>
                        <a:rPr lang="en-US" baseline="-25000" dirty="0" smtClean="0"/>
                        <a:t>1</a:t>
                      </a:r>
                      <a:r>
                        <a:rPr lang="en-US" dirty="0" smtClean="0"/>
                        <a:t>, w</a:t>
                      </a:r>
                      <a:r>
                        <a:rPr lang="en-US" baseline="-25000" dirty="0" smtClean="0"/>
                        <a:t>1</a:t>
                      </a:r>
                      <a:r>
                        <a:rPr lang="en-US" dirty="0" smtClean="0"/>
                        <a:t>,</a:t>
                      </a:r>
                      <a:r>
                        <a:rPr lang="en-US" baseline="0" dirty="0" smtClean="0"/>
                        <a:t> …, </a:t>
                      </a:r>
                      <a:r>
                        <a:rPr lang="en-US" dirty="0" err="1" smtClean="0"/>
                        <a:t>w</a:t>
                      </a:r>
                      <a:r>
                        <a:rPr lang="en-US" baseline="-25000" dirty="0" err="1" smtClean="0"/>
                        <a:t>N</a:t>
                      </a:r>
                      <a:r>
                        <a:rPr lang="en-US" dirty="0" smtClean="0"/>
                        <a:t>,</a:t>
                      </a:r>
                    </a:p>
                  </a:txBody>
                  <a:tcPr/>
                </a:tc>
                <a:tc>
                  <a:txBody>
                    <a:bodyPr/>
                    <a:lstStyle/>
                    <a:p>
                      <a:r>
                        <a:rPr lang="en-US" dirty="0" smtClean="0"/>
                        <a:t>Weight of each object.  (kg)</a:t>
                      </a:r>
                      <a:endParaRPr lang="en-US" dirty="0"/>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5234115" y="6125528"/>
            <a:ext cx="3462871" cy="523220"/>
          </a:xfrm>
          <a:prstGeom prst="rect">
            <a:avLst/>
          </a:prstGeom>
          <a:noFill/>
        </p:spPr>
        <p:txBody>
          <a:bodyPr wrap="none" rtlCol="0">
            <a:spAutoFit/>
          </a:bodyPr>
          <a:lstStyle/>
          <a:p>
            <a:r>
              <a:rPr lang="en-US" sz="1400" dirty="0" smtClean="0"/>
              <a:t>The bounded version will have the amounts: </a:t>
            </a:r>
          </a:p>
          <a:p>
            <a:r>
              <a:rPr lang="en-US" sz="1400" dirty="0" smtClean="0"/>
              <a:t>c</a:t>
            </a:r>
            <a:r>
              <a:rPr lang="en-US" sz="1400" baseline="-25000" dirty="0" smtClean="0"/>
              <a:t>1</a:t>
            </a:r>
            <a:r>
              <a:rPr lang="en-US" sz="1400" dirty="0" smtClean="0"/>
              <a:t>,c</a:t>
            </a:r>
            <a:r>
              <a:rPr lang="en-US" sz="1400" baseline="-25000" dirty="0" smtClean="0"/>
              <a:t>2</a:t>
            </a:r>
            <a:r>
              <a:rPr lang="en-US" sz="1400" dirty="0" smtClean="0"/>
              <a:t>,…, </a:t>
            </a:r>
            <a:r>
              <a:rPr lang="en-US" sz="1400" dirty="0" err="1" smtClean="0"/>
              <a:t>c</a:t>
            </a:r>
            <a:r>
              <a:rPr lang="en-US" sz="1400" baseline="-25000" dirty="0" err="1" smtClean="0"/>
              <a:t>N</a:t>
            </a:r>
            <a:r>
              <a:rPr lang="en-US" sz="1400" dirty="0" smtClean="0"/>
              <a:t> of each item.</a:t>
            </a:r>
            <a:endParaRPr lang="en-US" sz="1400" dirty="0"/>
          </a:p>
        </p:txBody>
      </p:sp>
    </p:spTree>
    <p:extLst>
      <p:ext uri="{BB962C8B-B14F-4D97-AF65-F5344CB8AC3E}">
        <p14:creationId xmlns:p14="http://schemas.microsoft.com/office/powerpoint/2010/main" val="2450267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Worksheet: Unbounded Knapsack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57836522"/>
              </p:ext>
            </p:extLst>
          </p:nvPr>
        </p:nvGraphicFramePr>
        <p:xfrm>
          <a:off x="215893" y="3352800"/>
          <a:ext cx="8915407" cy="2966720"/>
        </p:xfrm>
        <a:graphic>
          <a:graphicData uri="http://schemas.openxmlformats.org/drawingml/2006/table">
            <a:tbl>
              <a:tblPr firstRow="1" bandRow="1">
                <a:tableStyleId>{5C22544A-7EE6-4342-B048-85BDC9FD1C3A}</a:tableStyleId>
              </a:tblPr>
              <a:tblGrid>
                <a:gridCol w="684825">
                  <a:extLst>
                    <a:ext uri="{9D8B030D-6E8A-4147-A177-3AD203B41FA5}">
                      <a16:colId xmlns:a16="http://schemas.microsoft.com/office/drawing/2014/main" val="20000"/>
                    </a:ext>
                  </a:extLst>
                </a:gridCol>
                <a:gridCol w="380458">
                  <a:extLst>
                    <a:ext uri="{9D8B030D-6E8A-4147-A177-3AD203B41FA5}">
                      <a16:colId xmlns:a16="http://schemas.microsoft.com/office/drawing/2014/main" val="20001"/>
                    </a:ext>
                  </a:extLst>
                </a:gridCol>
                <a:gridCol w="380458">
                  <a:extLst>
                    <a:ext uri="{9D8B030D-6E8A-4147-A177-3AD203B41FA5}">
                      <a16:colId xmlns:a16="http://schemas.microsoft.com/office/drawing/2014/main" val="20002"/>
                    </a:ext>
                  </a:extLst>
                </a:gridCol>
                <a:gridCol w="431186">
                  <a:extLst>
                    <a:ext uri="{9D8B030D-6E8A-4147-A177-3AD203B41FA5}">
                      <a16:colId xmlns:a16="http://schemas.microsoft.com/office/drawing/2014/main" val="20003"/>
                    </a:ext>
                  </a:extLst>
                </a:gridCol>
                <a:gridCol w="469232">
                  <a:extLst>
                    <a:ext uri="{9D8B030D-6E8A-4147-A177-3AD203B41FA5}">
                      <a16:colId xmlns:a16="http://schemas.microsoft.com/office/drawing/2014/main" val="20004"/>
                    </a:ext>
                  </a:extLst>
                </a:gridCol>
                <a:gridCol w="469232">
                  <a:extLst>
                    <a:ext uri="{9D8B030D-6E8A-4147-A177-3AD203B41FA5}">
                      <a16:colId xmlns:a16="http://schemas.microsoft.com/office/drawing/2014/main" val="20005"/>
                    </a:ext>
                  </a:extLst>
                </a:gridCol>
                <a:gridCol w="469232">
                  <a:extLst>
                    <a:ext uri="{9D8B030D-6E8A-4147-A177-3AD203B41FA5}">
                      <a16:colId xmlns:a16="http://schemas.microsoft.com/office/drawing/2014/main" val="20006"/>
                    </a:ext>
                  </a:extLst>
                </a:gridCol>
                <a:gridCol w="469232">
                  <a:extLst>
                    <a:ext uri="{9D8B030D-6E8A-4147-A177-3AD203B41FA5}">
                      <a16:colId xmlns:a16="http://schemas.microsoft.com/office/drawing/2014/main" val="20007"/>
                    </a:ext>
                  </a:extLst>
                </a:gridCol>
                <a:gridCol w="469232">
                  <a:extLst>
                    <a:ext uri="{9D8B030D-6E8A-4147-A177-3AD203B41FA5}">
                      <a16:colId xmlns:a16="http://schemas.microsoft.com/office/drawing/2014/main" val="20008"/>
                    </a:ext>
                  </a:extLst>
                </a:gridCol>
                <a:gridCol w="469232">
                  <a:extLst>
                    <a:ext uri="{9D8B030D-6E8A-4147-A177-3AD203B41FA5}">
                      <a16:colId xmlns:a16="http://schemas.microsoft.com/office/drawing/2014/main" val="20009"/>
                    </a:ext>
                  </a:extLst>
                </a:gridCol>
                <a:gridCol w="469232">
                  <a:extLst>
                    <a:ext uri="{9D8B030D-6E8A-4147-A177-3AD203B41FA5}">
                      <a16:colId xmlns:a16="http://schemas.microsoft.com/office/drawing/2014/main" val="20010"/>
                    </a:ext>
                  </a:extLst>
                </a:gridCol>
                <a:gridCol w="469232">
                  <a:extLst>
                    <a:ext uri="{9D8B030D-6E8A-4147-A177-3AD203B41FA5}">
                      <a16:colId xmlns:a16="http://schemas.microsoft.com/office/drawing/2014/main" val="20011"/>
                    </a:ext>
                  </a:extLst>
                </a:gridCol>
                <a:gridCol w="469232">
                  <a:extLst>
                    <a:ext uri="{9D8B030D-6E8A-4147-A177-3AD203B41FA5}">
                      <a16:colId xmlns:a16="http://schemas.microsoft.com/office/drawing/2014/main" val="20012"/>
                    </a:ext>
                  </a:extLst>
                </a:gridCol>
                <a:gridCol w="469232">
                  <a:extLst>
                    <a:ext uri="{9D8B030D-6E8A-4147-A177-3AD203B41FA5}">
                      <a16:colId xmlns:a16="http://schemas.microsoft.com/office/drawing/2014/main" val="20013"/>
                    </a:ext>
                  </a:extLst>
                </a:gridCol>
                <a:gridCol w="469232">
                  <a:extLst>
                    <a:ext uri="{9D8B030D-6E8A-4147-A177-3AD203B41FA5}">
                      <a16:colId xmlns:a16="http://schemas.microsoft.com/office/drawing/2014/main" val="20014"/>
                    </a:ext>
                  </a:extLst>
                </a:gridCol>
                <a:gridCol w="469232">
                  <a:extLst>
                    <a:ext uri="{9D8B030D-6E8A-4147-A177-3AD203B41FA5}">
                      <a16:colId xmlns:a16="http://schemas.microsoft.com/office/drawing/2014/main" val="20015"/>
                    </a:ext>
                  </a:extLst>
                </a:gridCol>
                <a:gridCol w="469232">
                  <a:extLst>
                    <a:ext uri="{9D8B030D-6E8A-4147-A177-3AD203B41FA5}">
                      <a16:colId xmlns:a16="http://schemas.microsoft.com/office/drawing/2014/main" val="20016"/>
                    </a:ext>
                  </a:extLst>
                </a:gridCol>
                <a:gridCol w="469232">
                  <a:extLst>
                    <a:ext uri="{9D8B030D-6E8A-4147-A177-3AD203B41FA5}">
                      <a16:colId xmlns:a16="http://schemas.microsoft.com/office/drawing/2014/main" val="20017"/>
                    </a:ext>
                  </a:extLst>
                </a:gridCol>
                <a:gridCol w="469232">
                  <a:extLst>
                    <a:ext uri="{9D8B030D-6E8A-4147-A177-3AD203B41FA5}">
                      <a16:colId xmlns:a16="http://schemas.microsoft.com/office/drawing/2014/main" val="20018"/>
                    </a:ext>
                  </a:extLst>
                </a:gridCol>
              </a:tblGrid>
              <a:tr h="370840">
                <a:tc>
                  <a:txBody>
                    <a:bodyPr/>
                    <a:lstStyle/>
                    <a:p>
                      <a:r>
                        <a:rPr lang="en-US" sz="1400" b="1" dirty="0" smtClean="0"/>
                        <a:t>index</a:t>
                      </a:r>
                      <a:endParaRPr lang="en-US" sz="1400"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c>
                  <a:txBody>
                    <a:bodyPr/>
                    <a:lstStyle/>
                    <a:p>
                      <a:r>
                        <a:rPr lang="en-US" dirty="0" smtClean="0"/>
                        <a:t>17</a:t>
                      </a:r>
                      <a:endParaRPr lang="en-US" dirty="0"/>
                    </a:p>
                  </a:txBody>
                  <a:tcPr/>
                </a:tc>
                <a:extLst>
                  <a:ext uri="{0D108BD9-81ED-4DB2-BD59-A6C34878D82A}">
                    <a16:rowId xmlns:a16="http://schemas.microsoft.com/office/drawing/2014/main" val="10000"/>
                  </a:ext>
                </a:extLst>
              </a:tr>
              <a:tr h="370840">
                <a:tc>
                  <a:txBody>
                    <a:bodyPr/>
                    <a:lstStyle/>
                    <a:p>
                      <a:r>
                        <a:rPr lang="en-US" sz="1400" b="1" dirty="0" smtClean="0"/>
                        <a:t>Sol</a:t>
                      </a:r>
                      <a:endParaRPr lang="en-US" sz="1400"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sz="1400" b="1" dirty="0" smtClean="0"/>
                        <a:t>Picked</a:t>
                      </a:r>
                      <a:endParaRPr lang="en-US" sz="1400"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1400" b="1" dirty="0" smtClean="0"/>
                        <a:t>A, 3, </a:t>
                      </a:r>
                      <a:r>
                        <a:rPr lang="en-US" sz="1400" b="1" u="sng" dirty="0" smtClean="0"/>
                        <a:t>4</a:t>
                      </a:r>
                      <a:r>
                        <a:rPr lang="en-US" sz="1400" b="1" u="none" dirty="0" smtClean="0"/>
                        <a:t> </a:t>
                      </a:r>
                      <a:endParaRPr lang="en-US" sz="1400"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B, 4, </a:t>
                      </a:r>
                      <a:r>
                        <a:rPr lang="en-US" sz="1400" b="1" u="sng" dirty="0" smtClean="0"/>
                        <a:t>6</a:t>
                      </a:r>
                      <a:r>
                        <a:rPr lang="en-US" sz="1400" b="1" u="none" dirty="0" smtClean="0"/>
                        <a:t> </a:t>
                      </a:r>
                      <a:endParaRPr lang="en-US" sz="1400" b="1"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 7,</a:t>
                      </a:r>
                      <a:r>
                        <a:rPr lang="en-US" sz="1400" b="1" u="sng" dirty="0" smtClean="0"/>
                        <a:t>11</a:t>
                      </a:r>
                      <a:endParaRPr lang="en-US" sz="1400" b="1" dirty="0" smtClean="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a:t>
                      </a:r>
                      <a:r>
                        <a:rPr lang="en-US" sz="800" b="1" dirty="0" smtClean="0"/>
                        <a:t> </a:t>
                      </a:r>
                      <a:r>
                        <a:rPr lang="en-US" sz="1400" b="1" dirty="0" smtClean="0"/>
                        <a:t>8,</a:t>
                      </a:r>
                      <a:r>
                        <a:rPr lang="en-US" sz="1400" b="1" u="sng" dirty="0" smtClean="0"/>
                        <a:t>13</a:t>
                      </a:r>
                      <a:endParaRPr lang="en-US" sz="1400" b="1"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 9,</a:t>
                      </a:r>
                      <a:r>
                        <a:rPr lang="en-US" sz="1400" b="1" u="sng" dirty="0" smtClean="0"/>
                        <a:t>15</a:t>
                      </a:r>
                      <a:endParaRPr lang="en-US" sz="1400" b="1"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3" name="TextBox 2"/>
          <p:cNvSpPr txBox="1"/>
          <p:nvPr/>
        </p:nvSpPr>
        <p:spPr>
          <a:xfrm>
            <a:off x="609600" y="6444734"/>
            <a:ext cx="8078430" cy="338554"/>
          </a:xfrm>
          <a:prstGeom prst="rect">
            <a:avLst/>
          </a:prstGeom>
          <a:noFill/>
        </p:spPr>
        <p:txBody>
          <a:bodyPr wrap="none" rtlCol="0">
            <a:spAutoFit/>
          </a:bodyPr>
          <a:lstStyle/>
          <a:p>
            <a:r>
              <a:rPr lang="en-US" sz="1600" dirty="0" smtClean="0"/>
              <a:t>Rows A,B,C,D,E are used to compute the final solution, in Sol and Picked. They show your work. </a:t>
            </a:r>
            <a:endParaRPr lang="en-US" sz="1600" dirty="0"/>
          </a:p>
        </p:txBody>
      </p:sp>
      <p:sp>
        <p:nvSpPr>
          <p:cNvPr id="8" name="Rectangle 7"/>
          <p:cNvSpPr/>
          <p:nvPr/>
        </p:nvSpPr>
        <p:spPr>
          <a:xfrm>
            <a:off x="228600" y="4495800"/>
            <a:ext cx="8991600" cy="1948934"/>
          </a:xfrm>
          <a:prstGeom prst="rect">
            <a:avLst/>
          </a:prstGeom>
          <a:solidFill>
            <a:schemeClr val="tx1">
              <a:lumMod val="75000"/>
              <a:lumOff val="2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7256" y="868680"/>
            <a:ext cx="2145908" cy="369332"/>
          </a:xfrm>
          <a:prstGeom prst="rect">
            <a:avLst/>
          </a:prstGeom>
          <a:noFill/>
        </p:spPr>
        <p:txBody>
          <a:bodyPr wrap="none" rtlCol="0">
            <a:spAutoFit/>
          </a:bodyPr>
          <a:lstStyle/>
          <a:p>
            <a:r>
              <a:rPr lang="en-US" dirty="0" smtClean="0"/>
              <a:t>Max capacity: W=17</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770639182"/>
              </p:ext>
            </p:extLst>
          </p:nvPr>
        </p:nvGraphicFramePr>
        <p:xfrm>
          <a:off x="37256" y="1173480"/>
          <a:ext cx="4686300" cy="1112520"/>
        </p:xfrm>
        <a:graphic>
          <a:graphicData uri="http://schemas.openxmlformats.org/drawingml/2006/table">
            <a:tbl>
              <a:tblPr firstRow="1" bandRow="1">
                <a:tableStyleId>{F5AB1C69-6EDB-4FF4-983F-18BD219EF322}</a:tableStyleId>
              </a:tblPr>
              <a:tblGrid>
                <a:gridCol w="14097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70840">
                <a:tc>
                  <a:txBody>
                    <a:bodyPr/>
                    <a:lstStyle/>
                    <a:p>
                      <a:r>
                        <a:rPr lang="en-US" dirty="0" smtClean="0"/>
                        <a:t>Item type:</a:t>
                      </a: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extLst>
                  <a:ext uri="{0D108BD9-81ED-4DB2-BD59-A6C34878D82A}">
                    <a16:rowId xmlns:a16="http://schemas.microsoft.com/office/drawing/2014/main" val="10000"/>
                  </a:ext>
                </a:extLst>
              </a:tr>
              <a:tr h="370840">
                <a:tc>
                  <a:txBody>
                    <a:bodyPr/>
                    <a:lstStyle/>
                    <a:p>
                      <a:r>
                        <a:rPr lang="en-US" dirty="0" smtClean="0"/>
                        <a:t>Weight (kg)</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val="10001"/>
                  </a:ext>
                </a:extLst>
              </a:tr>
              <a:tr h="370840">
                <a:tc>
                  <a:txBody>
                    <a:bodyPr/>
                    <a:lstStyle/>
                    <a:p>
                      <a:r>
                        <a:rPr lang="en-US" dirty="0" smtClean="0"/>
                        <a:t>Value   ($$)</a:t>
                      </a:r>
                      <a:endParaRPr lang="en-US" dirty="0"/>
                    </a:p>
                  </a:txBody>
                  <a:tcPr/>
                </a:tc>
                <a:tc>
                  <a:txBody>
                    <a:bodyPr/>
                    <a:lstStyle/>
                    <a:p>
                      <a:pPr algn="ctr"/>
                      <a:r>
                        <a:rPr lang="en-US" u="sng" dirty="0" smtClean="0"/>
                        <a:t>4</a:t>
                      </a:r>
                      <a:endParaRPr lang="en-US" u="sng" dirty="0"/>
                    </a:p>
                  </a:txBody>
                  <a:tcPr/>
                </a:tc>
                <a:tc>
                  <a:txBody>
                    <a:bodyPr/>
                    <a:lstStyle/>
                    <a:p>
                      <a:pPr algn="ctr"/>
                      <a:r>
                        <a:rPr lang="en-US" u="sng" dirty="0" smtClean="0"/>
                        <a:t>6</a:t>
                      </a:r>
                      <a:endParaRPr lang="en-US" u="sng" dirty="0"/>
                    </a:p>
                  </a:txBody>
                  <a:tcPr/>
                </a:tc>
                <a:tc>
                  <a:txBody>
                    <a:bodyPr/>
                    <a:lstStyle/>
                    <a:p>
                      <a:pPr algn="ctr"/>
                      <a:r>
                        <a:rPr lang="en-US" u="sng" dirty="0" smtClean="0"/>
                        <a:t>11</a:t>
                      </a:r>
                      <a:endParaRPr lang="en-US" u="sng" dirty="0"/>
                    </a:p>
                  </a:txBody>
                  <a:tcPr/>
                </a:tc>
                <a:tc>
                  <a:txBody>
                    <a:bodyPr/>
                    <a:lstStyle/>
                    <a:p>
                      <a:pPr algn="ctr"/>
                      <a:r>
                        <a:rPr lang="en-US" u="sng" dirty="0" smtClean="0"/>
                        <a:t>13</a:t>
                      </a:r>
                      <a:endParaRPr lang="en-US" u="sng" dirty="0"/>
                    </a:p>
                  </a:txBody>
                  <a:tcPr/>
                </a:tc>
                <a:tc>
                  <a:txBody>
                    <a:bodyPr/>
                    <a:lstStyle/>
                    <a:p>
                      <a:pPr algn="ctr"/>
                      <a:r>
                        <a:rPr lang="en-US" u="sng" dirty="0" smtClean="0"/>
                        <a:t>15</a:t>
                      </a:r>
                      <a:endParaRPr lang="en-US" u="sng" dirty="0"/>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rot="16200000">
            <a:off x="-245992" y="3900615"/>
            <a:ext cx="793807" cy="307777"/>
          </a:xfrm>
          <a:prstGeom prst="rect">
            <a:avLst/>
          </a:prstGeom>
          <a:noFill/>
          <a:ln>
            <a:solidFill>
              <a:schemeClr val="tx1"/>
            </a:solidFill>
          </a:ln>
        </p:spPr>
        <p:txBody>
          <a:bodyPr wrap="none" rtlCol="0">
            <a:spAutoFit/>
          </a:bodyPr>
          <a:lstStyle/>
          <a:p>
            <a:r>
              <a:rPr lang="en-US" sz="1400" b="1" dirty="0" smtClean="0"/>
              <a:t>solution</a:t>
            </a:r>
            <a:endParaRPr lang="en-US" sz="1400" b="1" dirty="0"/>
          </a:p>
        </p:txBody>
      </p:sp>
      <p:sp>
        <p:nvSpPr>
          <p:cNvPr id="14" name="TextBox 13"/>
          <p:cNvSpPr txBox="1"/>
          <p:nvPr/>
        </p:nvSpPr>
        <p:spPr>
          <a:xfrm rot="16200000">
            <a:off x="-876838" y="5293461"/>
            <a:ext cx="2055499" cy="307777"/>
          </a:xfrm>
          <a:prstGeom prst="rect">
            <a:avLst/>
          </a:prstGeom>
          <a:noFill/>
          <a:ln>
            <a:solidFill>
              <a:schemeClr val="tx1"/>
            </a:solidFill>
          </a:ln>
        </p:spPr>
        <p:txBody>
          <a:bodyPr wrap="none" rtlCol="0">
            <a:spAutoFit/>
          </a:bodyPr>
          <a:lstStyle/>
          <a:p>
            <a:r>
              <a:rPr lang="en-US" sz="1400" b="1" dirty="0" smtClean="0"/>
              <a:t>Work </a:t>
            </a:r>
            <a:r>
              <a:rPr lang="en-US" sz="1200" b="1" dirty="0" smtClean="0"/>
              <a:t>(to compute  solution)</a:t>
            </a:r>
            <a:endParaRPr lang="en-US" sz="1400" b="1" dirty="0"/>
          </a:p>
        </p:txBody>
      </p:sp>
      <mc:AlternateContent xmlns:mc="http://schemas.openxmlformats.org/markup-compatibility/2006" xmlns:a14="http://schemas.microsoft.com/office/drawing/2010/main">
        <mc:Choice Requires="a14">
          <p:sp>
            <p:nvSpPr>
              <p:cNvPr id="15" name="TextBox 14"/>
              <p:cNvSpPr txBox="1"/>
              <p:nvPr/>
            </p:nvSpPr>
            <p:spPr>
              <a:xfrm>
                <a:off x="5181600" y="1115781"/>
                <a:ext cx="3733799" cy="217719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m:rPr>
                          <m:sty m:val="p"/>
                        </m:rPr>
                        <a:rPr lang="en-US" sz="1600" b="0" i="0" smtClean="0">
                          <a:latin typeface="Cambria Math"/>
                        </a:rPr>
                        <m:t>Math</m:t>
                      </m:r>
                      <m:r>
                        <a:rPr lang="en-US" sz="1600" b="0" i="0" smtClean="0">
                          <a:latin typeface="Cambria Math"/>
                        </a:rPr>
                        <m:t> </m:t>
                      </m:r>
                      <m:r>
                        <m:rPr>
                          <m:sty m:val="p"/>
                        </m:rPr>
                        <a:rPr lang="en-US" sz="1600" b="0" i="0" smtClean="0">
                          <a:latin typeface="Cambria Math"/>
                        </a:rPr>
                        <m:t>cost</m:t>
                      </m:r>
                      <m:r>
                        <a:rPr lang="en-US" sz="1600" b="0" i="0" smtClean="0">
                          <a:latin typeface="Cambria Math"/>
                        </a:rPr>
                        <m:t> </m:t>
                      </m:r>
                      <m:r>
                        <m:rPr>
                          <m:sty m:val="p"/>
                        </m:rPr>
                        <a:rPr lang="en-US" sz="1600" b="0" i="0" smtClean="0">
                          <a:latin typeface="Cambria Math"/>
                        </a:rPr>
                        <m:t>function</m:t>
                      </m:r>
                      <m:r>
                        <a:rPr lang="en-US" sz="1600" b="0" i="0" smtClean="0">
                          <a:latin typeface="Cambria Math"/>
                        </a:rPr>
                        <m:t>:</m:t>
                      </m:r>
                    </m:oMath>
                  </m:oMathPara>
                </a14:m>
                <a:endParaRPr lang="en-US" sz="1600" b="0" dirty="0" smtClean="0"/>
              </a:p>
              <a:p>
                <a:r>
                  <a:rPr lang="en-US" sz="1600" b="0" i="0" dirty="0" smtClean="0">
                    <a:latin typeface="Cambria Math"/>
                  </a:rPr>
                  <a:t> </a:t>
                </a:r>
                <a14:m>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𝑘</m:t>
                        </m:r>
                      </m:e>
                    </m:d>
                    <m:r>
                      <a:rPr lang="en-US" sz="1600" b="0" i="1" smtClean="0">
                        <a:latin typeface="Cambria Math"/>
                      </a:rPr>
                      <m:t>=0, </m:t>
                    </m:r>
                    <m:r>
                      <a:rPr lang="en-US" sz="1600" b="0" i="1" smtClean="0">
                        <a:latin typeface="Cambria Math" panose="02040503050406030204" pitchFamily="18" charset="0"/>
                      </a:rPr>
                      <m:t> </m:t>
                    </m:r>
                    <m:r>
                      <a:rPr lang="en-US" sz="1600" b="0" i="1" smtClean="0">
                        <a:latin typeface="Cambria Math"/>
                        <a:ea typeface="Cambria Math"/>
                      </a:rPr>
                      <m:t>∀</m:t>
                    </m:r>
                    <m:r>
                      <a:rPr lang="en-US" sz="1600" b="0" i="1" smtClean="0">
                        <a:latin typeface="Cambria Math"/>
                      </a:rPr>
                      <m:t>𝑘</m:t>
                    </m:r>
                    <m:r>
                      <a:rPr lang="en-US" sz="1600" b="0" i="1" smtClean="0">
                        <a:latin typeface="Cambria Math" panose="02040503050406030204" pitchFamily="18" charset="0"/>
                      </a:rPr>
                      <m:t>&lt;</m:t>
                    </m:r>
                    <m:func>
                      <m:funcPr>
                        <m:ctrlPr>
                          <a:rPr lang="en-US" sz="1600" i="1">
                            <a:latin typeface="Cambria Math" panose="02040503050406030204" pitchFamily="18" charset="0"/>
                          </a:rPr>
                        </m:ctrlPr>
                      </m:funcPr>
                      <m:fName>
                        <m:limLow>
                          <m:limLowPr>
                            <m:ctrlPr>
                              <a:rPr lang="en-US" sz="1600" i="1">
                                <a:latin typeface="Cambria Math" panose="02040503050406030204" pitchFamily="18" charset="0"/>
                              </a:rPr>
                            </m:ctrlPr>
                          </m:limLowPr>
                          <m:e>
                            <m:r>
                              <m:rPr>
                                <m:sty m:val="p"/>
                              </m:rPr>
                              <a:rPr lang="en-US" sz="1600">
                                <a:latin typeface="Cambria Math" panose="02040503050406030204" pitchFamily="18" charset="0"/>
                              </a:rPr>
                              <m:t>min</m:t>
                            </m:r>
                          </m:e>
                          <m:lim>
                            <m:r>
                              <a:rPr lang="en-US" sz="1600" i="1">
                                <a:latin typeface="Cambria Math" panose="02040503050406030204" pitchFamily="18" charset="0"/>
                              </a:rPr>
                              <m:t>1</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𝑖</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𝑛</m:t>
                            </m:r>
                          </m:lim>
                        </m:limLow>
                      </m:fName>
                      <m:e>
                        <m:sSub>
                          <m:sSubPr>
                            <m:ctrlPr>
                              <a:rPr lang="en-US" sz="1600" i="1">
                                <a:latin typeface="Cambria Math" panose="02040503050406030204" pitchFamily="18" charset="0"/>
                              </a:rPr>
                            </m:ctrlPr>
                          </m:sSubPr>
                          <m:e>
                            <m:r>
                              <a:rPr lang="en-US" sz="1600" i="1">
                                <a:latin typeface="Cambria Math" panose="02040503050406030204" pitchFamily="18" charset="0"/>
                              </a:rPr>
                              <m:t>𝑤</m:t>
                            </m:r>
                          </m:e>
                          <m:sub>
                            <m:r>
                              <a:rPr lang="en-US" sz="1600" i="1">
                                <a:latin typeface="Cambria Math" panose="02040503050406030204" pitchFamily="18" charset="0"/>
                              </a:rPr>
                              <m:t>𝑖</m:t>
                            </m:r>
                          </m:sub>
                        </m:sSub>
                      </m:e>
                    </m:func>
                    <m:r>
                      <a:rPr lang="en-US" sz="1600" b="0" i="1">
                        <a:latin typeface="Cambria Math" panose="02040503050406030204" pitchFamily="18" charset="0"/>
                      </a:rPr>
                      <m:t> </m:t>
                    </m:r>
                  </m:oMath>
                </a14:m>
                <a:endParaRPr lang="en-US" sz="1600" b="0" i="1" dirty="0" smtClean="0">
                  <a:latin typeface="Cambria Math" panose="02040503050406030204" pitchFamily="18" charset="0"/>
                </a:endParaRPr>
              </a:p>
              <a:p>
                <a:r>
                  <a:rPr lang="en-US" sz="1600" b="0" dirty="0" smtClean="0"/>
                  <a:t>              </a:t>
                </a:r>
                <a14:m>
                  <m:oMath xmlns:m="http://schemas.openxmlformats.org/officeDocument/2006/math">
                    <m:r>
                      <a:rPr lang="en-US" sz="1600" b="0" i="1" smtClean="0">
                        <a:latin typeface="Cambria Math" panose="02040503050406030204" pitchFamily="18" charset="0"/>
                      </a:rPr>
                      <m:t>(</m:t>
                    </m:r>
                    <m:r>
                      <a:rPr lang="en-US" sz="1600" b="0" i="1" smtClean="0">
                        <a:latin typeface="Cambria Math" panose="02040503050406030204" pitchFamily="18" charset="0"/>
                      </a:rPr>
                      <m:t>𝑏𝑎𝑠𝑒</m:t>
                    </m:r>
                    <m:r>
                      <a:rPr lang="en-US" sz="1600" b="0" i="1" smtClean="0">
                        <a:latin typeface="Cambria Math" panose="02040503050406030204" pitchFamily="18" charset="0"/>
                      </a:rPr>
                      <m:t> </m:t>
                    </m:r>
                    <m:r>
                      <a:rPr lang="en-US" sz="1600" b="0" i="1" smtClean="0">
                        <a:latin typeface="Cambria Math" panose="02040503050406030204" pitchFamily="18" charset="0"/>
                      </a:rPr>
                      <m:t>𝑐𝑎𝑠𝑒𝑠</m:t>
                    </m:r>
                    <m:r>
                      <a:rPr lang="en-US" sz="1600" b="0" i="1" smtClean="0">
                        <a:latin typeface="Cambria Math" panose="02040503050406030204" pitchFamily="18" charset="0"/>
                      </a:rPr>
                      <m:t>, </m:t>
                    </m:r>
                    <m:r>
                      <a:rPr lang="en-US" sz="1600" b="0" i="1" smtClean="0">
                        <a:latin typeface="Cambria Math" panose="02040503050406030204" pitchFamily="18" charset="0"/>
                      </a:rPr>
                      <m:t>𝑛𝑜</m:t>
                    </m:r>
                    <m:r>
                      <a:rPr lang="en-US" sz="1600" b="0" i="1" smtClean="0">
                        <a:latin typeface="Cambria Math" panose="02040503050406030204" pitchFamily="18" charset="0"/>
                      </a:rPr>
                      <m:t> </m:t>
                    </m:r>
                    <m:r>
                      <a:rPr lang="en-US" sz="1600" b="0" i="1" smtClean="0">
                        <a:latin typeface="Cambria Math" panose="02040503050406030204" pitchFamily="18" charset="0"/>
                      </a:rPr>
                      <m:t>𝑖𝑡𝑒𝑚</m:t>
                    </m:r>
                    <m:r>
                      <a:rPr lang="en-US" sz="1600" b="0" i="1" smtClean="0">
                        <a:latin typeface="Cambria Math" panose="02040503050406030204" pitchFamily="18" charset="0"/>
                      </a:rPr>
                      <m:t> </m:t>
                    </m:r>
                    <m:r>
                      <a:rPr lang="en-US" sz="1600" b="0" i="1" smtClean="0">
                        <a:latin typeface="Cambria Math" panose="02040503050406030204" pitchFamily="18" charset="0"/>
                      </a:rPr>
                      <m:t>𝑓𝑖𝑡𝑠</m:t>
                    </m:r>
                    <m:r>
                      <a:rPr lang="en-US" sz="1600" b="0" i="1" smtClean="0">
                        <a:latin typeface="Cambria Math" panose="02040503050406030204" pitchFamily="18" charset="0"/>
                      </a:rPr>
                      <m:t>) </m:t>
                    </m:r>
                  </m:oMath>
                </a14:m>
                <a:endParaRPr lang="en-US" sz="1600" b="0" i="1" dirty="0" smtClean="0">
                  <a:latin typeface="Cambria Math" panose="02040503050406030204" pitchFamily="18" charset="0"/>
                </a:endParaRPr>
              </a:p>
              <a:p>
                <a:r>
                  <a:rPr lang="en-US" sz="1600" b="0" dirty="0" smtClean="0"/>
                  <a:t> </a:t>
                </a:r>
                <a14:m>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𝑘</m:t>
                        </m:r>
                      </m:e>
                    </m:d>
                    <m:r>
                      <a:rPr lang="en-US" sz="1600" b="0" i="1" smtClean="0">
                        <a:latin typeface="Cambria Math"/>
                      </a:rPr>
                      <m:t>=</m:t>
                    </m:r>
                    <m:func>
                      <m:funcPr>
                        <m:ctrlPr>
                          <a:rPr lang="en-US" sz="1600" b="0" i="1" smtClean="0">
                            <a:latin typeface="Cambria Math" panose="02040503050406030204" pitchFamily="18" charset="0"/>
                          </a:rPr>
                        </m:ctrlPr>
                      </m:funcPr>
                      <m:fName>
                        <m:limLow>
                          <m:limLowPr>
                            <m:ctrlPr>
                              <a:rPr lang="en-US" sz="1600" b="0" i="1" smtClean="0">
                                <a:latin typeface="Cambria Math" panose="02040503050406030204" pitchFamily="18" charset="0"/>
                              </a:rPr>
                            </m:ctrlPr>
                          </m:limLowPr>
                          <m:e>
                            <m:r>
                              <m:rPr>
                                <m:sty m:val="p"/>
                              </m:rPr>
                              <a:rPr lang="en-US" sz="1600" b="0" i="0" smtClean="0">
                                <a:latin typeface="Cambria Math"/>
                              </a:rPr>
                              <m:t>max</m:t>
                            </m:r>
                          </m:e>
                          <m:lim>
                            <m:eqArr>
                              <m:eqArrPr>
                                <m:ctrlPr>
                                  <a:rPr lang="en-US" sz="1600" b="0" i="1" smtClean="0">
                                    <a:solidFill>
                                      <a:schemeClr val="tx1"/>
                                    </a:solidFill>
                                    <a:latin typeface="Cambria Math" panose="02040503050406030204" pitchFamily="18" charset="0"/>
                                    <a:ea typeface="Cambria Math"/>
                                  </a:rPr>
                                </m:ctrlPr>
                              </m:eqArrPr>
                              <m:e>
                                <m:r>
                                  <a:rPr lang="en-US" sz="1600" b="0" i="1" smtClean="0">
                                    <a:solidFill>
                                      <a:schemeClr val="tx1"/>
                                    </a:solidFill>
                                    <a:latin typeface="Cambria Math" panose="02040503050406030204" pitchFamily="18" charset="0"/>
                                    <a:ea typeface="Cambria Math" panose="02040503050406030204" pitchFamily="18" charset="0"/>
                                  </a:rPr>
                                  <m:t>∀</m:t>
                                </m:r>
                                <m:r>
                                  <a:rPr lang="en-US" sz="1600" b="0" i="1" smtClean="0">
                                    <a:solidFill>
                                      <a:schemeClr val="tx1"/>
                                    </a:solidFill>
                                    <a:latin typeface="Cambria Math"/>
                                    <a:ea typeface="Cambria Math"/>
                                  </a:rPr>
                                  <m:t>𝑖</m:t>
                                </m:r>
                                <m:r>
                                  <a:rPr lang="en-US" sz="1600" b="0" i="1" smtClean="0">
                                    <a:solidFill>
                                      <a:schemeClr val="tx1"/>
                                    </a:solidFill>
                                    <a:latin typeface="Cambria Math"/>
                                  </a:rPr>
                                  <m:t>,</m:t>
                                </m:r>
                                <m:r>
                                  <a:rPr lang="en-US" sz="1600" b="0" i="1" smtClean="0">
                                    <a:solidFill>
                                      <a:schemeClr val="tx1"/>
                                    </a:solidFill>
                                    <a:latin typeface="Cambria Math"/>
                                  </a:rPr>
                                  <m:t>𝑠</m:t>
                                </m:r>
                                <m:r>
                                  <a:rPr lang="en-US" sz="1600" b="0" i="1" smtClean="0">
                                    <a:solidFill>
                                      <a:schemeClr val="tx1"/>
                                    </a:solidFill>
                                    <a:latin typeface="Cambria Math"/>
                                  </a:rPr>
                                  <m:t>.</m:t>
                                </m:r>
                                <m:r>
                                  <a:rPr lang="en-US" sz="1600" b="0" i="1" smtClean="0">
                                    <a:solidFill>
                                      <a:schemeClr val="tx1"/>
                                    </a:solidFill>
                                    <a:latin typeface="Cambria Math"/>
                                  </a:rPr>
                                  <m:t>𝑡</m:t>
                                </m:r>
                                <m:r>
                                  <a:rPr lang="en-US" sz="1600" b="0" i="1" smtClean="0">
                                    <a:solidFill>
                                      <a:schemeClr val="tx1"/>
                                    </a:solidFill>
                                    <a:latin typeface="Cambria Math"/>
                                  </a:rPr>
                                  <m:t>.</m:t>
                                </m:r>
                                <m:sSub>
                                  <m:sSubPr>
                                    <m:ctrlPr>
                                      <a:rPr lang="en-US" sz="1600" b="0" i="1" smtClean="0">
                                        <a:solidFill>
                                          <a:schemeClr val="tx1"/>
                                        </a:solidFill>
                                        <a:latin typeface="Cambria Math" panose="02040503050406030204" pitchFamily="18" charset="0"/>
                                      </a:rPr>
                                    </m:ctrlPr>
                                  </m:sSubPr>
                                  <m:e>
                                    <m:r>
                                      <a:rPr lang="en-US" sz="1600" b="0" i="1" smtClean="0">
                                        <a:solidFill>
                                          <a:schemeClr val="tx1"/>
                                        </a:solidFill>
                                        <a:latin typeface="Cambria Math"/>
                                      </a:rPr>
                                      <m:t>𝑤</m:t>
                                    </m:r>
                                  </m:e>
                                  <m:sub>
                                    <m:r>
                                      <a:rPr lang="en-US" sz="1600" b="0" i="1" smtClean="0">
                                        <a:solidFill>
                                          <a:schemeClr val="tx1"/>
                                        </a:solidFill>
                                        <a:latin typeface="Cambria Math"/>
                                      </a:rPr>
                                      <m:t>𝑖</m:t>
                                    </m:r>
                                  </m:sub>
                                </m:sSub>
                                <m:r>
                                  <a:rPr lang="en-US" sz="1600" i="1">
                                    <a:solidFill>
                                      <a:schemeClr val="tx1"/>
                                    </a:solidFill>
                                    <a:latin typeface="Cambria Math"/>
                                    <a:ea typeface="Cambria Math"/>
                                  </a:rPr>
                                  <m:t>≤</m:t>
                                </m:r>
                                <m:r>
                                  <a:rPr lang="en-US" sz="1600" b="0" i="1" smtClean="0">
                                    <a:solidFill>
                                      <a:schemeClr val="tx1"/>
                                    </a:solidFill>
                                    <a:latin typeface="Cambria Math"/>
                                  </a:rPr>
                                  <m:t>𝑘</m:t>
                                </m:r>
                              </m:e>
                              <m:e>
                                <m:r>
                                  <a:rPr lang="en-US" sz="1600" b="0" i="1" smtClean="0">
                                    <a:solidFill>
                                      <a:schemeClr val="tx1"/>
                                    </a:solidFill>
                                    <a:latin typeface="Cambria Math"/>
                                  </a:rPr>
                                  <m:t>(1</m:t>
                                </m:r>
                                <m:r>
                                  <a:rPr lang="en-US" sz="1600" b="0" i="1" smtClean="0">
                                    <a:solidFill>
                                      <a:schemeClr val="tx1"/>
                                    </a:solidFill>
                                    <a:latin typeface="Cambria Math"/>
                                    <a:ea typeface="Cambria Math"/>
                                  </a:rPr>
                                  <m:t>≤</m:t>
                                </m:r>
                                <m:r>
                                  <a:rPr lang="en-US" sz="1600" b="0" i="1" smtClean="0">
                                    <a:solidFill>
                                      <a:schemeClr val="tx1"/>
                                    </a:solidFill>
                                    <a:latin typeface="Cambria Math"/>
                                    <a:ea typeface="Cambria Math"/>
                                  </a:rPr>
                                  <m:t>𝑖</m:t>
                                </m:r>
                                <m:r>
                                  <a:rPr lang="en-US" sz="1600" b="0" i="1" smtClean="0">
                                    <a:solidFill>
                                      <a:schemeClr val="tx1"/>
                                    </a:solidFill>
                                    <a:latin typeface="Cambria Math"/>
                                    <a:ea typeface="Cambria Math"/>
                                  </a:rPr>
                                  <m:t>≤</m:t>
                                </m:r>
                                <m:r>
                                  <a:rPr lang="en-US" sz="1600" b="0" i="1" smtClean="0">
                                    <a:solidFill>
                                      <a:schemeClr val="tx1"/>
                                    </a:solidFill>
                                    <a:latin typeface="Cambria Math"/>
                                    <a:ea typeface="Cambria Math"/>
                                  </a:rPr>
                                  <m:t>𝑛</m:t>
                                </m:r>
                                <m:r>
                                  <a:rPr lang="en-US" sz="1600" b="0" i="1" smtClean="0">
                                    <a:solidFill>
                                      <a:schemeClr val="tx1"/>
                                    </a:solidFill>
                                    <a:latin typeface="Cambria Math"/>
                                  </a:rPr>
                                  <m:t>)</m:t>
                                </m:r>
                              </m:e>
                            </m:eqArr>
                          </m:lim>
                        </m:limLow>
                      </m:fName>
                      <m:e>
                        <m:r>
                          <a:rPr lang="en-US" sz="1600" b="0" i="1" smtClean="0">
                            <a:latin typeface="Cambria Math"/>
                          </a:rPr>
                          <m:t>{</m:t>
                        </m:r>
                        <m:sSub>
                          <m:sSubPr>
                            <m:ctrlPr>
                              <a:rPr lang="en-US" sz="1600" b="0" i="1" smtClean="0">
                                <a:latin typeface="Cambria Math" panose="02040503050406030204" pitchFamily="18" charset="0"/>
                              </a:rPr>
                            </m:ctrlPr>
                          </m:sSubPr>
                          <m:e>
                            <m:r>
                              <a:rPr lang="en-US" sz="1600" b="0" i="1" smtClean="0">
                                <a:latin typeface="Cambria Math"/>
                              </a:rPr>
                              <m:t>𝑣𝑎𝑙</m:t>
                            </m:r>
                          </m:e>
                          <m:sub>
                            <m:r>
                              <a:rPr lang="en-US" sz="1600" b="0" i="1" smtClean="0">
                                <a:latin typeface="Cambria Math"/>
                              </a:rPr>
                              <m:t>𝑖</m:t>
                            </m:r>
                          </m:sub>
                        </m:sSub>
                        <m:r>
                          <a:rPr lang="en-US" sz="1600" b="0" i="1" smtClean="0">
                            <a:latin typeface="Cambria Math"/>
                          </a:rPr>
                          <m:t>+</m:t>
                        </m:r>
                        <m:r>
                          <a:rPr lang="en-US" sz="1600" b="0" i="1" smtClean="0">
                            <a:latin typeface="Cambria Math"/>
                          </a:rPr>
                          <m:t>𝑆𝑜𝑙</m:t>
                        </m:r>
                        <m:r>
                          <a:rPr lang="en-US" sz="1600" b="0" i="1" smtClean="0">
                            <a:latin typeface="Cambria Math"/>
                          </a:rPr>
                          <m:t>(</m:t>
                        </m:r>
                        <m:r>
                          <a:rPr lang="en-US" sz="1600" b="0" i="1" smtClean="0">
                            <a:latin typeface="Cambria Math"/>
                          </a:rPr>
                          <m:t>𝑘</m:t>
                        </m:r>
                        <m:r>
                          <a:rPr lang="en-US" sz="1600" b="0" i="1" smtClean="0">
                            <a:latin typeface="Cambria Math"/>
                          </a:rPr>
                          <m:t>−</m:t>
                        </m:r>
                        <m:sSub>
                          <m:sSubPr>
                            <m:ctrlPr>
                              <a:rPr lang="en-US" sz="1600" b="0" i="1" smtClean="0">
                                <a:latin typeface="Cambria Math" panose="02040503050406030204" pitchFamily="18" charset="0"/>
                              </a:rPr>
                            </m:ctrlPr>
                          </m:sSubPr>
                          <m:e>
                            <m:r>
                              <a:rPr lang="en-US" sz="1600" b="0" i="1" smtClean="0">
                                <a:latin typeface="Cambria Math"/>
                              </a:rPr>
                              <m:t>𝑤</m:t>
                            </m:r>
                          </m:e>
                          <m:sub>
                            <m:r>
                              <a:rPr lang="en-US" sz="1600" b="0" i="1" smtClean="0">
                                <a:latin typeface="Cambria Math"/>
                              </a:rPr>
                              <m:t>𝑖</m:t>
                            </m:r>
                          </m:sub>
                        </m:sSub>
                        <m:r>
                          <a:rPr lang="en-US" sz="1600" b="0" i="1" smtClean="0">
                            <a:latin typeface="Cambria Math"/>
                          </a:rPr>
                          <m:t>)}</m:t>
                        </m:r>
                      </m:e>
                    </m:func>
                    <m:r>
                      <a:rPr lang="en-US" sz="1600" b="0" i="1" smtClean="0">
                        <a:latin typeface="Cambria Math"/>
                      </a:rPr>
                      <m:t> </m:t>
                    </m:r>
                  </m:oMath>
                </a14:m>
                <a:endParaRPr lang="en-US" sz="1600" b="0" i="1" dirty="0" smtClean="0">
                  <a:latin typeface="Cambria Math"/>
                </a:endParaRPr>
              </a:p>
              <a:p>
                <a:endParaRPr lang="en-US" sz="1600" b="0" dirty="0" smtClean="0"/>
              </a:p>
              <a:p>
                <a:r>
                  <a:rPr lang="en-US" sz="1600" b="0" dirty="0" smtClean="0"/>
                  <a:t>Where </a:t>
                </a:r>
                <a14:m>
                  <m:oMath xmlns:m="http://schemas.openxmlformats.org/officeDocument/2006/math">
                    <m:r>
                      <a:rPr lang="en-US" sz="1600" b="0" i="1" smtClean="0">
                        <a:latin typeface="Cambria Math"/>
                      </a:rPr>
                      <m:t>𝑘</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𝑤𝑒𝑖𝑔h𝑡</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𝑝𝑟𝑜𝑏𝑙𝑒𝑚</m:t>
                    </m:r>
                    <m:r>
                      <a:rPr lang="en-US" sz="1600" b="0" i="1" smtClean="0">
                        <a:latin typeface="Cambria Math"/>
                      </a:rPr>
                      <m:t> </m:t>
                    </m:r>
                    <m:r>
                      <a:rPr lang="en-US" sz="1600" b="0" i="1" smtClean="0">
                        <a:latin typeface="Cambria Math"/>
                      </a:rPr>
                      <m:t>𝑠𝑖𝑧𝑒</m:t>
                    </m:r>
                    <m:r>
                      <a:rPr lang="en-US" sz="1600" b="0" i="1" smtClean="0">
                        <a:latin typeface="Cambria Math"/>
                      </a:rPr>
                      <m:t> </m:t>
                    </m:r>
                  </m:oMath>
                </a14:m>
                <a:endParaRPr lang="en-US"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5181600" y="1115781"/>
                <a:ext cx="3733799" cy="2177199"/>
              </a:xfrm>
              <a:prstGeom prst="rect">
                <a:avLst/>
              </a:prstGeom>
              <a:blipFill>
                <a:blip r:embed="rId2"/>
                <a:stretch>
                  <a:fillRect l="-817" b="-840"/>
                </a:stretch>
              </a:blipFill>
            </p:spPr>
            <p:txBody>
              <a:bodyPr/>
              <a:lstStyle/>
              <a:p>
                <a:r>
                  <a:rPr lang="en-US">
                    <a:noFill/>
                  </a:rPr>
                  <a:t> </a:t>
                </a:r>
              </a:p>
            </p:txBody>
          </p:sp>
        </mc:Fallback>
      </mc:AlternateContent>
    </p:spTree>
    <p:extLst>
      <p:ext uri="{BB962C8B-B14F-4D97-AF65-F5344CB8AC3E}">
        <p14:creationId xmlns:p14="http://schemas.microsoft.com/office/powerpoint/2010/main" val="1370562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4821937" cy="1295400"/>
          </a:xfrm>
        </p:spPr>
        <p:txBody>
          <a:bodyPr/>
          <a:lstStyle/>
          <a:p>
            <a:r>
              <a:rPr lang="en-US" sz="3600" dirty="0"/>
              <a:t>Answers: Unbounded </a:t>
            </a:r>
            <a:r>
              <a:rPr lang="en-US" sz="3600" dirty="0" smtClean="0"/>
              <a:t>Knapsack</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81056147"/>
              </p:ext>
            </p:extLst>
          </p:nvPr>
        </p:nvGraphicFramePr>
        <p:xfrm>
          <a:off x="76200" y="2545080"/>
          <a:ext cx="8915407" cy="3703320"/>
        </p:xfrm>
        <a:graphic>
          <a:graphicData uri="http://schemas.openxmlformats.org/drawingml/2006/table">
            <a:tbl>
              <a:tblPr firstRow="1" bandRow="1">
                <a:tableStyleId>{5C22544A-7EE6-4342-B048-85BDC9FD1C3A}</a:tableStyleId>
              </a:tblPr>
              <a:tblGrid>
                <a:gridCol w="684825">
                  <a:extLst>
                    <a:ext uri="{9D8B030D-6E8A-4147-A177-3AD203B41FA5}">
                      <a16:colId xmlns:a16="http://schemas.microsoft.com/office/drawing/2014/main" val="20000"/>
                    </a:ext>
                  </a:extLst>
                </a:gridCol>
                <a:gridCol w="380458">
                  <a:extLst>
                    <a:ext uri="{9D8B030D-6E8A-4147-A177-3AD203B41FA5}">
                      <a16:colId xmlns:a16="http://schemas.microsoft.com/office/drawing/2014/main" val="20001"/>
                    </a:ext>
                  </a:extLst>
                </a:gridCol>
                <a:gridCol w="380458">
                  <a:extLst>
                    <a:ext uri="{9D8B030D-6E8A-4147-A177-3AD203B41FA5}">
                      <a16:colId xmlns:a16="http://schemas.microsoft.com/office/drawing/2014/main" val="20002"/>
                    </a:ext>
                  </a:extLst>
                </a:gridCol>
                <a:gridCol w="431186">
                  <a:extLst>
                    <a:ext uri="{9D8B030D-6E8A-4147-A177-3AD203B41FA5}">
                      <a16:colId xmlns:a16="http://schemas.microsoft.com/office/drawing/2014/main" val="20003"/>
                    </a:ext>
                  </a:extLst>
                </a:gridCol>
                <a:gridCol w="469232">
                  <a:extLst>
                    <a:ext uri="{9D8B030D-6E8A-4147-A177-3AD203B41FA5}">
                      <a16:colId xmlns:a16="http://schemas.microsoft.com/office/drawing/2014/main" val="20004"/>
                    </a:ext>
                  </a:extLst>
                </a:gridCol>
                <a:gridCol w="469232">
                  <a:extLst>
                    <a:ext uri="{9D8B030D-6E8A-4147-A177-3AD203B41FA5}">
                      <a16:colId xmlns:a16="http://schemas.microsoft.com/office/drawing/2014/main" val="20005"/>
                    </a:ext>
                  </a:extLst>
                </a:gridCol>
                <a:gridCol w="469232">
                  <a:extLst>
                    <a:ext uri="{9D8B030D-6E8A-4147-A177-3AD203B41FA5}">
                      <a16:colId xmlns:a16="http://schemas.microsoft.com/office/drawing/2014/main" val="20006"/>
                    </a:ext>
                  </a:extLst>
                </a:gridCol>
                <a:gridCol w="469232">
                  <a:extLst>
                    <a:ext uri="{9D8B030D-6E8A-4147-A177-3AD203B41FA5}">
                      <a16:colId xmlns:a16="http://schemas.microsoft.com/office/drawing/2014/main" val="20007"/>
                    </a:ext>
                  </a:extLst>
                </a:gridCol>
                <a:gridCol w="469232">
                  <a:extLst>
                    <a:ext uri="{9D8B030D-6E8A-4147-A177-3AD203B41FA5}">
                      <a16:colId xmlns:a16="http://schemas.microsoft.com/office/drawing/2014/main" val="20008"/>
                    </a:ext>
                  </a:extLst>
                </a:gridCol>
                <a:gridCol w="469232">
                  <a:extLst>
                    <a:ext uri="{9D8B030D-6E8A-4147-A177-3AD203B41FA5}">
                      <a16:colId xmlns:a16="http://schemas.microsoft.com/office/drawing/2014/main" val="20009"/>
                    </a:ext>
                  </a:extLst>
                </a:gridCol>
                <a:gridCol w="469232">
                  <a:extLst>
                    <a:ext uri="{9D8B030D-6E8A-4147-A177-3AD203B41FA5}">
                      <a16:colId xmlns:a16="http://schemas.microsoft.com/office/drawing/2014/main" val="20010"/>
                    </a:ext>
                  </a:extLst>
                </a:gridCol>
                <a:gridCol w="469232">
                  <a:extLst>
                    <a:ext uri="{9D8B030D-6E8A-4147-A177-3AD203B41FA5}">
                      <a16:colId xmlns:a16="http://schemas.microsoft.com/office/drawing/2014/main" val="20011"/>
                    </a:ext>
                  </a:extLst>
                </a:gridCol>
                <a:gridCol w="469232">
                  <a:extLst>
                    <a:ext uri="{9D8B030D-6E8A-4147-A177-3AD203B41FA5}">
                      <a16:colId xmlns:a16="http://schemas.microsoft.com/office/drawing/2014/main" val="20012"/>
                    </a:ext>
                  </a:extLst>
                </a:gridCol>
                <a:gridCol w="469232">
                  <a:extLst>
                    <a:ext uri="{9D8B030D-6E8A-4147-A177-3AD203B41FA5}">
                      <a16:colId xmlns:a16="http://schemas.microsoft.com/office/drawing/2014/main" val="20013"/>
                    </a:ext>
                  </a:extLst>
                </a:gridCol>
                <a:gridCol w="469232">
                  <a:extLst>
                    <a:ext uri="{9D8B030D-6E8A-4147-A177-3AD203B41FA5}">
                      <a16:colId xmlns:a16="http://schemas.microsoft.com/office/drawing/2014/main" val="20014"/>
                    </a:ext>
                  </a:extLst>
                </a:gridCol>
                <a:gridCol w="469232">
                  <a:extLst>
                    <a:ext uri="{9D8B030D-6E8A-4147-A177-3AD203B41FA5}">
                      <a16:colId xmlns:a16="http://schemas.microsoft.com/office/drawing/2014/main" val="20015"/>
                    </a:ext>
                  </a:extLst>
                </a:gridCol>
                <a:gridCol w="469232">
                  <a:extLst>
                    <a:ext uri="{9D8B030D-6E8A-4147-A177-3AD203B41FA5}">
                      <a16:colId xmlns:a16="http://schemas.microsoft.com/office/drawing/2014/main" val="20016"/>
                    </a:ext>
                  </a:extLst>
                </a:gridCol>
                <a:gridCol w="469232">
                  <a:extLst>
                    <a:ext uri="{9D8B030D-6E8A-4147-A177-3AD203B41FA5}">
                      <a16:colId xmlns:a16="http://schemas.microsoft.com/office/drawing/2014/main" val="20017"/>
                    </a:ext>
                  </a:extLst>
                </a:gridCol>
                <a:gridCol w="469232">
                  <a:extLst>
                    <a:ext uri="{9D8B030D-6E8A-4147-A177-3AD203B41FA5}">
                      <a16:colId xmlns:a16="http://schemas.microsoft.com/office/drawing/2014/main" val="20018"/>
                    </a:ext>
                  </a:extLst>
                </a:gridCol>
              </a:tblGrid>
              <a:tr h="370840">
                <a:tc>
                  <a:txBody>
                    <a:bodyPr/>
                    <a:lstStyle/>
                    <a:p>
                      <a:r>
                        <a:rPr lang="en-US" sz="1400" b="1" dirty="0" smtClean="0"/>
                        <a:t>index</a:t>
                      </a:r>
                      <a:endParaRPr lang="en-US" sz="1400"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c>
                  <a:txBody>
                    <a:bodyPr/>
                    <a:lstStyle/>
                    <a:p>
                      <a:r>
                        <a:rPr lang="en-US" dirty="0" smtClean="0"/>
                        <a:t>17</a:t>
                      </a:r>
                      <a:endParaRPr lang="en-US" dirty="0"/>
                    </a:p>
                  </a:txBody>
                  <a:tcPr/>
                </a:tc>
                <a:extLst>
                  <a:ext uri="{0D108BD9-81ED-4DB2-BD59-A6C34878D82A}">
                    <a16:rowId xmlns:a16="http://schemas.microsoft.com/office/drawing/2014/main" val="10000"/>
                  </a:ext>
                </a:extLst>
              </a:tr>
              <a:tr h="370840">
                <a:tc>
                  <a:txBody>
                    <a:bodyPr/>
                    <a:lstStyle/>
                    <a:p>
                      <a:r>
                        <a:rPr lang="en-US" sz="1400" b="1" dirty="0" smtClean="0"/>
                        <a:t>Sol</a:t>
                      </a:r>
                      <a:endParaRPr lang="en-US" sz="1400"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u="sng" dirty="0" smtClean="0"/>
                        <a:t>4</a:t>
                      </a:r>
                      <a:endParaRPr lang="en-US" u="sng" dirty="0"/>
                    </a:p>
                  </a:txBody>
                  <a:tcPr/>
                </a:tc>
                <a:tc>
                  <a:txBody>
                    <a:bodyPr/>
                    <a:lstStyle/>
                    <a:p>
                      <a:r>
                        <a:rPr lang="en-US" u="sng" dirty="0" smtClean="0"/>
                        <a:t>6</a:t>
                      </a:r>
                      <a:endParaRPr lang="en-US" u="sng" dirty="0"/>
                    </a:p>
                  </a:txBody>
                  <a:tcPr/>
                </a:tc>
                <a:tc>
                  <a:txBody>
                    <a:bodyPr/>
                    <a:lstStyle/>
                    <a:p>
                      <a:r>
                        <a:rPr lang="en-US" u="sng" dirty="0" smtClean="0"/>
                        <a:t>6</a:t>
                      </a:r>
                      <a:endParaRPr lang="en-US" u="sng" dirty="0"/>
                    </a:p>
                  </a:txBody>
                  <a:tcPr/>
                </a:tc>
                <a:tc>
                  <a:txBody>
                    <a:bodyPr/>
                    <a:lstStyle/>
                    <a:p>
                      <a:r>
                        <a:rPr lang="en-US" u="sng" dirty="0" smtClean="0"/>
                        <a:t>8</a:t>
                      </a:r>
                      <a:endParaRPr lang="en-US" u="sng" dirty="0"/>
                    </a:p>
                  </a:txBody>
                  <a:tcPr/>
                </a:tc>
                <a:tc>
                  <a:txBody>
                    <a:bodyPr/>
                    <a:lstStyle/>
                    <a:p>
                      <a:r>
                        <a:rPr lang="en-US" u="sng" dirty="0" smtClean="0"/>
                        <a:t>11</a:t>
                      </a:r>
                      <a:endParaRPr lang="en-US" u="sng" dirty="0"/>
                    </a:p>
                  </a:txBody>
                  <a:tcPr/>
                </a:tc>
                <a:tc>
                  <a:txBody>
                    <a:bodyPr/>
                    <a:lstStyle/>
                    <a:p>
                      <a:r>
                        <a:rPr lang="en-US" u="sng" dirty="0" smtClean="0"/>
                        <a:t>13</a:t>
                      </a:r>
                      <a:endParaRPr lang="en-US" u="sng" dirty="0"/>
                    </a:p>
                  </a:txBody>
                  <a:tcPr/>
                </a:tc>
                <a:tc>
                  <a:txBody>
                    <a:bodyPr/>
                    <a:lstStyle/>
                    <a:p>
                      <a:r>
                        <a:rPr lang="en-US" u="sng" dirty="0" smtClean="0"/>
                        <a:t>15</a:t>
                      </a:r>
                      <a:endParaRPr lang="en-US" u="sng" dirty="0"/>
                    </a:p>
                  </a:txBody>
                  <a:tcPr/>
                </a:tc>
                <a:tc>
                  <a:txBody>
                    <a:bodyPr/>
                    <a:lstStyle/>
                    <a:p>
                      <a:r>
                        <a:rPr lang="en-US" u="sng" dirty="0" smtClean="0"/>
                        <a:t>15</a:t>
                      </a:r>
                      <a:endParaRPr lang="en-US" u="sng" dirty="0"/>
                    </a:p>
                  </a:txBody>
                  <a:tcPr/>
                </a:tc>
                <a:tc>
                  <a:txBody>
                    <a:bodyPr/>
                    <a:lstStyle/>
                    <a:p>
                      <a:r>
                        <a:rPr lang="en-US" u="sng" dirty="0" smtClean="0"/>
                        <a:t>17</a:t>
                      </a:r>
                      <a:endParaRPr lang="en-US" u="sng" dirty="0"/>
                    </a:p>
                  </a:txBody>
                  <a:tcPr/>
                </a:tc>
                <a:tc>
                  <a:txBody>
                    <a:bodyPr/>
                    <a:lstStyle/>
                    <a:p>
                      <a:r>
                        <a:rPr lang="en-US" u="sng" dirty="0" smtClean="0"/>
                        <a:t>19</a:t>
                      </a:r>
                      <a:endParaRPr lang="en-US" u="sng" dirty="0"/>
                    </a:p>
                  </a:txBody>
                  <a:tcPr/>
                </a:tc>
                <a:tc>
                  <a:txBody>
                    <a:bodyPr/>
                    <a:lstStyle/>
                    <a:p>
                      <a:r>
                        <a:rPr lang="en-US" u="sng" dirty="0" smtClean="0"/>
                        <a:t>21</a:t>
                      </a:r>
                      <a:endParaRPr lang="en-US" u="sng" dirty="0"/>
                    </a:p>
                  </a:txBody>
                  <a:tcPr/>
                </a:tc>
                <a:tc>
                  <a:txBody>
                    <a:bodyPr/>
                    <a:lstStyle/>
                    <a:p>
                      <a:r>
                        <a:rPr lang="en-US" u="sng" dirty="0" smtClean="0"/>
                        <a:t>22</a:t>
                      </a:r>
                      <a:endParaRPr lang="en-US" u="sng" dirty="0"/>
                    </a:p>
                  </a:txBody>
                  <a:tcPr/>
                </a:tc>
                <a:tc>
                  <a:txBody>
                    <a:bodyPr/>
                    <a:lstStyle/>
                    <a:p>
                      <a:r>
                        <a:rPr lang="en-US" u="sng" dirty="0" smtClean="0"/>
                        <a:t>24</a:t>
                      </a:r>
                      <a:endParaRPr lang="en-US" u="sng" dirty="0"/>
                    </a:p>
                  </a:txBody>
                  <a:tcPr/>
                </a:tc>
                <a:tc>
                  <a:txBody>
                    <a:bodyPr/>
                    <a:lstStyle/>
                    <a:p>
                      <a:r>
                        <a:rPr lang="en-US" u="sng" dirty="0" smtClean="0"/>
                        <a:t>26</a:t>
                      </a:r>
                      <a:endParaRPr lang="en-US" u="sng" dirty="0"/>
                    </a:p>
                  </a:txBody>
                  <a:tcPr/>
                </a:tc>
                <a:tc>
                  <a:txBody>
                    <a:bodyPr/>
                    <a:lstStyle/>
                    <a:p>
                      <a:r>
                        <a:rPr lang="en-US" u="sng" dirty="0" smtClean="0"/>
                        <a:t>28</a:t>
                      </a:r>
                      <a:endParaRPr lang="en-US" u="sng" dirty="0"/>
                    </a:p>
                  </a:txBody>
                  <a:tcPr/>
                </a:tc>
                <a:extLst>
                  <a:ext uri="{0D108BD9-81ED-4DB2-BD59-A6C34878D82A}">
                    <a16:rowId xmlns:a16="http://schemas.microsoft.com/office/drawing/2014/main" val="10001"/>
                  </a:ext>
                </a:extLst>
              </a:tr>
              <a:tr h="370840">
                <a:tc>
                  <a:txBody>
                    <a:bodyPr/>
                    <a:lstStyle/>
                    <a:p>
                      <a:r>
                        <a:rPr lang="en-US" sz="1400" b="1" dirty="0" smtClean="0"/>
                        <a:t>Picked</a:t>
                      </a:r>
                      <a:endParaRPr lang="en-US" sz="1400" b="1"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B</a:t>
                      </a:r>
                      <a:endParaRPr lang="en-US" sz="1400" dirty="0"/>
                    </a:p>
                  </a:txBody>
                  <a:tcPr/>
                </a:tc>
                <a:tc>
                  <a:txBody>
                    <a:bodyPr/>
                    <a:lstStyle/>
                    <a:p>
                      <a:r>
                        <a:rPr lang="en-US" sz="1400" dirty="0" smtClean="0"/>
                        <a:t>A</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tc>
                  <a:txBody>
                    <a:bodyPr/>
                    <a:lstStyle/>
                    <a:p>
                      <a:r>
                        <a:rPr lang="en-US" sz="1400" dirty="0" smtClean="0"/>
                        <a:t>A</a:t>
                      </a:r>
                      <a:endParaRPr lang="en-US" sz="1400" dirty="0"/>
                    </a:p>
                  </a:txBody>
                  <a:tcPr/>
                </a:tc>
                <a:tc>
                  <a:txBody>
                    <a:bodyPr/>
                    <a:lstStyle/>
                    <a:p>
                      <a:r>
                        <a:rPr lang="en-US" sz="1400" dirty="0" smtClean="0"/>
                        <a:t>A</a:t>
                      </a:r>
                      <a:endParaRPr lang="en-US" sz="1400" dirty="0"/>
                    </a:p>
                  </a:txBody>
                  <a:tcPr/>
                </a:tc>
                <a:tc>
                  <a:txBody>
                    <a:bodyPr/>
                    <a:lstStyle/>
                    <a:p>
                      <a:r>
                        <a:rPr lang="en-US" sz="1400" dirty="0" smtClean="0"/>
                        <a:t>A</a:t>
                      </a:r>
                      <a:endParaRPr lang="en-US" sz="1400" dirty="0"/>
                    </a:p>
                  </a:txBody>
                  <a:tcPr>
                    <a:solidFill>
                      <a:schemeClr val="accent1">
                        <a:lumMod val="20000"/>
                        <a:lumOff val="80000"/>
                      </a:schemeClr>
                    </a:solidFill>
                  </a:tcPr>
                </a:tc>
                <a:tc>
                  <a:txBody>
                    <a:bodyPr/>
                    <a:lstStyle/>
                    <a:p>
                      <a:r>
                        <a:rPr lang="en-US" sz="1400" dirty="0" smtClean="0"/>
                        <a:t>B</a:t>
                      </a:r>
                      <a:endParaRPr lang="en-US" sz="1400" strike="sngStrike" dirty="0"/>
                    </a:p>
                  </a:txBody>
                  <a:tcPr>
                    <a:solidFill>
                      <a:schemeClr val="accent1">
                        <a:lumMod val="20000"/>
                        <a:lumOff val="80000"/>
                      </a:schemeClr>
                    </a:solidFill>
                  </a:tcPr>
                </a:tc>
                <a:tc>
                  <a:txBody>
                    <a:bodyPr/>
                    <a:lstStyle/>
                    <a:p>
                      <a:r>
                        <a:rPr lang="en-US" sz="1400" dirty="0" smtClean="0"/>
                        <a:t>C</a:t>
                      </a:r>
                      <a:endParaRPr lang="en-US" sz="1400" dirty="0"/>
                    </a:p>
                  </a:txBody>
                  <a:tcPr/>
                </a:tc>
                <a:tc>
                  <a:txBody>
                    <a:bodyPr/>
                    <a:lstStyle/>
                    <a:p>
                      <a:r>
                        <a:rPr lang="en-US" sz="1400" dirty="0" smtClean="0"/>
                        <a:t>C</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extLst>
                  <a:ext uri="{0D108BD9-81ED-4DB2-BD59-A6C34878D82A}">
                    <a16:rowId xmlns:a16="http://schemas.microsoft.com/office/drawing/2014/main" val="10002"/>
                  </a:ext>
                </a:extLst>
              </a:tr>
              <a:tr h="370840">
                <a:tc>
                  <a:txBody>
                    <a:bodyPr/>
                    <a:lstStyle/>
                    <a:p>
                      <a:r>
                        <a:rPr lang="en-US" sz="1400" b="1" dirty="0" smtClean="0"/>
                        <a:t>A, 3, </a:t>
                      </a:r>
                      <a:r>
                        <a:rPr lang="en-US" sz="1400" b="1" u="sng" dirty="0" smtClean="0"/>
                        <a:t>4</a:t>
                      </a:r>
                      <a:r>
                        <a:rPr lang="en-US" sz="1400" b="1" u="none" dirty="0" smtClean="0"/>
                        <a:t> </a:t>
                      </a:r>
                      <a:endParaRPr lang="en-US" sz="1400" b="1"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0,</a:t>
                      </a:r>
                      <a:r>
                        <a:rPr lang="en-US" sz="1400" b="1" u="sng" dirty="0" smtClean="0">
                          <a:solidFill>
                            <a:srgbClr val="FF0000"/>
                          </a:solidFill>
                        </a:rPr>
                        <a:t>4</a:t>
                      </a:r>
                      <a:endParaRPr lang="en-US" sz="1400" b="1" u="sng" dirty="0">
                        <a:solidFill>
                          <a:srgbClr val="FF0000"/>
                        </a:solidFill>
                      </a:endParaRPr>
                    </a:p>
                  </a:txBody>
                  <a:tcPr/>
                </a:tc>
                <a:tc>
                  <a:txBody>
                    <a:bodyPr/>
                    <a:lstStyle/>
                    <a:p>
                      <a:r>
                        <a:rPr lang="en-US" sz="1400" dirty="0" smtClean="0"/>
                        <a:t>1,</a:t>
                      </a:r>
                      <a:r>
                        <a:rPr lang="en-US" sz="1400" u="sng" dirty="0" smtClean="0"/>
                        <a:t>4</a:t>
                      </a:r>
                      <a:endParaRPr lang="en-US" sz="1400" u="sng" dirty="0"/>
                    </a:p>
                  </a:txBody>
                  <a:tcPr/>
                </a:tc>
                <a:tc>
                  <a:txBody>
                    <a:bodyPr/>
                    <a:lstStyle/>
                    <a:p>
                      <a:r>
                        <a:rPr lang="en-US" sz="1400" dirty="0" smtClean="0"/>
                        <a:t>2,</a:t>
                      </a:r>
                      <a:r>
                        <a:rPr lang="en-US" sz="1400" u="sng" dirty="0" smtClean="0"/>
                        <a:t>4</a:t>
                      </a:r>
                      <a:endParaRPr lang="en-US" sz="1400" u="sng" dirty="0"/>
                    </a:p>
                  </a:txBody>
                  <a:tcPr/>
                </a:tc>
                <a:tc>
                  <a:txBody>
                    <a:bodyPr/>
                    <a:lstStyle/>
                    <a:p>
                      <a:r>
                        <a:rPr lang="en-US" sz="1400" dirty="0" smtClean="0"/>
                        <a:t>3,</a:t>
                      </a:r>
                      <a:r>
                        <a:rPr lang="en-US" sz="1400" b="1" u="sng" dirty="0" smtClean="0">
                          <a:solidFill>
                            <a:srgbClr val="FF0000"/>
                          </a:solidFill>
                        </a:rPr>
                        <a:t>8</a:t>
                      </a:r>
                      <a:endParaRPr lang="en-US" sz="1400" b="1" u="sng" dirty="0">
                        <a:solidFill>
                          <a:srgbClr val="FF0000"/>
                        </a:solidFill>
                      </a:endParaRPr>
                    </a:p>
                  </a:txBody>
                  <a:tcPr/>
                </a:tc>
                <a:tc>
                  <a:txBody>
                    <a:bodyPr/>
                    <a:lstStyle/>
                    <a:p>
                      <a:r>
                        <a:rPr lang="en-US" sz="1400" dirty="0" smtClean="0"/>
                        <a:t>4, </a:t>
                      </a:r>
                      <a:r>
                        <a:rPr lang="en-US" sz="1400" b="0" u="sng" dirty="0" smtClean="0">
                          <a:solidFill>
                            <a:schemeClr val="tx1"/>
                          </a:solidFill>
                        </a:rPr>
                        <a:t>10</a:t>
                      </a:r>
                      <a:endParaRPr lang="en-US" sz="1400" b="0" u="sng" dirty="0">
                        <a:solidFill>
                          <a:schemeClr val="tx1"/>
                        </a:solidFill>
                      </a:endParaRPr>
                    </a:p>
                  </a:txBody>
                  <a:tcPr/>
                </a:tc>
                <a:tc>
                  <a:txBody>
                    <a:bodyPr/>
                    <a:lstStyle/>
                    <a:p>
                      <a:r>
                        <a:rPr lang="en-US" sz="1400" dirty="0" smtClean="0"/>
                        <a:t>5, </a:t>
                      </a:r>
                    </a:p>
                    <a:p>
                      <a:r>
                        <a:rPr lang="en-US" sz="1400" u="sng" dirty="0" smtClean="0"/>
                        <a:t>10</a:t>
                      </a:r>
                      <a:endParaRPr lang="en-US" sz="1400" dirty="0"/>
                    </a:p>
                  </a:txBody>
                  <a:tcPr/>
                </a:tc>
                <a:tc>
                  <a:txBody>
                    <a:bodyPr/>
                    <a:lstStyle/>
                    <a:p>
                      <a:r>
                        <a:rPr lang="en-US" sz="1400" dirty="0" smtClean="0"/>
                        <a:t>6, </a:t>
                      </a:r>
                      <a:r>
                        <a:rPr lang="en-US" sz="1400" u="sng" dirty="0" smtClean="0"/>
                        <a:t>12</a:t>
                      </a:r>
                      <a:endParaRPr lang="en-US" sz="1400" u="sng" dirty="0"/>
                    </a:p>
                  </a:txBody>
                  <a:tcPr/>
                </a:tc>
                <a:tc>
                  <a:txBody>
                    <a:bodyPr/>
                    <a:lstStyle/>
                    <a:p>
                      <a:r>
                        <a:rPr lang="en-US" sz="1400" dirty="0" smtClean="0"/>
                        <a:t>7, </a:t>
                      </a:r>
                      <a:r>
                        <a:rPr lang="en-US" sz="1400" b="1" u="sng" dirty="0" smtClean="0">
                          <a:solidFill>
                            <a:srgbClr val="FF0000"/>
                          </a:solidFill>
                        </a:rPr>
                        <a:t>15</a:t>
                      </a:r>
                      <a:endParaRPr lang="en-US" sz="1400" b="1" dirty="0">
                        <a:solidFill>
                          <a:srgbClr val="FF0000"/>
                        </a:solidFill>
                      </a:endParaRPr>
                    </a:p>
                  </a:txBody>
                  <a:tcPr/>
                </a:tc>
                <a:tc>
                  <a:txBody>
                    <a:bodyPr/>
                    <a:lstStyle/>
                    <a:p>
                      <a:r>
                        <a:rPr lang="en-US" sz="1400" dirty="0" smtClean="0"/>
                        <a:t>8, </a:t>
                      </a:r>
                      <a:r>
                        <a:rPr lang="en-US" sz="1400" b="1" u="sng" dirty="0" smtClean="0">
                          <a:solidFill>
                            <a:srgbClr val="FF0000"/>
                          </a:solidFill>
                        </a:rPr>
                        <a:t>17</a:t>
                      </a:r>
                      <a:endParaRPr lang="en-US" sz="1400" b="1" dirty="0">
                        <a:solidFill>
                          <a:srgbClr val="FF0000"/>
                        </a:solidFill>
                      </a:endParaRPr>
                    </a:p>
                  </a:txBody>
                  <a:tcPr/>
                </a:tc>
                <a:tc>
                  <a:txBody>
                    <a:bodyPr/>
                    <a:lstStyle/>
                    <a:p>
                      <a:r>
                        <a:rPr lang="en-US" sz="1400" dirty="0" smtClean="0"/>
                        <a:t>9, </a:t>
                      </a:r>
                      <a:r>
                        <a:rPr lang="en-US" sz="1400" b="1" u="sng" dirty="0" smtClean="0">
                          <a:solidFill>
                            <a:srgbClr val="FF0000"/>
                          </a:solidFill>
                        </a:rPr>
                        <a:t>19</a:t>
                      </a:r>
                      <a:endParaRPr lang="en-US" sz="1400" b="1" dirty="0">
                        <a:solidFill>
                          <a:srgbClr val="FF0000"/>
                        </a:solidFill>
                      </a:endParaRPr>
                    </a:p>
                  </a:txBody>
                  <a:tcPr>
                    <a:solidFill>
                      <a:schemeClr val="accent1">
                        <a:lumMod val="40000"/>
                        <a:lumOff val="60000"/>
                      </a:schemeClr>
                    </a:solidFill>
                  </a:tcPr>
                </a:tc>
                <a:tc>
                  <a:txBody>
                    <a:bodyPr/>
                    <a:lstStyle/>
                    <a:p>
                      <a:r>
                        <a:rPr lang="en-US" sz="1400" dirty="0" smtClean="0"/>
                        <a:t>10, </a:t>
                      </a:r>
                      <a:r>
                        <a:rPr lang="en-US" sz="1400" b="0" u="sng" dirty="0" smtClean="0">
                          <a:solidFill>
                            <a:schemeClr val="tx1"/>
                          </a:solidFill>
                        </a:rPr>
                        <a:t>19</a:t>
                      </a:r>
                      <a:endParaRPr lang="en-US" sz="1400" b="0" dirty="0">
                        <a:solidFill>
                          <a:schemeClr val="tx1"/>
                        </a:solidFill>
                      </a:endParaRPr>
                    </a:p>
                  </a:txBody>
                  <a:tcPr/>
                </a:tc>
                <a:tc>
                  <a:txBody>
                    <a:bodyPr/>
                    <a:lstStyle/>
                    <a:p>
                      <a:r>
                        <a:rPr lang="en-US" sz="1400" dirty="0" smtClean="0"/>
                        <a:t>11, </a:t>
                      </a:r>
                      <a:r>
                        <a:rPr lang="en-US" sz="1400" u="sng" dirty="0" smtClean="0"/>
                        <a:t>21</a:t>
                      </a:r>
                      <a:endParaRPr lang="en-US" sz="1400" dirty="0"/>
                    </a:p>
                  </a:txBody>
                  <a:tcPr/>
                </a:tc>
                <a:tc>
                  <a:txBody>
                    <a:bodyPr/>
                    <a:lstStyle/>
                    <a:p>
                      <a:r>
                        <a:rPr lang="en-US" sz="1400" dirty="0" smtClean="0"/>
                        <a:t>12, </a:t>
                      </a:r>
                      <a:r>
                        <a:rPr lang="en-US" sz="1400" u="sng" dirty="0" smtClean="0"/>
                        <a:t>23</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13, </a:t>
                      </a:r>
                      <a:r>
                        <a:rPr lang="en-US" sz="1400" u="sng" dirty="0" smtClean="0"/>
                        <a:t>25</a:t>
                      </a:r>
                      <a:endParaRPr lang="en-US" sz="1400" dirty="0" smtClean="0"/>
                    </a:p>
                  </a:txBody>
                  <a:tcPr/>
                </a:tc>
                <a:tc>
                  <a:txBody>
                    <a:bodyPr/>
                    <a:lstStyle/>
                    <a:p>
                      <a:r>
                        <a:rPr lang="en-US" sz="1400" dirty="0" smtClean="0"/>
                        <a:t>14, </a:t>
                      </a:r>
                      <a:r>
                        <a:rPr lang="en-US" sz="1400" u="sng" dirty="0" smtClean="0"/>
                        <a:t>26</a:t>
                      </a:r>
                      <a:endParaRPr lang="en-US" sz="14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B, 4, </a:t>
                      </a:r>
                      <a:r>
                        <a:rPr lang="en-US" sz="1400" b="1" u="sng" dirty="0" smtClean="0"/>
                        <a:t>6</a:t>
                      </a:r>
                      <a:r>
                        <a:rPr lang="en-US" sz="1400" b="1" u="none" dirty="0" smtClean="0"/>
                        <a:t> </a:t>
                      </a:r>
                      <a:endParaRPr lang="en-US" sz="1400" b="1"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0,</a:t>
                      </a:r>
                      <a:r>
                        <a:rPr lang="en-US" sz="1400" baseline="0" dirty="0" smtClean="0"/>
                        <a:t> </a:t>
                      </a:r>
                      <a:r>
                        <a:rPr lang="en-US" sz="1400" b="1" u="sng" dirty="0" smtClean="0">
                          <a:solidFill>
                            <a:srgbClr val="FF0000"/>
                          </a:solidFill>
                        </a:rPr>
                        <a:t>6</a:t>
                      </a:r>
                      <a:endParaRPr lang="en-US" sz="1400" b="1" u="sng" dirty="0">
                        <a:solidFill>
                          <a:srgbClr val="FF0000"/>
                        </a:solidFill>
                      </a:endParaRPr>
                    </a:p>
                  </a:txBody>
                  <a:tcPr/>
                </a:tc>
                <a:tc>
                  <a:txBody>
                    <a:bodyPr/>
                    <a:lstStyle/>
                    <a:p>
                      <a:r>
                        <a:rPr lang="en-US" sz="1400" dirty="0" smtClean="0"/>
                        <a:t>1,</a:t>
                      </a:r>
                      <a:r>
                        <a:rPr lang="en-US" sz="1400" b="1" u="sng" dirty="0" smtClean="0">
                          <a:solidFill>
                            <a:srgbClr val="FF0000"/>
                          </a:solidFill>
                        </a:rPr>
                        <a:t>6</a:t>
                      </a:r>
                      <a:endParaRPr lang="en-US" sz="1400" b="1" u="sng" dirty="0">
                        <a:solidFill>
                          <a:srgbClr val="FF0000"/>
                        </a:solidFill>
                      </a:endParaRPr>
                    </a:p>
                  </a:txBody>
                  <a:tcPr/>
                </a:tc>
                <a:tc>
                  <a:txBody>
                    <a:bodyPr/>
                    <a:lstStyle/>
                    <a:p>
                      <a:r>
                        <a:rPr lang="en-US" sz="1400" dirty="0" smtClean="0"/>
                        <a:t>2,</a:t>
                      </a:r>
                      <a:r>
                        <a:rPr lang="en-US" sz="1400" baseline="0" dirty="0" smtClean="0"/>
                        <a:t> </a:t>
                      </a:r>
                      <a:r>
                        <a:rPr lang="en-US" sz="1400" u="sng" dirty="0" smtClean="0"/>
                        <a:t>6</a:t>
                      </a:r>
                      <a:endParaRPr lang="en-US" sz="1400" u="sng" dirty="0"/>
                    </a:p>
                  </a:txBody>
                  <a:tcPr/>
                </a:tc>
                <a:tc>
                  <a:txBody>
                    <a:bodyPr/>
                    <a:lstStyle/>
                    <a:p>
                      <a:r>
                        <a:rPr lang="en-US" sz="1400" dirty="0" smtClean="0"/>
                        <a:t>3,  </a:t>
                      </a:r>
                      <a:r>
                        <a:rPr lang="en-US" sz="1400" u="sng" dirty="0" smtClean="0"/>
                        <a:t>10</a:t>
                      </a:r>
                      <a:endParaRPr lang="en-US" sz="1400" dirty="0"/>
                    </a:p>
                  </a:txBody>
                  <a:tcPr/>
                </a:tc>
                <a:tc>
                  <a:txBody>
                    <a:bodyPr/>
                    <a:lstStyle/>
                    <a:p>
                      <a:r>
                        <a:rPr lang="en-US" sz="1400" b="0" dirty="0" smtClean="0">
                          <a:solidFill>
                            <a:schemeClr val="tx1"/>
                          </a:solidFill>
                        </a:rPr>
                        <a:t>4, </a:t>
                      </a:r>
                      <a:r>
                        <a:rPr lang="en-US" sz="1400" b="0" u="sng" dirty="0" smtClean="0">
                          <a:solidFill>
                            <a:schemeClr val="tx1"/>
                          </a:solidFill>
                        </a:rPr>
                        <a:t>12</a:t>
                      </a:r>
                      <a:endParaRPr lang="en-US" sz="1400" b="0" dirty="0">
                        <a:solidFill>
                          <a:schemeClr val="tx1"/>
                        </a:solidFill>
                      </a:endParaRPr>
                    </a:p>
                  </a:txBody>
                  <a:tcPr/>
                </a:tc>
                <a:tc>
                  <a:txBody>
                    <a:bodyPr/>
                    <a:lstStyle/>
                    <a:p>
                      <a:r>
                        <a:rPr lang="en-US" sz="1400" dirty="0" smtClean="0"/>
                        <a:t>5, </a:t>
                      </a:r>
                      <a:r>
                        <a:rPr lang="en-US" sz="1400" u="sng" dirty="0" smtClean="0"/>
                        <a:t>12</a:t>
                      </a:r>
                      <a:endParaRPr lang="en-US" sz="1400" b="1" dirty="0">
                        <a:solidFill>
                          <a:srgbClr val="FF0000"/>
                        </a:solidFill>
                      </a:endParaRPr>
                    </a:p>
                  </a:txBody>
                  <a:tcPr/>
                </a:tc>
                <a:tc>
                  <a:txBody>
                    <a:bodyPr/>
                    <a:lstStyle/>
                    <a:p>
                      <a:r>
                        <a:rPr lang="en-US" sz="1400" dirty="0" smtClean="0"/>
                        <a:t>6, </a:t>
                      </a:r>
                      <a:r>
                        <a:rPr lang="en-US" sz="1400" u="sng" dirty="0" smtClean="0"/>
                        <a:t>14</a:t>
                      </a:r>
                      <a:endParaRPr lang="en-US" sz="1400" dirty="0"/>
                    </a:p>
                  </a:txBody>
                  <a:tcPr/>
                </a:tc>
                <a:tc>
                  <a:txBody>
                    <a:bodyPr/>
                    <a:lstStyle/>
                    <a:p>
                      <a:r>
                        <a:rPr lang="en-US" sz="1400" dirty="0" smtClean="0"/>
                        <a:t>7, </a:t>
                      </a:r>
                      <a:r>
                        <a:rPr lang="en-US" sz="1400" u="sng" dirty="0" smtClean="0"/>
                        <a:t>17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8,</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sng" dirty="0" smtClean="0"/>
                        <a:t>19</a:t>
                      </a:r>
                      <a:endParaRPr lang="en-US" sz="1400" dirty="0" smtClean="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9,  </a:t>
                      </a:r>
                      <a:r>
                        <a:rPr lang="en-US" sz="1400" b="1" u="sng" dirty="0" smtClean="0">
                          <a:solidFill>
                            <a:srgbClr val="FF0000"/>
                          </a:solidFill>
                        </a:rPr>
                        <a:t>21</a:t>
                      </a:r>
                      <a:endParaRPr lang="en-US" sz="1400" b="1" dirty="0" smtClean="0">
                        <a:solidFill>
                          <a:srgbClr val="FF0000"/>
                        </a:solidFill>
                      </a:endParaRPr>
                    </a:p>
                  </a:txBody>
                  <a:tcPr/>
                </a:tc>
                <a:tc>
                  <a:txBody>
                    <a:bodyPr/>
                    <a:lstStyle/>
                    <a:p>
                      <a:r>
                        <a:rPr lang="en-US" sz="1400" dirty="0" smtClean="0"/>
                        <a:t>10, </a:t>
                      </a:r>
                      <a:r>
                        <a:rPr lang="en-US" sz="1400" u="sng" dirty="0" smtClean="0"/>
                        <a:t>21</a:t>
                      </a:r>
                      <a:endParaRPr lang="en-US" sz="1400" dirty="0"/>
                    </a:p>
                  </a:txBody>
                  <a:tcPr/>
                </a:tc>
                <a:tc>
                  <a:txBody>
                    <a:bodyPr/>
                    <a:lstStyle/>
                    <a:p>
                      <a:r>
                        <a:rPr lang="en-US" sz="1400" dirty="0" smtClean="0"/>
                        <a:t>11, </a:t>
                      </a:r>
                      <a:r>
                        <a:rPr lang="en-US" sz="1400" u="sng" dirty="0" smtClean="0"/>
                        <a:t>23</a:t>
                      </a:r>
                      <a:endParaRPr lang="en-US" sz="1400" dirty="0"/>
                    </a:p>
                  </a:txBody>
                  <a:tcPr/>
                </a:tc>
                <a:tc>
                  <a:txBody>
                    <a:bodyPr/>
                    <a:lstStyle/>
                    <a:p>
                      <a:r>
                        <a:rPr lang="en-US" sz="1400" dirty="0" smtClean="0"/>
                        <a:t>12, </a:t>
                      </a:r>
                      <a:r>
                        <a:rPr lang="en-US" sz="1400" u="sng" dirty="0" smtClean="0"/>
                        <a:t>25</a:t>
                      </a:r>
                      <a:endParaRPr lang="en-US" sz="1400" dirty="0"/>
                    </a:p>
                  </a:txBody>
                  <a:tcPr/>
                </a:tc>
                <a:tc>
                  <a:txBody>
                    <a:bodyPr/>
                    <a:lstStyle/>
                    <a:p>
                      <a:r>
                        <a:rPr lang="en-US" sz="1400" dirty="0" smtClean="0"/>
                        <a:t>13, </a:t>
                      </a:r>
                      <a:r>
                        <a:rPr lang="en-US" sz="1400" u="sng" dirty="0" smtClean="0"/>
                        <a:t>27</a:t>
                      </a:r>
                      <a:endParaRPr lang="en-US" sz="1400"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 7,</a:t>
                      </a:r>
                      <a:r>
                        <a:rPr lang="en-US" sz="1400" b="1" u="sng" dirty="0" smtClean="0"/>
                        <a:t>11</a:t>
                      </a:r>
                      <a:endParaRPr lang="en-US" sz="1400" b="1" dirty="0" smtClean="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0,</a:t>
                      </a:r>
                    </a:p>
                    <a:p>
                      <a:r>
                        <a:rPr lang="en-US" sz="1400" b="1" u="sng" dirty="0" smtClean="0">
                          <a:solidFill>
                            <a:srgbClr val="FF0000"/>
                          </a:solidFill>
                        </a:rPr>
                        <a:t>11</a:t>
                      </a:r>
                      <a:endParaRPr lang="en-US" sz="1400" b="1" dirty="0">
                        <a:solidFill>
                          <a:srgbClr val="FF0000"/>
                        </a:solidFill>
                      </a:endParaRPr>
                    </a:p>
                  </a:txBody>
                  <a:tcPr/>
                </a:tc>
                <a:tc>
                  <a:txBody>
                    <a:bodyPr/>
                    <a:lstStyle/>
                    <a:p>
                      <a:r>
                        <a:rPr lang="en-US" sz="1400" dirty="0" smtClean="0"/>
                        <a:t>1, </a:t>
                      </a:r>
                      <a:r>
                        <a:rPr lang="en-US" sz="1400" u="sng" dirty="0" smtClean="0"/>
                        <a:t>11</a:t>
                      </a:r>
                      <a:endParaRPr lang="en-US" sz="1400" dirty="0"/>
                    </a:p>
                  </a:txBody>
                  <a:tcPr/>
                </a:tc>
                <a:tc>
                  <a:txBody>
                    <a:bodyPr/>
                    <a:lstStyle/>
                    <a:p>
                      <a:r>
                        <a:rPr lang="en-US" sz="1400" dirty="0" smtClean="0"/>
                        <a:t>2, </a:t>
                      </a:r>
                      <a:r>
                        <a:rPr lang="en-US" sz="1400" u="sng" dirty="0" smtClean="0"/>
                        <a:t>11</a:t>
                      </a:r>
                      <a:endParaRPr lang="en-US" sz="1400" dirty="0"/>
                    </a:p>
                  </a:txBody>
                  <a:tcPr/>
                </a:tc>
                <a:tc>
                  <a:txBody>
                    <a:bodyPr/>
                    <a:lstStyle/>
                    <a:p>
                      <a:r>
                        <a:rPr lang="en-US" sz="1400" dirty="0" smtClean="0"/>
                        <a:t>3, </a:t>
                      </a:r>
                      <a:r>
                        <a:rPr lang="en-US" sz="1400" u="sng" dirty="0" smtClean="0"/>
                        <a:t>15</a:t>
                      </a:r>
                      <a:endParaRPr lang="en-US" sz="1400" dirty="0"/>
                    </a:p>
                  </a:txBody>
                  <a:tcPr/>
                </a:tc>
                <a:tc>
                  <a:txBody>
                    <a:bodyPr/>
                    <a:lstStyle/>
                    <a:p>
                      <a:r>
                        <a:rPr lang="en-US" sz="1400" dirty="0" smtClean="0"/>
                        <a:t>4, </a:t>
                      </a:r>
                      <a:r>
                        <a:rPr lang="en-US" sz="1400" u="sng" dirty="0" smtClean="0"/>
                        <a:t>17</a:t>
                      </a:r>
                      <a:endParaRPr lang="en-US" sz="1400" dirty="0"/>
                    </a:p>
                  </a:txBody>
                  <a:tcPr/>
                </a:tc>
                <a:tc>
                  <a:txBody>
                    <a:bodyPr/>
                    <a:lstStyle/>
                    <a:p>
                      <a:r>
                        <a:rPr lang="en-US" sz="1400" dirty="0" smtClean="0"/>
                        <a:t>5,  </a:t>
                      </a:r>
                      <a:r>
                        <a:rPr lang="en-US" sz="1400" u="sng" dirty="0" smtClean="0"/>
                        <a:t>17</a:t>
                      </a:r>
                      <a:endParaRPr lang="en-US" sz="1400" dirty="0"/>
                    </a:p>
                  </a:txBody>
                  <a:tcPr/>
                </a:tc>
                <a:tc>
                  <a:txBody>
                    <a:bodyPr/>
                    <a:lstStyle/>
                    <a:p>
                      <a:r>
                        <a:rPr lang="en-US" sz="1400" dirty="0" smtClean="0"/>
                        <a:t>6,  </a:t>
                      </a:r>
                      <a:r>
                        <a:rPr lang="en-US" sz="1400" u="sng" dirty="0" smtClean="0"/>
                        <a:t>19</a:t>
                      </a:r>
                      <a:endParaRPr lang="en-US" sz="1400" dirty="0"/>
                    </a:p>
                  </a:txBody>
                  <a:tcPr/>
                </a:tc>
                <a:tc>
                  <a:txBody>
                    <a:bodyPr/>
                    <a:lstStyle/>
                    <a:p>
                      <a:r>
                        <a:rPr lang="en-US" sz="1400" dirty="0" smtClean="0"/>
                        <a:t>7, </a:t>
                      </a:r>
                      <a:r>
                        <a:rPr lang="en-US" sz="1400" b="1" u="sng" dirty="0" smtClean="0">
                          <a:solidFill>
                            <a:srgbClr val="FF0000"/>
                          </a:solidFill>
                        </a:rPr>
                        <a:t>22</a:t>
                      </a:r>
                    </a:p>
                  </a:txBody>
                  <a:tcPr/>
                </a:tc>
                <a:tc>
                  <a:txBody>
                    <a:bodyPr/>
                    <a:lstStyle/>
                    <a:p>
                      <a:r>
                        <a:rPr lang="en-US" sz="1400" dirty="0" smtClean="0"/>
                        <a:t>8,</a:t>
                      </a:r>
                    </a:p>
                    <a:p>
                      <a:r>
                        <a:rPr lang="en-US" sz="1400" b="1" u="sng" dirty="0" smtClean="0">
                          <a:solidFill>
                            <a:srgbClr val="FF0000"/>
                          </a:solidFill>
                        </a:rPr>
                        <a:t>24</a:t>
                      </a:r>
                      <a:endParaRPr lang="en-US" sz="1400" b="1" u="sng" dirty="0">
                        <a:solidFill>
                          <a:srgbClr val="FF0000"/>
                        </a:solidFill>
                      </a:endParaRPr>
                    </a:p>
                  </a:txBody>
                  <a:tcPr/>
                </a:tc>
                <a:tc>
                  <a:txBody>
                    <a:bodyPr/>
                    <a:lstStyle/>
                    <a:p>
                      <a:r>
                        <a:rPr lang="en-US" sz="1400" dirty="0" smtClean="0"/>
                        <a:t>9,</a:t>
                      </a:r>
                    </a:p>
                    <a:p>
                      <a:r>
                        <a:rPr lang="en-US" sz="1400" b="1" u="sng" dirty="0" smtClean="0">
                          <a:solidFill>
                            <a:srgbClr val="FF0000"/>
                          </a:solidFill>
                        </a:rPr>
                        <a:t>26</a:t>
                      </a:r>
                      <a:endParaRPr lang="en-US" sz="1400" b="1" u="sng" dirty="0">
                        <a:solidFill>
                          <a:srgbClr val="FF0000"/>
                        </a:solidFill>
                      </a:endParaRPr>
                    </a:p>
                  </a:txBody>
                  <a:tcPr/>
                </a:tc>
                <a:tc>
                  <a:txBody>
                    <a:bodyPr/>
                    <a:lstStyle/>
                    <a:p>
                      <a:r>
                        <a:rPr lang="en-US" sz="1400" dirty="0" smtClean="0"/>
                        <a:t>10,</a:t>
                      </a:r>
                    </a:p>
                    <a:p>
                      <a:r>
                        <a:rPr lang="en-US" sz="1400" u="sng" dirty="0" smtClean="0"/>
                        <a:t>26</a:t>
                      </a:r>
                      <a:endParaRPr lang="en-US" sz="1400" u="sng" dirty="0"/>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D,8,</a:t>
                      </a:r>
                      <a:r>
                        <a:rPr lang="en-US" sz="1400" b="1" u="sng" dirty="0" smtClean="0"/>
                        <a:t>13</a:t>
                      </a:r>
                      <a:endParaRPr lang="en-US" sz="1400" b="1" dirty="0" smtClean="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b="0" dirty="0" smtClean="0">
                          <a:solidFill>
                            <a:schemeClr val="tx1"/>
                          </a:solidFill>
                        </a:rPr>
                        <a:t>0, </a:t>
                      </a:r>
                      <a:r>
                        <a:rPr lang="en-US" sz="1400" b="1" u="sng" dirty="0" smtClean="0">
                          <a:solidFill>
                            <a:srgbClr val="FF0000"/>
                          </a:solidFill>
                        </a:rPr>
                        <a:t>13</a:t>
                      </a:r>
                      <a:endParaRPr lang="en-US" sz="1400" b="1" u="sng" dirty="0">
                        <a:solidFill>
                          <a:srgbClr val="FF0000"/>
                        </a:solidFill>
                      </a:endParaRPr>
                    </a:p>
                  </a:txBody>
                  <a:tcPr/>
                </a:tc>
                <a:tc>
                  <a:txBody>
                    <a:bodyPr/>
                    <a:lstStyle/>
                    <a:p>
                      <a:r>
                        <a:rPr lang="en-US" sz="1400" dirty="0" smtClean="0"/>
                        <a:t>1, </a:t>
                      </a:r>
                      <a:r>
                        <a:rPr lang="en-US" sz="1400" u="sng" dirty="0" smtClean="0"/>
                        <a:t>13</a:t>
                      </a:r>
                      <a:endParaRPr lang="en-US" sz="1400" dirty="0"/>
                    </a:p>
                  </a:txBody>
                  <a:tcPr/>
                </a:tc>
                <a:tc>
                  <a:txBody>
                    <a:bodyPr/>
                    <a:lstStyle/>
                    <a:p>
                      <a:r>
                        <a:rPr lang="en-US" sz="1400" dirty="0" smtClean="0"/>
                        <a:t>2, </a:t>
                      </a:r>
                      <a:r>
                        <a:rPr lang="en-US" sz="1400" u="sng" dirty="0" smtClean="0"/>
                        <a:t>13</a:t>
                      </a:r>
                      <a:endParaRPr lang="en-US" sz="1400" dirty="0"/>
                    </a:p>
                  </a:txBody>
                  <a:tcPr/>
                </a:tc>
                <a:tc>
                  <a:txBody>
                    <a:bodyPr/>
                    <a:lstStyle/>
                    <a:p>
                      <a:r>
                        <a:rPr lang="en-US" sz="1400" dirty="0" smtClean="0"/>
                        <a:t>3, </a:t>
                      </a:r>
                      <a:r>
                        <a:rPr lang="en-US" sz="1400" u="sng" dirty="0" smtClean="0"/>
                        <a:t>17</a:t>
                      </a:r>
                      <a:endParaRPr lang="en-US" sz="1400" dirty="0"/>
                    </a:p>
                  </a:txBody>
                  <a:tcPr/>
                </a:tc>
                <a:tc>
                  <a:txBody>
                    <a:bodyPr/>
                    <a:lstStyle/>
                    <a:p>
                      <a:r>
                        <a:rPr lang="en-US" sz="1400" dirty="0" smtClean="0"/>
                        <a:t>4,  </a:t>
                      </a:r>
                      <a:r>
                        <a:rPr lang="en-US" sz="1400" u="sng" dirty="0" smtClean="0"/>
                        <a:t>19</a:t>
                      </a:r>
                      <a:endParaRPr lang="en-US" sz="1400" dirty="0"/>
                    </a:p>
                  </a:txBody>
                  <a:tcPr/>
                </a:tc>
                <a:tc>
                  <a:txBody>
                    <a:bodyPr/>
                    <a:lstStyle/>
                    <a:p>
                      <a:r>
                        <a:rPr lang="en-US" sz="1400" dirty="0" smtClean="0"/>
                        <a:t>5,</a:t>
                      </a:r>
                    </a:p>
                    <a:p>
                      <a:r>
                        <a:rPr lang="en-US" sz="1400" u="sng" dirty="0" smtClean="0"/>
                        <a:t>19</a:t>
                      </a:r>
                      <a:endParaRPr lang="en-US" sz="1400" u="sng" dirty="0"/>
                    </a:p>
                  </a:txBody>
                  <a:tcPr/>
                </a:tc>
                <a:tc>
                  <a:txBody>
                    <a:bodyPr/>
                    <a:lstStyle/>
                    <a:p>
                      <a:r>
                        <a:rPr lang="en-US" sz="1400" dirty="0" smtClean="0"/>
                        <a:t>6,</a:t>
                      </a:r>
                    </a:p>
                    <a:p>
                      <a:r>
                        <a:rPr lang="en-US" sz="1400" u="sng" dirty="0" smtClean="0"/>
                        <a:t>21</a:t>
                      </a:r>
                      <a:r>
                        <a:rPr lang="en-US" sz="1400" dirty="0" smtClean="0"/>
                        <a:t>   </a:t>
                      </a:r>
                      <a:endParaRPr lang="en-US" sz="1400" dirty="0"/>
                    </a:p>
                  </a:txBody>
                  <a:tcPr/>
                </a:tc>
                <a:tc>
                  <a:txBody>
                    <a:bodyPr/>
                    <a:lstStyle/>
                    <a:p>
                      <a:r>
                        <a:rPr lang="en-US" sz="1400" dirty="0" smtClean="0"/>
                        <a:t>7,</a:t>
                      </a:r>
                    </a:p>
                    <a:p>
                      <a:r>
                        <a:rPr lang="en-US" sz="1400" u="sng" dirty="0" smtClean="0"/>
                        <a:t>24</a:t>
                      </a:r>
                      <a:endParaRPr lang="en-US" sz="1400" u="sng" dirty="0"/>
                    </a:p>
                  </a:txBody>
                  <a:tcPr/>
                </a:tc>
                <a:tc>
                  <a:txBody>
                    <a:bodyPr/>
                    <a:lstStyle/>
                    <a:p>
                      <a:r>
                        <a:rPr lang="en-US" sz="1400" dirty="0" smtClean="0"/>
                        <a:t>8,</a:t>
                      </a:r>
                    </a:p>
                    <a:p>
                      <a:r>
                        <a:rPr lang="en-US" sz="1400" u="sng" dirty="0" smtClean="0"/>
                        <a:t>26</a:t>
                      </a:r>
                      <a:endParaRPr lang="en-US" sz="1400" u="sng" dirty="0"/>
                    </a:p>
                  </a:txBody>
                  <a:tcPr/>
                </a:tc>
                <a:tc>
                  <a:txBody>
                    <a:bodyPr/>
                    <a:lstStyle/>
                    <a:p>
                      <a:r>
                        <a:rPr lang="en-US" sz="1400" dirty="0" smtClean="0"/>
                        <a:t>9,</a:t>
                      </a:r>
                    </a:p>
                    <a:p>
                      <a:r>
                        <a:rPr lang="en-US" sz="1400" b="1" u="sng" dirty="0" smtClean="0">
                          <a:solidFill>
                            <a:srgbClr val="FF0000"/>
                          </a:solidFill>
                        </a:rPr>
                        <a:t>28</a:t>
                      </a:r>
                      <a:endParaRPr lang="en-US" sz="1400" b="1" u="sng" dirty="0">
                        <a:solidFill>
                          <a:srgbClr val="FF0000"/>
                        </a:solidFill>
                      </a:endParaRPr>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E,9,</a:t>
                      </a:r>
                      <a:r>
                        <a:rPr lang="en-US" sz="1400" b="1" u="sng" dirty="0" smtClean="0"/>
                        <a:t>15</a:t>
                      </a:r>
                      <a:endParaRPr lang="en-US" sz="1400" b="1" dirty="0" smtClean="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lang="en-US" sz="1400" dirty="0" smtClean="0"/>
                        <a:t>0, </a:t>
                      </a:r>
                      <a:r>
                        <a:rPr lang="en-US" sz="1400" b="1" u="sng" dirty="0" smtClean="0">
                          <a:solidFill>
                            <a:srgbClr val="FF0000"/>
                          </a:solidFill>
                        </a:rPr>
                        <a:t>15</a:t>
                      </a:r>
                      <a:endParaRPr lang="en-US" sz="1400" b="1" dirty="0">
                        <a:solidFill>
                          <a:srgbClr val="FF0000"/>
                        </a:solidFill>
                      </a:endParaRPr>
                    </a:p>
                  </a:txBody>
                  <a:tcPr/>
                </a:tc>
                <a:tc>
                  <a:txBody>
                    <a:bodyPr/>
                    <a:lstStyle/>
                    <a:p>
                      <a:r>
                        <a:rPr lang="en-US" sz="1400" dirty="0" smtClean="0"/>
                        <a:t>1, </a:t>
                      </a:r>
                      <a:r>
                        <a:rPr lang="en-US" sz="1400" u="sng" dirty="0" smtClean="0"/>
                        <a:t>15</a:t>
                      </a:r>
                      <a:endParaRPr lang="en-US" sz="1400" dirty="0"/>
                    </a:p>
                  </a:txBody>
                  <a:tcPr/>
                </a:tc>
                <a:tc>
                  <a:txBody>
                    <a:bodyPr/>
                    <a:lstStyle/>
                    <a:p>
                      <a:r>
                        <a:rPr lang="en-US" sz="1400" dirty="0" smtClean="0">
                          <a:solidFill>
                            <a:schemeClr val="tx1"/>
                          </a:solidFill>
                        </a:rPr>
                        <a:t>2, </a:t>
                      </a:r>
                      <a:r>
                        <a:rPr lang="en-US" sz="1400" u="sng" dirty="0" smtClean="0">
                          <a:solidFill>
                            <a:schemeClr val="tx1"/>
                          </a:solidFill>
                        </a:rPr>
                        <a:t>15</a:t>
                      </a:r>
                      <a:endParaRPr lang="en-US" sz="1400" dirty="0">
                        <a:solidFill>
                          <a:schemeClr val="tx1"/>
                        </a:solidFill>
                      </a:endParaRPr>
                    </a:p>
                  </a:txBody>
                  <a:tcPr/>
                </a:tc>
                <a:tc>
                  <a:txBody>
                    <a:bodyPr/>
                    <a:lstStyle/>
                    <a:p>
                      <a:r>
                        <a:rPr lang="en-US" sz="1400" dirty="0" smtClean="0">
                          <a:solidFill>
                            <a:schemeClr val="tx1"/>
                          </a:solidFill>
                        </a:rPr>
                        <a:t>3,  </a:t>
                      </a:r>
                      <a:r>
                        <a:rPr lang="en-US" sz="1400" b="0" u="sng" dirty="0" smtClean="0">
                          <a:solidFill>
                            <a:schemeClr val="tx1"/>
                          </a:solidFill>
                        </a:rPr>
                        <a:t>19</a:t>
                      </a:r>
                      <a:endParaRPr lang="en-US" sz="1400" b="0" dirty="0">
                        <a:solidFill>
                          <a:schemeClr val="tx1"/>
                        </a:solidFill>
                      </a:endParaRPr>
                    </a:p>
                  </a:txBody>
                  <a:tcPr/>
                </a:tc>
                <a:tc>
                  <a:txBody>
                    <a:bodyPr/>
                    <a:lstStyle/>
                    <a:p>
                      <a:r>
                        <a:rPr lang="en-US" sz="1400" dirty="0" smtClean="0"/>
                        <a:t>4,</a:t>
                      </a:r>
                    </a:p>
                    <a:p>
                      <a:r>
                        <a:rPr lang="en-US" sz="1400" u="sng" dirty="0" smtClean="0"/>
                        <a:t>21</a:t>
                      </a:r>
                      <a:r>
                        <a:rPr lang="en-US" sz="1400" dirty="0" smtClean="0"/>
                        <a:t> </a:t>
                      </a:r>
                      <a:endParaRPr lang="en-US" sz="1400" dirty="0"/>
                    </a:p>
                  </a:txBody>
                  <a:tcPr/>
                </a:tc>
                <a:tc>
                  <a:txBody>
                    <a:bodyPr/>
                    <a:lstStyle/>
                    <a:p>
                      <a:r>
                        <a:rPr lang="en-US" sz="1400" dirty="0" smtClean="0"/>
                        <a:t>5,</a:t>
                      </a:r>
                    </a:p>
                    <a:p>
                      <a:r>
                        <a:rPr lang="en-US" sz="1400" u="sng" dirty="0" smtClean="0"/>
                        <a:t>21</a:t>
                      </a:r>
                      <a:endParaRPr lang="en-US" sz="1400" u="sng" dirty="0"/>
                    </a:p>
                  </a:txBody>
                  <a:tcPr/>
                </a:tc>
                <a:tc>
                  <a:txBody>
                    <a:bodyPr/>
                    <a:lstStyle/>
                    <a:p>
                      <a:r>
                        <a:rPr lang="en-US" sz="1400" dirty="0" smtClean="0"/>
                        <a:t>6,</a:t>
                      </a:r>
                    </a:p>
                    <a:p>
                      <a:r>
                        <a:rPr lang="en-US" sz="1400" u="sng" dirty="0" smtClean="0"/>
                        <a:t>23</a:t>
                      </a:r>
                      <a:endParaRPr lang="en-US" sz="1400" u="sng" dirty="0"/>
                    </a:p>
                  </a:txBody>
                  <a:tcPr/>
                </a:tc>
                <a:tc>
                  <a:txBody>
                    <a:bodyPr/>
                    <a:lstStyle/>
                    <a:p>
                      <a:r>
                        <a:rPr lang="en-US" sz="1400" dirty="0" smtClean="0"/>
                        <a:t>7,</a:t>
                      </a:r>
                    </a:p>
                    <a:p>
                      <a:r>
                        <a:rPr lang="en-US" sz="1400" u="sng" dirty="0" smtClean="0"/>
                        <a:t>26</a:t>
                      </a:r>
                      <a:endParaRPr lang="en-US" sz="1400" u="sng" dirty="0"/>
                    </a:p>
                  </a:txBody>
                  <a:tcPr/>
                </a:tc>
                <a:tc>
                  <a:txBody>
                    <a:bodyPr/>
                    <a:lstStyle/>
                    <a:p>
                      <a:r>
                        <a:rPr lang="en-US" sz="1400" dirty="0" smtClean="0"/>
                        <a:t>8,</a:t>
                      </a:r>
                    </a:p>
                    <a:p>
                      <a:r>
                        <a:rPr lang="en-US" sz="1400" u="sng" dirty="0" smtClean="0"/>
                        <a:t>28</a:t>
                      </a:r>
                      <a:endParaRPr lang="en-US" sz="1400" u="sng" dirty="0"/>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609600" y="6444734"/>
            <a:ext cx="3713774" cy="338554"/>
          </a:xfrm>
          <a:prstGeom prst="rect">
            <a:avLst/>
          </a:prstGeom>
          <a:noFill/>
        </p:spPr>
        <p:txBody>
          <a:bodyPr wrap="none" rtlCol="0">
            <a:spAutoFit/>
          </a:bodyPr>
          <a:lstStyle/>
          <a:p>
            <a:r>
              <a:rPr lang="en-US" sz="1600" dirty="0" smtClean="0"/>
              <a:t>Red – optimal, underscore – value(money)</a:t>
            </a:r>
            <a:endParaRPr lang="en-US" sz="1600" dirty="0"/>
          </a:p>
        </p:txBody>
      </p:sp>
      <mc:AlternateContent xmlns:mc="http://schemas.openxmlformats.org/markup-compatibility/2006" xmlns:a14="http://schemas.microsoft.com/office/drawing/2010/main">
        <mc:Choice Requires="a14">
          <p:sp>
            <p:nvSpPr>
              <p:cNvPr id="7" name="TextBox 6"/>
              <p:cNvSpPr txBox="1"/>
              <p:nvPr/>
            </p:nvSpPr>
            <p:spPr>
              <a:xfrm>
                <a:off x="5355337" y="259931"/>
                <a:ext cx="3733799" cy="217719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m:rPr>
                          <m:sty m:val="p"/>
                        </m:rPr>
                        <a:rPr lang="en-US" sz="1600" b="0" i="0" smtClean="0">
                          <a:latin typeface="Cambria Math"/>
                        </a:rPr>
                        <m:t>Math</m:t>
                      </m:r>
                      <m:r>
                        <a:rPr lang="en-US" sz="1600" b="0" i="0" smtClean="0">
                          <a:latin typeface="Cambria Math"/>
                        </a:rPr>
                        <m:t> </m:t>
                      </m:r>
                      <m:r>
                        <m:rPr>
                          <m:sty m:val="p"/>
                        </m:rPr>
                        <a:rPr lang="en-US" sz="1600" b="0" i="0" smtClean="0">
                          <a:latin typeface="Cambria Math"/>
                        </a:rPr>
                        <m:t>cost</m:t>
                      </m:r>
                      <m:r>
                        <a:rPr lang="en-US" sz="1600" b="0" i="0" smtClean="0">
                          <a:latin typeface="Cambria Math"/>
                        </a:rPr>
                        <m:t> </m:t>
                      </m:r>
                      <m:r>
                        <m:rPr>
                          <m:sty m:val="p"/>
                        </m:rPr>
                        <a:rPr lang="en-US" sz="1600" b="0" i="0" smtClean="0">
                          <a:latin typeface="Cambria Math"/>
                        </a:rPr>
                        <m:t>function</m:t>
                      </m:r>
                      <m:r>
                        <a:rPr lang="en-US" sz="1600" b="0" i="0" smtClean="0">
                          <a:latin typeface="Cambria Math"/>
                        </a:rPr>
                        <m:t>:</m:t>
                      </m:r>
                    </m:oMath>
                  </m:oMathPara>
                </a14:m>
                <a:endParaRPr lang="en-US" sz="1600" b="0" dirty="0" smtClean="0"/>
              </a:p>
              <a:p>
                <a:r>
                  <a:rPr lang="en-US" sz="1600" b="0" i="0" dirty="0" smtClean="0">
                    <a:latin typeface="Cambria Math"/>
                  </a:rPr>
                  <a:t> </a:t>
                </a:r>
                <a14:m>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𝑘</m:t>
                        </m:r>
                      </m:e>
                    </m:d>
                    <m:r>
                      <a:rPr lang="en-US" sz="1600" b="0" i="1" smtClean="0">
                        <a:latin typeface="Cambria Math"/>
                      </a:rPr>
                      <m:t>=0, </m:t>
                    </m:r>
                    <m:r>
                      <a:rPr lang="en-US" sz="1600" b="0" i="1" smtClean="0">
                        <a:latin typeface="Cambria Math" panose="02040503050406030204" pitchFamily="18" charset="0"/>
                      </a:rPr>
                      <m:t> </m:t>
                    </m:r>
                    <m:r>
                      <a:rPr lang="en-US" sz="1600" b="0" i="1" smtClean="0">
                        <a:latin typeface="Cambria Math"/>
                        <a:ea typeface="Cambria Math"/>
                      </a:rPr>
                      <m:t>∀</m:t>
                    </m:r>
                    <m:r>
                      <a:rPr lang="en-US" sz="1600" b="0" i="1" smtClean="0">
                        <a:latin typeface="Cambria Math"/>
                      </a:rPr>
                      <m:t>𝑘</m:t>
                    </m:r>
                    <m:r>
                      <a:rPr lang="en-US" sz="1600" b="0" i="1" smtClean="0">
                        <a:latin typeface="Cambria Math" panose="02040503050406030204" pitchFamily="18" charset="0"/>
                      </a:rPr>
                      <m:t>&lt;</m:t>
                    </m:r>
                    <m:func>
                      <m:funcPr>
                        <m:ctrlPr>
                          <a:rPr lang="en-US" sz="1600" i="1">
                            <a:latin typeface="Cambria Math" panose="02040503050406030204" pitchFamily="18" charset="0"/>
                          </a:rPr>
                        </m:ctrlPr>
                      </m:funcPr>
                      <m:fName>
                        <m:limLow>
                          <m:limLowPr>
                            <m:ctrlPr>
                              <a:rPr lang="en-US" sz="1600" i="1">
                                <a:latin typeface="Cambria Math" panose="02040503050406030204" pitchFamily="18" charset="0"/>
                              </a:rPr>
                            </m:ctrlPr>
                          </m:limLowPr>
                          <m:e>
                            <m:r>
                              <m:rPr>
                                <m:sty m:val="p"/>
                              </m:rPr>
                              <a:rPr lang="en-US" sz="1600">
                                <a:latin typeface="Cambria Math" panose="02040503050406030204" pitchFamily="18" charset="0"/>
                              </a:rPr>
                              <m:t>min</m:t>
                            </m:r>
                          </m:e>
                          <m:lim>
                            <m:r>
                              <a:rPr lang="en-US" sz="1600" i="1">
                                <a:latin typeface="Cambria Math" panose="02040503050406030204" pitchFamily="18" charset="0"/>
                              </a:rPr>
                              <m:t>1</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𝑖</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𝑛</m:t>
                            </m:r>
                          </m:lim>
                        </m:limLow>
                      </m:fName>
                      <m:e>
                        <m:sSub>
                          <m:sSubPr>
                            <m:ctrlPr>
                              <a:rPr lang="en-US" sz="1600" i="1">
                                <a:latin typeface="Cambria Math" panose="02040503050406030204" pitchFamily="18" charset="0"/>
                              </a:rPr>
                            </m:ctrlPr>
                          </m:sSubPr>
                          <m:e>
                            <m:r>
                              <a:rPr lang="en-US" sz="1600" i="1">
                                <a:latin typeface="Cambria Math" panose="02040503050406030204" pitchFamily="18" charset="0"/>
                              </a:rPr>
                              <m:t>𝑤</m:t>
                            </m:r>
                          </m:e>
                          <m:sub>
                            <m:r>
                              <a:rPr lang="en-US" sz="1600" i="1">
                                <a:latin typeface="Cambria Math" panose="02040503050406030204" pitchFamily="18" charset="0"/>
                              </a:rPr>
                              <m:t>𝑖</m:t>
                            </m:r>
                          </m:sub>
                        </m:sSub>
                      </m:e>
                    </m:func>
                    <m:r>
                      <a:rPr lang="en-US" sz="1600" b="0" i="1">
                        <a:latin typeface="Cambria Math" panose="02040503050406030204" pitchFamily="18" charset="0"/>
                      </a:rPr>
                      <m:t> </m:t>
                    </m:r>
                  </m:oMath>
                </a14:m>
                <a:endParaRPr lang="en-US" sz="1600" b="0" i="1" dirty="0" smtClean="0">
                  <a:latin typeface="Cambria Math" panose="02040503050406030204" pitchFamily="18" charset="0"/>
                </a:endParaRPr>
              </a:p>
              <a:p>
                <a:r>
                  <a:rPr lang="en-US" sz="1600" b="0" dirty="0" smtClean="0"/>
                  <a:t>              </a:t>
                </a:r>
                <a14:m>
                  <m:oMath xmlns:m="http://schemas.openxmlformats.org/officeDocument/2006/math">
                    <m:r>
                      <a:rPr lang="en-US" sz="1600" b="0" i="1" smtClean="0">
                        <a:latin typeface="Cambria Math" panose="02040503050406030204" pitchFamily="18" charset="0"/>
                      </a:rPr>
                      <m:t>(</m:t>
                    </m:r>
                    <m:r>
                      <a:rPr lang="en-US" sz="1600" b="0" i="1" smtClean="0">
                        <a:latin typeface="Cambria Math" panose="02040503050406030204" pitchFamily="18" charset="0"/>
                      </a:rPr>
                      <m:t>𝑏𝑎𝑠𝑒</m:t>
                    </m:r>
                    <m:r>
                      <a:rPr lang="en-US" sz="1600" b="0" i="1" smtClean="0">
                        <a:latin typeface="Cambria Math" panose="02040503050406030204" pitchFamily="18" charset="0"/>
                      </a:rPr>
                      <m:t> </m:t>
                    </m:r>
                    <m:r>
                      <a:rPr lang="en-US" sz="1600" b="0" i="1" smtClean="0">
                        <a:latin typeface="Cambria Math" panose="02040503050406030204" pitchFamily="18" charset="0"/>
                      </a:rPr>
                      <m:t>𝑐𝑎𝑠𝑒𝑠</m:t>
                    </m:r>
                    <m:r>
                      <a:rPr lang="en-US" sz="1600" b="0" i="1" smtClean="0">
                        <a:latin typeface="Cambria Math" panose="02040503050406030204" pitchFamily="18" charset="0"/>
                      </a:rPr>
                      <m:t>, </m:t>
                    </m:r>
                    <m:r>
                      <a:rPr lang="en-US" sz="1600" b="0" i="1" smtClean="0">
                        <a:latin typeface="Cambria Math" panose="02040503050406030204" pitchFamily="18" charset="0"/>
                      </a:rPr>
                      <m:t>𝑛𝑜</m:t>
                    </m:r>
                    <m:r>
                      <a:rPr lang="en-US" sz="1600" b="0" i="1" smtClean="0">
                        <a:latin typeface="Cambria Math" panose="02040503050406030204" pitchFamily="18" charset="0"/>
                      </a:rPr>
                      <m:t> </m:t>
                    </m:r>
                    <m:r>
                      <a:rPr lang="en-US" sz="1600" b="0" i="1" smtClean="0">
                        <a:latin typeface="Cambria Math" panose="02040503050406030204" pitchFamily="18" charset="0"/>
                      </a:rPr>
                      <m:t>𝑖𝑡𝑒𝑚</m:t>
                    </m:r>
                    <m:r>
                      <a:rPr lang="en-US" sz="1600" b="0" i="1" smtClean="0">
                        <a:latin typeface="Cambria Math" panose="02040503050406030204" pitchFamily="18" charset="0"/>
                      </a:rPr>
                      <m:t> </m:t>
                    </m:r>
                    <m:r>
                      <a:rPr lang="en-US" sz="1600" b="0" i="1" smtClean="0">
                        <a:latin typeface="Cambria Math" panose="02040503050406030204" pitchFamily="18" charset="0"/>
                      </a:rPr>
                      <m:t>𝑓𝑖𝑡𝑠</m:t>
                    </m:r>
                    <m:r>
                      <a:rPr lang="en-US" sz="1600" b="0" i="1" smtClean="0">
                        <a:latin typeface="Cambria Math" panose="02040503050406030204" pitchFamily="18" charset="0"/>
                      </a:rPr>
                      <m:t>) </m:t>
                    </m:r>
                  </m:oMath>
                </a14:m>
                <a:endParaRPr lang="en-US" sz="1600" b="0" i="1" dirty="0" smtClean="0">
                  <a:latin typeface="Cambria Math" panose="02040503050406030204" pitchFamily="18" charset="0"/>
                </a:endParaRPr>
              </a:p>
              <a:p>
                <a:r>
                  <a:rPr lang="en-US" sz="1600" b="0" dirty="0" smtClean="0"/>
                  <a:t> </a:t>
                </a:r>
                <a14:m>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𝑘</m:t>
                        </m:r>
                      </m:e>
                    </m:d>
                    <m:r>
                      <a:rPr lang="en-US" sz="1600" b="0" i="1" smtClean="0">
                        <a:latin typeface="Cambria Math"/>
                      </a:rPr>
                      <m:t>=</m:t>
                    </m:r>
                    <m:func>
                      <m:funcPr>
                        <m:ctrlPr>
                          <a:rPr lang="en-US" sz="1600" b="0" i="1" smtClean="0">
                            <a:latin typeface="Cambria Math" panose="02040503050406030204" pitchFamily="18" charset="0"/>
                          </a:rPr>
                        </m:ctrlPr>
                      </m:funcPr>
                      <m:fName>
                        <m:limLow>
                          <m:limLowPr>
                            <m:ctrlPr>
                              <a:rPr lang="en-US" sz="1600" b="0" i="1" smtClean="0">
                                <a:latin typeface="Cambria Math" panose="02040503050406030204" pitchFamily="18" charset="0"/>
                              </a:rPr>
                            </m:ctrlPr>
                          </m:limLowPr>
                          <m:e>
                            <m:r>
                              <m:rPr>
                                <m:sty m:val="p"/>
                              </m:rPr>
                              <a:rPr lang="en-US" sz="1600" b="0" i="0" smtClean="0">
                                <a:latin typeface="Cambria Math"/>
                              </a:rPr>
                              <m:t>max</m:t>
                            </m:r>
                          </m:e>
                          <m:lim>
                            <m:eqArr>
                              <m:eqArrPr>
                                <m:ctrlPr>
                                  <a:rPr lang="en-US" sz="1600" b="0" i="1" smtClean="0">
                                    <a:solidFill>
                                      <a:schemeClr val="tx1"/>
                                    </a:solidFill>
                                    <a:latin typeface="Cambria Math" panose="02040503050406030204" pitchFamily="18" charset="0"/>
                                    <a:ea typeface="Cambria Math"/>
                                  </a:rPr>
                                </m:ctrlPr>
                              </m:eqArrPr>
                              <m:e>
                                <m:r>
                                  <a:rPr lang="en-US" sz="1600" b="0" i="1" smtClean="0">
                                    <a:solidFill>
                                      <a:schemeClr val="tx1"/>
                                    </a:solidFill>
                                    <a:latin typeface="Cambria Math" panose="02040503050406030204" pitchFamily="18" charset="0"/>
                                    <a:ea typeface="Cambria Math" panose="02040503050406030204" pitchFamily="18" charset="0"/>
                                  </a:rPr>
                                  <m:t>∀</m:t>
                                </m:r>
                                <m:r>
                                  <a:rPr lang="en-US" sz="1600" b="0" i="1" smtClean="0">
                                    <a:solidFill>
                                      <a:schemeClr val="tx1"/>
                                    </a:solidFill>
                                    <a:latin typeface="Cambria Math"/>
                                    <a:ea typeface="Cambria Math"/>
                                  </a:rPr>
                                  <m:t>𝑖</m:t>
                                </m:r>
                                <m:r>
                                  <a:rPr lang="en-US" sz="1600" b="0" i="1" smtClean="0">
                                    <a:solidFill>
                                      <a:schemeClr val="tx1"/>
                                    </a:solidFill>
                                    <a:latin typeface="Cambria Math"/>
                                  </a:rPr>
                                  <m:t>,</m:t>
                                </m:r>
                                <m:r>
                                  <a:rPr lang="en-US" sz="1600" b="0" i="1" smtClean="0">
                                    <a:solidFill>
                                      <a:schemeClr val="tx1"/>
                                    </a:solidFill>
                                    <a:latin typeface="Cambria Math"/>
                                  </a:rPr>
                                  <m:t>𝑠</m:t>
                                </m:r>
                                <m:r>
                                  <a:rPr lang="en-US" sz="1600" b="0" i="1" smtClean="0">
                                    <a:solidFill>
                                      <a:schemeClr val="tx1"/>
                                    </a:solidFill>
                                    <a:latin typeface="Cambria Math"/>
                                  </a:rPr>
                                  <m:t>.</m:t>
                                </m:r>
                                <m:r>
                                  <a:rPr lang="en-US" sz="1600" b="0" i="1" smtClean="0">
                                    <a:solidFill>
                                      <a:schemeClr val="tx1"/>
                                    </a:solidFill>
                                    <a:latin typeface="Cambria Math"/>
                                  </a:rPr>
                                  <m:t>𝑡</m:t>
                                </m:r>
                                <m:r>
                                  <a:rPr lang="en-US" sz="1600" b="0" i="1" smtClean="0">
                                    <a:solidFill>
                                      <a:schemeClr val="tx1"/>
                                    </a:solidFill>
                                    <a:latin typeface="Cambria Math"/>
                                  </a:rPr>
                                  <m:t>.</m:t>
                                </m:r>
                                <m:sSub>
                                  <m:sSubPr>
                                    <m:ctrlPr>
                                      <a:rPr lang="en-US" sz="1600" b="0" i="1" smtClean="0">
                                        <a:solidFill>
                                          <a:schemeClr val="tx1"/>
                                        </a:solidFill>
                                        <a:latin typeface="Cambria Math" panose="02040503050406030204" pitchFamily="18" charset="0"/>
                                      </a:rPr>
                                    </m:ctrlPr>
                                  </m:sSubPr>
                                  <m:e>
                                    <m:r>
                                      <a:rPr lang="en-US" sz="1600" b="0" i="1" smtClean="0">
                                        <a:solidFill>
                                          <a:schemeClr val="tx1"/>
                                        </a:solidFill>
                                        <a:latin typeface="Cambria Math"/>
                                      </a:rPr>
                                      <m:t>𝑤</m:t>
                                    </m:r>
                                  </m:e>
                                  <m:sub>
                                    <m:r>
                                      <a:rPr lang="en-US" sz="1600" b="0" i="1" smtClean="0">
                                        <a:solidFill>
                                          <a:schemeClr val="tx1"/>
                                        </a:solidFill>
                                        <a:latin typeface="Cambria Math"/>
                                      </a:rPr>
                                      <m:t>𝑖</m:t>
                                    </m:r>
                                  </m:sub>
                                </m:sSub>
                                <m:r>
                                  <a:rPr lang="en-US" sz="1600" i="1">
                                    <a:solidFill>
                                      <a:schemeClr val="tx1"/>
                                    </a:solidFill>
                                    <a:latin typeface="Cambria Math"/>
                                    <a:ea typeface="Cambria Math"/>
                                  </a:rPr>
                                  <m:t>≤</m:t>
                                </m:r>
                                <m:r>
                                  <a:rPr lang="en-US" sz="1600" b="0" i="1" smtClean="0">
                                    <a:solidFill>
                                      <a:schemeClr val="tx1"/>
                                    </a:solidFill>
                                    <a:latin typeface="Cambria Math"/>
                                  </a:rPr>
                                  <m:t>𝑘</m:t>
                                </m:r>
                              </m:e>
                              <m:e>
                                <m:r>
                                  <a:rPr lang="en-US" sz="1600" b="0" i="1" smtClean="0">
                                    <a:solidFill>
                                      <a:schemeClr val="tx1"/>
                                    </a:solidFill>
                                    <a:latin typeface="Cambria Math"/>
                                  </a:rPr>
                                  <m:t>(1</m:t>
                                </m:r>
                                <m:r>
                                  <a:rPr lang="en-US" sz="1600" b="0" i="1" smtClean="0">
                                    <a:solidFill>
                                      <a:schemeClr val="tx1"/>
                                    </a:solidFill>
                                    <a:latin typeface="Cambria Math"/>
                                    <a:ea typeface="Cambria Math"/>
                                  </a:rPr>
                                  <m:t>≤</m:t>
                                </m:r>
                                <m:r>
                                  <a:rPr lang="en-US" sz="1600" b="0" i="1" smtClean="0">
                                    <a:solidFill>
                                      <a:schemeClr val="tx1"/>
                                    </a:solidFill>
                                    <a:latin typeface="Cambria Math"/>
                                    <a:ea typeface="Cambria Math"/>
                                  </a:rPr>
                                  <m:t>𝑖</m:t>
                                </m:r>
                                <m:r>
                                  <a:rPr lang="en-US" sz="1600" b="0" i="1" smtClean="0">
                                    <a:solidFill>
                                      <a:schemeClr val="tx1"/>
                                    </a:solidFill>
                                    <a:latin typeface="Cambria Math"/>
                                    <a:ea typeface="Cambria Math"/>
                                  </a:rPr>
                                  <m:t>≤</m:t>
                                </m:r>
                                <m:r>
                                  <a:rPr lang="en-US" sz="1600" b="0" i="1" smtClean="0">
                                    <a:solidFill>
                                      <a:schemeClr val="tx1"/>
                                    </a:solidFill>
                                    <a:latin typeface="Cambria Math"/>
                                    <a:ea typeface="Cambria Math"/>
                                  </a:rPr>
                                  <m:t>𝑛</m:t>
                                </m:r>
                                <m:r>
                                  <a:rPr lang="en-US" sz="1600" b="0" i="1" smtClean="0">
                                    <a:solidFill>
                                      <a:schemeClr val="tx1"/>
                                    </a:solidFill>
                                    <a:latin typeface="Cambria Math"/>
                                  </a:rPr>
                                  <m:t>)</m:t>
                                </m:r>
                              </m:e>
                            </m:eqArr>
                          </m:lim>
                        </m:limLow>
                      </m:fName>
                      <m:e>
                        <m:r>
                          <a:rPr lang="en-US" sz="1600" b="0" i="1" smtClean="0">
                            <a:latin typeface="Cambria Math"/>
                          </a:rPr>
                          <m:t>{</m:t>
                        </m:r>
                        <m:sSub>
                          <m:sSubPr>
                            <m:ctrlPr>
                              <a:rPr lang="en-US" sz="1600" b="0" i="1" smtClean="0">
                                <a:latin typeface="Cambria Math" panose="02040503050406030204" pitchFamily="18" charset="0"/>
                              </a:rPr>
                            </m:ctrlPr>
                          </m:sSubPr>
                          <m:e>
                            <m:r>
                              <a:rPr lang="en-US" sz="1600" b="0" i="1" smtClean="0">
                                <a:latin typeface="Cambria Math"/>
                              </a:rPr>
                              <m:t>𝑣𝑎𝑙</m:t>
                            </m:r>
                          </m:e>
                          <m:sub>
                            <m:r>
                              <a:rPr lang="en-US" sz="1600" b="0" i="1" smtClean="0">
                                <a:latin typeface="Cambria Math"/>
                              </a:rPr>
                              <m:t>𝑖</m:t>
                            </m:r>
                          </m:sub>
                        </m:sSub>
                        <m:r>
                          <a:rPr lang="en-US" sz="1600" b="0" i="1" smtClean="0">
                            <a:latin typeface="Cambria Math"/>
                          </a:rPr>
                          <m:t>+</m:t>
                        </m:r>
                        <m:r>
                          <a:rPr lang="en-US" sz="1600" b="0" i="1" smtClean="0">
                            <a:latin typeface="Cambria Math"/>
                          </a:rPr>
                          <m:t>𝑆𝑜𝑙</m:t>
                        </m:r>
                        <m:r>
                          <a:rPr lang="en-US" sz="1600" b="0" i="1" smtClean="0">
                            <a:latin typeface="Cambria Math"/>
                          </a:rPr>
                          <m:t>(</m:t>
                        </m:r>
                        <m:r>
                          <a:rPr lang="en-US" sz="1600" b="0" i="1" smtClean="0">
                            <a:latin typeface="Cambria Math"/>
                          </a:rPr>
                          <m:t>𝑘</m:t>
                        </m:r>
                        <m:r>
                          <a:rPr lang="en-US" sz="1600" b="0" i="1" smtClean="0">
                            <a:latin typeface="Cambria Math"/>
                          </a:rPr>
                          <m:t>−</m:t>
                        </m:r>
                        <m:sSub>
                          <m:sSubPr>
                            <m:ctrlPr>
                              <a:rPr lang="en-US" sz="1600" b="0" i="1" smtClean="0">
                                <a:latin typeface="Cambria Math" panose="02040503050406030204" pitchFamily="18" charset="0"/>
                              </a:rPr>
                            </m:ctrlPr>
                          </m:sSubPr>
                          <m:e>
                            <m:r>
                              <a:rPr lang="en-US" sz="1600" b="0" i="1" smtClean="0">
                                <a:latin typeface="Cambria Math"/>
                              </a:rPr>
                              <m:t>𝑤</m:t>
                            </m:r>
                          </m:e>
                          <m:sub>
                            <m:r>
                              <a:rPr lang="en-US" sz="1600" b="0" i="1" smtClean="0">
                                <a:latin typeface="Cambria Math"/>
                              </a:rPr>
                              <m:t>𝑖</m:t>
                            </m:r>
                          </m:sub>
                        </m:sSub>
                        <m:r>
                          <a:rPr lang="en-US" sz="1600" b="0" i="1" smtClean="0">
                            <a:latin typeface="Cambria Math"/>
                          </a:rPr>
                          <m:t>)}</m:t>
                        </m:r>
                      </m:e>
                    </m:func>
                    <m:r>
                      <a:rPr lang="en-US" sz="1600" b="0" i="1" smtClean="0">
                        <a:latin typeface="Cambria Math"/>
                      </a:rPr>
                      <m:t> </m:t>
                    </m:r>
                  </m:oMath>
                </a14:m>
                <a:endParaRPr lang="en-US" sz="1600" b="0" i="1" dirty="0" smtClean="0">
                  <a:latin typeface="Cambria Math"/>
                </a:endParaRPr>
              </a:p>
              <a:p>
                <a:endParaRPr lang="en-US" sz="1600" b="0" dirty="0" smtClean="0"/>
              </a:p>
              <a:p>
                <a:r>
                  <a:rPr lang="en-US" sz="1600" b="0" dirty="0" smtClean="0"/>
                  <a:t>Where </a:t>
                </a:r>
                <a14:m>
                  <m:oMath xmlns:m="http://schemas.openxmlformats.org/officeDocument/2006/math">
                    <m:r>
                      <a:rPr lang="en-US" sz="1600" b="0" i="1" smtClean="0">
                        <a:latin typeface="Cambria Math"/>
                      </a:rPr>
                      <m:t>𝑘</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𝑤𝑒𝑖𝑔h𝑡</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𝑝𝑟𝑜𝑏𝑙𝑒𝑚</m:t>
                    </m:r>
                    <m:r>
                      <a:rPr lang="en-US" sz="1600" b="0" i="1" smtClean="0">
                        <a:latin typeface="Cambria Math"/>
                      </a:rPr>
                      <m:t> </m:t>
                    </m:r>
                    <m:r>
                      <a:rPr lang="en-US" sz="1600" b="0" i="1" smtClean="0">
                        <a:latin typeface="Cambria Math"/>
                      </a:rPr>
                      <m:t>𝑠𝑖𝑧𝑒</m:t>
                    </m:r>
                    <m:r>
                      <a:rPr lang="en-US" sz="1600" b="0" i="1" smtClean="0">
                        <a:latin typeface="Cambria Math"/>
                      </a:rPr>
                      <m:t> </m:t>
                    </m:r>
                  </m:oMath>
                </a14:m>
                <a:endParaRPr lang="en-US"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5355337" y="259931"/>
                <a:ext cx="3733799" cy="2177199"/>
              </a:xfrm>
              <a:prstGeom prst="rect">
                <a:avLst/>
              </a:prstGeom>
              <a:blipFill>
                <a:blip r:embed="rId2"/>
                <a:stretch>
                  <a:fillRect l="-980" b="-840"/>
                </a:stretch>
              </a:blipFill>
            </p:spPr>
            <p:txBody>
              <a:bodyPr/>
              <a:lstStyle/>
              <a:p>
                <a:r>
                  <a:rPr lang="en-US">
                    <a:noFill/>
                  </a:rPr>
                  <a:t> </a:t>
                </a:r>
              </a:p>
            </p:txBody>
          </p:sp>
        </mc:Fallback>
      </mc:AlternateContent>
    </p:spTree>
    <p:extLst>
      <p:ext uri="{BB962C8B-B14F-4D97-AF65-F5344CB8AC3E}">
        <p14:creationId xmlns:p14="http://schemas.microsoft.com/office/powerpoint/2010/main" val="3737187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Unbounded Knapsack – </a:t>
            </a:r>
            <a:br>
              <a:rPr lang="en-US" dirty="0" smtClean="0"/>
            </a:br>
            <a:r>
              <a:rPr lang="en-US" dirty="0" smtClean="0"/>
              <a:t>recover the items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5" name="TextBox 4"/>
          <p:cNvSpPr txBox="1"/>
          <p:nvPr/>
        </p:nvSpPr>
        <p:spPr>
          <a:xfrm>
            <a:off x="0" y="5105400"/>
            <a:ext cx="9144000" cy="923330"/>
          </a:xfrm>
          <a:prstGeom prst="rect">
            <a:avLst/>
          </a:prstGeom>
          <a:noFill/>
        </p:spPr>
        <p:txBody>
          <a:bodyPr wrap="square" rtlCol="0">
            <a:spAutoFit/>
          </a:bodyPr>
          <a:lstStyle/>
          <a:p>
            <a:r>
              <a:rPr lang="en-US" dirty="0" smtClean="0"/>
              <a:t>Kg   0    </a:t>
            </a:r>
            <a:r>
              <a:rPr lang="en-US" dirty="0"/>
              <a:t>1    2    3    4    5   </a:t>
            </a:r>
            <a:r>
              <a:rPr lang="en-US" dirty="0" smtClean="0"/>
              <a:t>  6    </a:t>
            </a:r>
            <a:r>
              <a:rPr lang="en-US" dirty="0"/>
              <a:t>7   </a:t>
            </a:r>
            <a:r>
              <a:rPr lang="en-US" dirty="0" smtClean="0"/>
              <a:t>   </a:t>
            </a:r>
            <a:r>
              <a:rPr lang="en-US" dirty="0"/>
              <a:t>8 </a:t>
            </a:r>
            <a:r>
              <a:rPr lang="en-US" dirty="0" smtClean="0"/>
              <a:t>    </a:t>
            </a:r>
            <a:r>
              <a:rPr lang="en-US" dirty="0"/>
              <a:t>9   10   11   12   13   14   15 </a:t>
            </a:r>
            <a:r>
              <a:rPr lang="en-US" dirty="0" smtClean="0"/>
              <a:t> 16   </a:t>
            </a:r>
            <a:r>
              <a:rPr lang="en-US" dirty="0"/>
              <a:t>17   18   </a:t>
            </a:r>
            <a:r>
              <a:rPr lang="en-US" dirty="0" smtClean="0"/>
              <a:t>19  20    </a:t>
            </a:r>
            <a:r>
              <a:rPr lang="en-US" dirty="0"/>
              <a:t>21   22   </a:t>
            </a:r>
          </a:p>
          <a:p>
            <a:r>
              <a:rPr lang="en-US" dirty="0" smtClean="0"/>
              <a:t>ID  -</a:t>
            </a:r>
            <a:r>
              <a:rPr lang="en-US" dirty="0"/>
              <a:t>1   -1   -1    A    B    </a:t>
            </a:r>
            <a:r>
              <a:rPr lang="en-US" dirty="0" err="1"/>
              <a:t>B</a:t>
            </a:r>
            <a:r>
              <a:rPr lang="en-US" dirty="0"/>
              <a:t>    A    C   </a:t>
            </a:r>
            <a:r>
              <a:rPr lang="en-US" dirty="0" smtClean="0"/>
              <a:t>  </a:t>
            </a:r>
            <a:r>
              <a:rPr lang="en-US" dirty="0"/>
              <a:t>D  </a:t>
            </a:r>
            <a:r>
              <a:rPr lang="en-US" dirty="0" smtClean="0"/>
              <a:t>   </a:t>
            </a:r>
            <a:r>
              <a:rPr lang="en-US" dirty="0"/>
              <a:t>E   </a:t>
            </a:r>
            <a:r>
              <a:rPr lang="en-US" dirty="0" smtClean="0"/>
              <a:t>  </a:t>
            </a:r>
            <a:r>
              <a:rPr lang="en-US" dirty="0"/>
              <a:t>A   </a:t>
            </a:r>
            <a:r>
              <a:rPr lang="en-US" dirty="0" smtClean="0"/>
              <a:t>  </a:t>
            </a:r>
            <a:r>
              <a:rPr lang="en-US" dirty="0" err="1"/>
              <a:t>A</a:t>
            </a:r>
            <a:r>
              <a:rPr lang="en-US" dirty="0"/>
              <a:t>   </a:t>
            </a:r>
            <a:r>
              <a:rPr lang="en-US" dirty="0" smtClean="0"/>
              <a:t>  </a:t>
            </a:r>
            <a:r>
              <a:rPr lang="en-US" dirty="0" err="1"/>
              <a:t>A</a:t>
            </a:r>
            <a:r>
              <a:rPr lang="en-US" dirty="0"/>
              <a:t>   </a:t>
            </a:r>
            <a:r>
              <a:rPr lang="en-US" dirty="0" smtClean="0"/>
              <a:t>  </a:t>
            </a:r>
            <a:r>
              <a:rPr lang="en-US" dirty="0" err="1"/>
              <a:t>A</a:t>
            </a:r>
            <a:r>
              <a:rPr lang="en-US" dirty="0"/>
              <a:t>   </a:t>
            </a:r>
            <a:r>
              <a:rPr lang="en-US" dirty="0" smtClean="0"/>
              <a:t>  </a:t>
            </a:r>
            <a:r>
              <a:rPr lang="en-US" dirty="0"/>
              <a:t>C  </a:t>
            </a:r>
            <a:r>
              <a:rPr lang="en-US" dirty="0" smtClean="0"/>
              <a:t>   </a:t>
            </a:r>
            <a:r>
              <a:rPr lang="en-US" dirty="0"/>
              <a:t>A </a:t>
            </a:r>
            <a:r>
              <a:rPr lang="en-US" dirty="0" smtClean="0"/>
              <a:t>   C     A     </a:t>
            </a:r>
            <a:r>
              <a:rPr lang="en-US" dirty="0"/>
              <a:t>E   </a:t>
            </a:r>
            <a:r>
              <a:rPr lang="en-US" dirty="0" smtClean="0"/>
              <a:t>   A    </a:t>
            </a:r>
            <a:r>
              <a:rPr lang="en-US" dirty="0" err="1"/>
              <a:t>A</a:t>
            </a:r>
            <a:r>
              <a:rPr lang="en-US" dirty="0"/>
              <a:t>    </a:t>
            </a:r>
            <a:r>
              <a:rPr lang="en-US" dirty="0" smtClean="0"/>
              <a:t> </a:t>
            </a:r>
            <a:r>
              <a:rPr lang="en-US" dirty="0" err="1" smtClean="0"/>
              <a:t>A</a:t>
            </a:r>
            <a:r>
              <a:rPr lang="en-US" dirty="0" smtClean="0"/>
              <a:t>     </a:t>
            </a:r>
            <a:r>
              <a:rPr lang="en-US" dirty="0" err="1"/>
              <a:t>A</a:t>
            </a:r>
            <a:r>
              <a:rPr lang="en-US" dirty="0"/>
              <a:t>    </a:t>
            </a:r>
          </a:p>
          <a:p>
            <a:r>
              <a:rPr lang="en-US" dirty="0" smtClean="0">
                <a:solidFill>
                  <a:schemeClr val="tx1">
                    <a:lumMod val="65000"/>
                    <a:lumOff val="35000"/>
                  </a:schemeClr>
                </a:solidFill>
              </a:rPr>
              <a:t>$$   </a:t>
            </a:r>
            <a:r>
              <a:rPr lang="en-US" dirty="0">
                <a:solidFill>
                  <a:schemeClr val="tx1">
                    <a:lumMod val="65000"/>
                    <a:lumOff val="35000"/>
                  </a:schemeClr>
                </a:solidFill>
              </a:rPr>
              <a:t>0    0    0    4    5    5    8   10   11   13   14  </a:t>
            </a:r>
            <a:r>
              <a:rPr lang="en-US" dirty="0" smtClean="0">
                <a:solidFill>
                  <a:schemeClr val="tx1">
                    <a:lumMod val="65000"/>
                    <a:lumOff val="35000"/>
                  </a:schemeClr>
                </a:solidFill>
              </a:rPr>
              <a:t>  </a:t>
            </a:r>
            <a:r>
              <a:rPr lang="en-US" dirty="0">
                <a:solidFill>
                  <a:schemeClr val="tx1">
                    <a:lumMod val="65000"/>
                    <a:lumOff val="35000"/>
                  </a:schemeClr>
                </a:solidFill>
              </a:rPr>
              <a:t>15   17   18   20   21 </a:t>
            </a:r>
            <a:r>
              <a:rPr lang="en-US" dirty="0" smtClean="0">
                <a:solidFill>
                  <a:schemeClr val="tx1">
                    <a:lumMod val="65000"/>
                    <a:lumOff val="35000"/>
                  </a:schemeClr>
                </a:solidFill>
              </a:rPr>
              <a:t> 23   </a:t>
            </a:r>
            <a:r>
              <a:rPr lang="en-US" dirty="0">
                <a:solidFill>
                  <a:schemeClr val="tx1">
                    <a:lumMod val="65000"/>
                    <a:lumOff val="35000"/>
                  </a:schemeClr>
                </a:solidFill>
              </a:rPr>
              <a:t>24   26   27   28   30   31 </a:t>
            </a:r>
          </a:p>
        </p:txBody>
      </p:sp>
      <p:sp>
        <p:nvSpPr>
          <p:cNvPr id="6" name="TextBox 5"/>
          <p:cNvSpPr txBox="1"/>
          <p:nvPr/>
        </p:nvSpPr>
        <p:spPr>
          <a:xfrm>
            <a:off x="304800" y="1524000"/>
            <a:ext cx="7467600" cy="1477328"/>
          </a:xfrm>
          <a:prstGeom prst="rect">
            <a:avLst/>
          </a:prstGeom>
          <a:noFill/>
          <a:ln w="3175">
            <a:noFill/>
          </a:ln>
        </p:spPr>
        <p:txBody>
          <a:bodyPr wrap="square" rtlCol="0">
            <a:spAutoFit/>
          </a:bodyPr>
          <a:lstStyle/>
          <a:p>
            <a:r>
              <a:rPr lang="en-US" dirty="0" smtClean="0"/>
              <a:t>Find the items that give the optimal value. For example in the data below, what items will give me value 31 for a max weight of 22?</a:t>
            </a:r>
          </a:p>
          <a:p>
            <a:endParaRPr lang="en-US" dirty="0" smtClean="0"/>
          </a:p>
          <a:p>
            <a:r>
              <a:rPr lang="en-US" dirty="0"/>
              <a:t>Note that the item values are different from those on the previous page</a:t>
            </a:r>
            <a:r>
              <a:rPr lang="en-US" dirty="0" smtClean="0"/>
              <a:t>. (They are from a different problem instance.)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8699836"/>
              </p:ext>
            </p:extLst>
          </p:nvPr>
        </p:nvGraphicFramePr>
        <p:xfrm>
          <a:off x="304800" y="3200400"/>
          <a:ext cx="4686300" cy="741680"/>
        </p:xfrm>
        <a:graphic>
          <a:graphicData uri="http://schemas.openxmlformats.org/drawingml/2006/table">
            <a:tbl>
              <a:tblPr firstRow="1" bandRow="1">
                <a:tableStyleId>{5C22544A-7EE6-4342-B048-85BDC9FD1C3A}</a:tableStyleId>
              </a:tblPr>
              <a:tblGrid>
                <a:gridCol w="14097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70840">
                <a:tc>
                  <a:txBody>
                    <a:bodyPr/>
                    <a:lstStyle/>
                    <a:p>
                      <a:r>
                        <a:rPr lang="en-US" dirty="0" smtClean="0"/>
                        <a:t>Item type:</a:t>
                      </a: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extLst>
                  <a:ext uri="{0D108BD9-81ED-4DB2-BD59-A6C34878D82A}">
                    <a16:rowId xmlns:a16="http://schemas.microsoft.com/office/drawing/2014/main" val="10000"/>
                  </a:ext>
                </a:extLst>
              </a:tr>
              <a:tr h="370840">
                <a:tc>
                  <a:txBody>
                    <a:bodyPr/>
                    <a:lstStyle/>
                    <a:p>
                      <a:r>
                        <a:rPr lang="en-US" dirty="0" smtClean="0"/>
                        <a:t>Weight (kg)</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val="10001"/>
                  </a:ext>
                </a:extLst>
              </a:tr>
            </a:tbl>
          </a:graphicData>
        </a:graphic>
      </p:graphicFrame>
      <p:sp>
        <p:nvSpPr>
          <p:cNvPr id="9" name="TextBox 8"/>
          <p:cNvSpPr txBox="1"/>
          <p:nvPr/>
        </p:nvSpPr>
        <p:spPr>
          <a:xfrm>
            <a:off x="457200" y="4539734"/>
            <a:ext cx="1769715" cy="369332"/>
          </a:xfrm>
          <a:prstGeom prst="rect">
            <a:avLst/>
          </a:prstGeom>
          <a:noFill/>
          <a:ln>
            <a:solidFill>
              <a:schemeClr val="tx1"/>
            </a:solidFill>
          </a:ln>
        </p:spPr>
        <p:txBody>
          <a:bodyPr wrap="none" rtlCol="0">
            <a:spAutoFit/>
          </a:bodyPr>
          <a:lstStyle/>
          <a:p>
            <a:r>
              <a:rPr lang="en-US" dirty="0" smtClean="0"/>
              <a:t>ID of picked item</a:t>
            </a:r>
            <a:endParaRPr lang="en-US" dirty="0"/>
          </a:p>
        </p:txBody>
      </p:sp>
      <p:cxnSp>
        <p:nvCxnSpPr>
          <p:cNvPr id="11" name="Straight Arrow Connector 10"/>
          <p:cNvCxnSpPr>
            <a:stCxn id="9" idx="2"/>
          </p:cNvCxnSpPr>
          <p:nvPr/>
        </p:nvCxnSpPr>
        <p:spPr>
          <a:xfrm flipH="1">
            <a:off x="304802" y="4909066"/>
            <a:ext cx="1037256" cy="57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1899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Unbounded Knapsack – </a:t>
            </a:r>
            <a:br>
              <a:rPr lang="en-US" dirty="0" smtClean="0"/>
            </a:br>
            <a:r>
              <a:rPr lang="en-US" dirty="0" smtClean="0"/>
              <a:t>recover </a:t>
            </a:r>
            <a:r>
              <a:rPr lang="en-US" dirty="0"/>
              <a:t>the items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5" name="TextBox 4"/>
          <p:cNvSpPr txBox="1"/>
          <p:nvPr/>
        </p:nvSpPr>
        <p:spPr>
          <a:xfrm>
            <a:off x="0" y="5105400"/>
            <a:ext cx="9144000" cy="923330"/>
          </a:xfrm>
          <a:prstGeom prst="rect">
            <a:avLst/>
          </a:prstGeom>
          <a:noFill/>
        </p:spPr>
        <p:txBody>
          <a:bodyPr wrap="square" rtlCol="0">
            <a:spAutoFit/>
          </a:bodyPr>
          <a:lstStyle/>
          <a:p>
            <a:r>
              <a:rPr lang="en-US" dirty="0" smtClean="0"/>
              <a:t>Kg   0    </a:t>
            </a:r>
            <a:r>
              <a:rPr lang="en-US" dirty="0"/>
              <a:t>1    2    3    4    5   </a:t>
            </a:r>
            <a:r>
              <a:rPr lang="en-US" dirty="0" smtClean="0"/>
              <a:t>  6    </a:t>
            </a:r>
            <a:r>
              <a:rPr lang="en-US" dirty="0"/>
              <a:t>7   </a:t>
            </a:r>
            <a:r>
              <a:rPr lang="en-US" dirty="0" smtClean="0"/>
              <a:t>   </a:t>
            </a:r>
            <a:r>
              <a:rPr lang="en-US" dirty="0"/>
              <a:t>8 </a:t>
            </a:r>
            <a:r>
              <a:rPr lang="en-US" dirty="0" smtClean="0"/>
              <a:t>    </a:t>
            </a:r>
            <a:r>
              <a:rPr lang="en-US" dirty="0"/>
              <a:t>9   10   11   12   13   14   15 </a:t>
            </a:r>
            <a:r>
              <a:rPr lang="en-US" dirty="0" smtClean="0"/>
              <a:t> 16   </a:t>
            </a:r>
            <a:r>
              <a:rPr lang="en-US" dirty="0"/>
              <a:t>17   18   </a:t>
            </a:r>
            <a:r>
              <a:rPr lang="en-US" dirty="0" smtClean="0"/>
              <a:t>19  20    </a:t>
            </a:r>
            <a:r>
              <a:rPr lang="en-US" dirty="0"/>
              <a:t>21   22   </a:t>
            </a:r>
          </a:p>
          <a:p>
            <a:r>
              <a:rPr lang="en-US" dirty="0" smtClean="0"/>
              <a:t>ID  -</a:t>
            </a:r>
            <a:r>
              <a:rPr lang="en-US" dirty="0"/>
              <a:t>1   -1   -1    A    B    </a:t>
            </a:r>
            <a:r>
              <a:rPr lang="en-US" dirty="0" err="1"/>
              <a:t>B</a:t>
            </a:r>
            <a:r>
              <a:rPr lang="en-US" dirty="0"/>
              <a:t>    A    C   </a:t>
            </a:r>
            <a:r>
              <a:rPr lang="en-US" dirty="0" smtClean="0"/>
              <a:t>  </a:t>
            </a:r>
            <a:r>
              <a:rPr lang="en-US" dirty="0"/>
              <a:t>D  </a:t>
            </a:r>
            <a:r>
              <a:rPr lang="en-US" dirty="0" smtClean="0"/>
              <a:t>   </a:t>
            </a:r>
            <a:r>
              <a:rPr lang="en-US" b="1" dirty="0">
                <a:solidFill>
                  <a:srgbClr val="FF0000"/>
                </a:solidFill>
              </a:rPr>
              <a:t>E</a:t>
            </a:r>
            <a:r>
              <a:rPr lang="en-US" dirty="0"/>
              <a:t>   </a:t>
            </a:r>
            <a:r>
              <a:rPr lang="en-US" dirty="0" smtClean="0"/>
              <a:t>  </a:t>
            </a:r>
            <a:r>
              <a:rPr lang="en-US" dirty="0"/>
              <a:t>A   </a:t>
            </a:r>
            <a:r>
              <a:rPr lang="en-US" dirty="0" smtClean="0"/>
              <a:t>  </a:t>
            </a:r>
            <a:r>
              <a:rPr lang="en-US" dirty="0" err="1"/>
              <a:t>A</a:t>
            </a:r>
            <a:r>
              <a:rPr lang="en-US" dirty="0"/>
              <a:t>   </a:t>
            </a:r>
            <a:r>
              <a:rPr lang="en-US" dirty="0" smtClean="0"/>
              <a:t>  </a:t>
            </a:r>
            <a:r>
              <a:rPr lang="en-US" dirty="0" err="1"/>
              <a:t>A</a:t>
            </a:r>
            <a:r>
              <a:rPr lang="en-US" dirty="0"/>
              <a:t>   </a:t>
            </a:r>
            <a:r>
              <a:rPr lang="en-US" dirty="0" smtClean="0"/>
              <a:t>  </a:t>
            </a:r>
            <a:r>
              <a:rPr lang="en-US" dirty="0" err="1"/>
              <a:t>A</a:t>
            </a:r>
            <a:r>
              <a:rPr lang="en-US" dirty="0"/>
              <a:t>   </a:t>
            </a:r>
            <a:r>
              <a:rPr lang="en-US" dirty="0" smtClean="0"/>
              <a:t>  </a:t>
            </a:r>
            <a:r>
              <a:rPr lang="en-US" dirty="0"/>
              <a:t>C  </a:t>
            </a:r>
            <a:r>
              <a:rPr lang="en-US" dirty="0" smtClean="0"/>
              <a:t>   </a:t>
            </a:r>
            <a:r>
              <a:rPr lang="en-US" dirty="0"/>
              <a:t>A </a:t>
            </a:r>
            <a:r>
              <a:rPr lang="en-US" dirty="0" smtClean="0"/>
              <a:t>  </a:t>
            </a:r>
            <a:r>
              <a:rPr lang="en-US" b="1" dirty="0" smtClean="0">
                <a:solidFill>
                  <a:srgbClr val="FF0000"/>
                </a:solidFill>
              </a:rPr>
              <a:t> C     </a:t>
            </a:r>
            <a:r>
              <a:rPr lang="en-US" dirty="0" smtClean="0"/>
              <a:t>A     </a:t>
            </a:r>
            <a:r>
              <a:rPr lang="en-US" dirty="0"/>
              <a:t>E   </a:t>
            </a:r>
            <a:r>
              <a:rPr lang="en-US" dirty="0" smtClean="0"/>
              <a:t>  </a:t>
            </a:r>
            <a:r>
              <a:rPr lang="en-US" b="1" dirty="0" smtClean="0">
                <a:solidFill>
                  <a:srgbClr val="FF0000"/>
                </a:solidFill>
              </a:rPr>
              <a:t> A    </a:t>
            </a:r>
            <a:r>
              <a:rPr lang="en-US" dirty="0" err="1"/>
              <a:t>A</a:t>
            </a:r>
            <a:r>
              <a:rPr lang="en-US" dirty="0"/>
              <a:t>    </a:t>
            </a:r>
            <a:r>
              <a:rPr lang="en-US" dirty="0" smtClean="0"/>
              <a:t> </a:t>
            </a:r>
            <a:r>
              <a:rPr lang="en-US" dirty="0" err="1" smtClean="0"/>
              <a:t>A</a:t>
            </a:r>
            <a:r>
              <a:rPr lang="en-US" dirty="0" smtClean="0"/>
              <a:t>     </a:t>
            </a:r>
            <a:r>
              <a:rPr lang="en-US" b="1" dirty="0" err="1">
                <a:solidFill>
                  <a:srgbClr val="FF0000"/>
                </a:solidFill>
              </a:rPr>
              <a:t>A</a:t>
            </a:r>
            <a:r>
              <a:rPr lang="en-US" dirty="0"/>
              <a:t>    </a:t>
            </a:r>
          </a:p>
          <a:p>
            <a:r>
              <a:rPr lang="en-US" dirty="0" smtClean="0"/>
              <a:t>$$   </a:t>
            </a:r>
            <a:r>
              <a:rPr lang="en-US" dirty="0">
                <a:solidFill>
                  <a:schemeClr val="tx1">
                    <a:lumMod val="65000"/>
                    <a:lumOff val="35000"/>
                  </a:schemeClr>
                </a:solidFill>
              </a:rPr>
              <a:t>0    0    0    4    5    5    8   10   11   13   14  </a:t>
            </a:r>
            <a:r>
              <a:rPr lang="en-US" dirty="0" smtClean="0">
                <a:solidFill>
                  <a:schemeClr val="tx1">
                    <a:lumMod val="65000"/>
                    <a:lumOff val="35000"/>
                  </a:schemeClr>
                </a:solidFill>
              </a:rPr>
              <a:t>  </a:t>
            </a:r>
            <a:r>
              <a:rPr lang="en-US" dirty="0">
                <a:solidFill>
                  <a:schemeClr val="tx1">
                    <a:lumMod val="65000"/>
                    <a:lumOff val="35000"/>
                  </a:schemeClr>
                </a:solidFill>
              </a:rPr>
              <a:t>15   17   18   20   21 </a:t>
            </a:r>
            <a:r>
              <a:rPr lang="en-US" dirty="0" smtClean="0">
                <a:solidFill>
                  <a:schemeClr val="tx1">
                    <a:lumMod val="65000"/>
                    <a:lumOff val="35000"/>
                  </a:schemeClr>
                </a:solidFill>
              </a:rPr>
              <a:t> 23   </a:t>
            </a:r>
            <a:r>
              <a:rPr lang="en-US" dirty="0">
                <a:solidFill>
                  <a:schemeClr val="tx1">
                    <a:lumMod val="65000"/>
                    <a:lumOff val="35000"/>
                  </a:schemeClr>
                </a:solidFill>
              </a:rPr>
              <a:t>24   26   27   28   30   31 </a:t>
            </a:r>
          </a:p>
        </p:txBody>
      </p:sp>
      <p:sp>
        <p:nvSpPr>
          <p:cNvPr id="6" name="TextBox 5"/>
          <p:cNvSpPr txBox="1"/>
          <p:nvPr/>
        </p:nvSpPr>
        <p:spPr>
          <a:xfrm>
            <a:off x="457200" y="1367135"/>
            <a:ext cx="7467600" cy="1477328"/>
          </a:xfrm>
          <a:prstGeom prst="rect">
            <a:avLst/>
          </a:prstGeom>
          <a:noFill/>
        </p:spPr>
        <p:txBody>
          <a:bodyPr wrap="square" rtlCol="0">
            <a:spAutoFit/>
          </a:bodyPr>
          <a:lstStyle/>
          <a:p>
            <a:r>
              <a:rPr lang="en-US" dirty="0" smtClean="0"/>
              <a:t>Find the items that give the optimal value. For example in the data below, what items will give me value 31 for a max weight of 22?</a:t>
            </a:r>
          </a:p>
          <a:p>
            <a:endParaRPr lang="en-US" dirty="0"/>
          </a:p>
          <a:p>
            <a:r>
              <a:rPr lang="en-US" dirty="0" smtClean="0"/>
              <a:t>Note that the item values are different from those on the previous </a:t>
            </a:r>
            <a:r>
              <a:rPr lang="en-US" dirty="0"/>
              <a:t>page. (They are from a different problem instance</a:t>
            </a:r>
            <a:r>
              <a:rPr lang="en-US" dirty="0" smtClean="0"/>
              <a:t>.)</a:t>
            </a:r>
            <a:endParaRPr lang="en-US" dirty="0"/>
          </a:p>
        </p:txBody>
      </p:sp>
      <p:sp>
        <p:nvSpPr>
          <p:cNvPr id="10" name="Curved Up Arrow 9"/>
          <p:cNvSpPr/>
          <p:nvPr/>
        </p:nvSpPr>
        <p:spPr>
          <a:xfrm rot="10800000">
            <a:off x="7467600" y="4800599"/>
            <a:ext cx="1219200" cy="3048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p:cNvSpPr txBox="1"/>
          <p:nvPr/>
        </p:nvSpPr>
        <p:spPr>
          <a:xfrm>
            <a:off x="7620000" y="4495800"/>
            <a:ext cx="1211229" cy="646331"/>
          </a:xfrm>
          <a:prstGeom prst="rect">
            <a:avLst/>
          </a:prstGeom>
          <a:noFill/>
        </p:spPr>
        <p:txBody>
          <a:bodyPr wrap="none" rtlCol="0">
            <a:spAutoFit/>
          </a:bodyPr>
          <a:lstStyle/>
          <a:p>
            <a:r>
              <a:rPr lang="en-US" dirty="0" smtClean="0"/>
              <a:t>–weight(A)</a:t>
            </a:r>
          </a:p>
          <a:p>
            <a:r>
              <a:rPr lang="en-US" dirty="0" smtClean="0"/>
              <a:t>19=22-3</a:t>
            </a:r>
            <a:endParaRPr lang="en-US" dirty="0"/>
          </a:p>
        </p:txBody>
      </p:sp>
      <p:sp>
        <p:nvSpPr>
          <p:cNvPr id="12" name="Curved Up Arrow 11"/>
          <p:cNvSpPr/>
          <p:nvPr/>
        </p:nvSpPr>
        <p:spPr>
          <a:xfrm rot="10800000">
            <a:off x="6324599" y="4788930"/>
            <a:ext cx="1066801" cy="31646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p:cNvSpPr txBox="1"/>
          <p:nvPr/>
        </p:nvSpPr>
        <p:spPr>
          <a:xfrm>
            <a:off x="6400800" y="4507468"/>
            <a:ext cx="955711" cy="646331"/>
          </a:xfrm>
          <a:prstGeom prst="rect">
            <a:avLst/>
          </a:prstGeom>
          <a:noFill/>
        </p:spPr>
        <p:txBody>
          <a:bodyPr wrap="none" rtlCol="0">
            <a:spAutoFit/>
          </a:bodyPr>
          <a:lstStyle/>
          <a:p>
            <a:r>
              <a:rPr lang="en-US" dirty="0" smtClean="0"/>
              <a:t>    – 3</a:t>
            </a:r>
          </a:p>
          <a:p>
            <a:r>
              <a:rPr lang="en-US" dirty="0" smtClean="0"/>
              <a:t>16=19-3</a:t>
            </a:r>
            <a:endParaRPr lang="en-US" dirty="0"/>
          </a:p>
        </p:txBody>
      </p:sp>
      <p:sp>
        <p:nvSpPr>
          <p:cNvPr id="14" name="Curved Up Arrow 13"/>
          <p:cNvSpPr/>
          <p:nvPr/>
        </p:nvSpPr>
        <p:spPr>
          <a:xfrm rot="10800000">
            <a:off x="3657600" y="4788931"/>
            <a:ext cx="2667000" cy="31646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TextBox 14"/>
          <p:cNvSpPr txBox="1"/>
          <p:nvPr/>
        </p:nvSpPr>
        <p:spPr>
          <a:xfrm>
            <a:off x="4343400" y="4507468"/>
            <a:ext cx="1307249" cy="646331"/>
          </a:xfrm>
          <a:prstGeom prst="rect">
            <a:avLst/>
          </a:prstGeom>
          <a:noFill/>
        </p:spPr>
        <p:txBody>
          <a:bodyPr wrap="square" rtlCol="0">
            <a:spAutoFit/>
          </a:bodyPr>
          <a:lstStyle/>
          <a:p>
            <a:r>
              <a:rPr lang="en-US" dirty="0" smtClean="0"/>
              <a:t> – weight(C)</a:t>
            </a:r>
          </a:p>
          <a:p>
            <a:r>
              <a:rPr lang="en-US" dirty="0" smtClean="0"/>
              <a:t>   9 = 16 - 7</a:t>
            </a:r>
            <a:endParaRPr lang="en-US" dirty="0"/>
          </a:p>
        </p:txBody>
      </p:sp>
      <p:sp>
        <p:nvSpPr>
          <p:cNvPr id="16" name="Curved Up Arrow 15"/>
          <p:cNvSpPr/>
          <p:nvPr/>
        </p:nvSpPr>
        <p:spPr>
          <a:xfrm rot="10800000">
            <a:off x="457200" y="4853462"/>
            <a:ext cx="3200401" cy="31646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TextBox 16"/>
          <p:cNvSpPr txBox="1"/>
          <p:nvPr/>
        </p:nvSpPr>
        <p:spPr>
          <a:xfrm>
            <a:off x="1414951" y="4572000"/>
            <a:ext cx="1568699" cy="646331"/>
          </a:xfrm>
          <a:prstGeom prst="rect">
            <a:avLst/>
          </a:prstGeom>
          <a:noFill/>
        </p:spPr>
        <p:txBody>
          <a:bodyPr wrap="square" rtlCol="0">
            <a:spAutoFit/>
          </a:bodyPr>
          <a:lstStyle/>
          <a:p>
            <a:r>
              <a:rPr lang="en-US" dirty="0" smtClean="0"/>
              <a:t>– weight(E)</a:t>
            </a:r>
          </a:p>
          <a:p>
            <a:r>
              <a:rPr lang="en-US" dirty="0" smtClean="0"/>
              <a:t>0 = 9 - 9</a:t>
            </a: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340554534"/>
              </p:ext>
            </p:extLst>
          </p:nvPr>
        </p:nvGraphicFramePr>
        <p:xfrm>
          <a:off x="304800" y="3200400"/>
          <a:ext cx="4686300" cy="741680"/>
        </p:xfrm>
        <a:graphic>
          <a:graphicData uri="http://schemas.openxmlformats.org/drawingml/2006/table">
            <a:tbl>
              <a:tblPr firstRow="1" bandRow="1">
                <a:tableStyleId>{5C22544A-7EE6-4342-B048-85BDC9FD1C3A}</a:tableStyleId>
              </a:tblPr>
              <a:tblGrid>
                <a:gridCol w="14097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70840">
                <a:tc>
                  <a:txBody>
                    <a:bodyPr/>
                    <a:lstStyle/>
                    <a:p>
                      <a:r>
                        <a:rPr lang="en-US" dirty="0" smtClean="0"/>
                        <a:t>Item type:</a:t>
                      </a: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extLst>
                  <a:ext uri="{0D108BD9-81ED-4DB2-BD59-A6C34878D82A}">
                    <a16:rowId xmlns:a16="http://schemas.microsoft.com/office/drawing/2014/main" val="10000"/>
                  </a:ext>
                </a:extLst>
              </a:tr>
              <a:tr h="370840">
                <a:tc>
                  <a:txBody>
                    <a:bodyPr/>
                    <a:lstStyle/>
                    <a:p>
                      <a:r>
                        <a:rPr lang="en-US" dirty="0" smtClean="0"/>
                        <a:t>Weight (kg)</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val="10001"/>
                  </a:ext>
                </a:extLst>
              </a:tr>
            </a:tbl>
          </a:graphicData>
        </a:graphic>
      </p:graphicFrame>
      <p:sp>
        <p:nvSpPr>
          <p:cNvPr id="8" name="TextBox 7"/>
          <p:cNvSpPr txBox="1"/>
          <p:nvPr/>
        </p:nvSpPr>
        <p:spPr>
          <a:xfrm>
            <a:off x="3141999" y="6217524"/>
            <a:ext cx="1873333" cy="369332"/>
          </a:xfrm>
          <a:prstGeom prst="rect">
            <a:avLst/>
          </a:prstGeom>
          <a:noFill/>
        </p:spPr>
        <p:txBody>
          <a:bodyPr wrap="none" rtlCol="0">
            <a:spAutoFit/>
          </a:bodyPr>
          <a:lstStyle/>
          <a:p>
            <a:r>
              <a:rPr lang="en-US" b="1" dirty="0" smtClean="0">
                <a:solidFill>
                  <a:srgbClr val="FF0000"/>
                </a:solidFill>
              </a:rPr>
              <a:t>Answer: E, C, A, A</a:t>
            </a:r>
            <a:endParaRPr lang="en-US" b="1" dirty="0">
              <a:solidFill>
                <a:srgbClr val="FF0000"/>
              </a:solidFill>
            </a:endParaRPr>
          </a:p>
        </p:txBody>
      </p:sp>
    </p:spTree>
    <p:extLst>
      <p:ext uri="{BB962C8B-B14F-4D97-AF65-F5344CB8AC3E}">
        <p14:creationId xmlns:p14="http://schemas.microsoft.com/office/powerpoint/2010/main" val="1107754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accent3">
              <a:lumMod val="40000"/>
              <a:lumOff val="60000"/>
            </a:schemeClr>
          </a:solidFill>
        </p:spPr>
        <p:txBody>
          <a:bodyPr/>
          <a:lstStyle/>
          <a:p>
            <a:r>
              <a:rPr lang="en-US" sz="4000" dirty="0" smtClean="0">
                <a:solidFill>
                  <a:srgbClr val="000000"/>
                </a:solidFill>
              </a:rPr>
              <a:t>Iterative Solution for Unbounded Knapsack</a:t>
            </a:r>
            <a:endParaRPr lang="en-US" sz="4000" dirty="0"/>
          </a:p>
        </p:txBody>
      </p:sp>
      <p:sp>
        <p:nvSpPr>
          <p:cNvPr id="3" name="Content Placeholder 2"/>
          <p:cNvSpPr>
            <a:spLocks noGrp="1"/>
          </p:cNvSpPr>
          <p:nvPr>
            <p:ph idx="1"/>
          </p:nvPr>
        </p:nvSpPr>
        <p:spPr>
          <a:xfrm>
            <a:off x="228600" y="685800"/>
            <a:ext cx="8610600" cy="6172200"/>
          </a:xfrm>
        </p:spPr>
        <p:txBody>
          <a:bodyPr/>
          <a:lstStyle/>
          <a:p>
            <a:pPr marL="0" indent="0">
              <a:buNone/>
            </a:pPr>
            <a:r>
              <a:rPr lang="en-US" sz="1800" dirty="0" smtClean="0">
                <a:latin typeface="Courier New" panose="02070309020205020404" pitchFamily="49" charset="0"/>
                <a:cs typeface="Courier New" panose="02070309020205020404" pitchFamily="49" charset="0"/>
              </a:rPr>
              <a:t>/* Assume arrays v and w store the item info starting at  index 1: first </a:t>
            </a:r>
            <a:r>
              <a:rPr lang="en-US" sz="1800" dirty="0">
                <a:latin typeface="Courier New" panose="02070309020205020404" pitchFamily="49" charset="0"/>
                <a:cs typeface="Courier New" panose="02070309020205020404" pitchFamily="49" charset="0"/>
              </a:rPr>
              <a:t>item </a:t>
            </a:r>
            <a:r>
              <a:rPr lang="en-US" sz="1800" dirty="0" smtClean="0">
                <a:latin typeface="Courier New" panose="02070309020205020404" pitchFamily="49" charset="0"/>
                <a:cs typeface="Courier New" panose="02070309020205020404" pitchFamily="49" charset="0"/>
              </a:rPr>
              <a:t>has value v[1] and weight w[1]   */</a:t>
            </a:r>
          </a:p>
          <a:p>
            <a:pPr marL="0" indent="0">
              <a:buNone/>
            </a:pP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knapsack(</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W,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n,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 v,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 w){</a:t>
            </a:r>
          </a:p>
          <a:p>
            <a:pPr marL="0"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sol[W+1];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picked[W+1];</a:t>
            </a:r>
            <a:endParaRPr lang="en-US" sz="1800" dirty="0">
              <a:latin typeface="Courier New" panose="02070309020205020404" pitchFamily="49" charset="0"/>
              <a:cs typeface="Courier New" panose="02070309020205020404" pitchFamily="49" charset="0"/>
            </a:endParaRPr>
          </a:p>
          <a:p>
            <a:pPr marL="0" indent="0">
              <a:buNone/>
            </a:pPr>
            <a:r>
              <a:rPr lang="en-US" sz="1800" dirty="0" smtClean="0">
                <a:latin typeface="Courier New" panose="02070309020205020404" pitchFamily="49" charset="0"/>
                <a:cs typeface="Courier New" panose="02070309020205020404" pitchFamily="49" charset="0"/>
              </a:rPr>
              <a:t>   sol[0</a:t>
            </a:r>
            <a:r>
              <a:rPr lang="en-US" sz="1800" dirty="0">
                <a:latin typeface="Courier New" panose="02070309020205020404" pitchFamily="49" charset="0"/>
                <a:cs typeface="Courier New" panose="02070309020205020404" pitchFamily="49" charset="0"/>
              </a:rPr>
              <a:t>] = </a:t>
            </a:r>
            <a:r>
              <a:rPr lang="en-US" sz="1800" dirty="0" smtClean="0">
                <a:latin typeface="Courier New" panose="02070309020205020404" pitchFamily="49" charset="0"/>
                <a:cs typeface="Courier New" panose="02070309020205020404" pitchFamily="49" charset="0"/>
              </a:rPr>
              <a:t>0;</a:t>
            </a:r>
          </a:p>
          <a:p>
            <a:pPr marL="0" indent="0">
              <a:buNone/>
            </a:pPr>
            <a:r>
              <a:rPr lang="en-US" sz="1800" dirty="0" smtClean="0">
                <a:latin typeface="Courier New" panose="02070309020205020404" pitchFamily="49" charset="0"/>
                <a:cs typeface="Courier New" panose="02070309020205020404" pitchFamily="49" charset="0"/>
              </a:rPr>
              <a:t>   for(k=1; k&lt;=W; k++) {</a:t>
            </a:r>
          </a:p>
          <a:p>
            <a:pPr marL="457200" lvl="1" indent="0">
              <a:buNone/>
            </a:pPr>
            <a:r>
              <a:rPr lang="en-US" sz="1800" dirty="0" smtClean="0">
                <a:latin typeface="Courier New" panose="02070309020205020404" pitchFamily="49" charset="0"/>
                <a:cs typeface="Courier New" panose="02070309020205020404" pitchFamily="49" charset="0"/>
              </a:rPr>
              <a:t>   mx </a:t>
            </a: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0; choice = -1; // no item </a:t>
            </a:r>
            <a:endParaRPr lang="en-US" sz="1800" dirty="0">
              <a:latin typeface="Courier New" panose="02070309020205020404" pitchFamily="49" charset="0"/>
              <a:cs typeface="Courier New" panose="02070309020205020404" pitchFamily="49" charset="0"/>
            </a:endParaRPr>
          </a:p>
          <a:p>
            <a:pPr marL="457200" lvl="1" indent="0">
              <a:buNone/>
            </a:pPr>
            <a:r>
              <a:rPr lang="en-US" sz="1800" dirty="0" smtClean="0">
                <a:latin typeface="Courier New" panose="02070309020205020404" pitchFamily="49" charset="0"/>
                <a:cs typeface="Courier New" panose="02070309020205020404" pitchFamily="49" charset="0"/>
              </a:rPr>
              <a:t>   for(</a:t>
            </a:r>
            <a:r>
              <a:rPr lang="en-US" sz="1800" dirty="0" err="1" smtClean="0">
                <a:latin typeface="Courier New" panose="02070309020205020404" pitchFamily="49" charset="0"/>
                <a:cs typeface="Courier New" panose="02070309020205020404" pitchFamily="49" charset="0"/>
              </a:rPr>
              <a:t>i</a:t>
            </a:r>
            <a:r>
              <a:rPr lang="en-US" sz="1800" dirty="0" smtClean="0">
                <a:latin typeface="Courier New" panose="02070309020205020404" pitchFamily="49" charset="0"/>
                <a:cs typeface="Courier New" panose="02070309020205020404" pitchFamily="49" charset="0"/>
              </a:rPr>
              <a:t>=0;i&lt;</a:t>
            </a:r>
            <a:r>
              <a:rPr lang="en-US" sz="1800" dirty="0" err="1" smtClean="0">
                <a:latin typeface="Courier New" panose="02070309020205020404" pitchFamily="49" charset="0"/>
                <a:cs typeface="Courier New" panose="02070309020205020404" pitchFamily="49" charset="0"/>
              </a:rPr>
              <a:t>n;i</a:t>
            </a:r>
            <a:r>
              <a:rPr lang="en-US" sz="1800" dirty="0" smtClean="0">
                <a:latin typeface="Courier New" panose="02070309020205020404" pitchFamily="49" charset="0"/>
                <a:cs typeface="Courier New" panose="02070309020205020404" pitchFamily="49" charset="0"/>
              </a:rPr>
              <a:t>++) {</a:t>
            </a:r>
          </a:p>
          <a:p>
            <a:pPr marL="457200" lvl="1" indent="0">
              <a:buNone/>
            </a:pPr>
            <a:r>
              <a:rPr lang="en-US" sz="1800" dirty="0" smtClean="0">
                <a:latin typeface="Courier New" panose="02070309020205020404" pitchFamily="49" charset="0"/>
                <a:cs typeface="Courier New" panose="02070309020205020404" pitchFamily="49" charset="0"/>
              </a:rPr>
              <a:t>	   if (k&gt;=w[i]) {</a:t>
            </a: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dirty="0" err="1" smtClean="0">
                <a:latin typeface="Courier New" panose="02070309020205020404" pitchFamily="49" charset="0"/>
                <a:cs typeface="Courier New" panose="02070309020205020404" pitchFamily="49" charset="0"/>
              </a:rPr>
              <a:t>with_i</a:t>
            </a:r>
            <a:r>
              <a:rPr lang="en-US" sz="1800" dirty="0" smtClean="0">
                <a:latin typeface="Courier New" panose="02070309020205020404" pitchFamily="49" charset="0"/>
                <a:cs typeface="Courier New" panose="02070309020205020404" pitchFamily="49" charset="0"/>
              </a:rPr>
              <a:t> = v[i]+sol[k-w[i]];</a:t>
            </a: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if (mx &lt; </a:t>
            </a:r>
            <a:r>
              <a:rPr lang="en-US" sz="1800" dirty="0" err="1" smtClean="0">
                <a:latin typeface="Courier New" panose="02070309020205020404" pitchFamily="49" charset="0"/>
                <a:cs typeface="Courier New" panose="02070309020205020404" pitchFamily="49" charset="0"/>
              </a:rPr>
              <a:t>with_i</a:t>
            </a:r>
            <a:r>
              <a:rPr lang="en-US" sz="1800" dirty="0" smtClean="0">
                <a:latin typeface="Courier New" panose="02070309020205020404" pitchFamily="49" charset="0"/>
                <a:cs typeface="Courier New" panose="02070309020205020404" pitchFamily="49" charset="0"/>
              </a:rPr>
              <a:t>) {</a:t>
            </a: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mx = </a:t>
            </a:r>
            <a:r>
              <a:rPr lang="en-US" sz="1800" dirty="0" err="1" smtClean="0">
                <a:latin typeface="Courier New" panose="02070309020205020404" pitchFamily="49" charset="0"/>
                <a:cs typeface="Courier New" panose="02070309020205020404" pitchFamily="49" charset="0"/>
              </a:rPr>
              <a:t>with_i</a:t>
            </a:r>
            <a:r>
              <a:rPr lang="en-US" sz="1800" dirty="0" smtClean="0">
                <a:latin typeface="Courier New" panose="02070309020205020404" pitchFamily="49" charset="0"/>
                <a:cs typeface="Courier New" panose="02070309020205020404" pitchFamily="49" charset="0"/>
              </a:rPr>
              <a:t>;</a:t>
            </a: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choice = i;</a:t>
            </a:r>
          </a:p>
          <a:p>
            <a:pPr marL="457200" lvl="1" indent="0">
              <a:buNone/>
            </a:pPr>
            <a:r>
              <a:rPr lang="en-US" sz="1800" dirty="0" smtClean="0">
                <a:latin typeface="Courier New" panose="02070309020205020404" pitchFamily="49" charset="0"/>
                <a:cs typeface="Courier New" panose="02070309020205020404" pitchFamily="49" charset="0"/>
              </a:rPr>
              <a:t>         }</a:t>
            </a:r>
          </a:p>
          <a:p>
            <a:pPr marL="457200" lvl="1" indent="0">
              <a:buNone/>
            </a:pPr>
            <a:r>
              <a:rPr lang="en-US" sz="1800" dirty="0" smtClean="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for i</a:t>
            </a:r>
            <a:endParaRPr lang="en-US" sz="1800" dirty="0" smtClean="0">
              <a:latin typeface="Courier New" panose="02070309020205020404" pitchFamily="49" charset="0"/>
              <a:cs typeface="Courier New" panose="02070309020205020404" pitchFamily="49" charset="0"/>
            </a:endParaRP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sol[k]=mx; picked[k] = choice;</a:t>
            </a:r>
          </a:p>
          <a:p>
            <a:pPr marL="457200" lvl="1" indent="0">
              <a:buNone/>
            </a:pPr>
            <a:r>
              <a:rPr lang="en-US" sz="1800" dirty="0" smtClean="0">
                <a:latin typeface="Courier New" panose="02070309020205020404" pitchFamily="49" charset="0"/>
                <a:cs typeface="Courier New" panose="02070309020205020404" pitchFamily="49" charset="0"/>
              </a:rPr>
              <a:t>}</a:t>
            </a:r>
            <a:r>
              <a:rPr lang="en-US" sz="1400" dirty="0" smtClean="0">
                <a:latin typeface="Courier New" panose="02070309020205020404" pitchFamily="49" charset="0"/>
                <a:cs typeface="Courier New" panose="02070309020205020404" pitchFamily="49" charset="0"/>
              </a:rPr>
              <a:t>// for k  </a:t>
            </a:r>
            <a:endParaRPr lang="en-US" sz="1800" dirty="0" smtClean="0">
              <a:latin typeface="Courier New" panose="02070309020205020404" pitchFamily="49" charset="0"/>
              <a:cs typeface="Courier New" panose="02070309020205020404" pitchFamily="49" charset="0"/>
            </a:endParaRPr>
          </a:p>
          <a:p>
            <a:pPr marL="457200" lvl="1" indent="0">
              <a:buNone/>
            </a:pPr>
            <a:r>
              <a:rPr lang="en-US" sz="1800" dirty="0" smtClean="0">
                <a:latin typeface="Courier New" panose="02070309020205020404" pitchFamily="49" charset="0"/>
                <a:cs typeface="Courier New" panose="02070309020205020404" pitchFamily="49" charset="0"/>
              </a:rPr>
              <a:t>return sol[W];</a:t>
            </a:r>
          </a:p>
          <a:p>
            <a:pPr marL="57150" indent="0">
              <a:buNone/>
            </a:pPr>
            <a:r>
              <a:rPr lang="en-US" sz="1600" dirty="0" smtClean="0">
                <a:latin typeface="Courier New" panose="02070309020205020404" pitchFamily="49" charset="0"/>
                <a:cs typeface="Courier New" panose="02070309020205020404" pitchFamily="49" charset="0"/>
              </a:rPr>
              <a:t>}</a:t>
            </a:r>
            <a:r>
              <a:rPr lang="en-US" sz="1600" dirty="0">
                <a:solidFill>
                  <a:srgbClr val="FF0000"/>
                </a:solidFill>
                <a:latin typeface="Courier New" panose="02070309020205020404" pitchFamily="49" charset="0"/>
                <a:cs typeface="Courier New" panose="02070309020205020404" pitchFamily="49" charset="0"/>
              </a:rPr>
              <a:t> </a:t>
            </a:r>
            <a:r>
              <a:rPr lang="en-US" sz="1600" dirty="0" smtClean="0">
                <a:solidFill>
                  <a:srgbClr val="FF0000"/>
                </a:solidFill>
                <a:latin typeface="Courier New" panose="02070309020205020404" pitchFamily="49" charset="0"/>
                <a:cs typeface="Courier New" panose="02070309020205020404" pitchFamily="49" charset="0"/>
              </a:rPr>
              <a:t>//Time</a:t>
            </a:r>
            <a:r>
              <a:rPr lang="en-US" sz="1600" dirty="0">
                <a:solidFill>
                  <a:srgbClr val="FF0000"/>
                </a:solidFill>
                <a:latin typeface="Courier New" panose="02070309020205020404" pitchFamily="49" charset="0"/>
                <a:cs typeface="Courier New" panose="02070309020205020404" pitchFamily="49" charset="0"/>
              </a:rPr>
              <a:t>: </a:t>
            </a:r>
            <a:r>
              <a:rPr lang="el-GR" sz="1600" dirty="0">
                <a:solidFill>
                  <a:srgbClr val="FF0000"/>
                </a:solidFill>
                <a:latin typeface="Courier New" panose="02070309020205020404" pitchFamily="49" charset="0"/>
                <a:cs typeface="Courier New" panose="02070309020205020404" pitchFamily="49" charset="0"/>
              </a:rPr>
              <a:t>Θ</a:t>
            </a:r>
            <a:r>
              <a:rPr lang="en-US" sz="1600" dirty="0">
                <a:solidFill>
                  <a:srgbClr val="FF0000"/>
                </a:solidFill>
                <a:latin typeface="Courier New" panose="02070309020205020404" pitchFamily="49" charset="0"/>
                <a:cs typeface="Courier New" panose="02070309020205020404" pitchFamily="49" charset="0"/>
              </a:rPr>
              <a:t>(</a:t>
            </a:r>
            <a:r>
              <a:rPr lang="en-US" sz="1600" dirty="0" err="1">
                <a:solidFill>
                  <a:srgbClr val="FF0000"/>
                </a:solidFill>
                <a:latin typeface="Courier New" panose="02070309020205020404" pitchFamily="49" charset="0"/>
                <a:cs typeface="Courier New" panose="02070309020205020404" pitchFamily="49" charset="0"/>
              </a:rPr>
              <a:t>nW</a:t>
            </a:r>
            <a:r>
              <a:rPr lang="en-US" sz="1600" dirty="0">
                <a:solidFill>
                  <a:srgbClr val="FF0000"/>
                </a:solidFill>
                <a:latin typeface="Courier New" panose="02070309020205020404" pitchFamily="49" charset="0"/>
                <a:cs typeface="Courier New" panose="02070309020205020404" pitchFamily="49" charset="0"/>
              </a:rPr>
              <a:t>) </a:t>
            </a:r>
            <a:r>
              <a:rPr lang="en-US" sz="1600" dirty="0" smtClean="0">
                <a:solidFill>
                  <a:srgbClr val="FF0000"/>
                </a:solidFill>
                <a:latin typeface="Courier New" panose="02070309020205020404" pitchFamily="49" charset="0"/>
                <a:cs typeface="Courier New" panose="02070309020205020404" pitchFamily="49" charset="0"/>
              </a:rPr>
              <a:t>[pseudo polynomial: store W in </a:t>
            </a:r>
            <a:r>
              <a:rPr lang="en-US" sz="1600" dirty="0" err="1" smtClean="0">
                <a:solidFill>
                  <a:srgbClr val="FF0000"/>
                </a:solidFill>
                <a:latin typeface="Courier New" panose="02070309020205020404" pitchFamily="49" charset="0"/>
                <a:cs typeface="Courier New" panose="02070309020205020404" pitchFamily="49" charset="0"/>
              </a:rPr>
              <a:t>lgW</a:t>
            </a:r>
            <a:r>
              <a:rPr lang="en-US" sz="1600" dirty="0" smtClean="0">
                <a:solidFill>
                  <a:srgbClr val="FF0000"/>
                </a:solidFill>
                <a:latin typeface="Courier New" panose="02070309020205020404" pitchFamily="49" charset="0"/>
                <a:cs typeface="Courier New" panose="02070309020205020404" pitchFamily="49" charset="0"/>
              </a:rPr>
              <a:t> bits] Space</a:t>
            </a:r>
            <a:r>
              <a:rPr lang="en-US" sz="1600" dirty="0">
                <a:solidFill>
                  <a:srgbClr val="FF0000"/>
                </a:solidFill>
                <a:latin typeface="Courier New" panose="02070309020205020404" pitchFamily="49" charset="0"/>
                <a:cs typeface="Courier New" panose="02070309020205020404" pitchFamily="49" charset="0"/>
              </a:rPr>
              <a:t>: </a:t>
            </a:r>
            <a:r>
              <a:rPr lang="el-GR" sz="1600" dirty="0" smtClean="0">
                <a:solidFill>
                  <a:srgbClr val="FF0000"/>
                </a:solidFill>
                <a:latin typeface="Courier New" panose="02070309020205020404" pitchFamily="49" charset="0"/>
                <a:cs typeface="Courier New" panose="02070309020205020404" pitchFamily="49" charset="0"/>
              </a:rPr>
              <a:t>Θ</a:t>
            </a:r>
            <a:r>
              <a:rPr lang="en-US" sz="1600" dirty="0" smtClean="0">
                <a:solidFill>
                  <a:srgbClr val="FF0000"/>
                </a:solidFill>
                <a:latin typeface="Courier New" panose="02070309020205020404" pitchFamily="49" charset="0"/>
                <a:cs typeface="Courier New" panose="02070309020205020404" pitchFamily="49" charset="0"/>
              </a:rPr>
              <a:t>(W)</a:t>
            </a:r>
            <a:endParaRPr lang="en-US" sz="1600" dirty="0" smtClean="0">
              <a:latin typeface="Courier New" panose="02070309020205020404" pitchFamily="49" charset="0"/>
              <a:cs typeface="Courier New" panose="02070309020205020404" pitchFamily="49" charset="0"/>
            </a:endParaRPr>
          </a:p>
          <a:p>
            <a:pPr marL="0"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5791200" y="3200400"/>
                <a:ext cx="3345427" cy="1701107"/>
              </a:xfrm>
              <a:prstGeom prst="rect">
                <a:avLst/>
              </a:prstGeom>
              <a:noFill/>
              <a:ln>
                <a:solidFill>
                  <a:schemeClr val="tx1"/>
                </a:solidFill>
              </a:ln>
            </p:spPr>
            <p:txBody>
              <a:bodyPr wrap="square" rtlCol="0">
                <a:spAutoFit/>
              </a:bodyPr>
              <a:lstStyle/>
              <a:p>
                <a:pPr/>
                <a14:m>
                  <m:oMathPara xmlns:m="http://schemas.openxmlformats.org/officeDocument/2006/math">
                    <m:oMathParaPr>
                      <m:jc m:val="left"/>
                    </m:oMathParaPr>
                    <m:oMath xmlns:m="http://schemas.openxmlformats.org/officeDocument/2006/math">
                      <m:r>
                        <m:rPr>
                          <m:sty m:val="p"/>
                        </m:rPr>
                        <a:rPr lang="en-US" sz="1400" b="0" i="0" smtClean="0">
                          <a:latin typeface="Cambria Math"/>
                        </a:rPr>
                        <m:t>Math</m:t>
                      </m:r>
                      <m:r>
                        <a:rPr lang="en-US" sz="1400" b="0" i="0" smtClean="0">
                          <a:latin typeface="Cambria Math"/>
                        </a:rPr>
                        <m:t> </m:t>
                      </m:r>
                      <m:r>
                        <m:rPr>
                          <m:sty m:val="p"/>
                        </m:rPr>
                        <a:rPr lang="en-US" sz="1400" b="0" i="0" smtClean="0">
                          <a:latin typeface="Cambria Math"/>
                        </a:rPr>
                        <m:t>cost</m:t>
                      </m:r>
                      <m:r>
                        <a:rPr lang="en-US" sz="1400" b="0" i="0" smtClean="0">
                          <a:latin typeface="Cambria Math"/>
                        </a:rPr>
                        <m:t> </m:t>
                      </m:r>
                      <m:r>
                        <m:rPr>
                          <m:sty m:val="p"/>
                        </m:rPr>
                        <a:rPr lang="en-US" sz="1400" b="0" i="0" smtClean="0">
                          <a:latin typeface="Cambria Math"/>
                        </a:rPr>
                        <m:t>function</m:t>
                      </m:r>
                      <m:r>
                        <a:rPr lang="en-US" sz="1400" b="0" i="0" smtClean="0">
                          <a:latin typeface="Cambria Math"/>
                        </a:rPr>
                        <m:t>:</m:t>
                      </m:r>
                    </m:oMath>
                  </m:oMathPara>
                </a14:m>
                <a:endParaRPr lang="en-US" sz="1400" b="0" dirty="0" smtClean="0"/>
              </a:p>
              <a:p>
                <a:r>
                  <a:rPr lang="en-US" sz="1400" b="0" i="0" dirty="0" smtClean="0">
                    <a:latin typeface="Cambria Math"/>
                  </a:rPr>
                  <a:t> </a:t>
                </a:r>
                <a14:m>
                  <m:oMath xmlns:m="http://schemas.openxmlformats.org/officeDocument/2006/math">
                    <m:r>
                      <a:rPr lang="en-US" sz="1400" b="0" i="1" smtClean="0">
                        <a:latin typeface="Cambria Math"/>
                      </a:rPr>
                      <m:t>𝑆𝑜𝑙</m:t>
                    </m:r>
                    <m:d>
                      <m:dPr>
                        <m:ctrlPr>
                          <a:rPr lang="en-US" sz="1400" b="0" i="1" smtClean="0">
                            <a:latin typeface="Cambria Math" panose="02040503050406030204" pitchFamily="18" charset="0"/>
                          </a:rPr>
                        </m:ctrlPr>
                      </m:dPr>
                      <m:e>
                        <m:r>
                          <a:rPr lang="en-US" sz="1400" b="0" i="1" smtClean="0">
                            <a:latin typeface="Cambria Math"/>
                          </a:rPr>
                          <m:t>𝑘</m:t>
                        </m:r>
                      </m:e>
                    </m:d>
                    <m:r>
                      <a:rPr lang="en-US" sz="1400" b="0" i="1" smtClean="0">
                        <a:latin typeface="Cambria Math"/>
                      </a:rPr>
                      <m:t>=0, </m:t>
                    </m:r>
                    <m:r>
                      <a:rPr lang="en-US" sz="1400" b="0" i="1" smtClean="0">
                        <a:latin typeface="Cambria Math" panose="02040503050406030204" pitchFamily="18" charset="0"/>
                      </a:rPr>
                      <m:t> </m:t>
                    </m:r>
                    <m:r>
                      <a:rPr lang="en-US" sz="1400" b="0" i="1" smtClean="0">
                        <a:latin typeface="Cambria Math"/>
                        <a:ea typeface="Cambria Math"/>
                      </a:rPr>
                      <m:t>∀</m:t>
                    </m:r>
                    <m:r>
                      <a:rPr lang="en-US" sz="1400" b="0" i="1" smtClean="0">
                        <a:latin typeface="Cambria Math"/>
                      </a:rPr>
                      <m:t>𝑘</m:t>
                    </m:r>
                    <m:r>
                      <a:rPr lang="en-US" sz="1400" b="0" i="1" smtClean="0">
                        <a:latin typeface="Cambria Math" panose="02040503050406030204" pitchFamily="18" charset="0"/>
                      </a:rPr>
                      <m:t>&lt;</m:t>
                    </m:r>
                    <m:func>
                      <m:funcPr>
                        <m:ctrlPr>
                          <a:rPr lang="en-US" sz="1400" i="1">
                            <a:latin typeface="Cambria Math" panose="02040503050406030204" pitchFamily="18" charset="0"/>
                          </a:rPr>
                        </m:ctrlPr>
                      </m:funcPr>
                      <m:fName>
                        <m:limLow>
                          <m:limLowPr>
                            <m:ctrlPr>
                              <a:rPr lang="en-US" sz="1400" i="1">
                                <a:latin typeface="Cambria Math" panose="02040503050406030204" pitchFamily="18" charset="0"/>
                              </a:rPr>
                            </m:ctrlPr>
                          </m:limLowPr>
                          <m:e>
                            <m:r>
                              <m:rPr>
                                <m:sty m:val="p"/>
                              </m:rPr>
                              <a:rPr lang="en-US" sz="1400">
                                <a:latin typeface="Cambria Math" panose="02040503050406030204" pitchFamily="18" charset="0"/>
                              </a:rPr>
                              <m:t>min</m:t>
                            </m:r>
                          </m:e>
                          <m:lim>
                            <m:r>
                              <a:rPr lang="en-US" sz="1400" i="1">
                                <a:latin typeface="Cambria Math" panose="02040503050406030204" pitchFamily="18" charset="0"/>
                              </a:rPr>
                              <m:t>1</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𝑖</m:t>
                            </m:r>
                            <m:r>
                              <a:rPr lang="en-US" sz="1400" i="1">
                                <a:latin typeface="Cambria Math" panose="02040503050406030204" pitchFamily="18" charset="0"/>
                                <a:ea typeface="Cambria Math" panose="02040503050406030204" pitchFamily="18" charset="0"/>
                              </a:rPr>
                              <m:t>≤</m:t>
                            </m:r>
                            <m:r>
                              <a:rPr lang="en-US" sz="1400" i="1">
                                <a:latin typeface="Cambria Math" panose="02040503050406030204" pitchFamily="18" charset="0"/>
                                <a:ea typeface="Cambria Math" panose="02040503050406030204" pitchFamily="18" charset="0"/>
                              </a:rPr>
                              <m:t>𝑛</m:t>
                            </m:r>
                          </m:lim>
                        </m:limLow>
                      </m:fName>
                      <m:e>
                        <m:sSub>
                          <m:sSubPr>
                            <m:ctrlPr>
                              <a:rPr lang="en-US" sz="1400" i="1">
                                <a:latin typeface="Cambria Math" panose="02040503050406030204" pitchFamily="18" charset="0"/>
                              </a:rPr>
                            </m:ctrlPr>
                          </m:sSubPr>
                          <m:e>
                            <m:r>
                              <a:rPr lang="en-US" sz="1400" i="1">
                                <a:latin typeface="Cambria Math" panose="02040503050406030204" pitchFamily="18" charset="0"/>
                              </a:rPr>
                              <m:t>𝑤</m:t>
                            </m:r>
                          </m:e>
                          <m:sub>
                            <m:r>
                              <a:rPr lang="en-US" sz="1400" i="1">
                                <a:latin typeface="Cambria Math" panose="02040503050406030204" pitchFamily="18" charset="0"/>
                              </a:rPr>
                              <m:t>𝑖</m:t>
                            </m:r>
                          </m:sub>
                        </m:sSub>
                      </m:e>
                    </m:func>
                    <m:r>
                      <a:rPr lang="en-US" sz="1400" b="0" i="1">
                        <a:latin typeface="Cambria Math" panose="02040503050406030204" pitchFamily="18" charset="0"/>
                      </a:rPr>
                      <m:t> </m:t>
                    </m:r>
                  </m:oMath>
                </a14:m>
                <a:endParaRPr lang="en-US" sz="1400" b="0" i="1" dirty="0" smtClean="0">
                  <a:latin typeface="Cambria Math" panose="02040503050406030204" pitchFamily="18" charset="0"/>
                </a:endParaRPr>
              </a:p>
              <a:p>
                <a:r>
                  <a:rPr lang="en-US" sz="1400" b="0" dirty="0" smtClean="0"/>
                  <a:t>              </a:t>
                </a:r>
                <a14:m>
                  <m:oMath xmlns:m="http://schemas.openxmlformats.org/officeDocument/2006/math">
                    <m:r>
                      <a:rPr lang="en-US" sz="1400" b="0" i="1" smtClean="0">
                        <a:latin typeface="Cambria Math" panose="02040503050406030204" pitchFamily="18" charset="0"/>
                      </a:rPr>
                      <m:t>(</m:t>
                    </m:r>
                    <m:r>
                      <a:rPr lang="en-US" sz="1400" b="0" i="1" smtClean="0">
                        <a:latin typeface="Cambria Math" panose="02040503050406030204" pitchFamily="18" charset="0"/>
                      </a:rPr>
                      <m:t>𝑏𝑎𝑠𝑒</m:t>
                    </m:r>
                    <m:r>
                      <a:rPr lang="en-US" sz="1400" b="0" i="1" smtClean="0">
                        <a:latin typeface="Cambria Math" panose="02040503050406030204" pitchFamily="18" charset="0"/>
                      </a:rPr>
                      <m:t> </m:t>
                    </m:r>
                    <m:r>
                      <a:rPr lang="en-US" sz="1400" b="0" i="1" smtClean="0">
                        <a:latin typeface="Cambria Math" panose="02040503050406030204" pitchFamily="18" charset="0"/>
                      </a:rPr>
                      <m:t>𝑐𝑎𝑠𝑒𝑠</m:t>
                    </m:r>
                    <m:r>
                      <a:rPr lang="en-US" sz="1400" b="0" i="1" smtClean="0">
                        <a:latin typeface="Cambria Math" panose="02040503050406030204" pitchFamily="18" charset="0"/>
                      </a:rPr>
                      <m:t>, </m:t>
                    </m:r>
                    <m:r>
                      <a:rPr lang="en-US" sz="1400" b="0" i="1" smtClean="0">
                        <a:latin typeface="Cambria Math" panose="02040503050406030204" pitchFamily="18" charset="0"/>
                      </a:rPr>
                      <m:t>𝑛𝑜</m:t>
                    </m:r>
                    <m:r>
                      <a:rPr lang="en-US" sz="1400" b="0" i="1" smtClean="0">
                        <a:latin typeface="Cambria Math" panose="02040503050406030204" pitchFamily="18" charset="0"/>
                      </a:rPr>
                      <m:t> </m:t>
                    </m:r>
                    <m:r>
                      <a:rPr lang="en-US" sz="1400" b="0" i="1" smtClean="0">
                        <a:latin typeface="Cambria Math" panose="02040503050406030204" pitchFamily="18" charset="0"/>
                      </a:rPr>
                      <m:t>𝑖𝑡𝑒𝑚</m:t>
                    </m:r>
                    <m:r>
                      <a:rPr lang="en-US" sz="1400" b="0" i="1" smtClean="0">
                        <a:latin typeface="Cambria Math" panose="02040503050406030204" pitchFamily="18" charset="0"/>
                      </a:rPr>
                      <m:t> </m:t>
                    </m:r>
                    <m:r>
                      <a:rPr lang="en-US" sz="1400" b="0" i="1" smtClean="0">
                        <a:latin typeface="Cambria Math" panose="02040503050406030204" pitchFamily="18" charset="0"/>
                      </a:rPr>
                      <m:t>𝑓𝑖𝑡𝑠</m:t>
                    </m:r>
                    <m:r>
                      <a:rPr lang="en-US" sz="1400" b="0" i="1" smtClean="0">
                        <a:latin typeface="Cambria Math" panose="02040503050406030204" pitchFamily="18" charset="0"/>
                      </a:rPr>
                      <m:t>) </m:t>
                    </m:r>
                  </m:oMath>
                </a14:m>
                <a:endParaRPr lang="en-US" sz="1400" b="0" i="1" dirty="0" smtClean="0">
                  <a:latin typeface="Cambria Math" panose="02040503050406030204" pitchFamily="18" charset="0"/>
                </a:endParaRPr>
              </a:p>
              <a:p>
                <a:r>
                  <a:rPr lang="en-US" sz="1400" b="0" dirty="0" smtClean="0"/>
                  <a:t> </a:t>
                </a:r>
                <a14:m>
                  <m:oMath xmlns:m="http://schemas.openxmlformats.org/officeDocument/2006/math">
                    <m:r>
                      <a:rPr lang="en-US" sz="1400" b="0" i="1" smtClean="0">
                        <a:latin typeface="Cambria Math"/>
                      </a:rPr>
                      <m:t>𝑆𝑜𝑙</m:t>
                    </m:r>
                    <m:d>
                      <m:dPr>
                        <m:ctrlPr>
                          <a:rPr lang="en-US" sz="1400" b="0" i="1" smtClean="0">
                            <a:latin typeface="Cambria Math" panose="02040503050406030204" pitchFamily="18" charset="0"/>
                          </a:rPr>
                        </m:ctrlPr>
                      </m:dPr>
                      <m:e>
                        <m:r>
                          <a:rPr lang="en-US" sz="1400" b="0" i="1" smtClean="0">
                            <a:latin typeface="Cambria Math"/>
                          </a:rPr>
                          <m:t>𝑘</m:t>
                        </m:r>
                      </m:e>
                    </m:d>
                    <m:r>
                      <a:rPr lang="en-US" sz="1400" b="0" i="1" smtClean="0">
                        <a:latin typeface="Cambria Math"/>
                      </a:rPr>
                      <m:t>=</m:t>
                    </m:r>
                    <m:func>
                      <m:funcPr>
                        <m:ctrlPr>
                          <a:rPr lang="en-US" sz="1400" b="0" i="1" smtClean="0">
                            <a:latin typeface="Cambria Math" panose="02040503050406030204" pitchFamily="18" charset="0"/>
                          </a:rPr>
                        </m:ctrlPr>
                      </m:funcPr>
                      <m:fName>
                        <m:limLow>
                          <m:limLowPr>
                            <m:ctrlPr>
                              <a:rPr lang="en-US" sz="1400" b="0" i="1" smtClean="0">
                                <a:latin typeface="Cambria Math" panose="02040503050406030204" pitchFamily="18" charset="0"/>
                              </a:rPr>
                            </m:ctrlPr>
                          </m:limLowPr>
                          <m:e>
                            <m:r>
                              <m:rPr>
                                <m:sty m:val="p"/>
                              </m:rPr>
                              <a:rPr lang="en-US" sz="1400" b="0" i="0" smtClean="0">
                                <a:latin typeface="Cambria Math"/>
                              </a:rPr>
                              <m:t>max</m:t>
                            </m:r>
                          </m:e>
                          <m:lim>
                            <m:eqArr>
                              <m:eqArrPr>
                                <m:ctrlPr>
                                  <a:rPr lang="en-US" sz="1400" b="0" i="1" smtClean="0">
                                    <a:solidFill>
                                      <a:srgbClr val="FF0000"/>
                                    </a:solidFill>
                                    <a:latin typeface="Cambria Math" panose="02040503050406030204" pitchFamily="18" charset="0"/>
                                    <a:ea typeface="Cambria Math"/>
                                  </a:rPr>
                                </m:ctrlPr>
                              </m:eqArrPr>
                              <m:e>
                                <m:r>
                                  <a:rPr lang="en-US" sz="1400" b="0" i="1" smtClean="0">
                                    <a:solidFill>
                                      <a:srgbClr val="FF0000"/>
                                    </a:solidFill>
                                    <a:latin typeface="Cambria Math" panose="02040503050406030204" pitchFamily="18" charset="0"/>
                                    <a:ea typeface="Cambria Math" panose="02040503050406030204" pitchFamily="18" charset="0"/>
                                  </a:rPr>
                                  <m:t>∀</m:t>
                                </m:r>
                                <m:r>
                                  <a:rPr lang="en-US" sz="1400" b="0" i="1" smtClean="0">
                                    <a:solidFill>
                                      <a:srgbClr val="FF0000"/>
                                    </a:solidFill>
                                    <a:latin typeface="Cambria Math"/>
                                    <a:ea typeface="Cambria Math"/>
                                  </a:rPr>
                                  <m:t>𝑖</m:t>
                                </m:r>
                                <m:r>
                                  <a:rPr lang="en-US" sz="1400" b="0" i="1" smtClean="0">
                                    <a:solidFill>
                                      <a:srgbClr val="FF0000"/>
                                    </a:solidFill>
                                    <a:latin typeface="Cambria Math"/>
                                  </a:rPr>
                                  <m:t>,</m:t>
                                </m:r>
                                <m:r>
                                  <a:rPr lang="en-US" sz="1400" b="0" i="1" smtClean="0">
                                    <a:solidFill>
                                      <a:srgbClr val="FF0000"/>
                                    </a:solidFill>
                                    <a:latin typeface="Cambria Math"/>
                                  </a:rPr>
                                  <m:t>𝑠</m:t>
                                </m:r>
                                <m:r>
                                  <a:rPr lang="en-US" sz="1400" b="0" i="1" smtClean="0">
                                    <a:solidFill>
                                      <a:srgbClr val="FF0000"/>
                                    </a:solidFill>
                                    <a:latin typeface="Cambria Math"/>
                                  </a:rPr>
                                  <m:t>.</m:t>
                                </m:r>
                                <m:r>
                                  <a:rPr lang="en-US" sz="1400" b="0" i="1" smtClean="0">
                                    <a:solidFill>
                                      <a:srgbClr val="FF0000"/>
                                    </a:solidFill>
                                    <a:latin typeface="Cambria Math"/>
                                  </a:rPr>
                                  <m:t>𝑡</m:t>
                                </m:r>
                                <m:r>
                                  <a:rPr lang="en-US" sz="1400" b="0" i="1" smtClean="0">
                                    <a:solidFill>
                                      <a:srgbClr val="FF0000"/>
                                    </a:solidFill>
                                    <a:latin typeface="Cambria Math"/>
                                  </a:rPr>
                                  <m:t>.</m:t>
                                </m:r>
                                <m:sSub>
                                  <m:sSubPr>
                                    <m:ctrlPr>
                                      <a:rPr lang="en-US" sz="1400" b="0" i="1" smtClean="0">
                                        <a:solidFill>
                                          <a:srgbClr val="FF0000"/>
                                        </a:solidFill>
                                        <a:latin typeface="Cambria Math" panose="02040503050406030204" pitchFamily="18" charset="0"/>
                                      </a:rPr>
                                    </m:ctrlPr>
                                  </m:sSubPr>
                                  <m:e>
                                    <m:r>
                                      <a:rPr lang="en-US" sz="1400" b="0" i="1" smtClean="0">
                                        <a:solidFill>
                                          <a:srgbClr val="FF0000"/>
                                        </a:solidFill>
                                        <a:latin typeface="Cambria Math"/>
                                      </a:rPr>
                                      <m:t>𝑤</m:t>
                                    </m:r>
                                  </m:e>
                                  <m:sub>
                                    <m:r>
                                      <a:rPr lang="en-US" sz="1400" b="0" i="1" smtClean="0">
                                        <a:solidFill>
                                          <a:srgbClr val="FF0000"/>
                                        </a:solidFill>
                                        <a:latin typeface="Cambria Math"/>
                                      </a:rPr>
                                      <m:t>𝑖</m:t>
                                    </m:r>
                                  </m:sub>
                                </m:sSub>
                                <m:r>
                                  <a:rPr lang="en-US" sz="1400" i="1">
                                    <a:solidFill>
                                      <a:srgbClr val="FF0000"/>
                                    </a:solidFill>
                                    <a:latin typeface="Cambria Math"/>
                                    <a:ea typeface="Cambria Math"/>
                                  </a:rPr>
                                  <m:t>≤</m:t>
                                </m:r>
                                <m:r>
                                  <a:rPr lang="en-US" sz="1400" b="0" i="1" smtClean="0">
                                    <a:solidFill>
                                      <a:srgbClr val="FF0000"/>
                                    </a:solidFill>
                                    <a:latin typeface="Cambria Math"/>
                                  </a:rPr>
                                  <m:t>𝑘</m:t>
                                </m:r>
                              </m:e>
                              <m:e>
                                <m:r>
                                  <a:rPr lang="en-US" sz="1400" b="0" i="1" smtClean="0">
                                    <a:solidFill>
                                      <a:srgbClr val="FF0000"/>
                                    </a:solidFill>
                                    <a:latin typeface="Cambria Math"/>
                                  </a:rPr>
                                  <m:t>(1</m:t>
                                </m:r>
                                <m:r>
                                  <a:rPr lang="en-US" sz="1400" b="0" i="1" smtClean="0">
                                    <a:solidFill>
                                      <a:srgbClr val="FF0000"/>
                                    </a:solidFill>
                                    <a:latin typeface="Cambria Math"/>
                                    <a:ea typeface="Cambria Math"/>
                                  </a:rPr>
                                  <m:t>≤</m:t>
                                </m:r>
                                <m:r>
                                  <a:rPr lang="en-US" sz="1400" b="0" i="1" smtClean="0">
                                    <a:solidFill>
                                      <a:srgbClr val="FF0000"/>
                                    </a:solidFill>
                                    <a:latin typeface="Cambria Math"/>
                                    <a:ea typeface="Cambria Math"/>
                                  </a:rPr>
                                  <m:t>𝑖</m:t>
                                </m:r>
                                <m:r>
                                  <a:rPr lang="en-US" sz="1400" b="0" i="1" smtClean="0">
                                    <a:solidFill>
                                      <a:srgbClr val="FF0000"/>
                                    </a:solidFill>
                                    <a:latin typeface="Cambria Math"/>
                                    <a:ea typeface="Cambria Math"/>
                                  </a:rPr>
                                  <m:t>≤</m:t>
                                </m:r>
                                <m:r>
                                  <a:rPr lang="en-US" sz="1400" b="0" i="1" smtClean="0">
                                    <a:solidFill>
                                      <a:srgbClr val="FF0000"/>
                                    </a:solidFill>
                                    <a:latin typeface="Cambria Math"/>
                                    <a:ea typeface="Cambria Math"/>
                                  </a:rPr>
                                  <m:t>𝑛</m:t>
                                </m:r>
                                <m:r>
                                  <a:rPr lang="en-US" sz="1400" b="0" i="1" smtClean="0">
                                    <a:solidFill>
                                      <a:srgbClr val="FF0000"/>
                                    </a:solidFill>
                                    <a:latin typeface="Cambria Math"/>
                                  </a:rPr>
                                  <m:t>)</m:t>
                                </m:r>
                              </m:e>
                            </m:eqArr>
                          </m:lim>
                        </m:limLow>
                      </m:fName>
                      <m:e>
                        <m:r>
                          <a:rPr lang="en-US" sz="1400" b="0" i="1" smtClean="0">
                            <a:latin typeface="Cambria Math"/>
                          </a:rPr>
                          <m:t>{</m:t>
                        </m:r>
                        <m:sSub>
                          <m:sSubPr>
                            <m:ctrlPr>
                              <a:rPr lang="en-US" sz="1400" b="0" i="1" smtClean="0">
                                <a:latin typeface="Cambria Math" panose="02040503050406030204" pitchFamily="18" charset="0"/>
                              </a:rPr>
                            </m:ctrlPr>
                          </m:sSubPr>
                          <m:e>
                            <m:r>
                              <a:rPr lang="en-US" sz="1400" b="0" i="1" smtClean="0">
                                <a:latin typeface="Cambria Math"/>
                              </a:rPr>
                              <m:t>𝑣𝑎𝑙</m:t>
                            </m:r>
                          </m:e>
                          <m:sub>
                            <m:r>
                              <a:rPr lang="en-US" sz="1400" b="0" i="1" smtClean="0">
                                <a:latin typeface="Cambria Math"/>
                              </a:rPr>
                              <m:t>𝑖</m:t>
                            </m:r>
                          </m:sub>
                        </m:sSub>
                        <m:r>
                          <a:rPr lang="en-US" sz="1400" b="0" i="1" smtClean="0">
                            <a:latin typeface="Cambria Math"/>
                          </a:rPr>
                          <m:t>+</m:t>
                        </m:r>
                        <m:r>
                          <a:rPr lang="en-US" sz="1400" b="0" i="1" smtClean="0">
                            <a:latin typeface="Cambria Math"/>
                          </a:rPr>
                          <m:t>𝑆𝑜𝑙</m:t>
                        </m:r>
                        <m:r>
                          <a:rPr lang="en-US" sz="1400" b="0" i="1" smtClean="0">
                            <a:latin typeface="Cambria Math"/>
                          </a:rPr>
                          <m:t>(</m:t>
                        </m:r>
                        <m:r>
                          <a:rPr lang="en-US" sz="1400" b="0" i="1" smtClean="0">
                            <a:latin typeface="Cambria Math"/>
                          </a:rPr>
                          <m:t>𝑘</m:t>
                        </m:r>
                        <m:r>
                          <a:rPr lang="en-US" sz="1400" b="0" i="1" smtClean="0">
                            <a:latin typeface="Cambria Math"/>
                          </a:rPr>
                          <m:t>−</m:t>
                        </m:r>
                        <m:sSub>
                          <m:sSubPr>
                            <m:ctrlPr>
                              <a:rPr lang="en-US" sz="1400" b="0" i="1" smtClean="0">
                                <a:latin typeface="Cambria Math" panose="02040503050406030204" pitchFamily="18" charset="0"/>
                              </a:rPr>
                            </m:ctrlPr>
                          </m:sSubPr>
                          <m:e>
                            <m:r>
                              <a:rPr lang="en-US" sz="1400" b="0" i="1" smtClean="0">
                                <a:latin typeface="Cambria Math"/>
                              </a:rPr>
                              <m:t>𝑤</m:t>
                            </m:r>
                          </m:e>
                          <m:sub>
                            <m:r>
                              <a:rPr lang="en-US" sz="1400" b="0" i="1" smtClean="0">
                                <a:latin typeface="Cambria Math"/>
                              </a:rPr>
                              <m:t>𝑖</m:t>
                            </m:r>
                          </m:sub>
                        </m:sSub>
                        <m:r>
                          <a:rPr lang="en-US" sz="1400" b="0" i="1" smtClean="0">
                            <a:latin typeface="Cambria Math"/>
                          </a:rPr>
                          <m:t>)}</m:t>
                        </m:r>
                      </m:e>
                    </m:func>
                    <m:r>
                      <a:rPr lang="en-US" sz="1400" b="0" i="1" smtClean="0">
                        <a:latin typeface="Cambria Math"/>
                      </a:rPr>
                      <m:t> </m:t>
                    </m:r>
                  </m:oMath>
                </a14:m>
                <a:endParaRPr lang="en-US" sz="1400" b="0" i="1" dirty="0" smtClean="0">
                  <a:latin typeface="Cambria Math"/>
                </a:endParaRPr>
              </a:p>
              <a:p>
                <a:r>
                  <a:rPr lang="en-US" sz="1400" b="0" dirty="0" smtClean="0"/>
                  <a:t>Where </a:t>
                </a:r>
                <a14:m>
                  <m:oMath xmlns:m="http://schemas.openxmlformats.org/officeDocument/2006/math">
                    <m:r>
                      <a:rPr lang="en-US" sz="1400" b="0" i="1" smtClean="0">
                        <a:latin typeface="Cambria Math"/>
                      </a:rPr>
                      <m:t>𝑘</m:t>
                    </m:r>
                    <m:r>
                      <a:rPr lang="en-US" sz="1400" b="0" i="1" smtClean="0">
                        <a:latin typeface="Cambria Math"/>
                      </a:rPr>
                      <m:t>=</m:t>
                    </m:r>
                    <m:r>
                      <a:rPr lang="en-US" sz="1400" b="0" i="1" smtClean="0">
                        <a:latin typeface="Cambria Math"/>
                      </a:rPr>
                      <m:t>𝑐𝑢𝑟𝑟𝑒𝑛𝑡</m:t>
                    </m:r>
                    <m:r>
                      <a:rPr lang="en-US" sz="1400" b="0" i="1" smtClean="0">
                        <a:latin typeface="Cambria Math"/>
                      </a:rPr>
                      <m:t> </m:t>
                    </m:r>
                    <m:r>
                      <a:rPr lang="en-US" sz="1400" b="0" i="1" smtClean="0">
                        <a:latin typeface="Cambria Math"/>
                      </a:rPr>
                      <m:t>𝑤𝑒𝑖𝑔h𝑡</m:t>
                    </m:r>
                    <m:r>
                      <a:rPr lang="en-US" sz="1400" b="0" i="1" smtClean="0">
                        <a:latin typeface="Cambria Math"/>
                      </a:rPr>
                      <m:t>=</m:t>
                    </m:r>
                    <m:r>
                      <a:rPr lang="en-US" sz="1400" b="0" i="1" smtClean="0">
                        <a:latin typeface="Cambria Math"/>
                      </a:rPr>
                      <m:t>𝑐𝑢𝑟𝑟𝑒𝑛𝑡</m:t>
                    </m:r>
                    <m:r>
                      <a:rPr lang="en-US" sz="1400" b="0" i="1" smtClean="0">
                        <a:latin typeface="Cambria Math"/>
                      </a:rPr>
                      <m:t> </m:t>
                    </m:r>
                    <m:r>
                      <a:rPr lang="en-US" sz="1400" b="0" i="1" smtClean="0">
                        <a:latin typeface="Cambria Math"/>
                      </a:rPr>
                      <m:t>𝑝𝑟𝑜𝑏𝑙𝑒𝑚</m:t>
                    </m:r>
                    <m:r>
                      <a:rPr lang="en-US" sz="1400" b="0" i="1" smtClean="0">
                        <a:latin typeface="Cambria Math"/>
                      </a:rPr>
                      <m:t> </m:t>
                    </m:r>
                    <m:r>
                      <a:rPr lang="en-US" sz="1400" b="0" i="1" smtClean="0">
                        <a:latin typeface="Cambria Math"/>
                      </a:rPr>
                      <m:t>𝑠𝑖𝑧𝑒</m:t>
                    </m:r>
                    <m:r>
                      <a:rPr lang="en-US" sz="1400" b="0" i="1" smtClean="0">
                        <a:latin typeface="Cambria Math"/>
                      </a:rPr>
                      <m:t> </m:t>
                    </m:r>
                  </m:oMath>
                </a14:m>
                <a:endParaRPr lang="en-US" sz="1400" dirty="0"/>
              </a:p>
            </p:txBody>
          </p:sp>
        </mc:Choice>
        <mc:Fallback xmlns="">
          <p:sp>
            <p:nvSpPr>
              <p:cNvPr id="6" name="TextBox 5"/>
              <p:cNvSpPr txBox="1">
                <a:spLocks noRot="1" noChangeAspect="1" noMove="1" noResize="1" noEditPoints="1" noAdjustHandles="1" noChangeArrowheads="1" noChangeShapeType="1" noTextEdit="1"/>
              </p:cNvSpPr>
              <p:nvPr/>
            </p:nvSpPr>
            <p:spPr>
              <a:xfrm>
                <a:off x="5791200" y="3200400"/>
                <a:ext cx="3345427" cy="1701107"/>
              </a:xfrm>
              <a:prstGeom prst="rect">
                <a:avLst/>
              </a:prstGeom>
              <a:blipFill>
                <a:blip r:embed="rId3"/>
                <a:stretch>
                  <a:fillRect l="-363" b="-356"/>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796620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457200"/>
          </a:xfrm>
        </p:spPr>
        <p:txBody>
          <a:bodyPr/>
          <a:lstStyle/>
          <a:p>
            <a:r>
              <a:rPr lang="en-US" sz="3600" dirty="0" smtClean="0"/>
              <a:t>Worksheet:  </a:t>
            </a:r>
            <a:r>
              <a:rPr lang="en-US" sz="3600" b="1" dirty="0" smtClean="0">
                <a:solidFill>
                  <a:srgbClr val="C00000"/>
                </a:solidFill>
              </a:rPr>
              <a:t>0/1 Knapsack </a:t>
            </a:r>
            <a:r>
              <a:rPr lang="en-US" sz="3600" dirty="0" smtClean="0"/>
              <a:t>(not fractional)</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22754728"/>
              </p:ext>
            </p:extLst>
          </p:nvPr>
        </p:nvGraphicFramePr>
        <p:xfrm>
          <a:off x="76200" y="3429000"/>
          <a:ext cx="8991599" cy="2971794"/>
        </p:xfrm>
        <a:graphic>
          <a:graphicData uri="http://schemas.openxmlformats.org/drawingml/2006/table">
            <a:tbl>
              <a:tblPr firstRow="1" bandRow="1">
                <a:tableStyleId>{5C22544A-7EE6-4342-B048-85BDC9FD1C3A}</a:tableStyleId>
              </a:tblPr>
              <a:tblGrid>
                <a:gridCol w="690678">
                  <a:extLst>
                    <a:ext uri="{9D8B030D-6E8A-4147-A177-3AD203B41FA5}">
                      <a16:colId xmlns:a16="http://schemas.microsoft.com/office/drawing/2014/main" val="20000"/>
                    </a:ext>
                  </a:extLst>
                </a:gridCol>
                <a:gridCol w="383710">
                  <a:extLst>
                    <a:ext uri="{9D8B030D-6E8A-4147-A177-3AD203B41FA5}">
                      <a16:colId xmlns:a16="http://schemas.microsoft.com/office/drawing/2014/main" val="20001"/>
                    </a:ext>
                  </a:extLst>
                </a:gridCol>
                <a:gridCol w="383710">
                  <a:extLst>
                    <a:ext uri="{9D8B030D-6E8A-4147-A177-3AD203B41FA5}">
                      <a16:colId xmlns:a16="http://schemas.microsoft.com/office/drawing/2014/main" val="20002"/>
                    </a:ext>
                  </a:extLst>
                </a:gridCol>
                <a:gridCol w="434871">
                  <a:extLst>
                    <a:ext uri="{9D8B030D-6E8A-4147-A177-3AD203B41FA5}">
                      <a16:colId xmlns:a16="http://schemas.microsoft.com/office/drawing/2014/main" val="20003"/>
                    </a:ext>
                  </a:extLst>
                </a:gridCol>
                <a:gridCol w="473242">
                  <a:extLst>
                    <a:ext uri="{9D8B030D-6E8A-4147-A177-3AD203B41FA5}">
                      <a16:colId xmlns:a16="http://schemas.microsoft.com/office/drawing/2014/main" val="20004"/>
                    </a:ext>
                  </a:extLst>
                </a:gridCol>
                <a:gridCol w="473242">
                  <a:extLst>
                    <a:ext uri="{9D8B030D-6E8A-4147-A177-3AD203B41FA5}">
                      <a16:colId xmlns:a16="http://schemas.microsoft.com/office/drawing/2014/main" val="20005"/>
                    </a:ext>
                  </a:extLst>
                </a:gridCol>
                <a:gridCol w="473242">
                  <a:extLst>
                    <a:ext uri="{9D8B030D-6E8A-4147-A177-3AD203B41FA5}">
                      <a16:colId xmlns:a16="http://schemas.microsoft.com/office/drawing/2014/main" val="20006"/>
                    </a:ext>
                  </a:extLst>
                </a:gridCol>
                <a:gridCol w="473242">
                  <a:extLst>
                    <a:ext uri="{9D8B030D-6E8A-4147-A177-3AD203B41FA5}">
                      <a16:colId xmlns:a16="http://schemas.microsoft.com/office/drawing/2014/main" val="20007"/>
                    </a:ext>
                  </a:extLst>
                </a:gridCol>
                <a:gridCol w="473242">
                  <a:extLst>
                    <a:ext uri="{9D8B030D-6E8A-4147-A177-3AD203B41FA5}">
                      <a16:colId xmlns:a16="http://schemas.microsoft.com/office/drawing/2014/main" val="20008"/>
                    </a:ext>
                  </a:extLst>
                </a:gridCol>
                <a:gridCol w="473242">
                  <a:extLst>
                    <a:ext uri="{9D8B030D-6E8A-4147-A177-3AD203B41FA5}">
                      <a16:colId xmlns:a16="http://schemas.microsoft.com/office/drawing/2014/main" val="20009"/>
                    </a:ext>
                  </a:extLst>
                </a:gridCol>
                <a:gridCol w="473242">
                  <a:extLst>
                    <a:ext uri="{9D8B030D-6E8A-4147-A177-3AD203B41FA5}">
                      <a16:colId xmlns:a16="http://schemas.microsoft.com/office/drawing/2014/main" val="20010"/>
                    </a:ext>
                  </a:extLst>
                </a:gridCol>
                <a:gridCol w="473242">
                  <a:extLst>
                    <a:ext uri="{9D8B030D-6E8A-4147-A177-3AD203B41FA5}">
                      <a16:colId xmlns:a16="http://schemas.microsoft.com/office/drawing/2014/main" val="20011"/>
                    </a:ext>
                  </a:extLst>
                </a:gridCol>
                <a:gridCol w="473242">
                  <a:extLst>
                    <a:ext uri="{9D8B030D-6E8A-4147-A177-3AD203B41FA5}">
                      <a16:colId xmlns:a16="http://schemas.microsoft.com/office/drawing/2014/main" val="20012"/>
                    </a:ext>
                  </a:extLst>
                </a:gridCol>
                <a:gridCol w="473242">
                  <a:extLst>
                    <a:ext uri="{9D8B030D-6E8A-4147-A177-3AD203B41FA5}">
                      <a16:colId xmlns:a16="http://schemas.microsoft.com/office/drawing/2014/main" val="20013"/>
                    </a:ext>
                  </a:extLst>
                </a:gridCol>
                <a:gridCol w="473242">
                  <a:extLst>
                    <a:ext uri="{9D8B030D-6E8A-4147-A177-3AD203B41FA5}">
                      <a16:colId xmlns:a16="http://schemas.microsoft.com/office/drawing/2014/main" val="20014"/>
                    </a:ext>
                  </a:extLst>
                </a:gridCol>
                <a:gridCol w="473242">
                  <a:extLst>
                    <a:ext uri="{9D8B030D-6E8A-4147-A177-3AD203B41FA5}">
                      <a16:colId xmlns:a16="http://schemas.microsoft.com/office/drawing/2014/main" val="20015"/>
                    </a:ext>
                  </a:extLst>
                </a:gridCol>
                <a:gridCol w="473242">
                  <a:extLst>
                    <a:ext uri="{9D8B030D-6E8A-4147-A177-3AD203B41FA5}">
                      <a16:colId xmlns:a16="http://schemas.microsoft.com/office/drawing/2014/main" val="20016"/>
                    </a:ext>
                  </a:extLst>
                </a:gridCol>
                <a:gridCol w="473242">
                  <a:extLst>
                    <a:ext uri="{9D8B030D-6E8A-4147-A177-3AD203B41FA5}">
                      <a16:colId xmlns:a16="http://schemas.microsoft.com/office/drawing/2014/main" val="20017"/>
                    </a:ext>
                  </a:extLst>
                </a:gridCol>
                <a:gridCol w="473242">
                  <a:extLst>
                    <a:ext uri="{9D8B030D-6E8A-4147-A177-3AD203B41FA5}">
                      <a16:colId xmlns:a16="http://schemas.microsoft.com/office/drawing/2014/main" val="20018"/>
                    </a:ext>
                  </a:extLst>
                </a:gridCol>
              </a:tblGrid>
              <a:tr h="424542">
                <a:tc>
                  <a:txBody>
                    <a:bodyPr/>
                    <a:lstStyle/>
                    <a:p>
                      <a:r>
                        <a:rPr lang="en-US" sz="1400" b="1" dirty="0" smtClean="0"/>
                        <a:t>index</a:t>
                      </a:r>
                      <a:endParaRPr lang="en-US" sz="1400"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tc>
                  <a:txBody>
                    <a:bodyPr/>
                    <a:lstStyle/>
                    <a:p>
                      <a:r>
                        <a:rPr lang="en-US" dirty="0" smtClean="0"/>
                        <a:t>17</a:t>
                      </a:r>
                      <a:endParaRPr lang="en-US" dirty="0"/>
                    </a:p>
                  </a:txBody>
                  <a:tcPr/>
                </a:tc>
                <a:extLst>
                  <a:ext uri="{0D108BD9-81ED-4DB2-BD59-A6C34878D82A}">
                    <a16:rowId xmlns:a16="http://schemas.microsoft.com/office/drawing/2014/main" val="10000"/>
                  </a:ext>
                </a:extLst>
              </a:tr>
              <a:tr h="424542">
                <a:tc>
                  <a:txBody>
                    <a:bodyPr/>
                    <a:lstStyle/>
                    <a:p>
                      <a:r>
                        <a:rPr lang="en-US" sz="1100" b="1" dirty="0" smtClean="0"/>
                        <a:t>No</a:t>
                      </a:r>
                      <a:r>
                        <a:rPr lang="en-US" sz="1100" b="1" baseline="0" dirty="0" smtClean="0"/>
                        <a:t> item</a:t>
                      </a:r>
                      <a:endParaRPr lang="en-US" sz="1200"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424542">
                <a:tc>
                  <a:txBody>
                    <a:bodyPr/>
                    <a:lstStyle/>
                    <a:p>
                      <a:r>
                        <a:rPr lang="en-US" sz="1400" b="1" dirty="0" smtClean="0"/>
                        <a:t>A, 3, </a:t>
                      </a:r>
                      <a:r>
                        <a:rPr lang="en-US" sz="1400" b="1" u="sng" dirty="0" smtClean="0"/>
                        <a:t>4</a:t>
                      </a:r>
                      <a:r>
                        <a:rPr lang="en-US" sz="1400" b="1" u="none" dirty="0" smtClean="0"/>
                        <a:t> </a:t>
                      </a:r>
                      <a:endParaRPr lang="en-US" sz="1400"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B, 4, </a:t>
                      </a:r>
                      <a:r>
                        <a:rPr lang="en-US" sz="1400" b="1" u="sng" dirty="0" smtClean="0"/>
                        <a:t>6</a:t>
                      </a:r>
                      <a:r>
                        <a:rPr lang="en-US" sz="1400" b="1" u="none" dirty="0" smtClean="0"/>
                        <a:t> </a:t>
                      </a:r>
                      <a:endParaRPr lang="en-US" sz="1400"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 7,</a:t>
                      </a:r>
                      <a:r>
                        <a:rPr lang="en-US" sz="1400" b="1" u="sng" dirty="0" smtClean="0"/>
                        <a:t>11</a:t>
                      </a:r>
                      <a:endParaRPr lang="en-US" sz="1400" b="1"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a:t>
                      </a:r>
                      <a:r>
                        <a:rPr lang="en-US" sz="800" b="1" dirty="0" smtClean="0"/>
                        <a:t> </a:t>
                      </a:r>
                      <a:r>
                        <a:rPr lang="en-US" sz="1400" b="1" dirty="0" smtClean="0"/>
                        <a:t>8,</a:t>
                      </a:r>
                      <a:r>
                        <a:rPr lang="en-US" sz="1400" b="1" u="sng" dirty="0" smtClean="0"/>
                        <a:t>13</a:t>
                      </a:r>
                      <a:endParaRPr lang="en-US" sz="1400" b="1"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 9,</a:t>
                      </a:r>
                      <a:r>
                        <a:rPr lang="en-US" sz="1400" b="1" u="sng" dirty="0" smtClean="0"/>
                        <a:t>15</a:t>
                      </a:r>
                      <a:endParaRPr lang="en-US" sz="1400" b="1" dirty="0" smtClean="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13" name="TextBox 12"/>
          <p:cNvSpPr txBox="1"/>
          <p:nvPr/>
        </p:nvSpPr>
        <p:spPr>
          <a:xfrm>
            <a:off x="154116" y="2310825"/>
            <a:ext cx="4417884" cy="584775"/>
          </a:xfrm>
          <a:prstGeom prst="rect">
            <a:avLst/>
          </a:prstGeom>
          <a:noFill/>
          <a:ln>
            <a:solidFill>
              <a:schemeClr val="tx1"/>
            </a:solidFill>
          </a:ln>
        </p:spPr>
        <p:txBody>
          <a:bodyPr wrap="square" rtlCol="0">
            <a:spAutoFit/>
          </a:bodyPr>
          <a:lstStyle/>
          <a:p>
            <a:r>
              <a:rPr lang="en-US" sz="1600" dirty="0" err="1" smtClean="0"/>
              <a:t>Value_using_</a:t>
            </a:r>
            <a:r>
              <a:rPr lang="en-US" sz="1600" b="1" dirty="0" err="1" smtClean="0">
                <a:solidFill>
                  <a:srgbClr val="FF0000"/>
                </a:solidFill>
              </a:rPr>
              <a:t>first_i_items</a:t>
            </a:r>
            <a:r>
              <a:rPr lang="en-US" sz="1600" b="1" dirty="0" smtClean="0">
                <a:solidFill>
                  <a:srgbClr val="FF0000"/>
                </a:solidFill>
              </a:rPr>
              <a:t>:</a:t>
            </a:r>
            <a:r>
              <a:rPr lang="en-US" sz="1600" dirty="0" smtClean="0"/>
              <a:t> </a:t>
            </a:r>
          </a:p>
          <a:p>
            <a:r>
              <a:rPr lang="en-US" sz="1600" dirty="0" smtClean="0"/>
              <a:t>Sol</a:t>
            </a:r>
            <a:r>
              <a:rPr lang="en-US" sz="1600" b="1" dirty="0" smtClean="0">
                <a:solidFill>
                  <a:srgbClr val="FF0000"/>
                </a:solidFill>
              </a:rPr>
              <a:t>[i</a:t>
            </a:r>
            <a:r>
              <a:rPr lang="en-US" sz="1600" b="1" dirty="0">
                <a:solidFill>
                  <a:srgbClr val="FF0000"/>
                </a:solidFill>
              </a:rPr>
              <a:t>] </a:t>
            </a:r>
            <a:r>
              <a:rPr lang="en-US" sz="1600" dirty="0" smtClean="0"/>
              <a:t>[</a:t>
            </a:r>
            <a:r>
              <a:rPr lang="en-US" sz="1600" dirty="0">
                <a:solidFill>
                  <a:srgbClr val="7030A0"/>
                </a:solidFill>
              </a:rPr>
              <a:t>k</a:t>
            </a:r>
            <a:r>
              <a:rPr lang="en-US" sz="1600" dirty="0" smtClean="0"/>
              <a:t>] = </a:t>
            </a:r>
            <a:r>
              <a:rPr lang="en-US" sz="1600" b="1" dirty="0" smtClean="0"/>
              <a:t>max</a:t>
            </a:r>
            <a:r>
              <a:rPr lang="en-US" sz="1600" dirty="0" smtClean="0"/>
              <a:t>{Sol</a:t>
            </a:r>
            <a:r>
              <a:rPr lang="en-US" sz="1600" b="1" dirty="0" smtClean="0">
                <a:solidFill>
                  <a:srgbClr val="FF0000"/>
                </a:solidFill>
              </a:rPr>
              <a:t>[i-1</a:t>
            </a:r>
            <a:r>
              <a:rPr lang="en-US" sz="1600" b="1" dirty="0">
                <a:solidFill>
                  <a:srgbClr val="FF0000"/>
                </a:solidFill>
              </a:rPr>
              <a:t>] </a:t>
            </a:r>
            <a:r>
              <a:rPr lang="en-US" sz="1600" b="1" dirty="0" smtClean="0"/>
              <a:t>[</a:t>
            </a:r>
            <a:r>
              <a:rPr lang="en-US" sz="1600" b="1" dirty="0" smtClean="0">
                <a:solidFill>
                  <a:srgbClr val="7030A0"/>
                </a:solidFill>
              </a:rPr>
              <a:t> </a:t>
            </a:r>
            <a:r>
              <a:rPr lang="en-US" sz="1600" dirty="0" smtClean="0">
                <a:solidFill>
                  <a:srgbClr val="7030A0"/>
                </a:solidFill>
              </a:rPr>
              <a:t>k – w[i]</a:t>
            </a:r>
            <a:r>
              <a:rPr lang="en-US" sz="1600" b="1" dirty="0" smtClean="0"/>
              <a:t>]</a:t>
            </a:r>
            <a:r>
              <a:rPr lang="en-US" sz="1600" dirty="0" smtClean="0">
                <a:solidFill>
                  <a:srgbClr val="FF0000"/>
                </a:solidFill>
              </a:rPr>
              <a:t> </a:t>
            </a:r>
            <a:r>
              <a:rPr lang="en-US" sz="1600" dirty="0" smtClean="0"/>
              <a:t>+ v[i], Sol</a:t>
            </a:r>
            <a:r>
              <a:rPr lang="en-US" sz="1600" b="1" dirty="0">
                <a:solidFill>
                  <a:srgbClr val="FF0000"/>
                </a:solidFill>
              </a:rPr>
              <a:t>[i-1]</a:t>
            </a:r>
            <a:r>
              <a:rPr lang="en-US" sz="1600" dirty="0"/>
              <a:t> </a:t>
            </a:r>
            <a:r>
              <a:rPr lang="en-US" sz="1600" dirty="0" smtClean="0"/>
              <a:t>[k]</a:t>
            </a:r>
            <a:endParaRPr lang="en-US" sz="1600" dirty="0"/>
          </a:p>
        </p:txBody>
      </p:sp>
      <p:sp>
        <p:nvSpPr>
          <p:cNvPr id="14" name="TextBox 13"/>
          <p:cNvSpPr txBox="1"/>
          <p:nvPr/>
        </p:nvSpPr>
        <p:spPr>
          <a:xfrm>
            <a:off x="201990" y="838199"/>
            <a:ext cx="2727509" cy="584775"/>
          </a:xfrm>
          <a:prstGeom prst="rect">
            <a:avLst/>
          </a:prstGeom>
          <a:noFill/>
          <a:ln>
            <a:solidFill>
              <a:schemeClr val="tx1"/>
            </a:solidFill>
          </a:ln>
        </p:spPr>
        <p:txBody>
          <a:bodyPr wrap="square" rtlCol="0">
            <a:spAutoFit/>
          </a:bodyPr>
          <a:lstStyle/>
          <a:p>
            <a:r>
              <a:rPr lang="en-US" sz="1600" dirty="0" smtClean="0"/>
              <a:t>optimal solution (for a </a:t>
            </a:r>
            <a:r>
              <a:rPr lang="en-US" sz="1600" b="1" dirty="0" smtClean="0">
                <a:solidFill>
                  <a:srgbClr val="7030A0"/>
                </a:solidFill>
              </a:rPr>
              <a:t>smaller</a:t>
            </a:r>
            <a:r>
              <a:rPr lang="en-US" sz="1600" dirty="0" smtClean="0">
                <a:solidFill>
                  <a:srgbClr val="7030A0"/>
                </a:solidFill>
              </a:rPr>
              <a:t> problem size</a:t>
            </a:r>
            <a:r>
              <a:rPr lang="en-US" sz="1600" dirty="0" smtClean="0"/>
              <a:t>), </a:t>
            </a:r>
            <a:r>
              <a:rPr lang="en-US" sz="1600" dirty="0" smtClean="0">
                <a:solidFill>
                  <a:srgbClr val="FF0000"/>
                </a:solidFill>
              </a:rPr>
              <a:t>excluding item i</a:t>
            </a:r>
            <a:endParaRPr lang="en-US" sz="1600" dirty="0">
              <a:solidFill>
                <a:srgbClr val="FF0000"/>
              </a:solidFill>
            </a:endParaRPr>
          </a:p>
        </p:txBody>
      </p:sp>
      <p:sp>
        <p:nvSpPr>
          <p:cNvPr id="15" name="TextBox 14"/>
          <p:cNvSpPr txBox="1"/>
          <p:nvPr/>
        </p:nvSpPr>
        <p:spPr>
          <a:xfrm>
            <a:off x="1955346" y="1548825"/>
            <a:ext cx="2769054" cy="584775"/>
          </a:xfrm>
          <a:prstGeom prst="rect">
            <a:avLst/>
          </a:prstGeom>
          <a:noFill/>
          <a:ln>
            <a:solidFill>
              <a:schemeClr val="tx1"/>
            </a:solidFill>
          </a:ln>
        </p:spPr>
        <p:txBody>
          <a:bodyPr wrap="square" rtlCol="0">
            <a:spAutoFit/>
          </a:bodyPr>
          <a:lstStyle/>
          <a:p>
            <a:r>
              <a:rPr lang="en-US" sz="1600" dirty="0" smtClean="0"/>
              <a:t>optimal solution (for </a:t>
            </a:r>
            <a:r>
              <a:rPr lang="en-US" sz="1600" b="1" dirty="0" smtClean="0">
                <a:solidFill>
                  <a:srgbClr val="7030A0"/>
                </a:solidFill>
              </a:rPr>
              <a:t>this</a:t>
            </a:r>
            <a:r>
              <a:rPr lang="en-US" sz="1600" dirty="0" smtClean="0"/>
              <a:t> </a:t>
            </a:r>
            <a:r>
              <a:rPr lang="en-US" sz="1600" dirty="0" smtClean="0">
                <a:solidFill>
                  <a:srgbClr val="7030A0"/>
                </a:solidFill>
              </a:rPr>
              <a:t>problem size</a:t>
            </a:r>
            <a:r>
              <a:rPr lang="en-US" sz="1600" dirty="0" smtClean="0"/>
              <a:t>), </a:t>
            </a:r>
            <a:r>
              <a:rPr lang="en-US" sz="1600" dirty="0" smtClean="0">
                <a:solidFill>
                  <a:srgbClr val="FF0000"/>
                </a:solidFill>
              </a:rPr>
              <a:t>excluding item i</a:t>
            </a:r>
            <a:endParaRPr lang="en-US" sz="1600" dirty="0">
              <a:solidFill>
                <a:srgbClr val="FF0000"/>
              </a:solidFill>
            </a:endParaRPr>
          </a:p>
        </p:txBody>
      </p:sp>
      <p:cxnSp>
        <p:nvCxnSpPr>
          <p:cNvPr id="16" name="Straight Arrow Connector 15"/>
          <p:cNvCxnSpPr>
            <a:stCxn id="14" idx="2"/>
          </p:cNvCxnSpPr>
          <p:nvPr/>
        </p:nvCxnSpPr>
        <p:spPr>
          <a:xfrm>
            <a:off x="1565745" y="1422974"/>
            <a:ext cx="108217" cy="11802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5" idx="2"/>
          </p:cNvCxnSpPr>
          <p:nvPr/>
        </p:nvCxnSpPr>
        <p:spPr>
          <a:xfrm>
            <a:off x="3339873" y="2133600"/>
            <a:ext cx="165327" cy="4696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4876799" y="1143000"/>
                <a:ext cx="4191001" cy="1890454"/>
              </a:xfrm>
              <a:prstGeom prst="rect">
                <a:avLst/>
              </a:prstGeom>
              <a:noFill/>
              <a:ln>
                <a:solidFill>
                  <a:schemeClr val="accent1"/>
                </a:solidFill>
              </a:ln>
            </p:spPr>
            <p:txBody>
              <a:bodyPr wrap="square" rtlCol="0">
                <a:spAutoFit/>
              </a:bodyPr>
              <a:lstStyle/>
              <a:p>
                <a:pPr/>
                <a14:m>
                  <m:oMathPara xmlns:m="http://schemas.openxmlformats.org/officeDocument/2006/math">
                    <m:oMathParaPr>
                      <m:jc m:val="left"/>
                    </m:oMathParaPr>
                    <m:oMath xmlns:m="http://schemas.openxmlformats.org/officeDocument/2006/math">
                      <m:r>
                        <m:rPr>
                          <m:sty m:val="p"/>
                        </m:rPr>
                        <a:rPr lang="en-US" sz="1600" b="0" i="0" smtClean="0">
                          <a:latin typeface="Cambria Math"/>
                        </a:rPr>
                        <m:t>Math</m:t>
                      </m:r>
                      <m:r>
                        <a:rPr lang="en-US" sz="1600" b="0" i="0" smtClean="0">
                          <a:latin typeface="Cambria Math"/>
                        </a:rPr>
                        <m:t> </m:t>
                      </m:r>
                      <m:r>
                        <m:rPr>
                          <m:sty m:val="p"/>
                        </m:rPr>
                        <a:rPr lang="en-US" sz="1600" b="0" i="0" smtClean="0">
                          <a:latin typeface="Cambria Math"/>
                        </a:rPr>
                        <m:t>cost</m:t>
                      </m:r>
                      <m:r>
                        <a:rPr lang="en-US" sz="1600" b="0" i="0" smtClean="0">
                          <a:latin typeface="Cambria Math"/>
                        </a:rPr>
                        <m:t> </m:t>
                      </m:r>
                      <m:r>
                        <m:rPr>
                          <m:sty m:val="p"/>
                        </m:rPr>
                        <a:rPr lang="en-US" sz="1600" b="0" i="0" smtClean="0">
                          <a:latin typeface="Cambria Math"/>
                        </a:rPr>
                        <m:t>function</m:t>
                      </m:r>
                      <m:r>
                        <a:rPr lang="en-US" sz="1600" b="0" i="0" smtClean="0">
                          <a:latin typeface="Cambria Math"/>
                        </a:rPr>
                        <m:t>:</m:t>
                      </m:r>
                    </m:oMath>
                  </m:oMathPara>
                </a14:m>
                <a:endParaRPr lang="en-US" sz="1600" b="0" dirty="0" smtClean="0"/>
              </a:p>
              <a:p>
                <a:r>
                  <a:rPr lang="en-US" sz="1600" b="0" i="0" dirty="0" smtClean="0">
                    <a:latin typeface="Cambria Math"/>
                  </a:rPr>
                  <a:t> </a:t>
                </a:r>
                <a14:m>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0,</m:t>
                        </m:r>
                        <m:r>
                          <a:rPr lang="en-US" sz="1600" b="0" i="1" smtClean="0">
                            <a:latin typeface="Cambria Math"/>
                          </a:rPr>
                          <m:t>𝑘</m:t>
                        </m:r>
                      </m:e>
                    </m:d>
                    <m:r>
                      <a:rPr lang="en-US" sz="1600" b="0" i="1" smtClean="0">
                        <a:latin typeface="Cambria Math"/>
                      </a:rPr>
                      <m:t>=0, </m:t>
                    </m:r>
                    <m:r>
                      <a:rPr lang="en-US" sz="1600" b="0" i="1" smtClean="0">
                        <a:latin typeface="Cambria Math"/>
                        <a:ea typeface="Cambria Math"/>
                      </a:rPr>
                      <m:t>∀</m:t>
                    </m:r>
                    <m:r>
                      <a:rPr lang="en-US" sz="1600" b="0" i="1" smtClean="0">
                        <a:latin typeface="Cambria Math"/>
                      </a:rPr>
                      <m:t>𝑘</m:t>
                    </m:r>
                  </m:oMath>
                </a14:m>
                <a:endParaRPr lang="en-US" sz="1600" b="0" i="1" dirty="0" smtClean="0">
                  <a:latin typeface="Cambria Math"/>
                </a:endParaRPr>
              </a:p>
              <a:p>
                <a:r>
                  <a:rPr lang="en-US" sz="1600" i="1" dirty="0" smtClean="0">
                    <a:latin typeface="Cambria Math"/>
                  </a:rPr>
                  <a:t>Sol(i, k) = 0, </a:t>
                </a:r>
                <a14:m>
                  <m:oMath xmlns:m="http://schemas.openxmlformats.org/officeDocument/2006/math">
                    <m:r>
                      <a:rPr lang="en-US" sz="1600" i="1">
                        <a:latin typeface="Cambria Math"/>
                      </a:rPr>
                      <m:t>, </m:t>
                    </m:r>
                    <m:r>
                      <a:rPr lang="en-US" sz="1600" i="1">
                        <a:latin typeface="Cambria Math"/>
                        <a:ea typeface="Cambria Math"/>
                      </a:rPr>
                      <m:t>∀</m:t>
                    </m:r>
                    <m:r>
                      <a:rPr lang="en-US" sz="1600" i="1">
                        <a:latin typeface="Cambria Math"/>
                      </a:rPr>
                      <m:t>𝑘</m:t>
                    </m:r>
                  </m:oMath>
                </a14:m>
                <a:r>
                  <a:rPr lang="en-US" sz="1600" i="1" dirty="0" smtClean="0">
                    <a:latin typeface="Cambria Math"/>
                  </a:rPr>
                  <a:t> </a:t>
                </a:r>
                <a:r>
                  <a:rPr lang="en-US" sz="1600" i="1" dirty="0" err="1" smtClean="0">
                    <a:latin typeface="Cambria Math"/>
                  </a:rPr>
                  <a:t>s.t.</a:t>
                </a:r>
                <a:r>
                  <a:rPr lang="en-US" sz="1600" i="1" dirty="0" smtClean="0">
                    <a:latin typeface="Cambria Math"/>
                  </a:rPr>
                  <a:t> </a:t>
                </a:r>
                <a14:m>
                  <m:oMath xmlns:m="http://schemas.openxmlformats.org/officeDocument/2006/math">
                    <m:r>
                      <a:rPr lang="en-US" sz="1600" b="0" i="1" smtClean="0">
                        <a:latin typeface="Cambria Math"/>
                      </a:rPr>
                      <m:t>𝑘</m:t>
                    </m:r>
                    <m:r>
                      <a:rPr lang="en-US" sz="1600" b="0" i="1" smtClean="0">
                        <a:latin typeface="Cambria Math"/>
                      </a:rPr>
                      <m:t>&lt;</m:t>
                    </m:r>
                    <m:func>
                      <m:funcPr>
                        <m:ctrlPr>
                          <a:rPr lang="en-US" sz="1600" b="0" i="1" smtClean="0">
                            <a:latin typeface="Cambria Math" panose="02040503050406030204" pitchFamily="18" charset="0"/>
                          </a:rPr>
                        </m:ctrlPr>
                      </m:funcPr>
                      <m:fName>
                        <m:limLow>
                          <m:limLowPr>
                            <m:ctrlPr>
                              <a:rPr lang="en-US" sz="1600" b="0" i="1" smtClean="0">
                                <a:latin typeface="Cambria Math" panose="02040503050406030204" pitchFamily="18" charset="0"/>
                              </a:rPr>
                            </m:ctrlPr>
                          </m:limLowPr>
                          <m:e>
                            <m:r>
                              <m:rPr>
                                <m:sty m:val="p"/>
                              </m:rPr>
                              <a:rPr lang="en-US" sz="1600" b="0" i="0" smtClean="0">
                                <a:latin typeface="Cambria Math"/>
                              </a:rPr>
                              <m:t>min</m:t>
                            </m:r>
                          </m:e>
                          <m:lim>
                            <m:r>
                              <a:rPr lang="en-US" sz="1600" b="0" i="1" smtClean="0">
                                <a:latin typeface="Cambria Math"/>
                                <a:ea typeface="Cambria Math"/>
                              </a:rPr>
                              <m:t>∀0≤</m:t>
                            </m:r>
                            <m:r>
                              <a:rPr lang="en-US" sz="1600" b="0" i="1" smtClean="0">
                                <a:latin typeface="Cambria Math"/>
                                <a:ea typeface="Cambria Math"/>
                              </a:rPr>
                              <m:t>𝑡</m:t>
                            </m:r>
                            <m:r>
                              <a:rPr lang="en-US" sz="1600" b="0" i="1" smtClean="0">
                                <a:latin typeface="Cambria Math"/>
                                <a:ea typeface="Cambria Math"/>
                              </a:rPr>
                              <m:t>≤</m:t>
                            </m:r>
                            <m:r>
                              <a:rPr lang="en-US" sz="1600" b="0" i="1" smtClean="0">
                                <a:latin typeface="Cambria Math"/>
                                <a:ea typeface="Cambria Math"/>
                              </a:rPr>
                              <m:t>𝑖</m:t>
                            </m:r>
                          </m:lim>
                        </m:limLow>
                      </m:fName>
                      <m:e>
                        <m:sSub>
                          <m:sSubPr>
                            <m:ctrlPr>
                              <a:rPr lang="en-US" sz="1600" b="0" i="1" smtClean="0">
                                <a:latin typeface="Cambria Math" panose="02040503050406030204" pitchFamily="18" charset="0"/>
                              </a:rPr>
                            </m:ctrlPr>
                          </m:sSubPr>
                          <m:e>
                            <m:r>
                              <a:rPr lang="en-US" sz="1600" b="0" i="1" smtClean="0">
                                <a:latin typeface="Cambria Math"/>
                              </a:rPr>
                              <m:t>𝑤</m:t>
                            </m:r>
                          </m:e>
                          <m:sub>
                            <m:r>
                              <a:rPr lang="en-US" sz="1600" b="0" i="1" smtClean="0">
                                <a:latin typeface="Cambria Math"/>
                              </a:rPr>
                              <m:t>𝑡</m:t>
                            </m:r>
                          </m:sub>
                        </m:sSub>
                      </m:e>
                    </m:func>
                  </m:oMath>
                </a14:m>
                <a:endParaRPr lang="en-US" sz="1600" i="1" dirty="0">
                  <a:latin typeface="Cambria Math"/>
                </a:endParaRPr>
              </a:p>
              <a:p>
                <a:pPr/>
                <a14:m>
                  <m:oMathPara xmlns:m="http://schemas.openxmlformats.org/officeDocument/2006/math">
                    <m:oMathParaPr>
                      <m:jc m:val="left"/>
                    </m:oMathParaPr>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𝑖</m:t>
                          </m:r>
                          <m:r>
                            <a:rPr lang="en-US" sz="1600" b="0" i="1" smtClean="0">
                              <a:latin typeface="Cambria Math"/>
                            </a:rPr>
                            <m:t>,</m:t>
                          </m:r>
                          <m:r>
                            <a:rPr lang="en-US" sz="1600" b="0" i="1" smtClean="0">
                              <a:latin typeface="Cambria Math"/>
                            </a:rPr>
                            <m:t>𝑘</m:t>
                          </m:r>
                        </m:e>
                      </m:d>
                      <m:r>
                        <a:rPr lang="en-US" sz="1600" b="0" i="1" smtClean="0">
                          <a:latin typeface="Cambria Math"/>
                        </a:rPr>
                        <m:t>=</m:t>
                      </m:r>
                    </m:oMath>
                  </m:oMathPara>
                </a14:m>
                <a:endParaRPr lang="en-US" sz="1600" b="0" i="1" dirty="0" smtClean="0">
                  <a:latin typeface="Cambria Math"/>
                </a:endParaRPr>
              </a:p>
              <a:p>
                <a:r>
                  <a:rPr lang="en-US" sz="1600" b="0" dirty="0" smtClean="0"/>
                  <a:t>        </a:t>
                </a:r>
                <a14:m>
                  <m:oMath xmlns:m="http://schemas.openxmlformats.org/officeDocument/2006/math">
                    <m:r>
                      <m:rPr>
                        <m:sty m:val="p"/>
                      </m:rPr>
                      <a:rPr lang="en-US" sz="1600" b="0" i="0" smtClean="0">
                        <a:latin typeface="Cambria Math"/>
                      </a:rPr>
                      <m:t>max</m:t>
                    </m:r>
                    <m:r>
                      <a:rPr lang="en-US" sz="1600" b="0" i="1" smtClean="0">
                        <a:latin typeface="Cambria Math"/>
                      </a:rPr>
                      <m:t>⁡{</m:t>
                    </m:r>
                    <m:r>
                      <a:rPr lang="en-US" sz="1600" b="0" i="1" smtClean="0">
                        <a:latin typeface="Cambria Math"/>
                      </a:rPr>
                      <m:t>𝑠𝑜𝑙</m:t>
                    </m:r>
                    <m:d>
                      <m:dPr>
                        <m:ctrlPr>
                          <a:rPr lang="en-US" sz="1600" b="0" i="1" smtClean="0">
                            <a:latin typeface="Cambria Math" panose="02040503050406030204" pitchFamily="18" charset="0"/>
                          </a:rPr>
                        </m:ctrlPr>
                      </m:dPr>
                      <m:e>
                        <m:r>
                          <a:rPr lang="en-US" sz="1600" b="0" i="1" smtClean="0">
                            <a:latin typeface="Cambria Math"/>
                          </a:rPr>
                          <m:t>𝑖</m:t>
                        </m:r>
                        <m:r>
                          <a:rPr lang="en-US" sz="1600" b="0" i="1" smtClean="0">
                            <a:latin typeface="Cambria Math"/>
                          </a:rPr>
                          <m:t>−1,</m:t>
                        </m:r>
                        <m:r>
                          <a:rPr lang="en-US" sz="1600" b="0" i="1" smtClean="0">
                            <a:latin typeface="Cambria Math"/>
                          </a:rPr>
                          <m:t>𝑘</m:t>
                        </m:r>
                      </m:e>
                    </m:d>
                    <m:r>
                      <a:rPr lang="en-US" sz="1600" b="0" i="1" smtClean="0">
                        <a:latin typeface="Cambria Math"/>
                      </a:rPr>
                      <m:t>, </m:t>
                    </m:r>
                    <m:r>
                      <a:rPr lang="en-US" sz="1600" b="0" i="1" smtClean="0">
                        <a:latin typeface="Cambria Math"/>
                      </a:rPr>
                      <m:t>𝑣𝑖</m:t>
                    </m:r>
                    <m:r>
                      <a:rPr lang="en-US" sz="1600" i="1">
                        <a:latin typeface="Cambria Math"/>
                      </a:rPr>
                      <m:t>+</m:t>
                    </m:r>
                    <m:r>
                      <a:rPr lang="en-US" sz="1600" i="1">
                        <a:latin typeface="Cambria Math"/>
                      </a:rPr>
                      <m:t>𝑠𝑜𝑙</m:t>
                    </m:r>
                    <m:r>
                      <a:rPr lang="en-US" sz="1600" i="1">
                        <a:latin typeface="Cambria Math"/>
                      </a:rPr>
                      <m:t>(</m:t>
                    </m:r>
                    <m:r>
                      <a:rPr lang="en-US" sz="1600" b="0" i="1" smtClean="0">
                        <a:latin typeface="Cambria Math"/>
                      </a:rPr>
                      <m:t>𝑖</m:t>
                    </m:r>
                    <m:r>
                      <a:rPr lang="en-US" sz="1600" i="1">
                        <a:latin typeface="Cambria Math"/>
                      </a:rPr>
                      <m:t>−1,</m:t>
                    </m:r>
                    <m:r>
                      <a:rPr lang="en-US" sz="1600" i="1">
                        <a:latin typeface="Cambria Math"/>
                      </a:rPr>
                      <m:t>𝑘</m:t>
                    </m:r>
                    <m:r>
                      <a:rPr lang="en-US" sz="1600" i="1">
                        <a:latin typeface="Cambria Math"/>
                      </a:rPr>
                      <m:t>−</m:t>
                    </m:r>
                    <m:sSub>
                      <m:sSubPr>
                        <m:ctrlPr>
                          <a:rPr lang="en-US" sz="1600" i="1" smtClean="0">
                            <a:latin typeface="Cambria Math" panose="02040503050406030204" pitchFamily="18" charset="0"/>
                          </a:rPr>
                        </m:ctrlPr>
                      </m:sSubPr>
                      <m:e>
                        <m:r>
                          <a:rPr lang="en-US" sz="1600" b="0" i="1" smtClean="0">
                            <a:latin typeface="Cambria Math"/>
                          </a:rPr>
                          <m:t>𝑤</m:t>
                        </m:r>
                      </m:e>
                      <m:sub>
                        <m:r>
                          <a:rPr lang="en-US" sz="1600" b="0" i="1" smtClean="0">
                            <a:latin typeface="Cambria Math"/>
                          </a:rPr>
                          <m:t>𝑖</m:t>
                        </m:r>
                      </m:sub>
                    </m:sSub>
                    <m:r>
                      <a:rPr lang="en-US" sz="1600" i="1">
                        <a:latin typeface="Cambria Math"/>
                      </a:rPr>
                      <m:t>)}</m:t>
                    </m:r>
                  </m:oMath>
                </a14:m>
                <a:endParaRPr lang="en-US" sz="1600" b="0" i="1" dirty="0" smtClean="0">
                  <a:latin typeface="Cambria Math"/>
                </a:endParaRPr>
              </a:p>
              <a:p>
                <a:r>
                  <a:rPr lang="en-US" sz="1600" b="0" dirty="0" smtClean="0"/>
                  <a:t>Where </a:t>
                </a:r>
                <a14:m>
                  <m:oMath xmlns:m="http://schemas.openxmlformats.org/officeDocument/2006/math">
                    <m:r>
                      <a:rPr lang="en-US" sz="1600" b="0" i="1" smtClean="0">
                        <a:latin typeface="Cambria Math"/>
                      </a:rPr>
                      <m:t>𝑘</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𝑤𝑒𝑖𝑔h𝑡</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𝑝𝑟𝑜𝑏𝑙𝑒𝑚</m:t>
                    </m:r>
                    <m:r>
                      <a:rPr lang="en-US" sz="1600" b="0" i="1" smtClean="0">
                        <a:latin typeface="Cambria Math"/>
                      </a:rPr>
                      <m:t> </m:t>
                    </m:r>
                    <m:r>
                      <a:rPr lang="en-US" sz="1600" b="0" i="1" smtClean="0">
                        <a:latin typeface="Cambria Math"/>
                      </a:rPr>
                      <m:t>𝑠𝑖𝑧𝑒</m:t>
                    </m:r>
                    <m:r>
                      <a:rPr lang="en-US" sz="1600" b="0" i="1" smtClean="0">
                        <a:latin typeface="Cambria Math"/>
                      </a:rPr>
                      <m:t> </m:t>
                    </m:r>
                  </m:oMath>
                </a14:m>
                <a:endParaRPr lang="en-US"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4876799" y="1143000"/>
                <a:ext cx="4191001" cy="1890454"/>
              </a:xfrm>
              <a:prstGeom prst="rect">
                <a:avLst/>
              </a:prstGeom>
              <a:blipFill>
                <a:blip r:embed="rId2"/>
                <a:stretch>
                  <a:fillRect l="-580" b="-321"/>
                </a:stretch>
              </a:blipFill>
              <a:ln>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13819642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lstStyle/>
          <a:p>
            <a:r>
              <a:rPr lang="en-US" sz="3200" dirty="0" smtClean="0"/>
              <a:t>Answer:  </a:t>
            </a:r>
            <a:r>
              <a:rPr lang="en-US" sz="3200" dirty="0"/>
              <a:t>0/1 Knapsack (not fractional)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82912140"/>
              </p:ext>
            </p:extLst>
          </p:nvPr>
        </p:nvGraphicFramePr>
        <p:xfrm>
          <a:off x="152404" y="3429000"/>
          <a:ext cx="8991596" cy="2971794"/>
        </p:xfrm>
        <a:graphic>
          <a:graphicData uri="http://schemas.openxmlformats.org/drawingml/2006/table">
            <a:tbl>
              <a:tblPr firstRow="1" bandRow="1">
                <a:tableStyleId>{5C22544A-7EE6-4342-B048-85BDC9FD1C3A}</a:tableStyleId>
              </a:tblPr>
              <a:tblGrid>
                <a:gridCol w="729049">
                  <a:extLst>
                    <a:ext uri="{9D8B030D-6E8A-4147-A177-3AD203B41FA5}">
                      <a16:colId xmlns:a16="http://schemas.microsoft.com/office/drawing/2014/main" val="20000"/>
                    </a:ext>
                  </a:extLst>
                </a:gridCol>
                <a:gridCol w="405027">
                  <a:extLst>
                    <a:ext uri="{9D8B030D-6E8A-4147-A177-3AD203B41FA5}">
                      <a16:colId xmlns:a16="http://schemas.microsoft.com/office/drawing/2014/main" val="20001"/>
                    </a:ext>
                  </a:extLst>
                </a:gridCol>
                <a:gridCol w="405027">
                  <a:extLst>
                    <a:ext uri="{9D8B030D-6E8A-4147-A177-3AD203B41FA5}">
                      <a16:colId xmlns:a16="http://schemas.microsoft.com/office/drawing/2014/main" val="20002"/>
                    </a:ext>
                  </a:extLst>
                </a:gridCol>
                <a:gridCol w="365897">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gridCol w="533400">
                  <a:extLst>
                    <a:ext uri="{9D8B030D-6E8A-4147-A177-3AD203B41FA5}">
                      <a16:colId xmlns:a16="http://schemas.microsoft.com/office/drawing/2014/main" val="20009"/>
                    </a:ext>
                  </a:extLst>
                </a:gridCol>
                <a:gridCol w="541865">
                  <a:extLst>
                    <a:ext uri="{9D8B030D-6E8A-4147-A177-3AD203B41FA5}">
                      <a16:colId xmlns:a16="http://schemas.microsoft.com/office/drawing/2014/main" val="20010"/>
                    </a:ext>
                  </a:extLst>
                </a:gridCol>
                <a:gridCol w="499533">
                  <a:extLst>
                    <a:ext uri="{9D8B030D-6E8A-4147-A177-3AD203B41FA5}">
                      <a16:colId xmlns:a16="http://schemas.microsoft.com/office/drawing/2014/main" val="20011"/>
                    </a:ext>
                  </a:extLst>
                </a:gridCol>
                <a:gridCol w="499533">
                  <a:extLst>
                    <a:ext uri="{9D8B030D-6E8A-4147-A177-3AD203B41FA5}">
                      <a16:colId xmlns:a16="http://schemas.microsoft.com/office/drawing/2014/main" val="20012"/>
                    </a:ext>
                  </a:extLst>
                </a:gridCol>
                <a:gridCol w="499533">
                  <a:extLst>
                    <a:ext uri="{9D8B030D-6E8A-4147-A177-3AD203B41FA5}">
                      <a16:colId xmlns:a16="http://schemas.microsoft.com/office/drawing/2014/main" val="20013"/>
                    </a:ext>
                  </a:extLst>
                </a:gridCol>
                <a:gridCol w="499533">
                  <a:extLst>
                    <a:ext uri="{9D8B030D-6E8A-4147-A177-3AD203B41FA5}">
                      <a16:colId xmlns:a16="http://schemas.microsoft.com/office/drawing/2014/main" val="20014"/>
                    </a:ext>
                  </a:extLst>
                </a:gridCol>
                <a:gridCol w="499533">
                  <a:extLst>
                    <a:ext uri="{9D8B030D-6E8A-4147-A177-3AD203B41FA5}">
                      <a16:colId xmlns:a16="http://schemas.microsoft.com/office/drawing/2014/main" val="20015"/>
                    </a:ext>
                  </a:extLst>
                </a:gridCol>
                <a:gridCol w="499533">
                  <a:extLst>
                    <a:ext uri="{9D8B030D-6E8A-4147-A177-3AD203B41FA5}">
                      <a16:colId xmlns:a16="http://schemas.microsoft.com/office/drawing/2014/main" val="20016"/>
                    </a:ext>
                  </a:extLst>
                </a:gridCol>
                <a:gridCol w="499533">
                  <a:extLst>
                    <a:ext uri="{9D8B030D-6E8A-4147-A177-3AD203B41FA5}">
                      <a16:colId xmlns:a16="http://schemas.microsoft.com/office/drawing/2014/main" val="20017"/>
                    </a:ext>
                  </a:extLst>
                </a:gridCol>
              </a:tblGrid>
              <a:tr h="424542">
                <a:tc>
                  <a:txBody>
                    <a:bodyPr/>
                    <a:lstStyle/>
                    <a:p>
                      <a:r>
                        <a:rPr lang="en-US" sz="1400" b="1" dirty="0" smtClean="0"/>
                        <a:t>index</a:t>
                      </a:r>
                      <a:endParaRPr lang="en-US" sz="1400"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15</a:t>
                      </a:r>
                      <a:endParaRPr lang="en-US" dirty="0"/>
                    </a:p>
                  </a:txBody>
                  <a:tcPr/>
                </a:tc>
                <a:tc>
                  <a:txBody>
                    <a:bodyPr/>
                    <a:lstStyle/>
                    <a:p>
                      <a:r>
                        <a:rPr lang="en-US" dirty="0" smtClean="0"/>
                        <a:t>16</a:t>
                      </a:r>
                      <a:endParaRPr lang="en-US" dirty="0"/>
                    </a:p>
                  </a:txBody>
                  <a:tcPr/>
                </a:tc>
                <a:extLst>
                  <a:ext uri="{0D108BD9-81ED-4DB2-BD59-A6C34878D82A}">
                    <a16:rowId xmlns:a16="http://schemas.microsoft.com/office/drawing/2014/main" val="10000"/>
                  </a:ext>
                </a:extLst>
              </a:tr>
              <a:tr h="424542">
                <a:tc>
                  <a:txBody>
                    <a:bodyPr/>
                    <a:lstStyle/>
                    <a:p>
                      <a:r>
                        <a:rPr lang="en-US" sz="1100" b="1" dirty="0" smtClean="0"/>
                        <a:t>No</a:t>
                      </a:r>
                      <a:r>
                        <a:rPr lang="en-US" sz="1100" b="1" baseline="0" dirty="0" smtClean="0"/>
                        <a:t> item</a:t>
                      </a:r>
                      <a:endParaRPr lang="en-US" sz="1200" b="1"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extLst>
                  <a:ext uri="{0D108BD9-81ED-4DB2-BD59-A6C34878D82A}">
                    <a16:rowId xmlns:a16="http://schemas.microsoft.com/office/drawing/2014/main" val="10001"/>
                  </a:ext>
                </a:extLst>
              </a:tr>
              <a:tr h="424542">
                <a:tc>
                  <a:txBody>
                    <a:bodyPr/>
                    <a:lstStyle/>
                    <a:p>
                      <a:r>
                        <a:rPr lang="en-US" sz="1400" b="1" dirty="0" smtClean="0"/>
                        <a:t>A, 3, </a:t>
                      </a:r>
                      <a:r>
                        <a:rPr lang="en-US" sz="1400" b="1" u="sng" dirty="0" smtClean="0"/>
                        <a:t>4</a:t>
                      </a:r>
                      <a:r>
                        <a:rPr lang="en-US" sz="1400" b="1" u="none" dirty="0" smtClean="0"/>
                        <a:t> </a:t>
                      </a:r>
                      <a:endParaRPr lang="en-US" sz="1400" b="1"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extLst>
                  <a:ext uri="{0D108BD9-81ED-4DB2-BD59-A6C34878D82A}">
                    <a16:rowId xmlns:a16="http://schemas.microsoft.com/office/drawing/2014/main" val="10002"/>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B, 4, </a:t>
                      </a:r>
                      <a:r>
                        <a:rPr lang="en-US" sz="1400" b="1" u="sng" dirty="0" smtClean="0"/>
                        <a:t>6</a:t>
                      </a:r>
                      <a:r>
                        <a:rPr lang="en-US" sz="1400" b="1" u="none" dirty="0" smtClean="0"/>
                        <a:t> </a:t>
                      </a:r>
                      <a:endParaRPr lang="en-US" sz="1400" b="1"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4</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10*</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txBody>
                  <a:tcPr/>
                </a:tc>
                <a:extLst>
                  <a:ext uri="{0D108BD9-81ED-4DB2-BD59-A6C34878D82A}">
                    <a16:rowId xmlns:a16="http://schemas.microsoft.com/office/drawing/2014/main" val="10003"/>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 7,</a:t>
                      </a:r>
                      <a:r>
                        <a:rPr lang="en-US" sz="1400" b="1" u="sng" dirty="0" smtClean="0"/>
                        <a:t>11</a:t>
                      </a:r>
                      <a:endParaRPr lang="en-US" sz="1400" b="1" dirty="0" smtClean="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4</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11*</a:t>
                      </a:r>
                      <a:endParaRPr lang="en-US" sz="1600" dirty="0"/>
                    </a:p>
                  </a:txBody>
                  <a:tcPr/>
                </a:tc>
                <a:tc>
                  <a:txBody>
                    <a:bodyPr/>
                    <a:lstStyle/>
                    <a:p>
                      <a:r>
                        <a:rPr lang="en-US" sz="1600" dirty="0" smtClean="0"/>
                        <a:t>11*</a:t>
                      </a:r>
                      <a:endParaRPr lang="en-US" sz="1600" dirty="0"/>
                    </a:p>
                  </a:txBody>
                  <a:tcPr/>
                </a:tc>
                <a:tc>
                  <a:txBody>
                    <a:bodyPr/>
                    <a:lstStyle/>
                    <a:p>
                      <a:r>
                        <a:rPr lang="en-US" sz="1600" dirty="0" smtClean="0"/>
                        <a:t>11*</a:t>
                      </a:r>
                      <a:endParaRPr lang="en-US" sz="1600" dirty="0"/>
                    </a:p>
                  </a:txBody>
                  <a:tcPr/>
                </a:tc>
                <a:tc>
                  <a:txBody>
                    <a:bodyPr/>
                    <a:lstStyle/>
                    <a:p>
                      <a:r>
                        <a:rPr lang="en-US" sz="1600" dirty="0" smtClean="0"/>
                        <a:t>15*</a:t>
                      </a:r>
                      <a:endParaRPr lang="en-US" sz="1600" dirty="0"/>
                    </a:p>
                  </a:txBody>
                  <a:tcPr/>
                </a:tc>
                <a:tc>
                  <a:txBody>
                    <a:bodyPr/>
                    <a:lstStyle/>
                    <a:p>
                      <a:r>
                        <a:rPr lang="en-US" sz="1600" dirty="0" smtClean="0"/>
                        <a:t>17*</a:t>
                      </a:r>
                      <a:endParaRPr lang="en-US" sz="1600" dirty="0"/>
                    </a:p>
                  </a:txBody>
                  <a:tcPr/>
                </a:tc>
                <a:tc>
                  <a:txBody>
                    <a:bodyPr/>
                    <a:lstStyle/>
                    <a:p>
                      <a:r>
                        <a:rPr lang="en-US" sz="1600" dirty="0" smtClean="0"/>
                        <a:t>17*</a:t>
                      </a:r>
                      <a:endParaRPr lang="en-US" sz="1600" dirty="0"/>
                    </a:p>
                  </a:txBody>
                  <a:tcPr/>
                </a:tc>
                <a:tc>
                  <a:txBody>
                    <a:bodyPr/>
                    <a:lstStyle/>
                    <a:p>
                      <a:r>
                        <a:rPr lang="en-US" sz="1600" dirty="0" smtClean="0"/>
                        <a:t>17*</a:t>
                      </a:r>
                      <a:endParaRPr lang="en-US" sz="1600" dirty="0"/>
                    </a:p>
                  </a:txBody>
                  <a:tcPr/>
                </a:tc>
                <a:tc>
                  <a:txBody>
                    <a:bodyPr/>
                    <a:lstStyle/>
                    <a:p>
                      <a:r>
                        <a:rPr lang="en-US" sz="1600" dirty="0" smtClean="0"/>
                        <a:t>21*</a:t>
                      </a:r>
                      <a:endParaRPr lang="en-US" sz="1600" dirty="0"/>
                    </a:p>
                  </a:txBody>
                  <a:tcPr/>
                </a:tc>
                <a:tc>
                  <a:txBody>
                    <a:bodyPr/>
                    <a:lstStyle/>
                    <a:p>
                      <a:r>
                        <a:rPr lang="en-US" sz="1600" dirty="0" smtClean="0"/>
                        <a:t>21*</a:t>
                      </a:r>
                      <a:endParaRPr lang="en-US" sz="1600" dirty="0"/>
                    </a:p>
                  </a:txBody>
                  <a:tcPr/>
                </a:tc>
                <a:tc>
                  <a:txBody>
                    <a:bodyPr/>
                    <a:lstStyle/>
                    <a:p>
                      <a:r>
                        <a:rPr lang="en-US" sz="1600" dirty="0" smtClean="0"/>
                        <a:t>21*</a:t>
                      </a:r>
                      <a:endParaRPr lang="en-US" sz="1600" dirty="0"/>
                    </a:p>
                  </a:txBody>
                  <a:tcPr/>
                </a:tc>
                <a:extLst>
                  <a:ext uri="{0D108BD9-81ED-4DB2-BD59-A6C34878D82A}">
                    <a16:rowId xmlns:a16="http://schemas.microsoft.com/office/drawing/2014/main" val="10004"/>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a:t>
                      </a:r>
                      <a:r>
                        <a:rPr lang="en-US" sz="800" b="1" dirty="0" smtClean="0"/>
                        <a:t> </a:t>
                      </a:r>
                      <a:r>
                        <a:rPr lang="en-US" sz="1400" b="1" dirty="0" smtClean="0"/>
                        <a:t>8,</a:t>
                      </a:r>
                      <a:r>
                        <a:rPr lang="en-US" sz="1400" b="1" u="sng" dirty="0" smtClean="0"/>
                        <a:t>13</a:t>
                      </a:r>
                      <a:endParaRPr lang="en-US" sz="1400" b="1" dirty="0" smtClean="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4</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11</a:t>
                      </a:r>
                      <a:endParaRPr lang="en-US" sz="1600" dirty="0"/>
                    </a:p>
                  </a:txBody>
                  <a:tcPr/>
                </a:tc>
                <a:tc>
                  <a:txBody>
                    <a:bodyPr/>
                    <a:lstStyle/>
                    <a:p>
                      <a:r>
                        <a:rPr lang="en-US" sz="1600" dirty="0" smtClean="0"/>
                        <a:t>13*</a:t>
                      </a:r>
                      <a:endParaRPr lang="en-US" sz="1600" dirty="0"/>
                    </a:p>
                  </a:txBody>
                  <a:tcPr/>
                </a:tc>
                <a:tc>
                  <a:txBody>
                    <a:bodyPr/>
                    <a:lstStyle/>
                    <a:p>
                      <a:r>
                        <a:rPr lang="en-US" sz="1600" dirty="0" smtClean="0"/>
                        <a:t>13*</a:t>
                      </a:r>
                      <a:endParaRPr lang="en-US" sz="1600" dirty="0"/>
                    </a:p>
                  </a:txBody>
                  <a:tcPr/>
                </a:tc>
                <a:tc>
                  <a:txBody>
                    <a:bodyPr/>
                    <a:lstStyle/>
                    <a:p>
                      <a:r>
                        <a:rPr lang="en-US" sz="1600" dirty="0" smtClean="0"/>
                        <a:t>15</a:t>
                      </a:r>
                      <a:endParaRPr lang="en-US" sz="1600" dirty="0"/>
                    </a:p>
                  </a:txBody>
                  <a:tcPr/>
                </a:tc>
                <a:tc>
                  <a:txBody>
                    <a:bodyPr/>
                    <a:lstStyle/>
                    <a:p>
                      <a:r>
                        <a:rPr lang="en-US" sz="1600" dirty="0" smtClean="0"/>
                        <a:t>17*</a:t>
                      </a:r>
                      <a:endParaRPr lang="en-US" sz="1600" dirty="0"/>
                    </a:p>
                  </a:txBody>
                  <a:tcPr/>
                </a:tc>
                <a:tc>
                  <a:txBody>
                    <a:bodyPr/>
                    <a:lstStyle/>
                    <a:p>
                      <a:r>
                        <a:rPr lang="en-US" sz="1600" dirty="0" smtClean="0"/>
                        <a:t>19*</a:t>
                      </a:r>
                      <a:endParaRPr lang="en-US" sz="1600" dirty="0"/>
                    </a:p>
                  </a:txBody>
                  <a:tcPr/>
                </a:tc>
                <a:tc>
                  <a:txBody>
                    <a:bodyPr/>
                    <a:lstStyle/>
                    <a:p>
                      <a:r>
                        <a:rPr lang="en-US" sz="1600" dirty="0" smtClean="0"/>
                        <a:t>19*</a:t>
                      </a:r>
                      <a:endParaRPr lang="en-US" sz="1600" dirty="0"/>
                    </a:p>
                  </a:txBody>
                  <a:tcPr/>
                </a:tc>
                <a:tc>
                  <a:txBody>
                    <a:bodyPr/>
                    <a:lstStyle/>
                    <a:p>
                      <a:r>
                        <a:rPr lang="en-US" sz="1600" dirty="0" smtClean="0"/>
                        <a:t>21</a:t>
                      </a:r>
                      <a:endParaRPr lang="en-US" sz="1600" dirty="0"/>
                    </a:p>
                  </a:txBody>
                  <a:tcPr/>
                </a:tc>
                <a:tc>
                  <a:txBody>
                    <a:bodyPr/>
                    <a:lstStyle/>
                    <a:p>
                      <a:r>
                        <a:rPr lang="en-US" sz="1600" b="1" dirty="0" smtClean="0">
                          <a:solidFill>
                            <a:schemeClr val="tx1"/>
                          </a:solidFill>
                        </a:rPr>
                        <a:t>24</a:t>
                      </a:r>
                      <a:r>
                        <a:rPr lang="en-US" sz="1600" dirty="0" smtClean="0">
                          <a:solidFill>
                            <a:schemeClr val="tx1"/>
                          </a:solidFill>
                        </a:rPr>
                        <a:t>*</a:t>
                      </a:r>
                      <a:endParaRPr lang="en-US" sz="1600" dirty="0">
                        <a:solidFill>
                          <a:schemeClr val="tx1"/>
                        </a:solidFill>
                      </a:endParaRPr>
                    </a:p>
                  </a:txBody>
                  <a:tcPr/>
                </a:tc>
                <a:tc>
                  <a:txBody>
                    <a:bodyPr/>
                    <a:lstStyle/>
                    <a:p>
                      <a:r>
                        <a:rPr lang="en-US" sz="1600" b="1" dirty="0" smtClean="0">
                          <a:solidFill>
                            <a:schemeClr val="tx1"/>
                          </a:solidFill>
                        </a:rPr>
                        <a:t>24</a:t>
                      </a:r>
                      <a:r>
                        <a:rPr lang="en-US" sz="1600" dirty="0" smtClean="0">
                          <a:solidFill>
                            <a:schemeClr val="tx1"/>
                          </a:solidFill>
                        </a:rPr>
                        <a:t>*</a:t>
                      </a:r>
                      <a:endParaRPr lang="en-US" sz="1600" dirty="0">
                        <a:solidFill>
                          <a:schemeClr val="tx1"/>
                        </a:solidFill>
                      </a:endParaRPr>
                    </a:p>
                  </a:txBody>
                  <a:tcPr/>
                </a:tc>
                <a:extLst>
                  <a:ext uri="{0D108BD9-81ED-4DB2-BD59-A6C34878D82A}">
                    <a16:rowId xmlns:a16="http://schemas.microsoft.com/office/drawing/2014/main" val="10005"/>
                  </a:ext>
                </a:extLst>
              </a:tr>
              <a:tr h="424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 9,</a:t>
                      </a:r>
                      <a:r>
                        <a:rPr lang="en-US" sz="1400" b="1" u="sng" dirty="0" smtClean="0"/>
                        <a:t>15</a:t>
                      </a:r>
                      <a:endParaRPr lang="en-US" sz="1400" b="1" dirty="0" smtClean="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0</a:t>
                      </a:r>
                      <a:endParaRPr lang="en-US" sz="1600" dirty="0"/>
                    </a:p>
                  </a:txBody>
                  <a:tcPr/>
                </a:tc>
                <a:tc>
                  <a:txBody>
                    <a:bodyPr/>
                    <a:lstStyle/>
                    <a:p>
                      <a:r>
                        <a:rPr lang="en-US" sz="1600" dirty="0" smtClean="0"/>
                        <a:t>4</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6</a:t>
                      </a:r>
                      <a:endParaRPr lang="en-US" sz="1600" dirty="0"/>
                    </a:p>
                  </a:txBody>
                  <a:tcPr/>
                </a:tc>
                <a:tc>
                  <a:txBody>
                    <a:bodyPr/>
                    <a:lstStyle/>
                    <a:p>
                      <a:r>
                        <a:rPr lang="en-US" sz="1600" dirty="0" smtClean="0"/>
                        <a:t>11</a:t>
                      </a:r>
                      <a:endParaRPr lang="en-US" sz="1600" dirty="0"/>
                    </a:p>
                  </a:txBody>
                  <a:tcPr/>
                </a:tc>
                <a:tc>
                  <a:txBody>
                    <a:bodyPr/>
                    <a:lstStyle/>
                    <a:p>
                      <a:r>
                        <a:rPr lang="en-US" sz="1600" dirty="0" smtClean="0"/>
                        <a:t>13</a:t>
                      </a:r>
                      <a:endParaRPr lang="en-US" sz="1600" dirty="0"/>
                    </a:p>
                  </a:txBody>
                  <a:tcPr/>
                </a:tc>
                <a:tc>
                  <a:txBody>
                    <a:bodyPr/>
                    <a:lstStyle/>
                    <a:p>
                      <a:r>
                        <a:rPr lang="en-US" sz="1600" dirty="0" smtClean="0"/>
                        <a:t>15*</a:t>
                      </a:r>
                      <a:endParaRPr lang="en-US" sz="1600" dirty="0"/>
                    </a:p>
                  </a:txBody>
                  <a:tcPr/>
                </a:tc>
                <a:tc>
                  <a:txBody>
                    <a:bodyPr/>
                    <a:lstStyle/>
                    <a:p>
                      <a:r>
                        <a:rPr lang="en-US" sz="1600" dirty="0" smtClean="0"/>
                        <a:t>15*</a:t>
                      </a:r>
                      <a:endParaRPr lang="en-US" sz="1600" dirty="0"/>
                    </a:p>
                  </a:txBody>
                  <a:tcPr/>
                </a:tc>
                <a:tc>
                  <a:txBody>
                    <a:bodyPr/>
                    <a:lstStyle/>
                    <a:p>
                      <a:r>
                        <a:rPr lang="en-US" sz="1600" dirty="0" smtClean="0"/>
                        <a:t>17</a:t>
                      </a:r>
                      <a:endParaRPr lang="en-US" sz="1600" dirty="0"/>
                    </a:p>
                  </a:txBody>
                  <a:tcPr/>
                </a:tc>
                <a:tc>
                  <a:txBody>
                    <a:bodyPr/>
                    <a:lstStyle/>
                    <a:p>
                      <a:r>
                        <a:rPr lang="en-US" sz="1600" dirty="0" smtClean="0"/>
                        <a:t>19*</a:t>
                      </a:r>
                      <a:endParaRPr lang="en-US" sz="1600" dirty="0"/>
                    </a:p>
                  </a:txBody>
                  <a:tcPr/>
                </a:tc>
                <a:tc>
                  <a:txBody>
                    <a:bodyPr/>
                    <a:lstStyle/>
                    <a:p>
                      <a:r>
                        <a:rPr lang="en-US" sz="1600" dirty="0" smtClean="0"/>
                        <a:t>21*</a:t>
                      </a:r>
                      <a:endParaRPr lang="en-US" sz="1600" dirty="0"/>
                    </a:p>
                  </a:txBody>
                  <a:tcPr/>
                </a:tc>
                <a:tc>
                  <a:txBody>
                    <a:bodyPr/>
                    <a:lstStyle/>
                    <a:p>
                      <a:r>
                        <a:rPr lang="en-US" sz="1600" dirty="0" smtClean="0"/>
                        <a:t>21*</a:t>
                      </a:r>
                      <a:endParaRPr lang="en-US" sz="1600" dirty="0"/>
                    </a:p>
                  </a:txBody>
                  <a:tcPr/>
                </a:tc>
                <a:tc>
                  <a:txBody>
                    <a:bodyPr/>
                    <a:lstStyle/>
                    <a:p>
                      <a:r>
                        <a:rPr lang="en-US" sz="1600" b="1" dirty="0" smtClean="0">
                          <a:solidFill>
                            <a:schemeClr val="tx1"/>
                          </a:solidFill>
                        </a:rPr>
                        <a:t>24</a:t>
                      </a:r>
                      <a:endParaRPr lang="en-US" sz="1600" b="1" dirty="0">
                        <a:solidFill>
                          <a:schemeClr val="tx1"/>
                        </a:solidFill>
                      </a:endParaRPr>
                    </a:p>
                  </a:txBody>
                  <a:tcPr/>
                </a:tc>
                <a:tc>
                  <a:txBody>
                    <a:bodyPr/>
                    <a:lstStyle/>
                    <a:p>
                      <a:r>
                        <a:rPr lang="en-US" sz="1600" b="1" dirty="0" smtClean="0">
                          <a:solidFill>
                            <a:schemeClr val="tx1"/>
                          </a:solidFill>
                        </a:rPr>
                        <a:t>26*</a:t>
                      </a:r>
                      <a:endParaRPr lang="en-US" sz="1600" b="1" dirty="0">
                        <a:solidFill>
                          <a:schemeClr val="tx1"/>
                        </a:solidFill>
                      </a:endParaRPr>
                    </a:p>
                  </a:txBody>
                  <a:tcPr/>
                </a:tc>
                <a:extLst>
                  <a:ext uri="{0D108BD9-81ED-4DB2-BD59-A6C34878D82A}">
                    <a16:rowId xmlns:a16="http://schemas.microsoft.com/office/drawing/2014/main" val="10006"/>
                  </a:ext>
                </a:extLst>
              </a:tr>
            </a:tbl>
          </a:graphicData>
        </a:graphic>
      </p:graphicFrame>
      <p:sp>
        <p:nvSpPr>
          <p:cNvPr id="8" name="TextBox 7"/>
          <p:cNvSpPr txBox="1"/>
          <p:nvPr/>
        </p:nvSpPr>
        <p:spPr>
          <a:xfrm>
            <a:off x="-76200" y="2310825"/>
            <a:ext cx="4363374" cy="584775"/>
          </a:xfrm>
          <a:prstGeom prst="rect">
            <a:avLst/>
          </a:prstGeom>
          <a:noFill/>
          <a:ln>
            <a:solidFill>
              <a:schemeClr val="tx1"/>
            </a:solidFill>
          </a:ln>
        </p:spPr>
        <p:txBody>
          <a:bodyPr wrap="none" rtlCol="0">
            <a:spAutoFit/>
          </a:bodyPr>
          <a:lstStyle/>
          <a:p>
            <a:r>
              <a:rPr lang="en-US" sz="1600" dirty="0" err="1" smtClean="0"/>
              <a:t>Value_using_</a:t>
            </a:r>
            <a:r>
              <a:rPr lang="en-US" sz="1600" b="1" dirty="0" err="1" smtClean="0">
                <a:solidFill>
                  <a:srgbClr val="FF0000"/>
                </a:solidFill>
              </a:rPr>
              <a:t>first_i_items</a:t>
            </a:r>
            <a:r>
              <a:rPr lang="en-US" sz="1600" b="1" dirty="0" smtClean="0">
                <a:solidFill>
                  <a:srgbClr val="FF0000"/>
                </a:solidFill>
              </a:rPr>
              <a:t>:</a:t>
            </a:r>
            <a:r>
              <a:rPr lang="en-US" sz="1600" dirty="0" smtClean="0"/>
              <a:t> </a:t>
            </a:r>
          </a:p>
          <a:p>
            <a:r>
              <a:rPr lang="en-US" sz="1600" dirty="0" smtClean="0"/>
              <a:t>Sol</a:t>
            </a:r>
            <a:r>
              <a:rPr lang="en-US" sz="1600" b="1" dirty="0" smtClean="0">
                <a:solidFill>
                  <a:srgbClr val="FF0000"/>
                </a:solidFill>
              </a:rPr>
              <a:t>[i</a:t>
            </a:r>
            <a:r>
              <a:rPr lang="en-US" sz="1600" b="1" dirty="0">
                <a:solidFill>
                  <a:srgbClr val="FF0000"/>
                </a:solidFill>
              </a:rPr>
              <a:t>] </a:t>
            </a:r>
            <a:r>
              <a:rPr lang="en-US" sz="1600" dirty="0" smtClean="0"/>
              <a:t>[</a:t>
            </a:r>
            <a:r>
              <a:rPr lang="en-US" sz="1600" dirty="0">
                <a:solidFill>
                  <a:srgbClr val="7030A0"/>
                </a:solidFill>
              </a:rPr>
              <a:t>k</a:t>
            </a:r>
            <a:r>
              <a:rPr lang="en-US" sz="1600" dirty="0" smtClean="0"/>
              <a:t>] = </a:t>
            </a:r>
            <a:r>
              <a:rPr lang="en-US" sz="1600" b="1" dirty="0" smtClean="0"/>
              <a:t>max</a:t>
            </a:r>
            <a:r>
              <a:rPr lang="en-US" sz="1600" dirty="0" smtClean="0"/>
              <a:t>{Sol</a:t>
            </a:r>
            <a:r>
              <a:rPr lang="en-US" sz="1600" b="1" dirty="0" smtClean="0">
                <a:solidFill>
                  <a:srgbClr val="FF0000"/>
                </a:solidFill>
              </a:rPr>
              <a:t>[i-1</a:t>
            </a:r>
            <a:r>
              <a:rPr lang="en-US" sz="1600" b="1" dirty="0">
                <a:solidFill>
                  <a:srgbClr val="FF0000"/>
                </a:solidFill>
              </a:rPr>
              <a:t>] </a:t>
            </a:r>
            <a:r>
              <a:rPr lang="en-US" sz="1600" b="1" dirty="0" smtClean="0"/>
              <a:t>[</a:t>
            </a:r>
            <a:r>
              <a:rPr lang="en-US" sz="1600" b="1" dirty="0" smtClean="0">
                <a:solidFill>
                  <a:srgbClr val="7030A0"/>
                </a:solidFill>
              </a:rPr>
              <a:t> </a:t>
            </a:r>
            <a:r>
              <a:rPr lang="en-US" sz="1600" dirty="0" smtClean="0">
                <a:solidFill>
                  <a:srgbClr val="7030A0"/>
                </a:solidFill>
              </a:rPr>
              <a:t>k – w[i]</a:t>
            </a:r>
            <a:r>
              <a:rPr lang="en-US" sz="1600" b="1" dirty="0" smtClean="0"/>
              <a:t>]</a:t>
            </a:r>
            <a:r>
              <a:rPr lang="en-US" sz="1600" dirty="0" smtClean="0">
                <a:solidFill>
                  <a:srgbClr val="FF0000"/>
                </a:solidFill>
              </a:rPr>
              <a:t> </a:t>
            </a:r>
            <a:r>
              <a:rPr lang="en-US" sz="1600" dirty="0" smtClean="0"/>
              <a:t>+ v[i], Sol</a:t>
            </a:r>
            <a:r>
              <a:rPr lang="en-US" sz="1600" b="1" dirty="0">
                <a:solidFill>
                  <a:srgbClr val="FF0000"/>
                </a:solidFill>
              </a:rPr>
              <a:t>[i-1]</a:t>
            </a:r>
            <a:r>
              <a:rPr lang="en-US" sz="1600" dirty="0"/>
              <a:t> </a:t>
            </a:r>
            <a:r>
              <a:rPr lang="en-US" sz="1600" dirty="0" smtClean="0"/>
              <a:t>[k]</a:t>
            </a:r>
            <a:endParaRPr lang="en-US" sz="1600" dirty="0"/>
          </a:p>
        </p:txBody>
      </p:sp>
      <p:sp>
        <p:nvSpPr>
          <p:cNvPr id="9" name="TextBox 8"/>
          <p:cNvSpPr txBox="1"/>
          <p:nvPr/>
        </p:nvSpPr>
        <p:spPr>
          <a:xfrm>
            <a:off x="0" y="838199"/>
            <a:ext cx="2777099" cy="584775"/>
          </a:xfrm>
          <a:prstGeom prst="rect">
            <a:avLst/>
          </a:prstGeom>
          <a:noFill/>
          <a:ln>
            <a:solidFill>
              <a:schemeClr val="tx1"/>
            </a:solidFill>
          </a:ln>
        </p:spPr>
        <p:txBody>
          <a:bodyPr wrap="square" rtlCol="0">
            <a:spAutoFit/>
          </a:bodyPr>
          <a:lstStyle/>
          <a:p>
            <a:r>
              <a:rPr lang="en-US" sz="1600" dirty="0" smtClean="0"/>
              <a:t>optimal solution (for a </a:t>
            </a:r>
            <a:r>
              <a:rPr lang="en-US" sz="1600" b="1" dirty="0" smtClean="0">
                <a:solidFill>
                  <a:srgbClr val="7030A0"/>
                </a:solidFill>
              </a:rPr>
              <a:t>smaller</a:t>
            </a:r>
            <a:r>
              <a:rPr lang="en-US" sz="1600" dirty="0" smtClean="0">
                <a:solidFill>
                  <a:srgbClr val="7030A0"/>
                </a:solidFill>
              </a:rPr>
              <a:t> problem size</a:t>
            </a:r>
            <a:r>
              <a:rPr lang="en-US" sz="1600" dirty="0" smtClean="0"/>
              <a:t>), </a:t>
            </a:r>
            <a:r>
              <a:rPr lang="en-US" sz="1600" dirty="0" smtClean="0">
                <a:solidFill>
                  <a:srgbClr val="FF0000"/>
                </a:solidFill>
              </a:rPr>
              <a:t>excluding item i</a:t>
            </a:r>
            <a:endParaRPr lang="en-US" sz="1600" dirty="0">
              <a:solidFill>
                <a:srgbClr val="FF0000"/>
              </a:solidFill>
            </a:endParaRPr>
          </a:p>
        </p:txBody>
      </p:sp>
      <p:sp>
        <p:nvSpPr>
          <p:cNvPr id="10" name="TextBox 9"/>
          <p:cNvSpPr txBox="1"/>
          <p:nvPr/>
        </p:nvSpPr>
        <p:spPr>
          <a:xfrm>
            <a:off x="1752600" y="1548825"/>
            <a:ext cx="2819400" cy="584775"/>
          </a:xfrm>
          <a:prstGeom prst="rect">
            <a:avLst/>
          </a:prstGeom>
          <a:noFill/>
          <a:ln>
            <a:solidFill>
              <a:schemeClr val="tx1"/>
            </a:solidFill>
          </a:ln>
        </p:spPr>
        <p:txBody>
          <a:bodyPr wrap="square" rtlCol="0">
            <a:spAutoFit/>
          </a:bodyPr>
          <a:lstStyle/>
          <a:p>
            <a:r>
              <a:rPr lang="en-US" sz="1600" dirty="0" smtClean="0"/>
              <a:t>optimal solution (for </a:t>
            </a:r>
            <a:r>
              <a:rPr lang="en-US" sz="1600" b="1" dirty="0" smtClean="0">
                <a:solidFill>
                  <a:srgbClr val="7030A0"/>
                </a:solidFill>
              </a:rPr>
              <a:t>this</a:t>
            </a:r>
            <a:r>
              <a:rPr lang="en-US" sz="1600" dirty="0" smtClean="0"/>
              <a:t> </a:t>
            </a:r>
            <a:r>
              <a:rPr lang="en-US" sz="1600" dirty="0" smtClean="0">
                <a:solidFill>
                  <a:srgbClr val="7030A0"/>
                </a:solidFill>
              </a:rPr>
              <a:t>problem size</a:t>
            </a:r>
            <a:r>
              <a:rPr lang="en-US" sz="1600" dirty="0" smtClean="0"/>
              <a:t>), </a:t>
            </a:r>
            <a:r>
              <a:rPr lang="en-US" sz="1600" dirty="0" smtClean="0">
                <a:solidFill>
                  <a:srgbClr val="FF0000"/>
                </a:solidFill>
              </a:rPr>
              <a:t>excluding item i</a:t>
            </a:r>
            <a:endParaRPr lang="en-US" sz="1600" dirty="0">
              <a:solidFill>
                <a:srgbClr val="FF0000"/>
              </a:solidFill>
            </a:endParaRPr>
          </a:p>
        </p:txBody>
      </p:sp>
      <p:cxnSp>
        <p:nvCxnSpPr>
          <p:cNvPr id="11" name="Straight Arrow Connector 10"/>
          <p:cNvCxnSpPr>
            <a:stCxn id="9" idx="2"/>
          </p:cNvCxnSpPr>
          <p:nvPr/>
        </p:nvCxnSpPr>
        <p:spPr>
          <a:xfrm>
            <a:off x="1388550" y="1422974"/>
            <a:ext cx="133012" cy="11802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2"/>
          </p:cNvCxnSpPr>
          <p:nvPr/>
        </p:nvCxnSpPr>
        <p:spPr>
          <a:xfrm>
            <a:off x="3162300" y="2133600"/>
            <a:ext cx="190500" cy="4696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234" y="3048000"/>
            <a:ext cx="8100166" cy="307777"/>
          </a:xfrm>
          <a:prstGeom prst="rect">
            <a:avLst/>
          </a:prstGeom>
          <a:noFill/>
          <a:ln>
            <a:solidFill>
              <a:schemeClr val="tx1"/>
            </a:solidFill>
          </a:ln>
        </p:spPr>
        <p:txBody>
          <a:bodyPr wrap="none" rtlCol="0">
            <a:spAutoFit/>
          </a:bodyPr>
          <a:lstStyle/>
          <a:p>
            <a:r>
              <a:rPr lang="en-US" sz="1400" dirty="0" smtClean="0"/>
              <a:t>E.g.:  Value_using_</a:t>
            </a:r>
            <a:r>
              <a:rPr lang="en-US" sz="1400" b="1" dirty="0" smtClean="0">
                <a:solidFill>
                  <a:srgbClr val="FF0000"/>
                </a:solidFill>
              </a:rPr>
              <a:t>first_3_items(A,B,C</a:t>
            </a:r>
            <a:r>
              <a:rPr lang="en-US" sz="1400" b="1" dirty="0">
                <a:solidFill>
                  <a:srgbClr val="FF0000"/>
                </a:solidFill>
              </a:rPr>
              <a:t>):</a:t>
            </a:r>
            <a:r>
              <a:rPr lang="en-US" sz="1400" dirty="0"/>
              <a:t> Sol</a:t>
            </a:r>
            <a:r>
              <a:rPr lang="en-US" sz="1400" b="1" dirty="0">
                <a:solidFill>
                  <a:srgbClr val="FF0000"/>
                </a:solidFill>
              </a:rPr>
              <a:t>[3] </a:t>
            </a:r>
            <a:r>
              <a:rPr lang="en-US" sz="1400" dirty="0"/>
              <a:t>[</a:t>
            </a:r>
            <a:r>
              <a:rPr lang="en-US" sz="1400" dirty="0" smtClean="0">
                <a:solidFill>
                  <a:srgbClr val="7030A0"/>
                </a:solidFill>
              </a:rPr>
              <a:t>14</a:t>
            </a:r>
            <a:r>
              <a:rPr lang="en-US" sz="1400" dirty="0" smtClean="0"/>
              <a:t>] </a:t>
            </a:r>
            <a:r>
              <a:rPr lang="en-US" sz="1400" dirty="0"/>
              <a:t>= </a:t>
            </a:r>
            <a:r>
              <a:rPr lang="en-US" sz="1400" b="1" dirty="0"/>
              <a:t>max</a:t>
            </a:r>
            <a:r>
              <a:rPr lang="en-US" sz="1400" dirty="0"/>
              <a:t>{Sol</a:t>
            </a:r>
            <a:r>
              <a:rPr lang="en-US" sz="1400" b="1" dirty="0">
                <a:solidFill>
                  <a:srgbClr val="FF0000"/>
                </a:solidFill>
              </a:rPr>
              <a:t>[2] </a:t>
            </a:r>
            <a:r>
              <a:rPr lang="en-US" sz="1400" b="1" dirty="0"/>
              <a:t>[</a:t>
            </a:r>
            <a:r>
              <a:rPr lang="en-US" sz="1400" b="1" dirty="0" smtClean="0">
                <a:solidFill>
                  <a:srgbClr val="7030A0"/>
                </a:solidFill>
              </a:rPr>
              <a:t>14 </a:t>
            </a:r>
            <a:r>
              <a:rPr lang="en-US" sz="1400" b="1" dirty="0">
                <a:solidFill>
                  <a:srgbClr val="7030A0"/>
                </a:solidFill>
              </a:rPr>
              <a:t>- 7</a:t>
            </a:r>
            <a:r>
              <a:rPr lang="en-US" sz="1400" b="1" dirty="0"/>
              <a:t>]</a:t>
            </a:r>
            <a:r>
              <a:rPr lang="en-US" sz="1400" dirty="0">
                <a:solidFill>
                  <a:srgbClr val="FF0000"/>
                </a:solidFill>
              </a:rPr>
              <a:t> </a:t>
            </a:r>
            <a:r>
              <a:rPr lang="en-US" sz="1400" dirty="0"/>
              <a:t>+11, Sol</a:t>
            </a:r>
            <a:r>
              <a:rPr lang="en-US" sz="1400" b="1" dirty="0">
                <a:solidFill>
                  <a:srgbClr val="FF0000"/>
                </a:solidFill>
              </a:rPr>
              <a:t>[2]</a:t>
            </a:r>
            <a:r>
              <a:rPr lang="en-US" sz="1400" dirty="0"/>
              <a:t> </a:t>
            </a:r>
            <a:r>
              <a:rPr lang="en-US" sz="1400" dirty="0" smtClean="0"/>
              <a:t>[</a:t>
            </a:r>
            <a:r>
              <a:rPr lang="en-US" sz="1400" dirty="0">
                <a:solidFill>
                  <a:srgbClr val="7030A0"/>
                </a:solidFill>
              </a:rPr>
              <a:t>7</a:t>
            </a:r>
            <a:r>
              <a:rPr lang="en-US" sz="1400" dirty="0" smtClean="0"/>
              <a:t>] </a:t>
            </a:r>
            <a:r>
              <a:rPr lang="en-US" sz="1400" dirty="0"/>
              <a:t>= </a:t>
            </a:r>
            <a:r>
              <a:rPr lang="en-US" sz="1400" dirty="0" smtClean="0"/>
              <a:t>max{10+11</a:t>
            </a:r>
            <a:r>
              <a:rPr lang="en-US" sz="1400" dirty="0"/>
              <a:t>, 10} = </a:t>
            </a:r>
            <a:r>
              <a:rPr lang="en-US" sz="1400" dirty="0" smtClean="0"/>
              <a:t>21</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83428868"/>
              </p:ext>
            </p:extLst>
          </p:nvPr>
        </p:nvGraphicFramePr>
        <p:xfrm>
          <a:off x="-76200" y="3886200"/>
          <a:ext cx="367145" cy="2514600"/>
        </p:xfrm>
        <a:graphic>
          <a:graphicData uri="http://schemas.openxmlformats.org/drawingml/2006/table">
            <a:tbl>
              <a:tblPr firstRow="1" bandRow="1">
                <a:tableStyleId>{5940675A-B579-460E-94D1-54222C63F5DA}</a:tableStyleId>
              </a:tblPr>
              <a:tblGrid>
                <a:gridCol w="367145">
                  <a:extLst>
                    <a:ext uri="{9D8B030D-6E8A-4147-A177-3AD203B41FA5}">
                      <a16:colId xmlns:a16="http://schemas.microsoft.com/office/drawing/2014/main" val="20000"/>
                    </a:ext>
                  </a:extLst>
                </a:gridCol>
              </a:tblGrid>
              <a:tr h="419100">
                <a:tc>
                  <a:txBody>
                    <a:bodyPr/>
                    <a:lstStyle/>
                    <a:p>
                      <a:r>
                        <a:rPr lang="en-US" sz="1800" dirty="0" smtClean="0"/>
                        <a:t>0</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9100">
                <a:tc>
                  <a:txBody>
                    <a:bodyPr/>
                    <a:lstStyle/>
                    <a:p>
                      <a:r>
                        <a:rPr lang="en-US" sz="1800" dirty="0" smtClean="0"/>
                        <a:t>1</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19100">
                <a:tc>
                  <a:txBody>
                    <a:bodyPr/>
                    <a:lstStyle/>
                    <a:p>
                      <a:r>
                        <a:rPr lang="en-US" sz="1800" dirty="0" smtClean="0"/>
                        <a:t>2</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19100">
                <a:tc>
                  <a:txBody>
                    <a:bodyPr/>
                    <a:lstStyle/>
                    <a:p>
                      <a:r>
                        <a:rPr lang="en-US" sz="1800" dirty="0" smtClean="0"/>
                        <a:t>3</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19100">
                <a:tc>
                  <a:txBody>
                    <a:bodyPr/>
                    <a:lstStyle/>
                    <a:p>
                      <a:r>
                        <a:rPr lang="en-US" sz="1800" dirty="0" smtClean="0"/>
                        <a:t>4</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19100">
                <a:tc>
                  <a:txBody>
                    <a:bodyPr/>
                    <a:lstStyle/>
                    <a:p>
                      <a:r>
                        <a:rPr lang="en-US" sz="1800" dirty="0" smtClean="0"/>
                        <a:t>5</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cxnSp>
        <p:nvCxnSpPr>
          <p:cNvPr id="7" name="Straight Arrow Connector 6"/>
          <p:cNvCxnSpPr/>
          <p:nvPr/>
        </p:nvCxnSpPr>
        <p:spPr>
          <a:xfrm>
            <a:off x="7924800" y="49530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343400" y="4953000"/>
            <a:ext cx="3429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53696" y="4980709"/>
            <a:ext cx="418704" cy="276999"/>
          </a:xfrm>
          <a:prstGeom prst="rect">
            <a:avLst/>
          </a:prstGeom>
          <a:noFill/>
        </p:spPr>
        <p:txBody>
          <a:bodyPr wrap="none" rtlCol="0">
            <a:spAutoFit/>
          </a:bodyPr>
          <a:lstStyle/>
          <a:p>
            <a:r>
              <a:rPr lang="en-US" sz="1200" dirty="0" smtClean="0"/>
              <a:t>+11</a:t>
            </a:r>
            <a:endParaRPr lang="en-US" sz="1200" dirty="0"/>
          </a:p>
        </p:txBody>
      </p:sp>
      <mc:AlternateContent xmlns:mc="http://schemas.openxmlformats.org/markup-compatibility/2006" xmlns:a14="http://schemas.microsoft.com/office/drawing/2010/main">
        <mc:Choice Requires="a14">
          <p:sp>
            <p:nvSpPr>
              <p:cNvPr id="17" name="TextBox 16"/>
              <p:cNvSpPr txBox="1"/>
              <p:nvPr/>
            </p:nvSpPr>
            <p:spPr>
              <a:xfrm>
                <a:off x="4800601" y="1143000"/>
                <a:ext cx="4267200" cy="1890454"/>
              </a:xfrm>
              <a:prstGeom prst="rect">
                <a:avLst/>
              </a:prstGeom>
              <a:noFill/>
              <a:ln>
                <a:solidFill>
                  <a:schemeClr val="accent1"/>
                </a:solidFill>
              </a:ln>
            </p:spPr>
            <p:txBody>
              <a:bodyPr wrap="square" rtlCol="0">
                <a:spAutoFit/>
              </a:bodyPr>
              <a:lstStyle/>
              <a:p>
                <a:pPr/>
                <a14:m>
                  <m:oMathPara xmlns:m="http://schemas.openxmlformats.org/officeDocument/2006/math">
                    <m:oMathParaPr>
                      <m:jc m:val="left"/>
                    </m:oMathParaPr>
                    <m:oMath xmlns:m="http://schemas.openxmlformats.org/officeDocument/2006/math">
                      <m:r>
                        <m:rPr>
                          <m:sty m:val="p"/>
                        </m:rPr>
                        <a:rPr lang="en-US" sz="1600" b="0" i="0" smtClean="0">
                          <a:latin typeface="Cambria Math"/>
                        </a:rPr>
                        <m:t>Math</m:t>
                      </m:r>
                      <m:r>
                        <a:rPr lang="en-US" sz="1600" b="0" i="0" smtClean="0">
                          <a:latin typeface="Cambria Math"/>
                        </a:rPr>
                        <m:t> </m:t>
                      </m:r>
                      <m:r>
                        <m:rPr>
                          <m:sty m:val="p"/>
                        </m:rPr>
                        <a:rPr lang="en-US" sz="1600" b="0" i="0" smtClean="0">
                          <a:latin typeface="Cambria Math"/>
                        </a:rPr>
                        <m:t>cost</m:t>
                      </m:r>
                      <m:r>
                        <a:rPr lang="en-US" sz="1600" b="0" i="0" smtClean="0">
                          <a:latin typeface="Cambria Math"/>
                        </a:rPr>
                        <m:t> </m:t>
                      </m:r>
                      <m:r>
                        <m:rPr>
                          <m:sty m:val="p"/>
                        </m:rPr>
                        <a:rPr lang="en-US" sz="1600" b="0" i="0" smtClean="0">
                          <a:latin typeface="Cambria Math"/>
                        </a:rPr>
                        <m:t>function</m:t>
                      </m:r>
                      <m:r>
                        <a:rPr lang="en-US" sz="1600" b="0" i="0" smtClean="0">
                          <a:latin typeface="Cambria Math"/>
                        </a:rPr>
                        <m:t>:</m:t>
                      </m:r>
                    </m:oMath>
                  </m:oMathPara>
                </a14:m>
                <a:endParaRPr lang="en-US" sz="1600" b="0" dirty="0" smtClean="0"/>
              </a:p>
              <a:p>
                <a:r>
                  <a:rPr lang="en-US" sz="1600" b="0" i="0" dirty="0" smtClean="0">
                    <a:latin typeface="Cambria Math"/>
                  </a:rPr>
                  <a:t> </a:t>
                </a:r>
                <a14:m>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0,</m:t>
                        </m:r>
                        <m:r>
                          <a:rPr lang="en-US" sz="1600" b="0" i="1" smtClean="0">
                            <a:latin typeface="Cambria Math"/>
                          </a:rPr>
                          <m:t>𝑘</m:t>
                        </m:r>
                      </m:e>
                    </m:d>
                    <m:r>
                      <a:rPr lang="en-US" sz="1600" b="0" i="1" smtClean="0">
                        <a:latin typeface="Cambria Math"/>
                      </a:rPr>
                      <m:t>=0, </m:t>
                    </m:r>
                    <m:r>
                      <a:rPr lang="en-US" sz="1600" b="0" i="1" smtClean="0">
                        <a:latin typeface="Cambria Math"/>
                        <a:ea typeface="Cambria Math"/>
                      </a:rPr>
                      <m:t>∀</m:t>
                    </m:r>
                    <m:r>
                      <a:rPr lang="en-US" sz="1600" b="0" i="1" smtClean="0">
                        <a:latin typeface="Cambria Math"/>
                      </a:rPr>
                      <m:t>𝑘</m:t>
                    </m:r>
                  </m:oMath>
                </a14:m>
                <a:endParaRPr lang="en-US" sz="1600" b="0" i="1" dirty="0" smtClean="0">
                  <a:latin typeface="Cambria Math"/>
                </a:endParaRPr>
              </a:p>
              <a:p>
                <a:r>
                  <a:rPr lang="en-US" sz="1600" i="1" dirty="0" smtClean="0">
                    <a:latin typeface="Cambria Math"/>
                  </a:rPr>
                  <a:t>Sol(i, k) = 0, </a:t>
                </a:r>
                <a14:m>
                  <m:oMath xmlns:m="http://schemas.openxmlformats.org/officeDocument/2006/math">
                    <m:r>
                      <a:rPr lang="en-US" sz="1600" i="1">
                        <a:latin typeface="Cambria Math"/>
                      </a:rPr>
                      <m:t>, </m:t>
                    </m:r>
                    <m:r>
                      <a:rPr lang="en-US" sz="1600" i="1">
                        <a:latin typeface="Cambria Math"/>
                        <a:ea typeface="Cambria Math"/>
                      </a:rPr>
                      <m:t>∀</m:t>
                    </m:r>
                    <m:r>
                      <a:rPr lang="en-US" sz="1600" i="1">
                        <a:latin typeface="Cambria Math"/>
                      </a:rPr>
                      <m:t>𝑘</m:t>
                    </m:r>
                  </m:oMath>
                </a14:m>
                <a:r>
                  <a:rPr lang="en-US" sz="1600" i="1" dirty="0" smtClean="0">
                    <a:latin typeface="Cambria Math"/>
                  </a:rPr>
                  <a:t> </a:t>
                </a:r>
                <a:r>
                  <a:rPr lang="en-US" sz="1600" i="1" dirty="0" err="1" smtClean="0">
                    <a:latin typeface="Cambria Math"/>
                  </a:rPr>
                  <a:t>s.t.</a:t>
                </a:r>
                <a:r>
                  <a:rPr lang="en-US" sz="1600" i="1" dirty="0" smtClean="0">
                    <a:latin typeface="Cambria Math"/>
                  </a:rPr>
                  <a:t> </a:t>
                </a:r>
                <a14:m>
                  <m:oMath xmlns:m="http://schemas.openxmlformats.org/officeDocument/2006/math">
                    <m:r>
                      <a:rPr lang="en-US" sz="1600" b="0" i="1" smtClean="0">
                        <a:latin typeface="Cambria Math"/>
                      </a:rPr>
                      <m:t>𝑘</m:t>
                    </m:r>
                    <m:r>
                      <a:rPr lang="en-US" sz="1600" b="0" i="1" smtClean="0">
                        <a:latin typeface="Cambria Math"/>
                      </a:rPr>
                      <m:t>&lt;</m:t>
                    </m:r>
                    <m:func>
                      <m:funcPr>
                        <m:ctrlPr>
                          <a:rPr lang="en-US" sz="1600" b="0" i="1" smtClean="0">
                            <a:latin typeface="Cambria Math" panose="02040503050406030204" pitchFamily="18" charset="0"/>
                          </a:rPr>
                        </m:ctrlPr>
                      </m:funcPr>
                      <m:fName>
                        <m:limLow>
                          <m:limLowPr>
                            <m:ctrlPr>
                              <a:rPr lang="en-US" sz="1600" b="0" i="1" smtClean="0">
                                <a:latin typeface="Cambria Math" panose="02040503050406030204" pitchFamily="18" charset="0"/>
                              </a:rPr>
                            </m:ctrlPr>
                          </m:limLowPr>
                          <m:e>
                            <m:r>
                              <m:rPr>
                                <m:sty m:val="p"/>
                              </m:rPr>
                              <a:rPr lang="en-US" sz="1600" b="0" i="0" smtClean="0">
                                <a:latin typeface="Cambria Math"/>
                              </a:rPr>
                              <m:t>min</m:t>
                            </m:r>
                          </m:e>
                          <m:lim>
                            <m:r>
                              <a:rPr lang="en-US" sz="1600" b="0" i="1" smtClean="0">
                                <a:latin typeface="Cambria Math"/>
                                <a:ea typeface="Cambria Math"/>
                              </a:rPr>
                              <m:t>∀0≤</m:t>
                            </m:r>
                            <m:r>
                              <a:rPr lang="en-US" sz="1600" b="0" i="1" smtClean="0">
                                <a:latin typeface="Cambria Math"/>
                                <a:ea typeface="Cambria Math"/>
                              </a:rPr>
                              <m:t>𝑡</m:t>
                            </m:r>
                            <m:r>
                              <a:rPr lang="en-US" sz="1600" b="0" i="1" smtClean="0">
                                <a:latin typeface="Cambria Math"/>
                                <a:ea typeface="Cambria Math"/>
                              </a:rPr>
                              <m:t>≤</m:t>
                            </m:r>
                            <m:r>
                              <a:rPr lang="en-US" sz="1600" b="0" i="1" smtClean="0">
                                <a:latin typeface="Cambria Math"/>
                                <a:ea typeface="Cambria Math"/>
                              </a:rPr>
                              <m:t>𝑖</m:t>
                            </m:r>
                          </m:lim>
                        </m:limLow>
                      </m:fName>
                      <m:e>
                        <m:sSub>
                          <m:sSubPr>
                            <m:ctrlPr>
                              <a:rPr lang="en-US" sz="1600" b="0" i="1" smtClean="0">
                                <a:latin typeface="Cambria Math" panose="02040503050406030204" pitchFamily="18" charset="0"/>
                              </a:rPr>
                            </m:ctrlPr>
                          </m:sSubPr>
                          <m:e>
                            <m:r>
                              <a:rPr lang="en-US" sz="1600" b="0" i="1" smtClean="0">
                                <a:latin typeface="Cambria Math"/>
                              </a:rPr>
                              <m:t>𝑤</m:t>
                            </m:r>
                          </m:e>
                          <m:sub>
                            <m:r>
                              <a:rPr lang="en-US" sz="1600" b="0" i="1" smtClean="0">
                                <a:latin typeface="Cambria Math"/>
                              </a:rPr>
                              <m:t>𝑡</m:t>
                            </m:r>
                          </m:sub>
                        </m:sSub>
                      </m:e>
                    </m:func>
                  </m:oMath>
                </a14:m>
                <a:endParaRPr lang="en-US" sz="1600" i="1" dirty="0">
                  <a:latin typeface="Cambria Math"/>
                </a:endParaRPr>
              </a:p>
              <a:p>
                <a:pPr/>
                <a14:m>
                  <m:oMathPara xmlns:m="http://schemas.openxmlformats.org/officeDocument/2006/math">
                    <m:oMathParaPr>
                      <m:jc m:val="left"/>
                    </m:oMathParaPr>
                    <m:oMath xmlns:m="http://schemas.openxmlformats.org/officeDocument/2006/math">
                      <m:r>
                        <a:rPr lang="en-US" sz="1600" b="0" i="1" smtClean="0">
                          <a:latin typeface="Cambria Math"/>
                        </a:rPr>
                        <m:t>𝑆𝑜𝑙</m:t>
                      </m:r>
                      <m:d>
                        <m:dPr>
                          <m:ctrlPr>
                            <a:rPr lang="en-US" sz="1600" b="0" i="1" smtClean="0">
                              <a:latin typeface="Cambria Math" panose="02040503050406030204" pitchFamily="18" charset="0"/>
                            </a:rPr>
                          </m:ctrlPr>
                        </m:dPr>
                        <m:e>
                          <m:r>
                            <a:rPr lang="en-US" sz="1600" b="0" i="1" smtClean="0">
                              <a:latin typeface="Cambria Math"/>
                            </a:rPr>
                            <m:t>𝑖</m:t>
                          </m:r>
                          <m:r>
                            <a:rPr lang="en-US" sz="1600" b="0" i="1" smtClean="0">
                              <a:latin typeface="Cambria Math"/>
                            </a:rPr>
                            <m:t>,</m:t>
                          </m:r>
                          <m:r>
                            <a:rPr lang="en-US" sz="1600" b="0" i="1" smtClean="0">
                              <a:latin typeface="Cambria Math"/>
                            </a:rPr>
                            <m:t>𝑘</m:t>
                          </m:r>
                        </m:e>
                      </m:d>
                      <m:r>
                        <a:rPr lang="en-US" sz="1600" b="0" i="1" smtClean="0">
                          <a:latin typeface="Cambria Math"/>
                        </a:rPr>
                        <m:t>=</m:t>
                      </m:r>
                    </m:oMath>
                  </m:oMathPara>
                </a14:m>
                <a:endParaRPr lang="en-US" sz="1600" b="0" i="1" dirty="0" smtClean="0">
                  <a:latin typeface="Cambria Math"/>
                </a:endParaRPr>
              </a:p>
              <a:p>
                <a:r>
                  <a:rPr lang="en-US" sz="1600" b="0" dirty="0" smtClean="0"/>
                  <a:t>        </a:t>
                </a:r>
                <a14:m>
                  <m:oMath xmlns:m="http://schemas.openxmlformats.org/officeDocument/2006/math">
                    <m:r>
                      <m:rPr>
                        <m:sty m:val="p"/>
                      </m:rPr>
                      <a:rPr lang="en-US" sz="1600" b="0" i="0" smtClean="0">
                        <a:latin typeface="Cambria Math"/>
                      </a:rPr>
                      <m:t>max</m:t>
                    </m:r>
                    <m:r>
                      <a:rPr lang="en-US" sz="1600" b="0" i="1" smtClean="0">
                        <a:latin typeface="Cambria Math"/>
                      </a:rPr>
                      <m:t>⁡{</m:t>
                    </m:r>
                    <m:r>
                      <a:rPr lang="en-US" sz="1600" b="0" i="1" smtClean="0">
                        <a:latin typeface="Cambria Math"/>
                      </a:rPr>
                      <m:t>𝑠𝑜𝑙</m:t>
                    </m:r>
                    <m:d>
                      <m:dPr>
                        <m:ctrlPr>
                          <a:rPr lang="en-US" sz="1600" b="0" i="1" smtClean="0">
                            <a:latin typeface="Cambria Math" panose="02040503050406030204" pitchFamily="18" charset="0"/>
                          </a:rPr>
                        </m:ctrlPr>
                      </m:dPr>
                      <m:e>
                        <m:r>
                          <a:rPr lang="en-US" sz="1600" b="0" i="1" smtClean="0">
                            <a:latin typeface="Cambria Math"/>
                          </a:rPr>
                          <m:t>𝑖</m:t>
                        </m:r>
                        <m:r>
                          <a:rPr lang="en-US" sz="1600" b="0" i="1" smtClean="0">
                            <a:latin typeface="Cambria Math"/>
                          </a:rPr>
                          <m:t>−1,</m:t>
                        </m:r>
                        <m:r>
                          <a:rPr lang="en-US" sz="1600" b="0" i="1" smtClean="0">
                            <a:latin typeface="Cambria Math"/>
                          </a:rPr>
                          <m:t>𝑘</m:t>
                        </m:r>
                      </m:e>
                    </m:d>
                    <m:r>
                      <a:rPr lang="en-US" sz="1600" b="0" i="1" smtClean="0">
                        <a:latin typeface="Cambria Math"/>
                      </a:rPr>
                      <m:t>, </m:t>
                    </m:r>
                    <m:r>
                      <a:rPr lang="en-US" sz="1600" b="0" i="1" smtClean="0">
                        <a:latin typeface="Cambria Math"/>
                      </a:rPr>
                      <m:t>𝑣𝑖</m:t>
                    </m:r>
                    <m:r>
                      <a:rPr lang="en-US" sz="1600" i="1">
                        <a:latin typeface="Cambria Math"/>
                      </a:rPr>
                      <m:t>+</m:t>
                    </m:r>
                    <m:r>
                      <a:rPr lang="en-US" sz="1600" i="1">
                        <a:latin typeface="Cambria Math"/>
                      </a:rPr>
                      <m:t>𝑠𝑜𝑙</m:t>
                    </m:r>
                    <m:r>
                      <a:rPr lang="en-US" sz="1600" i="1">
                        <a:latin typeface="Cambria Math"/>
                      </a:rPr>
                      <m:t>(</m:t>
                    </m:r>
                    <m:r>
                      <a:rPr lang="en-US" sz="1600" b="0" i="1" smtClean="0">
                        <a:latin typeface="Cambria Math"/>
                      </a:rPr>
                      <m:t>𝑖</m:t>
                    </m:r>
                    <m:r>
                      <a:rPr lang="en-US" sz="1600" i="1">
                        <a:latin typeface="Cambria Math"/>
                      </a:rPr>
                      <m:t>−1,</m:t>
                    </m:r>
                    <m:r>
                      <a:rPr lang="en-US" sz="1600" i="1">
                        <a:latin typeface="Cambria Math"/>
                      </a:rPr>
                      <m:t>𝑘</m:t>
                    </m:r>
                    <m:r>
                      <a:rPr lang="en-US" sz="1600" i="1">
                        <a:latin typeface="Cambria Math"/>
                      </a:rPr>
                      <m:t>−</m:t>
                    </m:r>
                    <m:sSub>
                      <m:sSubPr>
                        <m:ctrlPr>
                          <a:rPr lang="en-US" sz="1600" i="1" smtClean="0">
                            <a:latin typeface="Cambria Math" panose="02040503050406030204" pitchFamily="18" charset="0"/>
                          </a:rPr>
                        </m:ctrlPr>
                      </m:sSubPr>
                      <m:e>
                        <m:r>
                          <a:rPr lang="en-US" sz="1600" b="0" i="1" smtClean="0">
                            <a:latin typeface="Cambria Math"/>
                          </a:rPr>
                          <m:t>𝑤</m:t>
                        </m:r>
                      </m:e>
                      <m:sub>
                        <m:r>
                          <a:rPr lang="en-US" sz="1600" b="0" i="1" smtClean="0">
                            <a:latin typeface="Cambria Math"/>
                          </a:rPr>
                          <m:t>𝑖</m:t>
                        </m:r>
                      </m:sub>
                    </m:sSub>
                    <m:r>
                      <a:rPr lang="en-US" sz="1600" i="1">
                        <a:latin typeface="Cambria Math"/>
                      </a:rPr>
                      <m:t>)}</m:t>
                    </m:r>
                  </m:oMath>
                </a14:m>
                <a:endParaRPr lang="en-US" sz="1600" b="0" i="1" dirty="0" smtClean="0">
                  <a:latin typeface="Cambria Math"/>
                </a:endParaRPr>
              </a:p>
              <a:p>
                <a:r>
                  <a:rPr lang="en-US" sz="1600" b="0" dirty="0" smtClean="0"/>
                  <a:t>Where </a:t>
                </a:r>
                <a14:m>
                  <m:oMath xmlns:m="http://schemas.openxmlformats.org/officeDocument/2006/math">
                    <m:r>
                      <a:rPr lang="en-US" sz="1600" b="0" i="1" smtClean="0">
                        <a:latin typeface="Cambria Math"/>
                      </a:rPr>
                      <m:t>𝑘</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𝑤𝑒𝑖𝑔h𝑡</m:t>
                    </m:r>
                    <m:r>
                      <a:rPr lang="en-US" sz="1600" b="0" i="1" smtClean="0">
                        <a:latin typeface="Cambria Math"/>
                      </a:rPr>
                      <m:t>=</m:t>
                    </m:r>
                    <m:r>
                      <a:rPr lang="en-US" sz="1600" b="0" i="1" smtClean="0">
                        <a:latin typeface="Cambria Math"/>
                      </a:rPr>
                      <m:t>𝑐𝑢𝑟𝑟𝑒𝑛𝑡</m:t>
                    </m:r>
                    <m:r>
                      <a:rPr lang="en-US" sz="1600" b="0" i="1" smtClean="0">
                        <a:latin typeface="Cambria Math"/>
                      </a:rPr>
                      <m:t> </m:t>
                    </m:r>
                    <m:r>
                      <a:rPr lang="en-US" sz="1600" b="0" i="1" smtClean="0">
                        <a:latin typeface="Cambria Math"/>
                      </a:rPr>
                      <m:t>𝑝𝑟𝑜𝑏𝑙𝑒𝑚</m:t>
                    </m:r>
                    <m:r>
                      <a:rPr lang="en-US" sz="1600" b="0" i="1" smtClean="0">
                        <a:latin typeface="Cambria Math"/>
                      </a:rPr>
                      <m:t> </m:t>
                    </m:r>
                    <m:r>
                      <a:rPr lang="en-US" sz="1600" b="0" i="1" smtClean="0">
                        <a:latin typeface="Cambria Math"/>
                      </a:rPr>
                      <m:t>𝑠𝑖𝑧𝑒</m:t>
                    </m:r>
                    <m:r>
                      <a:rPr lang="en-US" sz="1600" b="0" i="1" smtClean="0">
                        <a:latin typeface="Cambria Math"/>
                      </a:rPr>
                      <m:t> </m:t>
                    </m:r>
                  </m:oMath>
                </a14:m>
                <a:endParaRPr lang="en-US"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800601" y="1143000"/>
                <a:ext cx="4267200" cy="1890454"/>
              </a:xfrm>
              <a:prstGeom prst="rect">
                <a:avLst/>
              </a:prstGeom>
              <a:blipFill rotWithShape="1">
                <a:blip r:embed="rId2"/>
                <a:stretch>
                  <a:fillRect l="-712" b="-321"/>
                </a:stretch>
              </a:blipFill>
              <a:ln>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950564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Iterative or Bottom-Up</a:t>
            </a:r>
            <a:r>
              <a:rPr lang="en-US" dirty="0" smtClean="0">
                <a:solidFill>
                  <a:srgbClr val="000000"/>
                </a:solidFill>
              </a:rPr>
              <a:t> </a:t>
            </a:r>
            <a:br>
              <a:rPr lang="en-US" dirty="0" smtClean="0">
                <a:solidFill>
                  <a:srgbClr val="000000"/>
                </a:solidFill>
              </a:rPr>
            </a:br>
            <a:r>
              <a:rPr lang="en-US" dirty="0" smtClean="0">
                <a:solidFill>
                  <a:srgbClr val="000000"/>
                </a:solidFill>
              </a:rPr>
              <a:t>Dynamic Programming</a:t>
            </a:r>
            <a:endParaRPr lang="en-US" dirty="0"/>
          </a:p>
        </p:txBody>
      </p:sp>
      <p:sp>
        <p:nvSpPr>
          <p:cNvPr id="3" name="Content Placeholder 2"/>
          <p:cNvSpPr>
            <a:spLocks noGrp="1"/>
          </p:cNvSpPr>
          <p:nvPr>
            <p:ph idx="1"/>
          </p:nvPr>
        </p:nvSpPr>
        <p:spPr>
          <a:xfrm>
            <a:off x="304800" y="1981200"/>
            <a:ext cx="8382000" cy="3124200"/>
          </a:xfrm>
        </p:spPr>
        <p:txBody>
          <a:bodyPr/>
          <a:lstStyle/>
          <a:p>
            <a:r>
              <a:rPr lang="en-US" sz="2400" dirty="0" smtClean="0"/>
              <a:t>Main type of solution for DP problems</a:t>
            </a:r>
          </a:p>
          <a:p>
            <a:r>
              <a:rPr lang="en-US" sz="2400" dirty="0" smtClean="0"/>
              <a:t>We can define the problems size and solve problems from size 0 going up to the size we need.</a:t>
            </a:r>
          </a:p>
          <a:p>
            <a:r>
              <a:rPr lang="en-US" sz="2400" dirty="0" smtClean="0"/>
              <a:t>Iterative – because it uses a loop</a:t>
            </a:r>
          </a:p>
          <a:p>
            <a:r>
              <a:rPr lang="en-US" sz="2400" dirty="0" smtClean="0"/>
              <a:t>Bottom-up because you solve problems from the bottom (the smallest problem size) up to the original problem size. </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1315259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685800"/>
          </a:xfrm>
          <a:solidFill>
            <a:schemeClr val="accent3">
              <a:lumMod val="40000"/>
              <a:lumOff val="60000"/>
            </a:schemeClr>
          </a:solidFill>
        </p:spPr>
        <p:txBody>
          <a:bodyPr/>
          <a:lstStyle/>
          <a:p>
            <a:r>
              <a:rPr lang="en-US" dirty="0" smtClean="0">
                <a:solidFill>
                  <a:srgbClr val="C00000"/>
                </a:solidFill>
              </a:rPr>
              <a:t>Iterative</a:t>
            </a:r>
            <a:r>
              <a:rPr lang="en-US" dirty="0" smtClean="0">
                <a:solidFill>
                  <a:srgbClr val="000000"/>
                </a:solidFill>
              </a:rPr>
              <a:t> Solution for  </a:t>
            </a:r>
            <a:r>
              <a:rPr lang="en-US" dirty="0" smtClean="0">
                <a:solidFill>
                  <a:srgbClr val="C00000"/>
                </a:solidFill>
              </a:rPr>
              <a:t>0/1</a:t>
            </a:r>
            <a:r>
              <a:rPr lang="en-US" dirty="0" smtClean="0">
                <a:solidFill>
                  <a:srgbClr val="000000"/>
                </a:solidFill>
              </a:rPr>
              <a:t> </a:t>
            </a:r>
            <a:r>
              <a:rPr lang="en-US" dirty="0">
                <a:solidFill>
                  <a:srgbClr val="000000"/>
                </a:solidFill>
              </a:rPr>
              <a:t>K</a:t>
            </a:r>
            <a:r>
              <a:rPr lang="en-US" dirty="0" smtClean="0">
                <a:solidFill>
                  <a:srgbClr val="000000"/>
                </a:solidFill>
              </a:rPr>
              <a:t>napsack</a:t>
            </a:r>
            <a:endParaRPr lang="en-US" dirty="0"/>
          </a:p>
        </p:txBody>
      </p:sp>
      <p:sp>
        <p:nvSpPr>
          <p:cNvPr id="3" name="Content Placeholder 2"/>
          <p:cNvSpPr>
            <a:spLocks noGrp="1"/>
          </p:cNvSpPr>
          <p:nvPr>
            <p:ph idx="1"/>
          </p:nvPr>
        </p:nvSpPr>
        <p:spPr>
          <a:xfrm>
            <a:off x="304800" y="762000"/>
            <a:ext cx="8610600" cy="6096000"/>
          </a:xfrm>
        </p:spPr>
        <p:txBody>
          <a:bodyPr/>
          <a:lstStyle/>
          <a:p>
            <a:pPr marL="0" indent="0">
              <a:buNone/>
            </a:pPr>
            <a:r>
              <a:rPr lang="en-US" sz="1800" dirty="0" smtClean="0">
                <a:latin typeface="Courier New" panose="02070309020205020404" pitchFamily="49" charset="0"/>
                <a:cs typeface="Courier New" panose="02070309020205020404" pitchFamily="49" charset="0"/>
              </a:rPr>
              <a:t>/* Assume arrays v and w store the item info starting at  index 1: first </a:t>
            </a:r>
            <a:r>
              <a:rPr lang="en-US" sz="1800" dirty="0">
                <a:latin typeface="Courier New" panose="02070309020205020404" pitchFamily="49" charset="0"/>
                <a:cs typeface="Courier New" panose="02070309020205020404" pitchFamily="49" charset="0"/>
              </a:rPr>
              <a:t>item </a:t>
            </a:r>
            <a:r>
              <a:rPr lang="en-US" sz="1800" dirty="0" smtClean="0">
                <a:latin typeface="Courier New" panose="02070309020205020404" pitchFamily="49" charset="0"/>
                <a:cs typeface="Courier New" panose="02070309020205020404" pitchFamily="49" charset="0"/>
              </a:rPr>
              <a:t>has value v[1] and weight w[1]   */</a:t>
            </a:r>
          </a:p>
          <a:p>
            <a:pPr marL="0" indent="0">
              <a:buNone/>
            </a:pPr>
            <a:endParaRPr lang="en-US" sz="800" dirty="0" smtClean="0">
              <a:latin typeface="Courier New" panose="02070309020205020404" pitchFamily="49" charset="0"/>
              <a:cs typeface="Courier New" panose="02070309020205020404" pitchFamily="49" charset="0"/>
            </a:endParaRPr>
          </a:p>
          <a:p>
            <a:pPr marL="0" indent="0">
              <a:buNone/>
            </a:pP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knapsack01(</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W,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n,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 v,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 w){</a:t>
            </a:r>
          </a:p>
          <a:p>
            <a:pPr marL="0"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dirty="0" err="1" smtClean="0">
                <a:latin typeface="Courier New" panose="02070309020205020404" pitchFamily="49" charset="0"/>
                <a:cs typeface="Courier New" panose="02070309020205020404" pitchFamily="49" charset="0"/>
              </a:rPr>
              <a:t>int</a:t>
            </a:r>
            <a:r>
              <a:rPr lang="en-US" sz="1800" dirty="0" smtClean="0">
                <a:latin typeface="Courier New" panose="02070309020205020404" pitchFamily="49" charset="0"/>
                <a:cs typeface="Courier New" panose="02070309020205020404" pitchFamily="49" charset="0"/>
              </a:rPr>
              <a:t> sol[n+1][W+1]; </a:t>
            </a:r>
          </a:p>
          <a:p>
            <a:pPr marL="0" indent="0">
              <a:buNone/>
            </a:pPr>
            <a:r>
              <a:rPr lang="en-US" sz="1800" dirty="0" smtClean="0">
                <a:latin typeface="Courier New" panose="02070309020205020404" pitchFamily="49" charset="0"/>
                <a:cs typeface="Courier New" panose="02070309020205020404" pitchFamily="49" charset="0"/>
              </a:rPr>
              <a:t>   for(k=0; k&lt;=W; k++) { sol[0][k] = 0;}</a:t>
            </a:r>
          </a:p>
          <a:p>
            <a:pPr marL="0" indent="0">
              <a:buNone/>
            </a:pPr>
            <a:r>
              <a:rPr lang="en-US" sz="1800" dirty="0" smtClean="0">
                <a:latin typeface="Courier New" panose="02070309020205020404" pitchFamily="49" charset="0"/>
                <a:cs typeface="Courier New" panose="02070309020205020404" pitchFamily="49" charset="0"/>
              </a:rPr>
              <a:t>   for(i=1; i&lt;=n; i++) {</a:t>
            </a:r>
          </a:p>
          <a:p>
            <a:pPr marL="57150" indent="0">
              <a:buNone/>
            </a:pPr>
            <a:r>
              <a:rPr lang="en-US" sz="1800" dirty="0" smtClean="0">
                <a:latin typeface="Courier New" panose="02070309020205020404" pitchFamily="49" charset="0"/>
                <a:cs typeface="Courier New" panose="02070309020205020404" pitchFamily="49" charset="0"/>
              </a:rPr>
              <a:t>      for(k=0;k&lt;=</a:t>
            </a:r>
            <a:r>
              <a:rPr lang="en-US" sz="1800" dirty="0" err="1" smtClean="0">
                <a:latin typeface="Courier New" panose="02070309020205020404" pitchFamily="49" charset="0"/>
                <a:cs typeface="Courier New" panose="02070309020205020404" pitchFamily="49" charset="0"/>
              </a:rPr>
              <a:t>W;k</a:t>
            </a:r>
            <a:r>
              <a:rPr lang="en-US" sz="1800" dirty="0" smtClean="0">
                <a:latin typeface="Courier New" panose="02070309020205020404" pitchFamily="49" charset="0"/>
                <a:cs typeface="Courier New" panose="02070309020205020404" pitchFamily="49" charset="0"/>
              </a:rPr>
              <a:t>++) {</a:t>
            </a:r>
          </a:p>
          <a:p>
            <a:pPr marL="457200" lvl="1" indent="0">
              <a:buNone/>
            </a:pPr>
            <a:r>
              <a:rPr lang="en-US" sz="1800" dirty="0" smtClean="0">
                <a:latin typeface="Courier New" panose="02070309020205020404" pitchFamily="49" charset="0"/>
                <a:cs typeface="Courier New" panose="02070309020205020404" pitchFamily="49" charset="0"/>
              </a:rPr>
              <a:t>      sol[i][k] = </a:t>
            </a:r>
            <a:r>
              <a:rPr lang="en-US" sz="1800" dirty="0">
                <a:latin typeface="Courier New" panose="02070309020205020404" pitchFamily="49" charset="0"/>
                <a:cs typeface="Courier New" panose="02070309020205020404" pitchFamily="49" charset="0"/>
              </a:rPr>
              <a:t>sol[i-1][k]; </a:t>
            </a:r>
            <a:r>
              <a:rPr lang="en-US" sz="1800" dirty="0" smtClean="0">
                <a:latin typeface="Courier New" panose="02070309020205020404" pitchFamily="49" charset="0"/>
                <a:cs typeface="Courier New" panose="02070309020205020404" pitchFamily="49" charset="0"/>
              </a:rPr>
              <a:t>// solution without item i</a:t>
            </a:r>
          </a:p>
          <a:p>
            <a:pPr marL="457200" lvl="1" indent="0">
              <a:buNone/>
            </a:pPr>
            <a:r>
              <a:rPr lang="en-US" sz="1800" dirty="0" smtClean="0">
                <a:latin typeface="Courier New" panose="02070309020205020404" pitchFamily="49" charset="0"/>
                <a:cs typeface="Courier New" panose="02070309020205020404" pitchFamily="49" charset="0"/>
              </a:rPr>
              <a:t>	   if (k&gt;w[i]) {</a:t>
            </a:r>
            <a:r>
              <a:rPr lang="en-US" sz="1800" dirty="0">
                <a:latin typeface="Courier New" panose="02070309020205020404" pitchFamily="49" charset="0"/>
                <a:cs typeface="Courier New" panose="02070309020205020404" pitchFamily="49" charset="0"/>
              </a:rPr>
              <a:t>	</a:t>
            </a:r>
            <a:endParaRPr lang="en-US" sz="1800" dirty="0" smtClean="0">
              <a:latin typeface="Courier New" panose="02070309020205020404" pitchFamily="49" charset="0"/>
              <a:cs typeface="Courier New" panose="02070309020205020404" pitchFamily="49" charset="0"/>
            </a:endParaRP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dirty="0" err="1" smtClean="0">
                <a:latin typeface="Courier New" panose="02070309020205020404" pitchFamily="49" charset="0"/>
                <a:cs typeface="Courier New" panose="02070309020205020404" pitchFamily="49" charset="0"/>
              </a:rPr>
              <a:t>with_i</a:t>
            </a:r>
            <a:r>
              <a:rPr lang="en-US" sz="1800" dirty="0" smtClean="0">
                <a:latin typeface="Courier New" panose="02070309020205020404" pitchFamily="49" charset="0"/>
                <a:cs typeface="Courier New" panose="02070309020205020404" pitchFamily="49" charset="0"/>
              </a:rPr>
              <a:t> = v[i]+sol[i-1][k-w[i]];</a:t>
            </a:r>
          </a:p>
          <a:p>
            <a:pPr marL="457200" lvl="1" indent="0">
              <a:buNone/>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if (sol[i][k] &lt; </a:t>
            </a:r>
            <a:r>
              <a:rPr lang="en-US" sz="1800" dirty="0" err="1" smtClean="0">
                <a:latin typeface="Courier New" panose="02070309020205020404" pitchFamily="49" charset="0"/>
                <a:cs typeface="Courier New" panose="02070309020205020404" pitchFamily="49" charset="0"/>
              </a:rPr>
              <a:t>with_i</a:t>
            </a:r>
            <a:r>
              <a:rPr lang="en-US" sz="1800" dirty="0" smtClean="0">
                <a:latin typeface="Courier New" panose="02070309020205020404" pitchFamily="49" charset="0"/>
                <a:cs typeface="Courier New" panose="02070309020205020404" pitchFamily="49" charset="0"/>
              </a:rPr>
              <a:t>) {   // better choice</a:t>
            </a:r>
          </a:p>
          <a:p>
            <a:pPr marL="457200" lvl="1" indent="0">
              <a:buNone/>
            </a:pPr>
            <a:r>
              <a:rPr lang="en-US" sz="1800" dirty="0" smtClean="0">
                <a:latin typeface="Courier New" panose="02070309020205020404" pitchFamily="49" charset="0"/>
                <a:cs typeface="Courier New" panose="02070309020205020404" pitchFamily="49" charset="0"/>
              </a:rPr>
              <a:t>            sol[i][k] = </a:t>
            </a:r>
            <a:r>
              <a:rPr lang="en-US" sz="1800" dirty="0" err="1" smtClean="0">
                <a:latin typeface="Courier New" panose="02070309020205020404" pitchFamily="49" charset="0"/>
                <a:cs typeface="Courier New" panose="02070309020205020404" pitchFamily="49" charset="0"/>
              </a:rPr>
              <a:t>with_i</a:t>
            </a:r>
            <a:r>
              <a:rPr lang="en-US" sz="1800" dirty="0" smtClean="0">
                <a:latin typeface="Courier New" panose="02070309020205020404" pitchFamily="49" charset="0"/>
                <a:cs typeface="Courier New" panose="02070309020205020404" pitchFamily="49" charset="0"/>
              </a:rPr>
              <a:t>;      // keep it</a:t>
            </a:r>
          </a:p>
          <a:p>
            <a:pPr marL="457200" lvl="1" indent="0">
              <a:buNone/>
            </a:pPr>
            <a:r>
              <a:rPr lang="en-US" sz="1800" dirty="0" smtClean="0">
                <a:latin typeface="Courier New" panose="02070309020205020404" pitchFamily="49" charset="0"/>
                <a:cs typeface="Courier New" panose="02070309020205020404" pitchFamily="49" charset="0"/>
              </a:rPr>
              <a:t>         }</a:t>
            </a:r>
          </a:p>
          <a:p>
            <a:pPr marL="457200" lvl="1" indent="0">
              <a:buNone/>
            </a:pPr>
            <a:r>
              <a:rPr lang="en-US" sz="1800" dirty="0" smtClean="0">
                <a:latin typeface="Courier New" panose="02070309020205020404" pitchFamily="49" charset="0"/>
                <a:cs typeface="Courier New" panose="02070309020205020404" pitchFamily="49" charset="0"/>
              </a:rPr>
              <a:t>      }</a:t>
            </a:r>
          </a:p>
          <a:p>
            <a:pPr marL="457200" lvl="1" indent="0">
              <a:buNone/>
            </a:pPr>
            <a:r>
              <a:rPr lang="en-US" sz="1800" dirty="0" smtClean="0">
                <a:latin typeface="Courier New" panose="02070309020205020404" pitchFamily="49" charset="0"/>
                <a:cs typeface="Courier New" panose="02070309020205020404" pitchFamily="49" charset="0"/>
              </a:rPr>
              <a:t>   }</a:t>
            </a:r>
            <a:r>
              <a:rPr lang="en-US" sz="1400" dirty="0" smtClean="0">
                <a:latin typeface="Courier New" panose="02070309020205020404" pitchFamily="49" charset="0"/>
                <a:cs typeface="Courier New" panose="02070309020205020404" pitchFamily="49" charset="0"/>
              </a:rPr>
              <a:t>// for k</a:t>
            </a:r>
            <a:endParaRPr lang="en-US" sz="1800" dirty="0" smtClean="0">
              <a:latin typeface="Courier New" panose="02070309020205020404" pitchFamily="49" charset="0"/>
              <a:cs typeface="Courier New" panose="02070309020205020404" pitchFamily="49" charset="0"/>
            </a:endParaRPr>
          </a:p>
          <a:p>
            <a:pPr marL="457200" lvl="1" indent="0">
              <a:buNone/>
            </a:pPr>
            <a:r>
              <a:rPr lang="en-US" sz="1800" dirty="0" smtClean="0">
                <a:latin typeface="Courier New" panose="02070309020205020404" pitchFamily="49" charset="0"/>
                <a:cs typeface="Courier New" panose="02070309020205020404" pitchFamily="49" charset="0"/>
              </a:rPr>
              <a:t>}</a:t>
            </a:r>
            <a:r>
              <a:rPr lang="en-US" sz="1400" dirty="0" smtClean="0">
                <a:latin typeface="Courier New" panose="02070309020205020404" pitchFamily="49" charset="0"/>
                <a:cs typeface="Courier New" panose="02070309020205020404" pitchFamily="49" charset="0"/>
              </a:rPr>
              <a:t>// for i  </a:t>
            </a:r>
            <a:endParaRPr lang="en-US" sz="1800" dirty="0" smtClean="0">
              <a:latin typeface="Courier New" panose="02070309020205020404" pitchFamily="49" charset="0"/>
              <a:cs typeface="Courier New" panose="02070309020205020404" pitchFamily="49" charset="0"/>
            </a:endParaRPr>
          </a:p>
          <a:p>
            <a:pPr marL="457200" lvl="1" indent="0">
              <a:buNone/>
            </a:pPr>
            <a:r>
              <a:rPr lang="en-US" sz="1800" dirty="0" smtClean="0">
                <a:latin typeface="Courier New" panose="02070309020205020404" pitchFamily="49" charset="0"/>
                <a:cs typeface="Courier New" panose="02070309020205020404" pitchFamily="49" charset="0"/>
              </a:rPr>
              <a:t>return sol[n][W];</a:t>
            </a:r>
          </a:p>
          <a:p>
            <a:pPr marL="57150" indent="0">
              <a:buNone/>
            </a:pPr>
            <a:r>
              <a:rPr lang="en-US" sz="1600" dirty="0" smtClean="0">
                <a:latin typeface="Courier New" panose="02070309020205020404" pitchFamily="49" charset="0"/>
                <a:cs typeface="Courier New" panose="02070309020205020404" pitchFamily="49" charset="0"/>
              </a:rPr>
              <a:t>}</a:t>
            </a:r>
            <a:r>
              <a:rPr lang="en-US" sz="1600" dirty="0" smtClean="0">
                <a:solidFill>
                  <a:srgbClr val="FF0000"/>
                </a:solidFill>
                <a:latin typeface="Courier New" panose="02070309020205020404" pitchFamily="49" charset="0"/>
                <a:cs typeface="Courier New" panose="02070309020205020404" pitchFamily="49" charset="0"/>
              </a:rPr>
              <a:t>  // Time:</a:t>
            </a:r>
            <a:r>
              <a:rPr lang="el-GR" sz="1600" dirty="0" smtClean="0">
                <a:solidFill>
                  <a:srgbClr val="FF0000"/>
                </a:solidFill>
                <a:latin typeface="Courier New" panose="02070309020205020404" pitchFamily="49" charset="0"/>
                <a:cs typeface="Courier New" panose="02070309020205020404" pitchFamily="49" charset="0"/>
              </a:rPr>
              <a:t> Θ</a:t>
            </a:r>
            <a:r>
              <a:rPr lang="en-US" sz="1600" dirty="0" smtClean="0">
                <a:solidFill>
                  <a:srgbClr val="FF0000"/>
                </a:solidFill>
                <a:latin typeface="Courier New" panose="02070309020205020404" pitchFamily="49" charset="0"/>
                <a:cs typeface="Courier New" panose="02070309020205020404" pitchFamily="49" charset="0"/>
              </a:rPr>
              <a:t>(</a:t>
            </a:r>
            <a:r>
              <a:rPr lang="en-US" sz="1600" dirty="0" err="1" smtClean="0">
                <a:solidFill>
                  <a:srgbClr val="FF0000"/>
                </a:solidFill>
                <a:latin typeface="Courier New" panose="02070309020205020404" pitchFamily="49" charset="0"/>
                <a:cs typeface="Courier New" panose="02070309020205020404" pitchFamily="49" charset="0"/>
              </a:rPr>
              <a:t>nW</a:t>
            </a:r>
            <a:r>
              <a:rPr lang="en-US" sz="1600" dirty="0" smtClean="0">
                <a:solidFill>
                  <a:srgbClr val="FF0000"/>
                </a:solidFill>
                <a:latin typeface="Courier New" panose="02070309020205020404" pitchFamily="49" charset="0"/>
                <a:cs typeface="Courier New" panose="02070309020205020404" pitchFamily="49" charset="0"/>
              </a:rPr>
              <a:t>)</a:t>
            </a:r>
            <a:r>
              <a:rPr lang="el-GR" sz="1600" dirty="0" smtClean="0">
                <a:solidFill>
                  <a:srgbClr val="FF0000"/>
                </a:solidFill>
                <a:latin typeface="Courier New" panose="02070309020205020404" pitchFamily="49" charset="0"/>
                <a:cs typeface="Courier New" panose="02070309020205020404" pitchFamily="49" charset="0"/>
              </a:rPr>
              <a:t> </a:t>
            </a:r>
            <a:r>
              <a:rPr lang="en-US" sz="1600" dirty="0" smtClean="0">
                <a:solidFill>
                  <a:srgbClr val="FF0000"/>
                </a:solidFill>
                <a:latin typeface="Courier New" panose="02070309020205020404" pitchFamily="49" charset="0"/>
                <a:cs typeface="Courier New" panose="02070309020205020404" pitchFamily="49" charset="0"/>
              </a:rPr>
              <a:t> Space:</a:t>
            </a:r>
            <a:r>
              <a:rPr lang="el-GR" sz="1600" dirty="0" smtClean="0">
                <a:solidFill>
                  <a:srgbClr val="FF0000"/>
                </a:solidFill>
                <a:latin typeface="Courier New" panose="02070309020205020404" pitchFamily="49" charset="0"/>
                <a:cs typeface="Courier New" panose="02070309020205020404" pitchFamily="49" charset="0"/>
              </a:rPr>
              <a:t> Θ</a:t>
            </a:r>
            <a:r>
              <a:rPr lang="en-US" sz="1600" dirty="0" smtClean="0">
                <a:solidFill>
                  <a:srgbClr val="FF0000"/>
                </a:solidFill>
                <a:latin typeface="Courier New" panose="02070309020205020404" pitchFamily="49" charset="0"/>
                <a:cs typeface="Courier New" panose="02070309020205020404" pitchFamily="49" charset="0"/>
              </a:rPr>
              <a:t>(</a:t>
            </a:r>
            <a:r>
              <a:rPr lang="en-US" sz="1600" dirty="0" err="1" smtClean="0">
                <a:solidFill>
                  <a:srgbClr val="FF0000"/>
                </a:solidFill>
                <a:latin typeface="Courier New" panose="02070309020205020404" pitchFamily="49" charset="0"/>
                <a:cs typeface="Courier New" panose="02070309020205020404" pitchFamily="49" charset="0"/>
              </a:rPr>
              <a:t>nW</a:t>
            </a:r>
            <a:r>
              <a:rPr lang="en-US" sz="1600" dirty="0" smtClean="0">
                <a:solidFill>
                  <a:srgbClr val="FF0000"/>
                </a:solidFill>
                <a:latin typeface="Courier New" panose="02070309020205020404" pitchFamily="49" charset="0"/>
                <a:cs typeface="Courier New" panose="02070309020205020404" pitchFamily="49" charset="0"/>
              </a:rPr>
              <a:t>) [pseudo polynomial]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Tree>
    <p:extLst>
      <p:ext uri="{BB962C8B-B14F-4D97-AF65-F5344CB8AC3E}">
        <p14:creationId xmlns:p14="http://schemas.microsoft.com/office/powerpoint/2010/main" val="14547042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Unbounded vs 0/1 Knapsack</a:t>
            </a:r>
            <a:br>
              <a:rPr lang="en-US" dirty="0" smtClean="0"/>
            </a:br>
            <a:r>
              <a:rPr lang="en-US" dirty="0" smtClean="0"/>
              <a:t>Solutions</a:t>
            </a:r>
            <a:endParaRPr lang="en-US" dirty="0"/>
          </a:p>
        </p:txBody>
      </p:sp>
      <p:sp>
        <p:nvSpPr>
          <p:cNvPr id="3" name="Content Placeholder 2"/>
          <p:cNvSpPr>
            <a:spLocks noGrp="1"/>
          </p:cNvSpPr>
          <p:nvPr>
            <p:ph idx="1"/>
          </p:nvPr>
        </p:nvSpPr>
        <p:spPr>
          <a:xfrm>
            <a:off x="0" y="1828800"/>
            <a:ext cx="9144000" cy="4648200"/>
          </a:xfrm>
          <a:noFill/>
        </p:spPr>
        <p:txBody>
          <a:bodyPr/>
          <a:lstStyle/>
          <a:p>
            <a:r>
              <a:rPr lang="en-US" sz="2000" dirty="0" smtClean="0"/>
              <a:t>Unbounded (unlimited number of items) </a:t>
            </a:r>
          </a:p>
          <a:p>
            <a:pPr lvl="1"/>
            <a:r>
              <a:rPr lang="en-US" sz="1800" dirty="0" smtClean="0"/>
              <a:t>Need only one (or two) 1D arrays: sol (and picked) of size (max_weight+1).</a:t>
            </a:r>
          </a:p>
          <a:p>
            <a:pPr lvl="1"/>
            <a:r>
              <a:rPr lang="en-US" sz="1800" dirty="0" smtClean="0"/>
              <a:t>The other rows (one per item) are added to </a:t>
            </a:r>
            <a:r>
              <a:rPr lang="en-US" sz="1800" u="sng" dirty="0" smtClean="0"/>
              <a:t>show the work</a:t>
            </a:r>
            <a:r>
              <a:rPr lang="en-US" sz="1800" dirty="0" smtClean="0"/>
              <a:t> that we do in order to figure out the answers that go in the table. There is NO NEED to store it.</a:t>
            </a:r>
          </a:p>
          <a:p>
            <a:pPr lvl="1"/>
            <a:r>
              <a:rPr lang="en-US" sz="1800" dirty="0">
                <a:solidFill>
                  <a:srgbClr val="FF0000"/>
                </a:solidFill>
              </a:rPr>
              <a:t>Similar problem:  Minimum Number of Coins for Change </a:t>
            </a:r>
            <a:r>
              <a:rPr lang="en-US" sz="1800" dirty="0"/>
              <a:t>(solves a minimization, not a maximization problem):</a:t>
            </a:r>
            <a:r>
              <a:rPr lang="en-US" sz="1600" dirty="0"/>
              <a:t> </a:t>
            </a:r>
            <a:r>
              <a:rPr lang="en-US" sz="1600" dirty="0">
                <a:hlinkClick r:id="rId2"/>
              </a:rPr>
              <a:t>https://</a:t>
            </a:r>
            <a:r>
              <a:rPr lang="en-US" sz="1600" dirty="0" smtClean="0">
                <a:hlinkClick r:id="rId2"/>
              </a:rPr>
              <a:t>www.youtube.com/watch?v=Y0ZqKpToTic</a:t>
            </a:r>
            <a:endParaRPr lang="en-US" sz="1800" dirty="0" smtClean="0"/>
          </a:p>
          <a:p>
            <a:r>
              <a:rPr lang="en-US" sz="2000" dirty="0" smtClean="0"/>
              <a:t>0/1 </a:t>
            </a:r>
            <a:r>
              <a:rPr lang="en-US" sz="1800" dirty="0" smtClean="0"/>
              <a:t>(most web resources show this problem)</a:t>
            </a:r>
            <a:r>
              <a:rPr lang="en-US" sz="2000" dirty="0" smtClean="0"/>
              <a:t> </a:t>
            </a:r>
          </a:p>
          <a:p>
            <a:pPr lvl="1"/>
            <a:r>
              <a:rPr lang="en-US" sz="1800" dirty="0" smtClean="0"/>
              <a:t>MUST HAVE one or two 2D tables, of size: (items+1) x (max_weight+1).</a:t>
            </a:r>
          </a:p>
          <a:p>
            <a:pPr lvl="1"/>
            <a:r>
              <a:rPr lang="en-US" sz="1800" dirty="0" smtClean="0"/>
              <a:t>Each row (corresponding to an item) gives the solution to the problem using items from rows 0 to that row. </a:t>
            </a:r>
          </a:p>
          <a:p>
            <a:pPr lvl="1"/>
            <a:r>
              <a:rPr lang="en-US" sz="1800" dirty="0" smtClean="0"/>
              <a:t>Whenever you look back to see the answer for a precomputed problem you look precisely </a:t>
            </a:r>
            <a:r>
              <a:rPr lang="en-US" sz="1800" u="sng" dirty="0" smtClean="0"/>
              <a:t>on the row above</a:t>
            </a:r>
            <a:r>
              <a:rPr lang="en-US" sz="1800" dirty="0" smtClean="0"/>
              <a:t> because that gives a solution with the items in the rows above (excluding this item).</a:t>
            </a:r>
          </a:p>
          <a:p>
            <a:pPr lvl="2"/>
            <a:r>
              <a:rPr lang="en-US" sz="1400" dirty="0" smtClean="0"/>
              <a:t>Unbounded knapsack can repeat the item =&gt; no need for sol excluding the current item =&gt; 1D</a:t>
            </a:r>
          </a:p>
          <a:p>
            <a:pPr lvl="2"/>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Tree>
    <p:extLst>
      <p:ext uri="{BB962C8B-B14F-4D97-AF65-F5344CB8AC3E}">
        <p14:creationId xmlns:p14="http://schemas.microsoft.com/office/powerpoint/2010/main" val="33526243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Improving memory usage</a:t>
            </a:r>
            <a:endParaRPr lang="en-US" sz="3600" dirty="0">
              <a:solidFill>
                <a:srgbClr val="FF0000"/>
              </a:solidFill>
            </a:endParaRPr>
          </a:p>
        </p:txBody>
      </p:sp>
      <p:sp>
        <p:nvSpPr>
          <p:cNvPr id="3" name="Content Placeholder 2"/>
          <p:cNvSpPr>
            <a:spLocks noGrp="1"/>
          </p:cNvSpPr>
          <p:nvPr>
            <p:ph idx="1"/>
          </p:nvPr>
        </p:nvSpPr>
        <p:spPr>
          <a:xfrm>
            <a:off x="228600" y="1371600"/>
            <a:ext cx="8610600" cy="5181600"/>
          </a:xfrm>
        </p:spPr>
        <p:txBody>
          <a:bodyPr/>
          <a:lstStyle/>
          <a:p>
            <a:r>
              <a:rPr lang="en-US" sz="2000" dirty="0" smtClean="0"/>
              <a:t>Optimize the memory usage: store only smaller problems that are needed.</a:t>
            </a:r>
          </a:p>
          <a:p>
            <a:r>
              <a:rPr lang="en-US" sz="2000" dirty="0" smtClean="0">
                <a:solidFill>
                  <a:srgbClr val="FF0000"/>
                </a:solidFill>
              </a:rPr>
              <a:t>NOTE: if a sliding window is used the choices cannot be recovered (i.e. cannot recover what items to pick to achieve the computed optimal value).</a:t>
            </a:r>
          </a:p>
          <a:p>
            <a:r>
              <a:rPr lang="en-US" sz="2000" dirty="0" smtClean="0"/>
              <a:t>Unbounded : the sliding window size is the max of the items weights =&gt; </a:t>
            </a:r>
            <a:r>
              <a:rPr lang="el-GR" sz="2000" dirty="0" smtClean="0"/>
              <a:t>Θ</a:t>
            </a:r>
            <a:r>
              <a:rPr lang="en-US" sz="2000" dirty="0" smtClean="0"/>
              <a:t>(max</a:t>
            </a:r>
            <a:r>
              <a:rPr lang="en-US" sz="2000" baseline="-25000" dirty="0" smtClean="0"/>
              <a:t>i</a:t>
            </a:r>
            <a:r>
              <a:rPr lang="en-US" sz="2000" dirty="0" smtClean="0"/>
              <a:t>(</a:t>
            </a:r>
            <a:r>
              <a:rPr lang="en-US" sz="2000" dirty="0" err="1" smtClean="0"/>
              <a:t>w</a:t>
            </a:r>
            <a:r>
              <a:rPr lang="en-US" sz="2000" baseline="-25000" dirty="0" err="1" smtClean="0"/>
              <a:t>i</a:t>
            </a:r>
            <a:r>
              <a:rPr lang="en-US" sz="2000" dirty="0" smtClean="0"/>
              <a:t>))</a:t>
            </a:r>
          </a:p>
          <a:p>
            <a:r>
              <a:rPr lang="en-US" sz="2000" dirty="0" smtClean="0"/>
              <a:t>0/1: the sliding window is 2 rows from the table =&gt; </a:t>
            </a:r>
            <a:r>
              <a:rPr lang="el-GR" sz="2000" dirty="0" smtClean="0"/>
              <a:t>Θ</a:t>
            </a:r>
            <a:r>
              <a:rPr lang="en-US" sz="2000" dirty="0" smtClean="0"/>
              <a:t>(W)</a:t>
            </a:r>
          </a:p>
          <a:p>
            <a:r>
              <a:rPr lang="en-US" sz="2000" dirty="0" smtClean="0"/>
              <a:t>Draw the sliding window arrays for the above problems.</a:t>
            </a:r>
          </a:p>
          <a:p>
            <a:r>
              <a:rPr lang="en-US" sz="2000" dirty="0" smtClean="0"/>
              <a:t>How do you update the arrays?</a:t>
            </a:r>
          </a:p>
          <a:p>
            <a:r>
              <a:rPr lang="en-US" sz="2000" dirty="0" smtClean="0">
                <a:solidFill>
                  <a:srgbClr val="FF0000"/>
                </a:solidFill>
              </a:rPr>
              <a:t>Note: the sliding window term is used in another context (for a specific type of DP problems) and it means something else, so do NOT read the web resources on sliding window as they will NOT refer to the same thing.</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Tree>
    <p:extLst>
      <p:ext uri="{BB962C8B-B14F-4D97-AF65-F5344CB8AC3E}">
        <p14:creationId xmlns:p14="http://schemas.microsoft.com/office/powerpoint/2010/main" val="2479507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 for DP problems</a:t>
            </a:r>
            <a:endParaRPr lang="en-US" dirty="0"/>
          </a:p>
        </p:txBody>
      </p:sp>
      <p:sp>
        <p:nvSpPr>
          <p:cNvPr id="3" name="Content Placeholder 2"/>
          <p:cNvSpPr>
            <a:spLocks noGrp="1"/>
          </p:cNvSpPr>
          <p:nvPr>
            <p:ph idx="1"/>
          </p:nvPr>
        </p:nvSpPr>
        <p:spPr/>
        <p:txBody>
          <a:bodyPr/>
          <a:lstStyle/>
          <a:p>
            <a:r>
              <a:rPr lang="en-US" dirty="0" smtClean="0"/>
              <a:t>For a DP problem you can typically write a MATH function that gives the solution for problem of size N in terms of smaller problems.</a:t>
            </a:r>
          </a:p>
          <a:p>
            <a:r>
              <a:rPr lang="en-US" dirty="0" smtClean="0"/>
              <a:t>It is straightforward to go from this math function to code:</a:t>
            </a:r>
          </a:p>
          <a:p>
            <a:pPr lvl="1"/>
            <a:r>
              <a:rPr lang="en-US" dirty="0" smtClean="0"/>
              <a:t>Iterative: The math function  ‘maps’ to the sol array</a:t>
            </a:r>
          </a:p>
          <a:p>
            <a:pPr lvl="1"/>
            <a:r>
              <a:rPr lang="en-US" dirty="0" smtClean="0"/>
              <a:t>Recursive: The math function ‘maps’ to recursive calls</a:t>
            </a:r>
          </a:p>
          <a:p>
            <a:r>
              <a:rPr lang="en-US" dirty="0" smtClean="0"/>
              <a:t>Typically the math function will be a</a:t>
            </a:r>
          </a:p>
          <a:p>
            <a:pPr lvl="1"/>
            <a:r>
              <a:rPr lang="en-US" dirty="0" smtClean="0"/>
              <a:t>Min/max (over itself applied to smaller N)</a:t>
            </a:r>
          </a:p>
          <a:p>
            <a:pPr lvl="1"/>
            <a:r>
              <a:rPr lang="en-US" dirty="0" smtClean="0"/>
              <a:t>Sum </a:t>
            </a:r>
            <a:r>
              <a:rPr lang="en-US" dirty="0"/>
              <a:t>(over itself applied to smaller N)</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Tree>
    <p:extLst>
      <p:ext uri="{BB962C8B-B14F-4D97-AF65-F5344CB8AC3E}">
        <p14:creationId xmlns:p14="http://schemas.microsoft.com/office/powerpoint/2010/main" val="1432865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 Matrix Traversal</a:t>
            </a:r>
            <a:endParaRPr lang="en-US" dirty="0"/>
          </a:p>
        </p:txBody>
      </p:sp>
      <p:sp>
        <p:nvSpPr>
          <p:cNvPr id="3" name="Content Placeholder 2"/>
          <p:cNvSpPr>
            <a:spLocks noGrp="1"/>
          </p:cNvSpPr>
          <p:nvPr>
            <p:ph idx="1"/>
          </p:nvPr>
        </p:nvSpPr>
        <p:spPr>
          <a:xfrm>
            <a:off x="228600" y="1371600"/>
            <a:ext cx="8534400" cy="2971800"/>
          </a:xfrm>
        </p:spPr>
        <p:txBody>
          <a:bodyPr/>
          <a:lstStyle/>
          <a:p>
            <a:pPr marL="0" indent="0">
              <a:buNone/>
            </a:pPr>
            <a:r>
              <a:rPr lang="en-US" sz="2400" dirty="0" smtClean="0"/>
              <a:t>P1. All possible ways to traverse a 2D matrix. </a:t>
            </a:r>
          </a:p>
          <a:p>
            <a:pPr lvl="1"/>
            <a:r>
              <a:rPr lang="en-US" sz="2000" dirty="0" smtClean="0"/>
              <a:t>Start from top left corner and reach bottom right corner.</a:t>
            </a:r>
          </a:p>
          <a:p>
            <a:pPr lvl="1"/>
            <a:r>
              <a:rPr lang="en-US" sz="2000" dirty="0" smtClean="0"/>
              <a:t>You can only move: 1 step to the right or one step down at a time. (No diagonal moves).</a:t>
            </a:r>
          </a:p>
          <a:p>
            <a:pPr lvl="1"/>
            <a:r>
              <a:rPr lang="en-US" sz="2000" dirty="0" smtClean="0"/>
              <a:t>Variation:  Allow to move in the diagonal direction as well.</a:t>
            </a:r>
          </a:p>
          <a:p>
            <a:pPr lvl="1"/>
            <a:r>
              <a:rPr lang="en-US" sz="2000" dirty="0" smtClean="0"/>
              <a:t>Variation: Add obstacles (cannot travel through certain cells).</a:t>
            </a:r>
            <a:endParaRPr lang="en-US" sz="2400" dirty="0" smtClean="0"/>
          </a:p>
          <a:p>
            <a:pPr marL="0" indent="0">
              <a:buNone/>
            </a:pPr>
            <a:r>
              <a:rPr lang="en-US" sz="2400" dirty="0" smtClean="0"/>
              <a:t>P2. Add fish of various gains. Take path that gives the most gain.  </a:t>
            </a:r>
          </a:p>
          <a:p>
            <a:pPr lvl="1"/>
            <a:r>
              <a:rPr lang="en-US" sz="2000" dirty="0" smtClean="0"/>
              <a:t>Variation: Add obstacles.</a:t>
            </a:r>
          </a:p>
          <a:p>
            <a:pPr marL="457200" lvl="1" indent="0">
              <a:buNone/>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graphicFrame>
        <p:nvGraphicFramePr>
          <p:cNvPr id="5" name="Table 4"/>
          <p:cNvGraphicFramePr>
            <a:graphicFrameLocks noGrp="1"/>
          </p:cNvGraphicFramePr>
          <p:nvPr>
            <p:extLst/>
          </p:nvPr>
        </p:nvGraphicFramePr>
        <p:xfrm>
          <a:off x="152400" y="4678680"/>
          <a:ext cx="3200400" cy="1950720"/>
        </p:xfrm>
        <a:graphic>
          <a:graphicData uri="http://schemas.openxmlformats.org/drawingml/2006/table">
            <a:tbl>
              <a:tblPr firstRow="1" bandRow="1">
                <a:tableStyleId>{5940675A-B579-460E-94D1-54222C63F5DA}</a:tableStyleId>
              </a:tblPr>
              <a:tblGrid>
                <a:gridCol w="533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tblGrid>
              <a:tr h="48768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48768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48768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48768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00356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DP Problems</a:t>
            </a:r>
            <a:endParaRPr lang="en-US" dirty="0"/>
          </a:p>
        </p:txBody>
      </p:sp>
      <p:sp>
        <p:nvSpPr>
          <p:cNvPr id="3" name="Content Placeholder 2"/>
          <p:cNvSpPr>
            <a:spLocks noGrp="1"/>
          </p:cNvSpPr>
          <p:nvPr>
            <p:ph idx="1"/>
          </p:nvPr>
        </p:nvSpPr>
        <p:spPr/>
        <p:txBody>
          <a:bodyPr/>
          <a:lstStyle/>
          <a:p>
            <a:r>
              <a:rPr lang="en-US" dirty="0" smtClean="0"/>
              <a:t>Rod cutting</a:t>
            </a:r>
          </a:p>
          <a:p>
            <a:r>
              <a:rPr lang="en-US" dirty="0" smtClean="0"/>
              <a:t>Stair climbing</a:t>
            </a:r>
          </a:p>
          <a:p>
            <a:r>
              <a:rPr lang="en-US" dirty="0" smtClean="0"/>
              <a:t>Make amount with smallest number of coins</a:t>
            </a:r>
          </a:p>
          <a:p>
            <a:r>
              <a:rPr lang="en-US" dirty="0" smtClean="0"/>
              <a:t>Matrix with gain</a:t>
            </a:r>
          </a:p>
          <a:p>
            <a:r>
              <a:rPr lang="en-US" dirty="0" smtClean="0"/>
              <a:t>House robber</a:t>
            </a:r>
          </a:p>
          <a:p>
            <a:r>
              <a:rPr lang="en-US" dirty="0" smtClean="0"/>
              <a:t>Many more on </a:t>
            </a:r>
            <a:r>
              <a:rPr lang="en-US" dirty="0" err="1" smtClean="0"/>
              <a:t>leetcode</a:t>
            </a:r>
            <a:r>
              <a:rPr lang="en-US"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extLst>
      <p:ext uri="{BB962C8B-B14F-4D97-AF65-F5344CB8AC3E}">
        <p14:creationId xmlns:p14="http://schemas.microsoft.com/office/powerpoint/2010/main" val="3341858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the Knapsack problem</a:t>
            </a:r>
            <a:endParaRPr lang="en-US" dirty="0"/>
          </a:p>
        </p:txBody>
      </p:sp>
      <p:sp>
        <p:nvSpPr>
          <p:cNvPr id="3" name="Content Placeholder 2"/>
          <p:cNvSpPr>
            <a:spLocks noGrp="1"/>
          </p:cNvSpPr>
          <p:nvPr>
            <p:ph idx="1"/>
          </p:nvPr>
        </p:nvSpPr>
        <p:spPr/>
        <p:txBody>
          <a:bodyPr/>
          <a:lstStyle/>
          <a:p>
            <a:r>
              <a:rPr lang="en-US" sz="1800" dirty="0" smtClean="0">
                <a:hlinkClick r:id="rId2"/>
              </a:rPr>
              <a:t>https</a:t>
            </a:r>
            <a:r>
              <a:rPr lang="en-US" sz="1800" dirty="0">
                <a:hlinkClick r:id="rId2"/>
              </a:rPr>
              <a:t>://</a:t>
            </a:r>
            <a:r>
              <a:rPr lang="en-US" sz="1800" dirty="0" smtClean="0">
                <a:hlinkClick r:id="rId2"/>
              </a:rPr>
              <a:t>en.wikipedia.org/wiki/Knapsack_problem</a:t>
            </a:r>
            <a:endParaRPr lang="en-US" sz="1800" dirty="0" smtClean="0"/>
          </a:p>
          <a:p>
            <a:pPr marL="0" indent="0">
              <a:buNone/>
            </a:pPr>
            <a:r>
              <a:rPr lang="en-US" sz="1800" dirty="0" smtClean="0"/>
              <a:t>One </a:t>
            </a:r>
            <a:r>
              <a:rPr lang="en-US" sz="1800" dirty="0"/>
              <a:t>early application of knapsack algorithms was in the construction and scoring of tests in which the test-takers have a choice as to which questions they answer. For small examples, it is a fairly simple process to provide the test-takers with such a choice. For example, if an exam contains 12 questions each worth 10 points, the test-taker need only answer 10 questions to achieve a maximum possible score of 100 points. However, on tests with a heterogeneous distribution of point values, it is more difficult to provide choices. Feuerman and Weiss proposed a system in which students are given a heterogeneous test with a total of 125 possible points. The students are asked to answer all of the questions to the best of their abilities. Of the possible subsets of problems whose total point values add up to 100, a knapsack algorithm would determine which subset gives each student the highest possible score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1930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Bottom-Up vs. Top Down</a:t>
            </a:r>
            <a:endParaRPr lang="en-US" dirty="0"/>
          </a:p>
        </p:txBody>
      </p:sp>
      <p:sp>
        <p:nvSpPr>
          <p:cNvPr id="3" name="Content Placeholder 2"/>
          <p:cNvSpPr>
            <a:spLocks noGrp="1"/>
          </p:cNvSpPr>
          <p:nvPr>
            <p:ph idx="1"/>
          </p:nvPr>
        </p:nvSpPr>
        <p:spPr/>
        <p:txBody>
          <a:bodyPr/>
          <a:lstStyle/>
          <a:p>
            <a:r>
              <a:rPr lang="en-US" sz="2400" dirty="0" smtClean="0"/>
              <a:t>There </a:t>
            </a:r>
            <a:r>
              <a:rPr lang="en-US" sz="2400" dirty="0"/>
              <a:t>are two versions of dynamic programming.</a:t>
            </a:r>
          </a:p>
          <a:p>
            <a:pPr lvl="1"/>
            <a:r>
              <a:rPr lang="en-US" sz="2000" dirty="0"/>
              <a:t>Bottom-up.</a:t>
            </a:r>
          </a:p>
          <a:p>
            <a:pPr lvl="1"/>
            <a:r>
              <a:rPr lang="en-US" sz="2000" dirty="0" smtClean="0"/>
              <a:t>Top-down (or </a:t>
            </a:r>
            <a:r>
              <a:rPr lang="en-US" sz="2000" dirty="0" err="1" smtClean="0"/>
              <a:t>memoization</a:t>
            </a:r>
            <a:r>
              <a:rPr lang="en-US" sz="2000" dirty="0" smtClean="0"/>
              <a:t>).</a:t>
            </a:r>
          </a:p>
          <a:p>
            <a:pPr marL="457200" lvl="1" indent="0">
              <a:buNone/>
            </a:pPr>
            <a:endParaRPr lang="en-US" sz="2000" dirty="0" smtClean="0"/>
          </a:p>
          <a:p>
            <a:pPr marL="457200" lvl="1" indent="0">
              <a:buNone/>
            </a:pPr>
            <a:endParaRPr lang="en-US" sz="2000" dirty="0"/>
          </a:p>
          <a:p>
            <a:r>
              <a:rPr lang="en-US" sz="2400" dirty="0" smtClean="0"/>
              <a:t>Bottom-up: </a:t>
            </a:r>
          </a:p>
          <a:p>
            <a:pPr lvl="1"/>
            <a:r>
              <a:rPr lang="en-US" sz="2000" dirty="0" smtClean="0"/>
              <a:t>Iterative, solves </a:t>
            </a:r>
            <a:r>
              <a:rPr lang="en-US" sz="2000" dirty="0"/>
              <a:t>problems in sequence, from smaller to bigger.</a:t>
            </a:r>
          </a:p>
          <a:p>
            <a:r>
              <a:rPr lang="en-US" sz="2400" dirty="0" smtClean="0"/>
              <a:t>Top-down: </a:t>
            </a:r>
          </a:p>
          <a:p>
            <a:pPr lvl="1"/>
            <a:r>
              <a:rPr lang="en-US" sz="2000" dirty="0" smtClean="0"/>
              <a:t>Recursive, start from the larger problem, solve smaller problems as needed.</a:t>
            </a:r>
          </a:p>
          <a:p>
            <a:pPr lvl="1"/>
            <a:r>
              <a:rPr lang="en-US" sz="2000" dirty="0"/>
              <a:t>For any problem that we solve, </a:t>
            </a:r>
            <a:r>
              <a:rPr lang="en-US" sz="2000" b="1" u="sng" dirty="0"/>
              <a:t>store the solution</a:t>
            </a:r>
            <a:r>
              <a:rPr lang="en-US" sz="2000" dirty="0"/>
              <a:t>, so we never have to compute the same solution twice</a:t>
            </a:r>
            <a:r>
              <a:rPr lang="en-US" sz="2000" dirty="0" smtClean="0"/>
              <a:t>.</a:t>
            </a:r>
          </a:p>
          <a:p>
            <a:pPr lvl="1"/>
            <a:r>
              <a:rPr lang="en-US" sz="2000" dirty="0"/>
              <a:t>This approach is also called </a:t>
            </a:r>
            <a:r>
              <a:rPr lang="en-US" sz="2000" b="1" u="sng" dirty="0" err="1"/>
              <a:t>memoization</a:t>
            </a:r>
            <a:r>
              <a:rPr lang="en-US" sz="2000" dirty="0" smtClean="0"/>
              <a:t>.</a:t>
            </a: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758690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Top-Down</a:t>
            </a:r>
            <a:r>
              <a:rPr lang="en-US" dirty="0">
                <a:solidFill>
                  <a:srgbClr val="000000"/>
                </a:solidFill>
              </a:rPr>
              <a:t> Dynamic </a:t>
            </a:r>
            <a:r>
              <a:rPr lang="en-US" dirty="0" smtClean="0">
                <a:solidFill>
                  <a:srgbClr val="000000"/>
                </a:solidFill>
              </a:rPr>
              <a:t>Programming</a:t>
            </a:r>
            <a:br>
              <a:rPr lang="en-US" dirty="0" smtClean="0">
                <a:solidFill>
                  <a:srgbClr val="000000"/>
                </a:solidFill>
              </a:rPr>
            </a:br>
            <a:r>
              <a:rPr lang="en-US" dirty="0" smtClean="0">
                <a:solidFill>
                  <a:srgbClr val="000000"/>
                </a:solidFill>
              </a:rPr>
              <a:t>( </a:t>
            </a:r>
            <a:r>
              <a:rPr lang="en-US" dirty="0" err="1" smtClean="0">
                <a:solidFill>
                  <a:srgbClr val="FF0000"/>
                </a:solidFill>
              </a:rPr>
              <a:t>Memoization</a:t>
            </a:r>
            <a:r>
              <a:rPr lang="en-US" dirty="0" smtClean="0">
                <a:solidFill>
                  <a:srgbClr val="000000"/>
                </a:solidFill>
              </a:rPr>
              <a:t> )</a:t>
            </a:r>
            <a:endParaRPr lang="en-US" dirty="0"/>
          </a:p>
        </p:txBody>
      </p:sp>
      <p:sp>
        <p:nvSpPr>
          <p:cNvPr id="3" name="Content Placeholder 2"/>
          <p:cNvSpPr>
            <a:spLocks noGrp="1"/>
          </p:cNvSpPr>
          <p:nvPr>
            <p:ph idx="1"/>
          </p:nvPr>
        </p:nvSpPr>
        <p:spPr>
          <a:xfrm>
            <a:off x="457200" y="1219200"/>
            <a:ext cx="8229600" cy="5029200"/>
          </a:xfrm>
        </p:spPr>
        <p:txBody>
          <a:bodyPr/>
          <a:lstStyle/>
          <a:p>
            <a:r>
              <a:rPr lang="en-US" dirty="0"/>
              <a:t>Maintain an </a:t>
            </a:r>
            <a:r>
              <a:rPr lang="en-US" dirty="0" smtClean="0"/>
              <a:t>array/table </a:t>
            </a:r>
            <a:r>
              <a:rPr lang="en-US" dirty="0"/>
              <a:t>where solutions to problems can be saved.</a:t>
            </a:r>
          </a:p>
          <a:p>
            <a:r>
              <a:rPr lang="en-US" dirty="0"/>
              <a:t>To solve a </a:t>
            </a:r>
            <a:r>
              <a:rPr lang="en-US" dirty="0" smtClean="0"/>
              <a:t>problem P:</a:t>
            </a:r>
            <a:endParaRPr lang="en-US" dirty="0"/>
          </a:p>
          <a:p>
            <a:pPr lvl="1"/>
            <a:r>
              <a:rPr lang="en-US" dirty="0"/>
              <a:t>See if the solution has already </a:t>
            </a:r>
            <a:r>
              <a:rPr lang="en-US" dirty="0" smtClean="0"/>
              <a:t>been </a:t>
            </a:r>
            <a:r>
              <a:rPr lang="en-US" dirty="0"/>
              <a:t>stored in the array.</a:t>
            </a:r>
          </a:p>
          <a:p>
            <a:pPr lvl="1"/>
            <a:r>
              <a:rPr lang="en-US" dirty="0"/>
              <a:t>If </a:t>
            </a:r>
            <a:r>
              <a:rPr lang="en-US" dirty="0" smtClean="0"/>
              <a:t>yes, return </a:t>
            </a:r>
            <a:r>
              <a:rPr lang="en-US" dirty="0"/>
              <a:t>the solution.</a:t>
            </a:r>
          </a:p>
          <a:p>
            <a:pPr lvl="1"/>
            <a:r>
              <a:rPr lang="en-US" dirty="0" smtClean="0"/>
              <a:t>Else:</a:t>
            </a:r>
            <a:endParaRPr lang="en-US" dirty="0"/>
          </a:p>
          <a:p>
            <a:pPr lvl="2"/>
            <a:r>
              <a:rPr lang="en-US" dirty="0"/>
              <a:t>Issue recursive calls to solve whatever smaller problems we need to solve.</a:t>
            </a:r>
          </a:p>
          <a:p>
            <a:pPr lvl="2"/>
            <a:r>
              <a:rPr lang="en-US" dirty="0"/>
              <a:t>Using those solutions obtain the solution to problem P.</a:t>
            </a:r>
          </a:p>
          <a:p>
            <a:pPr lvl="2"/>
            <a:r>
              <a:rPr lang="en-US" dirty="0"/>
              <a:t>Store the solution in the solutions array.</a:t>
            </a:r>
          </a:p>
          <a:p>
            <a:pPr lvl="2"/>
            <a:r>
              <a:rPr lang="en-US" dirty="0"/>
              <a:t>Return the solution.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64547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05800" cy="914400"/>
          </a:xfrm>
        </p:spPr>
        <p:txBody>
          <a:bodyPr/>
          <a:lstStyle/>
          <a:p>
            <a:r>
              <a:rPr lang="en-US" sz="4000" dirty="0" smtClean="0"/>
              <a:t>Steps for iterative (bottom up) </a:t>
            </a:r>
            <a:r>
              <a:rPr lang="en-US" sz="2000" dirty="0" smtClean="0"/>
              <a:t>(Dr. Weems)</a:t>
            </a:r>
            <a:endParaRPr lang="en-US" sz="2000" dirty="0"/>
          </a:p>
        </p:txBody>
      </p:sp>
      <p:sp>
        <p:nvSpPr>
          <p:cNvPr id="3" name="Content Placeholder 2"/>
          <p:cNvSpPr>
            <a:spLocks noGrp="1"/>
          </p:cNvSpPr>
          <p:nvPr>
            <p:ph idx="1"/>
          </p:nvPr>
        </p:nvSpPr>
        <p:spPr>
          <a:xfrm>
            <a:off x="381000" y="914400"/>
            <a:ext cx="8229600" cy="5562600"/>
          </a:xfrm>
        </p:spPr>
        <p:txBody>
          <a:bodyPr/>
          <a:lstStyle/>
          <a:p>
            <a:pPr marL="514350" indent="-514350">
              <a:buFont typeface="+mj-lt"/>
              <a:buAutoNum type="arabicPeriod"/>
            </a:pPr>
            <a:r>
              <a:rPr lang="en-US" dirty="0" smtClean="0"/>
              <a:t>Identify problem input</a:t>
            </a:r>
          </a:p>
          <a:p>
            <a:pPr marL="514350" indent="-514350">
              <a:buFont typeface="+mj-lt"/>
              <a:buAutoNum type="arabicPeriod"/>
            </a:pPr>
            <a:r>
              <a:rPr lang="en-US" dirty="0" smtClean="0"/>
              <a:t>Identify the cost/gain function (name it, describe it)</a:t>
            </a:r>
          </a:p>
          <a:p>
            <a:pPr marL="514350" indent="-514350">
              <a:buFont typeface="+mj-lt"/>
              <a:buAutoNum type="arabicPeriod"/>
            </a:pPr>
            <a:r>
              <a:rPr lang="en-US" dirty="0" smtClean="0"/>
              <a:t>Give the math formula for the cost function for all cases: </a:t>
            </a:r>
            <a:r>
              <a:rPr lang="en-US" i="1" dirty="0" smtClean="0"/>
              <a:t>base cases </a:t>
            </a:r>
            <a:r>
              <a:rPr lang="en-US" dirty="0" smtClean="0"/>
              <a:t>and </a:t>
            </a:r>
            <a:r>
              <a:rPr lang="en-US" i="1" dirty="0" smtClean="0"/>
              <a:t>general case</a:t>
            </a:r>
          </a:p>
          <a:p>
            <a:pPr marL="514350" indent="-514350">
              <a:buFont typeface="+mj-lt"/>
              <a:buAutoNum type="arabicPeriod"/>
            </a:pPr>
            <a:r>
              <a:rPr lang="en-US" dirty="0" smtClean="0"/>
              <a:t>Order the problems &amp; solve them</a:t>
            </a:r>
          </a:p>
          <a:p>
            <a:pPr marL="514350" indent="-514350">
              <a:buFont typeface="+mj-lt"/>
              <a:buAutoNum type="arabicPeriod"/>
            </a:pPr>
            <a:r>
              <a:rPr lang="en-US" dirty="0" smtClean="0"/>
              <a:t>Recover the choices that gave the optimal value</a:t>
            </a:r>
          </a:p>
          <a:p>
            <a:pPr marL="0" indent="0">
              <a:buNone/>
            </a:pPr>
            <a:endParaRPr lang="en-US" sz="800" dirty="0" smtClean="0"/>
          </a:p>
          <a:p>
            <a:pPr marL="0" indent="0">
              <a:buNone/>
            </a:pPr>
            <a:r>
              <a:rPr lang="en-US" dirty="0" smtClean="0"/>
              <a:t>Other types of solutions</a:t>
            </a:r>
            <a:endParaRPr lang="en-US" dirty="0"/>
          </a:p>
          <a:p>
            <a:pPr marL="514350" indent="-514350">
              <a:buFont typeface="+mj-lt"/>
              <a:buAutoNum type="arabicPeriod"/>
            </a:pPr>
            <a:r>
              <a:rPr lang="en-US" dirty="0" smtClean="0"/>
              <a:t>Brute force solution </a:t>
            </a:r>
          </a:p>
          <a:p>
            <a:pPr marL="514350" indent="-514350">
              <a:buFont typeface="+mj-lt"/>
              <a:buAutoNum type="arabicPeriod"/>
            </a:pPr>
            <a:r>
              <a:rPr lang="en-US" dirty="0" smtClean="0"/>
              <a:t>Recursive solution (most likely exponential and </a:t>
            </a:r>
            <a:r>
              <a:rPr lang="en-US" dirty="0" err="1" smtClean="0"/>
              <a:t>inneficient</a:t>
            </a:r>
            <a:r>
              <a:rPr lang="en-US" dirty="0" smtClean="0"/>
              <a:t>)</a:t>
            </a:r>
          </a:p>
          <a:p>
            <a:pPr marL="514350" indent="-514350">
              <a:buFont typeface="+mj-lt"/>
              <a:buAutoNum type="arabicPeriod"/>
            </a:pPr>
            <a:r>
              <a:rPr lang="en-US" dirty="0" err="1" smtClean="0"/>
              <a:t>Memoized</a:t>
            </a:r>
            <a:r>
              <a:rPr lang="en-US" dirty="0" smtClean="0"/>
              <a:t> solution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791204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3505200"/>
          </a:xfrm>
        </p:spPr>
        <p:txBody>
          <a:bodyPr/>
          <a:lstStyle/>
          <a:p>
            <a:r>
              <a:rPr lang="en-US" dirty="0" smtClean="0"/>
              <a:t>Weighted </a:t>
            </a:r>
            <a:r>
              <a:rPr lang="en-US" dirty="0"/>
              <a:t>Interval </a:t>
            </a:r>
            <a:r>
              <a:rPr lang="en-US" dirty="0" smtClean="0"/>
              <a:t>Scheduling</a:t>
            </a:r>
            <a:br>
              <a:rPr lang="en-US" dirty="0" smtClean="0"/>
            </a:br>
            <a:r>
              <a:rPr lang="en-US" dirty="0"/>
              <a:t/>
            </a:r>
            <a:br>
              <a:rPr lang="en-US" dirty="0"/>
            </a:br>
            <a:r>
              <a:rPr lang="en-US" dirty="0" smtClean="0"/>
              <a:t>(Job Scheduling)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646869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Weighted Interval </a:t>
            </a:r>
            <a:r>
              <a:rPr lang="en-US" dirty="0" smtClean="0"/>
              <a:t>Scheduling</a:t>
            </a:r>
            <a:r>
              <a:rPr lang="en-US" dirty="0"/>
              <a:t/>
            </a:r>
            <a:br>
              <a:rPr lang="en-US" dirty="0"/>
            </a:br>
            <a:r>
              <a:rPr lang="en-US" sz="3600" dirty="0" smtClean="0"/>
              <a:t>(a.k.a</a:t>
            </a:r>
            <a:r>
              <a:rPr lang="en-US" sz="3600" dirty="0"/>
              <a:t>. Job Scheduling)</a:t>
            </a:r>
          </a:p>
        </p:txBody>
      </p:sp>
      <p:sp>
        <p:nvSpPr>
          <p:cNvPr id="3" name="Content Placeholder 2"/>
          <p:cNvSpPr>
            <a:spLocks noGrp="1"/>
          </p:cNvSpPr>
          <p:nvPr>
            <p:ph idx="1"/>
          </p:nvPr>
        </p:nvSpPr>
        <p:spPr>
          <a:xfrm>
            <a:off x="0" y="1545932"/>
            <a:ext cx="6324600" cy="5159668"/>
          </a:xfrm>
          <a:noFill/>
        </p:spPr>
        <p:txBody>
          <a:bodyPr/>
          <a:lstStyle/>
          <a:p>
            <a:pPr marL="0" indent="0">
              <a:buNone/>
            </a:pPr>
            <a:r>
              <a:rPr lang="en-US" sz="2400" dirty="0" smtClean="0"/>
              <a:t>Problem: </a:t>
            </a:r>
          </a:p>
          <a:p>
            <a:pPr marL="0" indent="0">
              <a:buNone/>
            </a:pPr>
            <a:r>
              <a:rPr lang="en-US" sz="2000" dirty="0" smtClean="0"/>
              <a:t>Given n jobs where each job has a start time, finish time and value, (</a:t>
            </a:r>
            <a:r>
              <a:rPr lang="en-US" sz="2000" dirty="0" err="1" smtClean="0"/>
              <a:t>s</a:t>
            </a:r>
            <a:r>
              <a:rPr lang="en-US" sz="2000" baseline="-25000" dirty="0" err="1" smtClean="0"/>
              <a:t>i</a:t>
            </a:r>
            <a:r>
              <a:rPr lang="en-US" sz="2000" dirty="0" err="1" smtClean="0"/>
              <a:t>,f</a:t>
            </a:r>
            <a:r>
              <a:rPr lang="en-US" sz="2000" baseline="-25000" dirty="0" err="1" smtClean="0"/>
              <a:t>i</a:t>
            </a:r>
            <a:r>
              <a:rPr lang="en-US" sz="2000" dirty="0" err="1" smtClean="0"/>
              <a:t>,v</a:t>
            </a:r>
            <a:r>
              <a:rPr lang="en-US" sz="2000" baseline="-25000" dirty="0" err="1" smtClean="0"/>
              <a:t>i</a:t>
            </a:r>
            <a:r>
              <a:rPr lang="en-US" sz="2000" dirty="0" smtClean="0"/>
              <a:t>) select a subset of them that do not overlap and give the largest total value.</a:t>
            </a:r>
          </a:p>
          <a:p>
            <a:endParaRPr lang="en-US" sz="2400" dirty="0" smtClean="0"/>
          </a:p>
          <a:p>
            <a:pPr marL="0" indent="0">
              <a:buNone/>
            </a:pPr>
            <a:endParaRPr lang="en-US" sz="2400" dirty="0" smtClean="0"/>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9" name="TextBox 8"/>
          <p:cNvSpPr txBox="1"/>
          <p:nvPr/>
        </p:nvSpPr>
        <p:spPr>
          <a:xfrm>
            <a:off x="6324600" y="1431253"/>
            <a:ext cx="1889492" cy="2308324"/>
          </a:xfrm>
          <a:prstGeom prst="rect">
            <a:avLst/>
          </a:prstGeom>
          <a:noFill/>
        </p:spPr>
        <p:txBody>
          <a:bodyPr wrap="none" rtlCol="0">
            <a:spAutoFit/>
          </a:bodyPr>
          <a:lstStyle/>
          <a:p>
            <a:r>
              <a:rPr lang="en-US" dirty="0" smtClean="0"/>
              <a:t>E.g.:</a:t>
            </a:r>
          </a:p>
          <a:p>
            <a:r>
              <a:rPr lang="en-US" dirty="0" smtClean="0"/>
              <a:t>(start</a:t>
            </a:r>
            <a:r>
              <a:rPr lang="en-US" dirty="0"/>
              <a:t>, end, </a:t>
            </a:r>
            <a:r>
              <a:rPr lang="en-US" dirty="0" smtClean="0"/>
              <a:t> value)</a:t>
            </a:r>
          </a:p>
          <a:p>
            <a:r>
              <a:rPr lang="en-US" dirty="0"/>
              <a:t>(6,   8,  </a:t>
            </a:r>
            <a:r>
              <a:rPr lang="en-US" dirty="0" smtClean="0"/>
              <a:t>$2)</a:t>
            </a:r>
          </a:p>
          <a:p>
            <a:r>
              <a:rPr lang="en-US" dirty="0" smtClean="0"/>
              <a:t>(2,   5,  $6)</a:t>
            </a:r>
          </a:p>
          <a:p>
            <a:r>
              <a:rPr lang="en-US" dirty="0"/>
              <a:t>(3, 11,  </a:t>
            </a:r>
            <a:r>
              <a:rPr lang="en-US" dirty="0" smtClean="0"/>
              <a:t>$5</a:t>
            </a:r>
            <a:r>
              <a:rPr lang="en-US" dirty="0"/>
              <a:t>)</a:t>
            </a:r>
          </a:p>
          <a:p>
            <a:r>
              <a:rPr lang="en-US" dirty="0" smtClean="0"/>
              <a:t>(5,   6,  $3)</a:t>
            </a:r>
          </a:p>
          <a:p>
            <a:r>
              <a:rPr lang="en-US" dirty="0" smtClean="0"/>
              <a:t>(</a:t>
            </a:r>
            <a:r>
              <a:rPr lang="en-US" dirty="0"/>
              <a:t>1,   4,  </a:t>
            </a:r>
            <a:r>
              <a:rPr lang="en-US" dirty="0" smtClean="0"/>
              <a:t>$5</a:t>
            </a:r>
            <a:r>
              <a:rPr lang="en-US" dirty="0"/>
              <a:t>) </a:t>
            </a:r>
            <a:endParaRPr lang="en-US" dirty="0" smtClean="0"/>
          </a:p>
          <a:p>
            <a:r>
              <a:rPr lang="en-US" dirty="0"/>
              <a:t>(4,   7,  </a:t>
            </a:r>
            <a:r>
              <a:rPr lang="en-US" dirty="0" smtClean="0"/>
              <a:t>$2)</a:t>
            </a:r>
            <a:endParaRPr lang="en-US" dirty="0"/>
          </a:p>
        </p:txBody>
      </p:sp>
      <p:sp>
        <p:nvSpPr>
          <p:cNvPr id="10" name="TextBox 9"/>
          <p:cNvSpPr txBox="1"/>
          <p:nvPr/>
        </p:nvSpPr>
        <p:spPr>
          <a:xfrm>
            <a:off x="6324600" y="406630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34972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BBFBA003A9A2C499EBD75F935BCD4A5" ma:contentTypeVersion="13" ma:contentTypeDescription="Create a new document." ma:contentTypeScope="" ma:versionID="1033c4ce74294a1f9ea09578570606b8">
  <xsd:schema xmlns:xsd="http://www.w3.org/2001/XMLSchema" xmlns:xs="http://www.w3.org/2001/XMLSchema" xmlns:p="http://schemas.microsoft.com/office/2006/metadata/properties" xmlns:ns3="e618eb90-bf17-4a33-8a47-95a39e3cacd1" xmlns:ns4="69e70488-f404-4f94-ae90-f9f47b45df3a" targetNamespace="http://schemas.microsoft.com/office/2006/metadata/properties" ma:root="true" ma:fieldsID="b2de659d87fd0d17e95c71102fa010e9" ns3:_="" ns4:_="">
    <xsd:import namespace="e618eb90-bf17-4a33-8a47-95a39e3cacd1"/>
    <xsd:import namespace="69e70488-f404-4f94-ae90-f9f47b45df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8eb90-bf17-4a33-8a47-95a39e3c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e70488-f404-4f94-ae90-f9f47b45df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9CBAD7-35BD-426D-B772-7A0CDF8D31FA}">
  <ds:schemaRef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69e70488-f404-4f94-ae90-f9f47b45df3a"/>
    <ds:schemaRef ds:uri="http://schemas.microsoft.com/office/2006/metadata/properties"/>
    <ds:schemaRef ds:uri="http://purl.org/dc/dcmitype/"/>
    <ds:schemaRef ds:uri="e618eb90-bf17-4a33-8a47-95a39e3cacd1"/>
    <ds:schemaRef ds:uri="http://purl.org/dc/terms/"/>
  </ds:schemaRefs>
</ds:datastoreItem>
</file>

<file path=customXml/itemProps2.xml><?xml version="1.0" encoding="utf-8"?>
<ds:datastoreItem xmlns:ds="http://schemas.openxmlformats.org/officeDocument/2006/customXml" ds:itemID="{A29D2D82-9FFF-48D2-A2DC-E7190E06F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18eb90-bf17-4a33-8a47-95a39e3cacd1"/>
    <ds:schemaRef ds:uri="69e70488-f404-4f94-ae90-f9f47b45df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F7991C-9503-4D73-8BE0-6C1B8DF14C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35166</TotalTime>
  <Words>7826</Words>
  <Application>Microsoft Office PowerPoint</Application>
  <PresentationFormat>On-screen Show (4:3)</PresentationFormat>
  <Paragraphs>1524</Paragraphs>
  <Slides>46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Cambria Math</vt:lpstr>
      <vt:lpstr>Courier New</vt:lpstr>
      <vt:lpstr>Symbol</vt:lpstr>
      <vt:lpstr>Times New Roman</vt:lpstr>
      <vt:lpstr>Office Theme</vt:lpstr>
      <vt:lpstr>PowerPoint Presentation</vt:lpstr>
      <vt:lpstr>Approaches for solving DP Problems</vt:lpstr>
      <vt:lpstr>Dynamic Programming (DP) - CLRS</vt:lpstr>
      <vt:lpstr>Iterative or Bottom-Up  Dynamic Programming</vt:lpstr>
      <vt:lpstr>Bottom-Up vs. Top Down</vt:lpstr>
      <vt:lpstr>Top-Down Dynamic Programming ( Memoization )</vt:lpstr>
      <vt:lpstr>Steps for iterative (bottom up) (Dr. Weems)</vt:lpstr>
      <vt:lpstr>Weighted Interval Scheduling  (Job Scheduling)</vt:lpstr>
      <vt:lpstr>Weighted Interval Scheduling (a.k.a. Job Scheduling)</vt:lpstr>
      <vt:lpstr>Weighted Interval Scheduling (a.k.a. Job Scheduling)</vt:lpstr>
      <vt:lpstr>Weighted Interval Scheduling (a.k.a. Job Scheduling)</vt:lpstr>
      <vt:lpstr>PowerPoint Presentation</vt:lpstr>
      <vt:lpstr>PowerPoint Presentation</vt:lpstr>
      <vt:lpstr>PowerPoint Presentation</vt:lpstr>
      <vt:lpstr>Another example</vt:lpstr>
      <vt:lpstr>Recovering the Solution</vt:lpstr>
      <vt:lpstr>Job Scheduling –  Brute Force Solution</vt:lpstr>
      <vt:lpstr>Bottom-up (BEST)</vt:lpstr>
      <vt:lpstr>Recursive (inefficient) – SKIP for now, Fall 2020</vt:lpstr>
      <vt:lpstr>Memoization  (Recursion combined with saving) </vt:lpstr>
      <vt:lpstr>Function call tree for the memoized version</vt:lpstr>
      <vt:lpstr>Fibonacci Numbers</vt:lpstr>
      <vt:lpstr>Fibonacci Numbers</vt:lpstr>
      <vt:lpstr>Fibonacci Numbers</vt:lpstr>
      <vt:lpstr>Fibonacci Numbers</vt:lpstr>
      <vt:lpstr>Fibonacci Numbers</vt:lpstr>
      <vt:lpstr>Fibonacci Numbers</vt:lpstr>
      <vt:lpstr>Applied scenario</vt:lpstr>
      <vt:lpstr>Fibonacci Numbers</vt:lpstr>
      <vt:lpstr>Fibonacci and DP</vt:lpstr>
      <vt:lpstr>PowerPoint Presentation</vt:lpstr>
      <vt:lpstr>Variations of the Knapsack Problem</vt:lpstr>
      <vt:lpstr>Worksheet: Unbounded Knapsack  </vt:lpstr>
      <vt:lpstr>Answers: Unbounded Knapsack</vt:lpstr>
      <vt:lpstr>Unbounded Knapsack –  recover the items</vt:lpstr>
      <vt:lpstr>Unbounded Knapsack –  recover the items</vt:lpstr>
      <vt:lpstr>Iterative Solution for Unbounded Knapsack</vt:lpstr>
      <vt:lpstr>Worksheet:  0/1 Knapsack (not fractional)</vt:lpstr>
      <vt:lpstr>Answer:  0/1 Knapsack (not fractional)</vt:lpstr>
      <vt:lpstr>Iterative Solution for  0/1 Knapsack</vt:lpstr>
      <vt:lpstr>Unbounded vs 0/1 Knapsack Solutions</vt:lpstr>
      <vt:lpstr>Improving memory usage</vt:lpstr>
      <vt:lpstr>Hint for DP problems</vt:lpstr>
      <vt:lpstr>2D Matrix Traversal</vt:lpstr>
      <vt:lpstr>Other DP Problems</vt:lpstr>
      <vt:lpstr>Application of the Knapsack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Stefan, Alexandra</cp:lastModifiedBy>
  <cp:revision>1984</cp:revision>
  <cp:lastPrinted>2020-04-16T14:14:59Z</cp:lastPrinted>
  <dcterms:created xsi:type="dcterms:W3CDTF">2006-08-16T00:00:00Z</dcterms:created>
  <dcterms:modified xsi:type="dcterms:W3CDTF">2021-11-09T19:34:02Z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0x0101005BBFBA003A9A2C499EBD75F935BCD4A5</vt:lpwstr>
  </property>
</Properties>
</file>