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0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3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6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8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0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2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7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7D36-F6CC-4D5E-AEB1-0DF0735CE24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424B-6F9D-41EB-B899-79C36AB8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9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59736" y="914400"/>
            <a:ext cx="7467600" cy="3429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Dynamic Programming</a:t>
            </a:r>
          </a:p>
          <a:p>
            <a:pPr eaLnBrk="1" hangingPunct="1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General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99799" y="4800601"/>
            <a:ext cx="41872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 3318 – Algorithms and Data Structures</a:t>
            </a:r>
          </a:p>
          <a:p>
            <a:pPr algn="ctr" eaLnBrk="1" hangingPunct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Texas at Arlington</a:t>
            </a:r>
          </a:p>
          <a:p>
            <a:pPr algn="ctr" eaLnBrk="1" hangingPunct="1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hangingPunct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Alexandra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Stefan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4/7/2022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22238"/>
            <a:ext cx="4191000" cy="334962"/>
          </a:xfrm>
          <a:ln w="127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2000" dirty="0"/>
              <a:t>Approaches for solving DP Problems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8060" y="729497"/>
            <a:ext cx="1857140" cy="15850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/>
              <a:t>Greedy</a:t>
            </a:r>
          </a:p>
          <a:p>
            <a:r>
              <a:rPr lang="en-US" sz="1200" dirty="0"/>
              <a:t>- typically not  optimal solution </a:t>
            </a:r>
            <a:r>
              <a:rPr lang="en-US" sz="1100" dirty="0"/>
              <a:t>(for DP-type problems)</a:t>
            </a:r>
          </a:p>
          <a:p>
            <a:r>
              <a:rPr lang="en-US" sz="1200" dirty="0"/>
              <a:t>- Build solution </a:t>
            </a:r>
          </a:p>
          <a:p>
            <a:r>
              <a:rPr lang="en-US" sz="1200" dirty="0"/>
              <a:t>- Use a criterion for picking</a:t>
            </a:r>
          </a:p>
          <a:p>
            <a:r>
              <a:rPr lang="en-US" sz="1200" dirty="0"/>
              <a:t>- Commit to a choice and do not look back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3400" y="729496"/>
            <a:ext cx="2438400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/>
              <a:t>Brute Force</a:t>
            </a:r>
          </a:p>
          <a:p>
            <a:r>
              <a:rPr lang="en-US" sz="1200" dirty="0"/>
              <a:t>- </a:t>
            </a:r>
            <a:r>
              <a:rPr lang="en-US" sz="1200" dirty="0">
                <a:solidFill>
                  <a:srgbClr val="FF0000"/>
                </a:solidFill>
              </a:rPr>
              <a:t>Optimal solution</a:t>
            </a:r>
          </a:p>
          <a:p>
            <a:r>
              <a:rPr lang="en-US" sz="1200" dirty="0"/>
              <a:t>- Produce all possible combinations, [check if valid], and keep the best. </a:t>
            </a:r>
          </a:p>
          <a:p>
            <a:r>
              <a:rPr lang="en-US" sz="1200" dirty="0"/>
              <a:t>- Time: exponential</a:t>
            </a:r>
          </a:p>
          <a:p>
            <a:r>
              <a:rPr lang="en-US" sz="1200" dirty="0"/>
              <a:t>- Space: depends on implementation</a:t>
            </a:r>
          </a:p>
          <a:p>
            <a:r>
              <a:rPr lang="en-US" sz="1200" dirty="0"/>
              <a:t>- It may be hard to generate all possible combinations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729497"/>
            <a:ext cx="2362200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/>
              <a:t>DP</a:t>
            </a:r>
          </a:p>
          <a:p>
            <a:r>
              <a:rPr lang="en-US" sz="1200" dirty="0"/>
              <a:t>- </a:t>
            </a:r>
            <a:r>
              <a:rPr lang="en-US" sz="1200" dirty="0">
                <a:solidFill>
                  <a:srgbClr val="FF0000"/>
                </a:solidFill>
              </a:rPr>
              <a:t>Optimal solution</a:t>
            </a:r>
          </a:p>
          <a:p>
            <a:r>
              <a:rPr lang="en-US" sz="1200" i="1" dirty="0"/>
              <a:t>- Write math function, </a:t>
            </a:r>
            <a:r>
              <a:rPr lang="en-US" sz="1200" b="1" i="1" dirty="0"/>
              <a:t>sol</a:t>
            </a:r>
            <a:r>
              <a:rPr lang="en-US" sz="1200" dirty="0"/>
              <a:t>, </a:t>
            </a:r>
            <a:r>
              <a:rPr lang="en-US" sz="1100" dirty="0"/>
              <a:t>that</a:t>
            </a:r>
            <a:r>
              <a:rPr lang="en-US" sz="1200" dirty="0"/>
              <a:t> </a:t>
            </a:r>
            <a:r>
              <a:rPr lang="en-US" sz="1100" dirty="0"/>
              <a:t>captures the dependency of solution to current </a:t>
            </a:r>
            <a:r>
              <a:rPr lang="en-US" sz="1100" dirty="0" err="1"/>
              <a:t>pb</a:t>
            </a:r>
            <a:r>
              <a:rPr lang="en-US" sz="1100" dirty="0"/>
              <a:t> on solutions to smaller problems </a:t>
            </a:r>
          </a:p>
          <a:p>
            <a:r>
              <a:rPr lang="en-US" sz="1100" dirty="0"/>
              <a:t>- Can be implemented in any of the following: iterative, </a:t>
            </a:r>
            <a:r>
              <a:rPr lang="en-US" sz="1100" dirty="0" err="1"/>
              <a:t>memoized</a:t>
            </a:r>
            <a:r>
              <a:rPr lang="en-US" sz="1100" dirty="0"/>
              <a:t>, recursive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2777460"/>
            <a:ext cx="2528770" cy="21544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/>
              <a:t>Iterative (bottom-up) - </a:t>
            </a:r>
            <a:r>
              <a:rPr lang="en-US" sz="1400" b="1" i="1" dirty="0">
                <a:solidFill>
                  <a:srgbClr val="C00000"/>
                </a:solidFill>
              </a:rPr>
              <a:t>BEST</a:t>
            </a:r>
          </a:p>
          <a:p>
            <a:r>
              <a:rPr lang="en-US" sz="1200" dirty="0"/>
              <a:t>- Optimal solution</a:t>
            </a:r>
          </a:p>
          <a:p>
            <a:r>
              <a:rPr lang="en-US" sz="1200" i="1" dirty="0"/>
              <a:t>- sol </a:t>
            </a:r>
            <a:r>
              <a:rPr lang="en-US" sz="1200" dirty="0"/>
              <a:t>is an array (1D or 2D). Size:  N+1</a:t>
            </a:r>
          </a:p>
          <a:p>
            <a:r>
              <a:rPr lang="en-US" sz="1200" dirty="0"/>
              <a:t>- Fill in </a:t>
            </a:r>
            <a:r>
              <a:rPr lang="en-US" sz="1200" i="1" dirty="0"/>
              <a:t>sol</a:t>
            </a:r>
            <a:r>
              <a:rPr lang="en-US" sz="1200" dirty="0"/>
              <a:t> from 0 to N</a:t>
            </a:r>
          </a:p>
          <a:p>
            <a:r>
              <a:rPr lang="en-US" sz="1200" dirty="0"/>
              <a:t>- Time: polynomial (or pseudo-polynomial for some problems)</a:t>
            </a:r>
          </a:p>
          <a:p>
            <a:r>
              <a:rPr lang="en-US" sz="1200" dirty="0"/>
              <a:t>- Space: polynomial (or pseudo-polynomial </a:t>
            </a:r>
          </a:p>
          <a:p>
            <a:r>
              <a:rPr lang="en-US" sz="1200" dirty="0"/>
              <a:t>- To recover the choices that gave the optimal answer, must </a:t>
            </a:r>
            <a:r>
              <a:rPr lang="en-US" sz="1200" dirty="0" err="1"/>
              <a:t>backtrace</a:t>
            </a:r>
            <a:r>
              <a:rPr lang="en-US" sz="1200" dirty="0"/>
              <a:t> =&gt; must keep picked array (1D or 2D).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5410200"/>
            <a:ext cx="2362200" cy="11849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/>
              <a:t>Improve </a:t>
            </a:r>
            <a:r>
              <a:rPr lang="en-US" sz="1400" b="1" i="1"/>
              <a:t>space usage</a:t>
            </a:r>
            <a:endParaRPr lang="en-US" sz="1400" b="1" i="1" dirty="0"/>
          </a:p>
          <a:p>
            <a:r>
              <a:rPr lang="en-US" sz="1200" dirty="0"/>
              <a:t>- Improves the iterative solution</a:t>
            </a:r>
          </a:p>
          <a:p>
            <a:r>
              <a:rPr lang="en-US" sz="1200" i="1" dirty="0"/>
              <a:t>- Saves space</a:t>
            </a:r>
          </a:p>
          <a:p>
            <a:r>
              <a:rPr lang="en-US" sz="1100" dirty="0"/>
              <a:t>- If used, cannot recover the choices (gives the optimal value, but not the choices)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2810232"/>
            <a:ext cx="1981200" cy="2523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 err="1"/>
              <a:t>Memoized</a:t>
            </a:r>
            <a:endParaRPr lang="en-US" sz="1400" b="1" i="1" dirty="0"/>
          </a:p>
          <a:p>
            <a:r>
              <a:rPr lang="en-US" sz="1200" dirty="0"/>
              <a:t>- Optimal solution</a:t>
            </a:r>
          </a:p>
          <a:p>
            <a:r>
              <a:rPr lang="en-US" sz="1200" dirty="0"/>
              <a:t>- Combines recursion and usage of </a:t>
            </a:r>
            <a:r>
              <a:rPr lang="en-US" sz="1200" i="1" dirty="0"/>
              <a:t>sol</a:t>
            </a:r>
            <a:r>
              <a:rPr lang="en-US" sz="1200" dirty="0"/>
              <a:t> array.</a:t>
            </a:r>
          </a:p>
          <a:p>
            <a:r>
              <a:rPr lang="en-US" sz="1200" i="1" dirty="0"/>
              <a:t>- sol </a:t>
            </a:r>
            <a:r>
              <a:rPr lang="en-US" sz="1200" dirty="0"/>
              <a:t>is an array (1D or 2D)</a:t>
            </a:r>
          </a:p>
          <a:p>
            <a:r>
              <a:rPr lang="en-US" sz="1200" dirty="0"/>
              <a:t>- Fill in </a:t>
            </a:r>
            <a:r>
              <a:rPr lang="en-US" sz="1200" i="1" dirty="0"/>
              <a:t>sol</a:t>
            </a:r>
            <a:r>
              <a:rPr lang="en-US" sz="1200" dirty="0"/>
              <a:t> from 0 to n</a:t>
            </a:r>
          </a:p>
          <a:p>
            <a:r>
              <a:rPr lang="en-US" sz="1200" dirty="0"/>
              <a:t>- Time: same as iterative version (typically)</a:t>
            </a:r>
          </a:p>
          <a:p>
            <a:r>
              <a:rPr lang="en-US" sz="1200" dirty="0"/>
              <a:t>- Space: same as iterative version (typically) + space for frame stack. (Frame stack depth is typically smaller than the size of the </a:t>
            </a:r>
            <a:r>
              <a:rPr lang="en-US" sz="1200" i="1" dirty="0"/>
              <a:t>sol</a:t>
            </a:r>
            <a:r>
              <a:rPr lang="en-US" sz="1200" dirty="0"/>
              <a:t> array)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00770" y="2810232"/>
            <a:ext cx="1981200" cy="23391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/>
              <a:t>Recursive</a:t>
            </a:r>
          </a:p>
          <a:p>
            <a:r>
              <a:rPr lang="en-US" sz="1200" dirty="0"/>
              <a:t>- Optimal solution</a:t>
            </a:r>
          </a:p>
          <a:p>
            <a:r>
              <a:rPr lang="en-US" sz="1200" dirty="0"/>
              <a:t>- Time: exponential (typically)  =&gt;</a:t>
            </a:r>
          </a:p>
          <a:p>
            <a:r>
              <a:rPr lang="en-US" sz="1200" dirty="0"/>
              <a:t>- DO NOT USE</a:t>
            </a:r>
          </a:p>
          <a:p>
            <a:r>
              <a:rPr lang="en-US" sz="1200" dirty="0"/>
              <a:t>- Space: depends on implementation (code). E.g. store all combinations, or generate, evaluate on the fly and keep best seen so far.</a:t>
            </a:r>
          </a:p>
          <a:p>
            <a:r>
              <a:rPr lang="en-US" sz="1200" dirty="0"/>
              <a:t>- Easy to code given math function</a:t>
            </a:r>
          </a:p>
        </p:txBody>
      </p:sp>
      <p:cxnSp>
        <p:nvCxnSpPr>
          <p:cNvPr id="13" name="Elbow Connector 12"/>
          <p:cNvCxnSpPr>
            <a:stCxn id="2" idx="1"/>
            <a:endCxn id="4" idx="0"/>
          </p:cNvCxnSpPr>
          <p:nvPr/>
        </p:nvCxnSpPr>
        <p:spPr>
          <a:xfrm rot="10800000" flipV="1">
            <a:off x="2576630" y="289719"/>
            <a:ext cx="1309570" cy="439777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2" idx="3"/>
            <a:endCxn id="6" idx="0"/>
          </p:cNvCxnSpPr>
          <p:nvPr/>
        </p:nvCxnSpPr>
        <p:spPr>
          <a:xfrm>
            <a:off x="8077200" y="289720"/>
            <a:ext cx="1295400" cy="439777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2"/>
            <a:endCxn id="7" idx="0"/>
          </p:cNvCxnSpPr>
          <p:nvPr/>
        </p:nvCxnSpPr>
        <p:spPr>
          <a:xfrm>
            <a:off x="5981700" y="457200"/>
            <a:ext cx="0" cy="27229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1"/>
            <a:endCxn id="8" idx="0"/>
          </p:cNvCxnSpPr>
          <p:nvPr/>
        </p:nvCxnSpPr>
        <p:spPr>
          <a:xfrm rot="10800000" flipV="1">
            <a:off x="3626587" y="1575882"/>
            <a:ext cx="1174015" cy="1201578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" idx="3"/>
            <a:endCxn id="11" idx="0"/>
          </p:cNvCxnSpPr>
          <p:nvPr/>
        </p:nvCxnSpPr>
        <p:spPr>
          <a:xfrm>
            <a:off x="7162800" y="1575882"/>
            <a:ext cx="928570" cy="123435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10" idx="0"/>
          </p:cNvCxnSpPr>
          <p:nvPr/>
        </p:nvCxnSpPr>
        <p:spPr>
          <a:xfrm>
            <a:off x="5981700" y="2422268"/>
            <a:ext cx="38100" cy="3879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9" idx="0"/>
          </p:cNvCxnSpPr>
          <p:nvPr/>
        </p:nvCxnSpPr>
        <p:spPr>
          <a:xfrm flipH="1">
            <a:off x="3619501" y="4931896"/>
            <a:ext cx="7085" cy="47830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112485" y="5468035"/>
            <a:ext cx="5022116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DP can solve: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some type </a:t>
            </a:r>
            <a:r>
              <a:rPr lang="en-US" sz="1400" dirty="0"/>
              <a:t>of </a:t>
            </a:r>
            <a:r>
              <a:rPr lang="en-US" sz="1400" b="1" dirty="0"/>
              <a:t>counting problems</a:t>
            </a:r>
            <a:r>
              <a:rPr lang="en-US" sz="1400" dirty="0"/>
              <a:t> (e.g. stair climbing) 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some type</a:t>
            </a:r>
            <a:r>
              <a:rPr lang="en-US" sz="1400" dirty="0"/>
              <a:t> of </a:t>
            </a:r>
            <a:r>
              <a:rPr lang="en-US" sz="1400" b="1" dirty="0"/>
              <a:t>optimization problems </a:t>
            </a:r>
            <a:r>
              <a:rPr lang="en-US" sz="1400" dirty="0"/>
              <a:t>(e.g. Knapsack)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some type </a:t>
            </a:r>
            <a:r>
              <a:rPr lang="en-US" sz="1400" dirty="0"/>
              <a:t>of </a:t>
            </a:r>
            <a:r>
              <a:rPr lang="en-US" sz="1400" b="1" dirty="0"/>
              <a:t>recursively defined</a:t>
            </a:r>
            <a:r>
              <a:rPr lang="en-US" sz="1400" dirty="0"/>
              <a:t> </a:t>
            </a:r>
            <a:r>
              <a:rPr lang="en-US" sz="1400" dirty="0" err="1"/>
              <a:t>pbs</a:t>
            </a:r>
            <a:r>
              <a:rPr lang="en-US" sz="1400" dirty="0"/>
              <a:t> (e.g. Fibonacci)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6477000"/>
            <a:ext cx="481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SOME</a:t>
            </a:r>
            <a:r>
              <a:rPr lang="en-US" dirty="0" smtClean="0"/>
              <a:t> </a:t>
            </a:r>
            <a:r>
              <a:rPr lang="en-US" dirty="0"/>
              <a:t>DP solutions have </a:t>
            </a:r>
            <a:r>
              <a:rPr lang="en-US" b="1" i="1" dirty="0"/>
              <a:t>pseudo </a:t>
            </a:r>
            <a:r>
              <a:rPr lang="en-US" b="1" dirty="0"/>
              <a:t>polynomial</a:t>
            </a:r>
            <a:r>
              <a:rPr lang="en-US" dirty="0"/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42001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 Programming (DP) - CLRS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9067800" cy="5943600"/>
          </a:xfrm>
        </p:spPr>
        <p:txBody>
          <a:bodyPr/>
          <a:lstStyle/>
          <a:p>
            <a:r>
              <a:rPr lang="en-US" dirty="0" smtClean="0"/>
              <a:t>Dynamic programming (DP) applies when a problem has both of these properties: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Optimal substructure</a:t>
            </a:r>
            <a:r>
              <a:rPr lang="en-US" dirty="0" smtClean="0"/>
              <a:t>: “optimal solutions to a problem incorporate optimal solutions to related </a:t>
            </a:r>
            <a:r>
              <a:rPr lang="en-US" dirty="0" err="1" smtClean="0"/>
              <a:t>subproblems</a:t>
            </a:r>
            <a:r>
              <a:rPr lang="en-US" dirty="0" smtClean="0"/>
              <a:t>, which we may </a:t>
            </a:r>
            <a:r>
              <a:rPr lang="en-US" dirty="0" smtClean="0">
                <a:solidFill>
                  <a:srgbClr val="FF0000"/>
                </a:solidFill>
              </a:rPr>
              <a:t>solve independently</a:t>
            </a:r>
            <a:r>
              <a:rPr lang="en-US" dirty="0" smtClean="0"/>
              <a:t>”.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Overlapping </a:t>
            </a:r>
            <a:r>
              <a:rPr lang="en-US" b="1" dirty="0" err="1" smtClean="0"/>
              <a:t>subproblems</a:t>
            </a:r>
            <a:r>
              <a:rPr lang="en-US" dirty="0" smtClean="0"/>
              <a:t>: “a recursive algorithm revisits the same problem repeatedly”.</a:t>
            </a:r>
          </a:p>
          <a:p>
            <a:r>
              <a:rPr lang="en-US" dirty="0" smtClean="0"/>
              <a:t>Dynamic programming is typically used to: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olve optimization problems that have the above properties.</a:t>
            </a:r>
          </a:p>
          <a:p>
            <a:pPr lvl="1"/>
            <a:r>
              <a:rPr lang="en-US" dirty="0" smtClean="0"/>
              <a:t>Solve counting problems –e.g. Stair Climbing or Matrix Traversal.</a:t>
            </a:r>
          </a:p>
          <a:p>
            <a:pPr lvl="1"/>
            <a:r>
              <a:rPr lang="en-US" dirty="0" smtClean="0"/>
              <a:t>Speed up existing recursive implementations of problems that have overlapping </a:t>
            </a:r>
            <a:r>
              <a:rPr lang="en-US" dirty="0" err="1" smtClean="0"/>
              <a:t>subproblems</a:t>
            </a:r>
            <a:r>
              <a:rPr lang="en-US" dirty="0" smtClean="0"/>
              <a:t> (property 2) – e.g. Fibonacci.</a:t>
            </a:r>
          </a:p>
          <a:p>
            <a:r>
              <a:rPr lang="en-US" dirty="0" smtClean="0"/>
              <a:t> Compare </a:t>
            </a:r>
            <a:r>
              <a:rPr lang="en-US" b="1" dirty="0" smtClean="0"/>
              <a:t>dynamic programming</a:t>
            </a:r>
            <a:r>
              <a:rPr lang="en-US" dirty="0" smtClean="0"/>
              <a:t> with </a:t>
            </a:r>
            <a:r>
              <a:rPr lang="en-US" b="1" dirty="0" smtClean="0"/>
              <a:t>divide and conquer</a:t>
            </a:r>
            <a:r>
              <a:rPr lang="en-US" dirty="0" smtClean="0"/>
              <a:t>.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Iterative or Bottom-Up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8382000" cy="3124200"/>
          </a:xfrm>
        </p:spPr>
        <p:txBody>
          <a:bodyPr/>
          <a:lstStyle/>
          <a:p>
            <a:r>
              <a:rPr lang="en-US" sz="2400" dirty="0"/>
              <a:t>Main type of solution for DP problems</a:t>
            </a:r>
          </a:p>
          <a:p>
            <a:r>
              <a:rPr lang="en-US" sz="2400" dirty="0"/>
              <a:t>We can define the problems size and solve problems from size 0 going up to the size we need.</a:t>
            </a:r>
          </a:p>
          <a:p>
            <a:r>
              <a:rPr lang="en-US" sz="2400" dirty="0"/>
              <a:t>Iterative – because it uses a loop</a:t>
            </a:r>
          </a:p>
          <a:p>
            <a:r>
              <a:rPr lang="en-US" sz="2400" dirty="0"/>
              <a:t>Bottom-up because you solve problems from the bottom (the smallest problem size) up to the original problem size.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vs.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There are two versions of dynamic programming.</a:t>
            </a:r>
          </a:p>
          <a:p>
            <a:pPr lvl="1"/>
            <a:r>
              <a:rPr lang="en-US" sz="2000" dirty="0"/>
              <a:t>Bottom-up.</a:t>
            </a:r>
          </a:p>
          <a:p>
            <a:pPr lvl="1"/>
            <a:r>
              <a:rPr lang="en-US" sz="2000" dirty="0"/>
              <a:t>Top-down (or </a:t>
            </a:r>
            <a:r>
              <a:rPr lang="en-US" sz="2000" dirty="0" err="1"/>
              <a:t>memoization</a:t>
            </a:r>
            <a:r>
              <a:rPr lang="en-US" sz="2000" dirty="0"/>
              <a:t>).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Bottom-up: </a:t>
            </a:r>
          </a:p>
          <a:p>
            <a:pPr lvl="1"/>
            <a:r>
              <a:rPr lang="en-US" sz="2000" dirty="0"/>
              <a:t>Iterative, solves problems in sequence, from smaller to bigger.</a:t>
            </a:r>
          </a:p>
          <a:p>
            <a:r>
              <a:rPr lang="en-US" sz="2400" dirty="0"/>
              <a:t>Top-down: </a:t>
            </a:r>
          </a:p>
          <a:p>
            <a:pPr lvl="1"/>
            <a:r>
              <a:rPr lang="en-US" sz="2000" dirty="0"/>
              <a:t>Recursive, start from the larger problem, solve smaller problems as needed.</a:t>
            </a:r>
          </a:p>
          <a:p>
            <a:pPr lvl="1"/>
            <a:r>
              <a:rPr lang="en-US" sz="2000" dirty="0"/>
              <a:t>For any problem that we solve, </a:t>
            </a:r>
            <a:r>
              <a:rPr lang="en-US" sz="2000" b="1" u="sng" dirty="0"/>
              <a:t>store the solution</a:t>
            </a:r>
            <a:r>
              <a:rPr lang="en-US" sz="2000" dirty="0"/>
              <a:t>, so we never have to compute the same solution twice.</a:t>
            </a:r>
          </a:p>
          <a:p>
            <a:pPr lvl="1"/>
            <a:r>
              <a:rPr lang="en-US" sz="2000" dirty="0"/>
              <a:t>This approach is also called </a:t>
            </a:r>
            <a:r>
              <a:rPr lang="en-US" sz="2000" b="1" u="sng" dirty="0" err="1"/>
              <a:t>memoization</a:t>
            </a:r>
            <a:r>
              <a:rPr lang="en-US" sz="2000" dirty="0"/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44" y="365125"/>
            <a:ext cx="8308111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Top-Down</a:t>
            </a:r>
            <a:r>
              <a:rPr lang="en-US" sz="3200" dirty="0">
                <a:solidFill>
                  <a:srgbClr val="000000"/>
                </a:solidFill>
              </a:rPr>
              <a:t> Dynamic </a:t>
            </a:r>
            <a:r>
              <a:rPr lang="en-US" sz="3200" dirty="0" smtClean="0">
                <a:solidFill>
                  <a:srgbClr val="000000"/>
                </a:solidFill>
              </a:rPr>
              <a:t>Programming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( </a:t>
            </a:r>
            <a:r>
              <a:rPr lang="en-US" sz="3200" dirty="0" err="1" smtClean="0">
                <a:solidFill>
                  <a:srgbClr val="FF0000"/>
                </a:solidFill>
              </a:rPr>
              <a:t>Memoization</a:t>
            </a:r>
            <a:r>
              <a:rPr lang="en-US" sz="3200" dirty="0" smtClean="0">
                <a:solidFill>
                  <a:srgbClr val="000000"/>
                </a:solidFill>
              </a:rPr>
              <a:t> 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855" y="1690688"/>
            <a:ext cx="8229600" cy="4451494"/>
          </a:xfrm>
        </p:spPr>
        <p:txBody>
          <a:bodyPr/>
          <a:lstStyle/>
          <a:p>
            <a:r>
              <a:rPr lang="en-US" dirty="0"/>
              <a:t>Maintain an </a:t>
            </a:r>
            <a:r>
              <a:rPr lang="en-US" dirty="0" smtClean="0"/>
              <a:t>array/table </a:t>
            </a:r>
            <a:r>
              <a:rPr lang="en-US" dirty="0"/>
              <a:t>where solutions to problems can be saved.</a:t>
            </a:r>
          </a:p>
          <a:p>
            <a:r>
              <a:rPr lang="en-US" dirty="0"/>
              <a:t>To solve a </a:t>
            </a:r>
            <a:r>
              <a:rPr lang="en-US" dirty="0" smtClean="0"/>
              <a:t>problem P:</a:t>
            </a:r>
            <a:endParaRPr lang="en-US" dirty="0"/>
          </a:p>
          <a:p>
            <a:pPr lvl="1"/>
            <a:r>
              <a:rPr lang="en-US" dirty="0"/>
              <a:t>See if the solution has already </a:t>
            </a:r>
            <a:r>
              <a:rPr lang="en-US" dirty="0" smtClean="0"/>
              <a:t>been </a:t>
            </a:r>
            <a:r>
              <a:rPr lang="en-US" dirty="0"/>
              <a:t>stored in the array.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yes, return </a:t>
            </a:r>
            <a:r>
              <a:rPr lang="en-US" dirty="0"/>
              <a:t>the solution.</a:t>
            </a:r>
          </a:p>
          <a:p>
            <a:pPr lvl="1"/>
            <a:r>
              <a:rPr lang="en-US" dirty="0" smtClean="0"/>
              <a:t>Else:</a:t>
            </a:r>
            <a:endParaRPr lang="en-US" dirty="0"/>
          </a:p>
          <a:p>
            <a:pPr lvl="2"/>
            <a:r>
              <a:rPr lang="en-US" dirty="0"/>
              <a:t>Issue recursive calls to solve whatever smaller problems we need to solve.</a:t>
            </a:r>
          </a:p>
          <a:p>
            <a:pPr lvl="2"/>
            <a:r>
              <a:rPr lang="en-US" dirty="0"/>
              <a:t>Using those solutions obtain the solution to problem P.</a:t>
            </a:r>
          </a:p>
          <a:p>
            <a:pPr lvl="2"/>
            <a:r>
              <a:rPr lang="en-US" dirty="0"/>
              <a:t>Store the solution in the solutions array.</a:t>
            </a:r>
          </a:p>
          <a:p>
            <a:pPr lvl="2"/>
            <a:r>
              <a:rPr lang="en-US" dirty="0"/>
              <a:t>Return the solution.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626"/>
            <a:ext cx="7467600" cy="914400"/>
          </a:xfrm>
        </p:spPr>
        <p:txBody>
          <a:bodyPr/>
          <a:lstStyle/>
          <a:p>
            <a:r>
              <a:rPr lang="en-US" sz="3600" dirty="0"/>
              <a:t>Steps for iterative (bottom up</a:t>
            </a:r>
            <a:r>
              <a:rPr lang="en-US" sz="3600" dirty="0" smtClean="0"/>
              <a:t>) solution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1026"/>
            <a:ext cx="7239000" cy="5632174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Identify trivial problems </a:t>
            </a:r>
            <a:endParaRPr lang="en-US" sz="24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typically </a:t>
            </a:r>
            <a:r>
              <a:rPr lang="en-US" sz="2000" dirty="0"/>
              <a:t>where the size is 0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Look at the last step/choice in an optimal solution: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Assuming an optimal </a:t>
            </a:r>
            <a:r>
              <a:rPr lang="en-US" sz="2000" dirty="0"/>
              <a:t>s</a:t>
            </a:r>
            <a:r>
              <a:rPr lang="en-US" sz="2000" dirty="0" smtClean="0"/>
              <a:t>olution, what is the last action in completing it?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Are there more than one options for that last action?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If you consider each action, what is the smaller problem that you would combine with that last action?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600" dirty="0" smtClean="0"/>
              <a:t>Assume that you have the optimal answer to that smaller problem.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Generate all these solutions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Compute the value (gain or cost) for each of these solutions.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Keep the optimal one (max or min based on problem)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Make a 1D or 2D array and start feeling in answers from smallest to largest problems.   </a:t>
            </a:r>
          </a:p>
          <a:p>
            <a:pPr marL="0" indent="0">
              <a:buNone/>
            </a:pPr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1447800"/>
            <a:ext cx="3810000" cy="26776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Other types of </a:t>
            </a:r>
            <a:r>
              <a:rPr lang="en-US" sz="2400" dirty="0" smtClean="0"/>
              <a:t>solutions: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Brute force solution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Recursive solution (most likely exponential and </a:t>
            </a:r>
            <a:r>
              <a:rPr lang="en-US" sz="2400" dirty="0" smtClean="0"/>
              <a:t>inefficient</a:t>
            </a:r>
            <a:r>
              <a:rPr lang="en-US" sz="24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Memoized</a:t>
            </a:r>
            <a:r>
              <a:rPr lang="en-US" sz="2400" dirty="0"/>
              <a:t> solution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94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3" ma:contentTypeDescription="Create a new document." ma:contentTypeScope="" ma:versionID="1033c4ce74294a1f9ea09578570606b8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b2de659d87fd0d17e95c71102fa010e9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701C62-A09A-4C37-82BC-14CD4D61C08B}">
  <ds:schemaRefs>
    <ds:schemaRef ds:uri="http://purl.org/dc/terms/"/>
    <ds:schemaRef ds:uri="http://schemas.microsoft.com/office/2006/documentManagement/types"/>
    <ds:schemaRef ds:uri="69e70488-f404-4f94-ae90-f9f47b45df3a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e618eb90-bf17-4a33-8a47-95a39e3cacd1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AF5BC8A-3F01-4006-8D5D-7FC3FE145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D7CFC-E6A3-4D59-B470-0D47DC7F03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Widescreen</PresentationFormat>
  <Paragraphs>116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Approaches for solving DP Problems</vt:lpstr>
      <vt:lpstr>Dynamic Programming (DP) - CLRS</vt:lpstr>
      <vt:lpstr>Iterative or Bottom-Up  Dynamic Programming</vt:lpstr>
      <vt:lpstr>Bottom-Up vs. Top Down</vt:lpstr>
      <vt:lpstr>Top-Down Dynamic Programming ( Memoization )</vt:lpstr>
      <vt:lpstr>Steps for iterative (bottom up) solution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Stefan, Alexandra</dc:creator>
  <cp:lastModifiedBy>Stefan, Alexandra</cp:lastModifiedBy>
  <cp:revision>2</cp:revision>
  <dcterms:created xsi:type="dcterms:W3CDTF">2022-04-07T14:09:04Z</dcterms:created>
  <dcterms:modified xsi:type="dcterms:W3CDTF">2022-04-07T18:37:59Z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