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3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9F972-C5A9-4AAA-A15E-F5B51C2286F1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3DC01-0E9D-4317-9CD6-AD3DDA1C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17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FBFC-4FCB-45BF-80C5-A47370569D38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A84B-BE8D-440F-9F5E-4097E871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9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FBFC-4FCB-45BF-80C5-A47370569D38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A84B-BE8D-440F-9F5E-4097E871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6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FBFC-4FCB-45BF-80C5-A47370569D38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A84B-BE8D-440F-9F5E-4097E871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9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FBFC-4FCB-45BF-80C5-A47370569D38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A84B-BE8D-440F-9F5E-4097E871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1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FBFC-4FCB-45BF-80C5-A47370569D38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A84B-BE8D-440F-9F5E-4097E871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FBFC-4FCB-45BF-80C5-A47370569D38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A84B-BE8D-440F-9F5E-4097E871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7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FBFC-4FCB-45BF-80C5-A47370569D38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A84B-BE8D-440F-9F5E-4097E871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FBFC-4FCB-45BF-80C5-A47370569D38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A84B-BE8D-440F-9F5E-4097E871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4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FBFC-4FCB-45BF-80C5-A47370569D38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A84B-BE8D-440F-9F5E-4097E871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5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FBFC-4FCB-45BF-80C5-A47370569D38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A84B-BE8D-440F-9F5E-4097E871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9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FBFC-4FCB-45BF-80C5-A47370569D38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A84B-BE8D-440F-9F5E-4097E871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0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BFBFC-4FCB-45BF-80C5-A47370569D38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A84B-BE8D-440F-9F5E-4097E871F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3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2057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Matrix </a:t>
            </a:r>
            <a:r>
              <a:rPr lang="en-US" sz="4800" dirty="0" smtClean="0"/>
              <a:t>Multiplication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(Dynamic Programming)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08370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Can </a:t>
            </a:r>
            <a:r>
              <a:rPr lang="en-US" sz="2400" dirty="0"/>
              <a:t>we define a set of smaller problems, </a:t>
            </a:r>
            <a:r>
              <a:rPr lang="en-US" sz="2400" dirty="0" smtClean="0"/>
              <a:t>whose solutions make </a:t>
            </a:r>
            <a:r>
              <a:rPr lang="en-US" sz="2400" dirty="0"/>
              <a:t>it easy to solve the original problem? </a:t>
            </a:r>
            <a:endParaRPr lang="en-US" sz="2400" dirty="0" smtClean="0"/>
          </a:p>
          <a:p>
            <a:pPr marL="857250" lvl="1" indent="-457200"/>
            <a:r>
              <a:rPr lang="en-US" sz="2000" dirty="0" smtClean="0"/>
              <a:t>Original problem: optimal ordering for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* A</a:t>
            </a:r>
            <a:r>
              <a:rPr lang="en-US" sz="2000" baseline="-25000" dirty="0"/>
              <a:t>2</a:t>
            </a:r>
            <a:r>
              <a:rPr lang="en-US" sz="2000" dirty="0"/>
              <a:t> * A</a:t>
            </a:r>
            <a:r>
              <a:rPr lang="en-US" sz="2000" baseline="-25000" dirty="0"/>
              <a:t>3</a:t>
            </a:r>
            <a:r>
              <a:rPr lang="en-US" sz="2000" dirty="0"/>
              <a:t> * ... 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</a:t>
            </a:r>
            <a:endParaRPr lang="en-US" sz="2000" dirty="0" smtClean="0"/>
          </a:p>
          <a:p>
            <a:r>
              <a:rPr lang="en-US" sz="2400" dirty="0"/>
              <a:t>Yes! Suppose that, for every </a:t>
            </a:r>
            <a:r>
              <a:rPr lang="en-US" sz="2400" dirty="0" err="1"/>
              <a:t>i</a:t>
            </a:r>
            <a:r>
              <a:rPr lang="en-US" sz="2400" dirty="0"/>
              <a:t> between 1 and K-1 we know: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best order (and </a:t>
            </a:r>
            <a:r>
              <a:rPr lang="en-US" sz="2000" dirty="0" smtClean="0"/>
              <a:t>best cost) for </a:t>
            </a:r>
            <a:r>
              <a:rPr lang="en-US" sz="2000" dirty="0"/>
              <a:t>multiplying matrices A</a:t>
            </a:r>
            <a:r>
              <a:rPr lang="en-US" sz="2000" baseline="-25000" dirty="0"/>
              <a:t>1</a:t>
            </a:r>
            <a:r>
              <a:rPr lang="en-US" sz="2000" dirty="0"/>
              <a:t>, ..., A</a:t>
            </a:r>
            <a:r>
              <a:rPr lang="en-US" sz="2000" baseline="-25000" dirty="0"/>
              <a:t>i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best order (and </a:t>
            </a:r>
            <a:r>
              <a:rPr lang="en-US" sz="2000" dirty="0" smtClean="0"/>
              <a:t>best cost) for </a:t>
            </a:r>
            <a:r>
              <a:rPr lang="en-US" sz="2000" dirty="0"/>
              <a:t>multiplying matrices A</a:t>
            </a:r>
            <a:r>
              <a:rPr lang="en-US" sz="2000" baseline="-25000" dirty="0"/>
              <a:t>i+1</a:t>
            </a:r>
            <a:r>
              <a:rPr lang="en-US" sz="2000" dirty="0"/>
              <a:t>, ..., A</a:t>
            </a:r>
            <a:r>
              <a:rPr lang="en-US" sz="2000" baseline="-25000" dirty="0"/>
              <a:t>K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Then, for every such </a:t>
            </a:r>
            <a:r>
              <a:rPr lang="en-US" sz="2400" dirty="0" err="1"/>
              <a:t>i</a:t>
            </a:r>
            <a:r>
              <a:rPr lang="en-US" sz="2400" dirty="0"/>
              <a:t>, we obtain a possible </a:t>
            </a:r>
            <a:r>
              <a:rPr lang="en-US" sz="2400" dirty="0" smtClean="0"/>
              <a:t>solution.</a:t>
            </a:r>
            <a:endParaRPr lang="en-US" sz="2400" dirty="0"/>
          </a:p>
          <a:p>
            <a:r>
              <a:rPr lang="en-US" sz="2400" dirty="0" smtClean="0"/>
              <a:t>We </a:t>
            </a:r>
            <a:r>
              <a:rPr lang="en-US" sz="2400" dirty="0"/>
              <a:t>just need to compute the cost of each of those solutions, and choose the smallest cost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Next question: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Can </a:t>
            </a:r>
            <a:r>
              <a:rPr lang="en-US" sz="2400" dirty="0"/>
              <a:t>we arrange those smaller problems in a sequence </a:t>
            </a:r>
            <a:r>
              <a:rPr lang="en-US" sz="2400" b="1" u="sng" dirty="0"/>
              <a:t>of reasonable size</a:t>
            </a:r>
            <a:r>
              <a:rPr lang="en-US" sz="2400" dirty="0"/>
              <a:t>, so that each problem in that sequence </a:t>
            </a:r>
            <a:r>
              <a:rPr lang="en-US" sz="2400" b="1" u="sng" dirty="0"/>
              <a:t>only depends on problems that come earlier</a:t>
            </a:r>
            <a:r>
              <a:rPr lang="en-US" sz="2400" dirty="0"/>
              <a:t> in the sequence</a:t>
            </a:r>
            <a:r>
              <a:rPr lang="en-US" sz="2400" dirty="0" smtClean="0"/>
              <a:t>?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19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/>
              <a:t>Can we arrange those smaller problems in a sequence </a:t>
            </a:r>
            <a:r>
              <a:rPr lang="en-US" sz="2400" b="1" u="sng" dirty="0"/>
              <a:t>of reasonable size</a:t>
            </a:r>
            <a:r>
              <a:rPr lang="en-US" sz="2400" dirty="0"/>
              <a:t>, so that each problem in that sequence </a:t>
            </a:r>
            <a:r>
              <a:rPr lang="en-US" sz="2400" b="1" u="sng" dirty="0"/>
              <a:t>only depends on problems that come earlier</a:t>
            </a:r>
            <a:r>
              <a:rPr lang="en-US" sz="2400" dirty="0"/>
              <a:t> in the sequence</a:t>
            </a:r>
            <a:r>
              <a:rPr lang="en-US" sz="2400" dirty="0" smtClean="0"/>
              <a:t>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To compute answer for </a:t>
            </a:r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 * A</a:t>
            </a:r>
            <a:r>
              <a:rPr lang="en-US" sz="2000" baseline="-25000" dirty="0"/>
              <a:t>2</a:t>
            </a:r>
            <a:r>
              <a:rPr lang="en-US" sz="2000" dirty="0"/>
              <a:t> * A</a:t>
            </a:r>
            <a:r>
              <a:rPr lang="en-US" sz="2000" baseline="-25000" dirty="0"/>
              <a:t>3</a:t>
            </a:r>
            <a:r>
              <a:rPr lang="en-US" sz="2000" dirty="0"/>
              <a:t> * ... 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1, …, K-1, </a:t>
            </a:r>
            <a:r>
              <a:rPr lang="en-US" sz="2400" dirty="0" smtClean="0"/>
              <a:t>we </a:t>
            </a:r>
            <a:r>
              <a:rPr lang="en-US" sz="2400" dirty="0"/>
              <a:t>had to </a:t>
            </a:r>
            <a:r>
              <a:rPr lang="en-US" sz="2400" dirty="0" smtClean="0"/>
              <a:t>consider solutions </a:t>
            </a:r>
            <a:r>
              <a:rPr lang="en-US" sz="2400" dirty="0"/>
              <a:t>for:</a:t>
            </a:r>
          </a:p>
          <a:p>
            <a:pPr lvl="1"/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, ..., A</a:t>
            </a:r>
            <a:r>
              <a:rPr lang="en-US" sz="2000" baseline="-25000" dirty="0"/>
              <a:t>i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i+1</a:t>
            </a:r>
            <a:r>
              <a:rPr lang="en-US" sz="2000" dirty="0"/>
              <a:t>, ...,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400" dirty="0"/>
              <a:t>So, what is the set of all problems we must solve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60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/>
              <a:t>Can we arrange those smaller problems in a sequence </a:t>
            </a:r>
            <a:r>
              <a:rPr lang="en-US" sz="2400" b="1" u="sng" dirty="0"/>
              <a:t>of reasonable size</a:t>
            </a:r>
            <a:r>
              <a:rPr lang="en-US" sz="2400" dirty="0"/>
              <a:t>, so that each problem in that sequence </a:t>
            </a:r>
            <a:r>
              <a:rPr lang="en-US" sz="2400" b="1" u="sng" dirty="0"/>
              <a:t>only depends on problems that come earlier</a:t>
            </a:r>
            <a:r>
              <a:rPr lang="en-US" sz="2400" dirty="0"/>
              <a:t> in the sequence</a:t>
            </a:r>
            <a:r>
              <a:rPr lang="en-US" sz="2400" dirty="0" smtClean="0"/>
              <a:t>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To compute answer for </a:t>
            </a:r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 * A</a:t>
            </a:r>
            <a:r>
              <a:rPr lang="en-US" sz="2000" baseline="-25000" dirty="0"/>
              <a:t>2</a:t>
            </a:r>
            <a:r>
              <a:rPr lang="en-US" sz="2000" dirty="0"/>
              <a:t> * A</a:t>
            </a:r>
            <a:r>
              <a:rPr lang="en-US" sz="2000" baseline="-25000" dirty="0"/>
              <a:t>3</a:t>
            </a:r>
            <a:r>
              <a:rPr lang="en-US" sz="2000" dirty="0"/>
              <a:t> * ... 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1, …, K-1, </a:t>
            </a:r>
            <a:r>
              <a:rPr lang="en-US" sz="2400" dirty="0" smtClean="0"/>
              <a:t>we </a:t>
            </a:r>
            <a:r>
              <a:rPr lang="en-US" sz="2400" dirty="0"/>
              <a:t>had to </a:t>
            </a:r>
            <a:r>
              <a:rPr lang="en-US" sz="2400" dirty="0" smtClean="0"/>
              <a:t>consider solutions </a:t>
            </a:r>
            <a:r>
              <a:rPr lang="en-US" sz="2400" dirty="0"/>
              <a:t>for:</a:t>
            </a:r>
          </a:p>
          <a:p>
            <a:pPr lvl="1"/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, ..., A</a:t>
            </a:r>
            <a:r>
              <a:rPr lang="en-US" sz="2000" baseline="-25000" dirty="0"/>
              <a:t>i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i+1</a:t>
            </a:r>
            <a:r>
              <a:rPr lang="en-US" sz="2000" dirty="0"/>
              <a:t>, ...,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400" dirty="0"/>
              <a:t>So, what is the set of all problems we must solve?</a:t>
            </a:r>
          </a:p>
          <a:p>
            <a:r>
              <a:rPr lang="en-US" sz="2400" dirty="0"/>
              <a:t>For M = 1, ..., K.</a:t>
            </a:r>
          </a:p>
          <a:p>
            <a:pPr lvl="1"/>
            <a:r>
              <a:rPr lang="en-US" sz="2000" dirty="0"/>
              <a:t>For N = 1, ..., M.</a:t>
            </a:r>
          </a:p>
          <a:p>
            <a:pPr lvl="2"/>
            <a:r>
              <a:rPr lang="en-US" dirty="0" smtClean="0"/>
              <a:t>Compute </a:t>
            </a:r>
            <a:r>
              <a:rPr lang="en-US" dirty="0"/>
              <a:t>the best ordering for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* ... * A</a:t>
            </a:r>
            <a:r>
              <a:rPr lang="en-US" baseline="-25000" dirty="0"/>
              <a:t>M</a:t>
            </a:r>
            <a:r>
              <a:rPr lang="en-US" dirty="0" smtClean="0"/>
              <a:t>.</a:t>
            </a:r>
          </a:p>
          <a:p>
            <a:r>
              <a:rPr lang="en-US" sz="2400" dirty="0"/>
              <a:t>What this the number of problems we need to solve? Is the size reasonable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We must solve </a:t>
            </a:r>
            <a:r>
              <a:rPr lang="el-GR" sz="2000" dirty="0" smtClean="0"/>
              <a:t>Θ</a:t>
            </a:r>
            <a:r>
              <a:rPr lang="en-US" sz="2000" dirty="0" smtClean="0"/>
              <a:t>(K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</a:t>
            </a:r>
            <a:r>
              <a:rPr lang="en-US" sz="2000" dirty="0"/>
              <a:t>problems. We consider this a reasonable number.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1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set of all problems we must </a:t>
            </a:r>
            <a:r>
              <a:rPr lang="en-US" sz="2400" dirty="0" smtClean="0"/>
              <a:t>solve:</a:t>
            </a:r>
            <a:endParaRPr lang="en-US" sz="2400" dirty="0"/>
          </a:p>
          <a:p>
            <a:r>
              <a:rPr lang="en-US" sz="2400" dirty="0"/>
              <a:t>For M = 1, ..., K.</a:t>
            </a:r>
          </a:p>
          <a:p>
            <a:pPr lvl="1"/>
            <a:r>
              <a:rPr lang="en-US" sz="2000" dirty="0"/>
              <a:t>For N = 1, ..., M.</a:t>
            </a:r>
          </a:p>
          <a:p>
            <a:pPr lvl="2"/>
            <a:r>
              <a:rPr lang="en-US" dirty="0" smtClean="0"/>
              <a:t>Compute </a:t>
            </a:r>
            <a:r>
              <a:rPr lang="en-US" dirty="0"/>
              <a:t>the best ordering for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* ... * A</a:t>
            </a:r>
            <a:r>
              <a:rPr lang="en-US" baseline="-25000" dirty="0"/>
              <a:t>M</a:t>
            </a:r>
            <a:r>
              <a:rPr lang="en-US" dirty="0" smtClean="0"/>
              <a:t>.</a:t>
            </a:r>
          </a:p>
          <a:p>
            <a:r>
              <a:rPr lang="en-US" sz="2400" dirty="0"/>
              <a:t>What is the order in which we must solve these problems?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90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set of all problems we must </a:t>
            </a:r>
            <a:r>
              <a:rPr lang="en-US" sz="2400" dirty="0" smtClean="0"/>
              <a:t>solve, </a:t>
            </a:r>
            <a:r>
              <a:rPr lang="en-US" sz="2400" dirty="0"/>
              <a:t>in the correct order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en-US" sz="2400" dirty="0"/>
              <a:t>For M = 1, ..., K.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For N = </a:t>
            </a:r>
            <a:r>
              <a:rPr lang="en-US" sz="2000" dirty="0" smtClean="0">
                <a:solidFill>
                  <a:srgbClr val="FF0000"/>
                </a:solidFill>
              </a:rPr>
              <a:t>M, </a:t>
            </a:r>
            <a:r>
              <a:rPr lang="en-US" sz="2000" dirty="0">
                <a:solidFill>
                  <a:srgbClr val="FF0000"/>
                </a:solidFill>
              </a:rPr>
              <a:t>..., </a:t>
            </a:r>
            <a:r>
              <a:rPr lang="en-US" sz="2000" dirty="0" smtClean="0">
                <a:solidFill>
                  <a:srgbClr val="FF0000"/>
                </a:solidFill>
              </a:rPr>
              <a:t>1.</a:t>
            </a:r>
            <a:endParaRPr lang="en-US" sz="2000" dirty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Compute </a:t>
            </a:r>
            <a:r>
              <a:rPr lang="en-US" dirty="0"/>
              <a:t>the best ordering for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* ... * A</a:t>
            </a:r>
            <a:r>
              <a:rPr lang="en-US" baseline="-25000" dirty="0"/>
              <a:t>M</a:t>
            </a:r>
            <a:r>
              <a:rPr lang="en-US" dirty="0" smtClean="0"/>
              <a:t>.</a:t>
            </a:r>
          </a:p>
          <a:p>
            <a:r>
              <a:rPr lang="en-US" sz="2400" dirty="0" smtClean="0"/>
              <a:t>N </a:t>
            </a:r>
            <a:r>
              <a:rPr lang="en-US" sz="2400" dirty="0"/>
              <a:t>must go from M to 1, </a:t>
            </a:r>
            <a:r>
              <a:rPr lang="en-US" sz="2400" dirty="0" smtClean="0"/>
              <a:t>NOT </a:t>
            </a:r>
            <a:r>
              <a:rPr lang="en-US" sz="2400" dirty="0"/>
              <a:t>the other way around.</a:t>
            </a:r>
          </a:p>
          <a:p>
            <a:pPr marL="342900" lvl="2" indent="-342900"/>
            <a:r>
              <a:rPr lang="en-US" sz="2400" dirty="0" smtClean="0"/>
              <a:t>Why? Because, given M, the larger the N is, the smaller the problem is of computing the best ordering for </a:t>
            </a:r>
            <a:r>
              <a:rPr lang="en-US" sz="2400" dirty="0"/>
              <a:t>A</a:t>
            </a:r>
            <a:r>
              <a:rPr lang="en-US" sz="2400" baseline="-25000" dirty="0"/>
              <a:t>N</a:t>
            </a:r>
            <a:r>
              <a:rPr lang="en-US" sz="2400" dirty="0"/>
              <a:t> * ... * A</a:t>
            </a:r>
            <a:r>
              <a:rPr lang="en-US" sz="2400" baseline="-25000" dirty="0"/>
              <a:t>M</a:t>
            </a:r>
            <a:r>
              <a:rPr lang="en-US" sz="2400" dirty="0"/>
              <a:t>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576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These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For M = 1, ..., K.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For N = M, ..., 1.</a:t>
            </a:r>
          </a:p>
          <a:p>
            <a:pPr lvl="2"/>
            <a:r>
              <a:rPr lang="en-US" dirty="0"/>
              <a:t>Compute the best ordering for A</a:t>
            </a:r>
            <a:r>
              <a:rPr lang="en-US" baseline="-25000" dirty="0"/>
              <a:t>N</a:t>
            </a:r>
            <a:r>
              <a:rPr lang="en-US" dirty="0"/>
              <a:t> * ... * A</a:t>
            </a:r>
            <a:r>
              <a:rPr lang="en-US" baseline="-25000" dirty="0"/>
              <a:t>M</a:t>
            </a:r>
            <a:r>
              <a:rPr lang="en-US" dirty="0"/>
              <a:t>.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are the base cases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N = M.</a:t>
            </a:r>
          </a:p>
          <a:p>
            <a:pPr lvl="1"/>
            <a:r>
              <a:rPr lang="en-US" sz="2000" dirty="0" smtClean="0"/>
              <a:t>costs[N][M] = 0</a:t>
            </a:r>
            <a:r>
              <a:rPr lang="en-US" sz="2000" dirty="0"/>
              <a:t>.</a:t>
            </a:r>
          </a:p>
          <a:p>
            <a:r>
              <a:rPr lang="en-US" sz="2400" dirty="0"/>
              <a:t>N = </a:t>
            </a:r>
            <a:r>
              <a:rPr lang="en-US" sz="2400" dirty="0" smtClean="0"/>
              <a:t>M - 1.</a:t>
            </a:r>
            <a:endParaRPr lang="en-US" sz="2400" dirty="0"/>
          </a:p>
          <a:p>
            <a:pPr lvl="1"/>
            <a:r>
              <a:rPr lang="en-US" sz="2000" dirty="0" smtClean="0"/>
              <a:t>costs[N][M] = rows(A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* cols(A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* cols(A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).</a:t>
            </a:r>
          </a:p>
          <a:p>
            <a:r>
              <a:rPr lang="en-US" sz="2400" dirty="0"/>
              <a:t>Solution for the recursive case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09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These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For M = 1, ..., K.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For N = M, ..., 1.</a:t>
            </a:r>
          </a:p>
          <a:p>
            <a:pPr lvl="2"/>
            <a:r>
              <a:rPr lang="en-US" dirty="0"/>
              <a:t>Compute the best ordering for A</a:t>
            </a:r>
            <a:r>
              <a:rPr lang="en-US" baseline="-25000" dirty="0"/>
              <a:t>N</a:t>
            </a:r>
            <a:r>
              <a:rPr lang="en-US" dirty="0"/>
              <a:t> * ... * A</a:t>
            </a:r>
            <a:r>
              <a:rPr lang="en-US" baseline="-25000" dirty="0"/>
              <a:t>M</a:t>
            </a:r>
            <a:r>
              <a:rPr lang="en-US" dirty="0"/>
              <a:t>.</a:t>
            </a:r>
          </a:p>
          <a:p>
            <a:r>
              <a:rPr lang="en-US" sz="2400" dirty="0" smtClean="0"/>
              <a:t>Solution </a:t>
            </a:r>
            <a:r>
              <a:rPr lang="en-US" sz="2400" dirty="0"/>
              <a:t>for the recursive case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err="1"/>
              <a:t>minimum_cost</a:t>
            </a:r>
            <a:r>
              <a:rPr lang="en-US" sz="2400" dirty="0"/>
              <a:t> = 0</a:t>
            </a:r>
          </a:p>
          <a:p>
            <a:r>
              <a:rPr lang="en-US" sz="2400" dirty="0"/>
              <a:t>For R = N, ..., M-1:</a:t>
            </a:r>
          </a:p>
          <a:p>
            <a:pPr lvl="1"/>
            <a:r>
              <a:rPr lang="en-US" sz="2000" dirty="0" smtClean="0"/>
              <a:t>cost1 </a:t>
            </a:r>
            <a:r>
              <a:rPr lang="en-US" sz="2000" dirty="0"/>
              <a:t>= costs[N][R]</a:t>
            </a:r>
          </a:p>
          <a:p>
            <a:pPr lvl="1"/>
            <a:r>
              <a:rPr lang="en-US" sz="2000" dirty="0" smtClean="0"/>
              <a:t>cost2 </a:t>
            </a:r>
            <a:r>
              <a:rPr lang="en-US" sz="2000" dirty="0"/>
              <a:t>= costs[R+1][M]</a:t>
            </a:r>
          </a:p>
          <a:p>
            <a:pPr lvl="1"/>
            <a:r>
              <a:rPr lang="en-US" sz="2000" dirty="0" smtClean="0"/>
              <a:t>cost3 </a:t>
            </a:r>
            <a:r>
              <a:rPr lang="en-US" sz="2000" dirty="0"/>
              <a:t>= </a:t>
            </a:r>
            <a:r>
              <a:rPr lang="en-US" sz="2000" dirty="0" smtClean="0"/>
              <a:t>rows(A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 * cols(A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) * cols(A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en-US" sz="2000" dirty="0" smtClean="0"/>
              <a:t>cost </a:t>
            </a:r>
            <a:r>
              <a:rPr lang="en-US" sz="2000" dirty="0"/>
              <a:t>= cost1 + cost2 + cost3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(cost &lt; </a:t>
            </a:r>
            <a:r>
              <a:rPr lang="en-US" sz="2000" dirty="0" err="1"/>
              <a:t>minimum_cost</a:t>
            </a:r>
            <a:r>
              <a:rPr lang="en-US" sz="2000" dirty="0"/>
              <a:t>) </a:t>
            </a:r>
            <a:r>
              <a:rPr lang="en-US" sz="2000" dirty="0" err="1"/>
              <a:t>minimum_cost</a:t>
            </a:r>
            <a:r>
              <a:rPr lang="en-US" sz="2000" dirty="0"/>
              <a:t> = cost</a:t>
            </a:r>
          </a:p>
          <a:p>
            <a:r>
              <a:rPr lang="en-US" sz="2400" dirty="0"/>
              <a:t>costs[N][M] = </a:t>
            </a:r>
            <a:r>
              <a:rPr lang="en-US" sz="2400" dirty="0" err="1"/>
              <a:t>minimum_cost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Matrix Multiplication: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that A</a:t>
            </a:r>
            <a:r>
              <a:rPr lang="en-US" baseline="-25000" dirty="0"/>
              <a:t>1</a:t>
            </a:r>
            <a:r>
              <a:rPr lang="en-US" dirty="0"/>
              <a:t> is of size S</a:t>
            </a:r>
            <a:r>
              <a:rPr lang="en-US" baseline="-25000" dirty="0"/>
              <a:t>1</a:t>
            </a:r>
            <a:r>
              <a:rPr lang="en-US" dirty="0"/>
              <a:t> x S</a:t>
            </a:r>
            <a:r>
              <a:rPr lang="en-US" baseline="-25000" dirty="0"/>
              <a:t>2</a:t>
            </a:r>
            <a:r>
              <a:rPr lang="en-US" dirty="0"/>
              <a:t>, and A</a:t>
            </a:r>
            <a:r>
              <a:rPr lang="en-US" baseline="-25000" dirty="0"/>
              <a:t>2</a:t>
            </a:r>
            <a:r>
              <a:rPr lang="en-US" dirty="0"/>
              <a:t> is of size S</a:t>
            </a:r>
            <a:r>
              <a:rPr lang="en-US" baseline="-25000" dirty="0"/>
              <a:t>2</a:t>
            </a:r>
            <a:r>
              <a:rPr lang="en-US" dirty="0"/>
              <a:t> x S</a:t>
            </a:r>
            <a:r>
              <a:rPr lang="en-US" baseline="-25000" dirty="0"/>
              <a:t>3</a:t>
            </a:r>
            <a:r>
              <a:rPr lang="en-US" dirty="0" smtClean="0"/>
              <a:t>.</a:t>
            </a:r>
          </a:p>
          <a:p>
            <a:r>
              <a:rPr lang="en-US" dirty="0"/>
              <a:t>What is the time complexity of </a:t>
            </a:r>
            <a:r>
              <a:rPr lang="en-US" dirty="0" smtClean="0"/>
              <a:t>computing A</a:t>
            </a:r>
            <a:r>
              <a:rPr lang="en-US" baseline="-25000" dirty="0" smtClean="0"/>
              <a:t>1</a:t>
            </a:r>
            <a:r>
              <a:rPr lang="en-US" dirty="0" smtClean="0"/>
              <a:t> * 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 smtClean="0"/>
              <a:t>?</a:t>
            </a:r>
          </a:p>
          <a:p>
            <a:r>
              <a:rPr lang="en-US" dirty="0"/>
              <a:t>What is the size of the result</a:t>
            </a:r>
            <a:r>
              <a:rPr lang="en-US" dirty="0" smtClean="0"/>
              <a:t>?</a:t>
            </a:r>
            <a:r>
              <a:rPr lang="en-US" dirty="0"/>
              <a:t> 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9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Matrix Multiplication: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Suppose </a:t>
            </a:r>
            <a:r>
              <a:rPr lang="en-US" dirty="0"/>
              <a:t>that A</a:t>
            </a:r>
            <a:r>
              <a:rPr lang="en-US" baseline="-25000" dirty="0"/>
              <a:t>1</a:t>
            </a:r>
            <a:r>
              <a:rPr lang="en-US" dirty="0"/>
              <a:t> is of size S</a:t>
            </a:r>
            <a:r>
              <a:rPr lang="en-US" baseline="-25000" dirty="0"/>
              <a:t>1</a:t>
            </a:r>
            <a:r>
              <a:rPr lang="en-US" dirty="0"/>
              <a:t> x S</a:t>
            </a:r>
            <a:r>
              <a:rPr lang="en-US" baseline="-25000" dirty="0"/>
              <a:t>2</a:t>
            </a:r>
            <a:r>
              <a:rPr lang="en-US" dirty="0"/>
              <a:t>, and A</a:t>
            </a:r>
            <a:r>
              <a:rPr lang="en-US" baseline="-25000" dirty="0"/>
              <a:t>2</a:t>
            </a:r>
            <a:r>
              <a:rPr lang="en-US" dirty="0"/>
              <a:t> is of size S</a:t>
            </a:r>
            <a:r>
              <a:rPr lang="en-US" baseline="-25000" dirty="0"/>
              <a:t>2</a:t>
            </a:r>
            <a:r>
              <a:rPr lang="en-US" dirty="0"/>
              <a:t> x S</a:t>
            </a:r>
            <a:r>
              <a:rPr lang="en-US" baseline="-25000" dirty="0"/>
              <a:t>3</a:t>
            </a:r>
            <a:r>
              <a:rPr lang="en-US" dirty="0" smtClean="0"/>
              <a:t>.</a:t>
            </a:r>
          </a:p>
          <a:p>
            <a:r>
              <a:rPr lang="en-US" dirty="0"/>
              <a:t>What is the time complexity of </a:t>
            </a:r>
            <a:r>
              <a:rPr lang="en-US" dirty="0" smtClean="0"/>
              <a:t>computing A</a:t>
            </a:r>
            <a:r>
              <a:rPr lang="en-US" baseline="-25000" dirty="0" smtClean="0"/>
              <a:t>1</a:t>
            </a:r>
            <a:r>
              <a:rPr lang="en-US" dirty="0" smtClean="0"/>
              <a:t> * 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 smtClean="0"/>
              <a:t>?</a:t>
            </a:r>
          </a:p>
          <a:p>
            <a:r>
              <a:rPr lang="en-US" dirty="0"/>
              <a:t>What is the size of the result</a:t>
            </a:r>
            <a:r>
              <a:rPr lang="en-US" dirty="0" smtClean="0"/>
              <a:t>?</a:t>
            </a:r>
            <a:r>
              <a:rPr lang="en-US" dirty="0"/>
              <a:t> </a:t>
            </a:r>
            <a:r>
              <a:rPr lang="en-US" dirty="0" smtClean="0">
                <a:solidFill>
                  <a:srgbClr val="7030A0"/>
                </a:solidFill>
              </a:rPr>
              <a:t>S</a:t>
            </a:r>
            <a:r>
              <a:rPr lang="en-US" baseline="-25000" dirty="0" smtClean="0">
                <a:solidFill>
                  <a:srgbClr val="7030A0"/>
                </a:solidFill>
              </a:rPr>
              <a:t>1</a:t>
            </a:r>
            <a:r>
              <a:rPr lang="en-US" dirty="0" smtClean="0">
                <a:solidFill>
                  <a:srgbClr val="7030A0"/>
                </a:solidFill>
              </a:rPr>
              <a:t> x S</a:t>
            </a:r>
            <a:r>
              <a:rPr lang="en-US" baseline="-25000" dirty="0" smtClean="0">
                <a:solidFill>
                  <a:srgbClr val="7030A0"/>
                </a:solidFill>
              </a:rPr>
              <a:t>3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7030A0"/>
                </a:solidFill>
              </a:rPr>
              <a:t>Each number in the result is computed </a:t>
            </a:r>
            <a:r>
              <a:rPr lang="en-US" dirty="0" smtClean="0">
                <a:solidFill>
                  <a:srgbClr val="7030A0"/>
                </a:solidFill>
              </a:rPr>
              <a:t>in O(S</a:t>
            </a:r>
            <a:r>
              <a:rPr lang="en-US" baseline="-25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) time by: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multiplying </a:t>
            </a:r>
            <a:r>
              <a:rPr lang="en-US" dirty="0">
                <a:solidFill>
                  <a:srgbClr val="7030A0"/>
                </a:solidFill>
              </a:rPr>
              <a:t>S</a:t>
            </a:r>
            <a:r>
              <a:rPr lang="en-US" baseline="-25000" dirty="0">
                <a:solidFill>
                  <a:srgbClr val="7030A0"/>
                </a:solidFill>
              </a:rPr>
              <a:t>2</a:t>
            </a:r>
            <a:r>
              <a:rPr lang="en-US" dirty="0">
                <a:solidFill>
                  <a:srgbClr val="7030A0"/>
                </a:solidFill>
              </a:rPr>
              <a:t> pairs of </a:t>
            </a:r>
            <a:r>
              <a:rPr lang="en-US" dirty="0" smtClean="0">
                <a:solidFill>
                  <a:srgbClr val="7030A0"/>
                </a:solidFill>
              </a:rPr>
              <a:t>numbers.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adding S</a:t>
            </a:r>
            <a:r>
              <a:rPr lang="en-US" baseline="-25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numbers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dirty="0">
                <a:solidFill>
                  <a:srgbClr val="7030A0"/>
                </a:solidFill>
              </a:rPr>
              <a:t>Overall time complexity: </a:t>
            </a:r>
            <a:r>
              <a:rPr lang="en-US" dirty="0" smtClean="0">
                <a:solidFill>
                  <a:srgbClr val="7030A0"/>
                </a:solidFill>
              </a:rPr>
              <a:t>O(</a:t>
            </a:r>
            <a:r>
              <a:rPr lang="en-US" dirty="0">
                <a:solidFill>
                  <a:srgbClr val="7030A0"/>
                </a:solidFill>
              </a:rPr>
              <a:t>S</a:t>
            </a:r>
            <a:r>
              <a:rPr lang="en-US" baseline="-25000" dirty="0">
                <a:solidFill>
                  <a:srgbClr val="7030A0"/>
                </a:solidFill>
              </a:rPr>
              <a:t>1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* S</a:t>
            </a:r>
            <a:r>
              <a:rPr lang="en-US" baseline="-25000" dirty="0" smtClean="0">
                <a:solidFill>
                  <a:srgbClr val="7030A0"/>
                </a:solidFill>
              </a:rPr>
              <a:t>2 </a:t>
            </a:r>
            <a:r>
              <a:rPr lang="en-US" dirty="0" smtClean="0">
                <a:solidFill>
                  <a:srgbClr val="7030A0"/>
                </a:solidFill>
              </a:rPr>
              <a:t>* S</a:t>
            </a:r>
            <a:r>
              <a:rPr lang="en-US" baseline="-25000" dirty="0" smtClean="0">
                <a:solidFill>
                  <a:srgbClr val="7030A0"/>
                </a:solidFill>
              </a:rPr>
              <a:t>3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  <a:r>
              <a:rPr lang="en-US" baseline="-25000" dirty="0" smtClean="0">
                <a:solidFill>
                  <a:srgbClr val="7030A0"/>
                </a:solidFill>
              </a:rPr>
              <a:t>.</a:t>
            </a:r>
            <a:endParaRPr lang="el-GR" dirty="0" smtClean="0">
              <a:solidFill>
                <a:srgbClr val="7030A0"/>
              </a:solidFill>
            </a:endParaRP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2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Optimal Ordering for Matrix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dirty="0"/>
              <a:t>Suppose that we need to do a sequence of matrix multiplications:</a:t>
            </a:r>
          </a:p>
          <a:p>
            <a:pPr lvl="1"/>
            <a:r>
              <a:rPr lang="en-US" dirty="0"/>
              <a:t>result = A</a:t>
            </a:r>
            <a:r>
              <a:rPr lang="en-US" baseline="-25000" dirty="0"/>
              <a:t>1</a:t>
            </a:r>
            <a:r>
              <a:rPr lang="en-US" dirty="0"/>
              <a:t> * A</a:t>
            </a:r>
            <a:r>
              <a:rPr lang="en-US" baseline="-25000" dirty="0"/>
              <a:t>2</a:t>
            </a:r>
            <a:r>
              <a:rPr lang="en-US" dirty="0"/>
              <a:t> * A</a:t>
            </a:r>
            <a:r>
              <a:rPr lang="en-US" baseline="-25000" dirty="0"/>
              <a:t>3</a:t>
            </a:r>
            <a:r>
              <a:rPr lang="en-US" dirty="0"/>
              <a:t> * ... * A</a:t>
            </a:r>
            <a:r>
              <a:rPr lang="en-US" baseline="-25000" dirty="0"/>
              <a:t>K</a:t>
            </a:r>
          </a:p>
          <a:p>
            <a:r>
              <a:rPr lang="en-US" dirty="0"/>
              <a:t>The number of </a:t>
            </a:r>
            <a:r>
              <a:rPr lang="en-US" dirty="0" smtClean="0"/>
              <a:t>columns for </a:t>
            </a:r>
            <a:r>
              <a:rPr lang="en-US" dirty="0"/>
              <a:t>A</a:t>
            </a:r>
            <a:r>
              <a:rPr lang="en-US" baseline="-25000" dirty="0"/>
              <a:t>i</a:t>
            </a:r>
            <a:r>
              <a:rPr lang="en-US" dirty="0"/>
              <a:t> must equal the number of </a:t>
            </a:r>
            <a:r>
              <a:rPr lang="en-US" dirty="0" smtClean="0"/>
              <a:t>rows for </a:t>
            </a:r>
            <a:r>
              <a:rPr lang="en-US" dirty="0"/>
              <a:t>A</a:t>
            </a:r>
            <a:r>
              <a:rPr lang="en-US" baseline="-25000" dirty="0"/>
              <a:t>i+1</a:t>
            </a:r>
            <a:r>
              <a:rPr lang="en-US" dirty="0" smtClean="0"/>
              <a:t>.</a:t>
            </a:r>
          </a:p>
          <a:p>
            <a:r>
              <a:rPr lang="en-US" dirty="0"/>
              <a:t>What is the time complexity for performing this sequence of multiplications?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88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Optimal Ordering for Matrix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Suppose that we need to do a sequence of matrix multiplications:</a:t>
            </a:r>
          </a:p>
          <a:p>
            <a:pPr lvl="1"/>
            <a:r>
              <a:rPr lang="en-US" dirty="0"/>
              <a:t>result = A</a:t>
            </a:r>
            <a:r>
              <a:rPr lang="en-US" baseline="-25000" dirty="0"/>
              <a:t>1</a:t>
            </a:r>
            <a:r>
              <a:rPr lang="en-US" dirty="0"/>
              <a:t> * A</a:t>
            </a:r>
            <a:r>
              <a:rPr lang="en-US" baseline="-25000" dirty="0"/>
              <a:t>2</a:t>
            </a:r>
            <a:r>
              <a:rPr lang="en-US" dirty="0"/>
              <a:t> * A</a:t>
            </a:r>
            <a:r>
              <a:rPr lang="en-US" baseline="-25000" dirty="0"/>
              <a:t>3</a:t>
            </a:r>
            <a:r>
              <a:rPr lang="en-US" dirty="0"/>
              <a:t> * ... * A</a:t>
            </a:r>
            <a:r>
              <a:rPr lang="en-US" baseline="-25000" dirty="0"/>
              <a:t>K</a:t>
            </a:r>
          </a:p>
          <a:p>
            <a:r>
              <a:rPr lang="en-US" dirty="0"/>
              <a:t>The number of columns for A</a:t>
            </a:r>
            <a:r>
              <a:rPr lang="en-US" baseline="-25000" dirty="0"/>
              <a:t>i</a:t>
            </a:r>
            <a:r>
              <a:rPr lang="en-US" dirty="0"/>
              <a:t> must equal the number of rows for A</a:t>
            </a:r>
            <a:r>
              <a:rPr lang="en-US" baseline="-25000" dirty="0"/>
              <a:t>i+1</a:t>
            </a:r>
            <a:r>
              <a:rPr lang="en-US" dirty="0"/>
              <a:t>.</a:t>
            </a:r>
          </a:p>
          <a:p>
            <a:r>
              <a:rPr lang="en-US" dirty="0" smtClean="0"/>
              <a:t>What </a:t>
            </a:r>
            <a:r>
              <a:rPr lang="en-US" dirty="0"/>
              <a:t>is the time complexity for performing this sequence of multiplications?</a:t>
            </a:r>
            <a:endParaRPr lang="el-GR" dirty="0"/>
          </a:p>
          <a:p>
            <a:r>
              <a:rPr lang="en-US" dirty="0"/>
              <a:t>The answer is: it depends on the order in which we perform the multiplications.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1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sz="2400" dirty="0" smtClean="0"/>
              <a:t>Suppose: 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is17x2.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is 2x35.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is 35x4.</a:t>
            </a:r>
          </a:p>
          <a:p>
            <a:r>
              <a:rPr lang="en-US" sz="2400" dirty="0" smtClean="0"/>
              <a:t>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*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*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* </a:t>
            </a:r>
            <a:r>
              <a:rPr lang="en-US" sz="2400" dirty="0" smtClean="0"/>
              <a:t>(A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*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4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Suppose: 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is17x2.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is 2x35.</a:t>
            </a:r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is 35x4.</a:t>
            </a:r>
          </a:p>
          <a:p>
            <a:r>
              <a:rPr lang="en-US" sz="2400" dirty="0" smtClean="0"/>
              <a:t>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*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*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17*2*35 = 1190 multiplications and additions to compute A</a:t>
            </a:r>
            <a:r>
              <a:rPr lang="en-US" sz="2000" baseline="-25000" dirty="0" smtClean="0">
                <a:solidFill>
                  <a:srgbClr val="7030A0"/>
                </a:solidFill>
              </a:rPr>
              <a:t>1</a:t>
            </a:r>
            <a:r>
              <a:rPr lang="en-US" sz="2000" dirty="0" smtClean="0">
                <a:solidFill>
                  <a:srgbClr val="7030A0"/>
                </a:solidFill>
              </a:rPr>
              <a:t> * A</a:t>
            </a:r>
            <a:r>
              <a:rPr lang="en-US" sz="2000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dirty="0" smtClean="0">
                <a:solidFill>
                  <a:srgbClr val="7030A0"/>
                </a:solidFill>
              </a:rPr>
              <a:t>.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17*35*4 = 2380 </a:t>
            </a:r>
            <a:r>
              <a:rPr lang="en-US" sz="2000" dirty="0">
                <a:solidFill>
                  <a:srgbClr val="7030A0"/>
                </a:solidFill>
              </a:rPr>
              <a:t>multiplications and additions to compute </a:t>
            </a:r>
            <a:r>
              <a:rPr lang="en-US" sz="2000" dirty="0" smtClean="0">
                <a:solidFill>
                  <a:srgbClr val="7030A0"/>
                </a:solidFill>
              </a:rPr>
              <a:t>multiplying the result of (A</a:t>
            </a:r>
            <a:r>
              <a:rPr lang="en-US" sz="2000" baseline="-25000" dirty="0" smtClean="0">
                <a:solidFill>
                  <a:srgbClr val="7030A0"/>
                </a:solidFill>
              </a:rPr>
              <a:t>1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>
                <a:solidFill>
                  <a:srgbClr val="7030A0"/>
                </a:solidFill>
              </a:rPr>
              <a:t>* </a:t>
            </a:r>
            <a:r>
              <a:rPr lang="en-US" sz="2000" dirty="0" smtClean="0">
                <a:solidFill>
                  <a:srgbClr val="7030A0"/>
                </a:solidFill>
              </a:rPr>
              <a:t>A</a:t>
            </a:r>
            <a:r>
              <a:rPr lang="en-US" sz="2000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dirty="0" smtClean="0">
                <a:solidFill>
                  <a:srgbClr val="7030A0"/>
                </a:solidFill>
              </a:rPr>
              <a:t>) with A</a:t>
            </a:r>
            <a:r>
              <a:rPr lang="en-US" sz="2000" baseline="-25000" dirty="0" smtClean="0">
                <a:solidFill>
                  <a:srgbClr val="7030A0"/>
                </a:solidFill>
              </a:rPr>
              <a:t>3</a:t>
            </a:r>
            <a:r>
              <a:rPr lang="en-US" sz="2000" dirty="0" smtClean="0">
                <a:solidFill>
                  <a:srgbClr val="7030A0"/>
                </a:solidFill>
              </a:rPr>
              <a:t>.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Total: 3570 </a:t>
            </a:r>
            <a:r>
              <a:rPr lang="en-US" sz="2000" dirty="0">
                <a:solidFill>
                  <a:srgbClr val="7030A0"/>
                </a:solidFill>
              </a:rPr>
              <a:t>multiplications and </a:t>
            </a:r>
            <a:r>
              <a:rPr lang="en-US" sz="2000" dirty="0" smtClean="0">
                <a:solidFill>
                  <a:srgbClr val="7030A0"/>
                </a:solidFill>
              </a:rPr>
              <a:t>additions.</a:t>
            </a:r>
          </a:p>
          <a:p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* </a:t>
            </a:r>
            <a:r>
              <a:rPr lang="en-US" sz="2400" dirty="0" smtClean="0"/>
              <a:t>(A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*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):</a:t>
            </a:r>
            <a:endParaRPr lang="en-US" sz="2400" dirty="0"/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2*35*4 </a:t>
            </a:r>
            <a:r>
              <a:rPr lang="en-US" sz="2000" dirty="0">
                <a:solidFill>
                  <a:srgbClr val="7030A0"/>
                </a:solidFill>
              </a:rPr>
              <a:t>= </a:t>
            </a:r>
            <a:r>
              <a:rPr lang="en-US" sz="2000" dirty="0" smtClean="0">
                <a:solidFill>
                  <a:srgbClr val="7030A0"/>
                </a:solidFill>
              </a:rPr>
              <a:t>280 </a:t>
            </a:r>
            <a:r>
              <a:rPr lang="en-US" sz="2000" dirty="0">
                <a:solidFill>
                  <a:srgbClr val="7030A0"/>
                </a:solidFill>
              </a:rPr>
              <a:t>multiplications and additions to compute </a:t>
            </a:r>
            <a:r>
              <a:rPr lang="en-US" sz="2000" dirty="0" smtClean="0">
                <a:solidFill>
                  <a:srgbClr val="7030A0"/>
                </a:solidFill>
              </a:rPr>
              <a:t>A</a:t>
            </a:r>
            <a:r>
              <a:rPr lang="en-US" sz="2000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>
                <a:solidFill>
                  <a:srgbClr val="7030A0"/>
                </a:solidFill>
              </a:rPr>
              <a:t>* </a:t>
            </a:r>
            <a:r>
              <a:rPr lang="en-US" sz="2000" dirty="0" smtClean="0">
                <a:solidFill>
                  <a:srgbClr val="7030A0"/>
                </a:solidFill>
              </a:rPr>
              <a:t>A</a:t>
            </a:r>
            <a:r>
              <a:rPr lang="en-US" sz="2000" baseline="-25000" dirty="0" smtClean="0">
                <a:solidFill>
                  <a:srgbClr val="7030A0"/>
                </a:solidFill>
              </a:rPr>
              <a:t>3</a:t>
            </a:r>
            <a:r>
              <a:rPr lang="en-US" sz="2000" dirty="0" smtClean="0">
                <a:solidFill>
                  <a:srgbClr val="7030A0"/>
                </a:solidFill>
              </a:rPr>
              <a:t>.</a:t>
            </a:r>
            <a:endParaRPr lang="en-US" sz="2000" dirty="0">
              <a:solidFill>
                <a:srgbClr val="7030A0"/>
              </a:solidFill>
            </a:endParaRP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17*2*4 </a:t>
            </a:r>
            <a:r>
              <a:rPr lang="en-US" sz="2000" dirty="0">
                <a:solidFill>
                  <a:srgbClr val="7030A0"/>
                </a:solidFill>
              </a:rPr>
              <a:t>= </a:t>
            </a:r>
            <a:r>
              <a:rPr lang="en-US" sz="2000" dirty="0" smtClean="0">
                <a:solidFill>
                  <a:srgbClr val="7030A0"/>
                </a:solidFill>
              </a:rPr>
              <a:t>136 </a:t>
            </a:r>
            <a:r>
              <a:rPr lang="en-US" sz="2000" dirty="0">
                <a:solidFill>
                  <a:srgbClr val="7030A0"/>
                </a:solidFill>
              </a:rPr>
              <a:t>multiplications and additions to compute multiplying </a:t>
            </a:r>
            <a:r>
              <a:rPr lang="en-US" sz="2000" dirty="0" smtClean="0">
                <a:solidFill>
                  <a:srgbClr val="7030A0"/>
                </a:solidFill>
              </a:rPr>
              <a:t>A</a:t>
            </a:r>
            <a:r>
              <a:rPr lang="en-US" sz="2000" baseline="-25000" dirty="0" smtClean="0">
                <a:solidFill>
                  <a:srgbClr val="7030A0"/>
                </a:solidFill>
              </a:rPr>
              <a:t>1</a:t>
            </a:r>
            <a:r>
              <a:rPr lang="en-US" sz="2000" dirty="0" smtClean="0">
                <a:solidFill>
                  <a:srgbClr val="7030A0"/>
                </a:solidFill>
              </a:rPr>
              <a:t> with the </a:t>
            </a:r>
            <a:r>
              <a:rPr lang="en-US" sz="2000" dirty="0">
                <a:solidFill>
                  <a:srgbClr val="7030A0"/>
                </a:solidFill>
              </a:rPr>
              <a:t>result of (</a:t>
            </a:r>
            <a:r>
              <a:rPr lang="en-US" sz="2000" dirty="0" smtClean="0">
                <a:solidFill>
                  <a:srgbClr val="7030A0"/>
                </a:solidFill>
              </a:rPr>
              <a:t>A</a:t>
            </a:r>
            <a:r>
              <a:rPr lang="en-US" sz="2000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>
                <a:solidFill>
                  <a:srgbClr val="7030A0"/>
                </a:solidFill>
              </a:rPr>
              <a:t>* </a:t>
            </a:r>
            <a:r>
              <a:rPr lang="en-US" sz="2000" dirty="0" smtClean="0">
                <a:solidFill>
                  <a:srgbClr val="7030A0"/>
                </a:solidFill>
              </a:rPr>
              <a:t>A</a:t>
            </a:r>
            <a:r>
              <a:rPr lang="en-US" sz="2000" baseline="-25000" dirty="0" smtClean="0">
                <a:solidFill>
                  <a:srgbClr val="7030A0"/>
                </a:solidFill>
              </a:rPr>
              <a:t>3</a:t>
            </a:r>
            <a:r>
              <a:rPr lang="en-US" sz="2000" dirty="0" smtClean="0">
                <a:solidFill>
                  <a:srgbClr val="7030A0"/>
                </a:solidFill>
              </a:rPr>
              <a:t>).</a:t>
            </a:r>
            <a:endParaRPr lang="en-US" sz="2000" dirty="0">
              <a:solidFill>
                <a:srgbClr val="7030A0"/>
              </a:solidFill>
            </a:endParaRP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Total: </a:t>
            </a:r>
            <a:r>
              <a:rPr lang="en-US" sz="2000" dirty="0" smtClean="0">
                <a:solidFill>
                  <a:srgbClr val="7030A0"/>
                </a:solidFill>
              </a:rPr>
              <a:t>416 multiplications </a:t>
            </a:r>
            <a:r>
              <a:rPr lang="en-US" sz="2000" dirty="0">
                <a:solidFill>
                  <a:srgbClr val="7030A0"/>
                </a:solidFill>
              </a:rPr>
              <a:t>and additions</a:t>
            </a:r>
            <a:r>
              <a:rPr lang="en-US" sz="2000" dirty="0" smtClean="0">
                <a:solidFill>
                  <a:srgbClr val="7030A0"/>
                </a:solidFill>
              </a:rPr>
              <a:t>.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0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dirty="0"/>
              <a:t>Adaptation to Dynamic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Suppose that we need to do a sequence of matrix multiplications:</a:t>
            </a:r>
          </a:p>
          <a:p>
            <a:pPr lvl="1"/>
            <a:r>
              <a:rPr lang="en-US" sz="2000" dirty="0"/>
              <a:t>result = A</a:t>
            </a:r>
            <a:r>
              <a:rPr lang="en-US" sz="2000" baseline="-25000" dirty="0"/>
              <a:t>1</a:t>
            </a:r>
            <a:r>
              <a:rPr lang="en-US" sz="2000" dirty="0"/>
              <a:t> * A</a:t>
            </a:r>
            <a:r>
              <a:rPr lang="en-US" sz="2000" baseline="-25000" dirty="0"/>
              <a:t>2</a:t>
            </a:r>
            <a:r>
              <a:rPr lang="en-US" sz="2000" dirty="0"/>
              <a:t> * A</a:t>
            </a:r>
            <a:r>
              <a:rPr lang="en-US" sz="2000" baseline="-25000" dirty="0"/>
              <a:t>3</a:t>
            </a:r>
            <a:r>
              <a:rPr lang="en-US" sz="2000" dirty="0"/>
              <a:t> * ... * A</a:t>
            </a:r>
            <a:r>
              <a:rPr lang="en-US" sz="2000" baseline="-25000" dirty="0"/>
              <a:t>K</a:t>
            </a:r>
          </a:p>
          <a:p>
            <a:r>
              <a:rPr lang="en-US" sz="2400" dirty="0"/>
              <a:t>To figure out if and how we can use dynamic programming, we must address the standard two questions we always need to address for dynamic programming: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Can </a:t>
            </a:r>
            <a:r>
              <a:rPr lang="en-US" sz="2400" dirty="0"/>
              <a:t>we define a set of smaller problems, such that the solutions to those problems make it easy to solve the original problem?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Can we arrange those smaller problems in a sequence </a:t>
            </a:r>
            <a:r>
              <a:rPr lang="en-US" sz="2400" b="1" u="sng" dirty="0"/>
              <a:t>of reasonable size</a:t>
            </a:r>
            <a:r>
              <a:rPr lang="en-US" sz="2400" dirty="0"/>
              <a:t>, so that each problem in that sequence </a:t>
            </a:r>
            <a:r>
              <a:rPr lang="en-US" sz="2400" b="1" u="sng" dirty="0"/>
              <a:t>only depends on problems that come earlier</a:t>
            </a:r>
            <a:r>
              <a:rPr lang="en-US" sz="2400" dirty="0"/>
              <a:t> in the sequence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91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Smaller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Can </a:t>
            </a:r>
            <a:r>
              <a:rPr lang="en-US" sz="2400" dirty="0"/>
              <a:t>we define a set of smaller problems, </a:t>
            </a:r>
            <a:r>
              <a:rPr lang="en-US" sz="2400" dirty="0" smtClean="0"/>
              <a:t>whose solutions make </a:t>
            </a:r>
            <a:r>
              <a:rPr lang="en-US" sz="2400" dirty="0"/>
              <a:t>it easy to solve the original problem? </a:t>
            </a:r>
            <a:endParaRPr lang="en-US" sz="2400" dirty="0" smtClean="0"/>
          </a:p>
          <a:p>
            <a:pPr marL="857250" lvl="1" indent="-457200"/>
            <a:r>
              <a:rPr lang="en-US" sz="2000" dirty="0" smtClean="0"/>
              <a:t>Original problem: optimal ordering for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* A</a:t>
            </a:r>
            <a:r>
              <a:rPr lang="en-US" sz="2000" baseline="-25000" dirty="0"/>
              <a:t>2</a:t>
            </a:r>
            <a:r>
              <a:rPr lang="en-US" sz="2000" dirty="0"/>
              <a:t> * A</a:t>
            </a:r>
            <a:r>
              <a:rPr lang="en-US" sz="2000" baseline="-25000" dirty="0"/>
              <a:t>3</a:t>
            </a:r>
            <a:r>
              <a:rPr lang="en-US" sz="2000" dirty="0"/>
              <a:t> * ... *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K</a:t>
            </a:r>
            <a:endParaRPr lang="en-US" sz="2000" dirty="0" smtClean="0"/>
          </a:p>
          <a:p>
            <a:r>
              <a:rPr lang="en-US" sz="2400" dirty="0"/>
              <a:t>Yes! Suppose that, for every </a:t>
            </a:r>
            <a:r>
              <a:rPr lang="en-US" sz="2400" dirty="0" err="1"/>
              <a:t>i</a:t>
            </a:r>
            <a:r>
              <a:rPr lang="en-US" sz="2400" dirty="0"/>
              <a:t> between 1 and K-1 we know: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best order (and </a:t>
            </a:r>
            <a:r>
              <a:rPr lang="en-US" sz="2000" dirty="0" smtClean="0"/>
              <a:t>best cost) for </a:t>
            </a:r>
            <a:r>
              <a:rPr lang="en-US" sz="2000" dirty="0"/>
              <a:t>multiplying matrices A</a:t>
            </a:r>
            <a:r>
              <a:rPr lang="en-US" sz="2000" baseline="-25000" dirty="0"/>
              <a:t>1</a:t>
            </a:r>
            <a:r>
              <a:rPr lang="en-US" sz="2000" dirty="0"/>
              <a:t>, ..., A</a:t>
            </a:r>
            <a:r>
              <a:rPr lang="en-US" sz="2000" baseline="-25000" dirty="0"/>
              <a:t>i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best order (and </a:t>
            </a:r>
            <a:r>
              <a:rPr lang="en-US" sz="2000" dirty="0" smtClean="0"/>
              <a:t>best cost) for </a:t>
            </a:r>
            <a:r>
              <a:rPr lang="en-US" sz="2000" dirty="0"/>
              <a:t>multiplying matrices A</a:t>
            </a:r>
            <a:r>
              <a:rPr lang="en-US" sz="2000" baseline="-25000" dirty="0"/>
              <a:t>i+1</a:t>
            </a:r>
            <a:r>
              <a:rPr lang="en-US" sz="2000" dirty="0"/>
              <a:t>, ..., A</a:t>
            </a:r>
            <a:r>
              <a:rPr lang="en-US" sz="2000" baseline="-25000" dirty="0"/>
              <a:t>K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Then, for every such </a:t>
            </a:r>
            <a:r>
              <a:rPr lang="en-US" sz="2400" dirty="0" err="1"/>
              <a:t>i</a:t>
            </a:r>
            <a:r>
              <a:rPr lang="en-US" sz="2400" dirty="0"/>
              <a:t>, we obtain a possible solution for our original problem:</a:t>
            </a:r>
          </a:p>
          <a:p>
            <a:pPr lvl="1"/>
            <a:r>
              <a:rPr lang="en-US" sz="2000" dirty="0" smtClean="0"/>
              <a:t>Multiply </a:t>
            </a:r>
            <a:r>
              <a:rPr lang="en-US" sz="2000" dirty="0"/>
              <a:t>matrices A</a:t>
            </a:r>
            <a:r>
              <a:rPr lang="en-US" sz="2000" baseline="-25000" dirty="0"/>
              <a:t>1</a:t>
            </a:r>
            <a:r>
              <a:rPr lang="en-US" sz="2000" dirty="0"/>
              <a:t>, ..., A</a:t>
            </a:r>
            <a:r>
              <a:rPr lang="en-US" sz="2000" baseline="-25000" dirty="0"/>
              <a:t>i</a:t>
            </a:r>
            <a:r>
              <a:rPr lang="en-US" sz="2000" dirty="0"/>
              <a:t> </a:t>
            </a:r>
            <a:r>
              <a:rPr lang="en-US" sz="2000" dirty="0" smtClean="0"/>
              <a:t>in </a:t>
            </a:r>
            <a:r>
              <a:rPr lang="en-US" sz="2000" dirty="0"/>
              <a:t>the best </a:t>
            </a:r>
            <a:r>
              <a:rPr lang="en-US" sz="2000" dirty="0" smtClean="0"/>
              <a:t>order. Let 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be the cost of that.</a:t>
            </a:r>
            <a:endParaRPr lang="en-US" sz="2000" dirty="0"/>
          </a:p>
          <a:p>
            <a:pPr lvl="1"/>
            <a:r>
              <a:rPr lang="en-US" sz="2000" dirty="0"/>
              <a:t>Multiply matrices A</a:t>
            </a:r>
            <a:r>
              <a:rPr lang="en-US" sz="2000" baseline="-25000" dirty="0"/>
              <a:t>i+1</a:t>
            </a:r>
            <a:r>
              <a:rPr lang="en-US" sz="2000" dirty="0"/>
              <a:t>, ..., A</a:t>
            </a:r>
            <a:r>
              <a:rPr lang="en-US" sz="2000" baseline="-25000" dirty="0"/>
              <a:t>K</a:t>
            </a:r>
            <a:r>
              <a:rPr lang="en-US" sz="2000" dirty="0"/>
              <a:t> </a:t>
            </a:r>
            <a:r>
              <a:rPr lang="en-US" sz="2000" dirty="0" smtClean="0"/>
              <a:t>in </a:t>
            </a:r>
            <a:r>
              <a:rPr lang="en-US" sz="2000" dirty="0"/>
              <a:t>the best </a:t>
            </a:r>
            <a:r>
              <a:rPr lang="en-US" sz="2000" dirty="0" smtClean="0"/>
              <a:t>order. </a:t>
            </a:r>
            <a:r>
              <a:rPr lang="en-US" sz="2000" dirty="0"/>
              <a:t>Let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be the cost of that.</a:t>
            </a:r>
          </a:p>
          <a:p>
            <a:pPr lvl="1"/>
            <a:r>
              <a:rPr lang="en-US" sz="2000" dirty="0"/>
              <a:t>Compute </a:t>
            </a:r>
            <a:r>
              <a:rPr lang="en-US" sz="2000" dirty="0" smtClean="0"/>
              <a:t>(A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* ... </a:t>
            </a:r>
            <a:r>
              <a:rPr lang="en-US" sz="2000" dirty="0"/>
              <a:t>*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 </a:t>
            </a:r>
            <a:r>
              <a:rPr lang="en-US" sz="2000" dirty="0"/>
              <a:t>* </a:t>
            </a:r>
            <a:r>
              <a:rPr lang="en-US" sz="2000" dirty="0" smtClean="0"/>
              <a:t>(A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 * ... * </a:t>
            </a:r>
            <a:r>
              <a:rPr lang="en-US" sz="2000" dirty="0"/>
              <a:t>A</a:t>
            </a:r>
            <a:r>
              <a:rPr lang="en-US" sz="2000" baseline="-25000" dirty="0"/>
              <a:t>K</a:t>
            </a:r>
            <a:r>
              <a:rPr lang="en-US" sz="2000" dirty="0" smtClean="0"/>
              <a:t>). </a:t>
            </a:r>
            <a:r>
              <a:rPr lang="en-US" sz="2000" dirty="0"/>
              <a:t>Let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  <a:r>
              <a:rPr lang="en-US" sz="2000" dirty="0"/>
              <a:t>be the cost of that.</a:t>
            </a:r>
            <a:endParaRPr lang="en-US" sz="2000" dirty="0" smtClean="0"/>
          </a:p>
          <a:p>
            <a:pPr lvl="2"/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 = rows of </a:t>
            </a:r>
            <a:r>
              <a:rPr lang="en-US" dirty="0"/>
              <a:t>(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* ... * </a:t>
            </a:r>
            <a:r>
              <a:rPr lang="en-US" dirty="0"/>
              <a:t>A</a:t>
            </a:r>
            <a:r>
              <a:rPr lang="en-US" baseline="-25000" dirty="0"/>
              <a:t>i</a:t>
            </a:r>
            <a:r>
              <a:rPr lang="en-US" dirty="0"/>
              <a:t>)</a:t>
            </a:r>
            <a:r>
              <a:rPr lang="en-US" dirty="0" smtClean="0"/>
              <a:t> * cols of </a:t>
            </a:r>
            <a:r>
              <a:rPr lang="en-US" dirty="0"/>
              <a:t>(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* ... * </a:t>
            </a:r>
            <a:r>
              <a:rPr lang="en-US" dirty="0"/>
              <a:t>A</a:t>
            </a:r>
            <a:r>
              <a:rPr lang="en-US" baseline="-25000" dirty="0"/>
              <a:t>i</a:t>
            </a:r>
            <a:r>
              <a:rPr lang="en-US" dirty="0"/>
              <a:t>)</a:t>
            </a:r>
            <a:r>
              <a:rPr lang="en-US" dirty="0" smtClean="0"/>
              <a:t> * cols of </a:t>
            </a:r>
            <a:r>
              <a:rPr lang="en-US" dirty="0"/>
              <a:t>(</a:t>
            </a:r>
            <a:r>
              <a:rPr lang="en-US" dirty="0" smtClean="0"/>
              <a:t>A</a:t>
            </a:r>
            <a:r>
              <a:rPr lang="en-US" baseline="-25000" dirty="0" smtClean="0"/>
              <a:t>i+1</a:t>
            </a:r>
            <a:r>
              <a:rPr lang="en-US" dirty="0" smtClean="0"/>
              <a:t> * ... * </a:t>
            </a:r>
            <a:r>
              <a:rPr lang="en-US" dirty="0"/>
              <a:t>A</a:t>
            </a:r>
            <a:r>
              <a:rPr lang="en-US" baseline="-25000" dirty="0"/>
              <a:t>K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     = rows of A</a:t>
            </a:r>
            <a:r>
              <a:rPr lang="en-US" baseline="-25000" dirty="0" smtClean="0"/>
              <a:t>1</a:t>
            </a:r>
            <a:r>
              <a:rPr lang="en-US" dirty="0" smtClean="0"/>
              <a:t> * cols of A</a:t>
            </a:r>
            <a:r>
              <a:rPr lang="en-US" baseline="-25000" dirty="0" smtClean="0"/>
              <a:t>i</a:t>
            </a:r>
            <a:r>
              <a:rPr lang="en-US" dirty="0" smtClean="0"/>
              <a:t> * cols of A</a:t>
            </a:r>
            <a:r>
              <a:rPr lang="en-US" baseline="-25000" dirty="0" smtClean="0"/>
              <a:t>K</a:t>
            </a:r>
          </a:p>
          <a:p>
            <a:pPr lvl="1"/>
            <a:r>
              <a:rPr lang="en-US" sz="2000" dirty="0" smtClean="0"/>
              <a:t>Total </a:t>
            </a:r>
            <a:r>
              <a:rPr lang="en-US" sz="2000" dirty="0"/>
              <a:t>cost of this solution = C</a:t>
            </a:r>
            <a:r>
              <a:rPr lang="en-US" sz="2000" baseline="-25000" dirty="0"/>
              <a:t>1</a:t>
            </a:r>
            <a:r>
              <a:rPr lang="en-US" sz="2000" dirty="0"/>
              <a:t> + C</a:t>
            </a:r>
            <a:r>
              <a:rPr lang="en-US" sz="2000" baseline="-25000" dirty="0"/>
              <a:t>2</a:t>
            </a:r>
            <a:r>
              <a:rPr lang="en-US" sz="2000" dirty="0"/>
              <a:t> + C</a:t>
            </a:r>
            <a:r>
              <a:rPr lang="en-US" sz="2000" baseline="-25000" dirty="0"/>
              <a:t>3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49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1194</Words>
  <Application>Microsoft Office PowerPoint</Application>
  <PresentationFormat>On-screen Show (4:3)</PresentationFormat>
  <Paragraphs>148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Matrix Multiplication  (Dynamic Programming)</vt:lpstr>
      <vt:lpstr>Matrix Multiplication: Review</vt:lpstr>
      <vt:lpstr>Matrix Multiplication: Review</vt:lpstr>
      <vt:lpstr>Optimal Ordering for Matrix Multiplication</vt:lpstr>
      <vt:lpstr>Optimal Ordering for Matrix Multiplication</vt:lpstr>
      <vt:lpstr>An Example</vt:lpstr>
      <vt:lpstr>An Example</vt:lpstr>
      <vt:lpstr>Adaptation to Dynamic Programming</vt:lpstr>
      <vt:lpstr>Defining Smaller Problems</vt:lpstr>
      <vt:lpstr>Defining Smaller Problems</vt:lpstr>
      <vt:lpstr>Defining Smaller Problems</vt:lpstr>
      <vt:lpstr>Defining Smaller Problems</vt:lpstr>
      <vt:lpstr>Defining Smaller Problems</vt:lpstr>
      <vt:lpstr>Defining Smaller Problems</vt:lpstr>
      <vt:lpstr>Solving These Problems</vt:lpstr>
      <vt:lpstr>Solving These Problems</vt:lpstr>
    </vt:vector>
  </TitlesOfParts>
  <Company>University of Texas at Arlington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Programming  Examples</dc:title>
  <dc:creator>OIT</dc:creator>
  <cp:lastModifiedBy>OIT</cp:lastModifiedBy>
  <cp:revision>18</cp:revision>
  <dcterms:created xsi:type="dcterms:W3CDTF">2016-03-21T02:21:14Z</dcterms:created>
  <dcterms:modified xsi:type="dcterms:W3CDTF">2017-10-28T14:07:17Z</dcterms:modified>
</cp:coreProperties>
</file>