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71" r:id="rId3"/>
    <p:sldId id="257" r:id="rId4"/>
    <p:sldId id="294" r:id="rId5"/>
    <p:sldId id="293" r:id="rId6"/>
    <p:sldId id="265" r:id="rId7"/>
    <p:sldId id="284" r:id="rId8"/>
    <p:sldId id="285" r:id="rId9"/>
    <p:sldId id="286" r:id="rId10"/>
    <p:sldId id="288" r:id="rId11"/>
    <p:sldId id="289" r:id="rId12"/>
    <p:sldId id="290" r:id="rId13"/>
    <p:sldId id="270" r:id="rId14"/>
    <p:sldId id="291" r:id="rId15"/>
    <p:sldId id="272" r:id="rId16"/>
    <p:sldId id="268" r:id="rId17"/>
    <p:sldId id="280" r:id="rId18"/>
    <p:sldId id="275" r:id="rId19"/>
    <p:sldId id="277" r:id="rId20"/>
    <p:sldId id="282" r:id="rId21"/>
    <p:sldId id="269" r:id="rId22"/>
    <p:sldId id="279" r:id="rId23"/>
    <p:sldId id="281" r:id="rId24"/>
    <p:sldId id="258" r:id="rId25"/>
    <p:sldId id="267" r:id="rId26"/>
    <p:sldId id="263" r:id="rId27"/>
    <p:sldId id="264" r:id="rId28"/>
    <p:sldId id="260"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oduction" id="{BF826D48-521B-4BAA-95CD-0B8E3716144D}">
          <p14:sldIdLst>
            <p14:sldId id="256"/>
            <p14:sldId id="271"/>
            <p14:sldId id="257"/>
          </p14:sldIdLst>
        </p14:section>
        <p14:section name="Knapsack(K) - 4 - Problem Versions" id="{30271757-C4DA-466F-8ECF-F274FE548593}">
          <p14:sldIdLst>
            <p14:sldId id="294"/>
            <p14:sldId id="293"/>
            <p14:sldId id="265"/>
          </p14:sldIdLst>
        </p14:section>
        <p14:section name="K - Ratio - Detailed Solutions, 4 versions" id="{1880F087-A083-4D0E-A8C2-AB7408A657B6}">
          <p14:sldIdLst>
            <p14:sldId id="284"/>
            <p14:sldId id="285"/>
            <p14:sldId id="286"/>
            <p14:sldId id="288"/>
            <p14:sldId id="289"/>
          </p14:sldIdLst>
        </p14:section>
        <p14:section name="K-Ratio-Summary 4" id="{B4EE70A7-D388-4E78-8F20-67CB0B9B1128}">
          <p14:sldIdLst>
            <p14:sldId id="290"/>
            <p14:sldId id="270"/>
          </p14:sldIdLst>
        </p14:section>
        <p14:section name="K - VALUE - criterion" id="{038D1B6C-F15B-4809-ABE8-1B2F81F193CF}">
          <p14:sldIdLst>
            <p14:sldId id="291"/>
            <p14:sldId id="272"/>
          </p14:sldIdLst>
        </p14:section>
        <p14:section name="K - not Optimal proof by counter example" id="{7889773A-5F93-4DC7-A1DB-8CEC7278D3A2}">
          <p14:sldIdLst>
            <p14:sldId id="268"/>
          </p14:sldIdLst>
        </p14:section>
        <p14:section name="Weighted Interval Scheduling" id="{A5A91240-2FC3-4560-950C-91C3E6E55FF7}">
          <p14:sldIdLst>
            <p14:sldId id="280"/>
            <p14:sldId id="275"/>
            <p14:sldId id="277"/>
            <p14:sldId id="282"/>
            <p14:sldId id="269"/>
            <p14:sldId id="279"/>
          </p14:sldIdLst>
        </p14:section>
        <p14:section name="Huffman Codes" id="{014E7495-8ABF-4A5F-83D8-1C22E3BEC2C5}">
          <p14:sldIdLst>
            <p14:sldId id="281"/>
            <p14:sldId id="258"/>
            <p14:sldId id="267"/>
            <p14:sldId id="263"/>
            <p14:sldId id="264"/>
          </p14:sldIdLst>
        </p14:section>
        <p14:section name="Conclussions" id="{F1BB5CB4-5492-4D32-A496-F71F671F5C18}">
          <p14:sldIdLst>
            <p14:sldId id="26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1" autoAdjust="0"/>
    <p:restoredTop sz="94411" autoAdjust="0"/>
  </p:normalViewPr>
  <p:slideViewPr>
    <p:cSldViewPr>
      <p:cViewPr varScale="1">
        <p:scale>
          <a:sx n="81" d="100"/>
          <a:sy n="81" d="100"/>
        </p:scale>
        <p:origin x="832" y="60"/>
      </p:cViewPr>
      <p:guideLst>
        <p:guide orient="horz" pos="2160"/>
        <p:guide pos="2880"/>
      </p:guideLst>
    </p:cSldViewPr>
  </p:slideViewPr>
  <p:outlineViewPr>
    <p:cViewPr>
      <p:scale>
        <a:sx n="33" d="100"/>
        <a:sy n="33" d="100"/>
      </p:scale>
      <p:origin x="0" y="-2691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240A5C2-B11B-4E9E-9C47-4103B71D508E}" type="datetimeFigureOut">
              <a:rPr lang="en-US" smtClean="0"/>
              <a:t>4/20/2021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CCDBD8E-9F5C-416D-9EE4-4E4396BFF411}" type="slidenum">
              <a:rPr lang="en-US" smtClean="0"/>
              <a:t>‹#›</a:t>
            </a:fld>
            <a:endParaRPr lang="en-US"/>
          </a:p>
        </p:txBody>
      </p:sp>
    </p:spTree>
    <p:extLst>
      <p:ext uri="{BB962C8B-B14F-4D97-AF65-F5344CB8AC3E}">
        <p14:creationId xmlns:p14="http://schemas.microsoft.com/office/powerpoint/2010/main" val="26320340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775922B-0C0A-42F5-94C0-1A930ED6073D}" type="datetimeFigureOut">
              <a:rPr lang="en-US" smtClean="0"/>
              <a:t>4/20/2021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9BA2C21-CA6F-4914-B1E6-13BF8C1933CE}" type="slidenum">
              <a:rPr lang="en-US" smtClean="0"/>
              <a:t>‹#›</a:t>
            </a:fld>
            <a:endParaRPr lang="en-US"/>
          </a:p>
        </p:txBody>
      </p:sp>
    </p:spTree>
    <p:extLst>
      <p:ext uri="{BB962C8B-B14F-4D97-AF65-F5344CB8AC3E}">
        <p14:creationId xmlns:p14="http://schemas.microsoft.com/office/powerpoint/2010/main" val="865799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BA2C21-CA6F-4914-B1E6-13BF8C1933CE}" type="slidenum">
              <a:rPr lang="en-US" smtClean="0"/>
              <a:t>1</a:t>
            </a:fld>
            <a:endParaRPr lang="en-US"/>
          </a:p>
        </p:txBody>
      </p:sp>
    </p:spTree>
    <p:extLst>
      <p:ext uri="{BB962C8B-B14F-4D97-AF65-F5344CB8AC3E}">
        <p14:creationId xmlns:p14="http://schemas.microsoft.com/office/powerpoint/2010/main" val="3849141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19</a:t>
            </a:fld>
            <a:endParaRPr lang="en-US"/>
          </a:p>
        </p:txBody>
      </p:sp>
    </p:spTree>
    <p:extLst>
      <p:ext uri="{BB962C8B-B14F-4D97-AF65-F5344CB8AC3E}">
        <p14:creationId xmlns:p14="http://schemas.microsoft.com/office/powerpoint/2010/main" val="511492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BA2C21-CA6F-4914-B1E6-13BF8C1933CE}" type="slidenum">
              <a:rPr lang="en-US" smtClean="0"/>
              <a:t>21</a:t>
            </a:fld>
            <a:endParaRPr lang="en-US"/>
          </a:p>
        </p:txBody>
      </p:sp>
    </p:spTree>
    <p:extLst>
      <p:ext uri="{BB962C8B-B14F-4D97-AF65-F5344CB8AC3E}">
        <p14:creationId xmlns:p14="http://schemas.microsoft.com/office/powerpoint/2010/main" val="798693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BA2C21-CA6F-4914-B1E6-13BF8C1933CE}" type="slidenum">
              <a:rPr lang="en-US" smtClean="0"/>
              <a:t>24</a:t>
            </a:fld>
            <a:endParaRPr lang="en-US"/>
          </a:p>
        </p:txBody>
      </p:sp>
    </p:spTree>
    <p:extLst>
      <p:ext uri="{BB962C8B-B14F-4D97-AF65-F5344CB8AC3E}">
        <p14:creationId xmlns:p14="http://schemas.microsoft.com/office/powerpoint/2010/main" val="3080514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BA2C21-CA6F-4914-B1E6-13BF8C1933CE}" type="slidenum">
              <a:rPr lang="en-US" smtClean="0"/>
              <a:t>25</a:t>
            </a:fld>
            <a:endParaRPr lang="en-US"/>
          </a:p>
        </p:txBody>
      </p:sp>
    </p:spTree>
    <p:extLst>
      <p:ext uri="{BB962C8B-B14F-4D97-AF65-F5344CB8AC3E}">
        <p14:creationId xmlns:p14="http://schemas.microsoft.com/office/powerpoint/2010/main" val="19192460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BA2C21-CA6F-4914-B1E6-13BF8C1933CE}" type="slidenum">
              <a:rPr lang="en-US" smtClean="0"/>
              <a:t>26</a:t>
            </a:fld>
            <a:endParaRPr lang="en-US"/>
          </a:p>
        </p:txBody>
      </p:sp>
    </p:spTree>
    <p:extLst>
      <p:ext uri="{BB962C8B-B14F-4D97-AF65-F5344CB8AC3E}">
        <p14:creationId xmlns:p14="http://schemas.microsoft.com/office/powerpoint/2010/main" val="23041704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BA2C21-CA6F-4914-B1E6-13BF8C1933CE}" type="slidenum">
              <a:rPr lang="en-US" smtClean="0"/>
              <a:t>27</a:t>
            </a:fld>
            <a:endParaRPr lang="en-US"/>
          </a:p>
        </p:txBody>
      </p:sp>
    </p:spTree>
    <p:extLst>
      <p:ext uri="{BB962C8B-B14F-4D97-AF65-F5344CB8AC3E}">
        <p14:creationId xmlns:p14="http://schemas.microsoft.com/office/powerpoint/2010/main" val="23563698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BA2C21-CA6F-4914-B1E6-13BF8C1933CE}" type="slidenum">
              <a:rPr lang="en-US" smtClean="0"/>
              <a:t>28</a:t>
            </a:fld>
            <a:endParaRPr lang="en-US"/>
          </a:p>
        </p:txBody>
      </p:sp>
    </p:spTree>
    <p:extLst>
      <p:ext uri="{BB962C8B-B14F-4D97-AF65-F5344CB8AC3E}">
        <p14:creationId xmlns:p14="http://schemas.microsoft.com/office/powerpoint/2010/main" val="3210184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BA2C21-CA6F-4914-B1E6-13BF8C1933CE}" type="slidenum">
              <a:rPr lang="en-US" smtClean="0"/>
              <a:t>2</a:t>
            </a:fld>
            <a:endParaRPr lang="en-US"/>
          </a:p>
        </p:txBody>
      </p:sp>
    </p:spTree>
    <p:extLst>
      <p:ext uri="{BB962C8B-B14F-4D97-AF65-F5344CB8AC3E}">
        <p14:creationId xmlns:p14="http://schemas.microsoft.com/office/powerpoint/2010/main" val="1285823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BA2C21-CA6F-4914-B1E6-13BF8C1933CE}" type="slidenum">
              <a:rPr lang="en-US" smtClean="0"/>
              <a:t>3</a:t>
            </a:fld>
            <a:endParaRPr lang="en-US"/>
          </a:p>
        </p:txBody>
      </p:sp>
    </p:spTree>
    <p:extLst>
      <p:ext uri="{BB962C8B-B14F-4D97-AF65-F5344CB8AC3E}">
        <p14:creationId xmlns:p14="http://schemas.microsoft.com/office/powerpoint/2010/main" val="2335399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BA2C21-CA6F-4914-B1E6-13BF8C1933CE}" type="slidenum">
              <a:rPr lang="en-US" smtClean="0"/>
              <a:t>4</a:t>
            </a:fld>
            <a:endParaRPr lang="en-US"/>
          </a:p>
        </p:txBody>
      </p:sp>
    </p:spTree>
    <p:extLst>
      <p:ext uri="{BB962C8B-B14F-4D97-AF65-F5344CB8AC3E}">
        <p14:creationId xmlns:p14="http://schemas.microsoft.com/office/powerpoint/2010/main" val="2960113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BA2C21-CA6F-4914-B1E6-13BF8C1933CE}" type="slidenum">
              <a:rPr lang="en-US" smtClean="0"/>
              <a:t>6</a:t>
            </a:fld>
            <a:endParaRPr lang="en-US"/>
          </a:p>
        </p:txBody>
      </p:sp>
    </p:spTree>
    <p:extLst>
      <p:ext uri="{BB962C8B-B14F-4D97-AF65-F5344CB8AC3E}">
        <p14:creationId xmlns:p14="http://schemas.microsoft.com/office/powerpoint/2010/main" val="942282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BA2C21-CA6F-4914-B1E6-13BF8C1933CE}" type="slidenum">
              <a:rPr lang="en-US" smtClean="0"/>
              <a:t>13</a:t>
            </a:fld>
            <a:endParaRPr lang="en-US"/>
          </a:p>
        </p:txBody>
      </p:sp>
    </p:spTree>
    <p:extLst>
      <p:ext uri="{BB962C8B-B14F-4D97-AF65-F5344CB8AC3E}">
        <p14:creationId xmlns:p14="http://schemas.microsoft.com/office/powerpoint/2010/main" val="1696202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BA2C21-CA6F-4914-B1E6-13BF8C1933CE}" type="slidenum">
              <a:rPr lang="en-US" smtClean="0"/>
              <a:t>15</a:t>
            </a:fld>
            <a:endParaRPr lang="en-US"/>
          </a:p>
        </p:txBody>
      </p:sp>
    </p:spTree>
    <p:extLst>
      <p:ext uri="{BB962C8B-B14F-4D97-AF65-F5344CB8AC3E}">
        <p14:creationId xmlns:p14="http://schemas.microsoft.com/office/powerpoint/2010/main" val="535144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BA2C21-CA6F-4914-B1E6-13BF8C1933CE}" type="slidenum">
              <a:rPr lang="en-US" smtClean="0"/>
              <a:t>16</a:t>
            </a:fld>
            <a:endParaRPr lang="en-US"/>
          </a:p>
        </p:txBody>
      </p:sp>
    </p:spTree>
    <p:extLst>
      <p:ext uri="{BB962C8B-B14F-4D97-AF65-F5344CB8AC3E}">
        <p14:creationId xmlns:p14="http://schemas.microsoft.com/office/powerpoint/2010/main" val="902377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095B3F-8216-487B-AC35-BDA8990236ED}" type="slidenum">
              <a:rPr lang="en-US" smtClean="0"/>
              <a:pPr/>
              <a:t>18</a:t>
            </a:fld>
            <a:endParaRPr lang="en-US"/>
          </a:p>
        </p:txBody>
      </p:sp>
    </p:spTree>
    <p:extLst>
      <p:ext uri="{BB962C8B-B14F-4D97-AF65-F5344CB8AC3E}">
        <p14:creationId xmlns:p14="http://schemas.microsoft.com/office/powerpoint/2010/main" val="488786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7A1E01-2982-4915-95BC-BAE7E66E5C16}" type="datetime1">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6B568-7D3C-45B1-A9CC-4D2333E17166}" type="slidenum">
              <a:rPr lang="en-US" smtClean="0"/>
              <a:t>‹#›</a:t>
            </a:fld>
            <a:endParaRPr lang="en-US"/>
          </a:p>
        </p:txBody>
      </p:sp>
    </p:spTree>
    <p:extLst>
      <p:ext uri="{BB962C8B-B14F-4D97-AF65-F5344CB8AC3E}">
        <p14:creationId xmlns:p14="http://schemas.microsoft.com/office/powerpoint/2010/main" val="4034396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8A16F-1CA0-4F0F-90C5-B5944502C651}" type="datetime1">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6B568-7D3C-45B1-A9CC-4D2333E17166}" type="slidenum">
              <a:rPr lang="en-US" smtClean="0"/>
              <a:t>‹#›</a:t>
            </a:fld>
            <a:endParaRPr lang="en-US"/>
          </a:p>
        </p:txBody>
      </p:sp>
    </p:spTree>
    <p:extLst>
      <p:ext uri="{BB962C8B-B14F-4D97-AF65-F5344CB8AC3E}">
        <p14:creationId xmlns:p14="http://schemas.microsoft.com/office/powerpoint/2010/main" val="90478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A3FFFD-82CA-48F3-8E4D-E7BE2AFFE3D6}" type="datetime1">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6B568-7D3C-45B1-A9CC-4D2333E17166}" type="slidenum">
              <a:rPr lang="en-US" smtClean="0"/>
              <a:t>‹#›</a:t>
            </a:fld>
            <a:endParaRPr lang="en-US"/>
          </a:p>
        </p:txBody>
      </p:sp>
    </p:spTree>
    <p:extLst>
      <p:ext uri="{BB962C8B-B14F-4D97-AF65-F5344CB8AC3E}">
        <p14:creationId xmlns:p14="http://schemas.microsoft.com/office/powerpoint/2010/main" val="3175317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508BD2-185B-4C39-A377-83CB6330E2B4}" type="datetime1">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6B568-7D3C-45B1-A9CC-4D2333E17166}" type="slidenum">
              <a:rPr lang="en-US" smtClean="0"/>
              <a:t>‹#›</a:t>
            </a:fld>
            <a:endParaRPr lang="en-US"/>
          </a:p>
        </p:txBody>
      </p:sp>
    </p:spTree>
    <p:extLst>
      <p:ext uri="{BB962C8B-B14F-4D97-AF65-F5344CB8AC3E}">
        <p14:creationId xmlns:p14="http://schemas.microsoft.com/office/powerpoint/2010/main" val="702969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5AE633-BE19-4DFE-84E6-4463AF31AECD}" type="datetime1">
              <a:rPr lang="en-US" smtClean="0"/>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96B568-7D3C-45B1-A9CC-4D2333E17166}" type="slidenum">
              <a:rPr lang="en-US" smtClean="0"/>
              <a:t>‹#›</a:t>
            </a:fld>
            <a:endParaRPr lang="en-US"/>
          </a:p>
        </p:txBody>
      </p:sp>
    </p:spTree>
    <p:extLst>
      <p:ext uri="{BB962C8B-B14F-4D97-AF65-F5344CB8AC3E}">
        <p14:creationId xmlns:p14="http://schemas.microsoft.com/office/powerpoint/2010/main" val="3018096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A3BBDE-7AFC-4060-8744-85C50A4F3A0C}" type="datetime1">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6B568-7D3C-45B1-A9CC-4D2333E17166}" type="slidenum">
              <a:rPr lang="en-US" smtClean="0"/>
              <a:t>‹#›</a:t>
            </a:fld>
            <a:endParaRPr lang="en-US"/>
          </a:p>
        </p:txBody>
      </p:sp>
    </p:spTree>
    <p:extLst>
      <p:ext uri="{BB962C8B-B14F-4D97-AF65-F5344CB8AC3E}">
        <p14:creationId xmlns:p14="http://schemas.microsoft.com/office/powerpoint/2010/main" val="3230763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8D6716-9552-482C-83F5-D18CDBB2506F}" type="datetime1">
              <a:rPr lang="en-US" smtClean="0"/>
              <a:t>4/20/2021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96B568-7D3C-45B1-A9CC-4D2333E17166}" type="slidenum">
              <a:rPr lang="en-US" smtClean="0"/>
              <a:t>‹#›</a:t>
            </a:fld>
            <a:endParaRPr lang="en-US"/>
          </a:p>
        </p:txBody>
      </p:sp>
    </p:spTree>
    <p:extLst>
      <p:ext uri="{BB962C8B-B14F-4D97-AF65-F5344CB8AC3E}">
        <p14:creationId xmlns:p14="http://schemas.microsoft.com/office/powerpoint/2010/main" val="1493659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5816F7-05D6-4B51-A408-EA490AE27747}" type="datetime1">
              <a:rPr lang="en-US" smtClean="0"/>
              <a:t>4/20/2021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96B568-7D3C-45B1-A9CC-4D2333E17166}" type="slidenum">
              <a:rPr lang="en-US" smtClean="0"/>
              <a:t>‹#›</a:t>
            </a:fld>
            <a:endParaRPr lang="en-US"/>
          </a:p>
        </p:txBody>
      </p:sp>
    </p:spTree>
    <p:extLst>
      <p:ext uri="{BB962C8B-B14F-4D97-AF65-F5344CB8AC3E}">
        <p14:creationId xmlns:p14="http://schemas.microsoft.com/office/powerpoint/2010/main" val="4168603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AFFFF-EF32-4668-BF26-2B4D87F71BE1}" type="datetime1">
              <a:rPr lang="en-US" smtClean="0"/>
              <a:t>4/20/2021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96B568-7D3C-45B1-A9CC-4D2333E17166}" type="slidenum">
              <a:rPr lang="en-US" smtClean="0"/>
              <a:t>‹#›</a:t>
            </a:fld>
            <a:endParaRPr lang="en-US"/>
          </a:p>
        </p:txBody>
      </p:sp>
    </p:spTree>
    <p:extLst>
      <p:ext uri="{BB962C8B-B14F-4D97-AF65-F5344CB8AC3E}">
        <p14:creationId xmlns:p14="http://schemas.microsoft.com/office/powerpoint/2010/main" val="2298423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A4C2DC-D9B0-446F-91CE-C05FF46A23FE}" type="datetime1">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6B568-7D3C-45B1-A9CC-4D2333E17166}" type="slidenum">
              <a:rPr lang="en-US" smtClean="0"/>
              <a:t>‹#›</a:t>
            </a:fld>
            <a:endParaRPr lang="en-US"/>
          </a:p>
        </p:txBody>
      </p:sp>
    </p:spTree>
    <p:extLst>
      <p:ext uri="{BB962C8B-B14F-4D97-AF65-F5344CB8AC3E}">
        <p14:creationId xmlns:p14="http://schemas.microsoft.com/office/powerpoint/2010/main" val="2727968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CB4B84-3EE5-427B-9E9D-5AA0474D1D34}" type="datetime1">
              <a:rPr lang="en-US" smtClean="0"/>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96B568-7D3C-45B1-A9CC-4D2333E17166}" type="slidenum">
              <a:rPr lang="en-US" smtClean="0"/>
              <a:t>‹#›</a:t>
            </a:fld>
            <a:endParaRPr lang="en-US"/>
          </a:p>
        </p:txBody>
      </p:sp>
    </p:spTree>
    <p:extLst>
      <p:ext uri="{BB962C8B-B14F-4D97-AF65-F5344CB8AC3E}">
        <p14:creationId xmlns:p14="http://schemas.microsoft.com/office/powerpoint/2010/main" val="559287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F842A8-DE42-40C9-A644-348B17C6EE10}" type="datetime1">
              <a:rPr lang="en-US" smtClean="0"/>
              <a:t>4/20/2021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6B568-7D3C-45B1-A9CC-4D2333E17166}" type="slidenum">
              <a:rPr lang="en-US" smtClean="0"/>
              <a:t>‹#›</a:t>
            </a:fld>
            <a:endParaRPr lang="en-US"/>
          </a:p>
        </p:txBody>
      </p:sp>
    </p:spTree>
    <p:extLst>
      <p:ext uri="{BB962C8B-B14F-4D97-AF65-F5344CB8AC3E}">
        <p14:creationId xmlns:p14="http://schemas.microsoft.com/office/powerpoint/2010/main" val="2305241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2.cs.duke.edu/csed/poop/huff/info/"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en.wikipedia.org/wiki/Huffman_coding"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png"/><Relationship Id="rId7"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hyperlink" Target="https://en.wikipedia.org/wiki/Knapsack_problem" TargetMode="External"/><Relationship Id="rId9"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400" dirty="0" smtClean="0"/>
              <a:t>Greedy Algorithms</a:t>
            </a:r>
            <a:r>
              <a:rPr lang="en-US" dirty="0" smtClean="0"/>
              <a:t/>
            </a:r>
            <a:br>
              <a:rPr lang="en-US" dirty="0" smtClean="0"/>
            </a:br>
            <a:r>
              <a:rPr lang="en-US" sz="1100" dirty="0" smtClean="0"/>
              <a:t/>
            </a:r>
            <a:br>
              <a:rPr lang="en-US" sz="1100" dirty="0" smtClean="0"/>
            </a:br>
            <a:r>
              <a:rPr lang="en-US" sz="3600" dirty="0" smtClean="0"/>
              <a:t>for Optimization Problems</a:t>
            </a:r>
            <a:endParaRPr lang="en-US" dirty="0"/>
          </a:p>
        </p:txBody>
      </p:sp>
      <p:sp>
        <p:nvSpPr>
          <p:cNvPr id="3" name="Subtitle 2"/>
          <p:cNvSpPr>
            <a:spLocks noGrp="1"/>
          </p:cNvSpPr>
          <p:nvPr>
            <p:ph type="subTitle" idx="1"/>
          </p:nvPr>
        </p:nvSpPr>
        <p:spPr/>
        <p:txBody>
          <a:bodyPr/>
          <a:lstStyle/>
          <a:p>
            <a:r>
              <a:rPr lang="en-US" dirty="0" smtClean="0"/>
              <a:t>Alexandra Stefan</a:t>
            </a:r>
            <a:endParaRPr lang="en-US" dirty="0"/>
          </a:p>
        </p:txBody>
      </p:sp>
      <p:sp>
        <p:nvSpPr>
          <p:cNvPr id="4" name="Slide Number Placeholder 3"/>
          <p:cNvSpPr>
            <a:spLocks noGrp="1"/>
          </p:cNvSpPr>
          <p:nvPr>
            <p:ph type="sldNum" sz="quarter" idx="12"/>
          </p:nvPr>
        </p:nvSpPr>
        <p:spPr/>
        <p:txBody>
          <a:bodyPr/>
          <a:lstStyle/>
          <a:p>
            <a:fld id="{7D96B568-7D3C-45B1-A9CC-4D2333E17166}" type="slidenum">
              <a:rPr lang="en-US" smtClean="0"/>
              <a:t>1</a:t>
            </a:fld>
            <a:endParaRPr lang="en-US"/>
          </a:p>
        </p:txBody>
      </p:sp>
      <p:sp>
        <p:nvSpPr>
          <p:cNvPr id="5" name="Date Placeholder 4"/>
          <p:cNvSpPr>
            <a:spLocks noGrp="1"/>
          </p:cNvSpPr>
          <p:nvPr>
            <p:ph type="dt" sz="half" idx="10"/>
          </p:nvPr>
        </p:nvSpPr>
        <p:spPr/>
        <p:txBody>
          <a:bodyPr/>
          <a:lstStyle/>
          <a:p>
            <a:fld id="{D57A1E01-2982-4915-95BC-BAE7E66E5C16}" type="datetime1">
              <a:rPr lang="en-US" smtClean="0"/>
              <a:t>4/20/2021</a:t>
            </a:fld>
            <a:endParaRPr lang="en-US"/>
          </a:p>
        </p:txBody>
      </p:sp>
    </p:spTree>
    <p:extLst>
      <p:ext uri="{BB962C8B-B14F-4D97-AF65-F5344CB8AC3E}">
        <p14:creationId xmlns:p14="http://schemas.microsoft.com/office/powerpoint/2010/main" val="31770596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5035"/>
            <a:ext cx="8763000" cy="472875"/>
          </a:xfrm>
        </p:spPr>
        <p:txBody>
          <a:bodyPr>
            <a:normAutofit fontScale="90000"/>
          </a:bodyPr>
          <a:lstStyle/>
          <a:p>
            <a:r>
              <a:rPr lang="en-US" dirty="0" smtClean="0">
                <a:solidFill>
                  <a:srgbClr val="C00000"/>
                </a:solidFill>
              </a:rPr>
              <a:t>Unbounded</a:t>
            </a:r>
            <a:r>
              <a:rPr lang="en-US" dirty="0" smtClean="0"/>
              <a:t> </a:t>
            </a:r>
            <a:r>
              <a:rPr lang="en-US" dirty="0" smtClean="0">
                <a:solidFill>
                  <a:srgbClr val="C00000"/>
                </a:solidFill>
              </a:rPr>
              <a:t>Fractional</a:t>
            </a:r>
            <a:r>
              <a:rPr lang="en-US" dirty="0" smtClean="0"/>
              <a:t>, RATIO - Solution</a:t>
            </a:r>
            <a:endParaRPr lang="en-US" dirty="0"/>
          </a:p>
        </p:txBody>
      </p:sp>
      <p:graphicFrame>
        <p:nvGraphicFramePr>
          <p:cNvPr id="7" name="Content Placeholder 6"/>
          <p:cNvGraphicFramePr>
            <a:graphicFrameLocks noGrp="1"/>
          </p:cNvGraphicFramePr>
          <p:nvPr>
            <p:ph idx="1"/>
          </p:nvPr>
        </p:nvGraphicFramePr>
        <p:xfrm>
          <a:off x="419092" y="5638800"/>
          <a:ext cx="8305815" cy="381000"/>
        </p:xfrm>
        <a:graphic>
          <a:graphicData uri="http://schemas.openxmlformats.org/drawingml/2006/table">
            <a:tbl>
              <a:tblPr firstRow="1" bandRow="1">
                <a:tableStyleId>{5940675A-B579-460E-94D1-54222C63F5DA}</a:tableStyleId>
              </a:tblPr>
              <a:tblGrid>
                <a:gridCol w="395515">
                  <a:extLst>
                    <a:ext uri="{9D8B030D-6E8A-4147-A177-3AD203B41FA5}">
                      <a16:colId xmlns:a16="http://schemas.microsoft.com/office/drawing/2014/main" val="3204006485"/>
                    </a:ext>
                  </a:extLst>
                </a:gridCol>
                <a:gridCol w="395515">
                  <a:extLst>
                    <a:ext uri="{9D8B030D-6E8A-4147-A177-3AD203B41FA5}">
                      <a16:colId xmlns:a16="http://schemas.microsoft.com/office/drawing/2014/main" val="1697682315"/>
                    </a:ext>
                  </a:extLst>
                </a:gridCol>
                <a:gridCol w="395515">
                  <a:extLst>
                    <a:ext uri="{9D8B030D-6E8A-4147-A177-3AD203B41FA5}">
                      <a16:colId xmlns:a16="http://schemas.microsoft.com/office/drawing/2014/main" val="1166061141"/>
                    </a:ext>
                  </a:extLst>
                </a:gridCol>
                <a:gridCol w="395515">
                  <a:extLst>
                    <a:ext uri="{9D8B030D-6E8A-4147-A177-3AD203B41FA5}">
                      <a16:colId xmlns:a16="http://schemas.microsoft.com/office/drawing/2014/main" val="3618821996"/>
                    </a:ext>
                  </a:extLst>
                </a:gridCol>
                <a:gridCol w="395515">
                  <a:extLst>
                    <a:ext uri="{9D8B030D-6E8A-4147-A177-3AD203B41FA5}">
                      <a16:colId xmlns:a16="http://schemas.microsoft.com/office/drawing/2014/main" val="1555223917"/>
                    </a:ext>
                  </a:extLst>
                </a:gridCol>
                <a:gridCol w="395515">
                  <a:extLst>
                    <a:ext uri="{9D8B030D-6E8A-4147-A177-3AD203B41FA5}">
                      <a16:colId xmlns:a16="http://schemas.microsoft.com/office/drawing/2014/main" val="1110732598"/>
                    </a:ext>
                  </a:extLst>
                </a:gridCol>
                <a:gridCol w="395515">
                  <a:extLst>
                    <a:ext uri="{9D8B030D-6E8A-4147-A177-3AD203B41FA5}">
                      <a16:colId xmlns:a16="http://schemas.microsoft.com/office/drawing/2014/main" val="4112483928"/>
                    </a:ext>
                  </a:extLst>
                </a:gridCol>
                <a:gridCol w="395515">
                  <a:extLst>
                    <a:ext uri="{9D8B030D-6E8A-4147-A177-3AD203B41FA5}">
                      <a16:colId xmlns:a16="http://schemas.microsoft.com/office/drawing/2014/main" val="506213351"/>
                    </a:ext>
                  </a:extLst>
                </a:gridCol>
                <a:gridCol w="395515">
                  <a:extLst>
                    <a:ext uri="{9D8B030D-6E8A-4147-A177-3AD203B41FA5}">
                      <a16:colId xmlns:a16="http://schemas.microsoft.com/office/drawing/2014/main" val="2009595335"/>
                    </a:ext>
                  </a:extLst>
                </a:gridCol>
                <a:gridCol w="395515">
                  <a:extLst>
                    <a:ext uri="{9D8B030D-6E8A-4147-A177-3AD203B41FA5}">
                      <a16:colId xmlns:a16="http://schemas.microsoft.com/office/drawing/2014/main" val="2836727580"/>
                    </a:ext>
                  </a:extLst>
                </a:gridCol>
                <a:gridCol w="395515">
                  <a:extLst>
                    <a:ext uri="{9D8B030D-6E8A-4147-A177-3AD203B41FA5}">
                      <a16:colId xmlns:a16="http://schemas.microsoft.com/office/drawing/2014/main" val="417252483"/>
                    </a:ext>
                  </a:extLst>
                </a:gridCol>
                <a:gridCol w="395515">
                  <a:extLst>
                    <a:ext uri="{9D8B030D-6E8A-4147-A177-3AD203B41FA5}">
                      <a16:colId xmlns:a16="http://schemas.microsoft.com/office/drawing/2014/main" val="3421012395"/>
                    </a:ext>
                  </a:extLst>
                </a:gridCol>
                <a:gridCol w="395515">
                  <a:extLst>
                    <a:ext uri="{9D8B030D-6E8A-4147-A177-3AD203B41FA5}">
                      <a16:colId xmlns:a16="http://schemas.microsoft.com/office/drawing/2014/main" val="2938966647"/>
                    </a:ext>
                  </a:extLst>
                </a:gridCol>
                <a:gridCol w="395515">
                  <a:extLst>
                    <a:ext uri="{9D8B030D-6E8A-4147-A177-3AD203B41FA5}">
                      <a16:colId xmlns:a16="http://schemas.microsoft.com/office/drawing/2014/main" val="1840499504"/>
                    </a:ext>
                  </a:extLst>
                </a:gridCol>
                <a:gridCol w="395515">
                  <a:extLst>
                    <a:ext uri="{9D8B030D-6E8A-4147-A177-3AD203B41FA5}">
                      <a16:colId xmlns:a16="http://schemas.microsoft.com/office/drawing/2014/main" val="4200939935"/>
                    </a:ext>
                  </a:extLst>
                </a:gridCol>
                <a:gridCol w="395515">
                  <a:extLst>
                    <a:ext uri="{9D8B030D-6E8A-4147-A177-3AD203B41FA5}">
                      <a16:colId xmlns:a16="http://schemas.microsoft.com/office/drawing/2014/main" val="2866207373"/>
                    </a:ext>
                  </a:extLst>
                </a:gridCol>
                <a:gridCol w="395515">
                  <a:extLst>
                    <a:ext uri="{9D8B030D-6E8A-4147-A177-3AD203B41FA5}">
                      <a16:colId xmlns:a16="http://schemas.microsoft.com/office/drawing/2014/main" val="736305523"/>
                    </a:ext>
                  </a:extLst>
                </a:gridCol>
                <a:gridCol w="395515">
                  <a:extLst>
                    <a:ext uri="{9D8B030D-6E8A-4147-A177-3AD203B41FA5}">
                      <a16:colId xmlns:a16="http://schemas.microsoft.com/office/drawing/2014/main" val="2925169710"/>
                    </a:ext>
                  </a:extLst>
                </a:gridCol>
                <a:gridCol w="395515">
                  <a:extLst>
                    <a:ext uri="{9D8B030D-6E8A-4147-A177-3AD203B41FA5}">
                      <a16:colId xmlns:a16="http://schemas.microsoft.com/office/drawing/2014/main" val="3597695838"/>
                    </a:ext>
                  </a:extLst>
                </a:gridCol>
                <a:gridCol w="395515">
                  <a:extLst>
                    <a:ext uri="{9D8B030D-6E8A-4147-A177-3AD203B41FA5}">
                      <a16:colId xmlns:a16="http://schemas.microsoft.com/office/drawing/2014/main" val="3066893467"/>
                    </a:ext>
                  </a:extLst>
                </a:gridCol>
                <a:gridCol w="395515">
                  <a:extLst>
                    <a:ext uri="{9D8B030D-6E8A-4147-A177-3AD203B41FA5}">
                      <a16:colId xmlns:a16="http://schemas.microsoft.com/office/drawing/2014/main" val="3567745222"/>
                    </a:ext>
                  </a:extLst>
                </a:gridCol>
              </a:tblGrid>
              <a:tr h="3810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54729137"/>
                  </a:ext>
                </a:extLst>
              </a:tr>
            </a:tbl>
          </a:graphicData>
        </a:graphic>
      </p:graphicFrame>
      <p:sp>
        <p:nvSpPr>
          <p:cNvPr id="4" name="Slide Number Placeholder 3"/>
          <p:cNvSpPr>
            <a:spLocks noGrp="1"/>
          </p:cNvSpPr>
          <p:nvPr>
            <p:ph type="sldNum" sz="quarter" idx="12"/>
          </p:nvPr>
        </p:nvSpPr>
        <p:spPr/>
        <p:txBody>
          <a:bodyPr/>
          <a:lstStyle/>
          <a:p>
            <a:fld id="{7D96B568-7D3C-45B1-A9CC-4D2333E17166}" type="slidenum">
              <a:rPr lang="en-US" smtClean="0"/>
              <a:t>10</a:t>
            </a:fld>
            <a:endParaRPr lang="en-US"/>
          </a:p>
        </p:txBody>
      </p:sp>
      <p:sp>
        <p:nvSpPr>
          <p:cNvPr id="8" name="TextBox 7"/>
          <p:cNvSpPr txBox="1"/>
          <p:nvPr/>
        </p:nvSpPr>
        <p:spPr>
          <a:xfrm>
            <a:off x="382516" y="6034186"/>
            <a:ext cx="2453749" cy="307777"/>
          </a:xfrm>
          <a:prstGeom prst="rect">
            <a:avLst/>
          </a:prstGeom>
          <a:noFill/>
        </p:spPr>
        <p:txBody>
          <a:bodyPr wrap="none" rtlCol="0">
            <a:spAutoFit/>
          </a:bodyPr>
          <a:lstStyle/>
          <a:p>
            <a:r>
              <a:rPr lang="en-US" sz="1400" dirty="0" smtClean="0"/>
              <a:t>W=21 (knapsack capacity is 21)</a:t>
            </a:r>
            <a:endParaRPr lang="en-US" sz="1400" dirty="0"/>
          </a:p>
        </p:txBody>
      </p:sp>
      <p:graphicFrame>
        <p:nvGraphicFramePr>
          <p:cNvPr id="9" name="Content Placeholder 4"/>
          <p:cNvGraphicFramePr>
            <a:graphicFrameLocks/>
          </p:cNvGraphicFramePr>
          <p:nvPr>
            <p:extLst>
              <p:ext uri="{D42A27DB-BD31-4B8C-83A1-F6EECF244321}">
                <p14:modId xmlns:p14="http://schemas.microsoft.com/office/powerpoint/2010/main" val="2933549917"/>
              </p:ext>
            </p:extLst>
          </p:nvPr>
        </p:nvGraphicFramePr>
        <p:xfrm>
          <a:off x="252778" y="613918"/>
          <a:ext cx="4319224" cy="2133600"/>
        </p:xfrm>
        <a:graphic>
          <a:graphicData uri="http://schemas.openxmlformats.org/drawingml/2006/table">
            <a:tbl>
              <a:tblPr firstRow="1" bandRow="1">
                <a:tableStyleId>{5C22544A-7EE6-4342-B048-85BDC9FD1C3A}</a:tableStyleId>
              </a:tblPr>
              <a:tblGrid>
                <a:gridCol w="1039813">
                  <a:extLst>
                    <a:ext uri="{9D8B030D-6E8A-4147-A177-3AD203B41FA5}">
                      <a16:colId xmlns:a16="http://schemas.microsoft.com/office/drawing/2014/main" val="20000"/>
                    </a:ext>
                  </a:extLst>
                </a:gridCol>
                <a:gridCol w="759863">
                  <a:extLst>
                    <a:ext uri="{9D8B030D-6E8A-4147-A177-3AD203B41FA5}">
                      <a16:colId xmlns:a16="http://schemas.microsoft.com/office/drawing/2014/main" val="20001"/>
                    </a:ext>
                  </a:extLst>
                </a:gridCol>
                <a:gridCol w="629887">
                  <a:extLst>
                    <a:ext uri="{9D8B030D-6E8A-4147-A177-3AD203B41FA5}">
                      <a16:colId xmlns:a16="http://schemas.microsoft.com/office/drawing/2014/main" val="20002"/>
                    </a:ext>
                  </a:extLst>
                </a:gridCol>
                <a:gridCol w="629887">
                  <a:extLst>
                    <a:ext uri="{9D8B030D-6E8A-4147-A177-3AD203B41FA5}">
                      <a16:colId xmlns:a16="http://schemas.microsoft.com/office/drawing/2014/main" val="20003"/>
                    </a:ext>
                  </a:extLst>
                </a:gridCol>
                <a:gridCol w="629887">
                  <a:extLst>
                    <a:ext uri="{9D8B030D-6E8A-4147-A177-3AD203B41FA5}">
                      <a16:colId xmlns:a16="http://schemas.microsoft.com/office/drawing/2014/main" val="20004"/>
                    </a:ext>
                  </a:extLst>
                </a:gridCol>
                <a:gridCol w="629887">
                  <a:extLst>
                    <a:ext uri="{9D8B030D-6E8A-4147-A177-3AD203B41FA5}">
                      <a16:colId xmlns:a16="http://schemas.microsoft.com/office/drawing/2014/main" val="20005"/>
                    </a:ext>
                  </a:extLst>
                </a:gridCol>
              </a:tblGrid>
              <a:tr h="279400">
                <a:tc>
                  <a:txBody>
                    <a:bodyPr/>
                    <a:lstStyle/>
                    <a:p>
                      <a:r>
                        <a:rPr lang="en-US" sz="1400" dirty="0" smtClean="0"/>
                        <a:t>Item</a:t>
                      </a:r>
                      <a:endParaRPr lang="en-US" sz="1400" dirty="0"/>
                    </a:p>
                  </a:txBody>
                  <a:tcPr/>
                </a:tc>
                <a:tc>
                  <a:txBody>
                    <a:bodyPr/>
                    <a:lstStyle/>
                    <a:p>
                      <a:r>
                        <a:rPr lang="en-US" sz="1400" dirty="0" smtClean="0"/>
                        <a:t>A</a:t>
                      </a:r>
                      <a:endParaRPr lang="en-US" sz="1400" dirty="0"/>
                    </a:p>
                  </a:txBody>
                  <a:tcPr/>
                </a:tc>
                <a:tc>
                  <a:txBody>
                    <a:bodyPr/>
                    <a:lstStyle/>
                    <a:p>
                      <a:r>
                        <a:rPr lang="en-US" sz="1400" dirty="0" smtClean="0"/>
                        <a:t>B</a:t>
                      </a:r>
                      <a:endParaRPr lang="en-US" sz="1400" dirty="0"/>
                    </a:p>
                  </a:txBody>
                  <a:tcPr/>
                </a:tc>
                <a:tc>
                  <a:txBody>
                    <a:bodyPr/>
                    <a:lstStyle/>
                    <a:p>
                      <a:r>
                        <a:rPr lang="en-US" sz="1400" dirty="0" smtClean="0"/>
                        <a:t>C</a:t>
                      </a:r>
                      <a:endParaRPr lang="en-US" sz="1400" dirty="0"/>
                    </a:p>
                  </a:txBody>
                  <a:tcPr/>
                </a:tc>
                <a:tc>
                  <a:txBody>
                    <a:bodyPr/>
                    <a:lstStyle/>
                    <a:p>
                      <a:r>
                        <a:rPr lang="en-US" sz="1400" dirty="0" smtClean="0"/>
                        <a:t>D</a:t>
                      </a:r>
                      <a:endParaRPr lang="en-US" sz="1400" dirty="0"/>
                    </a:p>
                  </a:txBody>
                  <a:tcPr/>
                </a:tc>
                <a:tc>
                  <a:txBody>
                    <a:bodyPr/>
                    <a:lstStyle/>
                    <a:p>
                      <a:r>
                        <a:rPr lang="en-US" sz="1400" dirty="0" smtClean="0"/>
                        <a:t>E</a:t>
                      </a:r>
                      <a:endParaRPr lang="en-US" sz="1400" dirty="0"/>
                    </a:p>
                  </a:txBody>
                  <a:tcPr/>
                </a:tc>
                <a:extLst>
                  <a:ext uri="{0D108BD9-81ED-4DB2-BD59-A6C34878D82A}">
                    <a16:rowId xmlns:a16="http://schemas.microsoft.com/office/drawing/2014/main" val="10000"/>
                  </a:ext>
                </a:extLst>
              </a:tr>
              <a:tr h="279400">
                <a:tc>
                  <a:txBody>
                    <a:bodyPr/>
                    <a:lstStyle/>
                    <a:p>
                      <a:r>
                        <a:rPr lang="en-US" sz="1400" dirty="0" smtClean="0"/>
                        <a:t>Value</a:t>
                      </a:r>
                      <a:r>
                        <a:rPr lang="en-US" sz="1400" baseline="0" dirty="0" smtClean="0"/>
                        <a:t> </a:t>
                      </a:r>
                      <a:endParaRPr lang="en-US" sz="1400" dirty="0"/>
                    </a:p>
                  </a:txBody>
                  <a:tcPr/>
                </a:tc>
                <a:tc>
                  <a:txBody>
                    <a:bodyPr/>
                    <a:lstStyle/>
                    <a:p>
                      <a:r>
                        <a:rPr lang="en-US" sz="1400" b="1" dirty="0" smtClean="0">
                          <a:solidFill>
                            <a:srgbClr val="C00000"/>
                          </a:solidFill>
                        </a:rPr>
                        <a:t>4</a:t>
                      </a:r>
                      <a:endParaRPr lang="en-US" sz="1400" b="1" dirty="0">
                        <a:solidFill>
                          <a:srgbClr val="C00000"/>
                        </a:solidFill>
                      </a:endParaRPr>
                    </a:p>
                  </a:txBody>
                  <a:tcPr/>
                </a:tc>
                <a:tc>
                  <a:txBody>
                    <a:bodyPr/>
                    <a:lstStyle/>
                    <a:p>
                      <a:r>
                        <a:rPr lang="en-US" sz="1400" b="1" dirty="0" smtClean="0">
                          <a:solidFill>
                            <a:srgbClr val="C00000"/>
                          </a:solidFill>
                        </a:rPr>
                        <a:t>5</a:t>
                      </a:r>
                      <a:endParaRPr lang="en-US" sz="1400" b="1" dirty="0">
                        <a:solidFill>
                          <a:srgbClr val="C00000"/>
                        </a:solidFill>
                      </a:endParaRPr>
                    </a:p>
                  </a:txBody>
                  <a:tcPr/>
                </a:tc>
                <a:tc>
                  <a:txBody>
                    <a:bodyPr/>
                    <a:lstStyle/>
                    <a:p>
                      <a:r>
                        <a:rPr lang="en-US" sz="1400" b="1" dirty="0" smtClean="0">
                          <a:solidFill>
                            <a:srgbClr val="C00000"/>
                          </a:solidFill>
                        </a:rPr>
                        <a:t>11</a:t>
                      </a:r>
                      <a:endParaRPr lang="en-US" sz="1400" b="1" dirty="0">
                        <a:solidFill>
                          <a:srgbClr val="C00000"/>
                        </a:solidFill>
                      </a:endParaRPr>
                    </a:p>
                  </a:txBody>
                  <a:tcPr/>
                </a:tc>
                <a:tc>
                  <a:txBody>
                    <a:bodyPr/>
                    <a:lstStyle/>
                    <a:p>
                      <a:r>
                        <a:rPr lang="en-US" sz="1400" b="1" dirty="0" smtClean="0">
                          <a:solidFill>
                            <a:srgbClr val="C00000"/>
                          </a:solidFill>
                        </a:rPr>
                        <a:t>14</a:t>
                      </a:r>
                      <a:endParaRPr lang="en-US" sz="1400" b="1" dirty="0">
                        <a:solidFill>
                          <a:srgbClr val="C00000"/>
                        </a:solidFill>
                      </a:endParaRPr>
                    </a:p>
                  </a:txBody>
                  <a:tcPr/>
                </a:tc>
                <a:tc>
                  <a:txBody>
                    <a:bodyPr/>
                    <a:lstStyle/>
                    <a:p>
                      <a:r>
                        <a:rPr lang="en-US" sz="1400" b="1" dirty="0" smtClean="0">
                          <a:solidFill>
                            <a:srgbClr val="C00000"/>
                          </a:solidFill>
                        </a:rPr>
                        <a:t>15</a:t>
                      </a:r>
                      <a:endParaRPr lang="en-US" sz="1400" b="1" dirty="0">
                        <a:solidFill>
                          <a:srgbClr val="C00000"/>
                        </a:solidFill>
                      </a:endParaRPr>
                    </a:p>
                  </a:txBody>
                  <a:tcPr/>
                </a:tc>
                <a:extLst>
                  <a:ext uri="{0D108BD9-81ED-4DB2-BD59-A6C34878D82A}">
                    <a16:rowId xmlns:a16="http://schemas.microsoft.com/office/drawing/2014/main" val="10001"/>
                  </a:ext>
                </a:extLst>
              </a:tr>
              <a:tr h="279400">
                <a:tc>
                  <a:txBody>
                    <a:bodyPr/>
                    <a:lstStyle/>
                    <a:p>
                      <a:r>
                        <a:rPr lang="en-US" sz="1400" dirty="0" smtClean="0"/>
                        <a:t>Weight</a:t>
                      </a:r>
                      <a:endParaRPr lang="en-US" sz="1400" dirty="0"/>
                    </a:p>
                  </a:txBody>
                  <a:tcPr/>
                </a:tc>
                <a:tc>
                  <a:txBody>
                    <a:bodyPr/>
                    <a:lstStyle/>
                    <a:p>
                      <a:r>
                        <a:rPr lang="en-US" sz="1400" b="1" dirty="0" smtClean="0">
                          <a:solidFill>
                            <a:schemeClr val="tx2"/>
                          </a:solidFill>
                        </a:rPr>
                        <a:t>3</a:t>
                      </a:r>
                      <a:endParaRPr lang="en-US" sz="1400" b="1" dirty="0">
                        <a:solidFill>
                          <a:schemeClr val="tx2"/>
                        </a:solidFill>
                      </a:endParaRPr>
                    </a:p>
                  </a:txBody>
                  <a:tcPr/>
                </a:tc>
                <a:tc>
                  <a:txBody>
                    <a:bodyPr/>
                    <a:lstStyle/>
                    <a:p>
                      <a:r>
                        <a:rPr lang="en-US" sz="1400" b="1" dirty="0" smtClean="0">
                          <a:solidFill>
                            <a:schemeClr val="tx2"/>
                          </a:solidFill>
                        </a:rPr>
                        <a:t>4</a:t>
                      </a:r>
                      <a:endParaRPr lang="en-US" sz="1400" b="1" dirty="0">
                        <a:solidFill>
                          <a:schemeClr val="tx2"/>
                        </a:solidFill>
                      </a:endParaRPr>
                    </a:p>
                  </a:txBody>
                  <a:tcPr/>
                </a:tc>
                <a:tc>
                  <a:txBody>
                    <a:bodyPr/>
                    <a:lstStyle/>
                    <a:p>
                      <a:r>
                        <a:rPr lang="en-US" sz="1400" b="1" dirty="0" smtClean="0">
                          <a:solidFill>
                            <a:schemeClr val="tx2"/>
                          </a:solidFill>
                        </a:rPr>
                        <a:t>7</a:t>
                      </a:r>
                      <a:endParaRPr lang="en-US" sz="1400" b="1" dirty="0">
                        <a:solidFill>
                          <a:schemeClr val="tx2"/>
                        </a:solidFill>
                      </a:endParaRPr>
                    </a:p>
                  </a:txBody>
                  <a:tcPr/>
                </a:tc>
                <a:tc>
                  <a:txBody>
                    <a:bodyPr/>
                    <a:lstStyle/>
                    <a:p>
                      <a:r>
                        <a:rPr lang="en-US" sz="1400" b="1" dirty="0" smtClean="0">
                          <a:solidFill>
                            <a:schemeClr val="tx2"/>
                          </a:solidFill>
                        </a:rPr>
                        <a:t>8</a:t>
                      </a:r>
                      <a:endParaRPr lang="en-US" sz="1400" b="1" dirty="0">
                        <a:solidFill>
                          <a:schemeClr val="tx2"/>
                        </a:solidFill>
                      </a:endParaRPr>
                    </a:p>
                  </a:txBody>
                  <a:tcPr/>
                </a:tc>
                <a:tc>
                  <a:txBody>
                    <a:bodyPr/>
                    <a:lstStyle/>
                    <a:p>
                      <a:r>
                        <a:rPr lang="en-US" sz="1400" b="1" dirty="0" smtClean="0">
                          <a:solidFill>
                            <a:schemeClr val="tx2"/>
                          </a:solidFill>
                        </a:rPr>
                        <a:t>9</a:t>
                      </a:r>
                    </a:p>
                  </a:txBody>
                  <a:tcPr/>
                </a:tc>
                <a:extLst>
                  <a:ext uri="{0D108BD9-81ED-4DB2-BD59-A6C34878D82A}">
                    <a16:rowId xmlns:a16="http://schemas.microsoft.com/office/drawing/2014/main" val="10002"/>
                  </a:ext>
                </a:extLst>
              </a:tr>
              <a:tr h="279400">
                <a:tc>
                  <a:txBody>
                    <a:bodyPr/>
                    <a:lstStyle/>
                    <a:p>
                      <a:r>
                        <a:rPr lang="en-US" sz="1400" dirty="0" smtClean="0"/>
                        <a:t>Ratio</a:t>
                      </a:r>
                      <a:endParaRPr lang="en-US" sz="1400" dirty="0"/>
                    </a:p>
                  </a:txBody>
                  <a:tcPr/>
                </a:tc>
                <a:tc>
                  <a:txBody>
                    <a:bodyPr/>
                    <a:lstStyle/>
                    <a:p>
                      <a:r>
                        <a:rPr lang="en-US" sz="1400" dirty="0" smtClean="0"/>
                        <a:t>4/3= </a:t>
                      </a:r>
                      <a:r>
                        <a:rPr lang="en-US" sz="1400" b="1" dirty="0" smtClean="0">
                          <a:solidFill>
                            <a:schemeClr val="accent6">
                              <a:lumMod val="50000"/>
                            </a:schemeClr>
                          </a:solidFill>
                        </a:rPr>
                        <a:t>1.3</a:t>
                      </a:r>
                      <a:endParaRPr lang="en-US" sz="1400" b="1" dirty="0">
                        <a:solidFill>
                          <a:schemeClr val="accent6">
                            <a:lumMod val="50000"/>
                          </a:schemeClr>
                        </a:solidFill>
                      </a:endParaRPr>
                    </a:p>
                  </a:txBody>
                  <a:tcPr/>
                </a:tc>
                <a:tc>
                  <a:txBody>
                    <a:bodyPr/>
                    <a:lstStyle/>
                    <a:p>
                      <a:r>
                        <a:rPr lang="en-US" sz="1400" dirty="0" smtClean="0"/>
                        <a:t>5/4=</a:t>
                      </a:r>
                    </a:p>
                    <a:p>
                      <a:r>
                        <a:rPr lang="en-US" sz="1400" b="1" dirty="0" smtClean="0">
                          <a:solidFill>
                            <a:schemeClr val="accent6">
                              <a:lumMod val="50000"/>
                            </a:schemeClr>
                          </a:solidFill>
                        </a:rPr>
                        <a:t>1.25</a:t>
                      </a:r>
                      <a:endParaRPr lang="en-US" sz="1400" b="1" dirty="0">
                        <a:solidFill>
                          <a:schemeClr val="accent6">
                            <a:lumMod val="50000"/>
                          </a:schemeClr>
                        </a:solidFill>
                      </a:endParaRPr>
                    </a:p>
                  </a:txBody>
                  <a:tcPr/>
                </a:tc>
                <a:tc>
                  <a:txBody>
                    <a:bodyPr/>
                    <a:lstStyle/>
                    <a:p>
                      <a:r>
                        <a:rPr lang="en-US" sz="1400" dirty="0" smtClean="0"/>
                        <a:t>11/7=</a:t>
                      </a:r>
                      <a:r>
                        <a:rPr lang="en-US" sz="1400" b="1" dirty="0" smtClean="0">
                          <a:solidFill>
                            <a:schemeClr val="accent6">
                              <a:lumMod val="50000"/>
                            </a:schemeClr>
                          </a:solidFill>
                        </a:rPr>
                        <a:t>1.57</a:t>
                      </a:r>
                      <a:endParaRPr lang="en-US" sz="1400" b="1" dirty="0">
                        <a:solidFill>
                          <a:schemeClr val="accent6">
                            <a:lumMod val="50000"/>
                          </a:schemeClr>
                        </a:solidFill>
                      </a:endParaRPr>
                    </a:p>
                  </a:txBody>
                  <a:tcPr/>
                </a:tc>
                <a:tc>
                  <a:txBody>
                    <a:bodyPr/>
                    <a:lstStyle/>
                    <a:p>
                      <a:r>
                        <a:rPr lang="en-US" sz="1400" dirty="0" smtClean="0"/>
                        <a:t>14/8=</a:t>
                      </a:r>
                      <a:r>
                        <a:rPr lang="en-US" sz="1400" b="1" dirty="0" smtClean="0">
                          <a:solidFill>
                            <a:schemeClr val="accent6">
                              <a:lumMod val="50000"/>
                            </a:schemeClr>
                          </a:solidFill>
                        </a:rPr>
                        <a:t>1.75</a:t>
                      </a:r>
                    </a:p>
                  </a:txBody>
                  <a:tcPr/>
                </a:tc>
                <a:tc>
                  <a:txBody>
                    <a:bodyPr/>
                    <a:lstStyle/>
                    <a:p>
                      <a:r>
                        <a:rPr lang="en-US" sz="1400" dirty="0" smtClean="0"/>
                        <a:t>15/9=</a:t>
                      </a:r>
                      <a:r>
                        <a:rPr lang="en-US" sz="1400" b="1" dirty="0" smtClean="0">
                          <a:solidFill>
                            <a:schemeClr val="accent6">
                              <a:lumMod val="50000"/>
                            </a:schemeClr>
                          </a:solidFill>
                        </a:rPr>
                        <a:t>1.67</a:t>
                      </a:r>
                    </a:p>
                  </a:txBody>
                  <a:tcPr/>
                </a:tc>
                <a:extLst>
                  <a:ext uri="{0D108BD9-81ED-4DB2-BD59-A6C34878D82A}">
                    <a16:rowId xmlns:a16="http://schemas.microsoft.com/office/drawing/2014/main" val="10003"/>
                  </a:ext>
                </a:extLst>
              </a:tr>
              <a:tr h="279400">
                <a:tc gridSpan="6">
                  <a:txBody>
                    <a:bodyPr/>
                    <a:lstStyle/>
                    <a:p>
                      <a:r>
                        <a:rPr lang="en-US" sz="1400" dirty="0" smtClean="0"/>
                        <a:t>Reordered decreasing by </a:t>
                      </a:r>
                      <a:r>
                        <a:rPr lang="en-US" sz="1600" b="1" dirty="0" smtClean="0">
                          <a:solidFill>
                            <a:srgbClr val="C00000"/>
                          </a:solidFill>
                        </a:rPr>
                        <a:t>ratio</a:t>
                      </a:r>
                      <a:r>
                        <a:rPr lang="en-US" sz="1400" dirty="0" smtClean="0"/>
                        <a:t>:  </a:t>
                      </a:r>
                      <a:r>
                        <a:rPr lang="en-US" sz="2000" b="1" dirty="0" smtClean="0">
                          <a:solidFill>
                            <a:schemeClr val="accent6">
                              <a:lumMod val="50000"/>
                            </a:schemeClr>
                          </a:solidFill>
                        </a:rPr>
                        <a:t>D,   E,   C,   A,  B</a:t>
                      </a:r>
                    </a:p>
                    <a:p>
                      <a:r>
                        <a:rPr lang="en-US" sz="2000" b="1" dirty="0" smtClean="0">
                          <a:solidFill>
                            <a:schemeClr val="accent6">
                              <a:lumMod val="50000"/>
                            </a:schemeClr>
                          </a:solidFill>
                        </a:rPr>
                        <a:t>                                        </a:t>
                      </a:r>
                      <a:r>
                        <a:rPr lang="en-US" sz="1200" b="1" dirty="0" smtClean="0">
                          <a:solidFill>
                            <a:schemeClr val="accent6">
                              <a:lumMod val="50000"/>
                            </a:schemeClr>
                          </a:solidFill>
                        </a:rPr>
                        <a:t>1.75,  </a:t>
                      </a:r>
                      <a:r>
                        <a:rPr lang="en-US" sz="1200" b="1" dirty="0" smtClean="0">
                          <a:solidFill>
                            <a:schemeClr val="accent6">
                              <a:lumMod val="50000"/>
                            </a:schemeClr>
                          </a:solidFill>
                        </a:rPr>
                        <a:t>1.67, 1.57,   1.3,   1.25</a:t>
                      </a:r>
                      <a:endParaRPr lang="en-US" sz="1400" b="1" dirty="0" smtClean="0">
                        <a:solidFill>
                          <a:schemeClr val="accent6">
                            <a:lumMod val="50000"/>
                          </a:schemeClr>
                        </a:solidFill>
                      </a:endParaRPr>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smtClean="0"/>
                    </a:p>
                  </a:txBody>
                  <a:tcPr/>
                </a:tc>
                <a:tc hMerge="1">
                  <a:txBody>
                    <a:bodyPr/>
                    <a:lstStyle/>
                    <a:p>
                      <a:endParaRPr lang="en-US" sz="1400" dirty="0" smtClean="0"/>
                    </a:p>
                  </a:txBody>
                  <a:tcPr/>
                </a:tc>
                <a:extLst>
                  <a:ext uri="{0D108BD9-81ED-4DB2-BD59-A6C34878D82A}">
                    <a16:rowId xmlns:a16="http://schemas.microsoft.com/office/drawing/2014/main" val="10004"/>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566155363"/>
              </p:ext>
            </p:extLst>
          </p:nvPr>
        </p:nvGraphicFramePr>
        <p:xfrm>
          <a:off x="420986" y="5551116"/>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sp>
        <p:nvSpPr>
          <p:cNvPr id="18" name="TextBox 17"/>
          <p:cNvSpPr txBox="1"/>
          <p:nvPr/>
        </p:nvSpPr>
        <p:spPr>
          <a:xfrm>
            <a:off x="382516" y="5237107"/>
            <a:ext cx="1486304" cy="369332"/>
          </a:xfrm>
          <a:prstGeom prst="rect">
            <a:avLst/>
          </a:prstGeom>
          <a:noFill/>
        </p:spPr>
        <p:txBody>
          <a:bodyPr wrap="none" rtlCol="0">
            <a:spAutoFit/>
          </a:bodyPr>
          <a:lstStyle/>
          <a:p>
            <a:r>
              <a:rPr lang="en-US" dirty="0"/>
              <a:t>D</a:t>
            </a:r>
            <a:r>
              <a:rPr lang="en-US" dirty="0" smtClean="0"/>
              <a:t> (1.75=14/8)</a:t>
            </a:r>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1303192236"/>
              </p:ext>
            </p:extLst>
          </p:nvPr>
        </p:nvGraphicFramePr>
        <p:xfrm>
          <a:off x="3581400" y="5495609"/>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sp>
        <p:nvSpPr>
          <p:cNvPr id="21" name="TextBox 20"/>
          <p:cNvSpPr txBox="1"/>
          <p:nvPr/>
        </p:nvSpPr>
        <p:spPr>
          <a:xfrm>
            <a:off x="3581400" y="5181600"/>
            <a:ext cx="1486304" cy="369332"/>
          </a:xfrm>
          <a:prstGeom prst="rect">
            <a:avLst/>
          </a:prstGeom>
          <a:noFill/>
        </p:spPr>
        <p:txBody>
          <a:bodyPr wrap="none" rtlCol="0">
            <a:spAutoFit/>
          </a:bodyPr>
          <a:lstStyle/>
          <a:p>
            <a:r>
              <a:rPr lang="en-US" dirty="0"/>
              <a:t>D</a:t>
            </a:r>
            <a:r>
              <a:rPr lang="en-US" dirty="0" smtClean="0"/>
              <a:t> (1.75=14/8)</a:t>
            </a:r>
            <a:endParaRPr lang="en-US" dirty="0"/>
          </a:p>
        </p:txBody>
      </p:sp>
      <p:graphicFrame>
        <p:nvGraphicFramePr>
          <p:cNvPr id="22" name="Table 21"/>
          <p:cNvGraphicFramePr>
            <a:graphicFrameLocks noGrp="1"/>
          </p:cNvGraphicFramePr>
          <p:nvPr>
            <p:extLst>
              <p:ext uri="{D42A27DB-BD31-4B8C-83A1-F6EECF244321}">
                <p14:modId xmlns:p14="http://schemas.microsoft.com/office/powerpoint/2010/main" val="698037603"/>
              </p:ext>
            </p:extLst>
          </p:nvPr>
        </p:nvGraphicFramePr>
        <p:xfrm>
          <a:off x="6742176" y="5574825"/>
          <a:ext cx="1975485"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sp>
        <p:nvSpPr>
          <p:cNvPr id="23" name="TextBox 22"/>
          <p:cNvSpPr txBox="1"/>
          <p:nvPr/>
        </p:nvSpPr>
        <p:spPr>
          <a:xfrm>
            <a:off x="6705600" y="5263831"/>
            <a:ext cx="2547557" cy="369332"/>
          </a:xfrm>
          <a:prstGeom prst="rect">
            <a:avLst/>
          </a:prstGeom>
          <a:noFill/>
        </p:spPr>
        <p:txBody>
          <a:bodyPr wrap="none" rtlCol="0">
            <a:spAutoFit/>
          </a:bodyPr>
          <a:lstStyle/>
          <a:p>
            <a:r>
              <a:rPr lang="en-US" dirty="0" smtClean="0"/>
              <a:t>Fraction of D (1.75=14/8)</a:t>
            </a:r>
            <a:endParaRPr lang="en-US" dirty="0"/>
          </a:p>
        </p:txBody>
      </p:sp>
      <p:sp>
        <p:nvSpPr>
          <p:cNvPr id="24" name="TextBox 23"/>
          <p:cNvSpPr txBox="1"/>
          <p:nvPr/>
        </p:nvSpPr>
        <p:spPr>
          <a:xfrm>
            <a:off x="355667" y="6260068"/>
            <a:ext cx="7285777" cy="646331"/>
          </a:xfrm>
          <a:prstGeom prst="rect">
            <a:avLst/>
          </a:prstGeom>
          <a:noFill/>
        </p:spPr>
        <p:txBody>
          <a:bodyPr wrap="none" rtlCol="0">
            <a:spAutoFit/>
          </a:bodyPr>
          <a:lstStyle/>
          <a:p>
            <a:r>
              <a:rPr lang="en-US" dirty="0" smtClean="0">
                <a:solidFill>
                  <a:srgbClr val="C00000"/>
                </a:solidFill>
              </a:rPr>
              <a:t>Total value = value(D) + value(D)  + </a:t>
            </a:r>
            <a:r>
              <a:rPr lang="en-US" dirty="0" err="1" smtClean="0">
                <a:solidFill>
                  <a:srgbClr val="C00000"/>
                </a:solidFill>
              </a:rPr>
              <a:t>remining_weight</a:t>
            </a:r>
            <a:r>
              <a:rPr lang="en-US" dirty="0" smtClean="0">
                <a:solidFill>
                  <a:srgbClr val="C00000"/>
                </a:solidFill>
              </a:rPr>
              <a:t>*(value(D)/weight(D)) =</a:t>
            </a:r>
          </a:p>
          <a:p>
            <a:r>
              <a:rPr lang="en-US" dirty="0" smtClean="0">
                <a:solidFill>
                  <a:srgbClr val="C00000"/>
                </a:solidFill>
              </a:rPr>
              <a:t>	   = </a:t>
            </a:r>
            <a:r>
              <a:rPr lang="en-US" dirty="0" err="1" smtClean="0">
                <a:solidFill>
                  <a:srgbClr val="C00000"/>
                </a:solidFill>
              </a:rPr>
              <a:t>capacity_kg</a:t>
            </a:r>
            <a:r>
              <a:rPr lang="en-US" dirty="0" smtClean="0">
                <a:solidFill>
                  <a:srgbClr val="C00000"/>
                </a:solidFill>
              </a:rPr>
              <a:t>* ($/kg for D) = 21kg*(14$/8kg) </a:t>
            </a:r>
            <a:r>
              <a:rPr lang="en-US" dirty="0">
                <a:solidFill>
                  <a:srgbClr val="C00000"/>
                </a:solidFill>
              </a:rPr>
              <a:t>=  </a:t>
            </a:r>
            <a:r>
              <a:rPr lang="en-US" dirty="0" smtClean="0">
                <a:solidFill>
                  <a:srgbClr val="C00000"/>
                </a:solidFill>
              </a:rPr>
              <a:t>36.75$ </a:t>
            </a:r>
          </a:p>
        </p:txBody>
      </p:sp>
      <p:sp>
        <p:nvSpPr>
          <p:cNvPr id="25" name="TextBox 24"/>
          <p:cNvSpPr txBox="1"/>
          <p:nvPr/>
        </p:nvSpPr>
        <p:spPr>
          <a:xfrm>
            <a:off x="363292" y="3345092"/>
            <a:ext cx="4202824" cy="1200329"/>
          </a:xfrm>
          <a:prstGeom prst="rect">
            <a:avLst/>
          </a:prstGeom>
          <a:noFill/>
          <a:ln>
            <a:solidFill>
              <a:schemeClr val="bg1">
                <a:lumMod val="50000"/>
              </a:schemeClr>
            </a:solidFill>
          </a:ln>
        </p:spPr>
        <p:txBody>
          <a:bodyPr wrap="square" rtlCol="0">
            <a:spAutoFit/>
          </a:bodyPr>
          <a:lstStyle/>
          <a:p>
            <a:r>
              <a:rPr lang="en-US" dirty="0" smtClean="0"/>
              <a:t>We can pick a</a:t>
            </a:r>
            <a:r>
              <a:rPr lang="en-US" b="1" dirty="0" smtClean="0"/>
              <a:t> fraction </a:t>
            </a:r>
            <a:r>
              <a:rPr lang="en-US" dirty="0" smtClean="0"/>
              <a:t>of an object, must </a:t>
            </a:r>
          </a:p>
          <a:p>
            <a:r>
              <a:rPr lang="en-US" dirty="0"/>
              <a:t>s</a:t>
            </a:r>
            <a:r>
              <a:rPr lang="en-US" dirty="0" smtClean="0"/>
              <a:t>kip those that do not fit. We have unlimited number of objects, thus we can pick only D (entire objects and a fraction).</a:t>
            </a:r>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284014945"/>
              </p:ext>
            </p:extLst>
          </p:nvPr>
        </p:nvGraphicFramePr>
        <p:xfrm>
          <a:off x="4839070" y="3274619"/>
          <a:ext cx="1196349" cy="370840"/>
        </p:xfrm>
        <a:graphic>
          <a:graphicData uri="http://schemas.openxmlformats.org/drawingml/2006/table">
            <a:tbl>
              <a:tblPr firstRow="1" bandRow="1">
                <a:tableStyleId>{5C22544A-7EE6-4342-B048-85BDC9FD1C3A}</a:tableStyleId>
              </a:tblPr>
              <a:tblGrid>
                <a:gridCol w="398783">
                  <a:extLst>
                    <a:ext uri="{9D8B030D-6E8A-4147-A177-3AD203B41FA5}">
                      <a16:colId xmlns:a16="http://schemas.microsoft.com/office/drawing/2014/main" val="305208820"/>
                    </a:ext>
                  </a:extLst>
                </a:gridCol>
                <a:gridCol w="398783">
                  <a:extLst>
                    <a:ext uri="{9D8B030D-6E8A-4147-A177-3AD203B41FA5}">
                      <a16:colId xmlns:a16="http://schemas.microsoft.com/office/drawing/2014/main" val="1656973802"/>
                    </a:ext>
                  </a:extLst>
                </a:gridCol>
                <a:gridCol w="398783">
                  <a:extLst>
                    <a:ext uri="{9D8B030D-6E8A-4147-A177-3AD203B41FA5}">
                      <a16:colId xmlns:a16="http://schemas.microsoft.com/office/drawing/2014/main" val="1989626361"/>
                    </a:ext>
                  </a:extLst>
                </a:gridCol>
              </a:tblGrid>
              <a:tr h="370840">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extLst>
                  <a:ext uri="{0D108BD9-81ED-4DB2-BD59-A6C34878D82A}">
                    <a16:rowId xmlns:a16="http://schemas.microsoft.com/office/drawing/2014/main" val="3970546403"/>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3908022109"/>
              </p:ext>
            </p:extLst>
          </p:nvPr>
        </p:nvGraphicFramePr>
        <p:xfrm>
          <a:off x="4876800" y="3970101"/>
          <a:ext cx="1586492" cy="370840"/>
        </p:xfrm>
        <a:graphic>
          <a:graphicData uri="http://schemas.openxmlformats.org/drawingml/2006/table">
            <a:tbl>
              <a:tblPr firstRow="1" bandRow="1">
                <a:tableStyleId>{5C22544A-7EE6-4342-B048-85BDC9FD1C3A}</a:tableStyleId>
              </a:tblPr>
              <a:tblGrid>
                <a:gridCol w="396623">
                  <a:extLst>
                    <a:ext uri="{9D8B030D-6E8A-4147-A177-3AD203B41FA5}">
                      <a16:colId xmlns:a16="http://schemas.microsoft.com/office/drawing/2014/main" val="232159963"/>
                    </a:ext>
                  </a:extLst>
                </a:gridCol>
                <a:gridCol w="396623">
                  <a:extLst>
                    <a:ext uri="{9D8B030D-6E8A-4147-A177-3AD203B41FA5}">
                      <a16:colId xmlns:a16="http://schemas.microsoft.com/office/drawing/2014/main" val="459033437"/>
                    </a:ext>
                  </a:extLst>
                </a:gridCol>
                <a:gridCol w="396623">
                  <a:extLst>
                    <a:ext uri="{9D8B030D-6E8A-4147-A177-3AD203B41FA5}">
                      <a16:colId xmlns:a16="http://schemas.microsoft.com/office/drawing/2014/main" val="1157538066"/>
                    </a:ext>
                  </a:extLst>
                </a:gridCol>
                <a:gridCol w="396623">
                  <a:extLst>
                    <a:ext uri="{9D8B030D-6E8A-4147-A177-3AD203B41FA5}">
                      <a16:colId xmlns:a16="http://schemas.microsoft.com/office/drawing/2014/main" val="443307294"/>
                    </a:ext>
                  </a:extLst>
                </a:gridCol>
              </a:tblGrid>
              <a:tr h="370840">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217426090"/>
                  </a:ext>
                </a:extLst>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3579639526"/>
              </p:ext>
            </p:extLst>
          </p:nvPr>
        </p:nvGraphicFramePr>
        <p:xfrm>
          <a:off x="4849580" y="2511812"/>
          <a:ext cx="2764538" cy="370840"/>
        </p:xfrm>
        <a:graphic>
          <a:graphicData uri="http://schemas.openxmlformats.org/drawingml/2006/table">
            <a:tbl>
              <a:tblPr firstRow="1" bandRow="1">
                <a:tableStyleId>{5C22544A-7EE6-4342-B048-85BDC9FD1C3A}</a:tableStyleId>
              </a:tblPr>
              <a:tblGrid>
                <a:gridCol w="394934">
                  <a:extLst>
                    <a:ext uri="{9D8B030D-6E8A-4147-A177-3AD203B41FA5}">
                      <a16:colId xmlns:a16="http://schemas.microsoft.com/office/drawing/2014/main" val="1505445615"/>
                    </a:ext>
                  </a:extLst>
                </a:gridCol>
                <a:gridCol w="394934">
                  <a:extLst>
                    <a:ext uri="{9D8B030D-6E8A-4147-A177-3AD203B41FA5}">
                      <a16:colId xmlns:a16="http://schemas.microsoft.com/office/drawing/2014/main" val="79449735"/>
                    </a:ext>
                  </a:extLst>
                </a:gridCol>
                <a:gridCol w="394934">
                  <a:extLst>
                    <a:ext uri="{9D8B030D-6E8A-4147-A177-3AD203B41FA5}">
                      <a16:colId xmlns:a16="http://schemas.microsoft.com/office/drawing/2014/main" val="3520465647"/>
                    </a:ext>
                  </a:extLst>
                </a:gridCol>
                <a:gridCol w="394934">
                  <a:extLst>
                    <a:ext uri="{9D8B030D-6E8A-4147-A177-3AD203B41FA5}">
                      <a16:colId xmlns:a16="http://schemas.microsoft.com/office/drawing/2014/main" val="265221969"/>
                    </a:ext>
                  </a:extLst>
                </a:gridCol>
                <a:gridCol w="394934">
                  <a:extLst>
                    <a:ext uri="{9D8B030D-6E8A-4147-A177-3AD203B41FA5}">
                      <a16:colId xmlns:a16="http://schemas.microsoft.com/office/drawing/2014/main" val="1229537919"/>
                    </a:ext>
                  </a:extLst>
                </a:gridCol>
                <a:gridCol w="394934">
                  <a:extLst>
                    <a:ext uri="{9D8B030D-6E8A-4147-A177-3AD203B41FA5}">
                      <a16:colId xmlns:a16="http://schemas.microsoft.com/office/drawing/2014/main" val="1171471827"/>
                    </a:ext>
                  </a:extLst>
                </a:gridCol>
                <a:gridCol w="394934">
                  <a:extLst>
                    <a:ext uri="{9D8B030D-6E8A-4147-A177-3AD203B41FA5}">
                      <a16:colId xmlns:a16="http://schemas.microsoft.com/office/drawing/2014/main" val="2405637573"/>
                    </a:ext>
                  </a:extLst>
                </a:gridCol>
              </a:tblGrid>
              <a:tr h="370840">
                <a:tc>
                  <a:txBody>
                    <a:bodyPr/>
                    <a:lstStyle/>
                    <a:p>
                      <a:endParaRPr lang="en-US" dirty="0"/>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dirty="0"/>
                    </a:p>
                  </a:txBody>
                  <a:tcPr>
                    <a:solidFill>
                      <a:schemeClr val="accent3">
                        <a:lumMod val="75000"/>
                      </a:schemeClr>
                    </a:solidFill>
                  </a:tcPr>
                </a:tc>
                <a:extLst>
                  <a:ext uri="{0D108BD9-81ED-4DB2-BD59-A6C34878D82A}">
                    <a16:rowId xmlns:a16="http://schemas.microsoft.com/office/drawing/2014/main" val="619364408"/>
                  </a:ext>
                </a:extLst>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2894672783"/>
              </p:ext>
            </p:extLst>
          </p:nvPr>
        </p:nvGraphicFramePr>
        <p:xfrm>
          <a:off x="4794949" y="923609"/>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graphicFrame>
        <p:nvGraphicFramePr>
          <p:cNvPr id="30" name="Table 29"/>
          <p:cNvGraphicFramePr>
            <a:graphicFrameLocks noGrp="1"/>
          </p:cNvGraphicFramePr>
          <p:nvPr>
            <p:extLst>
              <p:ext uri="{D42A27DB-BD31-4B8C-83A1-F6EECF244321}">
                <p14:modId xmlns:p14="http://schemas.microsoft.com/office/powerpoint/2010/main" val="3940339563"/>
              </p:ext>
            </p:extLst>
          </p:nvPr>
        </p:nvGraphicFramePr>
        <p:xfrm>
          <a:off x="4812789" y="1695567"/>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31" name="TextBox 30"/>
          <p:cNvSpPr txBox="1"/>
          <p:nvPr/>
        </p:nvSpPr>
        <p:spPr>
          <a:xfrm>
            <a:off x="4800600" y="3657600"/>
            <a:ext cx="1351652" cy="369332"/>
          </a:xfrm>
          <a:prstGeom prst="rect">
            <a:avLst/>
          </a:prstGeom>
          <a:noFill/>
        </p:spPr>
        <p:txBody>
          <a:bodyPr wrap="none" rtlCol="0">
            <a:spAutoFit/>
          </a:bodyPr>
          <a:lstStyle/>
          <a:p>
            <a:r>
              <a:rPr lang="en-US" dirty="0"/>
              <a:t>B</a:t>
            </a:r>
            <a:r>
              <a:rPr lang="en-US" dirty="0" smtClean="0"/>
              <a:t> (1.25=5/4)</a:t>
            </a:r>
            <a:endParaRPr lang="en-US" dirty="0"/>
          </a:p>
        </p:txBody>
      </p:sp>
      <p:sp>
        <p:nvSpPr>
          <p:cNvPr id="32" name="TextBox 31"/>
          <p:cNvSpPr txBox="1"/>
          <p:nvPr/>
        </p:nvSpPr>
        <p:spPr>
          <a:xfrm>
            <a:off x="4771719" y="2209800"/>
            <a:ext cx="1467068" cy="369332"/>
          </a:xfrm>
          <a:prstGeom prst="rect">
            <a:avLst/>
          </a:prstGeom>
          <a:noFill/>
        </p:spPr>
        <p:txBody>
          <a:bodyPr wrap="none" rtlCol="0">
            <a:spAutoFit/>
          </a:bodyPr>
          <a:lstStyle/>
          <a:p>
            <a:r>
              <a:rPr lang="en-US" dirty="0" smtClean="0"/>
              <a:t>C (1.57=11/7)</a:t>
            </a:r>
            <a:endParaRPr lang="en-US" dirty="0"/>
          </a:p>
        </p:txBody>
      </p:sp>
      <p:sp>
        <p:nvSpPr>
          <p:cNvPr id="33" name="TextBox 32"/>
          <p:cNvSpPr txBox="1"/>
          <p:nvPr/>
        </p:nvSpPr>
        <p:spPr>
          <a:xfrm>
            <a:off x="4756479" y="609600"/>
            <a:ext cx="1486304" cy="369332"/>
          </a:xfrm>
          <a:prstGeom prst="rect">
            <a:avLst/>
          </a:prstGeom>
          <a:noFill/>
        </p:spPr>
        <p:txBody>
          <a:bodyPr wrap="none" rtlCol="0">
            <a:spAutoFit/>
          </a:bodyPr>
          <a:lstStyle/>
          <a:p>
            <a:r>
              <a:rPr lang="en-US" dirty="0"/>
              <a:t>D</a:t>
            </a:r>
            <a:r>
              <a:rPr lang="en-US" dirty="0" smtClean="0"/>
              <a:t> (1.75=14/8)</a:t>
            </a:r>
            <a:endParaRPr lang="en-US" dirty="0"/>
          </a:p>
        </p:txBody>
      </p:sp>
      <p:sp>
        <p:nvSpPr>
          <p:cNvPr id="34" name="TextBox 33"/>
          <p:cNvSpPr txBox="1"/>
          <p:nvPr/>
        </p:nvSpPr>
        <p:spPr>
          <a:xfrm>
            <a:off x="4712208" y="1406786"/>
            <a:ext cx="1455848" cy="369332"/>
          </a:xfrm>
          <a:prstGeom prst="rect">
            <a:avLst/>
          </a:prstGeom>
          <a:noFill/>
        </p:spPr>
        <p:txBody>
          <a:bodyPr wrap="none" rtlCol="0">
            <a:spAutoFit/>
          </a:bodyPr>
          <a:lstStyle/>
          <a:p>
            <a:r>
              <a:rPr lang="en-US" dirty="0"/>
              <a:t>E</a:t>
            </a:r>
            <a:r>
              <a:rPr lang="en-US" dirty="0" smtClean="0"/>
              <a:t> (1.67=15/9)</a:t>
            </a:r>
            <a:endParaRPr lang="en-US" dirty="0"/>
          </a:p>
        </p:txBody>
      </p:sp>
      <p:sp>
        <p:nvSpPr>
          <p:cNvPr id="35" name="TextBox 34"/>
          <p:cNvSpPr txBox="1"/>
          <p:nvPr/>
        </p:nvSpPr>
        <p:spPr>
          <a:xfrm>
            <a:off x="4800600" y="2962118"/>
            <a:ext cx="1242648" cy="369332"/>
          </a:xfrm>
          <a:prstGeom prst="rect">
            <a:avLst/>
          </a:prstGeom>
          <a:noFill/>
        </p:spPr>
        <p:txBody>
          <a:bodyPr wrap="none" rtlCol="0">
            <a:spAutoFit/>
          </a:bodyPr>
          <a:lstStyle/>
          <a:p>
            <a:r>
              <a:rPr lang="en-US" dirty="0" smtClean="0"/>
              <a:t>A (1.3=4/3)</a:t>
            </a:r>
            <a:endParaRPr lang="en-US" dirty="0"/>
          </a:p>
        </p:txBody>
      </p:sp>
    </p:spTree>
    <p:extLst>
      <p:ext uri="{BB962C8B-B14F-4D97-AF65-F5344CB8AC3E}">
        <p14:creationId xmlns:p14="http://schemas.microsoft.com/office/powerpoint/2010/main" val="3409793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nvGraphicFramePr>
        <p:xfrm>
          <a:off x="4839070" y="3274619"/>
          <a:ext cx="1196349" cy="370840"/>
        </p:xfrm>
        <a:graphic>
          <a:graphicData uri="http://schemas.openxmlformats.org/drawingml/2006/table">
            <a:tbl>
              <a:tblPr firstRow="1" bandRow="1">
                <a:tableStyleId>{5C22544A-7EE6-4342-B048-85BDC9FD1C3A}</a:tableStyleId>
              </a:tblPr>
              <a:tblGrid>
                <a:gridCol w="398783">
                  <a:extLst>
                    <a:ext uri="{9D8B030D-6E8A-4147-A177-3AD203B41FA5}">
                      <a16:colId xmlns:a16="http://schemas.microsoft.com/office/drawing/2014/main" val="305208820"/>
                    </a:ext>
                  </a:extLst>
                </a:gridCol>
                <a:gridCol w="398783">
                  <a:extLst>
                    <a:ext uri="{9D8B030D-6E8A-4147-A177-3AD203B41FA5}">
                      <a16:colId xmlns:a16="http://schemas.microsoft.com/office/drawing/2014/main" val="1656973802"/>
                    </a:ext>
                  </a:extLst>
                </a:gridCol>
                <a:gridCol w="398783">
                  <a:extLst>
                    <a:ext uri="{9D8B030D-6E8A-4147-A177-3AD203B41FA5}">
                      <a16:colId xmlns:a16="http://schemas.microsoft.com/office/drawing/2014/main" val="1989626361"/>
                    </a:ext>
                  </a:extLst>
                </a:gridCol>
              </a:tblGrid>
              <a:tr h="370840">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extLst>
                  <a:ext uri="{0D108BD9-81ED-4DB2-BD59-A6C34878D82A}">
                    <a16:rowId xmlns:a16="http://schemas.microsoft.com/office/drawing/2014/main" val="3970546403"/>
                  </a:ext>
                </a:extLst>
              </a:tr>
            </a:tbl>
          </a:graphicData>
        </a:graphic>
      </p:graphicFrame>
      <p:sp>
        <p:nvSpPr>
          <p:cNvPr id="2" name="Title 1"/>
          <p:cNvSpPr>
            <a:spLocks noGrp="1"/>
          </p:cNvSpPr>
          <p:nvPr>
            <p:ph type="title"/>
          </p:nvPr>
        </p:nvSpPr>
        <p:spPr>
          <a:xfrm>
            <a:off x="457200" y="25035"/>
            <a:ext cx="8229600" cy="472875"/>
          </a:xfrm>
        </p:spPr>
        <p:txBody>
          <a:bodyPr>
            <a:normAutofit fontScale="90000"/>
          </a:bodyPr>
          <a:lstStyle/>
          <a:p>
            <a:r>
              <a:rPr lang="en-US" dirty="0" smtClean="0">
                <a:solidFill>
                  <a:srgbClr val="C00000"/>
                </a:solidFill>
              </a:rPr>
              <a:t>0/1</a:t>
            </a:r>
            <a:r>
              <a:rPr lang="en-US" dirty="0" smtClean="0"/>
              <a:t> </a:t>
            </a:r>
            <a:r>
              <a:rPr lang="en-US" dirty="0" smtClean="0">
                <a:solidFill>
                  <a:srgbClr val="C00000"/>
                </a:solidFill>
              </a:rPr>
              <a:t>Fractional</a:t>
            </a:r>
            <a:r>
              <a:rPr lang="en-US" dirty="0" smtClean="0"/>
              <a:t>, RATIO - Solution</a:t>
            </a:r>
            <a:endParaRPr lang="en-US" dirty="0"/>
          </a:p>
        </p:txBody>
      </p:sp>
      <p:graphicFrame>
        <p:nvGraphicFramePr>
          <p:cNvPr id="7" name="Content Placeholder 6"/>
          <p:cNvGraphicFramePr>
            <a:graphicFrameLocks noGrp="1"/>
          </p:cNvGraphicFramePr>
          <p:nvPr>
            <p:ph idx="1"/>
          </p:nvPr>
        </p:nvGraphicFramePr>
        <p:xfrm>
          <a:off x="419092" y="5638800"/>
          <a:ext cx="8305815" cy="381000"/>
        </p:xfrm>
        <a:graphic>
          <a:graphicData uri="http://schemas.openxmlformats.org/drawingml/2006/table">
            <a:tbl>
              <a:tblPr firstRow="1" bandRow="1">
                <a:tableStyleId>{5940675A-B579-460E-94D1-54222C63F5DA}</a:tableStyleId>
              </a:tblPr>
              <a:tblGrid>
                <a:gridCol w="395515">
                  <a:extLst>
                    <a:ext uri="{9D8B030D-6E8A-4147-A177-3AD203B41FA5}">
                      <a16:colId xmlns:a16="http://schemas.microsoft.com/office/drawing/2014/main" val="3204006485"/>
                    </a:ext>
                  </a:extLst>
                </a:gridCol>
                <a:gridCol w="395515">
                  <a:extLst>
                    <a:ext uri="{9D8B030D-6E8A-4147-A177-3AD203B41FA5}">
                      <a16:colId xmlns:a16="http://schemas.microsoft.com/office/drawing/2014/main" val="1697682315"/>
                    </a:ext>
                  </a:extLst>
                </a:gridCol>
                <a:gridCol w="395515">
                  <a:extLst>
                    <a:ext uri="{9D8B030D-6E8A-4147-A177-3AD203B41FA5}">
                      <a16:colId xmlns:a16="http://schemas.microsoft.com/office/drawing/2014/main" val="1166061141"/>
                    </a:ext>
                  </a:extLst>
                </a:gridCol>
                <a:gridCol w="395515">
                  <a:extLst>
                    <a:ext uri="{9D8B030D-6E8A-4147-A177-3AD203B41FA5}">
                      <a16:colId xmlns:a16="http://schemas.microsoft.com/office/drawing/2014/main" val="3618821996"/>
                    </a:ext>
                  </a:extLst>
                </a:gridCol>
                <a:gridCol w="395515">
                  <a:extLst>
                    <a:ext uri="{9D8B030D-6E8A-4147-A177-3AD203B41FA5}">
                      <a16:colId xmlns:a16="http://schemas.microsoft.com/office/drawing/2014/main" val="1555223917"/>
                    </a:ext>
                  </a:extLst>
                </a:gridCol>
                <a:gridCol w="395515">
                  <a:extLst>
                    <a:ext uri="{9D8B030D-6E8A-4147-A177-3AD203B41FA5}">
                      <a16:colId xmlns:a16="http://schemas.microsoft.com/office/drawing/2014/main" val="1110732598"/>
                    </a:ext>
                  </a:extLst>
                </a:gridCol>
                <a:gridCol w="395515">
                  <a:extLst>
                    <a:ext uri="{9D8B030D-6E8A-4147-A177-3AD203B41FA5}">
                      <a16:colId xmlns:a16="http://schemas.microsoft.com/office/drawing/2014/main" val="4112483928"/>
                    </a:ext>
                  </a:extLst>
                </a:gridCol>
                <a:gridCol w="395515">
                  <a:extLst>
                    <a:ext uri="{9D8B030D-6E8A-4147-A177-3AD203B41FA5}">
                      <a16:colId xmlns:a16="http://schemas.microsoft.com/office/drawing/2014/main" val="506213351"/>
                    </a:ext>
                  </a:extLst>
                </a:gridCol>
                <a:gridCol w="395515">
                  <a:extLst>
                    <a:ext uri="{9D8B030D-6E8A-4147-A177-3AD203B41FA5}">
                      <a16:colId xmlns:a16="http://schemas.microsoft.com/office/drawing/2014/main" val="2009595335"/>
                    </a:ext>
                  </a:extLst>
                </a:gridCol>
                <a:gridCol w="395515">
                  <a:extLst>
                    <a:ext uri="{9D8B030D-6E8A-4147-A177-3AD203B41FA5}">
                      <a16:colId xmlns:a16="http://schemas.microsoft.com/office/drawing/2014/main" val="2836727580"/>
                    </a:ext>
                  </a:extLst>
                </a:gridCol>
                <a:gridCol w="395515">
                  <a:extLst>
                    <a:ext uri="{9D8B030D-6E8A-4147-A177-3AD203B41FA5}">
                      <a16:colId xmlns:a16="http://schemas.microsoft.com/office/drawing/2014/main" val="417252483"/>
                    </a:ext>
                  </a:extLst>
                </a:gridCol>
                <a:gridCol w="395515">
                  <a:extLst>
                    <a:ext uri="{9D8B030D-6E8A-4147-A177-3AD203B41FA5}">
                      <a16:colId xmlns:a16="http://schemas.microsoft.com/office/drawing/2014/main" val="3421012395"/>
                    </a:ext>
                  </a:extLst>
                </a:gridCol>
                <a:gridCol w="395515">
                  <a:extLst>
                    <a:ext uri="{9D8B030D-6E8A-4147-A177-3AD203B41FA5}">
                      <a16:colId xmlns:a16="http://schemas.microsoft.com/office/drawing/2014/main" val="2938966647"/>
                    </a:ext>
                  </a:extLst>
                </a:gridCol>
                <a:gridCol w="395515">
                  <a:extLst>
                    <a:ext uri="{9D8B030D-6E8A-4147-A177-3AD203B41FA5}">
                      <a16:colId xmlns:a16="http://schemas.microsoft.com/office/drawing/2014/main" val="1840499504"/>
                    </a:ext>
                  </a:extLst>
                </a:gridCol>
                <a:gridCol w="395515">
                  <a:extLst>
                    <a:ext uri="{9D8B030D-6E8A-4147-A177-3AD203B41FA5}">
                      <a16:colId xmlns:a16="http://schemas.microsoft.com/office/drawing/2014/main" val="4200939935"/>
                    </a:ext>
                  </a:extLst>
                </a:gridCol>
                <a:gridCol w="395515">
                  <a:extLst>
                    <a:ext uri="{9D8B030D-6E8A-4147-A177-3AD203B41FA5}">
                      <a16:colId xmlns:a16="http://schemas.microsoft.com/office/drawing/2014/main" val="2866207373"/>
                    </a:ext>
                  </a:extLst>
                </a:gridCol>
                <a:gridCol w="395515">
                  <a:extLst>
                    <a:ext uri="{9D8B030D-6E8A-4147-A177-3AD203B41FA5}">
                      <a16:colId xmlns:a16="http://schemas.microsoft.com/office/drawing/2014/main" val="736305523"/>
                    </a:ext>
                  </a:extLst>
                </a:gridCol>
                <a:gridCol w="395515">
                  <a:extLst>
                    <a:ext uri="{9D8B030D-6E8A-4147-A177-3AD203B41FA5}">
                      <a16:colId xmlns:a16="http://schemas.microsoft.com/office/drawing/2014/main" val="2925169710"/>
                    </a:ext>
                  </a:extLst>
                </a:gridCol>
                <a:gridCol w="395515">
                  <a:extLst>
                    <a:ext uri="{9D8B030D-6E8A-4147-A177-3AD203B41FA5}">
                      <a16:colId xmlns:a16="http://schemas.microsoft.com/office/drawing/2014/main" val="3597695838"/>
                    </a:ext>
                  </a:extLst>
                </a:gridCol>
                <a:gridCol w="395515">
                  <a:extLst>
                    <a:ext uri="{9D8B030D-6E8A-4147-A177-3AD203B41FA5}">
                      <a16:colId xmlns:a16="http://schemas.microsoft.com/office/drawing/2014/main" val="3066893467"/>
                    </a:ext>
                  </a:extLst>
                </a:gridCol>
                <a:gridCol w="395515">
                  <a:extLst>
                    <a:ext uri="{9D8B030D-6E8A-4147-A177-3AD203B41FA5}">
                      <a16:colId xmlns:a16="http://schemas.microsoft.com/office/drawing/2014/main" val="3567745222"/>
                    </a:ext>
                  </a:extLst>
                </a:gridCol>
              </a:tblGrid>
              <a:tr h="3810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54729137"/>
                  </a:ext>
                </a:extLst>
              </a:tr>
            </a:tbl>
          </a:graphicData>
        </a:graphic>
      </p:graphicFrame>
      <p:sp>
        <p:nvSpPr>
          <p:cNvPr id="4" name="Slide Number Placeholder 3"/>
          <p:cNvSpPr>
            <a:spLocks noGrp="1"/>
          </p:cNvSpPr>
          <p:nvPr>
            <p:ph type="sldNum" sz="quarter" idx="12"/>
          </p:nvPr>
        </p:nvSpPr>
        <p:spPr/>
        <p:txBody>
          <a:bodyPr/>
          <a:lstStyle/>
          <a:p>
            <a:fld id="{7D96B568-7D3C-45B1-A9CC-4D2333E17166}" type="slidenum">
              <a:rPr lang="en-US" smtClean="0"/>
              <a:t>11</a:t>
            </a:fld>
            <a:endParaRPr lang="en-US"/>
          </a:p>
        </p:txBody>
      </p:sp>
      <p:sp>
        <p:nvSpPr>
          <p:cNvPr id="8" name="TextBox 7"/>
          <p:cNvSpPr txBox="1"/>
          <p:nvPr/>
        </p:nvSpPr>
        <p:spPr>
          <a:xfrm>
            <a:off x="382516" y="6034186"/>
            <a:ext cx="2453749" cy="307777"/>
          </a:xfrm>
          <a:prstGeom prst="rect">
            <a:avLst/>
          </a:prstGeom>
          <a:noFill/>
        </p:spPr>
        <p:txBody>
          <a:bodyPr wrap="none" rtlCol="0">
            <a:spAutoFit/>
          </a:bodyPr>
          <a:lstStyle/>
          <a:p>
            <a:r>
              <a:rPr lang="en-US" sz="1400" dirty="0" smtClean="0"/>
              <a:t>W=21 (knapsack capacity is 21)</a:t>
            </a:r>
            <a:endParaRPr lang="en-US" sz="1400" dirty="0"/>
          </a:p>
        </p:txBody>
      </p:sp>
      <p:graphicFrame>
        <p:nvGraphicFramePr>
          <p:cNvPr id="9" name="Content Placeholder 4"/>
          <p:cNvGraphicFramePr>
            <a:graphicFrameLocks/>
          </p:cNvGraphicFramePr>
          <p:nvPr>
            <p:extLst>
              <p:ext uri="{D42A27DB-BD31-4B8C-83A1-F6EECF244321}">
                <p14:modId xmlns:p14="http://schemas.microsoft.com/office/powerpoint/2010/main" val="1538075122"/>
              </p:ext>
            </p:extLst>
          </p:nvPr>
        </p:nvGraphicFramePr>
        <p:xfrm>
          <a:off x="252778" y="613918"/>
          <a:ext cx="4319224" cy="2133600"/>
        </p:xfrm>
        <a:graphic>
          <a:graphicData uri="http://schemas.openxmlformats.org/drawingml/2006/table">
            <a:tbl>
              <a:tblPr firstRow="1" bandRow="1">
                <a:tableStyleId>{5C22544A-7EE6-4342-B048-85BDC9FD1C3A}</a:tableStyleId>
              </a:tblPr>
              <a:tblGrid>
                <a:gridCol w="1039813">
                  <a:extLst>
                    <a:ext uri="{9D8B030D-6E8A-4147-A177-3AD203B41FA5}">
                      <a16:colId xmlns:a16="http://schemas.microsoft.com/office/drawing/2014/main" val="20000"/>
                    </a:ext>
                  </a:extLst>
                </a:gridCol>
                <a:gridCol w="759863">
                  <a:extLst>
                    <a:ext uri="{9D8B030D-6E8A-4147-A177-3AD203B41FA5}">
                      <a16:colId xmlns:a16="http://schemas.microsoft.com/office/drawing/2014/main" val="20001"/>
                    </a:ext>
                  </a:extLst>
                </a:gridCol>
                <a:gridCol w="629887">
                  <a:extLst>
                    <a:ext uri="{9D8B030D-6E8A-4147-A177-3AD203B41FA5}">
                      <a16:colId xmlns:a16="http://schemas.microsoft.com/office/drawing/2014/main" val="20002"/>
                    </a:ext>
                  </a:extLst>
                </a:gridCol>
                <a:gridCol w="629887">
                  <a:extLst>
                    <a:ext uri="{9D8B030D-6E8A-4147-A177-3AD203B41FA5}">
                      <a16:colId xmlns:a16="http://schemas.microsoft.com/office/drawing/2014/main" val="20003"/>
                    </a:ext>
                  </a:extLst>
                </a:gridCol>
                <a:gridCol w="629887">
                  <a:extLst>
                    <a:ext uri="{9D8B030D-6E8A-4147-A177-3AD203B41FA5}">
                      <a16:colId xmlns:a16="http://schemas.microsoft.com/office/drawing/2014/main" val="20004"/>
                    </a:ext>
                  </a:extLst>
                </a:gridCol>
                <a:gridCol w="629887">
                  <a:extLst>
                    <a:ext uri="{9D8B030D-6E8A-4147-A177-3AD203B41FA5}">
                      <a16:colId xmlns:a16="http://schemas.microsoft.com/office/drawing/2014/main" val="20005"/>
                    </a:ext>
                  </a:extLst>
                </a:gridCol>
              </a:tblGrid>
              <a:tr h="279400">
                <a:tc>
                  <a:txBody>
                    <a:bodyPr/>
                    <a:lstStyle/>
                    <a:p>
                      <a:r>
                        <a:rPr lang="en-US" sz="1400" dirty="0" smtClean="0"/>
                        <a:t>Item</a:t>
                      </a:r>
                      <a:endParaRPr lang="en-US" sz="1400" dirty="0"/>
                    </a:p>
                  </a:txBody>
                  <a:tcPr/>
                </a:tc>
                <a:tc>
                  <a:txBody>
                    <a:bodyPr/>
                    <a:lstStyle/>
                    <a:p>
                      <a:r>
                        <a:rPr lang="en-US" sz="1400" dirty="0" smtClean="0"/>
                        <a:t>A</a:t>
                      </a:r>
                      <a:endParaRPr lang="en-US" sz="1400" dirty="0"/>
                    </a:p>
                  </a:txBody>
                  <a:tcPr/>
                </a:tc>
                <a:tc>
                  <a:txBody>
                    <a:bodyPr/>
                    <a:lstStyle/>
                    <a:p>
                      <a:r>
                        <a:rPr lang="en-US" sz="1400" dirty="0" smtClean="0"/>
                        <a:t>B</a:t>
                      </a:r>
                      <a:endParaRPr lang="en-US" sz="1400" dirty="0"/>
                    </a:p>
                  </a:txBody>
                  <a:tcPr/>
                </a:tc>
                <a:tc>
                  <a:txBody>
                    <a:bodyPr/>
                    <a:lstStyle/>
                    <a:p>
                      <a:r>
                        <a:rPr lang="en-US" sz="1400" dirty="0" smtClean="0"/>
                        <a:t>C</a:t>
                      </a:r>
                      <a:endParaRPr lang="en-US" sz="1400" dirty="0"/>
                    </a:p>
                  </a:txBody>
                  <a:tcPr/>
                </a:tc>
                <a:tc>
                  <a:txBody>
                    <a:bodyPr/>
                    <a:lstStyle/>
                    <a:p>
                      <a:r>
                        <a:rPr lang="en-US" sz="1400" dirty="0" smtClean="0"/>
                        <a:t>D</a:t>
                      </a:r>
                      <a:endParaRPr lang="en-US" sz="1400" dirty="0"/>
                    </a:p>
                  </a:txBody>
                  <a:tcPr/>
                </a:tc>
                <a:tc>
                  <a:txBody>
                    <a:bodyPr/>
                    <a:lstStyle/>
                    <a:p>
                      <a:r>
                        <a:rPr lang="en-US" sz="1400" dirty="0" smtClean="0"/>
                        <a:t>E</a:t>
                      </a:r>
                      <a:endParaRPr lang="en-US" sz="1400" dirty="0"/>
                    </a:p>
                  </a:txBody>
                  <a:tcPr/>
                </a:tc>
                <a:extLst>
                  <a:ext uri="{0D108BD9-81ED-4DB2-BD59-A6C34878D82A}">
                    <a16:rowId xmlns:a16="http://schemas.microsoft.com/office/drawing/2014/main" val="10000"/>
                  </a:ext>
                </a:extLst>
              </a:tr>
              <a:tr h="279400">
                <a:tc>
                  <a:txBody>
                    <a:bodyPr/>
                    <a:lstStyle/>
                    <a:p>
                      <a:r>
                        <a:rPr lang="en-US" sz="1400" dirty="0" smtClean="0"/>
                        <a:t>Value</a:t>
                      </a:r>
                      <a:r>
                        <a:rPr lang="en-US" sz="1400" baseline="0" dirty="0" smtClean="0"/>
                        <a:t> </a:t>
                      </a:r>
                      <a:endParaRPr lang="en-US" sz="1400" dirty="0"/>
                    </a:p>
                  </a:txBody>
                  <a:tcPr/>
                </a:tc>
                <a:tc>
                  <a:txBody>
                    <a:bodyPr/>
                    <a:lstStyle/>
                    <a:p>
                      <a:r>
                        <a:rPr lang="en-US" sz="1400" b="1" dirty="0" smtClean="0">
                          <a:solidFill>
                            <a:srgbClr val="C00000"/>
                          </a:solidFill>
                        </a:rPr>
                        <a:t>4</a:t>
                      </a:r>
                      <a:endParaRPr lang="en-US" sz="1400" b="1" dirty="0">
                        <a:solidFill>
                          <a:srgbClr val="C00000"/>
                        </a:solidFill>
                      </a:endParaRPr>
                    </a:p>
                  </a:txBody>
                  <a:tcPr/>
                </a:tc>
                <a:tc>
                  <a:txBody>
                    <a:bodyPr/>
                    <a:lstStyle/>
                    <a:p>
                      <a:r>
                        <a:rPr lang="en-US" sz="1400" b="1" dirty="0" smtClean="0">
                          <a:solidFill>
                            <a:srgbClr val="C00000"/>
                          </a:solidFill>
                        </a:rPr>
                        <a:t>5</a:t>
                      </a:r>
                      <a:endParaRPr lang="en-US" sz="1400" b="1" dirty="0">
                        <a:solidFill>
                          <a:srgbClr val="C00000"/>
                        </a:solidFill>
                      </a:endParaRPr>
                    </a:p>
                  </a:txBody>
                  <a:tcPr/>
                </a:tc>
                <a:tc>
                  <a:txBody>
                    <a:bodyPr/>
                    <a:lstStyle/>
                    <a:p>
                      <a:r>
                        <a:rPr lang="en-US" sz="1400" b="1" dirty="0" smtClean="0">
                          <a:solidFill>
                            <a:srgbClr val="C00000"/>
                          </a:solidFill>
                        </a:rPr>
                        <a:t>11</a:t>
                      </a:r>
                      <a:endParaRPr lang="en-US" sz="1400" b="1" dirty="0">
                        <a:solidFill>
                          <a:srgbClr val="C00000"/>
                        </a:solidFill>
                      </a:endParaRPr>
                    </a:p>
                  </a:txBody>
                  <a:tcPr/>
                </a:tc>
                <a:tc>
                  <a:txBody>
                    <a:bodyPr/>
                    <a:lstStyle/>
                    <a:p>
                      <a:r>
                        <a:rPr lang="en-US" sz="1400" b="1" dirty="0" smtClean="0">
                          <a:solidFill>
                            <a:srgbClr val="C00000"/>
                          </a:solidFill>
                        </a:rPr>
                        <a:t>14</a:t>
                      </a:r>
                      <a:endParaRPr lang="en-US" sz="1400" b="1" dirty="0">
                        <a:solidFill>
                          <a:srgbClr val="C00000"/>
                        </a:solidFill>
                      </a:endParaRPr>
                    </a:p>
                  </a:txBody>
                  <a:tcPr/>
                </a:tc>
                <a:tc>
                  <a:txBody>
                    <a:bodyPr/>
                    <a:lstStyle/>
                    <a:p>
                      <a:r>
                        <a:rPr lang="en-US" sz="1400" b="1" dirty="0" smtClean="0">
                          <a:solidFill>
                            <a:srgbClr val="C00000"/>
                          </a:solidFill>
                        </a:rPr>
                        <a:t>15</a:t>
                      </a:r>
                      <a:endParaRPr lang="en-US" sz="1400" b="1" dirty="0">
                        <a:solidFill>
                          <a:srgbClr val="C00000"/>
                        </a:solidFill>
                      </a:endParaRPr>
                    </a:p>
                  </a:txBody>
                  <a:tcPr/>
                </a:tc>
                <a:extLst>
                  <a:ext uri="{0D108BD9-81ED-4DB2-BD59-A6C34878D82A}">
                    <a16:rowId xmlns:a16="http://schemas.microsoft.com/office/drawing/2014/main" val="10001"/>
                  </a:ext>
                </a:extLst>
              </a:tr>
              <a:tr h="279400">
                <a:tc>
                  <a:txBody>
                    <a:bodyPr/>
                    <a:lstStyle/>
                    <a:p>
                      <a:r>
                        <a:rPr lang="en-US" sz="1400" dirty="0" smtClean="0"/>
                        <a:t>Weight</a:t>
                      </a:r>
                      <a:endParaRPr lang="en-US" sz="1400" dirty="0"/>
                    </a:p>
                  </a:txBody>
                  <a:tcPr/>
                </a:tc>
                <a:tc>
                  <a:txBody>
                    <a:bodyPr/>
                    <a:lstStyle/>
                    <a:p>
                      <a:r>
                        <a:rPr lang="en-US" sz="1400" b="1" dirty="0" smtClean="0">
                          <a:solidFill>
                            <a:schemeClr val="tx2"/>
                          </a:solidFill>
                        </a:rPr>
                        <a:t>3</a:t>
                      </a:r>
                      <a:endParaRPr lang="en-US" sz="1400" b="1" dirty="0">
                        <a:solidFill>
                          <a:schemeClr val="tx2"/>
                        </a:solidFill>
                      </a:endParaRPr>
                    </a:p>
                  </a:txBody>
                  <a:tcPr/>
                </a:tc>
                <a:tc>
                  <a:txBody>
                    <a:bodyPr/>
                    <a:lstStyle/>
                    <a:p>
                      <a:r>
                        <a:rPr lang="en-US" sz="1400" b="1" dirty="0" smtClean="0">
                          <a:solidFill>
                            <a:schemeClr val="tx2"/>
                          </a:solidFill>
                        </a:rPr>
                        <a:t>4</a:t>
                      </a:r>
                      <a:endParaRPr lang="en-US" sz="1400" b="1" dirty="0">
                        <a:solidFill>
                          <a:schemeClr val="tx2"/>
                        </a:solidFill>
                      </a:endParaRPr>
                    </a:p>
                  </a:txBody>
                  <a:tcPr/>
                </a:tc>
                <a:tc>
                  <a:txBody>
                    <a:bodyPr/>
                    <a:lstStyle/>
                    <a:p>
                      <a:r>
                        <a:rPr lang="en-US" sz="1400" b="1" dirty="0" smtClean="0">
                          <a:solidFill>
                            <a:schemeClr val="tx2"/>
                          </a:solidFill>
                        </a:rPr>
                        <a:t>7</a:t>
                      </a:r>
                      <a:endParaRPr lang="en-US" sz="1400" b="1" dirty="0">
                        <a:solidFill>
                          <a:schemeClr val="tx2"/>
                        </a:solidFill>
                      </a:endParaRPr>
                    </a:p>
                  </a:txBody>
                  <a:tcPr/>
                </a:tc>
                <a:tc>
                  <a:txBody>
                    <a:bodyPr/>
                    <a:lstStyle/>
                    <a:p>
                      <a:r>
                        <a:rPr lang="en-US" sz="1400" b="1" dirty="0" smtClean="0">
                          <a:solidFill>
                            <a:schemeClr val="tx2"/>
                          </a:solidFill>
                        </a:rPr>
                        <a:t>8</a:t>
                      </a:r>
                      <a:endParaRPr lang="en-US" sz="1400" b="1" dirty="0">
                        <a:solidFill>
                          <a:schemeClr val="tx2"/>
                        </a:solidFill>
                      </a:endParaRPr>
                    </a:p>
                  </a:txBody>
                  <a:tcPr/>
                </a:tc>
                <a:tc>
                  <a:txBody>
                    <a:bodyPr/>
                    <a:lstStyle/>
                    <a:p>
                      <a:r>
                        <a:rPr lang="en-US" sz="1400" b="1" dirty="0" smtClean="0">
                          <a:solidFill>
                            <a:schemeClr val="tx2"/>
                          </a:solidFill>
                        </a:rPr>
                        <a:t>9</a:t>
                      </a:r>
                    </a:p>
                  </a:txBody>
                  <a:tcPr/>
                </a:tc>
                <a:extLst>
                  <a:ext uri="{0D108BD9-81ED-4DB2-BD59-A6C34878D82A}">
                    <a16:rowId xmlns:a16="http://schemas.microsoft.com/office/drawing/2014/main" val="10002"/>
                  </a:ext>
                </a:extLst>
              </a:tr>
              <a:tr h="279400">
                <a:tc>
                  <a:txBody>
                    <a:bodyPr/>
                    <a:lstStyle/>
                    <a:p>
                      <a:r>
                        <a:rPr lang="en-US" sz="1400" dirty="0" smtClean="0"/>
                        <a:t>Ratio</a:t>
                      </a:r>
                      <a:endParaRPr lang="en-US" sz="1400" dirty="0"/>
                    </a:p>
                  </a:txBody>
                  <a:tcPr/>
                </a:tc>
                <a:tc>
                  <a:txBody>
                    <a:bodyPr/>
                    <a:lstStyle/>
                    <a:p>
                      <a:r>
                        <a:rPr lang="en-US" sz="1400" dirty="0" smtClean="0"/>
                        <a:t>4/3= </a:t>
                      </a:r>
                      <a:r>
                        <a:rPr lang="en-US" sz="1400" b="1" dirty="0" smtClean="0">
                          <a:solidFill>
                            <a:schemeClr val="accent6">
                              <a:lumMod val="50000"/>
                            </a:schemeClr>
                          </a:solidFill>
                        </a:rPr>
                        <a:t>1.3</a:t>
                      </a:r>
                      <a:endParaRPr lang="en-US" sz="1400" b="1" dirty="0">
                        <a:solidFill>
                          <a:schemeClr val="accent6">
                            <a:lumMod val="50000"/>
                          </a:schemeClr>
                        </a:solidFill>
                      </a:endParaRPr>
                    </a:p>
                  </a:txBody>
                  <a:tcPr/>
                </a:tc>
                <a:tc>
                  <a:txBody>
                    <a:bodyPr/>
                    <a:lstStyle/>
                    <a:p>
                      <a:r>
                        <a:rPr lang="en-US" sz="1400" dirty="0" smtClean="0"/>
                        <a:t>5/4=</a:t>
                      </a:r>
                    </a:p>
                    <a:p>
                      <a:r>
                        <a:rPr lang="en-US" sz="1400" b="1" dirty="0" smtClean="0">
                          <a:solidFill>
                            <a:schemeClr val="accent6">
                              <a:lumMod val="50000"/>
                            </a:schemeClr>
                          </a:solidFill>
                        </a:rPr>
                        <a:t>1.25</a:t>
                      </a:r>
                      <a:endParaRPr lang="en-US" sz="1400" b="1" dirty="0">
                        <a:solidFill>
                          <a:schemeClr val="accent6">
                            <a:lumMod val="50000"/>
                          </a:schemeClr>
                        </a:solidFill>
                      </a:endParaRPr>
                    </a:p>
                  </a:txBody>
                  <a:tcPr/>
                </a:tc>
                <a:tc>
                  <a:txBody>
                    <a:bodyPr/>
                    <a:lstStyle/>
                    <a:p>
                      <a:r>
                        <a:rPr lang="en-US" sz="1400" dirty="0" smtClean="0"/>
                        <a:t>11/7=</a:t>
                      </a:r>
                      <a:r>
                        <a:rPr lang="en-US" sz="1400" b="1" dirty="0" smtClean="0">
                          <a:solidFill>
                            <a:schemeClr val="accent6">
                              <a:lumMod val="50000"/>
                            </a:schemeClr>
                          </a:solidFill>
                        </a:rPr>
                        <a:t>1.57</a:t>
                      </a:r>
                      <a:endParaRPr lang="en-US" sz="1400" b="1" dirty="0">
                        <a:solidFill>
                          <a:schemeClr val="accent6">
                            <a:lumMod val="50000"/>
                          </a:schemeClr>
                        </a:solidFill>
                      </a:endParaRPr>
                    </a:p>
                  </a:txBody>
                  <a:tcPr/>
                </a:tc>
                <a:tc>
                  <a:txBody>
                    <a:bodyPr/>
                    <a:lstStyle/>
                    <a:p>
                      <a:r>
                        <a:rPr lang="en-US" sz="1400" dirty="0" smtClean="0"/>
                        <a:t>14/8=</a:t>
                      </a:r>
                      <a:r>
                        <a:rPr lang="en-US" sz="1400" b="1" dirty="0" smtClean="0">
                          <a:solidFill>
                            <a:schemeClr val="accent6">
                              <a:lumMod val="50000"/>
                            </a:schemeClr>
                          </a:solidFill>
                        </a:rPr>
                        <a:t>1.75</a:t>
                      </a:r>
                    </a:p>
                  </a:txBody>
                  <a:tcPr/>
                </a:tc>
                <a:tc>
                  <a:txBody>
                    <a:bodyPr/>
                    <a:lstStyle/>
                    <a:p>
                      <a:r>
                        <a:rPr lang="en-US" sz="1400" dirty="0" smtClean="0"/>
                        <a:t>15/9=</a:t>
                      </a:r>
                      <a:r>
                        <a:rPr lang="en-US" sz="1400" b="1" dirty="0" smtClean="0">
                          <a:solidFill>
                            <a:schemeClr val="accent6">
                              <a:lumMod val="50000"/>
                            </a:schemeClr>
                          </a:solidFill>
                        </a:rPr>
                        <a:t>1.67</a:t>
                      </a:r>
                    </a:p>
                  </a:txBody>
                  <a:tcPr/>
                </a:tc>
                <a:extLst>
                  <a:ext uri="{0D108BD9-81ED-4DB2-BD59-A6C34878D82A}">
                    <a16:rowId xmlns:a16="http://schemas.microsoft.com/office/drawing/2014/main" val="10003"/>
                  </a:ext>
                </a:extLst>
              </a:tr>
              <a:tr h="279400">
                <a:tc gridSpan="6">
                  <a:txBody>
                    <a:bodyPr/>
                    <a:lstStyle/>
                    <a:p>
                      <a:r>
                        <a:rPr lang="en-US" sz="1400" dirty="0" smtClean="0"/>
                        <a:t>Reordered decreasing by </a:t>
                      </a:r>
                      <a:r>
                        <a:rPr lang="en-US" sz="1600" b="1" dirty="0" smtClean="0">
                          <a:solidFill>
                            <a:srgbClr val="C00000"/>
                          </a:solidFill>
                        </a:rPr>
                        <a:t>ratio</a:t>
                      </a:r>
                      <a:r>
                        <a:rPr lang="en-US" sz="1400" dirty="0" smtClean="0"/>
                        <a:t>:  </a:t>
                      </a:r>
                      <a:r>
                        <a:rPr lang="en-US" sz="2000" b="1" dirty="0" smtClean="0">
                          <a:solidFill>
                            <a:schemeClr val="accent6">
                              <a:lumMod val="50000"/>
                            </a:schemeClr>
                          </a:solidFill>
                        </a:rPr>
                        <a:t>D,   E,   C,   A,  B</a:t>
                      </a:r>
                    </a:p>
                    <a:p>
                      <a:r>
                        <a:rPr lang="en-US" sz="2000" b="1" dirty="0" smtClean="0">
                          <a:solidFill>
                            <a:schemeClr val="accent6">
                              <a:lumMod val="50000"/>
                            </a:schemeClr>
                          </a:solidFill>
                        </a:rPr>
                        <a:t>                                        </a:t>
                      </a:r>
                      <a:r>
                        <a:rPr lang="en-US" sz="1200" b="1" dirty="0" smtClean="0">
                          <a:solidFill>
                            <a:schemeClr val="accent6">
                              <a:lumMod val="50000"/>
                            </a:schemeClr>
                          </a:solidFill>
                        </a:rPr>
                        <a:t>1.75,  </a:t>
                      </a:r>
                      <a:r>
                        <a:rPr lang="en-US" sz="1200" b="1" dirty="0" smtClean="0">
                          <a:solidFill>
                            <a:schemeClr val="accent6">
                              <a:lumMod val="50000"/>
                            </a:schemeClr>
                          </a:solidFill>
                        </a:rPr>
                        <a:t>1.67, 1.57,   1.3,   1.25</a:t>
                      </a:r>
                      <a:endParaRPr lang="en-US" sz="1400" b="1" dirty="0" smtClean="0">
                        <a:solidFill>
                          <a:schemeClr val="accent6">
                            <a:lumMod val="50000"/>
                          </a:schemeClr>
                        </a:solidFill>
                      </a:endParaRPr>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smtClean="0"/>
                    </a:p>
                  </a:txBody>
                  <a:tcPr/>
                </a:tc>
                <a:tc hMerge="1">
                  <a:txBody>
                    <a:bodyPr/>
                    <a:lstStyle/>
                    <a:p>
                      <a:endParaRPr lang="en-US" sz="1400" dirty="0" smtClean="0"/>
                    </a:p>
                  </a:txBody>
                  <a:tcPr/>
                </a:tc>
                <a:extLst>
                  <a:ext uri="{0D108BD9-81ED-4DB2-BD59-A6C34878D82A}">
                    <a16:rowId xmlns:a16="http://schemas.microsoft.com/office/drawing/2014/main" val="10004"/>
                  </a:ext>
                </a:extLst>
              </a:tr>
            </a:tbl>
          </a:graphicData>
        </a:graphic>
      </p:graphicFrame>
      <p:graphicFrame>
        <p:nvGraphicFramePr>
          <p:cNvPr id="11" name="Table 10"/>
          <p:cNvGraphicFramePr>
            <a:graphicFrameLocks noGrp="1"/>
          </p:cNvGraphicFramePr>
          <p:nvPr/>
        </p:nvGraphicFramePr>
        <p:xfrm>
          <a:off x="4876800" y="3970101"/>
          <a:ext cx="1586492" cy="370840"/>
        </p:xfrm>
        <a:graphic>
          <a:graphicData uri="http://schemas.openxmlformats.org/drawingml/2006/table">
            <a:tbl>
              <a:tblPr firstRow="1" bandRow="1">
                <a:tableStyleId>{5C22544A-7EE6-4342-B048-85BDC9FD1C3A}</a:tableStyleId>
              </a:tblPr>
              <a:tblGrid>
                <a:gridCol w="396623">
                  <a:extLst>
                    <a:ext uri="{9D8B030D-6E8A-4147-A177-3AD203B41FA5}">
                      <a16:colId xmlns:a16="http://schemas.microsoft.com/office/drawing/2014/main" val="232159963"/>
                    </a:ext>
                  </a:extLst>
                </a:gridCol>
                <a:gridCol w="396623">
                  <a:extLst>
                    <a:ext uri="{9D8B030D-6E8A-4147-A177-3AD203B41FA5}">
                      <a16:colId xmlns:a16="http://schemas.microsoft.com/office/drawing/2014/main" val="459033437"/>
                    </a:ext>
                  </a:extLst>
                </a:gridCol>
                <a:gridCol w="396623">
                  <a:extLst>
                    <a:ext uri="{9D8B030D-6E8A-4147-A177-3AD203B41FA5}">
                      <a16:colId xmlns:a16="http://schemas.microsoft.com/office/drawing/2014/main" val="1157538066"/>
                    </a:ext>
                  </a:extLst>
                </a:gridCol>
                <a:gridCol w="396623">
                  <a:extLst>
                    <a:ext uri="{9D8B030D-6E8A-4147-A177-3AD203B41FA5}">
                      <a16:colId xmlns:a16="http://schemas.microsoft.com/office/drawing/2014/main" val="443307294"/>
                    </a:ext>
                  </a:extLst>
                </a:gridCol>
              </a:tblGrid>
              <a:tr h="370840">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217426090"/>
                  </a:ext>
                </a:extLst>
              </a:tr>
            </a:tbl>
          </a:graphicData>
        </a:graphic>
      </p:graphicFrame>
      <p:graphicFrame>
        <p:nvGraphicFramePr>
          <p:cNvPr id="12" name="Table 11"/>
          <p:cNvGraphicFramePr>
            <a:graphicFrameLocks noGrp="1"/>
          </p:cNvGraphicFramePr>
          <p:nvPr/>
        </p:nvGraphicFramePr>
        <p:xfrm>
          <a:off x="4849580" y="2511812"/>
          <a:ext cx="2764538" cy="370840"/>
        </p:xfrm>
        <a:graphic>
          <a:graphicData uri="http://schemas.openxmlformats.org/drawingml/2006/table">
            <a:tbl>
              <a:tblPr firstRow="1" bandRow="1">
                <a:tableStyleId>{5C22544A-7EE6-4342-B048-85BDC9FD1C3A}</a:tableStyleId>
              </a:tblPr>
              <a:tblGrid>
                <a:gridCol w="394934">
                  <a:extLst>
                    <a:ext uri="{9D8B030D-6E8A-4147-A177-3AD203B41FA5}">
                      <a16:colId xmlns:a16="http://schemas.microsoft.com/office/drawing/2014/main" val="1505445615"/>
                    </a:ext>
                  </a:extLst>
                </a:gridCol>
                <a:gridCol w="394934">
                  <a:extLst>
                    <a:ext uri="{9D8B030D-6E8A-4147-A177-3AD203B41FA5}">
                      <a16:colId xmlns:a16="http://schemas.microsoft.com/office/drawing/2014/main" val="79449735"/>
                    </a:ext>
                  </a:extLst>
                </a:gridCol>
                <a:gridCol w="394934">
                  <a:extLst>
                    <a:ext uri="{9D8B030D-6E8A-4147-A177-3AD203B41FA5}">
                      <a16:colId xmlns:a16="http://schemas.microsoft.com/office/drawing/2014/main" val="3520465647"/>
                    </a:ext>
                  </a:extLst>
                </a:gridCol>
                <a:gridCol w="394934">
                  <a:extLst>
                    <a:ext uri="{9D8B030D-6E8A-4147-A177-3AD203B41FA5}">
                      <a16:colId xmlns:a16="http://schemas.microsoft.com/office/drawing/2014/main" val="265221969"/>
                    </a:ext>
                  </a:extLst>
                </a:gridCol>
                <a:gridCol w="394934">
                  <a:extLst>
                    <a:ext uri="{9D8B030D-6E8A-4147-A177-3AD203B41FA5}">
                      <a16:colId xmlns:a16="http://schemas.microsoft.com/office/drawing/2014/main" val="1229537919"/>
                    </a:ext>
                  </a:extLst>
                </a:gridCol>
                <a:gridCol w="394934">
                  <a:extLst>
                    <a:ext uri="{9D8B030D-6E8A-4147-A177-3AD203B41FA5}">
                      <a16:colId xmlns:a16="http://schemas.microsoft.com/office/drawing/2014/main" val="1171471827"/>
                    </a:ext>
                  </a:extLst>
                </a:gridCol>
                <a:gridCol w="394934">
                  <a:extLst>
                    <a:ext uri="{9D8B030D-6E8A-4147-A177-3AD203B41FA5}">
                      <a16:colId xmlns:a16="http://schemas.microsoft.com/office/drawing/2014/main" val="2405637573"/>
                    </a:ext>
                  </a:extLst>
                </a:gridCol>
              </a:tblGrid>
              <a:tr h="370840">
                <a:tc>
                  <a:txBody>
                    <a:bodyPr/>
                    <a:lstStyle/>
                    <a:p>
                      <a:endParaRPr lang="en-US" dirty="0"/>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dirty="0"/>
                    </a:p>
                  </a:txBody>
                  <a:tcPr>
                    <a:solidFill>
                      <a:schemeClr val="accent3">
                        <a:lumMod val="75000"/>
                      </a:schemeClr>
                    </a:solidFill>
                  </a:tcPr>
                </a:tc>
                <a:extLst>
                  <a:ext uri="{0D108BD9-81ED-4DB2-BD59-A6C34878D82A}">
                    <a16:rowId xmlns:a16="http://schemas.microsoft.com/office/drawing/2014/main" val="619364408"/>
                  </a:ext>
                </a:extLst>
              </a:tr>
            </a:tbl>
          </a:graphicData>
        </a:graphic>
      </p:graphicFrame>
      <p:graphicFrame>
        <p:nvGraphicFramePr>
          <p:cNvPr id="13" name="Table 12"/>
          <p:cNvGraphicFramePr>
            <a:graphicFrameLocks noGrp="1"/>
          </p:cNvGraphicFramePr>
          <p:nvPr/>
        </p:nvGraphicFramePr>
        <p:xfrm>
          <a:off x="420986" y="5551116"/>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graphicFrame>
        <p:nvGraphicFramePr>
          <p:cNvPr id="14" name="Table 13"/>
          <p:cNvGraphicFramePr>
            <a:graphicFrameLocks noGrp="1"/>
          </p:cNvGraphicFramePr>
          <p:nvPr/>
        </p:nvGraphicFramePr>
        <p:xfrm>
          <a:off x="4812789" y="1695567"/>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16" name="TextBox 15"/>
          <p:cNvSpPr txBox="1"/>
          <p:nvPr/>
        </p:nvSpPr>
        <p:spPr>
          <a:xfrm>
            <a:off x="4800600" y="3657600"/>
            <a:ext cx="1351652" cy="369332"/>
          </a:xfrm>
          <a:prstGeom prst="rect">
            <a:avLst/>
          </a:prstGeom>
          <a:noFill/>
        </p:spPr>
        <p:txBody>
          <a:bodyPr wrap="none" rtlCol="0">
            <a:spAutoFit/>
          </a:bodyPr>
          <a:lstStyle/>
          <a:p>
            <a:r>
              <a:rPr lang="en-US" dirty="0"/>
              <a:t>B</a:t>
            </a:r>
            <a:r>
              <a:rPr lang="en-US" dirty="0" smtClean="0"/>
              <a:t> (1.25=5/4)</a:t>
            </a:r>
            <a:endParaRPr lang="en-US" dirty="0"/>
          </a:p>
        </p:txBody>
      </p:sp>
      <p:sp>
        <p:nvSpPr>
          <p:cNvPr id="17" name="TextBox 16"/>
          <p:cNvSpPr txBox="1"/>
          <p:nvPr/>
        </p:nvSpPr>
        <p:spPr>
          <a:xfrm>
            <a:off x="4771719" y="2209800"/>
            <a:ext cx="1467068" cy="369332"/>
          </a:xfrm>
          <a:prstGeom prst="rect">
            <a:avLst/>
          </a:prstGeom>
          <a:noFill/>
        </p:spPr>
        <p:txBody>
          <a:bodyPr wrap="none" rtlCol="0">
            <a:spAutoFit/>
          </a:bodyPr>
          <a:lstStyle/>
          <a:p>
            <a:r>
              <a:rPr lang="en-US" dirty="0" smtClean="0"/>
              <a:t>C (1.57=11/7)</a:t>
            </a:r>
            <a:endParaRPr lang="en-US" dirty="0"/>
          </a:p>
        </p:txBody>
      </p:sp>
      <p:sp>
        <p:nvSpPr>
          <p:cNvPr id="18" name="TextBox 17"/>
          <p:cNvSpPr txBox="1"/>
          <p:nvPr/>
        </p:nvSpPr>
        <p:spPr>
          <a:xfrm>
            <a:off x="382516" y="5237107"/>
            <a:ext cx="1486304" cy="369332"/>
          </a:xfrm>
          <a:prstGeom prst="rect">
            <a:avLst/>
          </a:prstGeom>
          <a:noFill/>
        </p:spPr>
        <p:txBody>
          <a:bodyPr wrap="none" rtlCol="0">
            <a:spAutoFit/>
          </a:bodyPr>
          <a:lstStyle/>
          <a:p>
            <a:r>
              <a:rPr lang="en-US" dirty="0"/>
              <a:t>D</a:t>
            </a:r>
            <a:r>
              <a:rPr lang="en-US" dirty="0" smtClean="0"/>
              <a:t> (1.75=14/8)</a:t>
            </a:r>
            <a:endParaRPr lang="en-US" dirty="0"/>
          </a:p>
        </p:txBody>
      </p:sp>
      <p:sp>
        <p:nvSpPr>
          <p:cNvPr id="19" name="TextBox 18"/>
          <p:cNvSpPr txBox="1"/>
          <p:nvPr/>
        </p:nvSpPr>
        <p:spPr>
          <a:xfrm>
            <a:off x="4712208" y="1406786"/>
            <a:ext cx="1455848" cy="369332"/>
          </a:xfrm>
          <a:prstGeom prst="rect">
            <a:avLst/>
          </a:prstGeom>
          <a:noFill/>
        </p:spPr>
        <p:txBody>
          <a:bodyPr wrap="none" rtlCol="0">
            <a:spAutoFit/>
          </a:bodyPr>
          <a:lstStyle/>
          <a:p>
            <a:r>
              <a:rPr lang="en-US" dirty="0"/>
              <a:t>E</a:t>
            </a:r>
            <a:r>
              <a:rPr lang="en-US" dirty="0" smtClean="0"/>
              <a:t> (1.67=15/9)</a:t>
            </a:r>
            <a:endParaRPr lang="en-US" dirty="0"/>
          </a:p>
        </p:txBody>
      </p:sp>
      <p:sp>
        <p:nvSpPr>
          <p:cNvPr id="15" name="TextBox 14"/>
          <p:cNvSpPr txBox="1"/>
          <p:nvPr/>
        </p:nvSpPr>
        <p:spPr>
          <a:xfrm>
            <a:off x="4800600" y="2962118"/>
            <a:ext cx="1242648" cy="369332"/>
          </a:xfrm>
          <a:prstGeom prst="rect">
            <a:avLst/>
          </a:prstGeom>
          <a:noFill/>
        </p:spPr>
        <p:txBody>
          <a:bodyPr wrap="none" rtlCol="0">
            <a:spAutoFit/>
          </a:bodyPr>
          <a:lstStyle/>
          <a:p>
            <a:r>
              <a:rPr lang="en-US" dirty="0" smtClean="0"/>
              <a:t>A (1.3=4/3)</a:t>
            </a:r>
            <a:endParaRPr lang="en-US" dirty="0"/>
          </a:p>
        </p:txBody>
      </p:sp>
      <p:sp>
        <p:nvSpPr>
          <p:cNvPr id="24" name="TextBox 23"/>
          <p:cNvSpPr txBox="1"/>
          <p:nvPr/>
        </p:nvSpPr>
        <p:spPr>
          <a:xfrm>
            <a:off x="355667" y="6260068"/>
            <a:ext cx="7285777" cy="646331"/>
          </a:xfrm>
          <a:prstGeom prst="rect">
            <a:avLst/>
          </a:prstGeom>
          <a:noFill/>
        </p:spPr>
        <p:txBody>
          <a:bodyPr wrap="none" rtlCol="0">
            <a:spAutoFit/>
          </a:bodyPr>
          <a:lstStyle/>
          <a:p>
            <a:r>
              <a:rPr lang="en-US" dirty="0" smtClean="0">
                <a:solidFill>
                  <a:srgbClr val="C00000"/>
                </a:solidFill>
              </a:rPr>
              <a:t>Total value = value(D) + value(E)  + </a:t>
            </a:r>
            <a:r>
              <a:rPr lang="en-US" dirty="0" err="1" smtClean="0">
                <a:solidFill>
                  <a:srgbClr val="C00000"/>
                </a:solidFill>
              </a:rPr>
              <a:t>remining_weight</a:t>
            </a:r>
            <a:r>
              <a:rPr lang="en-US" dirty="0" smtClean="0">
                <a:solidFill>
                  <a:srgbClr val="C00000"/>
                </a:solidFill>
              </a:rPr>
              <a:t>*(value(C)/weight(C)) =</a:t>
            </a:r>
          </a:p>
          <a:p>
            <a:r>
              <a:rPr lang="en-US" dirty="0" smtClean="0">
                <a:solidFill>
                  <a:srgbClr val="C00000"/>
                </a:solidFill>
              </a:rPr>
              <a:t>	   = </a:t>
            </a:r>
            <a:r>
              <a:rPr lang="en-US" dirty="0" smtClean="0">
                <a:solidFill>
                  <a:srgbClr val="C00000"/>
                </a:solidFill>
              </a:rPr>
              <a:t>14$ + 15$ +  4kg* (11$/7kg)=  35.28$ </a:t>
            </a:r>
            <a:endParaRPr lang="en-US" dirty="0" smtClean="0">
              <a:solidFill>
                <a:srgbClr val="C00000"/>
              </a:solidFill>
            </a:endParaRPr>
          </a:p>
        </p:txBody>
      </p:sp>
      <p:graphicFrame>
        <p:nvGraphicFramePr>
          <p:cNvPr id="25" name="Table 24"/>
          <p:cNvGraphicFramePr>
            <a:graphicFrameLocks noGrp="1"/>
          </p:cNvGraphicFramePr>
          <p:nvPr>
            <p:extLst>
              <p:ext uri="{D42A27DB-BD31-4B8C-83A1-F6EECF244321}">
                <p14:modId xmlns:p14="http://schemas.microsoft.com/office/powerpoint/2010/main" val="1984402034"/>
              </p:ext>
            </p:extLst>
          </p:nvPr>
        </p:nvGraphicFramePr>
        <p:xfrm>
          <a:off x="4812789" y="955962"/>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sp>
        <p:nvSpPr>
          <p:cNvPr id="26" name="TextBox 25"/>
          <p:cNvSpPr txBox="1"/>
          <p:nvPr/>
        </p:nvSpPr>
        <p:spPr>
          <a:xfrm>
            <a:off x="4774319" y="641953"/>
            <a:ext cx="1486304" cy="369332"/>
          </a:xfrm>
          <a:prstGeom prst="rect">
            <a:avLst/>
          </a:prstGeom>
          <a:noFill/>
        </p:spPr>
        <p:txBody>
          <a:bodyPr wrap="none" rtlCol="0">
            <a:spAutoFit/>
          </a:bodyPr>
          <a:lstStyle/>
          <a:p>
            <a:r>
              <a:rPr lang="en-US" dirty="0"/>
              <a:t>D</a:t>
            </a:r>
            <a:r>
              <a:rPr lang="en-US" dirty="0" smtClean="0"/>
              <a:t> (1.75=14/8)</a:t>
            </a:r>
            <a:endParaRPr lang="en-US" dirty="0"/>
          </a:p>
        </p:txBody>
      </p:sp>
      <p:graphicFrame>
        <p:nvGraphicFramePr>
          <p:cNvPr id="27" name="Table 26"/>
          <p:cNvGraphicFramePr>
            <a:graphicFrameLocks noGrp="1"/>
          </p:cNvGraphicFramePr>
          <p:nvPr>
            <p:extLst>
              <p:ext uri="{D42A27DB-BD31-4B8C-83A1-F6EECF244321}">
                <p14:modId xmlns:p14="http://schemas.microsoft.com/office/powerpoint/2010/main" val="564045801"/>
              </p:ext>
            </p:extLst>
          </p:nvPr>
        </p:nvGraphicFramePr>
        <p:xfrm>
          <a:off x="3581762" y="5551116"/>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28" name="TextBox 27"/>
          <p:cNvSpPr txBox="1"/>
          <p:nvPr/>
        </p:nvSpPr>
        <p:spPr>
          <a:xfrm>
            <a:off x="3481181" y="5262335"/>
            <a:ext cx="1455848" cy="369332"/>
          </a:xfrm>
          <a:prstGeom prst="rect">
            <a:avLst/>
          </a:prstGeom>
          <a:noFill/>
        </p:spPr>
        <p:txBody>
          <a:bodyPr wrap="none" rtlCol="0">
            <a:spAutoFit/>
          </a:bodyPr>
          <a:lstStyle/>
          <a:p>
            <a:r>
              <a:rPr lang="en-US" dirty="0"/>
              <a:t>E</a:t>
            </a:r>
            <a:r>
              <a:rPr lang="en-US" dirty="0" smtClean="0"/>
              <a:t> (1.67=15/9)</a:t>
            </a:r>
            <a:endParaRPr lang="en-US" dirty="0"/>
          </a:p>
        </p:txBody>
      </p:sp>
      <p:graphicFrame>
        <p:nvGraphicFramePr>
          <p:cNvPr id="29" name="Table 28"/>
          <p:cNvGraphicFramePr>
            <a:graphicFrameLocks noGrp="1"/>
          </p:cNvGraphicFramePr>
          <p:nvPr>
            <p:extLst>
              <p:ext uri="{D42A27DB-BD31-4B8C-83A1-F6EECF244321}">
                <p14:modId xmlns:p14="http://schemas.microsoft.com/office/powerpoint/2010/main" val="2689893579"/>
              </p:ext>
            </p:extLst>
          </p:nvPr>
        </p:nvGraphicFramePr>
        <p:xfrm>
          <a:off x="7132685" y="5561960"/>
          <a:ext cx="1579736" cy="370840"/>
        </p:xfrm>
        <a:graphic>
          <a:graphicData uri="http://schemas.openxmlformats.org/drawingml/2006/table">
            <a:tbl>
              <a:tblPr firstRow="1" bandRow="1">
                <a:tableStyleId>{5C22544A-7EE6-4342-B048-85BDC9FD1C3A}</a:tableStyleId>
              </a:tblPr>
              <a:tblGrid>
                <a:gridCol w="394934">
                  <a:extLst>
                    <a:ext uri="{9D8B030D-6E8A-4147-A177-3AD203B41FA5}">
                      <a16:colId xmlns:a16="http://schemas.microsoft.com/office/drawing/2014/main" val="1505445615"/>
                    </a:ext>
                  </a:extLst>
                </a:gridCol>
                <a:gridCol w="394934">
                  <a:extLst>
                    <a:ext uri="{9D8B030D-6E8A-4147-A177-3AD203B41FA5}">
                      <a16:colId xmlns:a16="http://schemas.microsoft.com/office/drawing/2014/main" val="79449735"/>
                    </a:ext>
                  </a:extLst>
                </a:gridCol>
                <a:gridCol w="394934">
                  <a:extLst>
                    <a:ext uri="{9D8B030D-6E8A-4147-A177-3AD203B41FA5}">
                      <a16:colId xmlns:a16="http://schemas.microsoft.com/office/drawing/2014/main" val="3520465647"/>
                    </a:ext>
                  </a:extLst>
                </a:gridCol>
                <a:gridCol w="394934">
                  <a:extLst>
                    <a:ext uri="{9D8B030D-6E8A-4147-A177-3AD203B41FA5}">
                      <a16:colId xmlns:a16="http://schemas.microsoft.com/office/drawing/2014/main" val="265221969"/>
                    </a:ext>
                  </a:extLst>
                </a:gridCol>
              </a:tblGrid>
              <a:tr h="370840">
                <a:tc>
                  <a:txBody>
                    <a:bodyPr/>
                    <a:lstStyle/>
                    <a:p>
                      <a:endParaRPr lang="en-US" dirty="0"/>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dirty="0"/>
                    </a:p>
                  </a:txBody>
                  <a:tcPr>
                    <a:solidFill>
                      <a:schemeClr val="accent3">
                        <a:lumMod val="75000"/>
                      </a:schemeClr>
                    </a:solidFill>
                  </a:tcPr>
                </a:tc>
                <a:extLst>
                  <a:ext uri="{0D108BD9-81ED-4DB2-BD59-A6C34878D82A}">
                    <a16:rowId xmlns:a16="http://schemas.microsoft.com/office/drawing/2014/main" val="619364408"/>
                  </a:ext>
                </a:extLst>
              </a:tr>
            </a:tbl>
          </a:graphicData>
        </a:graphic>
      </p:graphicFrame>
      <p:sp>
        <p:nvSpPr>
          <p:cNvPr id="30" name="TextBox 29"/>
          <p:cNvSpPr txBox="1"/>
          <p:nvPr/>
        </p:nvSpPr>
        <p:spPr>
          <a:xfrm>
            <a:off x="7054824" y="5259948"/>
            <a:ext cx="1422249" cy="369332"/>
          </a:xfrm>
          <a:prstGeom prst="rect">
            <a:avLst/>
          </a:prstGeom>
          <a:noFill/>
        </p:spPr>
        <p:txBody>
          <a:bodyPr wrap="none" rtlCol="0">
            <a:spAutoFit/>
          </a:bodyPr>
          <a:lstStyle/>
          <a:p>
            <a:r>
              <a:rPr lang="en-US" dirty="0" smtClean="0"/>
              <a:t>Fraction of C </a:t>
            </a:r>
            <a:endParaRPr lang="en-US" dirty="0"/>
          </a:p>
        </p:txBody>
      </p:sp>
      <p:sp>
        <p:nvSpPr>
          <p:cNvPr id="31" name="TextBox 30"/>
          <p:cNvSpPr txBox="1"/>
          <p:nvPr/>
        </p:nvSpPr>
        <p:spPr>
          <a:xfrm>
            <a:off x="363292" y="3345092"/>
            <a:ext cx="4202824" cy="923330"/>
          </a:xfrm>
          <a:prstGeom prst="rect">
            <a:avLst/>
          </a:prstGeom>
          <a:noFill/>
          <a:ln>
            <a:solidFill>
              <a:schemeClr val="bg1">
                <a:lumMod val="50000"/>
              </a:schemeClr>
            </a:solidFill>
          </a:ln>
        </p:spPr>
        <p:txBody>
          <a:bodyPr wrap="square" rtlCol="0">
            <a:spAutoFit/>
          </a:bodyPr>
          <a:lstStyle/>
          <a:p>
            <a:r>
              <a:rPr lang="en-US" dirty="0" smtClean="0"/>
              <a:t>We can pick a</a:t>
            </a:r>
            <a:r>
              <a:rPr lang="en-US" b="1" dirty="0" smtClean="0"/>
              <a:t> fraction </a:t>
            </a:r>
            <a:r>
              <a:rPr lang="en-US" dirty="0" smtClean="0"/>
              <a:t>of an object, must </a:t>
            </a:r>
          </a:p>
          <a:p>
            <a:r>
              <a:rPr lang="en-US" dirty="0"/>
              <a:t>s</a:t>
            </a:r>
            <a:r>
              <a:rPr lang="en-US" dirty="0" smtClean="0"/>
              <a:t>kip those that do not fit. We have only ONE of each object. </a:t>
            </a:r>
            <a:endParaRPr lang="en-US" dirty="0"/>
          </a:p>
        </p:txBody>
      </p:sp>
    </p:spTree>
    <p:extLst>
      <p:ext uri="{BB962C8B-B14F-4D97-AF65-F5344CB8AC3E}">
        <p14:creationId xmlns:p14="http://schemas.microsoft.com/office/powerpoint/2010/main" val="2727261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778" y="25035"/>
            <a:ext cx="4319224" cy="472875"/>
          </a:xfrm>
        </p:spPr>
        <p:txBody>
          <a:bodyPr>
            <a:noAutofit/>
          </a:bodyPr>
          <a:lstStyle/>
          <a:p>
            <a:r>
              <a:rPr lang="en-US" sz="3200" dirty="0" smtClean="0"/>
              <a:t>All four versions</a:t>
            </a:r>
            <a:r>
              <a:rPr lang="en-US" sz="3200" dirty="0" smtClean="0">
                <a:solidFill>
                  <a:srgbClr val="C00000"/>
                </a:solidFill>
              </a:rPr>
              <a:t>, </a:t>
            </a:r>
            <a:r>
              <a:rPr lang="en-US" sz="3200" b="1" dirty="0" smtClean="0">
                <a:solidFill>
                  <a:srgbClr val="C00000"/>
                </a:solidFill>
              </a:rPr>
              <a:t>Ratio</a:t>
            </a:r>
            <a:endParaRPr lang="en-US" sz="3200"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72227872"/>
              </p:ext>
            </p:extLst>
          </p:nvPr>
        </p:nvGraphicFramePr>
        <p:xfrm>
          <a:off x="36576" y="6078637"/>
          <a:ext cx="8305815" cy="381000"/>
        </p:xfrm>
        <a:graphic>
          <a:graphicData uri="http://schemas.openxmlformats.org/drawingml/2006/table">
            <a:tbl>
              <a:tblPr firstRow="1" bandRow="1">
                <a:tableStyleId>{5940675A-B579-460E-94D1-54222C63F5DA}</a:tableStyleId>
              </a:tblPr>
              <a:tblGrid>
                <a:gridCol w="395515">
                  <a:extLst>
                    <a:ext uri="{9D8B030D-6E8A-4147-A177-3AD203B41FA5}">
                      <a16:colId xmlns:a16="http://schemas.microsoft.com/office/drawing/2014/main" val="3204006485"/>
                    </a:ext>
                  </a:extLst>
                </a:gridCol>
                <a:gridCol w="395515">
                  <a:extLst>
                    <a:ext uri="{9D8B030D-6E8A-4147-A177-3AD203B41FA5}">
                      <a16:colId xmlns:a16="http://schemas.microsoft.com/office/drawing/2014/main" val="1697682315"/>
                    </a:ext>
                  </a:extLst>
                </a:gridCol>
                <a:gridCol w="395515">
                  <a:extLst>
                    <a:ext uri="{9D8B030D-6E8A-4147-A177-3AD203B41FA5}">
                      <a16:colId xmlns:a16="http://schemas.microsoft.com/office/drawing/2014/main" val="1166061141"/>
                    </a:ext>
                  </a:extLst>
                </a:gridCol>
                <a:gridCol w="395515">
                  <a:extLst>
                    <a:ext uri="{9D8B030D-6E8A-4147-A177-3AD203B41FA5}">
                      <a16:colId xmlns:a16="http://schemas.microsoft.com/office/drawing/2014/main" val="3618821996"/>
                    </a:ext>
                  </a:extLst>
                </a:gridCol>
                <a:gridCol w="395515">
                  <a:extLst>
                    <a:ext uri="{9D8B030D-6E8A-4147-A177-3AD203B41FA5}">
                      <a16:colId xmlns:a16="http://schemas.microsoft.com/office/drawing/2014/main" val="1555223917"/>
                    </a:ext>
                  </a:extLst>
                </a:gridCol>
                <a:gridCol w="395515">
                  <a:extLst>
                    <a:ext uri="{9D8B030D-6E8A-4147-A177-3AD203B41FA5}">
                      <a16:colId xmlns:a16="http://schemas.microsoft.com/office/drawing/2014/main" val="1110732598"/>
                    </a:ext>
                  </a:extLst>
                </a:gridCol>
                <a:gridCol w="395515">
                  <a:extLst>
                    <a:ext uri="{9D8B030D-6E8A-4147-A177-3AD203B41FA5}">
                      <a16:colId xmlns:a16="http://schemas.microsoft.com/office/drawing/2014/main" val="4112483928"/>
                    </a:ext>
                  </a:extLst>
                </a:gridCol>
                <a:gridCol w="395515">
                  <a:extLst>
                    <a:ext uri="{9D8B030D-6E8A-4147-A177-3AD203B41FA5}">
                      <a16:colId xmlns:a16="http://schemas.microsoft.com/office/drawing/2014/main" val="506213351"/>
                    </a:ext>
                  </a:extLst>
                </a:gridCol>
                <a:gridCol w="395515">
                  <a:extLst>
                    <a:ext uri="{9D8B030D-6E8A-4147-A177-3AD203B41FA5}">
                      <a16:colId xmlns:a16="http://schemas.microsoft.com/office/drawing/2014/main" val="2009595335"/>
                    </a:ext>
                  </a:extLst>
                </a:gridCol>
                <a:gridCol w="395515">
                  <a:extLst>
                    <a:ext uri="{9D8B030D-6E8A-4147-A177-3AD203B41FA5}">
                      <a16:colId xmlns:a16="http://schemas.microsoft.com/office/drawing/2014/main" val="2836727580"/>
                    </a:ext>
                  </a:extLst>
                </a:gridCol>
                <a:gridCol w="395515">
                  <a:extLst>
                    <a:ext uri="{9D8B030D-6E8A-4147-A177-3AD203B41FA5}">
                      <a16:colId xmlns:a16="http://schemas.microsoft.com/office/drawing/2014/main" val="417252483"/>
                    </a:ext>
                  </a:extLst>
                </a:gridCol>
                <a:gridCol w="395515">
                  <a:extLst>
                    <a:ext uri="{9D8B030D-6E8A-4147-A177-3AD203B41FA5}">
                      <a16:colId xmlns:a16="http://schemas.microsoft.com/office/drawing/2014/main" val="3421012395"/>
                    </a:ext>
                  </a:extLst>
                </a:gridCol>
                <a:gridCol w="395515">
                  <a:extLst>
                    <a:ext uri="{9D8B030D-6E8A-4147-A177-3AD203B41FA5}">
                      <a16:colId xmlns:a16="http://schemas.microsoft.com/office/drawing/2014/main" val="2938966647"/>
                    </a:ext>
                  </a:extLst>
                </a:gridCol>
                <a:gridCol w="395515">
                  <a:extLst>
                    <a:ext uri="{9D8B030D-6E8A-4147-A177-3AD203B41FA5}">
                      <a16:colId xmlns:a16="http://schemas.microsoft.com/office/drawing/2014/main" val="1840499504"/>
                    </a:ext>
                  </a:extLst>
                </a:gridCol>
                <a:gridCol w="395515">
                  <a:extLst>
                    <a:ext uri="{9D8B030D-6E8A-4147-A177-3AD203B41FA5}">
                      <a16:colId xmlns:a16="http://schemas.microsoft.com/office/drawing/2014/main" val="4200939935"/>
                    </a:ext>
                  </a:extLst>
                </a:gridCol>
                <a:gridCol w="395515">
                  <a:extLst>
                    <a:ext uri="{9D8B030D-6E8A-4147-A177-3AD203B41FA5}">
                      <a16:colId xmlns:a16="http://schemas.microsoft.com/office/drawing/2014/main" val="2866207373"/>
                    </a:ext>
                  </a:extLst>
                </a:gridCol>
                <a:gridCol w="395515">
                  <a:extLst>
                    <a:ext uri="{9D8B030D-6E8A-4147-A177-3AD203B41FA5}">
                      <a16:colId xmlns:a16="http://schemas.microsoft.com/office/drawing/2014/main" val="736305523"/>
                    </a:ext>
                  </a:extLst>
                </a:gridCol>
                <a:gridCol w="395515">
                  <a:extLst>
                    <a:ext uri="{9D8B030D-6E8A-4147-A177-3AD203B41FA5}">
                      <a16:colId xmlns:a16="http://schemas.microsoft.com/office/drawing/2014/main" val="2925169710"/>
                    </a:ext>
                  </a:extLst>
                </a:gridCol>
                <a:gridCol w="395515">
                  <a:extLst>
                    <a:ext uri="{9D8B030D-6E8A-4147-A177-3AD203B41FA5}">
                      <a16:colId xmlns:a16="http://schemas.microsoft.com/office/drawing/2014/main" val="3597695838"/>
                    </a:ext>
                  </a:extLst>
                </a:gridCol>
                <a:gridCol w="395515">
                  <a:extLst>
                    <a:ext uri="{9D8B030D-6E8A-4147-A177-3AD203B41FA5}">
                      <a16:colId xmlns:a16="http://schemas.microsoft.com/office/drawing/2014/main" val="3066893467"/>
                    </a:ext>
                  </a:extLst>
                </a:gridCol>
                <a:gridCol w="395515">
                  <a:extLst>
                    <a:ext uri="{9D8B030D-6E8A-4147-A177-3AD203B41FA5}">
                      <a16:colId xmlns:a16="http://schemas.microsoft.com/office/drawing/2014/main" val="3567745222"/>
                    </a:ext>
                  </a:extLst>
                </a:gridCol>
              </a:tblGrid>
              <a:tr h="3810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54729137"/>
                  </a:ext>
                </a:extLst>
              </a:tr>
            </a:tbl>
          </a:graphicData>
        </a:graphic>
      </p:graphicFrame>
      <p:sp>
        <p:nvSpPr>
          <p:cNvPr id="4" name="Slide Number Placeholder 3"/>
          <p:cNvSpPr>
            <a:spLocks noGrp="1"/>
          </p:cNvSpPr>
          <p:nvPr>
            <p:ph type="sldNum" sz="quarter" idx="12"/>
          </p:nvPr>
        </p:nvSpPr>
        <p:spPr/>
        <p:txBody>
          <a:bodyPr/>
          <a:lstStyle/>
          <a:p>
            <a:fld id="{7D96B568-7D3C-45B1-A9CC-4D2333E17166}" type="slidenum">
              <a:rPr lang="en-US" smtClean="0"/>
              <a:t>12</a:t>
            </a:fld>
            <a:endParaRPr lang="en-US"/>
          </a:p>
        </p:txBody>
      </p:sp>
      <p:sp>
        <p:nvSpPr>
          <p:cNvPr id="8" name="TextBox 7"/>
          <p:cNvSpPr txBox="1"/>
          <p:nvPr/>
        </p:nvSpPr>
        <p:spPr>
          <a:xfrm>
            <a:off x="382516" y="6474023"/>
            <a:ext cx="2453749" cy="307777"/>
          </a:xfrm>
          <a:prstGeom prst="rect">
            <a:avLst/>
          </a:prstGeom>
          <a:noFill/>
        </p:spPr>
        <p:txBody>
          <a:bodyPr wrap="none" rtlCol="0">
            <a:spAutoFit/>
          </a:bodyPr>
          <a:lstStyle/>
          <a:p>
            <a:r>
              <a:rPr lang="en-US" sz="1400" dirty="0" smtClean="0"/>
              <a:t>W=21 (knapsack capacity is 21)</a:t>
            </a:r>
            <a:endParaRPr lang="en-US" sz="1400" dirty="0"/>
          </a:p>
        </p:txBody>
      </p:sp>
      <p:graphicFrame>
        <p:nvGraphicFramePr>
          <p:cNvPr id="9" name="Content Placeholder 4"/>
          <p:cNvGraphicFramePr>
            <a:graphicFrameLocks/>
          </p:cNvGraphicFramePr>
          <p:nvPr>
            <p:extLst>
              <p:ext uri="{D42A27DB-BD31-4B8C-83A1-F6EECF244321}">
                <p14:modId xmlns:p14="http://schemas.microsoft.com/office/powerpoint/2010/main" val="3855384494"/>
              </p:ext>
            </p:extLst>
          </p:nvPr>
        </p:nvGraphicFramePr>
        <p:xfrm>
          <a:off x="252778" y="613918"/>
          <a:ext cx="4319224" cy="2133600"/>
        </p:xfrm>
        <a:graphic>
          <a:graphicData uri="http://schemas.openxmlformats.org/drawingml/2006/table">
            <a:tbl>
              <a:tblPr firstRow="1" bandRow="1">
                <a:tableStyleId>{5C22544A-7EE6-4342-B048-85BDC9FD1C3A}</a:tableStyleId>
              </a:tblPr>
              <a:tblGrid>
                <a:gridCol w="1039813">
                  <a:extLst>
                    <a:ext uri="{9D8B030D-6E8A-4147-A177-3AD203B41FA5}">
                      <a16:colId xmlns:a16="http://schemas.microsoft.com/office/drawing/2014/main" val="20000"/>
                    </a:ext>
                  </a:extLst>
                </a:gridCol>
                <a:gridCol w="759863">
                  <a:extLst>
                    <a:ext uri="{9D8B030D-6E8A-4147-A177-3AD203B41FA5}">
                      <a16:colId xmlns:a16="http://schemas.microsoft.com/office/drawing/2014/main" val="20001"/>
                    </a:ext>
                  </a:extLst>
                </a:gridCol>
                <a:gridCol w="629887">
                  <a:extLst>
                    <a:ext uri="{9D8B030D-6E8A-4147-A177-3AD203B41FA5}">
                      <a16:colId xmlns:a16="http://schemas.microsoft.com/office/drawing/2014/main" val="20002"/>
                    </a:ext>
                  </a:extLst>
                </a:gridCol>
                <a:gridCol w="629887">
                  <a:extLst>
                    <a:ext uri="{9D8B030D-6E8A-4147-A177-3AD203B41FA5}">
                      <a16:colId xmlns:a16="http://schemas.microsoft.com/office/drawing/2014/main" val="20003"/>
                    </a:ext>
                  </a:extLst>
                </a:gridCol>
                <a:gridCol w="629887">
                  <a:extLst>
                    <a:ext uri="{9D8B030D-6E8A-4147-A177-3AD203B41FA5}">
                      <a16:colId xmlns:a16="http://schemas.microsoft.com/office/drawing/2014/main" val="20004"/>
                    </a:ext>
                  </a:extLst>
                </a:gridCol>
                <a:gridCol w="629887">
                  <a:extLst>
                    <a:ext uri="{9D8B030D-6E8A-4147-A177-3AD203B41FA5}">
                      <a16:colId xmlns:a16="http://schemas.microsoft.com/office/drawing/2014/main" val="20005"/>
                    </a:ext>
                  </a:extLst>
                </a:gridCol>
              </a:tblGrid>
              <a:tr h="279400">
                <a:tc>
                  <a:txBody>
                    <a:bodyPr/>
                    <a:lstStyle/>
                    <a:p>
                      <a:r>
                        <a:rPr lang="en-US" sz="1400" dirty="0" smtClean="0"/>
                        <a:t>Item</a:t>
                      </a:r>
                      <a:endParaRPr lang="en-US" sz="1400" dirty="0"/>
                    </a:p>
                  </a:txBody>
                  <a:tcPr/>
                </a:tc>
                <a:tc>
                  <a:txBody>
                    <a:bodyPr/>
                    <a:lstStyle/>
                    <a:p>
                      <a:r>
                        <a:rPr lang="en-US" sz="1400" dirty="0" smtClean="0"/>
                        <a:t>A</a:t>
                      </a:r>
                      <a:endParaRPr lang="en-US" sz="1400" dirty="0"/>
                    </a:p>
                  </a:txBody>
                  <a:tcPr/>
                </a:tc>
                <a:tc>
                  <a:txBody>
                    <a:bodyPr/>
                    <a:lstStyle/>
                    <a:p>
                      <a:r>
                        <a:rPr lang="en-US" sz="1400" dirty="0" smtClean="0"/>
                        <a:t>B</a:t>
                      </a:r>
                      <a:endParaRPr lang="en-US" sz="1400" dirty="0"/>
                    </a:p>
                  </a:txBody>
                  <a:tcPr/>
                </a:tc>
                <a:tc>
                  <a:txBody>
                    <a:bodyPr/>
                    <a:lstStyle/>
                    <a:p>
                      <a:r>
                        <a:rPr lang="en-US" sz="1400" dirty="0" smtClean="0"/>
                        <a:t>C</a:t>
                      </a:r>
                      <a:endParaRPr lang="en-US" sz="1400" dirty="0"/>
                    </a:p>
                  </a:txBody>
                  <a:tcPr/>
                </a:tc>
                <a:tc>
                  <a:txBody>
                    <a:bodyPr/>
                    <a:lstStyle/>
                    <a:p>
                      <a:r>
                        <a:rPr lang="en-US" sz="1400" dirty="0" smtClean="0"/>
                        <a:t>D</a:t>
                      </a:r>
                      <a:endParaRPr lang="en-US" sz="1400" dirty="0"/>
                    </a:p>
                  </a:txBody>
                  <a:tcPr/>
                </a:tc>
                <a:tc>
                  <a:txBody>
                    <a:bodyPr/>
                    <a:lstStyle/>
                    <a:p>
                      <a:r>
                        <a:rPr lang="en-US" sz="1400" dirty="0" smtClean="0"/>
                        <a:t>E</a:t>
                      </a:r>
                      <a:endParaRPr lang="en-US" sz="1400" dirty="0"/>
                    </a:p>
                  </a:txBody>
                  <a:tcPr/>
                </a:tc>
                <a:extLst>
                  <a:ext uri="{0D108BD9-81ED-4DB2-BD59-A6C34878D82A}">
                    <a16:rowId xmlns:a16="http://schemas.microsoft.com/office/drawing/2014/main" val="10000"/>
                  </a:ext>
                </a:extLst>
              </a:tr>
              <a:tr h="279400">
                <a:tc>
                  <a:txBody>
                    <a:bodyPr/>
                    <a:lstStyle/>
                    <a:p>
                      <a:r>
                        <a:rPr lang="en-US" sz="1400" dirty="0" smtClean="0"/>
                        <a:t>Value</a:t>
                      </a:r>
                      <a:r>
                        <a:rPr lang="en-US" sz="1400" baseline="0" dirty="0" smtClean="0"/>
                        <a:t> </a:t>
                      </a:r>
                      <a:endParaRPr lang="en-US" sz="1400" dirty="0"/>
                    </a:p>
                  </a:txBody>
                  <a:tcPr/>
                </a:tc>
                <a:tc>
                  <a:txBody>
                    <a:bodyPr/>
                    <a:lstStyle/>
                    <a:p>
                      <a:r>
                        <a:rPr lang="en-US" sz="1400" b="1" dirty="0" smtClean="0">
                          <a:solidFill>
                            <a:srgbClr val="C00000"/>
                          </a:solidFill>
                        </a:rPr>
                        <a:t>4</a:t>
                      </a:r>
                      <a:endParaRPr lang="en-US" sz="1400" b="1" dirty="0">
                        <a:solidFill>
                          <a:srgbClr val="C00000"/>
                        </a:solidFill>
                      </a:endParaRPr>
                    </a:p>
                  </a:txBody>
                  <a:tcPr/>
                </a:tc>
                <a:tc>
                  <a:txBody>
                    <a:bodyPr/>
                    <a:lstStyle/>
                    <a:p>
                      <a:r>
                        <a:rPr lang="en-US" sz="1400" b="1" dirty="0" smtClean="0">
                          <a:solidFill>
                            <a:srgbClr val="C00000"/>
                          </a:solidFill>
                        </a:rPr>
                        <a:t>5</a:t>
                      </a:r>
                      <a:endParaRPr lang="en-US" sz="1400" b="1" dirty="0">
                        <a:solidFill>
                          <a:srgbClr val="C00000"/>
                        </a:solidFill>
                      </a:endParaRPr>
                    </a:p>
                  </a:txBody>
                  <a:tcPr/>
                </a:tc>
                <a:tc>
                  <a:txBody>
                    <a:bodyPr/>
                    <a:lstStyle/>
                    <a:p>
                      <a:r>
                        <a:rPr lang="en-US" sz="1400" b="1" dirty="0" smtClean="0">
                          <a:solidFill>
                            <a:srgbClr val="C00000"/>
                          </a:solidFill>
                        </a:rPr>
                        <a:t>11</a:t>
                      </a:r>
                      <a:endParaRPr lang="en-US" sz="1400" b="1" dirty="0">
                        <a:solidFill>
                          <a:srgbClr val="C00000"/>
                        </a:solidFill>
                      </a:endParaRPr>
                    </a:p>
                  </a:txBody>
                  <a:tcPr/>
                </a:tc>
                <a:tc>
                  <a:txBody>
                    <a:bodyPr/>
                    <a:lstStyle/>
                    <a:p>
                      <a:r>
                        <a:rPr lang="en-US" sz="1400" b="1" dirty="0" smtClean="0">
                          <a:solidFill>
                            <a:srgbClr val="C00000"/>
                          </a:solidFill>
                        </a:rPr>
                        <a:t>14</a:t>
                      </a:r>
                      <a:endParaRPr lang="en-US" sz="1400" b="1" dirty="0">
                        <a:solidFill>
                          <a:srgbClr val="C00000"/>
                        </a:solidFill>
                      </a:endParaRPr>
                    </a:p>
                  </a:txBody>
                  <a:tcPr/>
                </a:tc>
                <a:tc>
                  <a:txBody>
                    <a:bodyPr/>
                    <a:lstStyle/>
                    <a:p>
                      <a:r>
                        <a:rPr lang="en-US" sz="1400" b="1" dirty="0" smtClean="0">
                          <a:solidFill>
                            <a:srgbClr val="C00000"/>
                          </a:solidFill>
                        </a:rPr>
                        <a:t>15</a:t>
                      </a:r>
                      <a:endParaRPr lang="en-US" sz="1400" b="1" dirty="0">
                        <a:solidFill>
                          <a:srgbClr val="C00000"/>
                        </a:solidFill>
                      </a:endParaRPr>
                    </a:p>
                  </a:txBody>
                  <a:tcPr/>
                </a:tc>
                <a:extLst>
                  <a:ext uri="{0D108BD9-81ED-4DB2-BD59-A6C34878D82A}">
                    <a16:rowId xmlns:a16="http://schemas.microsoft.com/office/drawing/2014/main" val="10001"/>
                  </a:ext>
                </a:extLst>
              </a:tr>
              <a:tr h="279400">
                <a:tc>
                  <a:txBody>
                    <a:bodyPr/>
                    <a:lstStyle/>
                    <a:p>
                      <a:r>
                        <a:rPr lang="en-US" sz="1400" dirty="0" smtClean="0"/>
                        <a:t>Weight</a:t>
                      </a:r>
                      <a:endParaRPr lang="en-US" sz="1400" dirty="0"/>
                    </a:p>
                  </a:txBody>
                  <a:tcPr/>
                </a:tc>
                <a:tc>
                  <a:txBody>
                    <a:bodyPr/>
                    <a:lstStyle/>
                    <a:p>
                      <a:r>
                        <a:rPr lang="en-US" sz="1400" b="1" dirty="0" smtClean="0">
                          <a:solidFill>
                            <a:schemeClr val="tx2"/>
                          </a:solidFill>
                        </a:rPr>
                        <a:t>3</a:t>
                      </a:r>
                      <a:endParaRPr lang="en-US" sz="1400" b="1" dirty="0">
                        <a:solidFill>
                          <a:schemeClr val="tx2"/>
                        </a:solidFill>
                      </a:endParaRPr>
                    </a:p>
                  </a:txBody>
                  <a:tcPr/>
                </a:tc>
                <a:tc>
                  <a:txBody>
                    <a:bodyPr/>
                    <a:lstStyle/>
                    <a:p>
                      <a:r>
                        <a:rPr lang="en-US" sz="1400" b="1" dirty="0" smtClean="0">
                          <a:solidFill>
                            <a:schemeClr val="tx2"/>
                          </a:solidFill>
                        </a:rPr>
                        <a:t>4</a:t>
                      </a:r>
                      <a:endParaRPr lang="en-US" sz="1400" b="1" dirty="0">
                        <a:solidFill>
                          <a:schemeClr val="tx2"/>
                        </a:solidFill>
                      </a:endParaRPr>
                    </a:p>
                  </a:txBody>
                  <a:tcPr/>
                </a:tc>
                <a:tc>
                  <a:txBody>
                    <a:bodyPr/>
                    <a:lstStyle/>
                    <a:p>
                      <a:r>
                        <a:rPr lang="en-US" sz="1400" b="1" dirty="0" smtClean="0">
                          <a:solidFill>
                            <a:schemeClr val="tx2"/>
                          </a:solidFill>
                        </a:rPr>
                        <a:t>7</a:t>
                      </a:r>
                      <a:endParaRPr lang="en-US" sz="1400" b="1" dirty="0">
                        <a:solidFill>
                          <a:schemeClr val="tx2"/>
                        </a:solidFill>
                      </a:endParaRPr>
                    </a:p>
                  </a:txBody>
                  <a:tcPr/>
                </a:tc>
                <a:tc>
                  <a:txBody>
                    <a:bodyPr/>
                    <a:lstStyle/>
                    <a:p>
                      <a:r>
                        <a:rPr lang="en-US" sz="1400" b="1" dirty="0" smtClean="0">
                          <a:solidFill>
                            <a:schemeClr val="tx2"/>
                          </a:solidFill>
                        </a:rPr>
                        <a:t>8</a:t>
                      </a:r>
                      <a:endParaRPr lang="en-US" sz="1400" b="1" dirty="0">
                        <a:solidFill>
                          <a:schemeClr val="tx2"/>
                        </a:solidFill>
                      </a:endParaRPr>
                    </a:p>
                  </a:txBody>
                  <a:tcPr/>
                </a:tc>
                <a:tc>
                  <a:txBody>
                    <a:bodyPr/>
                    <a:lstStyle/>
                    <a:p>
                      <a:r>
                        <a:rPr lang="en-US" sz="1400" b="1" dirty="0" smtClean="0">
                          <a:solidFill>
                            <a:schemeClr val="tx2"/>
                          </a:solidFill>
                        </a:rPr>
                        <a:t>9</a:t>
                      </a:r>
                    </a:p>
                  </a:txBody>
                  <a:tcPr/>
                </a:tc>
                <a:extLst>
                  <a:ext uri="{0D108BD9-81ED-4DB2-BD59-A6C34878D82A}">
                    <a16:rowId xmlns:a16="http://schemas.microsoft.com/office/drawing/2014/main" val="10002"/>
                  </a:ext>
                </a:extLst>
              </a:tr>
              <a:tr h="279400">
                <a:tc>
                  <a:txBody>
                    <a:bodyPr/>
                    <a:lstStyle/>
                    <a:p>
                      <a:r>
                        <a:rPr lang="en-US" sz="1400" dirty="0" smtClean="0"/>
                        <a:t>Ratio</a:t>
                      </a:r>
                      <a:endParaRPr lang="en-US" sz="1400" dirty="0"/>
                    </a:p>
                  </a:txBody>
                  <a:tcPr/>
                </a:tc>
                <a:tc>
                  <a:txBody>
                    <a:bodyPr/>
                    <a:lstStyle/>
                    <a:p>
                      <a:r>
                        <a:rPr lang="en-US" sz="1400" dirty="0" smtClean="0"/>
                        <a:t>4/3= </a:t>
                      </a:r>
                      <a:r>
                        <a:rPr lang="en-US" sz="1400" b="1" dirty="0" smtClean="0">
                          <a:solidFill>
                            <a:schemeClr val="accent6">
                              <a:lumMod val="50000"/>
                            </a:schemeClr>
                          </a:solidFill>
                        </a:rPr>
                        <a:t>1.3</a:t>
                      </a:r>
                      <a:endParaRPr lang="en-US" sz="1400" b="1" dirty="0">
                        <a:solidFill>
                          <a:schemeClr val="accent6">
                            <a:lumMod val="50000"/>
                          </a:schemeClr>
                        </a:solidFill>
                      </a:endParaRPr>
                    </a:p>
                  </a:txBody>
                  <a:tcPr/>
                </a:tc>
                <a:tc>
                  <a:txBody>
                    <a:bodyPr/>
                    <a:lstStyle/>
                    <a:p>
                      <a:r>
                        <a:rPr lang="en-US" sz="1400" dirty="0" smtClean="0"/>
                        <a:t>5/4=</a:t>
                      </a:r>
                    </a:p>
                    <a:p>
                      <a:r>
                        <a:rPr lang="en-US" sz="1400" b="1" dirty="0" smtClean="0">
                          <a:solidFill>
                            <a:schemeClr val="accent6">
                              <a:lumMod val="50000"/>
                            </a:schemeClr>
                          </a:solidFill>
                        </a:rPr>
                        <a:t>1.25</a:t>
                      </a:r>
                      <a:endParaRPr lang="en-US" sz="1400" b="1" dirty="0">
                        <a:solidFill>
                          <a:schemeClr val="accent6">
                            <a:lumMod val="50000"/>
                          </a:schemeClr>
                        </a:solidFill>
                      </a:endParaRPr>
                    </a:p>
                  </a:txBody>
                  <a:tcPr/>
                </a:tc>
                <a:tc>
                  <a:txBody>
                    <a:bodyPr/>
                    <a:lstStyle/>
                    <a:p>
                      <a:r>
                        <a:rPr lang="en-US" sz="1400" dirty="0" smtClean="0"/>
                        <a:t>11/7=</a:t>
                      </a:r>
                      <a:r>
                        <a:rPr lang="en-US" sz="1400" b="1" dirty="0" smtClean="0">
                          <a:solidFill>
                            <a:schemeClr val="accent6">
                              <a:lumMod val="50000"/>
                            </a:schemeClr>
                          </a:solidFill>
                        </a:rPr>
                        <a:t>1.57</a:t>
                      </a:r>
                      <a:endParaRPr lang="en-US" sz="1400" b="1" dirty="0">
                        <a:solidFill>
                          <a:schemeClr val="accent6">
                            <a:lumMod val="50000"/>
                          </a:schemeClr>
                        </a:solidFill>
                      </a:endParaRPr>
                    </a:p>
                  </a:txBody>
                  <a:tcPr/>
                </a:tc>
                <a:tc>
                  <a:txBody>
                    <a:bodyPr/>
                    <a:lstStyle/>
                    <a:p>
                      <a:r>
                        <a:rPr lang="en-US" sz="1400" dirty="0" smtClean="0"/>
                        <a:t>14/8=</a:t>
                      </a:r>
                      <a:r>
                        <a:rPr lang="en-US" sz="1400" b="1" dirty="0" smtClean="0">
                          <a:solidFill>
                            <a:schemeClr val="accent6">
                              <a:lumMod val="50000"/>
                            </a:schemeClr>
                          </a:solidFill>
                        </a:rPr>
                        <a:t>1.75</a:t>
                      </a:r>
                    </a:p>
                  </a:txBody>
                  <a:tcPr/>
                </a:tc>
                <a:tc>
                  <a:txBody>
                    <a:bodyPr/>
                    <a:lstStyle/>
                    <a:p>
                      <a:r>
                        <a:rPr lang="en-US" sz="1400" dirty="0" smtClean="0"/>
                        <a:t>15/9=</a:t>
                      </a:r>
                      <a:r>
                        <a:rPr lang="en-US" sz="1400" b="1" dirty="0" smtClean="0">
                          <a:solidFill>
                            <a:schemeClr val="accent6">
                              <a:lumMod val="50000"/>
                            </a:schemeClr>
                          </a:solidFill>
                        </a:rPr>
                        <a:t>1.67</a:t>
                      </a:r>
                    </a:p>
                  </a:txBody>
                  <a:tcPr/>
                </a:tc>
                <a:extLst>
                  <a:ext uri="{0D108BD9-81ED-4DB2-BD59-A6C34878D82A}">
                    <a16:rowId xmlns:a16="http://schemas.microsoft.com/office/drawing/2014/main" val="10003"/>
                  </a:ext>
                </a:extLst>
              </a:tr>
              <a:tr h="279400">
                <a:tc gridSpan="6">
                  <a:txBody>
                    <a:bodyPr/>
                    <a:lstStyle/>
                    <a:p>
                      <a:r>
                        <a:rPr lang="en-US" sz="1400" dirty="0" smtClean="0"/>
                        <a:t>Reordered decreasing by </a:t>
                      </a:r>
                      <a:r>
                        <a:rPr lang="en-US" sz="1600" b="1" dirty="0" smtClean="0">
                          <a:solidFill>
                            <a:srgbClr val="C00000"/>
                          </a:solidFill>
                        </a:rPr>
                        <a:t>ratio</a:t>
                      </a:r>
                      <a:r>
                        <a:rPr lang="en-US" sz="1400" dirty="0" smtClean="0"/>
                        <a:t>:  </a:t>
                      </a:r>
                      <a:r>
                        <a:rPr lang="en-US" sz="2000" b="1" dirty="0" smtClean="0">
                          <a:solidFill>
                            <a:schemeClr val="accent6">
                              <a:lumMod val="50000"/>
                            </a:schemeClr>
                          </a:solidFill>
                        </a:rPr>
                        <a:t>D,   E,   C,   A,  B</a:t>
                      </a:r>
                    </a:p>
                    <a:p>
                      <a:r>
                        <a:rPr lang="en-US" sz="2000" b="1" dirty="0" smtClean="0">
                          <a:solidFill>
                            <a:schemeClr val="accent6">
                              <a:lumMod val="50000"/>
                            </a:schemeClr>
                          </a:solidFill>
                        </a:rPr>
                        <a:t>                                        </a:t>
                      </a:r>
                      <a:r>
                        <a:rPr lang="en-US" sz="1200" b="1" dirty="0" smtClean="0">
                          <a:solidFill>
                            <a:schemeClr val="accent6">
                              <a:lumMod val="50000"/>
                            </a:schemeClr>
                          </a:solidFill>
                        </a:rPr>
                        <a:t>1.75,  </a:t>
                      </a:r>
                      <a:r>
                        <a:rPr lang="en-US" sz="1200" b="1" dirty="0" smtClean="0">
                          <a:solidFill>
                            <a:schemeClr val="accent6">
                              <a:lumMod val="50000"/>
                            </a:schemeClr>
                          </a:solidFill>
                        </a:rPr>
                        <a:t>1.67, 1.57,   1.3,   1.25</a:t>
                      </a:r>
                      <a:endParaRPr lang="en-US" sz="1400" b="1" dirty="0" smtClean="0">
                        <a:solidFill>
                          <a:schemeClr val="accent6">
                            <a:lumMod val="50000"/>
                          </a:schemeClr>
                        </a:solidFill>
                      </a:endParaRPr>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smtClean="0"/>
                    </a:p>
                  </a:txBody>
                  <a:tcPr/>
                </a:tc>
                <a:tc hMerge="1">
                  <a:txBody>
                    <a:bodyPr/>
                    <a:lstStyle/>
                    <a:p>
                      <a:endParaRPr lang="en-US" sz="1400" dirty="0" smtClean="0"/>
                    </a:p>
                  </a:txBody>
                  <a:tcPr/>
                </a:tc>
                <a:extLst>
                  <a:ext uri="{0D108BD9-81ED-4DB2-BD59-A6C34878D82A}">
                    <a16:rowId xmlns:a16="http://schemas.microsoft.com/office/drawing/2014/main" val="10004"/>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156718051"/>
              </p:ext>
            </p:extLst>
          </p:nvPr>
        </p:nvGraphicFramePr>
        <p:xfrm>
          <a:off x="38470" y="5990953"/>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sp>
        <p:nvSpPr>
          <p:cNvPr id="18" name="TextBox 17"/>
          <p:cNvSpPr txBox="1"/>
          <p:nvPr/>
        </p:nvSpPr>
        <p:spPr>
          <a:xfrm>
            <a:off x="0" y="5676944"/>
            <a:ext cx="1486304" cy="369332"/>
          </a:xfrm>
          <a:prstGeom prst="rect">
            <a:avLst/>
          </a:prstGeom>
          <a:noFill/>
        </p:spPr>
        <p:txBody>
          <a:bodyPr wrap="none" rtlCol="0">
            <a:spAutoFit/>
          </a:bodyPr>
          <a:lstStyle/>
          <a:p>
            <a:r>
              <a:rPr lang="en-US" dirty="0"/>
              <a:t>D</a:t>
            </a:r>
            <a:r>
              <a:rPr lang="en-US" dirty="0" smtClean="0"/>
              <a:t> (1.75=14/8)</a:t>
            </a:r>
            <a:endParaRPr lang="en-US" dirty="0"/>
          </a:p>
        </p:txBody>
      </p:sp>
      <p:graphicFrame>
        <p:nvGraphicFramePr>
          <p:cNvPr id="27" name="Table 26"/>
          <p:cNvGraphicFramePr>
            <a:graphicFrameLocks noGrp="1"/>
          </p:cNvGraphicFramePr>
          <p:nvPr>
            <p:extLst>
              <p:ext uri="{D42A27DB-BD31-4B8C-83A1-F6EECF244321}">
                <p14:modId xmlns:p14="http://schemas.microsoft.com/office/powerpoint/2010/main" val="2328407383"/>
              </p:ext>
            </p:extLst>
          </p:nvPr>
        </p:nvGraphicFramePr>
        <p:xfrm>
          <a:off x="3199246" y="5990953"/>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28" name="TextBox 27"/>
          <p:cNvSpPr txBox="1"/>
          <p:nvPr/>
        </p:nvSpPr>
        <p:spPr>
          <a:xfrm>
            <a:off x="3098665" y="5702172"/>
            <a:ext cx="1455848" cy="369332"/>
          </a:xfrm>
          <a:prstGeom prst="rect">
            <a:avLst/>
          </a:prstGeom>
          <a:noFill/>
        </p:spPr>
        <p:txBody>
          <a:bodyPr wrap="none" rtlCol="0">
            <a:spAutoFit/>
          </a:bodyPr>
          <a:lstStyle/>
          <a:p>
            <a:r>
              <a:rPr lang="en-US" dirty="0"/>
              <a:t>E</a:t>
            </a:r>
            <a:r>
              <a:rPr lang="en-US" dirty="0" smtClean="0"/>
              <a:t> (1.67=15/9)</a:t>
            </a:r>
            <a:endParaRPr lang="en-US" dirty="0"/>
          </a:p>
        </p:txBody>
      </p:sp>
      <p:graphicFrame>
        <p:nvGraphicFramePr>
          <p:cNvPr id="29" name="Table 28"/>
          <p:cNvGraphicFramePr>
            <a:graphicFrameLocks noGrp="1"/>
          </p:cNvGraphicFramePr>
          <p:nvPr>
            <p:extLst>
              <p:ext uri="{D42A27DB-BD31-4B8C-83A1-F6EECF244321}">
                <p14:modId xmlns:p14="http://schemas.microsoft.com/office/powerpoint/2010/main" val="515638101"/>
              </p:ext>
            </p:extLst>
          </p:nvPr>
        </p:nvGraphicFramePr>
        <p:xfrm>
          <a:off x="6750169" y="6001797"/>
          <a:ext cx="1579736" cy="370840"/>
        </p:xfrm>
        <a:graphic>
          <a:graphicData uri="http://schemas.openxmlformats.org/drawingml/2006/table">
            <a:tbl>
              <a:tblPr firstRow="1" bandRow="1">
                <a:tableStyleId>{5C22544A-7EE6-4342-B048-85BDC9FD1C3A}</a:tableStyleId>
              </a:tblPr>
              <a:tblGrid>
                <a:gridCol w="394934">
                  <a:extLst>
                    <a:ext uri="{9D8B030D-6E8A-4147-A177-3AD203B41FA5}">
                      <a16:colId xmlns:a16="http://schemas.microsoft.com/office/drawing/2014/main" val="1505445615"/>
                    </a:ext>
                  </a:extLst>
                </a:gridCol>
                <a:gridCol w="394934">
                  <a:extLst>
                    <a:ext uri="{9D8B030D-6E8A-4147-A177-3AD203B41FA5}">
                      <a16:colId xmlns:a16="http://schemas.microsoft.com/office/drawing/2014/main" val="79449735"/>
                    </a:ext>
                  </a:extLst>
                </a:gridCol>
                <a:gridCol w="394934">
                  <a:extLst>
                    <a:ext uri="{9D8B030D-6E8A-4147-A177-3AD203B41FA5}">
                      <a16:colId xmlns:a16="http://schemas.microsoft.com/office/drawing/2014/main" val="3520465647"/>
                    </a:ext>
                  </a:extLst>
                </a:gridCol>
                <a:gridCol w="394934">
                  <a:extLst>
                    <a:ext uri="{9D8B030D-6E8A-4147-A177-3AD203B41FA5}">
                      <a16:colId xmlns:a16="http://schemas.microsoft.com/office/drawing/2014/main" val="265221969"/>
                    </a:ext>
                  </a:extLst>
                </a:gridCol>
              </a:tblGrid>
              <a:tr h="370840">
                <a:tc>
                  <a:txBody>
                    <a:bodyPr/>
                    <a:lstStyle/>
                    <a:p>
                      <a:endParaRPr lang="en-US" dirty="0"/>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dirty="0"/>
                    </a:p>
                  </a:txBody>
                  <a:tcPr>
                    <a:solidFill>
                      <a:schemeClr val="accent3">
                        <a:lumMod val="75000"/>
                      </a:schemeClr>
                    </a:solidFill>
                  </a:tcPr>
                </a:tc>
                <a:extLst>
                  <a:ext uri="{0D108BD9-81ED-4DB2-BD59-A6C34878D82A}">
                    <a16:rowId xmlns:a16="http://schemas.microsoft.com/office/drawing/2014/main" val="619364408"/>
                  </a:ext>
                </a:extLst>
              </a:tr>
            </a:tbl>
          </a:graphicData>
        </a:graphic>
      </p:graphicFrame>
      <p:sp>
        <p:nvSpPr>
          <p:cNvPr id="30" name="TextBox 29"/>
          <p:cNvSpPr txBox="1"/>
          <p:nvPr/>
        </p:nvSpPr>
        <p:spPr>
          <a:xfrm>
            <a:off x="6672308" y="5699785"/>
            <a:ext cx="1422249" cy="369332"/>
          </a:xfrm>
          <a:prstGeom prst="rect">
            <a:avLst/>
          </a:prstGeom>
          <a:noFill/>
        </p:spPr>
        <p:txBody>
          <a:bodyPr wrap="none" rtlCol="0">
            <a:spAutoFit/>
          </a:bodyPr>
          <a:lstStyle/>
          <a:p>
            <a:r>
              <a:rPr lang="en-US" dirty="0" smtClean="0"/>
              <a:t>Fraction of C </a:t>
            </a:r>
            <a:endParaRPr lang="en-US" dirty="0"/>
          </a:p>
        </p:txBody>
      </p:sp>
      <p:graphicFrame>
        <p:nvGraphicFramePr>
          <p:cNvPr id="32" name="Content Placeholder 6"/>
          <p:cNvGraphicFramePr>
            <a:graphicFrameLocks/>
          </p:cNvGraphicFramePr>
          <p:nvPr>
            <p:extLst>
              <p:ext uri="{D42A27DB-BD31-4B8C-83A1-F6EECF244321}">
                <p14:modId xmlns:p14="http://schemas.microsoft.com/office/powerpoint/2010/main" val="2107905431"/>
              </p:ext>
            </p:extLst>
          </p:nvPr>
        </p:nvGraphicFramePr>
        <p:xfrm>
          <a:off x="36576" y="5029200"/>
          <a:ext cx="8305815" cy="381000"/>
        </p:xfrm>
        <a:graphic>
          <a:graphicData uri="http://schemas.openxmlformats.org/drawingml/2006/table">
            <a:tbl>
              <a:tblPr firstRow="1" bandRow="1">
                <a:tableStyleId>{5940675A-B579-460E-94D1-54222C63F5DA}</a:tableStyleId>
              </a:tblPr>
              <a:tblGrid>
                <a:gridCol w="395515">
                  <a:extLst>
                    <a:ext uri="{9D8B030D-6E8A-4147-A177-3AD203B41FA5}">
                      <a16:colId xmlns:a16="http://schemas.microsoft.com/office/drawing/2014/main" val="3204006485"/>
                    </a:ext>
                  </a:extLst>
                </a:gridCol>
                <a:gridCol w="395515">
                  <a:extLst>
                    <a:ext uri="{9D8B030D-6E8A-4147-A177-3AD203B41FA5}">
                      <a16:colId xmlns:a16="http://schemas.microsoft.com/office/drawing/2014/main" val="1697682315"/>
                    </a:ext>
                  </a:extLst>
                </a:gridCol>
                <a:gridCol w="395515">
                  <a:extLst>
                    <a:ext uri="{9D8B030D-6E8A-4147-A177-3AD203B41FA5}">
                      <a16:colId xmlns:a16="http://schemas.microsoft.com/office/drawing/2014/main" val="1166061141"/>
                    </a:ext>
                  </a:extLst>
                </a:gridCol>
                <a:gridCol w="395515">
                  <a:extLst>
                    <a:ext uri="{9D8B030D-6E8A-4147-A177-3AD203B41FA5}">
                      <a16:colId xmlns:a16="http://schemas.microsoft.com/office/drawing/2014/main" val="3618821996"/>
                    </a:ext>
                  </a:extLst>
                </a:gridCol>
                <a:gridCol w="395515">
                  <a:extLst>
                    <a:ext uri="{9D8B030D-6E8A-4147-A177-3AD203B41FA5}">
                      <a16:colId xmlns:a16="http://schemas.microsoft.com/office/drawing/2014/main" val="1555223917"/>
                    </a:ext>
                  </a:extLst>
                </a:gridCol>
                <a:gridCol w="395515">
                  <a:extLst>
                    <a:ext uri="{9D8B030D-6E8A-4147-A177-3AD203B41FA5}">
                      <a16:colId xmlns:a16="http://schemas.microsoft.com/office/drawing/2014/main" val="1110732598"/>
                    </a:ext>
                  </a:extLst>
                </a:gridCol>
                <a:gridCol w="395515">
                  <a:extLst>
                    <a:ext uri="{9D8B030D-6E8A-4147-A177-3AD203B41FA5}">
                      <a16:colId xmlns:a16="http://schemas.microsoft.com/office/drawing/2014/main" val="4112483928"/>
                    </a:ext>
                  </a:extLst>
                </a:gridCol>
                <a:gridCol w="395515">
                  <a:extLst>
                    <a:ext uri="{9D8B030D-6E8A-4147-A177-3AD203B41FA5}">
                      <a16:colId xmlns:a16="http://schemas.microsoft.com/office/drawing/2014/main" val="506213351"/>
                    </a:ext>
                  </a:extLst>
                </a:gridCol>
                <a:gridCol w="395515">
                  <a:extLst>
                    <a:ext uri="{9D8B030D-6E8A-4147-A177-3AD203B41FA5}">
                      <a16:colId xmlns:a16="http://schemas.microsoft.com/office/drawing/2014/main" val="2009595335"/>
                    </a:ext>
                  </a:extLst>
                </a:gridCol>
                <a:gridCol w="395515">
                  <a:extLst>
                    <a:ext uri="{9D8B030D-6E8A-4147-A177-3AD203B41FA5}">
                      <a16:colId xmlns:a16="http://schemas.microsoft.com/office/drawing/2014/main" val="2836727580"/>
                    </a:ext>
                  </a:extLst>
                </a:gridCol>
                <a:gridCol w="395515">
                  <a:extLst>
                    <a:ext uri="{9D8B030D-6E8A-4147-A177-3AD203B41FA5}">
                      <a16:colId xmlns:a16="http://schemas.microsoft.com/office/drawing/2014/main" val="417252483"/>
                    </a:ext>
                  </a:extLst>
                </a:gridCol>
                <a:gridCol w="395515">
                  <a:extLst>
                    <a:ext uri="{9D8B030D-6E8A-4147-A177-3AD203B41FA5}">
                      <a16:colId xmlns:a16="http://schemas.microsoft.com/office/drawing/2014/main" val="3421012395"/>
                    </a:ext>
                  </a:extLst>
                </a:gridCol>
                <a:gridCol w="395515">
                  <a:extLst>
                    <a:ext uri="{9D8B030D-6E8A-4147-A177-3AD203B41FA5}">
                      <a16:colId xmlns:a16="http://schemas.microsoft.com/office/drawing/2014/main" val="2938966647"/>
                    </a:ext>
                  </a:extLst>
                </a:gridCol>
                <a:gridCol w="395515">
                  <a:extLst>
                    <a:ext uri="{9D8B030D-6E8A-4147-A177-3AD203B41FA5}">
                      <a16:colId xmlns:a16="http://schemas.microsoft.com/office/drawing/2014/main" val="1840499504"/>
                    </a:ext>
                  </a:extLst>
                </a:gridCol>
                <a:gridCol w="395515">
                  <a:extLst>
                    <a:ext uri="{9D8B030D-6E8A-4147-A177-3AD203B41FA5}">
                      <a16:colId xmlns:a16="http://schemas.microsoft.com/office/drawing/2014/main" val="4200939935"/>
                    </a:ext>
                  </a:extLst>
                </a:gridCol>
                <a:gridCol w="395515">
                  <a:extLst>
                    <a:ext uri="{9D8B030D-6E8A-4147-A177-3AD203B41FA5}">
                      <a16:colId xmlns:a16="http://schemas.microsoft.com/office/drawing/2014/main" val="2866207373"/>
                    </a:ext>
                  </a:extLst>
                </a:gridCol>
                <a:gridCol w="395515">
                  <a:extLst>
                    <a:ext uri="{9D8B030D-6E8A-4147-A177-3AD203B41FA5}">
                      <a16:colId xmlns:a16="http://schemas.microsoft.com/office/drawing/2014/main" val="736305523"/>
                    </a:ext>
                  </a:extLst>
                </a:gridCol>
                <a:gridCol w="395515">
                  <a:extLst>
                    <a:ext uri="{9D8B030D-6E8A-4147-A177-3AD203B41FA5}">
                      <a16:colId xmlns:a16="http://schemas.microsoft.com/office/drawing/2014/main" val="2925169710"/>
                    </a:ext>
                  </a:extLst>
                </a:gridCol>
                <a:gridCol w="395515">
                  <a:extLst>
                    <a:ext uri="{9D8B030D-6E8A-4147-A177-3AD203B41FA5}">
                      <a16:colId xmlns:a16="http://schemas.microsoft.com/office/drawing/2014/main" val="3597695838"/>
                    </a:ext>
                  </a:extLst>
                </a:gridCol>
                <a:gridCol w="395515">
                  <a:extLst>
                    <a:ext uri="{9D8B030D-6E8A-4147-A177-3AD203B41FA5}">
                      <a16:colId xmlns:a16="http://schemas.microsoft.com/office/drawing/2014/main" val="3066893467"/>
                    </a:ext>
                  </a:extLst>
                </a:gridCol>
                <a:gridCol w="395515">
                  <a:extLst>
                    <a:ext uri="{9D8B030D-6E8A-4147-A177-3AD203B41FA5}">
                      <a16:colId xmlns:a16="http://schemas.microsoft.com/office/drawing/2014/main" val="3567745222"/>
                    </a:ext>
                  </a:extLst>
                </a:gridCol>
              </a:tblGrid>
              <a:tr h="3810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54729137"/>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1154273997"/>
              </p:ext>
            </p:extLst>
          </p:nvPr>
        </p:nvGraphicFramePr>
        <p:xfrm>
          <a:off x="38470" y="4941516"/>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sp>
        <p:nvSpPr>
          <p:cNvPr id="34" name="TextBox 33"/>
          <p:cNvSpPr txBox="1"/>
          <p:nvPr/>
        </p:nvSpPr>
        <p:spPr>
          <a:xfrm>
            <a:off x="19224" y="4627507"/>
            <a:ext cx="1486304" cy="369332"/>
          </a:xfrm>
          <a:prstGeom prst="rect">
            <a:avLst/>
          </a:prstGeom>
          <a:noFill/>
        </p:spPr>
        <p:txBody>
          <a:bodyPr wrap="none" rtlCol="0">
            <a:spAutoFit/>
          </a:bodyPr>
          <a:lstStyle/>
          <a:p>
            <a:r>
              <a:rPr lang="en-US" dirty="0"/>
              <a:t>D</a:t>
            </a:r>
            <a:r>
              <a:rPr lang="en-US" dirty="0" smtClean="0"/>
              <a:t> (1.75=14/8)</a:t>
            </a:r>
            <a:endParaRPr lang="en-US" dirty="0"/>
          </a:p>
        </p:txBody>
      </p:sp>
      <p:graphicFrame>
        <p:nvGraphicFramePr>
          <p:cNvPr id="35" name="Table 34"/>
          <p:cNvGraphicFramePr>
            <a:graphicFrameLocks noGrp="1"/>
          </p:cNvGraphicFramePr>
          <p:nvPr>
            <p:extLst>
              <p:ext uri="{D42A27DB-BD31-4B8C-83A1-F6EECF244321}">
                <p14:modId xmlns:p14="http://schemas.microsoft.com/office/powerpoint/2010/main" val="2885514537"/>
              </p:ext>
            </p:extLst>
          </p:nvPr>
        </p:nvGraphicFramePr>
        <p:xfrm>
          <a:off x="3198884" y="4886009"/>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sp>
        <p:nvSpPr>
          <p:cNvPr id="36" name="TextBox 35"/>
          <p:cNvSpPr txBox="1"/>
          <p:nvPr/>
        </p:nvSpPr>
        <p:spPr>
          <a:xfrm>
            <a:off x="3218108" y="4572000"/>
            <a:ext cx="1486304" cy="369332"/>
          </a:xfrm>
          <a:prstGeom prst="rect">
            <a:avLst/>
          </a:prstGeom>
          <a:noFill/>
        </p:spPr>
        <p:txBody>
          <a:bodyPr wrap="none" rtlCol="0">
            <a:spAutoFit/>
          </a:bodyPr>
          <a:lstStyle/>
          <a:p>
            <a:r>
              <a:rPr lang="en-US" dirty="0"/>
              <a:t>D</a:t>
            </a:r>
            <a:r>
              <a:rPr lang="en-US" dirty="0" smtClean="0"/>
              <a:t> (1.75=14/8)</a:t>
            </a:r>
            <a:endParaRPr lang="en-US" dirty="0"/>
          </a:p>
        </p:txBody>
      </p:sp>
      <p:graphicFrame>
        <p:nvGraphicFramePr>
          <p:cNvPr id="37" name="Table 36"/>
          <p:cNvGraphicFramePr>
            <a:graphicFrameLocks noGrp="1"/>
          </p:cNvGraphicFramePr>
          <p:nvPr>
            <p:extLst>
              <p:ext uri="{D42A27DB-BD31-4B8C-83A1-F6EECF244321}">
                <p14:modId xmlns:p14="http://schemas.microsoft.com/office/powerpoint/2010/main" val="3011720866"/>
              </p:ext>
            </p:extLst>
          </p:nvPr>
        </p:nvGraphicFramePr>
        <p:xfrm>
          <a:off x="6359660" y="4965225"/>
          <a:ext cx="1975485"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sp>
        <p:nvSpPr>
          <p:cNvPr id="38" name="TextBox 37"/>
          <p:cNvSpPr txBox="1"/>
          <p:nvPr/>
        </p:nvSpPr>
        <p:spPr>
          <a:xfrm>
            <a:off x="6342308" y="4654231"/>
            <a:ext cx="1388585" cy="369332"/>
          </a:xfrm>
          <a:prstGeom prst="rect">
            <a:avLst/>
          </a:prstGeom>
          <a:noFill/>
        </p:spPr>
        <p:txBody>
          <a:bodyPr wrap="none" rtlCol="0">
            <a:spAutoFit/>
          </a:bodyPr>
          <a:lstStyle/>
          <a:p>
            <a:r>
              <a:rPr lang="en-US" dirty="0" smtClean="0"/>
              <a:t>Fraction of D</a:t>
            </a:r>
            <a:endParaRPr lang="en-US" dirty="0"/>
          </a:p>
        </p:txBody>
      </p:sp>
      <p:graphicFrame>
        <p:nvGraphicFramePr>
          <p:cNvPr id="39" name="Content Placeholder 6"/>
          <p:cNvGraphicFramePr>
            <a:graphicFrameLocks/>
          </p:cNvGraphicFramePr>
          <p:nvPr>
            <p:extLst>
              <p:ext uri="{D42A27DB-BD31-4B8C-83A1-F6EECF244321}">
                <p14:modId xmlns:p14="http://schemas.microsoft.com/office/powerpoint/2010/main" val="3707327549"/>
              </p:ext>
            </p:extLst>
          </p:nvPr>
        </p:nvGraphicFramePr>
        <p:xfrm>
          <a:off x="55800" y="3994150"/>
          <a:ext cx="8305815" cy="381000"/>
        </p:xfrm>
        <a:graphic>
          <a:graphicData uri="http://schemas.openxmlformats.org/drawingml/2006/table">
            <a:tbl>
              <a:tblPr firstRow="1" bandRow="1">
                <a:tableStyleId>{5940675A-B579-460E-94D1-54222C63F5DA}</a:tableStyleId>
              </a:tblPr>
              <a:tblGrid>
                <a:gridCol w="395515">
                  <a:extLst>
                    <a:ext uri="{9D8B030D-6E8A-4147-A177-3AD203B41FA5}">
                      <a16:colId xmlns:a16="http://schemas.microsoft.com/office/drawing/2014/main" val="3204006485"/>
                    </a:ext>
                  </a:extLst>
                </a:gridCol>
                <a:gridCol w="395515">
                  <a:extLst>
                    <a:ext uri="{9D8B030D-6E8A-4147-A177-3AD203B41FA5}">
                      <a16:colId xmlns:a16="http://schemas.microsoft.com/office/drawing/2014/main" val="1697682315"/>
                    </a:ext>
                  </a:extLst>
                </a:gridCol>
                <a:gridCol w="395515">
                  <a:extLst>
                    <a:ext uri="{9D8B030D-6E8A-4147-A177-3AD203B41FA5}">
                      <a16:colId xmlns:a16="http://schemas.microsoft.com/office/drawing/2014/main" val="1166061141"/>
                    </a:ext>
                  </a:extLst>
                </a:gridCol>
                <a:gridCol w="395515">
                  <a:extLst>
                    <a:ext uri="{9D8B030D-6E8A-4147-A177-3AD203B41FA5}">
                      <a16:colId xmlns:a16="http://schemas.microsoft.com/office/drawing/2014/main" val="3618821996"/>
                    </a:ext>
                  </a:extLst>
                </a:gridCol>
                <a:gridCol w="395515">
                  <a:extLst>
                    <a:ext uri="{9D8B030D-6E8A-4147-A177-3AD203B41FA5}">
                      <a16:colId xmlns:a16="http://schemas.microsoft.com/office/drawing/2014/main" val="1555223917"/>
                    </a:ext>
                  </a:extLst>
                </a:gridCol>
                <a:gridCol w="395515">
                  <a:extLst>
                    <a:ext uri="{9D8B030D-6E8A-4147-A177-3AD203B41FA5}">
                      <a16:colId xmlns:a16="http://schemas.microsoft.com/office/drawing/2014/main" val="1110732598"/>
                    </a:ext>
                  </a:extLst>
                </a:gridCol>
                <a:gridCol w="395515">
                  <a:extLst>
                    <a:ext uri="{9D8B030D-6E8A-4147-A177-3AD203B41FA5}">
                      <a16:colId xmlns:a16="http://schemas.microsoft.com/office/drawing/2014/main" val="4112483928"/>
                    </a:ext>
                  </a:extLst>
                </a:gridCol>
                <a:gridCol w="395515">
                  <a:extLst>
                    <a:ext uri="{9D8B030D-6E8A-4147-A177-3AD203B41FA5}">
                      <a16:colId xmlns:a16="http://schemas.microsoft.com/office/drawing/2014/main" val="506213351"/>
                    </a:ext>
                  </a:extLst>
                </a:gridCol>
                <a:gridCol w="395515">
                  <a:extLst>
                    <a:ext uri="{9D8B030D-6E8A-4147-A177-3AD203B41FA5}">
                      <a16:colId xmlns:a16="http://schemas.microsoft.com/office/drawing/2014/main" val="2009595335"/>
                    </a:ext>
                  </a:extLst>
                </a:gridCol>
                <a:gridCol w="395515">
                  <a:extLst>
                    <a:ext uri="{9D8B030D-6E8A-4147-A177-3AD203B41FA5}">
                      <a16:colId xmlns:a16="http://schemas.microsoft.com/office/drawing/2014/main" val="2836727580"/>
                    </a:ext>
                  </a:extLst>
                </a:gridCol>
                <a:gridCol w="395515">
                  <a:extLst>
                    <a:ext uri="{9D8B030D-6E8A-4147-A177-3AD203B41FA5}">
                      <a16:colId xmlns:a16="http://schemas.microsoft.com/office/drawing/2014/main" val="417252483"/>
                    </a:ext>
                  </a:extLst>
                </a:gridCol>
                <a:gridCol w="395515">
                  <a:extLst>
                    <a:ext uri="{9D8B030D-6E8A-4147-A177-3AD203B41FA5}">
                      <a16:colId xmlns:a16="http://schemas.microsoft.com/office/drawing/2014/main" val="3421012395"/>
                    </a:ext>
                  </a:extLst>
                </a:gridCol>
                <a:gridCol w="395515">
                  <a:extLst>
                    <a:ext uri="{9D8B030D-6E8A-4147-A177-3AD203B41FA5}">
                      <a16:colId xmlns:a16="http://schemas.microsoft.com/office/drawing/2014/main" val="2938966647"/>
                    </a:ext>
                  </a:extLst>
                </a:gridCol>
                <a:gridCol w="395515">
                  <a:extLst>
                    <a:ext uri="{9D8B030D-6E8A-4147-A177-3AD203B41FA5}">
                      <a16:colId xmlns:a16="http://schemas.microsoft.com/office/drawing/2014/main" val="1840499504"/>
                    </a:ext>
                  </a:extLst>
                </a:gridCol>
                <a:gridCol w="395515">
                  <a:extLst>
                    <a:ext uri="{9D8B030D-6E8A-4147-A177-3AD203B41FA5}">
                      <a16:colId xmlns:a16="http://schemas.microsoft.com/office/drawing/2014/main" val="4200939935"/>
                    </a:ext>
                  </a:extLst>
                </a:gridCol>
                <a:gridCol w="395515">
                  <a:extLst>
                    <a:ext uri="{9D8B030D-6E8A-4147-A177-3AD203B41FA5}">
                      <a16:colId xmlns:a16="http://schemas.microsoft.com/office/drawing/2014/main" val="2866207373"/>
                    </a:ext>
                  </a:extLst>
                </a:gridCol>
                <a:gridCol w="395515">
                  <a:extLst>
                    <a:ext uri="{9D8B030D-6E8A-4147-A177-3AD203B41FA5}">
                      <a16:colId xmlns:a16="http://schemas.microsoft.com/office/drawing/2014/main" val="736305523"/>
                    </a:ext>
                  </a:extLst>
                </a:gridCol>
                <a:gridCol w="395515">
                  <a:extLst>
                    <a:ext uri="{9D8B030D-6E8A-4147-A177-3AD203B41FA5}">
                      <a16:colId xmlns:a16="http://schemas.microsoft.com/office/drawing/2014/main" val="2925169710"/>
                    </a:ext>
                  </a:extLst>
                </a:gridCol>
                <a:gridCol w="395515">
                  <a:extLst>
                    <a:ext uri="{9D8B030D-6E8A-4147-A177-3AD203B41FA5}">
                      <a16:colId xmlns:a16="http://schemas.microsoft.com/office/drawing/2014/main" val="3597695838"/>
                    </a:ext>
                  </a:extLst>
                </a:gridCol>
                <a:gridCol w="395515">
                  <a:extLst>
                    <a:ext uri="{9D8B030D-6E8A-4147-A177-3AD203B41FA5}">
                      <a16:colId xmlns:a16="http://schemas.microsoft.com/office/drawing/2014/main" val="3066893467"/>
                    </a:ext>
                  </a:extLst>
                </a:gridCol>
                <a:gridCol w="395515">
                  <a:extLst>
                    <a:ext uri="{9D8B030D-6E8A-4147-A177-3AD203B41FA5}">
                      <a16:colId xmlns:a16="http://schemas.microsoft.com/office/drawing/2014/main" val="3567745222"/>
                    </a:ext>
                  </a:extLst>
                </a:gridCol>
              </a:tblGrid>
              <a:tr h="3810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54729137"/>
                  </a:ext>
                </a:extLst>
              </a:tr>
            </a:tbl>
          </a:graphicData>
        </a:graphic>
      </p:graphicFrame>
      <p:graphicFrame>
        <p:nvGraphicFramePr>
          <p:cNvPr id="40" name="Table 39"/>
          <p:cNvGraphicFramePr>
            <a:graphicFrameLocks noGrp="1"/>
          </p:cNvGraphicFramePr>
          <p:nvPr>
            <p:extLst>
              <p:ext uri="{D42A27DB-BD31-4B8C-83A1-F6EECF244321}">
                <p14:modId xmlns:p14="http://schemas.microsoft.com/office/powerpoint/2010/main" val="3578259697"/>
              </p:ext>
            </p:extLst>
          </p:nvPr>
        </p:nvGraphicFramePr>
        <p:xfrm>
          <a:off x="38470" y="3971609"/>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sp>
        <p:nvSpPr>
          <p:cNvPr id="41" name="TextBox 40"/>
          <p:cNvSpPr txBox="1"/>
          <p:nvPr/>
        </p:nvSpPr>
        <p:spPr>
          <a:xfrm>
            <a:off x="0" y="3657600"/>
            <a:ext cx="1486304" cy="369332"/>
          </a:xfrm>
          <a:prstGeom prst="rect">
            <a:avLst/>
          </a:prstGeom>
          <a:noFill/>
        </p:spPr>
        <p:txBody>
          <a:bodyPr wrap="none" rtlCol="0">
            <a:spAutoFit/>
          </a:bodyPr>
          <a:lstStyle/>
          <a:p>
            <a:r>
              <a:rPr lang="en-US" dirty="0"/>
              <a:t>D</a:t>
            </a:r>
            <a:r>
              <a:rPr lang="en-US" dirty="0" smtClean="0"/>
              <a:t> (1.75=14/8)</a:t>
            </a:r>
            <a:endParaRPr lang="en-US" dirty="0"/>
          </a:p>
        </p:txBody>
      </p:sp>
      <p:graphicFrame>
        <p:nvGraphicFramePr>
          <p:cNvPr id="42" name="Table 41"/>
          <p:cNvGraphicFramePr>
            <a:graphicFrameLocks noGrp="1"/>
          </p:cNvGraphicFramePr>
          <p:nvPr>
            <p:extLst>
              <p:ext uri="{D42A27DB-BD31-4B8C-83A1-F6EECF244321}">
                <p14:modId xmlns:p14="http://schemas.microsoft.com/office/powerpoint/2010/main" val="2025182775"/>
              </p:ext>
            </p:extLst>
          </p:nvPr>
        </p:nvGraphicFramePr>
        <p:xfrm>
          <a:off x="3249908" y="3981291"/>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sp>
        <p:nvSpPr>
          <p:cNvPr id="43" name="TextBox 42"/>
          <p:cNvSpPr txBox="1"/>
          <p:nvPr/>
        </p:nvSpPr>
        <p:spPr>
          <a:xfrm>
            <a:off x="3211438" y="3667282"/>
            <a:ext cx="1486304" cy="369332"/>
          </a:xfrm>
          <a:prstGeom prst="rect">
            <a:avLst/>
          </a:prstGeom>
          <a:noFill/>
        </p:spPr>
        <p:txBody>
          <a:bodyPr wrap="none" rtlCol="0">
            <a:spAutoFit/>
          </a:bodyPr>
          <a:lstStyle/>
          <a:p>
            <a:r>
              <a:rPr lang="en-US" dirty="0"/>
              <a:t>D</a:t>
            </a:r>
            <a:r>
              <a:rPr lang="en-US" dirty="0" smtClean="0"/>
              <a:t> (1.75=14/8)</a:t>
            </a:r>
            <a:endParaRPr lang="en-US" dirty="0"/>
          </a:p>
        </p:txBody>
      </p:sp>
      <p:graphicFrame>
        <p:nvGraphicFramePr>
          <p:cNvPr id="44" name="Table 43"/>
          <p:cNvGraphicFramePr>
            <a:graphicFrameLocks noGrp="1"/>
          </p:cNvGraphicFramePr>
          <p:nvPr>
            <p:extLst>
              <p:ext uri="{D42A27DB-BD31-4B8C-83A1-F6EECF244321}">
                <p14:modId xmlns:p14="http://schemas.microsoft.com/office/powerpoint/2010/main" val="1172867864"/>
              </p:ext>
            </p:extLst>
          </p:nvPr>
        </p:nvGraphicFramePr>
        <p:xfrm>
          <a:off x="6394682" y="3971609"/>
          <a:ext cx="1132206" cy="370840"/>
        </p:xfrm>
        <a:graphic>
          <a:graphicData uri="http://schemas.openxmlformats.org/drawingml/2006/table">
            <a:tbl>
              <a:tblPr firstRow="1" bandRow="1">
                <a:tableStyleId>{5C22544A-7EE6-4342-B048-85BDC9FD1C3A}</a:tableStyleId>
              </a:tblPr>
              <a:tblGrid>
                <a:gridCol w="377402">
                  <a:extLst>
                    <a:ext uri="{9D8B030D-6E8A-4147-A177-3AD203B41FA5}">
                      <a16:colId xmlns:a16="http://schemas.microsoft.com/office/drawing/2014/main" val="305208820"/>
                    </a:ext>
                  </a:extLst>
                </a:gridCol>
                <a:gridCol w="377402">
                  <a:extLst>
                    <a:ext uri="{9D8B030D-6E8A-4147-A177-3AD203B41FA5}">
                      <a16:colId xmlns:a16="http://schemas.microsoft.com/office/drawing/2014/main" val="1656973802"/>
                    </a:ext>
                  </a:extLst>
                </a:gridCol>
                <a:gridCol w="377402">
                  <a:extLst>
                    <a:ext uri="{9D8B030D-6E8A-4147-A177-3AD203B41FA5}">
                      <a16:colId xmlns:a16="http://schemas.microsoft.com/office/drawing/2014/main" val="1989626361"/>
                    </a:ext>
                  </a:extLst>
                </a:gridCol>
              </a:tblGrid>
              <a:tr h="370840">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extLst>
                  <a:ext uri="{0D108BD9-81ED-4DB2-BD59-A6C34878D82A}">
                    <a16:rowId xmlns:a16="http://schemas.microsoft.com/office/drawing/2014/main" val="3970546403"/>
                  </a:ext>
                </a:extLst>
              </a:tr>
            </a:tbl>
          </a:graphicData>
        </a:graphic>
      </p:graphicFrame>
      <p:sp>
        <p:nvSpPr>
          <p:cNvPr id="45" name="TextBox 44"/>
          <p:cNvSpPr txBox="1"/>
          <p:nvPr/>
        </p:nvSpPr>
        <p:spPr>
          <a:xfrm>
            <a:off x="6318860" y="3659108"/>
            <a:ext cx="1242648" cy="369332"/>
          </a:xfrm>
          <a:prstGeom prst="rect">
            <a:avLst/>
          </a:prstGeom>
          <a:noFill/>
        </p:spPr>
        <p:txBody>
          <a:bodyPr wrap="none" rtlCol="0">
            <a:spAutoFit/>
          </a:bodyPr>
          <a:lstStyle/>
          <a:p>
            <a:r>
              <a:rPr lang="en-US" dirty="0" smtClean="0"/>
              <a:t>A (1.3=4/3)</a:t>
            </a:r>
            <a:endParaRPr lang="en-US" dirty="0"/>
          </a:p>
        </p:txBody>
      </p:sp>
      <p:graphicFrame>
        <p:nvGraphicFramePr>
          <p:cNvPr id="46" name="Table 45"/>
          <p:cNvGraphicFramePr>
            <a:graphicFrameLocks noGrp="1"/>
          </p:cNvGraphicFramePr>
          <p:nvPr>
            <p:extLst>
              <p:ext uri="{D42A27DB-BD31-4B8C-83A1-F6EECF244321}">
                <p14:modId xmlns:p14="http://schemas.microsoft.com/office/powerpoint/2010/main" val="2794386631"/>
              </p:ext>
            </p:extLst>
          </p:nvPr>
        </p:nvGraphicFramePr>
        <p:xfrm>
          <a:off x="6778926" y="3055701"/>
          <a:ext cx="1196349" cy="370840"/>
        </p:xfrm>
        <a:graphic>
          <a:graphicData uri="http://schemas.openxmlformats.org/drawingml/2006/table">
            <a:tbl>
              <a:tblPr firstRow="1" bandRow="1">
                <a:tableStyleId>{5C22544A-7EE6-4342-B048-85BDC9FD1C3A}</a:tableStyleId>
              </a:tblPr>
              <a:tblGrid>
                <a:gridCol w="398783">
                  <a:extLst>
                    <a:ext uri="{9D8B030D-6E8A-4147-A177-3AD203B41FA5}">
                      <a16:colId xmlns:a16="http://schemas.microsoft.com/office/drawing/2014/main" val="305208820"/>
                    </a:ext>
                  </a:extLst>
                </a:gridCol>
                <a:gridCol w="398783">
                  <a:extLst>
                    <a:ext uri="{9D8B030D-6E8A-4147-A177-3AD203B41FA5}">
                      <a16:colId xmlns:a16="http://schemas.microsoft.com/office/drawing/2014/main" val="1656973802"/>
                    </a:ext>
                  </a:extLst>
                </a:gridCol>
                <a:gridCol w="398783">
                  <a:extLst>
                    <a:ext uri="{9D8B030D-6E8A-4147-A177-3AD203B41FA5}">
                      <a16:colId xmlns:a16="http://schemas.microsoft.com/office/drawing/2014/main" val="1989626361"/>
                    </a:ext>
                  </a:extLst>
                </a:gridCol>
              </a:tblGrid>
              <a:tr h="370840">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extLst>
                  <a:ext uri="{0D108BD9-81ED-4DB2-BD59-A6C34878D82A}">
                    <a16:rowId xmlns:a16="http://schemas.microsoft.com/office/drawing/2014/main" val="3970546403"/>
                  </a:ext>
                </a:extLst>
              </a:tr>
            </a:tbl>
          </a:graphicData>
        </a:graphic>
      </p:graphicFrame>
      <p:graphicFrame>
        <p:nvGraphicFramePr>
          <p:cNvPr id="47" name="Content Placeholder 6"/>
          <p:cNvGraphicFramePr>
            <a:graphicFrameLocks/>
          </p:cNvGraphicFramePr>
          <p:nvPr>
            <p:extLst>
              <p:ext uri="{D42A27DB-BD31-4B8C-83A1-F6EECF244321}">
                <p14:modId xmlns:p14="http://schemas.microsoft.com/office/powerpoint/2010/main" val="853512362"/>
              </p:ext>
            </p:extLst>
          </p:nvPr>
        </p:nvGraphicFramePr>
        <p:xfrm>
          <a:off x="55800" y="3087234"/>
          <a:ext cx="8305815" cy="381000"/>
        </p:xfrm>
        <a:graphic>
          <a:graphicData uri="http://schemas.openxmlformats.org/drawingml/2006/table">
            <a:tbl>
              <a:tblPr firstRow="1" bandRow="1">
                <a:tableStyleId>{5940675A-B579-460E-94D1-54222C63F5DA}</a:tableStyleId>
              </a:tblPr>
              <a:tblGrid>
                <a:gridCol w="395515">
                  <a:extLst>
                    <a:ext uri="{9D8B030D-6E8A-4147-A177-3AD203B41FA5}">
                      <a16:colId xmlns:a16="http://schemas.microsoft.com/office/drawing/2014/main" val="3204006485"/>
                    </a:ext>
                  </a:extLst>
                </a:gridCol>
                <a:gridCol w="395515">
                  <a:extLst>
                    <a:ext uri="{9D8B030D-6E8A-4147-A177-3AD203B41FA5}">
                      <a16:colId xmlns:a16="http://schemas.microsoft.com/office/drawing/2014/main" val="1697682315"/>
                    </a:ext>
                  </a:extLst>
                </a:gridCol>
                <a:gridCol w="395515">
                  <a:extLst>
                    <a:ext uri="{9D8B030D-6E8A-4147-A177-3AD203B41FA5}">
                      <a16:colId xmlns:a16="http://schemas.microsoft.com/office/drawing/2014/main" val="1166061141"/>
                    </a:ext>
                  </a:extLst>
                </a:gridCol>
                <a:gridCol w="395515">
                  <a:extLst>
                    <a:ext uri="{9D8B030D-6E8A-4147-A177-3AD203B41FA5}">
                      <a16:colId xmlns:a16="http://schemas.microsoft.com/office/drawing/2014/main" val="3618821996"/>
                    </a:ext>
                  </a:extLst>
                </a:gridCol>
                <a:gridCol w="395515">
                  <a:extLst>
                    <a:ext uri="{9D8B030D-6E8A-4147-A177-3AD203B41FA5}">
                      <a16:colId xmlns:a16="http://schemas.microsoft.com/office/drawing/2014/main" val="1555223917"/>
                    </a:ext>
                  </a:extLst>
                </a:gridCol>
                <a:gridCol w="395515">
                  <a:extLst>
                    <a:ext uri="{9D8B030D-6E8A-4147-A177-3AD203B41FA5}">
                      <a16:colId xmlns:a16="http://schemas.microsoft.com/office/drawing/2014/main" val="1110732598"/>
                    </a:ext>
                  </a:extLst>
                </a:gridCol>
                <a:gridCol w="395515">
                  <a:extLst>
                    <a:ext uri="{9D8B030D-6E8A-4147-A177-3AD203B41FA5}">
                      <a16:colId xmlns:a16="http://schemas.microsoft.com/office/drawing/2014/main" val="4112483928"/>
                    </a:ext>
                  </a:extLst>
                </a:gridCol>
                <a:gridCol w="395515">
                  <a:extLst>
                    <a:ext uri="{9D8B030D-6E8A-4147-A177-3AD203B41FA5}">
                      <a16:colId xmlns:a16="http://schemas.microsoft.com/office/drawing/2014/main" val="506213351"/>
                    </a:ext>
                  </a:extLst>
                </a:gridCol>
                <a:gridCol w="395515">
                  <a:extLst>
                    <a:ext uri="{9D8B030D-6E8A-4147-A177-3AD203B41FA5}">
                      <a16:colId xmlns:a16="http://schemas.microsoft.com/office/drawing/2014/main" val="2009595335"/>
                    </a:ext>
                  </a:extLst>
                </a:gridCol>
                <a:gridCol w="395515">
                  <a:extLst>
                    <a:ext uri="{9D8B030D-6E8A-4147-A177-3AD203B41FA5}">
                      <a16:colId xmlns:a16="http://schemas.microsoft.com/office/drawing/2014/main" val="2836727580"/>
                    </a:ext>
                  </a:extLst>
                </a:gridCol>
                <a:gridCol w="395515">
                  <a:extLst>
                    <a:ext uri="{9D8B030D-6E8A-4147-A177-3AD203B41FA5}">
                      <a16:colId xmlns:a16="http://schemas.microsoft.com/office/drawing/2014/main" val="417252483"/>
                    </a:ext>
                  </a:extLst>
                </a:gridCol>
                <a:gridCol w="395515">
                  <a:extLst>
                    <a:ext uri="{9D8B030D-6E8A-4147-A177-3AD203B41FA5}">
                      <a16:colId xmlns:a16="http://schemas.microsoft.com/office/drawing/2014/main" val="3421012395"/>
                    </a:ext>
                  </a:extLst>
                </a:gridCol>
                <a:gridCol w="395515">
                  <a:extLst>
                    <a:ext uri="{9D8B030D-6E8A-4147-A177-3AD203B41FA5}">
                      <a16:colId xmlns:a16="http://schemas.microsoft.com/office/drawing/2014/main" val="2938966647"/>
                    </a:ext>
                  </a:extLst>
                </a:gridCol>
                <a:gridCol w="395515">
                  <a:extLst>
                    <a:ext uri="{9D8B030D-6E8A-4147-A177-3AD203B41FA5}">
                      <a16:colId xmlns:a16="http://schemas.microsoft.com/office/drawing/2014/main" val="1840499504"/>
                    </a:ext>
                  </a:extLst>
                </a:gridCol>
                <a:gridCol w="395515">
                  <a:extLst>
                    <a:ext uri="{9D8B030D-6E8A-4147-A177-3AD203B41FA5}">
                      <a16:colId xmlns:a16="http://schemas.microsoft.com/office/drawing/2014/main" val="4200939935"/>
                    </a:ext>
                  </a:extLst>
                </a:gridCol>
                <a:gridCol w="395515">
                  <a:extLst>
                    <a:ext uri="{9D8B030D-6E8A-4147-A177-3AD203B41FA5}">
                      <a16:colId xmlns:a16="http://schemas.microsoft.com/office/drawing/2014/main" val="2866207373"/>
                    </a:ext>
                  </a:extLst>
                </a:gridCol>
                <a:gridCol w="395515">
                  <a:extLst>
                    <a:ext uri="{9D8B030D-6E8A-4147-A177-3AD203B41FA5}">
                      <a16:colId xmlns:a16="http://schemas.microsoft.com/office/drawing/2014/main" val="736305523"/>
                    </a:ext>
                  </a:extLst>
                </a:gridCol>
                <a:gridCol w="395515">
                  <a:extLst>
                    <a:ext uri="{9D8B030D-6E8A-4147-A177-3AD203B41FA5}">
                      <a16:colId xmlns:a16="http://schemas.microsoft.com/office/drawing/2014/main" val="2925169710"/>
                    </a:ext>
                  </a:extLst>
                </a:gridCol>
                <a:gridCol w="395515">
                  <a:extLst>
                    <a:ext uri="{9D8B030D-6E8A-4147-A177-3AD203B41FA5}">
                      <a16:colId xmlns:a16="http://schemas.microsoft.com/office/drawing/2014/main" val="3597695838"/>
                    </a:ext>
                  </a:extLst>
                </a:gridCol>
                <a:gridCol w="395515">
                  <a:extLst>
                    <a:ext uri="{9D8B030D-6E8A-4147-A177-3AD203B41FA5}">
                      <a16:colId xmlns:a16="http://schemas.microsoft.com/office/drawing/2014/main" val="3066893467"/>
                    </a:ext>
                  </a:extLst>
                </a:gridCol>
                <a:gridCol w="395515">
                  <a:extLst>
                    <a:ext uri="{9D8B030D-6E8A-4147-A177-3AD203B41FA5}">
                      <a16:colId xmlns:a16="http://schemas.microsoft.com/office/drawing/2014/main" val="3567745222"/>
                    </a:ext>
                  </a:extLst>
                </a:gridCol>
              </a:tblGrid>
              <a:tr h="3810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54729137"/>
                  </a:ext>
                </a:extLst>
              </a:tr>
            </a:tbl>
          </a:graphicData>
        </a:graphic>
      </p:graphicFrame>
      <p:graphicFrame>
        <p:nvGraphicFramePr>
          <p:cNvPr id="48" name="Table 47"/>
          <p:cNvGraphicFramePr>
            <a:graphicFrameLocks noGrp="1"/>
          </p:cNvGraphicFramePr>
          <p:nvPr>
            <p:extLst>
              <p:ext uri="{D42A27DB-BD31-4B8C-83A1-F6EECF244321}">
                <p14:modId xmlns:p14="http://schemas.microsoft.com/office/powerpoint/2010/main" val="2550472379"/>
              </p:ext>
            </p:extLst>
          </p:nvPr>
        </p:nvGraphicFramePr>
        <p:xfrm>
          <a:off x="38470" y="3064693"/>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graphicFrame>
        <p:nvGraphicFramePr>
          <p:cNvPr id="49" name="Table 48"/>
          <p:cNvGraphicFramePr>
            <a:graphicFrameLocks noGrp="1"/>
          </p:cNvGraphicFramePr>
          <p:nvPr>
            <p:extLst>
              <p:ext uri="{D42A27DB-BD31-4B8C-83A1-F6EECF244321}">
                <p14:modId xmlns:p14="http://schemas.microsoft.com/office/powerpoint/2010/main" val="20097966"/>
              </p:ext>
            </p:extLst>
          </p:nvPr>
        </p:nvGraphicFramePr>
        <p:xfrm>
          <a:off x="3228003" y="3056215"/>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50" name="TextBox 49"/>
          <p:cNvSpPr txBox="1"/>
          <p:nvPr/>
        </p:nvSpPr>
        <p:spPr>
          <a:xfrm>
            <a:off x="0" y="2750684"/>
            <a:ext cx="1486304" cy="369332"/>
          </a:xfrm>
          <a:prstGeom prst="rect">
            <a:avLst/>
          </a:prstGeom>
          <a:noFill/>
        </p:spPr>
        <p:txBody>
          <a:bodyPr wrap="none" rtlCol="0">
            <a:spAutoFit/>
          </a:bodyPr>
          <a:lstStyle/>
          <a:p>
            <a:r>
              <a:rPr lang="en-US" dirty="0"/>
              <a:t>D</a:t>
            </a:r>
            <a:r>
              <a:rPr lang="en-US" dirty="0" smtClean="0"/>
              <a:t> (1.75=14/8)</a:t>
            </a:r>
            <a:endParaRPr lang="en-US" dirty="0"/>
          </a:p>
        </p:txBody>
      </p:sp>
      <p:sp>
        <p:nvSpPr>
          <p:cNvPr id="51" name="TextBox 50"/>
          <p:cNvSpPr txBox="1"/>
          <p:nvPr/>
        </p:nvSpPr>
        <p:spPr>
          <a:xfrm>
            <a:off x="3127422" y="2767434"/>
            <a:ext cx="1455848" cy="369332"/>
          </a:xfrm>
          <a:prstGeom prst="rect">
            <a:avLst/>
          </a:prstGeom>
          <a:noFill/>
        </p:spPr>
        <p:txBody>
          <a:bodyPr wrap="none" rtlCol="0">
            <a:spAutoFit/>
          </a:bodyPr>
          <a:lstStyle/>
          <a:p>
            <a:r>
              <a:rPr lang="en-US" dirty="0"/>
              <a:t>E</a:t>
            </a:r>
            <a:r>
              <a:rPr lang="en-US" dirty="0" smtClean="0"/>
              <a:t> (1.67=15/9)</a:t>
            </a:r>
            <a:endParaRPr lang="en-US" dirty="0"/>
          </a:p>
        </p:txBody>
      </p:sp>
      <p:sp>
        <p:nvSpPr>
          <p:cNvPr id="52" name="TextBox 51"/>
          <p:cNvSpPr txBox="1"/>
          <p:nvPr/>
        </p:nvSpPr>
        <p:spPr>
          <a:xfrm>
            <a:off x="6740456" y="2743200"/>
            <a:ext cx="1242648" cy="369332"/>
          </a:xfrm>
          <a:prstGeom prst="rect">
            <a:avLst/>
          </a:prstGeom>
          <a:noFill/>
        </p:spPr>
        <p:txBody>
          <a:bodyPr wrap="none" rtlCol="0">
            <a:spAutoFit/>
          </a:bodyPr>
          <a:lstStyle/>
          <a:p>
            <a:r>
              <a:rPr lang="en-US" dirty="0" smtClean="0"/>
              <a:t>A (1.3=4/3)</a:t>
            </a:r>
            <a:endParaRPr lang="en-US" dirty="0"/>
          </a:p>
        </p:txBody>
      </p:sp>
      <p:graphicFrame>
        <p:nvGraphicFramePr>
          <p:cNvPr id="53" name="Table 52"/>
          <p:cNvGraphicFramePr>
            <a:graphicFrameLocks noGrp="1"/>
          </p:cNvGraphicFramePr>
          <p:nvPr>
            <p:extLst>
              <p:ext uri="{D42A27DB-BD31-4B8C-83A1-F6EECF244321}">
                <p14:modId xmlns:p14="http://schemas.microsoft.com/office/powerpoint/2010/main" val="2312113326"/>
              </p:ext>
            </p:extLst>
          </p:nvPr>
        </p:nvGraphicFramePr>
        <p:xfrm>
          <a:off x="4839070" y="2141301"/>
          <a:ext cx="1196349" cy="370840"/>
        </p:xfrm>
        <a:graphic>
          <a:graphicData uri="http://schemas.openxmlformats.org/drawingml/2006/table">
            <a:tbl>
              <a:tblPr firstRow="1" bandRow="1">
                <a:tableStyleId>{5C22544A-7EE6-4342-B048-85BDC9FD1C3A}</a:tableStyleId>
              </a:tblPr>
              <a:tblGrid>
                <a:gridCol w="398783">
                  <a:extLst>
                    <a:ext uri="{9D8B030D-6E8A-4147-A177-3AD203B41FA5}">
                      <a16:colId xmlns:a16="http://schemas.microsoft.com/office/drawing/2014/main" val="305208820"/>
                    </a:ext>
                  </a:extLst>
                </a:gridCol>
                <a:gridCol w="398783">
                  <a:extLst>
                    <a:ext uri="{9D8B030D-6E8A-4147-A177-3AD203B41FA5}">
                      <a16:colId xmlns:a16="http://schemas.microsoft.com/office/drawing/2014/main" val="1656973802"/>
                    </a:ext>
                  </a:extLst>
                </a:gridCol>
                <a:gridCol w="398783">
                  <a:extLst>
                    <a:ext uri="{9D8B030D-6E8A-4147-A177-3AD203B41FA5}">
                      <a16:colId xmlns:a16="http://schemas.microsoft.com/office/drawing/2014/main" val="1989626361"/>
                    </a:ext>
                  </a:extLst>
                </a:gridCol>
              </a:tblGrid>
              <a:tr h="370840">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extLst>
                  <a:ext uri="{0D108BD9-81ED-4DB2-BD59-A6C34878D82A}">
                    <a16:rowId xmlns:a16="http://schemas.microsoft.com/office/drawing/2014/main" val="3970546403"/>
                  </a:ext>
                </a:extLst>
              </a:tr>
            </a:tbl>
          </a:graphicData>
        </a:graphic>
      </p:graphicFrame>
      <p:graphicFrame>
        <p:nvGraphicFramePr>
          <p:cNvPr id="54" name="Table 53"/>
          <p:cNvGraphicFramePr>
            <a:graphicFrameLocks noGrp="1"/>
          </p:cNvGraphicFramePr>
          <p:nvPr>
            <p:extLst>
              <p:ext uri="{D42A27DB-BD31-4B8C-83A1-F6EECF244321}">
                <p14:modId xmlns:p14="http://schemas.microsoft.com/office/powerpoint/2010/main" val="2414666021"/>
              </p:ext>
            </p:extLst>
          </p:nvPr>
        </p:nvGraphicFramePr>
        <p:xfrm>
          <a:off x="6490708" y="2143760"/>
          <a:ext cx="1586492" cy="370840"/>
        </p:xfrm>
        <a:graphic>
          <a:graphicData uri="http://schemas.openxmlformats.org/drawingml/2006/table">
            <a:tbl>
              <a:tblPr firstRow="1" bandRow="1">
                <a:tableStyleId>{5C22544A-7EE6-4342-B048-85BDC9FD1C3A}</a:tableStyleId>
              </a:tblPr>
              <a:tblGrid>
                <a:gridCol w="396623">
                  <a:extLst>
                    <a:ext uri="{9D8B030D-6E8A-4147-A177-3AD203B41FA5}">
                      <a16:colId xmlns:a16="http://schemas.microsoft.com/office/drawing/2014/main" val="232159963"/>
                    </a:ext>
                  </a:extLst>
                </a:gridCol>
                <a:gridCol w="396623">
                  <a:extLst>
                    <a:ext uri="{9D8B030D-6E8A-4147-A177-3AD203B41FA5}">
                      <a16:colId xmlns:a16="http://schemas.microsoft.com/office/drawing/2014/main" val="459033437"/>
                    </a:ext>
                  </a:extLst>
                </a:gridCol>
                <a:gridCol w="396623">
                  <a:extLst>
                    <a:ext uri="{9D8B030D-6E8A-4147-A177-3AD203B41FA5}">
                      <a16:colId xmlns:a16="http://schemas.microsoft.com/office/drawing/2014/main" val="1157538066"/>
                    </a:ext>
                  </a:extLst>
                </a:gridCol>
                <a:gridCol w="396623">
                  <a:extLst>
                    <a:ext uri="{9D8B030D-6E8A-4147-A177-3AD203B41FA5}">
                      <a16:colId xmlns:a16="http://schemas.microsoft.com/office/drawing/2014/main" val="443307294"/>
                    </a:ext>
                  </a:extLst>
                </a:gridCol>
              </a:tblGrid>
              <a:tr h="370840">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217426090"/>
                  </a:ext>
                </a:extLst>
              </a:tr>
            </a:tbl>
          </a:graphicData>
        </a:graphic>
      </p:graphicFrame>
      <p:graphicFrame>
        <p:nvGraphicFramePr>
          <p:cNvPr id="55" name="Table 54"/>
          <p:cNvGraphicFramePr>
            <a:graphicFrameLocks noGrp="1"/>
          </p:cNvGraphicFramePr>
          <p:nvPr>
            <p:extLst>
              <p:ext uri="{D42A27DB-BD31-4B8C-83A1-F6EECF244321}">
                <p14:modId xmlns:p14="http://schemas.microsoft.com/office/powerpoint/2010/main" val="1539637959"/>
              </p:ext>
            </p:extLst>
          </p:nvPr>
        </p:nvGraphicFramePr>
        <p:xfrm>
          <a:off x="4849580" y="1521212"/>
          <a:ext cx="2764538" cy="370840"/>
        </p:xfrm>
        <a:graphic>
          <a:graphicData uri="http://schemas.openxmlformats.org/drawingml/2006/table">
            <a:tbl>
              <a:tblPr firstRow="1" bandRow="1">
                <a:tableStyleId>{5C22544A-7EE6-4342-B048-85BDC9FD1C3A}</a:tableStyleId>
              </a:tblPr>
              <a:tblGrid>
                <a:gridCol w="394934">
                  <a:extLst>
                    <a:ext uri="{9D8B030D-6E8A-4147-A177-3AD203B41FA5}">
                      <a16:colId xmlns:a16="http://schemas.microsoft.com/office/drawing/2014/main" val="1505445615"/>
                    </a:ext>
                  </a:extLst>
                </a:gridCol>
                <a:gridCol w="394934">
                  <a:extLst>
                    <a:ext uri="{9D8B030D-6E8A-4147-A177-3AD203B41FA5}">
                      <a16:colId xmlns:a16="http://schemas.microsoft.com/office/drawing/2014/main" val="79449735"/>
                    </a:ext>
                  </a:extLst>
                </a:gridCol>
                <a:gridCol w="394934">
                  <a:extLst>
                    <a:ext uri="{9D8B030D-6E8A-4147-A177-3AD203B41FA5}">
                      <a16:colId xmlns:a16="http://schemas.microsoft.com/office/drawing/2014/main" val="3520465647"/>
                    </a:ext>
                  </a:extLst>
                </a:gridCol>
                <a:gridCol w="394934">
                  <a:extLst>
                    <a:ext uri="{9D8B030D-6E8A-4147-A177-3AD203B41FA5}">
                      <a16:colId xmlns:a16="http://schemas.microsoft.com/office/drawing/2014/main" val="265221969"/>
                    </a:ext>
                  </a:extLst>
                </a:gridCol>
                <a:gridCol w="394934">
                  <a:extLst>
                    <a:ext uri="{9D8B030D-6E8A-4147-A177-3AD203B41FA5}">
                      <a16:colId xmlns:a16="http://schemas.microsoft.com/office/drawing/2014/main" val="1229537919"/>
                    </a:ext>
                  </a:extLst>
                </a:gridCol>
                <a:gridCol w="394934">
                  <a:extLst>
                    <a:ext uri="{9D8B030D-6E8A-4147-A177-3AD203B41FA5}">
                      <a16:colId xmlns:a16="http://schemas.microsoft.com/office/drawing/2014/main" val="1171471827"/>
                    </a:ext>
                  </a:extLst>
                </a:gridCol>
                <a:gridCol w="394934">
                  <a:extLst>
                    <a:ext uri="{9D8B030D-6E8A-4147-A177-3AD203B41FA5}">
                      <a16:colId xmlns:a16="http://schemas.microsoft.com/office/drawing/2014/main" val="2405637573"/>
                    </a:ext>
                  </a:extLst>
                </a:gridCol>
              </a:tblGrid>
              <a:tr h="370840">
                <a:tc>
                  <a:txBody>
                    <a:bodyPr/>
                    <a:lstStyle/>
                    <a:p>
                      <a:endParaRPr lang="en-US" dirty="0"/>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dirty="0"/>
                    </a:p>
                  </a:txBody>
                  <a:tcPr>
                    <a:solidFill>
                      <a:schemeClr val="accent3">
                        <a:lumMod val="75000"/>
                      </a:schemeClr>
                    </a:solidFill>
                  </a:tcPr>
                </a:tc>
                <a:extLst>
                  <a:ext uri="{0D108BD9-81ED-4DB2-BD59-A6C34878D82A}">
                    <a16:rowId xmlns:a16="http://schemas.microsoft.com/office/drawing/2014/main" val="619364408"/>
                  </a:ext>
                </a:extLst>
              </a:tr>
            </a:tbl>
          </a:graphicData>
        </a:graphic>
      </p:graphicFrame>
      <p:graphicFrame>
        <p:nvGraphicFramePr>
          <p:cNvPr id="56" name="Table 55"/>
          <p:cNvGraphicFramePr>
            <a:graphicFrameLocks noGrp="1"/>
          </p:cNvGraphicFramePr>
          <p:nvPr>
            <p:extLst>
              <p:ext uri="{D42A27DB-BD31-4B8C-83A1-F6EECF244321}">
                <p14:modId xmlns:p14="http://schemas.microsoft.com/office/powerpoint/2010/main" val="2375006569"/>
              </p:ext>
            </p:extLst>
          </p:nvPr>
        </p:nvGraphicFramePr>
        <p:xfrm>
          <a:off x="4794949" y="314009"/>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graphicFrame>
        <p:nvGraphicFramePr>
          <p:cNvPr id="57" name="Table 56"/>
          <p:cNvGraphicFramePr>
            <a:graphicFrameLocks noGrp="1"/>
          </p:cNvGraphicFramePr>
          <p:nvPr>
            <p:extLst>
              <p:ext uri="{D42A27DB-BD31-4B8C-83A1-F6EECF244321}">
                <p14:modId xmlns:p14="http://schemas.microsoft.com/office/powerpoint/2010/main" val="4030257789"/>
              </p:ext>
            </p:extLst>
          </p:nvPr>
        </p:nvGraphicFramePr>
        <p:xfrm>
          <a:off x="4812789" y="870315"/>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58" name="TextBox 57"/>
          <p:cNvSpPr txBox="1"/>
          <p:nvPr/>
        </p:nvSpPr>
        <p:spPr>
          <a:xfrm>
            <a:off x="6414508" y="1831259"/>
            <a:ext cx="1351652" cy="369332"/>
          </a:xfrm>
          <a:prstGeom prst="rect">
            <a:avLst/>
          </a:prstGeom>
          <a:noFill/>
        </p:spPr>
        <p:txBody>
          <a:bodyPr wrap="none" rtlCol="0">
            <a:spAutoFit/>
          </a:bodyPr>
          <a:lstStyle/>
          <a:p>
            <a:r>
              <a:rPr lang="en-US" dirty="0"/>
              <a:t>B</a:t>
            </a:r>
            <a:r>
              <a:rPr lang="en-US" dirty="0" smtClean="0"/>
              <a:t> (1.25=5/4)</a:t>
            </a:r>
            <a:endParaRPr lang="en-US" dirty="0"/>
          </a:p>
        </p:txBody>
      </p:sp>
      <p:sp>
        <p:nvSpPr>
          <p:cNvPr id="59" name="TextBox 58"/>
          <p:cNvSpPr txBox="1"/>
          <p:nvPr/>
        </p:nvSpPr>
        <p:spPr>
          <a:xfrm>
            <a:off x="4771719" y="1219200"/>
            <a:ext cx="1467068" cy="369332"/>
          </a:xfrm>
          <a:prstGeom prst="rect">
            <a:avLst/>
          </a:prstGeom>
          <a:noFill/>
        </p:spPr>
        <p:txBody>
          <a:bodyPr wrap="none" rtlCol="0">
            <a:spAutoFit/>
          </a:bodyPr>
          <a:lstStyle/>
          <a:p>
            <a:r>
              <a:rPr lang="en-US" dirty="0" smtClean="0"/>
              <a:t>C (1.57=11/7)</a:t>
            </a:r>
            <a:endParaRPr lang="en-US" dirty="0"/>
          </a:p>
        </p:txBody>
      </p:sp>
      <p:sp>
        <p:nvSpPr>
          <p:cNvPr id="60" name="TextBox 59"/>
          <p:cNvSpPr txBox="1"/>
          <p:nvPr/>
        </p:nvSpPr>
        <p:spPr>
          <a:xfrm>
            <a:off x="4756479" y="0"/>
            <a:ext cx="1486304" cy="369332"/>
          </a:xfrm>
          <a:prstGeom prst="rect">
            <a:avLst/>
          </a:prstGeom>
          <a:noFill/>
        </p:spPr>
        <p:txBody>
          <a:bodyPr wrap="none" rtlCol="0">
            <a:spAutoFit/>
          </a:bodyPr>
          <a:lstStyle/>
          <a:p>
            <a:r>
              <a:rPr lang="en-US" dirty="0"/>
              <a:t>D</a:t>
            </a:r>
            <a:r>
              <a:rPr lang="en-US" dirty="0" smtClean="0"/>
              <a:t> (1.75=14/8)</a:t>
            </a:r>
            <a:endParaRPr lang="en-US" dirty="0"/>
          </a:p>
        </p:txBody>
      </p:sp>
      <p:sp>
        <p:nvSpPr>
          <p:cNvPr id="61" name="TextBox 60"/>
          <p:cNvSpPr txBox="1"/>
          <p:nvPr/>
        </p:nvSpPr>
        <p:spPr>
          <a:xfrm>
            <a:off x="4712208" y="581534"/>
            <a:ext cx="1455848" cy="369332"/>
          </a:xfrm>
          <a:prstGeom prst="rect">
            <a:avLst/>
          </a:prstGeom>
          <a:noFill/>
        </p:spPr>
        <p:txBody>
          <a:bodyPr wrap="none" rtlCol="0">
            <a:spAutoFit/>
          </a:bodyPr>
          <a:lstStyle/>
          <a:p>
            <a:r>
              <a:rPr lang="en-US" dirty="0"/>
              <a:t>E</a:t>
            </a:r>
            <a:r>
              <a:rPr lang="en-US" dirty="0" smtClean="0"/>
              <a:t> (1.67=15/9)</a:t>
            </a:r>
            <a:endParaRPr lang="en-US" dirty="0"/>
          </a:p>
        </p:txBody>
      </p:sp>
      <p:sp>
        <p:nvSpPr>
          <p:cNvPr id="62" name="TextBox 61"/>
          <p:cNvSpPr txBox="1"/>
          <p:nvPr/>
        </p:nvSpPr>
        <p:spPr>
          <a:xfrm>
            <a:off x="4800600" y="1828800"/>
            <a:ext cx="1242648" cy="369332"/>
          </a:xfrm>
          <a:prstGeom prst="rect">
            <a:avLst/>
          </a:prstGeom>
          <a:noFill/>
        </p:spPr>
        <p:txBody>
          <a:bodyPr wrap="none" rtlCol="0">
            <a:spAutoFit/>
          </a:bodyPr>
          <a:lstStyle/>
          <a:p>
            <a:r>
              <a:rPr lang="en-US" dirty="0" smtClean="0"/>
              <a:t>A (1.3=4/3)</a:t>
            </a:r>
            <a:endParaRPr lang="en-US" dirty="0"/>
          </a:p>
        </p:txBody>
      </p:sp>
      <p:sp>
        <p:nvSpPr>
          <p:cNvPr id="3" name="TextBox 2"/>
          <p:cNvSpPr txBox="1"/>
          <p:nvPr/>
        </p:nvSpPr>
        <p:spPr>
          <a:xfrm>
            <a:off x="8358114" y="3018509"/>
            <a:ext cx="782385" cy="523220"/>
          </a:xfrm>
          <a:prstGeom prst="rect">
            <a:avLst/>
          </a:prstGeom>
          <a:noFill/>
        </p:spPr>
        <p:txBody>
          <a:bodyPr wrap="square" rtlCol="0">
            <a:spAutoFit/>
          </a:bodyPr>
          <a:lstStyle/>
          <a:p>
            <a:r>
              <a:rPr lang="en-US" sz="1400" dirty="0" smtClean="0"/>
              <a:t>0/1, NF</a:t>
            </a:r>
          </a:p>
          <a:p>
            <a:r>
              <a:rPr lang="en-US" sz="1400" dirty="0" smtClean="0"/>
              <a:t>33</a:t>
            </a:r>
            <a:endParaRPr lang="en-US" sz="1400" dirty="0"/>
          </a:p>
        </p:txBody>
      </p:sp>
      <p:sp>
        <p:nvSpPr>
          <p:cNvPr id="63" name="TextBox 62"/>
          <p:cNvSpPr txBox="1"/>
          <p:nvPr/>
        </p:nvSpPr>
        <p:spPr>
          <a:xfrm>
            <a:off x="8476063" y="3882725"/>
            <a:ext cx="706563" cy="523220"/>
          </a:xfrm>
          <a:prstGeom prst="rect">
            <a:avLst/>
          </a:prstGeom>
          <a:noFill/>
        </p:spPr>
        <p:txBody>
          <a:bodyPr wrap="square" rtlCol="0">
            <a:spAutoFit/>
          </a:bodyPr>
          <a:lstStyle/>
          <a:p>
            <a:r>
              <a:rPr lang="en-US" sz="1400" dirty="0" err="1" smtClean="0"/>
              <a:t>inf</a:t>
            </a:r>
            <a:r>
              <a:rPr lang="en-US" sz="1400" dirty="0" smtClean="0"/>
              <a:t>, NF</a:t>
            </a:r>
          </a:p>
          <a:p>
            <a:r>
              <a:rPr lang="en-US" sz="1400" dirty="0" smtClean="0"/>
              <a:t>32</a:t>
            </a:r>
            <a:endParaRPr lang="en-US" sz="1400" dirty="0"/>
          </a:p>
        </p:txBody>
      </p:sp>
      <p:sp>
        <p:nvSpPr>
          <p:cNvPr id="66" name="TextBox 65"/>
          <p:cNvSpPr txBox="1"/>
          <p:nvPr/>
        </p:nvSpPr>
        <p:spPr>
          <a:xfrm>
            <a:off x="8437437" y="4876800"/>
            <a:ext cx="706563" cy="523220"/>
          </a:xfrm>
          <a:prstGeom prst="rect">
            <a:avLst/>
          </a:prstGeom>
          <a:noFill/>
        </p:spPr>
        <p:txBody>
          <a:bodyPr wrap="square" rtlCol="0">
            <a:spAutoFit/>
          </a:bodyPr>
          <a:lstStyle/>
          <a:p>
            <a:r>
              <a:rPr lang="en-US" sz="1400" dirty="0" err="1" smtClean="0"/>
              <a:t>inf</a:t>
            </a:r>
            <a:r>
              <a:rPr lang="en-US" sz="1400" dirty="0" smtClean="0"/>
              <a:t>, F</a:t>
            </a:r>
          </a:p>
          <a:p>
            <a:r>
              <a:rPr lang="en-US" sz="1400" dirty="0" smtClean="0"/>
              <a:t>36.75</a:t>
            </a:r>
            <a:endParaRPr lang="en-US" sz="1400" dirty="0"/>
          </a:p>
        </p:txBody>
      </p:sp>
      <p:sp>
        <p:nvSpPr>
          <p:cNvPr id="67" name="TextBox 66"/>
          <p:cNvSpPr txBox="1"/>
          <p:nvPr/>
        </p:nvSpPr>
        <p:spPr>
          <a:xfrm>
            <a:off x="8437437" y="5877580"/>
            <a:ext cx="706563" cy="523220"/>
          </a:xfrm>
          <a:prstGeom prst="rect">
            <a:avLst/>
          </a:prstGeom>
          <a:noFill/>
        </p:spPr>
        <p:txBody>
          <a:bodyPr wrap="square" rtlCol="0">
            <a:spAutoFit/>
          </a:bodyPr>
          <a:lstStyle/>
          <a:p>
            <a:r>
              <a:rPr lang="en-US" sz="1400" dirty="0" smtClean="0"/>
              <a:t>0/1, F</a:t>
            </a:r>
          </a:p>
          <a:p>
            <a:r>
              <a:rPr lang="en-US" sz="1400" dirty="0" smtClean="0"/>
              <a:t>35.28</a:t>
            </a:r>
            <a:endParaRPr lang="en-US" sz="1400" dirty="0"/>
          </a:p>
        </p:txBody>
      </p:sp>
    </p:spTree>
    <p:extLst>
      <p:ext uri="{BB962C8B-B14F-4D97-AF65-F5344CB8AC3E}">
        <p14:creationId xmlns:p14="http://schemas.microsoft.com/office/powerpoint/2010/main" val="1455471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3600" dirty="0" smtClean="0"/>
              <a:t>Greedy for </a:t>
            </a:r>
            <a:r>
              <a:rPr lang="en-US" sz="3200" dirty="0" smtClean="0"/>
              <a:t>Knapsack – </a:t>
            </a:r>
            <a:r>
              <a:rPr lang="en-US" sz="3600" dirty="0" smtClean="0"/>
              <a:t>Criterion: </a:t>
            </a:r>
            <a:r>
              <a:rPr lang="en-US" sz="3600" b="1" dirty="0" smtClean="0">
                <a:solidFill>
                  <a:srgbClr val="FF0000"/>
                </a:solidFill>
              </a:rPr>
              <a:t>Ratio</a:t>
            </a:r>
            <a:endParaRPr lang="en-US" sz="4000" b="1"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39989257"/>
              </p:ext>
            </p:extLst>
          </p:nvPr>
        </p:nvGraphicFramePr>
        <p:xfrm>
          <a:off x="381000" y="762000"/>
          <a:ext cx="4114800" cy="182880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600075">
                  <a:extLst>
                    <a:ext uri="{9D8B030D-6E8A-4147-A177-3AD203B41FA5}">
                      <a16:colId xmlns:a16="http://schemas.microsoft.com/office/drawing/2014/main" val="20002"/>
                    </a:ext>
                  </a:extLst>
                </a:gridCol>
                <a:gridCol w="600075">
                  <a:extLst>
                    <a:ext uri="{9D8B030D-6E8A-4147-A177-3AD203B41FA5}">
                      <a16:colId xmlns:a16="http://schemas.microsoft.com/office/drawing/2014/main" val="20003"/>
                    </a:ext>
                  </a:extLst>
                </a:gridCol>
                <a:gridCol w="600075">
                  <a:extLst>
                    <a:ext uri="{9D8B030D-6E8A-4147-A177-3AD203B41FA5}">
                      <a16:colId xmlns:a16="http://schemas.microsoft.com/office/drawing/2014/main" val="20004"/>
                    </a:ext>
                  </a:extLst>
                </a:gridCol>
                <a:gridCol w="600075">
                  <a:extLst>
                    <a:ext uri="{9D8B030D-6E8A-4147-A177-3AD203B41FA5}">
                      <a16:colId xmlns:a16="http://schemas.microsoft.com/office/drawing/2014/main" val="20005"/>
                    </a:ext>
                  </a:extLst>
                </a:gridCol>
              </a:tblGrid>
              <a:tr h="279400">
                <a:tc>
                  <a:txBody>
                    <a:bodyPr/>
                    <a:lstStyle/>
                    <a:p>
                      <a:r>
                        <a:rPr lang="en-US" sz="1400" dirty="0" smtClean="0"/>
                        <a:t>Item</a:t>
                      </a:r>
                      <a:endParaRPr lang="en-US" sz="1400" dirty="0"/>
                    </a:p>
                  </a:txBody>
                  <a:tcPr/>
                </a:tc>
                <a:tc>
                  <a:txBody>
                    <a:bodyPr/>
                    <a:lstStyle/>
                    <a:p>
                      <a:r>
                        <a:rPr lang="en-US" sz="1400" dirty="0" smtClean="0"/>
                        <a:t>A</a:t>
                      </a:r>
                      <a:endParaRPr lang="en-US" sz="1400" dirty="0"/>
                    </a:p>
                  </a:txBody>
                  <a:tcPr/>
                </a:tc>
                <a:tc>
                  <a:txBody>
                    <a:bodyPr/>
                    <a:lstStyle/>
                    <a:p>
                      <a:r>
                        <a:rPr lang="en-US" sz="1400" dirty="0" smtClean="0"/>
                        <a:t>B</a:t>
                      </a:r>
                      <a:endParaRPr lang="en-US" sz="1400" dirty="0"/>
                    </a:p>
                  </a:txBody>
                  <a:tcPr/>
                </a:tc>
                <a:tc>
                  <a:txBody>
                    <a:bodyPr/>
                    <a:lstStyle/>
                    <a:p>
                      <a:r>
                        <a:rPr lang="en-US" sz="1400" dirty="0" smtClean="0"/>
                        <a:t>C</a:t>
                      </a:r>
                      <a:endParaRPr lang="en-US" sz="1400" dirty="0"/>
                    </a:p>
                  </a:txBody>
                  <a:tcPr/>
                </a:tc>
                <a:tc>
                  <a:txBody>
                    <a:bodyPr/>
                    <a:lstStyle/>
                    <a:p>
                      <a:r>
                        <a:rPr lang="en-US" sz="1400" dirty="0" smtClean="0"/>
                        <a:t>D</a:t>
                      </a:r>
                      <a:endParaRPr lang="en-US" sz="1400" dirty="0"/>
                    </a:p>
                  </a:txBody>
                  <a:tcPr/>
                </a:tc>
                <a:tc>
                  <a:txBody>
                    <a:bodyPr/>
                    <a:lstStyle/>
                    <a:p>
                      <a:r>
                        <a:rPr lang="en-US" sz="1400" dirty="0" smtClean="0"/>
                        <a:t>E</a:t>
                      </a:r>
                      <a:endParaRPr lang="en-US" sz="1400" dirty="0"/>
                    </a:p>
                  </a:txBody>
                  <a:tcPr/>
                </a:tc>
                <a:extLst>
                  <a:ext uri="{0D108BD9-81ED-4DB2-BD59-A6C34878D82A}">
                    <a16:rowId xmlns:a16="http://schemas.microsoft.com/office/drawing/2014/main" val="10000"/>
                  </a:ext>
                </a:extLst>
              </a:tr>
              <a:tr h="279400">
                <a:tc>
                  <a:txBody>
                    <a:bodyPr/>
                    <a:lstStyle/>
                    <a:p>
                      <a:r>
                        <a:rPr lang="en-US" sz="1400" dirty="0" smtClean="0"/>
                        <a:t>Value</a:t>
                      </a:r>
                      <a:r>
                        <a:rPr lang="en-US" sz="1400" baseline="0" dirty="0" smtClean="0"/>
                        <a:t> </a:t>
                      </a:r>
                      <a:endParaRPr lang="en-US" sz="1400" dirty="0"/>
                    </a:p>
                  </a:txBody>
                  <a:tcPr/>
                </a:tc>
                <a:tc>
                  <a:txBody>
                    <a:bodyPr/>
                    <a:lstStyle/>
                    <a:p>
                      <a:r>
                        <a:rPr lang="en-US" sz="1400" b="1" dirty="0" smtClean="0">
                          <a:solidFill>
                            <a:srgbClr val="C00000"/>
                          </a:solidFill>
                        </a:rPr>
                        <a:t>4</a:t>
                      </a:r>
                      <a:endParaRPr lang="en-US" sz="1400" b="1" dirty="0">
                        <a:solidFill>
                          <a:srgbClr val="C00000"/>
                        </a:solidFill>
                      </a:endParaRPr>
                    </a:p>
                  </a:txBody>
                  <a:tcPr/>
                </a:tc>
                <a:tc>
                  <a:txBody>
                    <a:bodyPr/>
                    <a:lstStyle/>
                    <a:p>
                      <a:r>
                        <a:rPr lang="en-US" sz="1400" b="1" dirty="0" smtClean="0">
                          <a:solidFill>
                            <a:srgbClr val="C00000"/>
                          </a:solidFill>
                        </a:rPr>
                        <a:t>5</a:t>
                      </a:r>
                      <a:endParaRPr lang="en-US" sz="1400" b="1" dirty="0">
                        <a:solidFill>
                          <a:srgbClr val="C00000"/>
                        </a:solidFill>
                      </a:endParaRPr>
                    </a:p>
                  </a:txBody>
                  <a:tcPr/>
                </a:tc>
                <a:tc>
                  <a:txBody>
                    <a:bodyPr/>
                    <a:lstStyle/>
                    <a:p>
                      <a:r>
                        <a:rPr lang="en-US" sz="1400" b="1" dirty="0" smtClean="0">
                          <a:solidFill>
                            <a:srgbClr val="C00000"/>
                          </a:solidFill>
                        </a:rPr>
                        <a:t>11</a:t>
                      </a:r>
                      <a:endParaRPr lang="en-US" sz="1400" b="1" dirty="0">
                        <a:solidFill>
                          <a:srgbClr val="C00000"/>
                        </a:solidFill>
                      </a:endParaRPr>
                    </a:p>
                  </a:txBody>
                  <a:tcPr/>
                </a:tc>
                <a:tc>
                  <a:txBody>
                    <a:bodyPr/>
                    <a:lstStyle/>
                    <a:p>
                      <a:r>
                        <a:rPr lang="en-US" sz="1400" b="1" dirty="0" smtClean="0">
                          <a:solidFill>
                            <a:srgbClr val="C00000"/>
                          </a:solidFill>
                        </a:rPr>
                        <a:t>14</a:t>
                      </a:r>
                      <a:endParaRPr lang="en-US" sz="1400" b="1" dirty="0">
                        <a:solidFill>
                          <a:srgbClr val="C00000"/>
                        </a:solidFill>
                      </a:endParaRPr>
                    </a:p>
                  </a:txBody>
                  <a:tcPr/>
                </a:tc>
                <a:tc>
                  <a:txBody>
                    <a:bodyPr/>
                    <a:lstStyle/>
                    <a:p>
                      <a:r>
                        <a:rPr lang="en-US" sz="1400" b="1" dirty="0" smtClean="0">
                          <a:solidFill>
                            <a:srgbClr val="C00000"/>
                          </a:solidFill>
                        </a:rPr>
                        <a:t>15</a:t>
                      </a:r>
                      <a:endParaRPr lang="en-US" sz="1400" b="1" dirty="0">
                        <a:solidFill>
                          <a:srgbClr val="C00000"/>
                        </a:solidFill>
                      </a:endParaRPr>
                    </a:p>
                  </a:txBody>
                  <a:tcPr/>
                </a:tc>
                <a:extLst>
                  <a:ext uri="{0D108BD9-81ED-4DB2-BD59-A6C34878D82A}">
                    <a16:rowId xmlns:a16="http://schemas.microsoft.com/office/drawing/2014/main" val="10001"/>
                  </a:ext>
                </a:extLst>
              </a:tr>
              <a:tr h="279400">
                <a:tc>
                  <a:txBody>
                    <a:bodyPr/>
                    <a:lstStyle/>
                    <a:p>
                      <a:r>
                        <a:rPr lang="en-US" sz="1400" dirty="0" smtClean="0"/>
                        <a:t>Weight</a:t>
                      </a:r>
                      <a:endParaRPr lang="en-US" sz="1400" dirty="0"/>
                    </a:p>
                  </a:txBody>
                  <a:tcPr/>
                </a:tc>
                <a:tc>
                  <a:txBody>
                    <a:bodyPr/>
                    <a:lstStyle/>
                    <a:p>
                      <a:r>
                        <a:rPr lang="en-US" sz="1400" b="1" dirty="0" smtClean="0">
                          <a:solidFill>
                            <a:schemeClr val="tx2"/>
                          </a:solidFill>
                        </a:rPr>
                        <a:t>3</a:t>
                      </a:r>
                      <a:endParaRPr lang="en-US" sz="1400" b="1" dirty="0">
                        <a:solidFill>
                          <a:schemeClr val="tx2"/>
                        </a:solidFill>
                      </a:endParaRPr>
                    </a:p>
                  </a:txBody>
                  <a:tcPr/>
                </a:tc>
                <a:tc>
                  <a:txBody>
                    <a:bodyPr/>
                    <a:lstStyle/>
                    <a:p>
                      <a:r>
                        <a:rPr lang="en-US" sz="1400" b="1" dirty="0" smtClean="0">
                          <a:solidFill>
                            <a:schemeClr val="tx2"/>
                          </a:solidFill>
                        </a:rPr>
                        <a:t>4</a:t>
                      </a:r>
                      <a:endParaRPr lang="en-US" sz="1400" b="1" dirty="0">
                        <a:solidFill>
                          <a:schemeClr val="tx2"/>
                        </a:solidFill>
                      </a:endParaRPr>
                    </a:p>
                  </a:txBody>
                  <a:tcPr/>
                </a:tc>
                <a:tc>
                  <a:txBody>
                    <a:bodyPr/>
                    <a:lstStyle/>
                    <a:p>
                      <a:r>
                        <a:rPr lang="en-US" sz="1400" b="1" dirty="0" smtClean="0">
                          <a:solidFill>
                            <a:schemeClr val="tx2"/>
                          </a:solidFill>
                        </a:rPr>
                        <a:t>7</a:t>
                      </a:r>
                      <a:endParaRPr lang="en-US" sz="1400" b="1" dirty="0">
                        <a:solidFill>
                          <a:schemeClr val="tx2"/>
                        </a:solidFill>
                      </a:endParaRPr>
                    </a:p>
                  </a:txBody>
                  <a:tcPr/>
                </a:tc>
                <a:tc>
                  <a:txBody>
                    <a:bodyPr/>
                    <a:lstStyle/>
                    <a:p>
                      <a:r>
                        <a:rPr lang="en-US" sz="1400" b="1" dirty="0" smtClean="0">
                          <a:solidFill>
                            <a:schemeClr val="tx2"/>
                          </a:solidFill>
                        </a:rPr>
                        <a:t>8</a:t>
                      </a:r>
                      <a:endParaRPr lang="en-US" sz="1400" b="1" dirty="0">
                        <a:solidFill>
                          <a:schemeClr val="tx2"/>
                        </a:solidFill>
                      </a:endParaRPr>
                    </a:p>
                  </a:txBody>
                  <a:tcPr/>
                </a:tc>
                <a:tc>
                  <a:txBody>
                    <a:bodyPr/>
                    <a:lstStyle/>
                    <a:p>
                      <a:r>
                        <a:rPr lang="en-US" sz="1400" b="1" dirty="0" smtClean="0">
                          <a:solidFill>
                            <a:schemeClr val="tx2"/>
                          </a:solidFill>
                        </a:rPr>
                        <a:t>9</a:t>
                      </a:r>
                    </a:p>
                  </a:txBody>
                  <a:tcPr/>
                </a:tc>
                <a:extLst>
                  <a:ext uri="{0D108BD9-81ED-4DB2-BD59-A6C34878D82A}">
                    <a16:rowId xmlns:a16="http://schemas.microsoft.com/office/drawing/2014/main" val="10002"/>
                  </a:ext>
                </a:extLst>
              </a:tr>
              <a:tr h="279400">
                <a:tc>
                  <a:txBody>
                    <a:bodyPr/>
                    <a:lstStyle/>
                    <a:p>
                      <a:r>
                        <a:rPr lang="en-US" sz="1400" dirty="0" smtClean="0"/>
                        <a:t>Ratio</a:t>
                      </a:r>
                      <a:endParaRPr lang="en-US" sz="1400" dirty="0"/>
                    </a:p>
                  </a:txBody>
                  <a:tcPr/>
                </a:tc>
                <a:tc>
                  <a:txBody>
                    <a:bodyPr/>
                    <a:lstStyle/>
                    <a:p>
                      <a:r>
                        <a:rPr lang="en-US" sz="1400" dirty="0" smtClean="0"/>
                        <a:t>4/3= 1.3</a:t>
                      </a:r>
                      <a:endParaRPr lang="en-US" sz="1400" dirty="0"/>
                    </a:p>
                  </a:txBody>
                  <a:tcPr/>
                </a:tc>
                <a:tc>
                  <a:txBody>
                    <a:bodyPr/>
                    <a:lstStyle/>
                    <a:p>
                      <a:r>
                        <a:rPr lang="en-US" sz="1400" dirty="0" smtClean="0"/>
                        <a:t>5/4=</a:t>
                      </a:r>
                    </a:p>
                    <a:p>
                      <a:r>
                        <a:rPr lang="en-US" sz="1400" dirty="0" smtClean="0"/>
                        <a:t>1.25</a:t>
                      </a:r>
                      <a:endParaRPr lang="en-US" sz="1400" dirty="0"/>
                    </a:p>
                  </a:txBody>
                  <a:tcPr/>
                </a:tc>
                <a:tc>
                  <a:txBody>
                    <a:bodyPr/>
                    <a:lstStyle/>
                    <a:p>
                      <a:r>
                        <a:rPr lang="en-US" sz="1400" dirty="0" smtClean="0"/>
                        <a:t>11/7=1.57</a:t>
                      </a:r>
                      <a:endParaRPr lang="en-US" sz="1400" dirty="0"/>
                    </a:p>
                  </a:txBody>
                  <a:tcPr/>
                </a:tc>
                <a:tc>
                  <a:txBody>
                    <a:bodyPr/>
                    <a:lstStyle/>
                    <a:p>
                      <a:r>
                        <a:rPr lang="en-US" sz="1400" dirty="0" smtClean="0"/>
                        <a:t>14/8=1.75</a:t>
                      </a:r>
                    </a:p>
                  </a:txBody>
                  <a:tcPr/>
                </a:tc>
                <a:tc>
                  <a:txBody>
                    <a:bodyPr/>
                    <a:lstStyle/>
                    <a:p>
                      <a:r>
                        <a:rPr lang="en-US" sz="1400" dirty="0" smtClean="0"/>
                        <a:t>15/9=1.67</a:t>
                      </a:r>
                    </a:p>
                  </a:txBody>
                  <a:tcPr/>
                </a:tc>
                <a:extLst>
                  <a:ext uri="{0D108BD9-81ED-4DB2-BD59-A6C34878D82A}">
                    <a16:rowId xmlns:a16="http://schemas.microsoft.com/office/drawing/2014/main" val="10003"/>
                  </a:ext>
                </a:extLst>
              </a:tr>
              <a:tr h="279400">
                <a:tc gridSpan="6">
                  <a:txBody>
                    <a:bodyPr/>
                    <a:lstStyle/>
                    <a:p>
                      <a:r>
                        <a:rPr lang="en-US" sz="1400" dirty="0" smtClean="0"/>
                        <a:t>Reordered decreasing by </a:t>
                      </a:r>
                      <a:r>
                        <a:rPr lang="en-US" sz="1600" b="1" dirty="0" smtClean="0">
                          <a:solidFill>
                            <a:srgbClr val="C00000"/>
                          </a:solidFill>
                        </a:rPr>
                        <a:t>ratio</a:t>
                      </a:r>
                      <a:r>
                        <a:rPr lang="en-US" sz="1400" dirty="0" smtClean="0"/>
                        <a:t>:  </a:t>
                      </a:r>
                      <a:r>
                        <a:rPr lang="en-US" sz="2000" b="1" dirty="0" smtClean="0">
                          <a:solidFill>
                            <a:schemeClr val="accent6">
                              <a:lumMod val="50000"/>
                            </a:schemeClr>
                          </a:solidFill>
                        </a:rPr>
                        <a:t>D,  E,  C,  A,  B</a:t>
                      </a:r>
                      <a:endParaRPr lang="en-US" sz="1400" b="1" dirty="0" smtClean="0">
                        <a:solidFill>
                          <a:schemeClr val="accent6">
                            <a:lumMod val="50000"/>
                          </a:schemeClr>
                        </a:solidFill>
                      </a:endParaRPr>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smtClean="0"/>
                    </a:p>
                  </a:txBody>
                  <a:tcPr/>
                </a:tc>
                <a:tc hMerge="1">
                  <a:txBody>
                    <a:bodyPr/>
                    <a:lstStyle/>
                    <a:p>
                      <a:endParaRPr lang="en-US" sz="1400" dirty="0" smtClean="0"/>
                    </a:p>
                  </a:txBody>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fld id="{7D96B568-7D3C-45B1-A9CC-4D2333E17166}" type="slidenum">
              <a:rPr lang="en-US" smtClean="0"/>
              <a:t>13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053658598"/>
              </p:ext>
            </p:extLst>
          </p:nvPr>
        </p:nvGraphicFramePr>
        <p:xfrm>
          <a:off x="152400" y="3160245"/>
          <a:ext cx="4267200" cy="13817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370840">
                <a:tc>
                  <a:txBody>
                    <a:bodyPr/>
                    <a:lstStyle/>
                    <a:p>
                      <a:r>
                        <a:rPr lang="en-US" dirty="0" smtClean="0"/>
                        <a:t>Picked</a:t>
                      </a:r>
                      <a:endParaRPr lang="en-US" dirty="0"/>
                    </a:p>
                  </a:txBody>
                  <a:tcPr/>
                </a:tc>
                <a:tc>
                  <a:txBody>
                    <a:bodyPr/>
                    <a:lstStyle/>
                    <a:p>
                      <a:r>
                        <a:rPr lang="en-US" dirty="0" smtClean="0"/>
                        <a:t>D</a:t>
                      </a:r>
                      <a:endParaRPr lang="en-US" dirty="0"/>
                    </a:p>
                  </a:txBody>
                  <a:tcPr/>
                </a:tc>
                <a:tc>
                  <a:txBody>
                    <a:bodyPr/>
                    <a:lstStyle/>
                    <a:p>
                      <a:r>
                        <a:rPr lang="en-US" dirty="0" smtClean="0"/>
                        <a:t>D</a:t>
                      </a:r>
                      <a:endParaRPr lang="en-US" dirty="0"/>
                    </a:p>
                  </a:txBody>
                  <a:tcPr/>
                </a:tc>
                <a:tc>
                  <a:txBody>
                    <a:bodyPr/>
                    <a:lstStyle/>
                    <a:p>
                      <a:r>
                        <a:rPr lang="en-US" dirty="0" smtClean="0"/>
                        <a:t>A</a:t>
                      </a:r>
                      <a:endParaRPr lang="en-US" dirty="0"/>
                    </a:p>
                  </a:txBody>
                  <a:tcPr/>
                </a:tc>
                <a:extLst>
                  <a:ext uri="{0D108BD9-81ED-4DB2-BD59-A6C34878D82A}">
                    <a16:rowId xmlns:a16="http://schemas.microsoft.com/office/drawing/2014/main" val="10000"/>
                  </a:ext>
                </a:extLst>
              </a:tr>
              <a:tr h="370840">
                <a:tc>
                  <a:txBody>
                    <a:bodyPr/>
                    <a:lstStyle/>
                    <a:p>
                      <a:r>
                        <a:rPr lang="en-US" dirty="0" smtClean="0"/>
                        <a:t>Remaining weight</a:t>
                      </a:r>
                      <a:endParaRPr lang="en-US" dirty="0"/>
                    </a:p>
                  </a:txBody>
                  <a:tcPr/>
                </a:tc>
                <a:tc>
                  <a:txBody>
                    <a:bodyPr/>
                    <a:lstStyle/>
                    <a:p>
                      <a:r>
                        <a:rPr lang="en-US" b="1" dirty="0" smtClean="0">
                          <a:solidFill>
                            <a:schemeClr val="tx2"/>
                          </a:solidFill>
                        </a:rPr>
                        <a:t>13</a:t>
                      </a:r>
                    </a:p>
                    <a:p>
                      <a:r>
                        <a:rPr lang="en-US" b="1" dirty="0" smtClean="0">
                          <a:solidFill>
                            <a:schemeClr val="tx2"/>
                          </a:solidFill>
                        </a:rPr>
                        <a:t>(=21-8)</a:t>
                      </a:r>
                      <a:endParaRPr lang="en-US" b="1" dirty="0">
                        <a:solidFill>
                          <a:schemeClr val="tx2"/>
                        </a:solidFill>
                      </a:endParaRPr>
                    </a:p>
                  </a:txBody>
                  <a:tcPr/>
                </a:tc>
                <a:tc>
                  <a:txBody>
                    <a:bodyPr/>
                    <a:lstStyle/>
                    <a:p>
                      <a:r>
                        <a:rPr lang="en-US" b="1" dirty="0" smtClean="0">
                          <a:solidFill>
                            <a:schemeClr val="tx2"/>
                          </a:solidFill>
                        </a:rPr>
                        <a:t>5</a:t>
                      </a:r>
                    </a:p>
                    <a:p>
                      <a:r>
                        <a:rPr lang="en-US" b="1" dirty="0" smtClean="0">
                          <a:solidFill>
                            <a:schemeClr val="tx2"/>
                          </a:solidFill>
                        </a:rPr>
                        <a:t>(=13-8)</a:t>
                      </a:r>
                      <a:endParaRPr lang="en-US" b="1" dirty="0">
                        <a:solidFill>
                          <a:schemeClr val="tx2"/>
                        </a:solidFill>
                      </a:endParaRPr>
                    </a:p>
                  </a:txBody>
                  <a:tcPr/>
                </a:tc>
                <a:tc>
                  <a:txBody>
                    <a:bodyPr/>
                    <a:lstStyle/>
                    <a:p>
                      <a:r>
                        <a:rPr lang="en-US" b="1" dirty="0" smtClean="0">
                          <a:solidFill>
                            <a:schemeClr val="tx2"/>
                          </a:solidFill>
                        </a:rPr>
                        <a:t>2</a:t>
                      </a:r>
                    </a:p>
                    <a:p>
                      <a:r>
                        <a:rPr lang="en-US" b="1" dirty="0" smtClean="0">
                          <a:solidFill>
                            <a:schemeClr val="tx2"/>
                          </a:solidFill>
                        </a:rPr>
                        <a:t>(=5-3)</a:t>
                      </a:r>
                      <a:endParaRPr lang="en-US" b="1" dirty="0">
                        <a:solidFill>
                          <a:schemeClr val="tx2"/>
                        </a:solidFill>
                      </a:endParaRPr>
                    </a:p>
                  </a:txBody>
                  <a:tcPr/>
                </a:tc>
                <a:extLst>
                  <a:ext uri="{0D108BD9-81ED-4DB2-BD59-A6C34878D82A}">
                    <a16:rowId xmlns:a16="http://schemas.microsoft.com/office/drawing/2014/main" val="10001"/>
                  </a:ext>
                </a:extLst>
              </a:tr>
              <a:tr h="370840">
                <a:tc gridSpan="4">
                  <a:txBody>
                    <a:bodyPr/>
                    <a:lstStyle/>
                    <a:p>
                      <a:r>
                        <a:rPr lang="en-US" dirty="0" smtClean="0"/>
                        <a:t>Value:   </a:t>
                      </a:r>
                      <a:r>
                        <a:rPr lang="en-US" b="1" dirty="0" smtClean="0">
                          <a:solidFill>
                            <a:srgbClr val="C00000"/>
                          </a:solidFill>
                        </a:rPr>
                        <a:t>14+14+4 = 32</a:t>
                      </a:r>
                      <a:endParaRPr lang="en-US" b="1" dirty="0">
                        <a:solidFill>
                          <a:srgbClr val="C00000"/>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254973357"/>
              </p:ext>
            </p:extLst>
          </p:nvPr>
        </p:nvGraphicFramePr>
        <p:xfrm>
          <a:off x="4724400" y="3160245"/>
          <a:ext cx="4373337" cy="1559560"/>
        </p:xfrm>
        <a:graphic>
          <a:graphicData uri="http://schemas.openxmlformats.org/drawingml/2006/table">
            <a:tbl>
              <a:tblPr firstRow="1" bandRow="1">
                <a:tableStyleId>{5C22544A-7EE6-4342-B048-85BDC9FD1C3A}</a:tableStyleId>
              </a:tblPr>
              <a:tblGrid>
                <a:gridCol w="1327620">
                  <a:extLst>
                    <a:ext uri="{9D8B030D-6E8A-4147-A177-3AD203B41FA5}">
                      <a16:colId xmlns:a16="http://schemas.microsoft.com/office/drawing/2014/main" val="20000"/>
                    </a:ext>
                  </a:extLst>
                </a:gridCol>
                <a:gridCol w="1015239">
                  <a:extLst>
                    <a:ext uri="{9D8B030D-6E8A-4147-A177-3AD203B41FA5}">
                      <a16:colId xmlns:a16="http://schemas.microsoft.com/office/drawing/2014/main" val="20001"/>
                    </a:ext>
                  </a:extLst>
                </a:gridCol>
                <a:gridCol w="1015239">
                  <a:extLst>
                    <a:ext uri="{9D8B030D-6E8A-4147-A177-3AD203B41FA5}">
                      <a16:colId xmlns:a16="http://schemas.microsoft.com/office/drawing/2014/main" val="20002"/>
                    </a:ext>
                  </a:extLst>
                </a:gridCol>
                <a:gridCol w="1015239">
                  <a:extLst>
                    <a:ext uri="{9D8B030D-6E8A-4147-A177-3AD203B41FA5}">
                      <a16:colId xmlns:a16="http://schemas.microsoft.com/office/drawing/2014/main" val="20003"/>
                    </a:ext>
                  </a:extLst>
                </a:gridCol>
              </a:tblGrid>
              <a:tr h="370840">
                <a:tc>
                  <a:txBody>
                    <a:bodyPr/>
                    <a:lstStyle/>
                    <a:p>
                      <a:r>
                        <a:rPr lang="en-US" dirty="0" smtClean="0"/>
                        <a:t>Picked</a:t>
                      </a:r>
                      <a:endParaRPr lang="en-US" dirty="0"/>
                    </a:p>
                  </a:txBody>
                  <a:tcPr/>
                </a:tc>
                <a:tc>
                  <a:txBody>
                    <a:bodyPr/>
                    <a:lstStyle/>
                    <a:p>
                      <a:r>
                        <a:rPr lang="en-US" dirty="0" smtClean="0"/>
                        <a:t>D</a:t>
                      </a:r>
                      <a:endParaRPr lang="en-US" dirty="0"/>
                    </a:p>
                  </a:txBody>
                  <a:tcPr/>
                </a:tc>
                <a:tc>
                  <a:txBody>
                    <a:bodyPr/>
                    <a:lstStyle/>
                    <a:p>
                      <a:r>
                        <a:rPr lang="en-US" dirty="0" smtClean="0"/>
                        <a:t>D</a:t>
                      </a:r>
                      <a:endParaRPr lang="en-US" dirty="0"/>
                    </a:p>
                  </a:txBody>
                  <a:tcPr/>
                </a:tc>
                <a:tc>
                  <a:txBody>
                    <a:bodyPr/>
                    <a:lstStyle/>
                    <a:p>
                      <a:r>
                        <a:rPr lang="en-US" sz="1400" dirty="0" smtClean="0"/>
                        <a:t>Fraction</a:t>
                      </a:r>
                      <a:r>
                        <a:rPr lang="en-US" sz="1400" baseline="0" dirty="0" smtClean="0"/>
                        <a:t> of </a:t>
                      </a:r>
                      <a:r>
                        <a:rPr lang="en-US" sz="1400" dirty="0" smtClean="0"/>
                        <a:t> of </a:t>
                      </a:r>
                      <a:r>
                        <a:rPr lang="en-US" sz="1600" dirty="0" smtClean="0"/>
                        <a:t>D</a:t>
                      </a:r>
                      <a:endParaRPr lang="en-US" sz="1600" dirty="0"/>
                    </a:p>
                  </a:txBody>
                  <a:tcPr/>
                </a:tc>
                <a:extLst>
                  <a:ext uri="{0D108BD9-81ED-4DB2-BD59-A6C34878D82A}">
                    <a16:rowId xmlns:a16="http://schemas.microsoft.com/office/drawing/2014/main" val="10000"/>
                  </a:ext>
                </a:extLst>
              </a:tr>
              <a:tr h="370840">
                <a:tc>
                  <a:txBody>
                    <a:bodyPr/>
                    <a:lstStyle/>
                    <a:p>
                      <a:r>
                        <a:rPr lang="en-US" dirty="0" smtClean="0"/>
                        <a:t>Remaining weight</a:t>
                      </a:r>
                      <a:endParaRPr lang="en-US" dirty="0"/>
                    </a:p>
                  </a:txBody>
                  <a:tcPr/>
                </a:tc>
                <a:tc>
                  <a:txBody>
                    <a:bodyPr/>
                    <a:lstStyle/>
                    <a:p>
                      <a:r>
                        <a:rPr lang="en-US" b="1" dirty="0" smtClean="0">
                          <a:solidFill>
                            <a:schemeClr val="tx2"/>
                          </a:solidFill>
                        </a:rPr>
                        <a:t>13</a:t>
                      </a:r>
                    </a:p>
                    <a:p>
                      <a:r>
                        <a:rPr lang="en-US" b="1" dirty="0" smtClean="0">
                          <a:solidFill>
                            <a:schemeClr val="tx2"/>
                          </a:solidFill>
                        </a:rPr>
                        <a:t>(=21-8)</a:t>
                      </a:r>
                      <a:endParaRPr lang="en-US" b="1" dirty="0">
                        <a:solidFill>
                          <a:schemeClr val="tx2"/>
                        </a:solidFill>
                      </a:endParaRPr>
                    </a:p>
                  </a:txBody>
                  <a:tcPr/>
                </a:tc>
                <a:tc>
                  <a:txBody>
                    <a:bodyPr/>
                    <a:lstStyle/>
                    <a:p>
                      <a:r>
                        <a:rPr lang="en-US" b="1" dirty="0" smtClean="0">
                          <a:solidFill>
                            <a:schemeClr val="tx2"/>
                          </a:solidFill>
                        </a:rPr>
                        <a:t>5</a:t>
                      </a:r>
                    </a:p>
                    <a:p>
                      <a:r>
                        <a:rPr lang="en-US" b="1" dirty="0" smtClean="0">
                          <a:solidFill>
                            <a:schemeClr val="tx2"/>
                          </a:solidFill>
                        </a:rPr>
                        <a:t>(=13-8)</a:t>
                      </a:r>
                      <a:endParaRPr lang="en-US" b="1" dirty="0">
                        <a:solidFill>
                          <a:schemeClr val="tx2"/>
                        </a:solidFill>
                      </a:endParaRPr>
                    </a:p>
                  </a:txBody>
                  <a:tcPr/>
                </a:tc>
                <a:tc>
                  <a:txBody>
                    <a:bodyPr/>
                    <a:lstStyle/>
                    <a:p>
                      <a:r>
                        <a:rPr lang="en-US" b="1" dirty="0" smtClean="0">
                          <a:solidFill>
                            <a:schemeClr val="tx2"/>
                          </a:solidFill>
                        </a:rPr>
                        <a:t>0</a:t>
                      </a:r>
                    </a:p>
                    <a:p>
                      <a:r>
                        <a:rPr lang="en-US" b="1" dirty="0" smtClean="0">
                          <a:solidFill>
                            <a:schemeClr val="tx2"/>
                          </a:solidFill>
                        </a:rPr>
                        <a:t>(=5-5)</a:t>
                      </a:r>
                    </a:p>
                  </a:txBody>
                  <a:tcPr/>
                </a:tc>
                <a:extLst>
                  <a:ext uri="{0D108BD9-81ED-4DB2-BD59-A6C34878D82A}">
                    <a16:rowId xmlns:a16="http://schemas.microsoft.com/office/drawing/2014/main" val="10001"/>
                  </a:ext>
                </a:extLst>
              </a:tr>
              <a:tr h="370840">
                <a:tc gridSpan="4">
                  <a:txBody>
                    <a:bodyPr/>
                    <a:lstStyle/>
                    <a:p>
                      <a:r>
                        <a:rPr lang="en-US" dirty="0" smtClean="0"/>
                        <a:t>Value:   </a:t>
                      </a:r>
                      <a:r>
                        <a:rPr lang="en-US" b="1" dirty="0" smtClean="0">
                          <a:solidFill>
                            <a:srgbClr val="C00000"/>
                          </a:solidFill>
                        </a:rPr>
                        <a:t>14+14+5*(14/8) = 36.75</a:t>
                      </a:r>
                      <a:endParaRPr lang="en-US" b="1" dirty="0">
                        <a:solidFill>
                          <a:srgbClr val="C00000"/>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2"/>
                  </a:ext>
                </a:extLst>
              </a:tr>
            </a:tbl>
          </a:graphicData>
        </a:graphic>
      </p:graphicFrame>
      <p:sp>
        <p:nvSpPr>
          <p:cNvPr id="9" name="TextBox 8"/>
          <p:cNvSpPr txBox="1"/>
          <p:nvPr/>
        </p:nvSpPr>
        <p:spPr>
          <a:xfrm>
            <a:off x="893618" y="2743200"/>
            <a:ext cx="2746329" cy="369332"/>
          </a:xfrm>
          <a:prstGeom prst="rect">
            <a:avLst/>
          </a:prstGeom>
          <a:noFill/>
        </p:spPr>
        <p:txBody>
          <a:bodyPr wrap="none" rtlCol="0">
            <a:spAutoFit/>
          </a:bodyPr>
          <a:lstStyle/>
          <a:p>
            <a:r>
              <a:rPr lang="en-US" dirty="0" smtClean="0"/>
              <a:t>Unbounded, not fractional</a:t>
            </a:r>
            <a:endParaRPr lang="en-US" dirty="0"/>
          </a:p>
        </p:txBody>
      </p:sp>
      <p:sp>
        <p:nvSpPr>
          <p:cNvPr id="10" name="TextBox 9"/>
          <p:cNvSpPr txBox="1"/>
          <p:nvPr/>
        </p:nvSpPr>
        <p:spPr>
          <a:xfrm>
            <a:off x="4871844" y="2790913"/>
            <a:ext cx="2302297" cy="369332"/>
          </a:xfrm>
          <a:prstGeom prst="rect">
            <a:avLst/>
          </a:prstGeom>
          <a:noFill/>
        </p:spPr>
        <p:txBody>
          <a:bodyPr wrap="none" rtlCol="0">
            <a:spAutoFit/>
          </a:bodyPr>
          <a:lstStyle/>
          <a:p>
            <a:r>
              <a:rPr lang="en-US" dirty="0" smtClean="0"/>
              <a:t>Unbounded, fractional</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625477043"/>
              </p:ext>
            </p:extLst>
          </p:nvPr>
        </p:nvGraphicFramePr>
        <p:xfrm>
          <a:off x="152400" y="5141445"/>
          <a:ext cx="4267200" cy="13817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370840">
                <a:tc>
                  <a:txBody>
                    <a:bodyPr/>
                    <a:lstStyle/>
                    <a:p>
                      <a:r>
                        <a:rPr lang="en-US" dirty="0" smtClean="0"/>
                        <a:t>Picked</a:t>
                      </a:r>
                      <a:endParaRPr lang="en-US" dirty="0"/>
                    </a:p>
                  </a:txBody>
                  <a:tcPr/>
                </a:tc>
                <a:tc>
                  <a:txBody>
                    <a:bodyPr/>
                    <a:lstStyle/>
                    <a:p>
                      <a:r>
                        <a:rPr lang="en-US" dirty="0" smtClean="0"/>
                        <a:t>D</a:t>
                      </a:r>
                      <a:endParaRPr lang="en-US" dirty="0"/>
                    </a:p>
                  </a:txBody>
                  <a:tcPr/>
                </a:tc>
                <a:tc>
                  <a:txBody>
                    <a:bodyPr/>
                    <a:lstStyle/>
                    <a:p>
                      <a:r>
                        <a:rPr lang="en-US" dirty="0" smtClean="0"/>
                        <a:t>E</a:t>
                      </a:r>
                      <a:endParaRPr lang="en-US" dirty="0"/>
                    </a:p>
                  </a:txBody>
                  <a:tcPr/>
                </a:tc>
                <a:tc>
                  <a:txBody>
                    <a:bodyPr/>
                    <a:lstStyle/>
                    <a:p>
                      <a:r>
                        <a:rPr lang="en-US" dirty="0" smtClean="0"/>
                        <a:t>A</a:t>
                      </a:r>
                      <a:endParaRPr lang="en-US" dirty="0"/>
                    </a:p>
                  </a:txBody>
                  <a:tcPr/>
                </a:tc>
                <a:extLst>
                  <a:ext uri="{0D108BD9-81ED-4DB2-BD59-A6C34878D82A}">
                    <a16:rowId xmlns:a16="http://schemas.microsoft.com/office/drawing/2014/main" val="10000"/>
                  </a:ext>
                </a:extLst>
              </a:tr>
              <a:tr h="370840">
                <a:tc>
                  <a:txBody>
                    <a:bodyPr/>
                    <a:lstStyle/>
                    <a:p>
                      <a:r>
                        <a:rPr lang="en-US" dirty="0" smtClean="0"/>
                        <a:t>Remaining weight</a:t>
                      </a:r>
                      <a:endParaRPr lang="en-US" dirty="0"/>
                    </a:p>
                  </a:txBody>
                  <a:tcPr/>
                </a:tc>
                <a:tc>
                  <a:txBody>
                    <a:bodyPr/>
                    <a:lstStyle/>
                    <a:p>
                      <a:r>
                        <a:rPr lang="en-US" b="1" dirty="0" smtClean="0">
                          <a:solidFill>
                            <a:schemeClr val="tx2"/>
                          </a:solidFill>
                        </a:rPr>
                        <a:t>13</a:t>
                      </a:r>
                    </a:p>
                    <a:p>
                      <a:r>
                        <a:rPr lang="en-US" b="1" dirty="0" smtClean="0">
                          <a:solidFill>
                            <a:schemeClr val="tx2"/>
                          </a:solidFill>
                        </a:rPr>
                        <a:t>(=21-8)</a:t>
                      </a:r>
                      <a:endParaRPr lang="en-US" b="1" dirty="0">
                        <a:solidFill>
                          <a:schemeClr val="tx2"/>
                        </a:solidFill>
                      </a:endParaRPr>
                    </a:p>
                  </a:txBody>
                  <a:tcPr/>
                </a:tc>
                <a:tc>
                  <a:txBody>
                    <a:bodyPr/>
                    <a:lstStyle/>
                    <a:p>
                      <a:r>
                        <a:rPr lang="en-US" b="1" dirty="0" smtClean="0">
                          <a:solidFill>
                            <a:schemeClr val="tx2"/>
                          </a:solidFill>
                        </a:rPr>
                        <a:t>4</a:t>
                      </a:r>
                    </a:p>
                    <a:p>
                      <a:r>
                        <a:rPr lang="en-US" b="1" dirty="0" smtClean="0">
                          <a:solidFill>
                            <a:schemeClr val="tx2"/>
                          </a:solidFill>
                        </a:rPr>
                        <a:t>(=13-9)</a:t>
                      </a:r>
                      <a:endParaRPr lang="en-US" b="1" dirty="0">
                        <a:solidFill>
                          <a:schemeClr val="tx2"/>
                        </a:solidFill>
                      </a:endParaRPr>
                    </a:p>
                  </a:txBody>
                  <a:tcPr/>
                </a:tc>
                <a:tc>
                  <a:txBody>
                    <a:bodyPr/>
                    <a:lstStyle/>
                    <a:p>
                      <a:r>
                        <a:rPr lang="en-US" b="1" dirty="0" smtClean="0">
                          <a:solidFill>
                            <a:schemeClr val="tx2"/>
                          </a:solidFill>
                        </a:rPr>
                        <a:t>1</a:t>
                      </a:r>
                    </a:p>
                    <a:p>
                      <a:r>
                        <a:rPr lang="en-US" b="1" dirty="0" smtClean="0">
                          <a:solidFill>
                            <a:schemeClr val="tx2"/>
                          </a:solidFill>
                        </a:rPr>
                        <a:t>(=4-3)</a:t>
                      </a:r>
                      <a:endParaRPr lang="en-US" b="1" dirty="0">
                        <a:solidFill>
                          <a:schemeClr val="tx2"/>
                        </a:solidFill>
                      </a:endParaRPr>
                    </a:p>
                  </a:txBody>
                  <a:tcPr/>
                </a:tc>
                <a:extLst>
                  <a:ext uri="{0D108BD9-81ED-4DB2-BD59-A6C34878D82A}">
                    <a16:rowId xmlns:a16="http://schemas.microsoft.com/office/drawing/2014/main" val="10001"/>
                  </a:ext>
                </a:extLst>
              </a:tr>
              <a:tr h="370840">
                <a:tc gridSpan="4">
                  <a:txBody>
                    <a:bodyPr/>
                    <a:lstStyle/>
                    <a:p>
                      <a:r>
                        <a:rPr lang="en-US" dirty="0" smtClean="0"/>
                        <a:t>Value:   </a:t>
                      </a:r>
                      <a:r>
                        <a:rPr lang="en-US" b="1" dirty="0" smtClean="0">
                          <a:solidFill>
                            <a:srgbClr val="C00000"/>
                          </a:solidFill>
                        </a:rPr>
                        <a:t>14+15+4 = 33</a:t>
                      </a:r>
                      <a:endParaRPr lang="en-US" b="1" dirty="0">
                        <a:solidFill>
                          <a:srgbClr val="C00000"/>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893618" y="4812268"/>
            <a:ext cx="2007344" cy="369332"/>
          </a:xfrm>
          <a:prstGeom prst="rect">
            <a:avLst/>
          </a:prstGeom>
          <a:noFill/>
        </p:spPr>
        <p:txBody>
          <a:bodyPr wrap="none" rtlCol="0">
            <a:spAutoFit/>
          </a:bodyPr>
          <a:lstStyle/>
          <a:p>
            <a:r>
              <a:rPr lang="en-US" dirty="0" smtClean="0"/>
              <a:t>0/1,  not fractional</a:t>
            </a: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4184726540"/>
              </p:ext>
            </p:extLst>
          </p:nvPr>
        </p:nvGraphicFramePr>
        <p:xfrm>
          <a:off x="4876800" y="5171440"/>
          <a:ext cx="4267200" cy="15595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370840">
                <a:tc>
                  <a:txBody>
                    <a:bodyPr/>
                    <a:lstStyle/>
                    <a:p>
                      <a:r>
                        <a:rPr lang="en-US" dirty="0" smtClean="0"/>
                        <a:t>Picked</a:t>
                      </a:r>
                      <a:endParaRPr lang="en-US" dirty="0"/>
                    </a:p>
                  </a:txBody>
                  <a:tcPr/>
                </a:tc>
                <a:tc>
                  <a:txBody>
                    <a:bodyPr/>
                    <a:lstStyle/>
                    <a:p>
                      <a:r>
                        <a:rPr lang="en-US" dirty="0" smtClean="0"/>
                        <a:t>D</a:t>
                      </a:r>
                      <a:endParaRPr lang="en-US" dirty="0"/>
                    </a:p>
                  </a:txBody>
                  <a:tcPr/>
                </a:tc>
                <a:tc>
                  <a:txBody>
                    <a:bodyPr/>
                    <a:lstStyle/>
                    <a:p>
                      <a:r>
                        <a:rPr lang="en-US" dirty="0" smtClean="0"/>
                        <a:t>E</a:t>
                      </a:r>
                      <a:endParaRPr lang="en-US" dirty="0"/>
                    </a:p>
                  </a:txBody>
                  <a:tcPr/>
                </a:tc>
                <a:tc>
                  <a:txBody>
                    <a:bodyPr/>
                    <a:lstStyle/>
                    <a:p>
                      <a:r>
                        <a:rPr lang="en-US" sz="1400" dirty="0" smtClean="0"/>
                        <a:t>Fraction of </a:t>
                      </a:r>
                      <a:r>
                        <a:rPr lang="en-US" sz="1600" dirty="0" smtClean="0"/>
                        <a:t>C</a:t>
                      </a:r>
                      <a:endParaRPr lang="en-US" sz="1600" dirty="0"/>
                    </a:p>
                  </a:txBody>
                  <a:tcPr/>
                </a:tc>
                <a:extLst>
                  <a:ext uri="{0D108BD9-81ED-4DB2-BD59-A6C34878D82A}">
                    <a16:rowId xmlns:a16="http://schemas.microsoft.com/office/drawing/2014/main" val="10000"/>
                  </a:ext>
                </a:extLst>
              </a:tr>
              <a:tr h="370840">
                <a:tc>
                  <a:txBody>
                    <a:bodyPr/>
                    <a:lstStyle/>
                    <a:p>
                      <a:r>
                        <a:rPr lang="en-US" dirty="0" smtClean="0"/>
                        <a:t>Remaining weight</a:t>
                      </a:r>
                      <a:endParaRPr lang="en-US" dirty="0"/>
                    </a:p>
                  </a:txBody>
                  <a:tcPr/>
                </a:tc>
                <a:tc>
                  <a:txBody>
                    <a:bodyPr/>
                    <a:lstStyle/>
                    <a:p>
                      <a:r>
                        <a:rPr lang="en-US" b="1" dirty="0" smtClean="0">
                          <a:solidFill>
                            <a:schemeClr val="tx2"/>
                          </a:solidFill>
                        </a:rPr>
                        <a:t>13</a:t>
                      </a:r>
                    </a:p>
                    <a:p>
                      <a:r>
                        <a:rPr lang="en-US" b="1" dirty="0" smtClean="0">
                          <a:solidFill>
                            <a:schemeClr val="tx2"/>
                          </a:solidFill>
                        </a:rPr>
                        <a:t>(=21-8)</a:t>
                      </a:r>
                      <a:endParaRPr lang="en-US" b="1" dirty="0">
                        <a:solidFill>
                          <a:schemeClr val="tx2"/>
                        </a:solidFill>
                      </a:endParaRPr>
                    </a:p>
                  </a:txBody>
                  <a:tcPr/>
                </a:tc>
                <a:tc>
                  <a:txBody>
                    <a:bodyPr/>
                    <a:lstStyle/>
                    <a:p>
                      <a:r>
                        <a:rPr lang="en-US" b="1" dirty="0" smtClean="0">
                          <a:solidFill>
                            <a:schemeClr val="tx2"/>
                          </a:solidFill>
                        </a:rPr>
                        <a:t>4</a:t>
                      </a:r>
                    </a:p>
                    <a:p>
                      <a:r>
                        <a:rPr lang="en-US" b="1" dirty="0" smtClean="0">
                          <a:solidFill>
                            <a:schemeClr val="tx2"/>
                          </a:solidFill>
                        </a:rPr>
                        <a:t>(=13-9)</a:t>
                      </a:r>
                      <a:endParaRPr lang="en-US" b="1" dirty="0">
                        <a:solidFill>
                          <a:schemeClr val="tx2"/>
                        </a:solidFill>
                      </a:endParaRPr>
                    </a:p>
                  </a:txBody>
                  <a:tcPr/>
                </a:tc>
                <a:tc>
                  <a:txBody>
                    <a:bodyPr/>
                    <a:lstStyle/>
                    <a:p>
                      <a:r>
                        <a:rPr lang="en-US" b="1" dirty="0" smtClean="0">
                          <a:solidFill>
                            <a:schemeClr val="tx2"/>
                          </a:solidFill>
                        </a:rPr>
                        <a:t>0</a:t>
                      </a:r>
                    </a:p>
                    <a:p>
                      <a:r>
                        <a:rPr lang="en-US" b="1" dirty="0" smtClean="0">
                          <a:solidFill>
                            <a:schemeClr val="tx2"/>
                          </a:solidFill>
                        </a:rPr>
                        <a:t>(=4-4)</a:t>
                      </a:r>
                      <a:endParaRPr lang="en-US" b="1" dirty="0">
                        <a:solidFill>
                          <a:schemeClr val="tx2"/>
                        </a:solidFill>
                      </a:endParaRPr>
                    </a:p>
                  </a:txBody>
                  <a:tcPr/>
                </a:tc>
                <a:extLst>
                  <a:ext uri="{0D108BD9-81ED-4DB2-BD59-A6C34878D82A}">
                    <a16:rowId xmlns:a16="http://schemas.microsoft.com/office/drawing/2014/main" val="10001"/>
                  </a:ext>
                </a:extLst>
              </a:tr>
              <a:tr h="370840">
                <a:tc gridSpan="4">
                  <a:txBody>
                    <a:bodyPr/>
                    <a:lstStyle/>
                    <a:p>
                      <a:r>
                        <a:rPr lang="en-US" dirty="0" smtClean="0"/>
                        <a:t>Value:   </a:t>
                      </a:r>
                      <a:r>
                        <a:rPr lang="en-US" b="1" dirty="0" smtClean="0">
                          <a:solidFill>
                            <a:srgbClr val="C00000"/>
                          </a:solidFill>
                        </a:rPr>
                        <a:t>14+15+</a:t>
                      </a:r>
                      <a:r>
                        <a:rPr lang="en-US" b="1" baseline="0" dirty="0" smtClean="0">
                          <a:solidFill>
                            <a:srgbClr val="C00000"/>
                          </a:solidFill>
                        </a:rPr>
                        <a:t> </a:t>
                      </a:r>
                      <a:r>
                        <a:rPr lang="en-US" b="1" dirty="0" smtClean="0">
                          <a:solidFill>
                            <a:srgbClr val="C00000"/>
                          </a:solidFill>
                        </a:rPr>
                        <a:t>4*(11/7) = 35.28</a:t>
                      </a:r>
                      <a:endParaRPr lang="en-US" b="1" dirty="0">
                        <a:solidFill>
                          <a:srgbClr val="C00000"/>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2"/>
                  </a:ext>
                </a:extLst>
              </a:tr>
            </a:tbl>
          </a:graphicData>
        </a:graphic>
      </p:graphicFrame>
      <p:sp>
        <p:nvSpPr>
          <p:cNvPr id="14" name="TextBox 13"/>
          <p:cNvSpPr txBox="1"/>
          <p:nvPr/>
        </p:nvSpPr>
        <p:spPr>
          <a:xfrm>
            <a:off x="5618018" y="4842263"/>
            <a:ext cx="1510413" cy="369332"/>
          </a:xfrm>
          <a:prstGeom prst="rect">
            <a:avLst/>
          </a:prstGeom>
          <a:noFill/>
        </p:spPr>
        <p:txBody>
          <a:bodyPr wrap="none" rtlCol="0">
            <a:spAutoFit/>
          </a:bodyPr>
          <a:lstStyle/>
          <a:p>
            <a:r>
              <a:rPr lang="en-US" dirty="0" smtClean="0"/>
              <a:t>0/1, fractional</a:t>
            </a:r>
            <a:endParaRPr lang="en-US" dirty="0"/>
          </a:p>
        </p:txBody>
      </p:sp>
      <p:sp>
        <p:nvSpPr>
          <p:cNvPr id="15" name="TextBox 14"/>
          <p:cNvSpPr txBox="1"/>
          <p:nvPr/>
        </p:nvSpPr>
        <p:spPr>
          <a:xfrm>
            <a:off x="4800600" y="609600"/>
            <a:ext cx="4297138" cy="523220"/>
          </a:xfrm>
          <a:prstGeom prst="rect">
            <a:avLst/>
          </a:prstGeom>
          <a:noFill/>
        </p:spPr>
        <p:txBody>
          <a:bodyPr wrap="none" rtlCol="0">
            <a:spAutoFit/>
          </a:bodyPr>
          <a:lstStyle/>
          <a:p>
            <a:r>
              <a:rPr lang="en-US" sz="2800" dirty="0" smtClean="0"/>
              <a:t>W = 21  (</a:t>
            </a:r>
            <a:r>
              <a:rPr lang="en-US" sz="2400" dirty="0" smtClean="0"/>
              <a:t>Knapsack capacity: 21)</a:t>
            </a:r>
            <a:endParaRPr lang="en-US" sz="2400" dirty="0"/>
          </a:p>
        </p:txBody>
      </p:sp>
      <p:sp>
        <p:nvSpPr>
          <p:cNvPr id="16" name="TextBox 15"/>
          <p:cNvSpPr txBox="1"/>
          <p:nvPr/>
        </p:nvSpPr>
        <p:spPr>
          <a:xfrm>
            <a:off x="5562600" y="1312783"/>
            <a:ext cx="3608360" cy="1323439"/>
          </a:xfrm>
          <a:prstGeom prst="rect">
            <a:avLst/>
          </a:prstGeom>
          <a:noFill/>
          <a:ln>
            <a:solidFill>
              <a:srgbClr val="C00000"/>
            </a:solidFill>
          </a:ln>
        </p:spPr>
        <p:txBody>
          <a:bodyPr wrap="none" rtlCol="0">
            <a:spAutoFit/>
          </a:bodyPr>
          <a:lstStyle/>
          <a:p>
            <a:r>
              <a:rPr lang="en-US" sz="1600" dirty="0" smtClean="0"/>
              <a:t>Best available item now: C, weight of C: 7</a:t>
            </a:r>
          </a:p>
          <a:p>
            <a:r>
              <a:rPr lang="en-US" sz="1600" dirty="0"/>
              <a:t>Remaining </a:t>
            </a:r>
            <a:r>
              <a:rPr lang="en-US" sz="1600" dirty="0" smtClean="0"/>
              <a:t>weight: 4</a:t>
            </a:r>
            <a:endParaRPr lang="en-US" sz="1600" dirty="0"/>
          </a:p>
          <a:p>
            <a:r>
              <a:rPr lang="en-US" sz="1600" dirty="0" smtClean="0"/>
              <a:t>Want to use all remaining space with a </a:t>
            </a:r>
          </a:p>
          <a:p>
            <a:r>
              <a:rPr lang="en-US" sz="1600" dirty="0" smtClean="0"/>
              <a:t>fraction of D or C =&gt;  Value calculation:</a:t>
            </a:r>
          </a:p>
          <a:p>
            <a:r>
              <a:rPr lang="en-US" sz="1600" dirty="0" err="1" smtClean="0"/>
              <a:t>Remaining_weight</a:t>
            </a:r>
            <a:r>
              <a:rPr lang="en-US" sz="1600" dirty="0" smtClean="0"/>
              <a:t>*(value/kg)</a:t>
            </a:r>
          </a:p>
        </p:txBody>
      </p:sp>
    </p:spTree>
    <p:extLst>
      <p:ext uri="{BB962C8B-B14F-4D97-AF65-F5344CB8AC3E}">
        <p14:creationId xmlns:p14="http://schemas.microsoft.com/office/powerpoint/2010/main" val="24996377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778" y="25035"/>
            <a:ext cx="4319224" cy="472875"/>
          </a:xfrm>
        </p:spPr>
        <p:txBody>
          <a:bodyPr>
            <a:noAutofit/>
          </a:bodyPr>
          <a:lstStyle/>
          <a:p>
            <a:r>
              <a:rPr lang="en-US" sz="3200" dirty="0" smtClean="0"/>
              <a:t>All four versions</a:t>
            </a:r>
            <a:r>
              <a:rPr lang="en-US" sz="3200" dirty="0" smtClean="0">
                <a:solidFill>
                  <a:srgbClr val="C00000"/>
                </a:solidFill>
              </a:rPr>
              <a:t>, </a:t>
            </a:r>
            <a:r>
              <a:rPr lang="en-US" sz="3200" b="1" dirty="0" smtClean="0">
                <a:solidFill>
                  <a:srgbClr val="C00000"/>
                </a:solidFill>
              </a:rPr>
              <a:t>VALUE</a:t>
            </a:r>
            <a:endParaRPr lang="en-US" sz="3200" b="1" dirty="0"/>
          </a:p>
        </p:txBody>
      </p:sp>
      <p:graphicFrame>
        <p:nvGraphicFramePr>
          <p:cNvPr id="7" name="Content Placeholder 6"/>
          <p:cNvGraphicFramePr>
            <a:graphicFrameLocks noGrp="1"/>
          </p:cNvGraphicFramePr>
          <p:nvPr>
            <p:ph idx="1"/>
          </p:nvPr>
        </p:nvGraphicFramePr>
        <p:xfrm>
          <a:off x="112776" y="6078637"/>
          <a:ext cx="8305815" cy="381000"/>
        </p:xfrm>
        <a:graphic>
          <a:graphicData uri="http://schemas.openxmlformats.org/drawingml/2006/table">
            <a:tbl>
              <a:tblPr firstRow="1" bandRow="1">
                <a:tableStyleId>{5940675A-B579-460E-94D1-54222C63F5DA}</a:tableStyleId>
              </a:tblPr>
              <a:tblGrid>
                <a:gridCol w="395515">
                  <a:extLst>
                    <a:ext uri="{9D8B030D-6E8A-4147-A177-3AD203B41FA5}">
                      <a16:colId xmlns:a16="http://schemas.microsoft.com/office/drawing/2014/main" val="3204006485"/>
                    </a:ext>
                  </a:extLst>
                </a:gridCol>
                <a:gridCol w="395515">
                  <a:extLst>
                    <a:ext uri="{9D8B030D-6E8A-4147-A177-3AD203B41FA5}">
                      <a16:colId xmlns:a16="http://schemas.microsoft.com/office/drawing/2014/main" val="1697682315"/>
                    </a:ext>
                  </a:extLst>
                </a:gridCol>
                <a:gridCol w="395515">
                  <a:extLst>
                    <a:ext uri="{9D8B030D-6E8A-4147-A177-3AD203B41FA5}">
                      <a16:colId xmlns:a16="http://schemas.microsoft.com/office/drawing/2014/main" val="1166061141"/>
                    </a:ext>
                  </a:extLst>
                </a:gridCol>
                <a:gridCol w="395515">
                  <a:extLst>
                    <a:ext uri="{9D8B030D-6E8A-4147-A177-3AD203B41FA5}">
                      <a16:colId xmlns:a16="http://schemas.microsoft.com/office/drawing/2014/main" val="3618821996"/>
                    </a:ext>
                  </a:extLst>
                </a:gridCol>
                <a:gridCol w="395515">
                  <a:extLst>
                    <a:ext uri="{9D8B030D-6E8A-4147-A177-3AD203B41FA5}">
                      <a16:colId xmlns:a16="http://schemas.microsoft.com/office/drawing/2014/main" val="1555223917"/>
                    </a:ext>
                  </a:extLst>
                </a:gridCol>
                <a:gridCol w="395515">
                  <a:extLst>
                    <a:ext uri="{9D8B030D-6E8A-4147-A177-3AD203B41FA5}">
                      <a16:colId xmlns:a16="http://schemas.microsoft.com/office/drawing/2014/main" val="1110732598"/>
                    </a:ext>
                  </a:extLst>
                </a:gridCol>
                <a:gridCol w="395515">
                  <a:extLst>
                    <a:ext uri="{9D8B030D-6E8A-4147-A177-3AD203B41FA5}">
                      <a16:colId xmlns:a16="http://schemas.microsoft.com/office/drawing/2014/main" val="4112483928"/>
                    </a:ext>
                  </a:extLst>
                </a:gridCol>
                <a:gridCol w="395515">
                  <a:extLst>
                    <a:ext uri="{9D8B030D-6E8A-4147-A177-3AD203B41FA5}">
                      <a16:colId xmlns:a16="http://schemas.microsoft.com/office/drawing/2014/main" val="506213351"/>
                    </a:ext>
                  </a:extLst>
                </a:gridCol>
                <a:gridCol w="395515">
                  <a:extLst>
                    <a:ext uri="{9D8B030D-6E8A-4147-A177-3AD203B41FA5}">
                      <a16:colId xmlns:a16="http://schemas.microsoft.com/office/drawing/2014/main" val="2009595335"/>
                    </a:ext>
                  </a:extLst>
                </a:gridCol>
                <a:gridCol w="395515">
                  <a:extLst>
                    <a:ext uri="{9D8B030D-6E8A-4147-A177-3AD203B41FA5}">
                      <a16:colId xmlns:a16="http://schemas.microsoft.com/office/drawing/2014/main" val="2836727580"/>
                    </a:ext>
                  </a:extLst>
                </a:gridCol>
                <a:gridCol w="395515">
                  <a:extLst>
                    <a:ext uri="{9D8B030D-6E8A-4147-A177-3AD203B41FA5}">
                      <a16:colId xmlns:a16="http://schemas.microsoft.com/office/drawing/2014/main" val="417252483"/>
                    </a:ext>
                  </a:extLst>
                </a:gridCol>
                <a:gridCol w="395515">
                  <a:extLst>
                    <a:ext uri="{9D8B030D-6E8A-4147-A177-3AD203B41FA5}">
                      <a16:colId xmlns:a16="http://schemas.microsoft.com/office/drawing/2014/main" val="3421012395"/>
                    </a:ext>
                  </a:extLst>
                </a:gridCol>
                <a:gridCol w="395515">
                  <a:extLst>
                    <a:ext uri="{9D8B030D-6E8A-4147-A177-3AD203B41FA5}">
                      <a16:colId xmlns:a16="http://schemas.microsoft.com/office/drawing/2014/main" val="2938966647"/>
                    </a:ext>
                  </a:extLst>
                </a:gridCol>
                <a:gridCol w="395515">
                  <a:extLst>
                    <a:ext uri="{9D8B030D-6E8A-4147-A177-3AD203B41FA5}">
                      <a16:colId xmlns:a16="http://schemas.microsoft.com/office/drawing/2014/main" val="1840499504"/>
                    </a:ext>
                  </a:extLst>
                </a:gridCol>
                <a:gridCol w="395515">
                  <a:extLst>
                    <a:ext uri="{9D8B030D-6E8A-4147-A177-3AD203B41FA5}">
                      <a16:colId xmlns:a16="http://schemas.microsoft.com/office/drawing/2014/main" val="4200939935"/>
                    </a:ext>
                  </a:extLst>
                </a:gridCol>
                <a:gridCol w="395515">
                  <a:extLst>
                    <a:ext uri="{9D8B030D-6E8A-4147-A177-3AD203B41FA5}">
                      <a16:colId xmlns:a16="http://schemas.microsoft.com/office/drawing/2014/main" val="2866207373"/>
                    </a:ext>
                  </a:extLst>
                </a:gridCol>
                <a:gridCol w="395515">
                  <a:extLst>
                    <a:ext uri="{9D8B030D-6E8A-4147-A177-3AD203B41FA5}">
                      <a16:colId xmlns:a16="http://schemas.microsoft.com/office/drawing/2014/main" val="736305523"/>
                    </a:ext>
                  </a:extLst>
                </a:gridCol>
                <a:gridCol w="395515">
                  <a:extLst>
                    <a:ext uri="{9D8B030D-6E8A-4147-A177-3AD203B41FA5}">
                      <a16:colId xmlns:a16="http://schemas.microsoft.com/office/drawing/2014/main" val="2925169710"/>
                    </a:ext>
                  </a:extLst>
                </a:gridCol>
                <a:gridCol w="395515">
                  <a:extLst>
                    <a:ext uri="{9D8B030D-6E8A-4147-A177-3AD203B41FA5}">
                      <a16:colId xmlns:a16="http://schemas.microsoft.com/office/drawing/2014/main" val="3597695838"/>
                    </a:ext>
                  </a:extLst>
                </a:gridCol>
                <a:gridCol w="395515">
                  <a:extLst>
                    <a:ext uri="{9D8B030D-6E8A-4147-A177-3AD203B41FA5}">
                      <a16:colId xmlns:a16="http://schemas.microsoft.com/office/drawing/2014/main" val="3066893467"/>
                    </a:ext>
                  </a:extLst>
                </a:gridCol>
                <a:gridCol w="395515">
                  <a:extLst>
                    <a:ext uri="{9D8B030D-6E8A-4147-A177-3AD203B41FA5}">
                      <a16:colId xmlns:a16="http://schemas.microsoft.com/office/drawing/2014/main" val="3567745222"/>
                    </a:ext>
                  </a:extLst>
                </a:gridCol>
              </a:tblGrid>
              <a:tr h="3810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54729137"/>
                  </a:ext>
                </a:extLst>
              </a:tr>
            </a:tbl>
          </a:graphicData>
        </a:graphic>
      </p:graphicFrame>
      <p:sp>
        <p:nvSpPr>
          <p:cNvPr id="4" name="Slide Number Placeholder 3"/>
          <p:cNvSpPr>
            <a:spLocks noGrp="1"/>
          </p:cNvSpPr>
          <p:nvPr>
            <p:ph type="sldNum" sz="quarter" idx="12"/>
          </p:nvPr>
        </p:nvSpPr>
        <p:spPr/>
        <p:txBody>
          <a:bodyPr/>
          <a:lstStyle/>
          <a:p>
            <a:fld id="{7D96B568-7D3C-45B1-A9CC-4D2333E17166}" type="slidenum">
              <a:rPr lang="en-US" smtClean="0"/>
              <a:t>14</a:t>
            </a:fld>
            <a:endParaRPr lang="en-US"/>
          </a:p>
        </p:txBody>
      </p:sp>
      <p:sp>
        <p:nvSpPr>
          <p:cNvPr id="8" name="TextBox 7"/>
          <p:cNvSpPr txBox="1"/>
          <p:nvPr/>
        </p:nvSpPr>
        <p:spPr>
          <a:xfrm>
            <a:off x="382516" y="6474023"/>
            <a:ext cx="2453749" cy="307777"/>
          </a:xfrm>
          <a:prstGeom prst="rect">
            <a:avLst/>
          </a:prstGeom>
          <a:noFill/>
        </p:spPr>
        <p:txBody>
          <a:bodyPr wrap="none" rtlCol="0">
            <a:spAutoFit/>
          </a:bodyPr>
          <a:lstStyle/>
          <a:p>
            <a:r>
              <a:rPr lang="en-US" sz="1400" dirty="0" smtClean="0"/>
              <a:t>W=21 (knapsack capacity is 21)</a:t>
            </a:r>
            <a:endParaRPr lang="en-US" sz="1400" dirty="0"/>
          </a:p>
        </p:txBody>
      </p:sp>
      <p:graphicFrame>
        <p:nvGraphicFramePr>
          <p:cNvPr id="27" name="Table 26"/>
          <p:cNvGraphicFramePr>
            <a:graphicFrameLocks noGrp="1"/>
          </p:cNvGraphicFramePr>
          <p:nvPr>
            <p:extLst>
              <p:ext uri="{D42A27DB-BD31-4B8C-83A1-F6EECF244321}">
                <p14:modId xmlns:p14="http://schemas.microsoft.com/office/powerpoint/2010/main" val="2928911712"/>
              </p:ext>
            </p:extLst>
          </p:nvPr>
        </p:nvGraphicFramePr>
        <p:xfrm>
          <a:off x="122858" y="6007869"/>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28" name="TextBox 27"/>
          <p:cNvSpPr txBox="1"/>
          <p:nvPr/>
        </p:nvSpPr>
        <p:spPr>
          <a:xfrm>
            <a:off x="22277" y="5719088"/>
            <a:ext cx="1455848" cy="369332"/>
          </a:xfrm>
          <a:prstGeom prst="rect">
            <a:avLst/>
          </a:prstGeom>
          <a:noFill/>
        </p:spPr>
        <p:txBody>
          <a:bodyPr wrap="none" rtlCol="0">
            <a:spAutoFit/>
          </a:bodyPr>
          <a:lstStyle/>
          <a:p>
            <a:r>
              <a:rPr lang="en-US" dirty="0"/>
              <a:t>E</a:t>
            </a:r>
            <a:r>
              <a:rPr lang="en-US" dirty="0" smtClean="0"/>
              <a:t> (1.67=15/9)</a:t>
            </a:r>
            <a:endParaRPr lang="en-US" dirty="0"/>
          </a:p>
        </p:txBody>
      </p:sp>
      <p:graphicFrame>
        <p:nvGraphicFramePr>
          <p:cNvPr id="29" name="Table 28"/>
          <p:cNvGraphicFramePr>
            <a:graphicFrameLocks noGrp="1"/>
          </p:cNvGraphicFramePr>
          <p:nvPr>
            <p:extLst>
              <p:ext uri="{D42A27DB-BD31-4B8C-83A1-F6EECF244321}">
                <p14:modId xmlns:p14="http://schemas.microsoft.com/office/powerpoint/2010/main" val="3242741663"/>
              </p:ext>
            </p:extLst>
          </p:nvPr>
        </p:nvGraphicFramePr>
        <p:xfrm>
          <a:off x="6826369" y="5940812"/>
          <a:ext cx="1579736" cy="370840"/>
        </p:xfrm>
        <a:graphic>
          <a:graphicData uri="http://schemas.openxmlformats.org/drawingml/2006/table">
            <a:tbl>
              <a:tblPr firstRow="1" bandRow="1">
                <a:tableStyleId>{5C22544A-7EE6-4342-B048-85BDC9FD1C3A}</a:tableStyleId>
              </a:tblPr>
              <a:tblGrid>
                <a:gridCol w="394934">
                  <a:extLst>
                    <a:ext uri="{9D8B030D-6E8A-4147-A177-3AD203B41FA5}">
                      <a16:colId xmlns:a16="http://schemas.microsoft.com/office/drawing/2014/main" val="1505445615"/>
                    </a:ext>
                  </a:extLst>
                </a:gridCol>
                <a:gridCol w="394934">
                  <a:extLst>
                    <a:ext uri="{9D8B030D-6E8A-4147-A177-3AD203B41FA5}">
                      <a16:colId xmlns:a16="http://schemas.microsoft.com/office/drawing/2014/main" val="79449735"/>
                    </a:ext>
                  </a:extLst>
                </a:gridCol>
                <a:gridCol w="394934">
                  <a:extLst>
                    <a:ext uri="{9D8B030D-6E8A-4147-A177-3AD203B41FA5}">
                      <a16:colId xmlns:a16="http://schemas.microsoft.com/office/drawing/2014/main" val="3520465647"/>
                    </a:ext>
                  </a:extLst>
                </a:gridCol>
                <a:gridCol w="394934">
                  <a:extLst>
                    <a:ext uri="{9D8B030D-6E8A-4147-A177-3AD203B41FA5}">
                      <a16:colId xmlns:a16="http://schemas.microsoft.com/office/drawing/2014/main" val="265221969"/>
                    </a:ext>
                  </a:extLst>
                </a:gridCol>
              </a:tblGrid>
              <a:tr h="370840">
                <a:tc>
                  <a:txBody>
                    <a:bodyPr/>
                    <a:lstStyle/>
                    <a:p>
                      <a:endParaRPr lang="en-US" dirty="0"/>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dirty="0"/>
                    </a:p>
                  </a:txBody>
                  <a:tcPr>
                    <a:solidFill>
                      <a:schemeClr val="accent3">
                        <a:lumMod val="75000"/>
                      </a:schemeClr>
                    </a:solidFill>
                  </a:tcPr>
                </a:tc>
                <a:extLst>
                  <a:ext uri="{0D108BD9-81ED-4DB2-BD59-A6C34878D82A}">
                    <a16:rowId xmlns:a16="http://schemas.microsoft.com/office/drawing/2014/main" val="619364408"/>
                  </a:ext>
                </a:extLst>
              </a:tr>
            </a:tbl>
          </a:graphicData>
        </a:graphic>
      </p:graphicFrame>
      <p:sp>
        <p:nvSpPr>
          <p:cNvPr id="30" name="TextBox 29"/>
          <p:cNvSpPr txBox="1"/>
          <p:nvPr/>
        </p:nvSpPr>
        <p:spPr>
          <a:xfrm>
            <a:off x="6748508" y="5638800"/>
            <a:ext cx="1422249" cy="369332"/>
          </a:xfrm>
          <a:prstGeom prst="rect">
            <a:avLst/>
          </a:prstGeom>
          <a:noFill/>
        </p:spPr>
        <p:txBody>
          <a:bodyPr wrap="none" rtlCol="0">
            <a:spAutoFit/>
          </a:bodyPr>
          <a:lstStyle/>
          <a:p>
            <a:r>
              <a:rPr lang="en-US" dirty="0" smtClean="0"/>
              <a:t>Fraction of C </a:t>
            </a:r>
            <a:endParaRPr lang="en-US" dirty="0"/>
          </a:p>
        </p:txBody>
      </p:sp>
      <p:graphicFrame>
        <p:nvGraphicFramePr>
          <p:cNvPr id="32" name="Content Placeholder 6"/>
          <p:cNvGraphicFramePr>
            <a:graphicFrameLocks/>
          </p:cNvGraphicFramePr>
          <p:nvPr/>
        </p:nvGraphicFramePr>
        <p:xfrm>
          <a:off x="112776" y="5029200"/>
          <a:ext cx="8305815" cy="381000"/>
        </p:xfrm>
        <a:graphic>
          <a:graphicData uri="http://schemas.openxmlformats.org/drawingml/2006/table">
            <a:tbl>
              <a:tblPr firstRow="1" bandRow="1">
                <a:tableStyleId>{5940675A-B579-460E-94D1-54222C63F5DA}</a:tableStyleId>
              </a:tblPr>
              <a:tblGrid>
                <a:gridCol w="395515">
                  <a:extLst>
                    <a:ext uri="{9D8B030D-6E8A-4147-A177-3AD203B41FA5}">
                      <a16:colId xmlns:a16="http://schemas.microsoft.com/office/drawing/2014/main" val="3204006485"/>
                    </a:ext>
                  </a:extLst>
                </a:gridCol>
                <a:gridCol w="395515">
                  <a:extLst>
                    <a:ext uri="{9D8B030D-6E8A-4147-A177-3AD203B41FA5}">
                      <a16:colId xmlns:a16="http://schemas.microsoft.com/office/drawing/2014/main" val="1697682315"/>
                    </a:ext>
                  </a:extLst>
                </a:gridCol>
                <a:gridCol w="395515">
                  <a:extLst>
                    <a:ext uri="{9D8B030D-6E8A-4147-A177-3AD203B41FA5}">
                      <a16:colId xmlns:a16="http://schemas.microsoft.com/office/drawing/2014/main" val="1166061141"/>
                    </a:ext>
                  </a:extLst>
                </a:gridCol>
                <a:gridCol w="395515">
                  <a:extLst>
                    <a:ext uri="{9D8B030D-6E8A-4147-A177-3AD203B41FA5}">
                      <a16:colId xmlns:a16="http://schemas.microsoft.com/office/drawing/2014/main" val="3618821996"/>
                    </a:ext>
                  </a:extLst>
                </a:gridCol>
                <a:gridCol w="395515">
                  <a:extLst>
                    <a:ext uri="{9D8B030D-6E8A-4147-A177-3AD203B41FA5}">
                      <a16:colId xmlns:a16="http://schemas.microsoft.com/office/drawing/2014/main" val="1555223917"/>
                    </a:ext>
                  </a:extLst>
                </a:gridCol>
                <a:gridCol w="395515">
                  <a:extLst>
                    <a:ext uri="{9D8B030D-6E8A-4147-A177-3AD203B41FA5}">
                      <a16:colId xmlns:a16="http://schemas.microsoft.com/office/drawing/2014/main" val="1110732598"/>
                    </a:ext>
                  </a:extLst>
                </a:gridCol>
                <a:gridCol w="395515">
                  <a:extLst>
                    <a:ext uri="{9D8B030D-6E8A-4147-A177-3AD203B41FA5}">
                      <a16:colId xmlns:a16="http://schemas.microsoft.com/office/drawing/2014/main" val="4112483928"/>
                    </a:ext>
                  </a:extLst>
                </a:gridCol>
                <a:gridCol w="395515">
                  <a:extLst>
                    <a:ext uri="{9D8B030D-6E8A-4147-A177-3AD203B41FA5}">
                      <a16:colId xmlns:a16="http://schemas.microsoft.com/office/drawing/2014/main" val="506213351"/>
                    </a:ext>
                  </a:extLst>
                </a:gridCol>
                <a:gridCol w="395515">
                  <a:extLst>
                    <a:ext uri="{9D8B030D-6E8A-4147-A177-3AD203B41FA5}">
                      <a16:colId xmlns:a16="http://schemas.microsoft.com/office/drawing/2014/main" val="2009595335"/>
                    </a:ext>
                  </a:extLst>
                </a:gridCol>
                <a:gridCol w="395515">
                  <a:extLst>
                    <a:ext uri="{9D8B030D-6E8A-4147-A177-3AD203B41FA5}">
                      <a16:colId xmlns:a16="http://schemas.microsoft.com/office/drawing/2014/main" val="2836727580"/>
                    </a:ext>
                  </a:extLst>
                </a:gridCol>
                <a:gridCol w="395515">
                  <a:extLst>
                    <a:ext uri="{9D8B030D-6E8A-4147-A177-3AD203B41FA5}">
                      <a16:colId xmlns:a16="http://schemas.microsoft.com/office/drawing/2014/main" val="417252483"/>
                    </a:ext>
                  </a:extLst>
                </a:gridCol>
                <a:gridCol w="395515">
                  <a:extLst>
                    <a:ext uri="{9D8B030D-6E8A-4147-A177-3AD203B41FA5}">
                      <a16:colId xmlns:a16="http://schemas.microsoft.com/office/drawing/2014/main" val="3421012395"/>
                    </a:ext>
                  </a:extLst>
                </a:gridCol>
                <a:gridCol w="395515">
                  <a:extLst>
                    <a:ext uri="{9D8B030D-6E8A-4147-A177-3AD203B41FA5}">
                      <a16:colId xmlns:a16="http://schemas.microsoft.com/office/drawing/2014/main" val="2938966647"/>
                    </a:ext>
                  </a:extLst>
                </a:gridCol>
                <a:gridCol w="395515">
                  <a:extLst>
                    <a:ext uri="{9D8B030D-6E8A-4147-A177-3AD203B41FA5}">
                      <a16:colId xmlns:a16="http://schemas.microsoft.com/office/drawing/2014/main" val="1840499504"/>
                    </a:ext>
                  </a:extLst>
                </a:gridCol>
                <a:gridCol w="395515">
                  <a:extLst>
                    <a:ext uri="{9D8B030D-6E8A-4147-A177-3AD203B41FA5}">
                      <a16:colId xmlns:a16="http://schemas.microsoft.com/office/drawing/2014/main" val="4200939935"/>
                    </a:ext>
                  </a:extLst>
                </a:gridCol>
                <a:gridCol w="395515">
                  <a:extLst>
                    <a:ext uri="{9D8B030D-6E8A-4147-A177-3AD203B41FA5}">
                      <a16:colId xmlns:a16="http://schemas.microsoft.com/office/drawing/2014/main" val="2866207373"/>
                    </a:ext>
                  </a:extLst>
                </a:gridCol>
                <a:gridCol w="395515">
                  <a:extLst>
                    <a:ext uri="{9D8B030D-6E8A-4147-A177-3AD203B41FA5}">
                      <a16:colId xmlns:a16="http://schemas.microsoft.com/office/drawing/2014/main" val="736305523"/>
                    </a:ext>
                  </a:extLst>
                </a:gridCol>
                <a:gridCol w="395515">
                  <a:extLst>
                    <a:ext uri="{9D8B030D-6E8A-4147-A177-3AD203B41FA5}">
                      <a16:colId xmlns:a16="http://schemas.microsoft.com/office/drawing/2014/main" val="2925169710"/>
                    </a:ext>
                  </a:extLst>
                </a:gridCol>
                <a:gridCol w="395515">
                  <a:extLst>
                    <a:ext uri="{9D8B030D-6E8A-4147-A177-3AD203B41FA5}">
                      <a16:colId xmlns:a16="http://schemas.microsoft.com/office/drawing/2014/main" val="3597695838"/>
                    </a:ext>
                  </a:extLst>
                </a:gridCol>
                <a:gridCol w="395515">
                  <a:extLst>
                    <a:ext uri="{9D8B030D-6E8A-4147-A177-3AD203B41FA5}">
                      <a16:colId xmlns:a16="http://schemas.microsoft.com/office/drawing/2014/main" val="3066893467"/>
                    </a:ext>
                  </a:extLst>
                </a:gridCol>
                <a:gridCol w="395515">
                  <a:extLst>
                    <a:ext uri="{9D8B030D-6E8A-4147-A177-3AD203B41FA5}">
                      <a16:colId xmlns:a16="http://schemas.microsoft.com/office/drawing/2014/main" val="3567745222"/>
                    </a:ext>
                  </a:extLst>
                </a:gridCol>
              </a:tblGrid>
              <a:tr h="3810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54729137"/>
                  </a:ext>
                </a:extLst>
              </a:tr>
            </a:tbl>
          </a:graphicData>
        </a:graphic>
      </p:graphicFrame>
      <p:graphicFrame>
        <p:nvGraphicFramePr>
          <p:cNvPr id="39" name="Content Placeholder 6"/>
          <p:cNvGraphicFramePr>
            <a:graphicFrameLocks/>
          </p:cNvGraphicFramePr>
          <p:nvPr/>
        </p:nvGraphicFramePr>
        <p:xfrm>
          <a:off x="132000" y="3994150"/>
          <a:ext cx="8305815" cy="381000"/>
        </p:xfrm>
        <a:graphic>
          <a:graphicData uri="http://schemas.openxmlformats.org/drawingml/2006/table">
            <a:tbl>
              <a:tblPr firstRow="1" bandRow="1">
                <a:tableStyleId>{5940675A-B579-460E-94D1-54222C63F5DA}</a:tableStyleId>
              </a:tblPr>
              <a:tblGrid>
                <a:gridCol w="395515">
                  <a:extLst>
                    <a:ext uri="{9D8B030D-6E8A-4147-A177-3AD203B41FA5}">
                      <a16:colId xmlns:a16="http://schemas.microsoft.com/office/drawing/2014/main" val="3204006485"/>
                    </a:ext>
                  </a:extLst>
                </a:gridCol>
                <a:gridCol w="395515">
                  <a:extLst>
                    <a:ext uri="{9D8B030D-6E8A-4147-A177-3AD203B41FA5}">
                      <a16:colId xmlns:a16="http://schemas.microsoft.com/office/drawing/2014/main" val="1697682315"/>
                    </a:ext>
                  </a:extLst>
                </a:gridCol>
                <a:gridCol w="395515">
                  <a:extLst>
                    <a:ext uri="{9D8B030D-6E8A-4147-A177-3AD203B41FA5}">
                      <a16:colId xmlns:a16="http://schemas.microsoft.com/office/drawing/2014/main" val="1166061141"/>
                    </a:ext>
                  </a:extLst>
                </a:gridCol>
                <a:gridCol w="395515">
                  <a:extLst>
                    <a:ext uri="{9D8B030D-6E8A-4147-A177-3AD203B41FA5}">
                      <a16:colId xmlns:a16="http://schemas.microsoft.com/office/drawing/2014/main" val="3618821996"/>
                    </a:ext>
                  </a:extLst>
                </a:gridCol>
                <a:gridCol w="395515">
                  <a:extLst>
                    <a:ext uri="{9D8B030D-6E8A-4147-A177-3AD203B41FA5}">
                      <a16:colId xmlns:a16="http://schemas.microsoft.com/office/drawing/2014/main" val="1555223917"/>
                    </a:ext>
                  </a:extLst>
                </a:gridCol>
                <a:gridCol w="395515">
                  <a:extLst>
                    <a:ext uri="{9D8B030D-6E8A-4147-A177-3AD203B41FA5}">
                      <a16:colId xmlns:a16="http://schemas.microsoft.com/office/drawing/2014/main" val="1110732598"/>
                    </a:ext>
                  </a:extLst>
                </a:gridCol>
                <a:gridCol w="395515">
                  <a:extLst>
                    <a:ext uri="{9D8B030D-6E8A-4147-A177-3AD203B41FA5}">
                      <a16:colId xmlns:a16="http://schemas.microsoft.com/office/drawing/2014/main" val="4112483928"/>
                    </a:ext>
                  </a:extLst>
                </a:gridCol>
                <a:gridCol w="395515">
                  <a:extLst>
                    <a:ext uri="{9D8B030D-6E8A-4147-A177-3AD203B41FA5}">
                      <a16:colId xmlns:a16="http://schemas.microsoft.com/office/drawing/2014/main" val="506213351"/>
                    </a:ext>
                  </a:extLst>
                </a:gridCol>
                <a:gridCol w="395515">
                  <a:extLst>
                    <a:ext uri="{9D8B030D-6E8A-4147-A177-3AD203B41FA5}">
                      <a16:colId xmlns:a16="http://schemas.microsoft.com/office/drawing/2014/main" val="2009595335"/>
                    </a:ext>
                  </a:extLst>
                </a:gridCol>
                <a:gridCol w="395515">
                  <a:extLst>
                    <a:ext uri="{9D8B030D-6E8A-4147-A177-3AD203B41FA5}">
                      <a16:colId xmlns:a16="http://schemas.microsoft.com/office/drawing/2014/main" val="2836727580"/>
                    </a:ext>
                  </a:extLst>
                </a:gridCol>
                <a:gridCol w="395515">
                  <a:extLst>
                    <a:ext uri="{9D8B030D-6E8A-4147-A177-3AD203B41FA5}">
                      <a16:colId xmlns:a16="http://schemas.microsoft.com/office/drawing/2014/main" val="417252483"/>
                    </a:ext>
                  </a:extLst>
                </a:gridCol>
                <a:gridCol w="395515">
                  <a:extLst>
                    <a:ext uri="{9D8B030D-6E8A-4147-A177-3AD203B41FA5}">
                      <a16:colId xmlns:a16="http://schemas.microsoft.com/office/drawing/2014/main" val="3421012395"/>
                    </a:ext>
                  </a:extLst>
                </a:gridCol>
                <a:gridCol w="395515">
                  <a:extLst>
                    <a:ext uri="{9D8B030D-6E8A-4147-A177-3AD203B41FA5}">
                      <a16:colId xmlns:a16="http://schemas.microsoft.com/office/drawing/2014/main" val="2938966647"/>
                    </a:ext>
                  </a:extLst>
                </a:gridCol>
                <a:gridCol w="395515">
                  <a:extLst>
                    <a:ext uri="{9D8B030D-6E8A-4147-A177-3AD203B41FA5}">
                      <a16:colId xmlns:a16="http://schemas.microsoft.com/office/drawing/2014/main" val="1840499504"/>
                    </a:ext>
                  </a:extLst>
                </a:gridCol>
                <a:gridCol w="395515">
                  <a:extLst>
                    <a:ext uri="{9D8B030D-6E8A-4147-A177-3AD203B41FA5}">
                      <a16:colId xmlns:a16="http://schemas.microsoft.com/office/drawing/2014/main" val="4200939935"/>
                    </a:ext>
                  </a:extLst>
                </a:gridCol>
                <a:gridCol w="395515">
                  <a:extLst>
                    <a:ext uri="{9D8B030D-6E8A-4147-A177-3AD203B41FA5}">
                      <a16:colId xmlns:a16="http://schemas.microsoft.com/office/drawing/2014/main" val="2866207373"/>
                    </a:ext>
                  </a:extLst>
                </a:gridCol>
                <a:gridCol w="395515">
                  <a:extLst>
                    <a:ext uri="{9D8B030D-6E8A-4147-A177-3AD203B41FA5}">
                      <a16:colId xmlns:a16="http://schemas.microsoft.com/office/drawing/2014/main" val="736305523"/>
                    </a:ext>
                  </a:extLst>
                </a:gridCol>
                <a:gridCol w="395515">
                  <a:extLst>
                    <a:ext uri="{9D8B030D-6E8A-4147-A177-3AD203B41FA5}">
                      <a16:colId xmlns:a16="http://schemas.microsoft.com/office/drawing/2014/main" val="2925169710"/>
                    </a:ext>
                  </a:extLst>
                </a:gridCol>
                <a:gridCol w="395515">
                  <a:extLst>
                    <a:ext uri="{9D8B030D-6E8A-4147-A177-3AD203B41FA5}">
                      <a16:colId xmlns:a16="http://schemas.microsoft.com/office/drawing/2014/main" val="3597695838"/>
                    </a:ext>
                  </a:extLst>
                </a:gridCol>
                <a:gridCol w="395515">
                  <a:extLst>
                    <a:ext uri="{9D8B030D-6E8A-4147-A177-3AD203B41FA5}">
                      <a16:colId xmlns:a16="http://schemas.microsoft.com/office/drawing/2014/main" val="3066893467"/>
                    </a:ext>
                  </a:extLst>
                </a:gridCol>
                <a:gridCol w="395515">
                  <a:extLst>
                    <a:ext uri="{9D8B030D-6E8A-4147-A177-3AD203B41FA5}">
                      <a16:colId xmlns:a16="http://schemas.microsoft.com/office/drawing/2014/main" val="3567745222"/>
                    </a:ext>
                  </a:extLst>
                </a:gridCol>
              </a:tblGrid>
              <a:tr h="3810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54729137"/>
                  </a:ext>
                </a:extLst>
              </a:tr>
            </a:tbl>
          </a:graphicData>
        </a:graphic>
      </p:graphicFrame>
      <p:graphicFrame>
        <p:nvGraphicFramePr>
          <p:cNvPr id="47" name="Content Placeholder 6"/>
          <p:cNvGraphicFramePr>
            <a:graphicFrameLocks/>
          </p:cNvGraphicFramePr>
          <p:nvPr>
            <p:extLst>
              <p:ext uri="{D42A27DB-BD31-4B8C-83A1-F6EECF244321}">
                <p14:modId xmlns:p14="http://schemas.microsoft.com/office/powerpoint/2010/main" val="3945851327"/>
              </p:ext>
            </p:extLst>
          </p:nvPr>
        </p:nvGraphicFramePr>
        <p:xfrm>
          <a:off x="132000" y="3048000"/>
          <a:ext cx="8305815" cy="365760"/>
        </p:xfrm>
        <a:graphic>
          <a:graphicData uri="http://schemas.openxmlformats.org/drawingml/2006/table">
            <a:tbl>
              <a:tblPr firstRow="1" bandRow="1">
                <a:tableStyleId>{5940675A-B579-460E-94D1-54222C63F5DA}</a:tableStyleId>
              </a:tblPr>
              <a:tblGrid>
                <a:gridCol w="395515">
                  <a:extLst>
                    <a:ext uri="{9D8B030D-6E8A-4147-A177-3AD203B41FA5}">
                      <a16:colId xmlns:a16="http://schemas.microsoft.com/office/drawing/2014/main" val="3204006485"/>
                    </a:ext>
                  </a:extLst>
                </a:gridCol>
                <a:gridCol w="395515">
                  <a:extLst>
                    <a:ext uri="{9D8B030D-6E8A-4147-A177-3AD203B41FA5}">
                      <a16:colId xmlns:a16="http://schemas.microsoft.com/office/drawing/2014/main" val="1697682315"/>
                    </a:ext>
                  </a:extLst>
                </a:gridCol>
                <a:gridCol w="395515">
                  <a:extLst>
                    <a:ext uri="{9D8B030D-6E8A-4147-A177-3AD203B41FA5}">
                      <a16:colId xmlns:a16="http://schemas.microsoft.com/office/drawing/2014/main" val="1166061141"/>
                    </a:ext>
                  </a:extLst>
                </a:gridCol>
                <a:gridCol w="395515">
                  <a:extLst>
                    <a:ext uri="{9D8B030D-6E8A-4147-A177-3AD203B41FA5}">
                      <a16:colId xmlns:a16="http://schemas.microsoft.com/office/drawing/2014/main" val="3618821996"/>
                    </a:ext>
                  </a:extLst>
                </a:gridCol>
                <a:gridCol w="395515">
                  <a:extLst>
                    <a:ext uri="{9D8B030D-6E8A-4147-A177-3AD203B41FA5}">
                      <a16:colId xmlns:a16="http://schemas.microsoft.com/office/drawing/2014/main" val="1555223917"/>
                    </a:ext>
                  </a:extLst>
                </a:gridCol>
                <a:gridCol w="395515">
                  <a:extLst>
                    <a:ext uri="{9D8B030D-6E8A-4147-A177-3AD203B41FA5}">
                      <a16:colId xmlns:a16="http://schemas.microsoft.com/office/drawing/2014/main" val="1110732598"/>
                    </a:ext>
                  </a:extLst>
                </a:gridCol>
                <a:gridCol w="395515">
                  <a:extLst>
                    <a:ext uri="{9D8B030D-6E8A-4147-A177-3AD203B41FA5}">
                      <a16:colId xmlns:a16="http://schemas.microsoft.com/office/drawing/2014/main" val="4112483928"/>
                    </a:ext>
                  </a:extLst>
                </a:gridCol>
                <a:gridCol w="395515">
                  <a:extLst>
                    <a:ext uri="{9D8B030D-6E8A-4147-A177-3AD203B41FA5}">
                      <a16:colId xmlns:a16="http://schemas.microsoft.com/office/drawing/2014/main" val="506213351"/>
                    </a:ext>
                  </a:extLst>
                </a:gridCol>
                <a:gridCol w="395515">
                  <a:extLst>
                    <a:ext uri="{9D8B030D-6E8A-4147-A177-3AD203B41FA5}">
                      <a16:colId xmlns:a16="http://schemas.microsoft.com/office/drawing/2014/main" val="2009595335"/>
                    </a:ext>
                  </a:extLst>
                </a:gridCol>
                <a:gridCol w="395515">
                  <a:extLst>
                    <a:ext uri="{9D8B030D-6E8A-4147-A177-3AD203B41FA5}">
                      <a16:colId xmlns:a16="http://schemas.microsoft.com/office/drawing/2014/main" val="2836727580"/>
                    </a:ext>
                  </a:extLst>
                </a:gridCol>
                <a:gridCol w="395515">
                  <a:extLst>
                    <a:ext uri="{9D8B030D-6E8A-4147-A177-3AD203B41FA5}">
                      <a16:colId xmlns:a16="http://schemas.microsoft.com/office/drawing/2014/main" val="417252483"/>
                    </a:ext>
                  </a:extLst>
                </a:gridCol>
                <a:gridCol w="395515">
                  <a:extLst>
                    <a:ext uri="{9D8B030D-6E8A-4147-A177-3AD203B41FA5}">
                      <a16:colId xmlns:a16="http://schemas.microsoft.com/office/drawing/2014/main" val="3421012395"/>
                    </a:ext>
                  </a:extLst>
                </a:gridCol>
                <a:gridCol w="395515">
                  <a:extLst>
                    <a:ext uri="{9D8B030D-6E8A-4147-A177-3AD203B41FA5}">
                      <a16:colId xmlns:a16="http://schemas.microsoft.com/office/drawing/2014/main" val="2938966647"/>
                    </a:ext>
                  </a:extLst>
                </a:gridCol>
                <a:gridCol w="395515">
                  <a:extLst>
                    <a:ext uri="{9D8B030D-6E8A-4147-A177-3AD203B41FA5}">
                      <a16:colId xmlns:a16="http://schemas.microsoft.com/office/drawing/2014/main" val="1840499504"/>
                    </a:ext>
                  </a:extLst>
                </a:gridCol>
                <a:gridCol w="395515">
                  <a:extLst>
                    <a:ext uri="{9D8B030D-6E8A-4147-A177-3AD203B41FA5}">
                      <a16:colId xmlns:a16="http://schemas.microsoft.com/office/drawing/2014/main" val="4200939935"/>
                    </a:ext>
                  </a:extLst>
                </a:gridCol>
                <a:gridCol w="395515">
                  <a:extLst>
                    <a:ext uri="{9D8B030D-6E8A-4147-A177-3AD203B41FA5}">
                      <a16:colId xmlns:a16="http://schemas.microsoft.com/office/drawing/2014/main" val="2866207373"/>
                    </a:ext>
                  </a:extLst>
                </a:gridCol>
                <a:gridCol w="395515">
                  <a:extLst>
                    <a:ext uri="{9D8B030D-6E8A-4147-A177-3AD203B41FA5}">
                      <a16:colId xmlns:a16="http://schemas.microsoft.com/office/drawing/2014/main" val="736305523"/>
                    </a:ext>
                  </a:extLst>
                </a:gridCol>
                <a:gridCol w="395515">
                  <a:extLst>
                    <a:ext uri="{9D8B030D-6E8A-4147-A177-3AD203B41FA5}">
                      <a16:colId xmlns:a16="http://schemas.microsoft.com/office/drawing/2014/main" val="2925169710"/>
                    </a:ext>
                  </a:extLst>
                </a:gridCol>
                <a:gridCol w="395515">
                  <a:extLst>
                    <a:ext uri="{9D8B030D-6E8A-4147-A177-3AD203B41FA5}">
                      <a16:colId xmlns:a16="http://schemas.microsoft.com/office/drawing/2014/main" val="3597695838"/>
                    </a:ext>
                  </a:extLst>
                </a:gridCol>
                <a:gridCol w="395515">
                  <a:extLst>
                    <a:ext uri="{9D8B030D-6E8A-4147-A177-3AD203B41FA5}">
                      <a16:colId xmlns:a16="http://schemas.microsoft.com/office/drawing/2014/main" val="3066893467"/>
                    </a:ext>
                  </a:extLst>
                </a:gridCol>
                <a:gridCol w="395515">
                  <a:extLst>
                    <a:ext uri="{9D8B030D-6E8A-4147-A177-3AD203B41FA5}">
                      <a16:colId xmlns:a16="http://schemas.microsoft.com/office/drawing/2014/main" val="3567745222"/>
                    </a:ext>
                  </a:extLst>
                </a:gridCol>
              </a:tblGrid>
              <a:tr h="344034">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54729137"/>
                  </a:ext>
                </a:extLst>
              </a:tr>
            </a:tbl>
          </a:graphicData>
        </a:graphic>
      </p:graphicFrame>
      <p:graphicFrame>
        <p:nvGraphicFramePr>
          <p:cNvPr id="53" name="Table 52"/>
          <p:cNvGraphicFramePr>
            <a:graphicFrameLocks noGrp="1"/>
          </p:cNvGraphicFramePr>
          <p:nvPr>
            <p:extLst>
              <p:ext uri="{D42A27DB-BD31-4B8C-83A1-F6EECF244321}">
                <p14:modId xmlns:p14="http://schemas.microsoft.com/office/powerpoint/2010/main" val="1256734924"/>
              </p:ext>
            </p:extLst>
          </p:nvPr>
        </p:nvGraphicFramePr>
        <p:xfrm>
          <a:off x="6957051" y="2296160"/>
          <a:ext cx="1196349" cy="370840"/>
        </p:xfrm>
        <a:graphic>
          <a:graphicData uri="http://schemas.openxmlformats.org/drawingml/2006/table">
            <a:tbl>
              <a:tblPr firstRow="1" bandRow="1">
                <a:tableStyleId>{5C22544A-7EE6-4342-B048-85BDC9FD1C3A}</a:tableStyleId>
              </a:tblPr>
              <a:tblGrid>
                <a:gridCol w="398783">
                  <a:extLst>
                    <a:ext uri="{9D8B030D-6E8A-4147-A177-3AD203B41FA5}">
                      <a16:colId xmlns:a16="http://schemas.microsoft.com/office/drawing/2014/main" val="305208820"/>
                    </a:ext>
                  </a:extLst>
                </a:gridCol>
                <a:gridCol w="398783">
                  <a:extLst>
                    <a:ext uri="{9D8B030D-6E8A-4147-A177-3AD203B41FA5}">
                      <a16:colId xmlns:a16="http://schemas.microsoft.com/office/drawing/2014/main" val="1656973802"/>
                    </a:ext>
                  </a:extLst>
                </a:gridCol>
                <a:gridCol w="398783">
                  <a:extLst>
                    <a:ext uri="{9D8B030D-6E8A-4147-A177-3AD203B41FA5}">
                      <a16:colId xmlns:a16="http://schemas.microsoft.com/office/drawing/2014/main" val="1989626361"/>
                    </a:ext>
                  </a:extLst>
                </a:gridCol>
              </a:tblGrid>
              <a:tr h="370840">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extLst>
                  <a:ext uri="{0D108BD9-81ED-4DB2-BD59-A6C34878D82A}">
                    <a16:rowId xmlns:a16="http://schemas.microsoft.com/office/drawing/2014/main" val="3970546403"/>
                  </a:ext>
                </a:extLst>
              </a:tr>
            </a:tbl>
          </a:graphicData>
        </a:graphic>
      </p:graphicFrame>
      <p:graphicFrame>
        <p:nvGraphicFramePr>
          <p:cNvPr id="54" name="Table 53"/>
          <p:cNvGraphicFramePr>
            <a:graphicFrameLocks noGrp="1"/>
          </p:cNvGraphicFramePr>
          <p:nvPr>
            <p:extLst>
              <p:ext uri="{D42A27DB-BD31-4B8C-83A1-F6EECF244321}">
                <p14:modId xmlns:p14="http://schemas.microsoft.com/office/powerpoint/2010/main" val="3001603361"/>
              </p:ext>
            </p:extLst>
          </p:nvPr>
        </p:nvGraphicFramePr>
        <p:xfrm>
          <a:off x="4814308" y="2296160"/>
          <a:ext cx="1586492" cy="370840"/>
        </p:xfrm>
        <a:graphic>
          <a:graphicData uri="http://schemas.openxmlformats.org/drawingml/2006/table">
            <a:tbl>
              <a:tblPr firstRow="1" bandRow="1">
                <a:tableStyleId>{5C22544A-7EE6-4342-B048-85BDC9FD1C3A}</a:tableStyleId>
              </a:tblPr>
              <a:tblGrid>
                <a:gridCol w="396623">
                  <a:extLst>
                    <a:ext uri="{9D8B030D-6E8A-4147-A177-3AD203B41FA5}">
                      <a16:colId xmlns:a16="http://schemas.microsoft.com/office/drawing/2014/main" val="232159963"/>
                    </a:ext>
                  </a:extLst>
                </a:gridCol>
                <a:gridCol w="396623">
                  <a:extLst>
                    <a:ext uri="{9D8B030D-6E8A-4147-A177-3AD203B41FA5}">
                      <a16:colId xmlns:a16="http://schemas.microsoft.com/office/drawing/2014/main" val="459033437"/>
                    </a:ext>
                  </a:extLst>
                </a:gridCol>
                <a:gridCol w="396623">
                  <a:extLst>
                    <a:ext uri="{9D8B030D-6E8A-4147-A177-3AD203B41FA5}">
                      <a16:colId xmlns:a16="http://schemas.microsoft.com/office/drawing/2014/main" val="1157538066"/>
                    </a:ext>
                  </a:extLst>
                </a:gridCol>
                <a:gridCol w="396623">
                  <a:extLst>
                    <a:ext uri="{9D8B030D-6E8A-4147-A177-3AD203B41FA5}">
                      <a16:colId xmlns:a16="http://schemas.microsoft.com/office/drawing/2014/main" val="443307294"/>
                    </a:ext>
                  </a:extLst>
                </a:gridCol>
              </a:tblGrid>
              <a:tr h="370840">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217426090"/>
                  </a:ext>
                </a:extLst>
              </a:tr>
            </a:tbl>
          </a:graphicData>
        </a:graphic>
      </p:graphicFrame>
      <p:graphicFrame>
        <p:nvGraphicFramePr>
          <p:cNvPr id="55" name="Table 54"/>
          <p:cNvGraphicFramePr>
            <a:graphicFrameLocks noGrp="1"/>
          </p:cNvGraphicFramePr>
          <p:nvPr>
            <p:extLst>
              <p:ext uri="{D42A27DB-BD31-4B8C-83A1-F6EECF244321}">
                <p14:modId xmlns:p14="http://schemas.microsoft.com/office/powerpoint/2010/main" val="3499370558"/>
              </p:ext>
            </p:extLst>
          </p:nvPr>
        </p:nvGraphicFramePr>
        <p:xfrm>
          <a:off x="4849580" y="1597412"/>
          <a:ext cx="2764538" cy="370840"/>
        </p:xfrm>
        <a:graphic>
          <a:graphicData uri="http://schemas.openxmlformats.org/drawingml/2006/table">
            <a:tbl>
              <a:tblPr firstRow="1" bandRow="1">
                <a:tableStyleId>{5C22544A-7EE6-4342-B048-85BDC9FD1C3A}</a:tableStyleId>
              </a:tblPr>
              <a:tblGrid>
                <a:gridCol w="394934">
                  <a:extLst>
                    <a:ext uri="{9D8B030D-6E8A-4147-A177-3AD203B41FA5}">
                      <a16:colId xmlns:a16="http://schemas.microsoft.com/office/drawing/2014/main" val="1505445615"/>
                    </a:ext>
                  </a:extLst>
                </a:gridCol>
                <a:gridCol w="394934">
                  <a:extLst>
                    <a:ext uri="{9D8B030D-6E8A-4147-A177-3AD203B41FA5}">
                      <a16:colId xmlns:a16="http://schemas.microsoft.com/office/drawing/2014/main" val="79449735"/>
                    </a:ext>
                  </a:extLst>
                </a:gridCol>
                <a:gridCol w="394934">
                  <a:extLst>
                    <a:ext uri="{9D8B030D-6E8A-4147-A177-3AD203B41FA5}">
                      <a16:colId xmlns:a16="http://schemas.microsoft.com/office/drawing/2014/main" val="3520465647"/>
                    </a:ext>
                  </a:extLst>
                </a:gridCol>
                <a:gridCol w="394934">
                  <a:extLst>
                    <a:ext uri="{9D8B030D-6E8A-4147-A177-3AD203B41FA5}">
                      <a16:colId xmlns:a16="http://schemas.microsoft.com/office/drawing/2014/main" val="265221969"/>
                    </a:ext>
                  </a:extLst>
                </a:gridCol>
                <a:gridCol w="394934">
                  <a:extLst>
                    <a:ext uri="{9D8B030D-6E8A-4147-A177-3AD203B41FA5}">
                      <a16:colId xmlns:a16="http://schemas.microsoft.com/office/drawing/2014/main" val="1229537919"/>
                    </a:ext>
                  </a:extLst>
                </a:gridCol>
                <a:gridCol w="394934">
                  <a:extLst>
                    <a:ext uri="{9D8B030D-6E8A-4147-A177-3AD203B41FA5}">
                      <a16:colId xmlns:a16="http://schemas.microsoft.com/office/drawing/2014/main" val="1171471827"/>
                    </a:ext>
                  </a:extLst>
                </a:gridCol>
                <a:gridCol w="394934">
                  <a:extLst>
                    <a:ext uri="{9D8B030D-6E8A-4147-A177-3AD203B41FA5}">
                      <a16:colId xmlns:a16="http://schemas.microsoft.com/office/drawing/2014/main" val="2405637573"/>
                    </a:ext>
                  </a:extLst>
                </a:gridCol>
              </a:tblGrid>
              <a:tr h="370840">
                <a:tc>
                  <a:txBody>
                    <a:bodyPr/>
                    <a:lstStyle/>
                    <a:p>
                      <a:endParaRPr lang="en-US" dirty="0"/>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dirty="0"/>
                    </a:p>
                  </a:txBody>
                  <a:tcPr>
                    <a:solidFill>
                      <a:schemeClr val="accent3">
                        <a:lumMod val="75000"/>
                      </a:schemeClr>
                    </a:solidFill>
                  </a:tcPr>
                </a:tc>
                <a:extLst>
                  <a:ext uri="{0D108BD9-81ED-4DB2-BD59-A6C34878D82A}">
                    <a16:rowId xmlns:a16="http://schemas.microsoft.com/office/drawing/2014/main" val="619364408"/>
                  </a:ext>
                </a:extLst>
              </a:tr>
            </a:tbl>
          </a:graphicData>
        </a:graphic>
      </p:graphicFrame>
      <p:graphicFrame>
        <p:nvGraphicFramePr>
          <p:cNvPr id="56" name="Table 55"/>
          <p:cNvGraphicFramePr>
            <a:graphicFrameLocks noGrp="1"/>
          </p:cNvGraphicFramePr>
          <p:nvPr>
            <p:extLst>
              <p:ext uri="{D42A27DB-BD31-4B8C-83A1-F6EECF244321}">
                <p14:modId xmlns:p14="http://schemas.microsoft.com/office/powerpoint/2010/main" val="2763346198"/>
              </p:ext>
            </p:extLst>
          </p:nvPr>
        </p:nvGraphicFramePr>
        <p:xfrm>
          <a:off x="4840224" y="1005840"/>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graphicFrame>
        <p:nvGraphicFramePr>
          <p:cNvPr id="57" name="Table 56"/>
          <p:cNvGraphicFramePr>
            <a:graphicFrameLocks noGrp="1"/>
          </p:cNvGraphicFramePr>
          <p:nvPr>
            <p:extLst>
              <p:ext uri="{D42A27DB-BD31-4B8C-83A1-F6EECF244321}">
                <p14:modId xmlns:p14="http://schemas.microsoft.com/office/powerpoint/2010/main" val="207307267"/>
              </p:ext>
            </p:extLst>
          </p:nvPr>
        </p:nvGraphicFramePr>
        <p:xfrm>
          <a:off x="4901181" y="312490"/>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58" name="TextBox 57"/>
          <p:cNvSpPr txBox="1"/>
          <p:nvPr/>
        </p:nvSpPr>
        <p:spPr>
          <a:xfrm>
            <a:off x="4738108" y="1983659"/>
            <a:ext cx="737702" cy="369332"/>
          </a:xfrm>
          <a:prstGeom prst="rect">
            <a:avLst/>
          </a:prstGeom>
          <a:noFill/>
        </p:spPr>
        <p:txBody>
          <a:bodyPr wrap="none" rtlCol="0">
            <a:spAutoFit/>
          </a:bodyPr>
          <a:lstStyle/>
          <a:p>
            <a:r>
              <a:rPr lang="en-US" dirty="0"/>
              <a:t>B</a:t>
            </a:r>
            <a:r>
              <a:rPr lang="en-US" dirty="0" smtClean="0"/>
              <a:t> (5$)</a:t>
            </a:r>
            <a:endParaRPr lang="en-US" dirty="0"/>
          </a:p>
        </p:txBody>
      </p:sp>
      <p:sp>
        <p:nvSpPr>
          <p:cNvPr id="59" name="TextBox 58"/>
          <p:cNvSpPr txBox="1"/>
          <p:nvPr/>
        </p:nvSpPr>
        <p:spPr>
          <a:xfrm>
            <a:off x="4771719" y="1295400"/>
            <a:ext cx="853119" cy="369332"/>
          </a:xfrm>
          <a:prstGeom prst="rect">
            <a:avLst/>
          </a:prstGeom>
          <a:noFill/>
        </p:spPr>
        <p:txBody>
          <a:bodyPr wrap="none" rtlCol="0">
            <a:spAutoFit/>
          </a:bodyPr>
          <a:lstStyle/>
          <a:p>
            <a:r>
              <a:rPr lang="en-US" dirty="0" smtClean="0"/>
              <a:t>C (11$)</a:t>
            </a:r>
            <a:endParaRPr lang="en-US" dirty="0"/>
          </a:p>
        </p:txBody>
      </p:sp>
      <p:sp>
        <p:nvSpPr>
          <p:cNvPr id="60" name="TextBox 59"/>
          <p:cNvSpPr txBox="1"/>
          <p:nvPr/>
        </p:nvSpPr>
        <p:spPr>
          <a:xfrm>
            <a:off x="4801754" y="691831"/>
            <a:ext cx="872355" cy="369332"/>
          </a:xfrm>
          <a:prstGeom prst="rect">
            <a:avLst/>
          </a:prstGeom>
          <a:noFill/>
        </p:spPr>
        <p:txBody>
          <a:bodyPr wrap="none" rtlCol="0">
            <a:spAutoFit/>
          </a:bodyPr>
          <a:lstStyle/>
          <a:p>
            <a:r>
              <a:rPr lang="en-US" dirty="0"/>
              <a:t>D</a:t>
            </a:r>
            <a:r>
              <a:rPr lang="en-US" dirty="0" smtClean="0"/>
              <a:t> (14$)</a:t>
            </a:r>
            <a:endParaRPr lang="en-US" dirty="0"/>
          </a:p>
        </p:txBody>
      </p:sp>
      <p:sp>
        <p:nvSpPr>
          <p:cNvPr id="61" name="TextBox 60"/>
          <p:cNvSpPr txBox="1"/>
          <p:nvPr/>
        </p:nvSpPr>
        <p:spPr>
          <a:xfrm>
            <a:off x="4800600" y="23709"/>
            <a:ext cx="841897" cy="369332"/>
          </a:xfrm>
          <a:prstGeom prst="rect">
            <a:avLst/>
          </a:prstGeom>
          <a:noFill/>
        </p:spPr>
        <p:txBody>
          <a:bodyPr wrap="none" rtlCol="0">
            <a:spAutoFit/>
          </a:bodyPr>
          <a:lstStyle/>
          <a:p>
            <a:r>
              <a:rPr lang="en-US" dirty="0"/>
              <a:t>E</a:t>
            </a:r>
            <a:r>
              <a:rPr lang="en-US" dirty="0" smtClean="0"/>
              <a:t> (15$)</a:t>
            </a:r>
            <a:endParaRPr lang="en-US" dirty="0"/>
          </a:p>
        </p:txBody>
      </p:sp>
      <p:sp>
        <p:nvSpPr>
          <p:cNvPr id="62" name="TextBox 61"/>
          <p:cNvSpPr txBox="1"/>
          <p:nvPr/>
        </p:nvSpPr>
        <p:spPr>
          <a:xfrm>
            <a:off x="6918581" y="1905000"/>
            <a:ext cx="745717" cy="369332"/>
          </a:xfrm>
          <a:prstGeom prst="rect">
            <a:avLst/>
          </a:prstGeom>
          <a:noFill/>
        </p:spPr>
        <p:txBody>
          <a:bodyPr wrap="none" rtlCol="0">
            <a:spAutoFit/>
          </a:bodyPr>
          <a:lstStyle/>
          <a:p>
            <a:r>
              <a:rPr lang="en-US" dirty="0" smtClean="0"/>
              <a:t>A (4$)</a:t>
            </a:r>
            <a:endParaRPr lang="en-US" dirty="0"/>
          </a:p>
        </p:txBody>
      </p:sp>
      <p:sp>
        <p:nvSpPr>
          <p:cNvPr id="3" name="TextBox 2"/>
          <p:cNvSpPr txBox="1"/>
          <p:nvPr/>
        </p:nvSpPr>
        <p:spPr>
          <a:xfrm>
            <a:off x="8520454" y="2895600"/>
            <a:ext cx="536027" cy="646331"/>
          </a:xfrm>
          <a:prstGeom prst="rect">
            <a:avLst/>
          </a:prstGeom>
          <a:noFill/>
        </p:spPr>
        <p:txBody>
          <a:bodyPr wrap="square" rtlCol="0">
            <a:spAutoFit/>
          </a:bodyPr>
          <a:lstStyle/>
          <a:p>
            <a:r>
              <a:rPr lang="en-US" dirty="0" smtClean="0"/>
              <a:t>0/1</a:t>
            </a:r>
          </a:p>
          <a:p>
            <a:r>
              <a:rPr lang="en-US" dirty="0" smtClean="0"/>
              <a:t>NF</a:t>
            </a:r>
            <a:endParaRPr lang="en-US" dirty="0"/>
          </a:p>
        </p:txBody>
      </p:sp>
      <p:sp>
        <p:nvSpPr>
          <p:cNvPr id="63" name="TextBox 62"/>
          <p:cNvSpPr txBox="1"/>
          <p:nvPr/>
        </p:nvSpPr>
        <p:spPr>
          <a:xfrm>
            <a:off x="8530681" y="3889631"/>
            <a:ext cx="613319" cy="646331"/>
          </a:xfrm>
          <a:prstGeom prst="rect">
            <a:avLst/>
          </a:prstGeom>
          <a:noFill/>
        </p:spPr>
        <p:txBody>
          <a:bodyPr wrap="square" rtlCol="0">
            <a:spAutoFit/>
          </a:bodyPr>
          <a:lstStyle/>
          <a:p>
            <a:r>
              <a:rPr lang="en-US" dirty="0" err="1" smtClean="0"/>
              <a:t>inf</a:t>
            </a:r>
            <a:endParaRPr lang="en-US" dirty="0" smtClean="0"/>
          </a:p>
          <a:p>
            <a:r>
              <a:rPr lang="en-US" dirty="0" smtClean="0"/>
              <a:t>NF</a:t>
            </a:r>
            <a:endParaRPr lang="en-US" dirty="0"/>
          </a:p>
        </p:txBody>
      </p:sp>
      <p:sp>
        <p:nvSpPr>
          <p:cNvPr id="64" name="TextBox 63"/>
          <p:cNvSpPr txBox="1"/>
          <p:nvPr/>
        </p:nvSpPr>
        <p:spPr>
          <a:xfrm>
            <a:off x="8530681" y="4838897"/>
            <a:ext cx="613319" cy="646331"/>
          </a:xfrm>
          <a:prstGeom prst="rect">
            <a:avLst/>
          </a:prstGeom>
          <a:noFill/>
        </p:spPr>
        <p:txBody>
          <a:bodyPr wrap="square" rtlCol="0">
            <a:spAutoFit/>
          </a:bodyPr>
          <a:lstStyle/>
          <a:p>
            <a:r>
              <a:rPr lang="en-US" dirty="0" err="1" smtClean="0"/>
              <a:t>inf</a:t>
            </a:r>
            <a:endParaRPr lang="en-US" dirty="0" smtClean="0"/>
          </a:p>
          <a:p>
            <a:r>
              <a:rPr lang="en-US" dirty="0" smtClean="0"/>
              <a:t>F</a:t>
            </a:r>
            <a:endParaRPr lang="en-US" dirty="0"/>
          </a:p>
        </p:txBody>
      </p:sp>
      <p:sp>
        <p:nvSpPr>
          <p:cNvPr id="65" name="TextBox 64"/>
          <p:cNvSpPr txBox="1"/>
          <p:nvPr/>
        </p:nvSpPr>
        <p:spPr>
          <a:xfrm>
            <a:off x="8581628" y="5881403"/>
            <a:ext cx="522081" cy="646331"/>
          </a:xfrm>
          <a:prstGeom prst="rect">
            <a:avLst/>
          </a:prstGeom>
          <a:noFill/>
        </p:spPr>
        <p:txBody>
          <a:bodyPr wrap="square" rtlCol="0">
            <a:spAutoFit/>
          </a:bodyPr>
          <a:lstStyle/>
          <a:p>
            <a:r>
              <a:rPr lang="en-US" dirty="0" smtClean="0"/>
              <a:t>0/1</a:t>
            </a:r>
          </a:p>
          <a:p>
            <a:r>
              <a:rPr lang="en-US" dirty="0" smtClean="0"/>
              <a:t>F</a:t>
            </a:r>
            <a:endParaRPr lang="en-US" dirty="0"/>
          </a:p>
        </p:txBody>
      </p:sp>
      <p:graphicFrame>
        <p:nvGraphicFramePr>
          <p:cNvPr id="66" name="Content Placeholder 4"/>
          <p:cNvGraphicFramePr>
            <a:graphicFrameLocks/>
          </p:cNvGraphicFramePr>
          <p:nvPr>
            <p:extLst>
              <p:ext uri="{D42A27DB-BD31-4B8C-83A1-F6EECF244321}">
                <p14:modId xmlns:p14="http://schemas.microsoft.com/office/powerpoint/2010/main" val="3973786286"/>
              </p:ext>
            </p:extLst>
          </p:nvPr>
        </p:nvGraphicFramePr>
        <p:xfrm>
          <a:off x="228394" y="644035"/>
          <a:ext cx="4495802" cy="1463040"/>
        </p:xfrm>
        <a:graphic>
          <a:graphicData uri="http://schemas.openxmlformats.org/drawingml/2006/table">
            <a:tbl>
              <a:tblPr firstRow="1" bandRow="1">
                <a:tableStyleId>{5C22544A-7EE6-4342-B048-85BDC9FD1C3A}</a:tableStyleId>
              </a:tblPr>
              <a:tblGrid>
                <a:gridCol w="1082322">
                  <a:extLst>
                    <a:ext uri="{9D8B030D-6E8A-4147-A177-3AD203B41FA5}">
                      <a16:colId xmlns:a16="http://schemas.microsoft.com/office/drawing/2014/main" val="20000"/>
                    </a:ext>
                  </a:extLst>
                </a:gridCol>
                <a:gridCol w="790928">
                  <a:extLst>
                    <a:ext uri="{9D8B030D-6E8A-4147-A177-3AD203B41FA5}">
                      <a16:colId xmlns:a16="http://schemas.microsoft.com/office/drawing/2014/main" val="20001"/>
                    </a:ext>
                  </a:extLst>
                </a:gridCol>
                <a:gridCol w="655638">
                  <a:extLst>
                    <a:ext uri="{9D8B030D-6E8A-4147-A177-3AD203B41FA5}">
                      <a16:colId xmlns:a16="http://schemas.microsoft.com/office/drawing/2014/main" val="20002"/>
                    </a:ext>
                  </a:extLst>
                </a:gridCol>
                <a:gridCol w="655638">
                  <a:extLst>
                    <a:ext uri="{9D8B030D-6E8A-4147-A177-3AD203B41FA5}">
                      <a16:colId xmlns:a16="http://schemas.microsoft.com/office/drawing/2014/main" val="20003"/>
                    </a:ext>
                  </a:extLst>
                </a:gridCol>
                <a:gridCol w="655638">
                  <a:extLst>
                    <a:ext uri="{9D8B030D-6E8A-4147-A177-3AD203B41FA5}">
                      <a16:colId xmlns:a16="http://schemas.microsoft.com/office/drawing/2014/main" val="20004"/>
                    </a:ext>
                  </a:extLst>
                </a:gridCol>
                <a:gridCol w="655638">
                  <a:extLst>
                    <a:ext uri="{9D8B030D-6E8A-4147-A177-3AD203B41FA5}">
                      <a16:colId xmlns:a16="http://schemas.microsoft.com/office/drawing/2014/main" val="20005"/>
                    </a:ext>
                  </a:extLst>
                </a:gridCol>
              </a:tblGrid>
              <a:tr h="279400">
                <a:tc>
                  <a:txBody>
                    <a:bodyPr/>
                    <a:lstStyle/>
                    <a:p>
                      <a:r>
                        <a:rPr lang="en-US" sz="1600" dirty="0" smtClean="0"/>
                        <a:t>Item</a:t>
                      </a:r>
                      <a:endParaRPr lang="en-US" sz="1600" dirty="0"/>
                    </a:p>
                  </a:txBody>
                  <a:tcPr/>
                </a:tc>
                <a:tc>
                  <a:txBody>
                    <a:bodyPr/>
                    <a:lstStyle/>
                    <a:p>
                      <a:r>
                        <a:rPr lang="en-US" sz="1600" dirty="0" smtClean="0"/>
                        <a:t>A</a:t>
                      </a:r>
                      <a:endParaRPr lang="en-US" sz="1600" dirty="0"/>
                    </a:p>
                  </a:txBody>
                  <a:tcPr/>
                </a:tc>
                <a:tc>
                  <a:txBody>
                    <a:bodyPr/>
                    <a:lstStyle/>
                    <a:p>
                      <a:r>
                        <a:rPr lang="en-US" sz="1600" dirty="0" smtClean="0"/>
                        <a:t>B</a:t>
                      </a:r>
                      <a:endParaRPr lang="en-US" sz="1600" dirty="0"/>
                    </a:p>
                  </a:txBody>
                  <a:tcPr/>
                </a:tc>
                <a:tc>
                  <a:txBody>
                    <a:bodyPr/>
                    <a:lstStyle/>
                    <a:p>
                      <a:r>
                        <a:rPr lang="en-US" sz="1600" dirty="0" smtClean="0"/>
                        <a:t>C</a:t>
                      </a:r>
                      <a:endParaRPr lang="en-US" sz="1600" dirty="0"/>
                    </a:p>
                  </a:txBody>
                  <a:tcPr/>
                </a:tc>
                <a:tc>
                  <a:txBody>
                    <a:bodyPr/>
                    <a:lstStyle/>
                    <a:p>
                      <a:r>
                        <a:rPr lang="en-US" sz="1600" dirty="0" smtClean="0"/>
                        <a:t>D</a:t>
                      </a:r>
                      <a:endParaRPr lang="en-US" sz="1600" dirty="0"/>
                    </a:p>
                  </a:txBody>
                  <a:tcPr/>
                </a:tc>
                <a:tc>
                  <a:txBody>
                    <a:bodyPr/>
                    <a:lstStyle/>
                    <a:p>
                      <a:r>
                        <a:rPr lang="en-US" sz="1600" dirty="0" smtClean="0"/>
                        <a:t>E</a:t>
                      </a:r>
                      <a:endParaRPr lang="en-US" sz="1600" dirty="0"/>
                    </a:p>
                  </a:txBody>
                  <a:tcPr/>
                </a:tc>
                <a:extLst>
                  <a:ext uri="{0D108BD9-81ED-4DB2-BD59-A6C34878D82A}">
                    <a16:rowId xmlns:a16="http://schemas.microsoft.com/office/drawing/2014/main" val="10000"/>
                  </a:ext>
                </a:extLst>
              </a:tr>
              <a:tr h="279400">
                <a:tc>
                  <a:txBody>
                    <a:bodyPr/>
                    <a:lstStyle/>
                    <a:p>
                      <a:r>
                        <a:rPr lang="en-US" sz="1600" dirty="0" smtClean="0"/>
                        <a:t>Value</a:t>
                      </a:r>
                      <a:r>
                        <a:rPr lang="en-US" sz="1600" baseline="0" dirty="0" smtClean="0"/>
                        <a:t> </a:t>
                      </a:r>
                      <a:endParaRPr lang="en-US" sz="1600" dirty="0"/>
                    </a:p>
                  </a:txBody>
                  <a:tcPr/>
                </a:tc>
                <a:tc>
                  <a:txBody>
                    <a:bodyPr/>
                    <a:lstStyle/>
                    <a:p>
                      <a:r>
                        <a:rPr lang="en-US" sz="1600" b="1" dirty="0" smtClean="0">
                          <a:solidFill>
                            <a:srgbClr val="C00000"/>
                          </a:solidFill>
                        </a:rPr>
                        <a:t>4</a:t>
                      </a:r>
                      <a:endParaRPr lang="en-US" sz="1600" b="1" dirty="0">
                        <a:solidFill>
                          <a:srgbClr val="C00000"/>
                        </a:solidFill>
                      </a:endParaRPr>
                    </a:p>
                  </a:txBody>
                  <a:tcPr/>
                </a:tc>
                <a:tc>
                  <a:txBody>
                    <a:bodyPr/>
                    <a:lstStyle/>
                    <a:p>
                      <a:r>
                        <a:rPr lang="en-US" sz="1600" b="1" dirty="0" smtClean="0">
                          <a:solidFill>
                            <a:srgbClr val="C00000"/>
                          </a:solidFill>
                        </a:rPr>
                        <a:t>5</a:t>
                      </a:r>
                      <a:endParaRPr lang="en-US" sz="1600" b="1" dirty="0">
                        <a:solidFill>
                          <a:srgbClr val="C00000"/>
                        </a:solidFill>
                      </a:endParaRPr>
                    </a:p>
                  </a:txBody>
                  <a:tcPr/>
                </a:tc>
                <a:tc>
                  <a:txBody>
                    <a:bodyPr/>
                    <a:lstStyle/>
                    <a:p>
                      <a:r>
                        <a:rPr lang="en-US" sz="1600" b="1" dirty="0" smtClean="0">
                          <a:solidFill>
                            <a:srgbClr val="C00000"/>
                          </a:solidFill>
                        </a:rPr>
                        <a:t>11</a:t>
                      </a:r>
                      <a:endParaRPr lang="en-US" sz="1600" b="1" dirty="0">
                        <a:solidFill>
                          <a:srgbClr val="C00000"/>
                        </a:solidFill>
                      </a:endParaRPr>
                    </a:p>
                  </a:txBody>
                  <a:tcPr/>
                </a:tc>
                <a:tc>
                  <a:txBody>
                    <a:bodyPr/>
                    <a:lstStyle/>
                    <a:p>
                      <a:r>
                        <a:rPr lang="en-US" sz="1600" b="1" dirty="0" smtClean="0">
                          <a:solidFill>
                            <a:srgbClr val="C00000"/>
                          </a:solidFill>
                        </a:rPr>
                        <a:t>14</a:t>
                      </a:r>
                      <a:endParaRPr lang="en-US" sz="1600" b="1" dirty="0">
                        <a:solidFill>
                          <a:srgbClr val="C00000"/>
                        </a:solidFill>
                      </a:endParaRPr>
                    </a:p>
                  </a:txBody>
                  <a:tcPr/>
                </a:tc>
                <a:tc>
                  <a:txBody>
                    <a:bodyPr/>
                    <a:lstStyle/>
                    <a:p>
                      <a:r>
                        <a:rPr lang="en-US" sz="1600" b="1" dirty="0" smtClean="0">
                          <a:solidFill>
                            <a:srgbClr val="C00000"/>
                          </a:solidFill>
                        </a:rPr>
                        <a:t>15</a:t>
                      </a:r>
                      <a:endParaRPr lang="en-US" sz="1600" b="1" dirty="0">
                        <a:solidFill>
                          <a:srgbClr val="C00000"/>
                        </a:solidFill>
                      </a:endParaRPr>
                    </a:p>
                  </a:txBody>
                  <a:tcPr/>
                </a:tc>
                <a:extLst>
                  <a:ext uri="{0D108BD9-81ED-4DB2-BD59-A6C34878D82A}">
                    <a16:rowId xmlns:a16="http://schemas.microsoft.com/office/drawing/2014/main" val="10001"/>
                  </a:ext>
                </a:extLst>
              </a:tr>
              <a:tr h="279400">
                <a:tc>
                  <a:txBody>
                    <a:bodyPr/>
                    <a:lstStyle/>
                    <a:p>
                      <a:r>
                        <a:rPr lang="en-US" sz="1600" dirty="0" smtClean="0"/>
                        <a:t>Weight</a:t>
                      </a:r>
                      <a:endParaRPr lang="en-US" sz="1600" dirty="0"/>
                    </a:p>
                  </a:txBody>
                  <a:tcPr/>
                </a:tc>
                <a:tc>
                  <a:txBody>
                    <a:bodyPr/>
                    <a:lstStyle/>
                    <a:p>
                      <a:r>
                        <a:rPr lang="en-US" sz="1600" b="1" dirty="0" smtClean="0">
                          <a:solidFill>
                            <a:schemeClr val="tx2"/>
                          </a:solidFill>
                        </a:rPr>
                        <a:t>3</a:t>
                      </a:r>
                      <a:endParaRPr lang="en-US" sz="1600" b="1" dirty="0">
                        <a:solidFill>
                          <a:schemeClr val="tx2"/>
                        </a:solidFill>
                      </a:endParaRPr>
                    </a:p>
                  </a:txBody>
                  <a:tcPr/>
                </a:tc>
                <a:tc>
                  <a:txBody>
                    <a:bodyPr/>
                    <a:lstStyle/>
                    <a:p>
                      <a:r>
                        <a:rPr lang="en-US" sz="1600" b="1" dirty="0" smtClean="0">
                          <a:solidFill>
                            <a:schemeClr val="tx2"/>
                          </a:solidFill>
                        </a:rPr>
                        <a:t>4</a:t>
                      </a:r>
                      <a:endParaRPr lang="en-US" sz="1600" b="1" dirty="0">
                        <a:solidFill>
                          <a:schemeClr val="tx2"/>
                        </a:solidFill>
                      </a:endParaRPr>
                    </a:p>
                  </a:txBody>
                  <a:tcPr/>
                </a:tc>
                <a:tc>
                  <a:txBody>
                    <a:bodyPr/>
                    <a:lstStyle/>
                    <a:p>
                      <a:r>
                        <a:rPr lang="en-US" sz="1600" b="1" dirty="0" smtClean="0">
                          <a:solidFill>
                            <a:schemeClr val="tx2"/>
                          </a:solidFill>
                        </a:rPr>
                        <a:t>7</a:t>
                      </a:r>
                      <a:endParaRPr lang="en-US" sz="1600" b="1" dirty="0">
                        <a:solidFill>
                          <a:schemeClr val="tx2"/>
                        </a:solidFill>
                      </a:endParaRPr>
                    </a:p>
                  </a:txBody>
                  <a:tcPr/>
                </a:tc>
                <a:tc>
                  <a:txBody>
                    <a:bodyPr/>
                    <a:lstStyle/>
                    <a:p>
                      <a:r>
                        <a:rPr lang="en-US" sz="1600" b="1" dirty="0" smtClean="0">
                          <a:solidFill>
                            <a:schemeClr val="tx2"/>
                          </a:solidFill>
                        </a:rPr>
                        <a:t>8</a:t>
                      </a:r>
                      <a:endParaRPr lang="en-US" sz="1600" b="1" dirty="0">
                        <a:solidFill>
                          <a:schemeClr val="tx2"/>
                        </a:solidFill>
                      </a:endParaRPr>
                    </a:p>
                  </a:txBody>
                  <a:tcPr/>
                </a:tc>
                <a:tc>
                  <a:txBody>
                    <a:bodyPr/>
                    <a:lstStyle/>
                    <a:p>
                      <a:r>
                        <a:rPr lang="en-US" sz="1600" b="1" dirty="0" smtClean="0">
                          <a:solidFill>
                            <a:schemeClr val="tx2"/>
                          </a:solidFill>
                        </a:rPr>
                        <a:t>9</a:t>
                      </a:r>
                    </a:p>
                  </a:txBody>
                  <a:tcPr/>
                </a:tc>
                <a:extLst>
                  <a:ext uri="{0D108BD9-81ED-4DB2-BD59-A6C34878D82A}">
                    <a16:rowId xmlns:a16="http://schemas.microsoft.com/office/drawing/2014/main" val="10002"/>
                  </a:ext>
                </a:extLst>
              </a:tr>
              <a:tr h="279400">
                <a:tc gridSpan="6">
                  <a:txBody>
                    <a:bodyPr/>
                    <a:lstStyle/>
                    <a:p>
                      <a:r>
                        <a:rPr lang="en-US" sz="1600" dirty="0" smtClean="0"/>
                        <a:t>Reordered decreasing by </a:t>
                      </a:r>
                      <a:r>
                        <a:rPr lang="en-US" sz="1800" b="1" dirty="0" smtClean="0">
                          <a:solidFill>
                            <a:srgbClr val="C00000"/>
                          </a:solidFill>
                        </a:rPr>
                        <a:t>value</a:t>
                      </a:r>
                      <a:r>
                        <a:rPr lang="en-US" sz="1600" dirty="0" smtClean="0"/>
                        <a:t>:  </a:t>
                      </a:r>
                      <a:r>
                        <a:rPr lang="en-US" sz="2400" b="1" dirty="0" smtClean="0">
                          <a:solidFill>
                            <a:schemeClr val="accent6">
                              <a:lumMod val="50000"/>
                            </a:schemeClr>
                          </a:solidFill>
                        </a:rPr>
                        <a:t> E, D, C, B, A</a:t>
                      </a:r>
                      <a:endParaRPr lang="en-US" sz="1600" b="1" dirty="0" smtClean="0">
                        <a:solidFill>
                          <a:schemeClr val="accent6">
                            <a:lumMod val="50000"/>
                          </a:schemeClr>
                        </a:solidFill>
                      </a:endParaRPr>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smtClean="0"/>
                    </a:p>
                  </a:txBody>
                  <a:tcPr/>
                </a:tc>
                <a:tc hMerge="1">
                  <a:txBody>
                    <a:bodyPr/>
                    <a:lstStyle/>
                    <a:p>
                      <a:endParaRPr lang="en-US" sz="1400" dirty="0" smtClean="0"/>
                    </a:p>
                  </a:txBody>
                  <a:tcPr/>
                </a:tc>
                <a:extLst>
                  <a:ext uri="{0D108BD9-81ED-4DB2-BD59-A6C34878D82A}">
                    <a16:rowId xmlns:a16="http://schemas.microsoft.com/office/drawing/2014/main" val="10003"/>
                  </a:ext>
                </a:extLst>
              </a:tr>
            </a:tbl>
          </a:graphicData>
        </a:graphic>
      </p:graphicFrame>
      <p:graphicFrame>
        <p:nvGraphicFramePr>
          <p:cNvPr id="67" name="Table 66"/>
          <p:cNvGraphicFramePr>
            <a:graphicFrameLocks noGrp="1"/>
          </p:cNvGraphicFramePr>
          <p:nvPr>
            <p:extLst>
              <p:ext uri="{D42A27DB-BD31-4B8C-83A1-F6EECF244321}">
                <p14:modId xmlns:p14="http://schemas.microsoft.com/office/powerpoint/2010/main" val="1462376396"/>
              </p:ext>
            </p:extLst>
          </p:nvPr>
        </p:nvGraphicFramePr>
        <p:xfrm>
          <a:off x="122858" y="2981960"/>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68" name="TextBox 67"/>
          <p:cNvSpPr txBox="1"/>
          <p:nvPr/>
        </p:nvSpPr>
        <p:spPr>
          <a:xfrm>
            <a:off x="22277" y="2693179"/>
            <a:ext cx="841897" cy="369332"/>
          </a:xfrm>
          <a:prstGeom prst="rect">
            <a:avLst/>
          </a:prstGeom>
          <a:noFill/>
        </p:spPr>
        <p:txBody>
          <a:bodyPr wrap="none" rtlCol="0">
            <a:spAutoFit/>
          </a:bodyPr>
          <a:lstStyle/>
          <a:p>
            <a:r>
              <a:rPr lang="en-US" dirty="0"/>
              <a:t>E</a:t>
            </a:r>
            <a:r>
              <a:rPr lang="en-US" dirty="0" smtClean="0"/>
              <a:t> (15$)</a:t>
            </a:r>
            <a:endParaRPr lang="en-US" dirty="0"/>
          </a:p>
        </p:txBody>
      </p:sp>
      <p:graphicFrame>
        <p:nvGraphicFramePr>
          <p:cNvPr id="69" name="Table 68"/>
          <p:cNvGraphicFramePr>
            <a:graphicFrameLocks noGrp="1"/>
          </p:cNvGraphicFramePr>
          <p:nvPr>
            <p:extLst>
              <p:ext uri="{D42A27DB-BD31-4B8C-83A1-F6EECF244321}">
                <p14:modId xmlns:p14="http://schemas.microsoft.com/office/powerpoint/2010/main" val="2140719189"/>
              </p:ext>
            </p:extLst>
          </p:nvPr>
        </p:nvGraphicFramePr>
        <p:xfrm>
          <a:off x="3697224" y="2987040"/>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sp>
        <p:nvSpPr>
          <p:cNvPr id="70" name="TextBox 69"/>
          <p:cNvSpPr txBox="1"/>
          <p:nvPr/>
        </p:nvSpPr>
        <p:spPr>
          <a:xfrm>
            <a:off x="3658754" y="2673031"/>
            <a:ext cx="872355" cy="369332"/>
          </a:xfrm>
          <a:prstGeom prst="rect">
            <a:avLst/>
          </a:prstGeom>
          <a:noFill/>
        </p:spPr>
        <p:txBody>
          <a:bodyPr wrap="none" rtlCol="0">
            <a:spAutoFit/>
          </a:bodyPr>
          <a:lstStyle/>
          <a:p>
            <a:r>
              <a:rPr lang="en-US" dirty="0"/>
              <a:t>D</a:t>
            </a:r>
            <a:r>
              <a:rPr lang="en-US" dirty="0" smtClean="0"/>
              <a:t> (14$)</a:t>
            </a:r>
            <a:endParaRPr lang="en-US" dirty="0"/>
          </a:p>
        </p:txBody>
      </p:sp>
      <p:graphicFrame>
        <p:nvGraphicFramePr>
          <p:cNvPr id="71" name="Table 70"/>
          <p:cNvGraphicFramePr>
            <a:graphicFrameLocks noGrp="1"/>
          </p:cNvGraphicFramePr>
          <p:nvPr>
            <p:extLst>
              <p:ext uri="{D42A27DB-BD31-4B8C-83A1-F6EECF244321}">
                <p14:modId xmlns:p14="http://schemas.microsoft.com/office/powerpoint/2010/main" val="1951848107"/>
              </p:ext>
            </p:extLst>
          </p:nvPr>
        </p:nvGraphicFramePr>
        <p:xfrm>
          <a:off x="6851204" y="2988215"/>
          <a:ext cx="1586492" cy="370840"/>
        </p:xfrm>
        <a:graphic>
          <a:graphicData uri="http://schemas.openxmlformats.org/drawingml/2006/table">
            <a:tbl>
              <a:tblPr firstRow="1" bandRow="1">
                <a:tableStyleId>{5C22544A-7EE6-4342-B048-85BDC9FD1C3A}</a:tableStyleId>
              </a:tblPr>
              <a:tblGrid>
                <a:gridCol w="396623">
                  <a:extLst>
                    <a:ext uri="{9D8B030D-6E8A-4147-A177-3AD203B41FA5}">
                      <a16:colId xmlns:a16="http://schemas.microsoft.com/office/drawing/2014/main" val="232159963"/>
                    </a:ext>
                  </a:extLst>
                </a:gridCol>
                <a:gridCol w="396623">
                  <a:extLst>
                    <a:ext uri="{9D8B030D-6E8A-4147-A177-3AD203B41FA5}">
                      <a16:colId xmlns:a16="http://schemas.microsoft.com/office/drawing/2014/main" val="459033437"/>
                    </a:ext>
                  </a:extLst>
                </a:gridCol>
                <a:gridCol w="396623">
                  <a:extLst>
                    <a:ext uri="{9D8B030D-6E8A-4147-A177-3AD203B41FA5}">
                      <a16:colId xmlns:a16="http://schemas.microsoft.com/office/drawing/2014/main" val="1157538066"/>
                    </a:ext>
                  </a:extLst>
                </a:gridCol>
                <a:gridCol w="396623">
                  <a:extLst>
                    <a:ext uri="{9D8B030D-6E8A-4147-A177-3AD203B41FA5}">
                      <a16:colId xmlns:a16="http://schemas.microsoft.com/office/drawing/2014/main" val="443307294"/>
                    </a:ext>
                  </a:extLst>
                </a:gridCol>
              </a:tblGrid>
              <a:tr h="370840">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217426090"/>
                  </a:ext>
                </a:extLst>
              </a:tr>
            </a:tbl>
          </a:graphicData>
        </a:graphic>
      </p:graphicFrame>
      <p:sp>
        <p:nvSpPr>
          <p:cNvPr id="72" name="TextBox 71"/>
          <p:cNvSpPr txBox="1"/>
          <p:nvPr/>
        </p:nvSpPr>
        <p:spPr>
          <a:xfrm>
            <a:off x="6775004" y="2675714"/>
            <a:ext cx="737702" cy="369332"/>
          </a:xfrm>
          <a:prstGeom prst="rect">
            <a:avLst/>
          </a:prstGeom>
          <a:noFill/>
        </p:spPr>
        <p:txBody>
          <a:bodyPr wrap="none" rtlCol="0">
            <a:spAutoFit/>
          </a:bodyPr>
          <a:lstStyle/>
          <a:p>
            <a:r>
              <a:rPr lang="en-US" dirty="0"/>
              <a:t>B</a:t>
            </a:r>
            <a:r>
              <a:rPr lang="en-US" dirty="0" smtClean="0"/>
              <a:t> (5$)</a:t>
            </a:r>
            <a:endParaRPr lang="en-US" dirty="0"/>
          </a:p>
        </p:txBody>
      </p:sp>
      <p:graphicFrame>
        <p:nvGraphicFramePr>
          <p:cNvPr id="73" name="Table 72"/>
          <p:cNvGraphicFramePr>
            <a:graphicFrameLocks noGrp="1"/>
          </p:cNvGraphicFramePr>
          <p:nvPr>
            <p:extLst>
              <p:ext uri="{D42A27DB-BD31-4B8C-83A1-F6EECF244321}">
                <p14:modId xmlns:p14="http://schemas.microsoft.com/office/powerpoint/2010/main" val="3993366780"/>
              </p:ext>
            </p:extLst>
          </p:nvPr>
        </p:nvGraphicFramePr>
        <p:xfrm>
          <a:off x="132000" y="3918132"/>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74" name="TextBox 73"/>
          <p:cNvSpPr txBox="1"/>
          <p:nvPr/>
        </p:nvSpPr>
        <p:spPr>
          <a:xfrm>
            <a:off x="31419" y="3629351"/>
            <a:ext cx="841897" cy="369332"/>
          </a:xfrm>
          <a:prstGeom prst="rect">
            <a:avLst/>
          </a:prstGeom>
          <a:noFill/>
        </p:spPr>
        <p:txBody>
          <a:bodyPr wrap="none" rtlCol="0">
            <a:spAutoFit/>
          </a:bodyPr>
          <a:lstStyle/>
          <a:p>
            <a:r>
              <a:rPr lang="en-US" dirty="0"/>
              <a:t>E</a:t>
            </a:r>
            <a:r>
              <a:rPr lang="en-US" dirty="0" smtClean="0"/>
              <a:t> (15$)</a:t>
            </a:r>
            <a:endParaRPr lang="en-US" dirty="0"/>
          </a:p>
        </p:txBody>
      </p:sp>
      <p:graphicFrame>
        <p:nvGraphicFramePr>
          <p:cNvPr id="75" name="Table 74"/>
          <p:cNvGraphicFramePr>
            <a:graphicFrameLocks noGrp="1"/>
          </p:cNvGraphicFramePr>
          <p:nvPr>
            <p:extLst>
              <p:ext uri="{D42A27DB-BD31-4B8C-83A1-F6EECF244321}">
                <p14:modId xmlns:p14="http://schemas.microsoft.com/office/powerpoint/2010/main" val="4219355762"/>
              </p:ext>
            </p:extLst>
          </p:nvPr>
        </p:nvGraphicFramePr>
        <p:xfrm>
          <a:off x="3681981" y="3896360"/>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76" name="TextBox 75"/>
          <p:cNvSpPr txBox="1"/>
          <p:nvPr/>
        </p:nvSpPr>
        <p:spPr>
          <a:xfrm>
            <a:off x="3581400" y="3607579"/>
            <a:ext cx="841897" cy="369332"/>
          </a:xfrm>
          <a:prstGeom prst="rect">
            <a:avLst/>
          </a:prstGeom>
          <a:noFill/>
        </p:spPr>
        <p:txBody>
          <a:bodyPr wrap="none" rtlCol="0">
            <a:spAutoFit/>
          </a:bodyPr>
          <a:lstStyle/>
          <a:p>
            <a:r>
              <a:rPr lang="en-US" dirty="0"/>
              <a:t>E</a:t>
            </a:r>
            <a:r>
              <a:rPr lang="en-US" dirty="0" smtClean="0"/>
              <a:t> (15$)</a:t>
            </a:r>
            <a:endParaRPr lang="en-US" dirty="0"/>
          </a:p>
        </p:txBody>
      </p:sp>
      <p:graphicFrame>
        <p:nvGraphicFramePr>
          <p:cNvPr id="77" name="Table 76"/>
          <p:cNvGraphicFramePr>
            <a:graphicFrameLocks noGrp="1"/>
          </p:cNvGraphicFramePr>
          <p:nvPr>
            <p:extLst>
              <p:ext uri="{D42A27DB-BD31-4B8C-83A1-F6EECF244321}">
                <p14:modId xmlns:p14="http://schemas.microsoft.com/office/powerpoint/2010/main" val="1061752689"/>
              </p:ext>
            </p:extLst>
          </p:nvPr>
        </p:nvGraphicFramePr>
        <p:xfrm>
          <a:off x="7185651" y="3820160"/>
          <a:ext cx="1196349" cy="370840"/>
        </p:xfrm>
        <a:graphic>
          <a:graphicData uri="http://schemas.openxmlformats.org/drawingml/2006/table">
            <a:tbl>
              <a:tblPr firstRow="1" bandRow="1">
                <a:tableStyleId>{5C22544A-7EE6-4342-B048-85BDC9FD1C3A}</a:tableStyleId>
              </a:tblPr>
              <a:tblGrid>
                <a:gridCol w="398783">
                  <a:extLst>
                    <a:ext uri="{9D8B030D-6E8A-4147-A177-3AD203B41FA5}">
                      <a16:colId xmlns:a16="http://schemas.microsoft.com/office/drawing/2014/main" val="305208820"/>
                    </a:ext>
                  </a:extLst>
                </a:gridCol>
                <a:gridCol w="398783">
                  <a:extLst>
                    <a:ext uri="{9D8B030D-6E8A-4147-A177-3AD203B41FA5}">
                      <a16:colId xmlns:a16="http://schemas.microsoft.com/office/drawing/2014/main" val="1656973802"/>
                    </a:ext>
                  </a:extLst>
                </a:gridCol>
                <a:gridCol w="398783">
                  <a:extLst>
                    <a:ext uri="{9D8B030D-6E8A-4147-A177-3AD203B41FA5}">
                      <a16:colId xmlns:a16="http://schemas.microsoft.com/office/drawing/2014/main" val="1989626361"/>
                    </a:ext>
                  </a:extLst>
                </a:gridCol>
              </a:tblGrid>
              <a:tr h="370840">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extLst>
                  <a:ext uri="{0D108BD9-81ED-4DB2-BD59-A6C34878D82A}">
                    <a16:rowId xmlns:a16="http://schemas.microsoft.com/office/drawing/2014/main" val="3970546403"/>
                  </a:ext>
                </a:extLst>
              </a:tr>
            </a:tbl>
          </a:graphicData>
        </a:graphic>
      </p:graphicFrame>
      <p:sp>
        <p:nvSpPr>
          <p:cNvPr id="78" name="TextBox 77"/>
          <p:cNvSpPr txBox="1"/>
          <p:nvPr/>
        </p:nvSpPr>
        <p:spPr>
          <a:xfrm>
            <a:off x="7147181" y="3429000"/>
            <a:ext cx="745717" cy="369332"/>
          </a:xfrm>
          <a:prstGeom prst="rect">
            <a:avLst/>
          </a:prstGeom>
          <a:noFill/>
        </p:spPr>
        <p:txBody>
          <a:bodyPr wrap="none" rtlCol="0">
            <a:spAutoFit/>
          </a:bodyPr>
          <a:lstStyle/>
          <a:p>
            <a:r>
              <a:rPr lang="en-US" dirty="0" smtClean="0"/>
              <a:t>A (4$)</a:t>
            </a:r>
            <a:endParaRPr lang="en-US" dirty="0"/>
          </a:p>
        </p:txBody>
      </p:sp>
      <p:graphicFrame>
        <p:nvGraphicFramePr>
          <p:cNvPr id="79" name="Table 78"/>
          <p:cNvGraphicFramePr>
            <a:graphicFrameLocks noGrp="1"/>
          </p:cNvGraphicFramePr>
          <p:nvPr>
            <p:extLst>
              <p:ext uri="{D42A27DB-BD31-4B8C-83A1-F6EECF244321}">
                <p14:modId xmlns:p14="http://schemas.microsoft.com/office/powerpoint/2010/main" val="599505182"/>
              </p:ext>
            </p:extLst>
          </p:nvPr>
        </p:nvGraphicFramePr>
        <p:xfrm>
          <a:off x="107831" y="4971534"/>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80" name="TextBox 79"/>
          <p:cNvSpPr txBox="1"/>
          <p:nvPr/>
        </p:nvSpPr>
        <p:spPr>
          <a:xfrm>
            <a:off x="7250" y="4682753"/>
            <a:ext cx="841897" cy="369332"/>
          </a:xfrm>
          <a:prstGeom prst="rect">
            <a:avLst/>
          </a:prstGeom>
          <a:noFill/>
        </p:spPr>
        <p:txBody>
          <a:bodyPr wrap="none" rtlCol="0">
            <a:spAutoFit/>
          </a:bodyPr>
          <a:lstStyle/>
          <a:p>
            <a:r>
              <a:rPr lang="en-US" dirty="0"/>
              <a:t>E</a:t>
            </a:r>
            <a:r>
              <a:rPr lang="en-US" dirty="0" smtClean="0"/>
              <a:t> (15$)</a:t>
            </a:r>
            <a:endParaRPr lang="en-US" dirty="0"/>
          </a:p>
        </p:txBody>
      </p:sp>
      <p:graphicFrame>
        <p:nvGraphicFramePr>
          <p:cNvPr id="81" name="Table 80"/>
          <p:cNvGraphicFramePr>
            <a:graphicFrameLocks noGrp="1"/>
          </p:cNvGraphicFramePr>
          <p:nvPr>
            <p:extLst>
              <p:ext uri="{D42A27DB-BD31-4B8C-83A1-F6EECF244321}">
                <p14:modId xmlns:p14="http://schemas.microsoft.com/office/powerpoint/2010/main" val="2099977240"/>
              </p:ext>
            </p:extLst>
          </p:nvPr>
        </p:nvGraphicFramePr>
        <p:xfrm>
          <a:off x="3681981" y="4963160"/>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82" name="TextBox 81"/>
          <p:cNvSpPr txBox="1"/>
          <p:nvPr/>
        </p:nvSpPr>
        <p:spPr>
          <a:xfrm>
            <a:off x="3581400" y="4674379"/>
            <a:ext cx="841897" cy="369332"/>
          </a:xfrm>
          <a:prstGeom prst="rect">
            <a:avLst/>
          </a:prstGeom>
          <a:noFill/>
        </p:spPr>
        <p:txBody>
          <a:bodyPr wrap="none" rtlCol="0">
            <a:spAutoFit/>
          </a:bodyPr>
          <a:lstStyle/>
          <a:p>
            <a:r>
              <a:rPr lang="en-US" dirty="0"/>
              <a:t>E</a:t>
            </a:r>
            <a:r>
              <a:rPr lang="en-US" dirty="0" smtClean="0"/>
              <a:t> (15$)</a:t>
            </a:r>
            <a:endParaRPr lang="en-US" dirty="0"/>
          </a:p>
        </p:txBody>
      </p:sp>
      <p:graphicFrame>
        <p:nvGraphicFramePr>
          <p:cNvPr id="83" name="Table 82"/>
          <p:cNvGraphicFramePr>
            <a:graphicFrameLocks noGrp="1"/>
          </p:cNvGraphicFramePr>
          <p:nvPr>
            <p:extLst>
              <p:ext uri="{D42A27DB-BD31-4B8C-83A1-F6EECF244321}">
                <p14:modId xmlns:p14="http://schemas.microsoft.com/office/powerpoint/2010/main" val="2856407242"/>
              </p:ext>
            </p:extLst>
          </p:nvPr>
        </p:nvGraphicFramePr>
        <p:xfrm>
          <a:off x="7232904" y="4915497"/>
          <a:ext cx="1183641"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84" name="TextBox 83"/>
          <p:cNvSpPr txBox="1"/>
          <p:nvPr/>
        </p:nvSpPr>
        <p:spPr>
          <a:xfrm>
            <a:off x="7132323" y="4626716"/>
            <a:ext cx="1358129" cy="369332"/>
          </a:xfrm>
          <a:prstGeom prst="rect">
            <a:avLst/>
          </a:prstGeom>
          <a:noFill/>
        </p:spPr>
        <p:txBody>
          <a:bodyPr wrap="none" rtlCol="0">
            <a:spAutoFit/>
          </a:bodyPr>
          <a:lstStyle/>
          <a:p>
            <a:r>
              <a:rPr lang="en-US" dirty="0" smtClean="0"/>
              <a:t>Fraction of E</a:t>
            </a:r>
            <a:endParaRPr lang="en-US" dirty="0"/>
          </a:p>
        </p:txBody>
      </p:sp>
      <p:graphicFrame>
        <p:nvGraphicFramePr>
          <p:cNvPr id="85" name="Table 84"/>
          <p:cNvGraphicFramePr>
            <a:graphicFrameLocks noGrp="1"/>
          </p:cNvGraphicFramePr>
          <p:nvPr>
            <p:extLst>
              <p:ext uri="{D42A27DB-BD31-4B8C-83A1-F6EECF244321}">
                <p14:modId xmlns:p14="http://schemas.microsoft.com/office/powerpoint/2010/main" val="1667584763"/>
              </p:ext>
            </p:extLst>
          </p:nvPr>
        </p:nvGraphicFramePr>
        <p:xfrm>
          <a:off x="3675675" y="6012658"/>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sp>
        <p:nvSpPr>
          <p:cNvPr id="86" name="TextBox 85"/>
          <p:cNvSpPr txBox="1"/>
          <p:nvPr/>
        </p:nvSpPr>
        <p:spPr>
          <a:xfrm>
            <a:off x="3637205" y="5698649"/>
            <a:ext cx="872355" cy="369332"/>
          </a:xfrm>
          <a:prstGeom prst="rect">
            <a:avLst/>
          </a:prstGeom>
          <a:noFill/>
        </p:spPr>
        <p:txBody>
          <a:bodyPr wrap="none" rtlCol="0">
            <a:spAutoFit/>
          </a:bodyPr>
          <a:lstStyle/>
          <a:p>
            <a:r>
              <a:rPr lang="en-US" dirty="0"/>
              <a:t>D</a:t>
            </a:r>
            <a:r>
              <a:rPr lang="en-US" dirty="0" smtClean="0"/>
              <a:t> (14$)</a:t>
            </a:r>
            <a:endParaRPr lang="en-US" dirty="0"/>
          </a:p>
        </p:txBody>
      </p:sp>
    </p:spTree>
    <p:extLst>
      <p:ext uri="{BB962C8B-B14F-4D97-AF65-F5344CB8AC3E}">
        <p14:creationId xmlns:p14="http://schemas.microsoft.com/office/powerpoint/2010/main" val="40045202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3600" dirty="0" smtClean="0"/>
              <a:t>Greedy for </a:t>
            </a:r>
            <a:r>
              <a:rPr lang="en-US" sz="3200" dirty="0" smtClean="0"/>
              <a:t>Knapsack – </a:t>
            </a:r>
            <a:r>
              <a:rPr lang="en-US" sz="3600" dirty="0" smtClean="0"/>
              <a:t>Criterion: </a:t>
            </a:r>
            <a:r>
              <a:rPr lang="en-US" sz="3600" b="1" dirty="0" smtClean="0">
                <a:solidFill>
                  <a:srgbClr val="FF0000"/>
                </a:solidFill>
              </a:rPr>
              <a:t>Value</a:t>
            </a:r>
            <a:endParaRPr lang="en-US" sz="4000" b="1"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55508247"/>
              </p:ext>
            </p:extLst>
          </p:nvPr>
        </p:nvGraphicFramePr>
        <p:xfrm>
          <a:off x="228600" y="762000"/>
          <a:ext cx="4495802" cy="1463040"/>
        </p:xfrm>
        <a:graphic>
          <a:graphicData uri="http://schemas.openxmlformats.org/drawingml/2006/table">
            <a:tbl>
              <a:tblPr firstRow="1" bandRow="1">
                <a:tableStyleId>{5C22544A-7EE6-4342-B048-85BDC9FD1C3A}</a:tableStyleId>
              </a:tblPr>
              <a:tblGrid>
                <a:gridCol w="1082322">
                  <a:extLst>
                    <a:ext uri="{9D8B030D-6E8A-4147-A177-3AD203B41FA5}">
                      <a16:colId xmlns:a16="http://schemas.microsoft.com/office/drawing/2014/main" val="20000"/>
                    </a:ext>
                  </a:extLst>
                </a:gridCol>
                <a:gridCol w="790928">
                  <a:extLst>
                    <a:ext uri="{9D8B030D-6E8A-4147-A177-3AD203B41FA5}">
                      <a16:colId xmlns:a16="http://schemas.microsoft.com/office/drawing/2014/main" val="20001"/>
                    </a:ext>
                  </a:extLst>
                </a:gridCol>
                <a:gridCol w="655638">
                  <a:extLst>
                    <a:ext uri="{9D8B030D-6E8A-4147-A177-3AD203B41FA5}">
                      <a16:colId xmlns:a16="http://schemas.microsoft.com/office/drawing/2014/main" val="20002"/>
                    </a:ext>
                  </a:extLst>
                </a:gridCol>
                <a:gridCol w="655638">
                  <a:extLst>
                    <a:ext uri="{9D8B030D-6E8A-4147-A177-3AD203B41FA5}">
                      <a16:colId xmlns:a16="http://schemas.microsoft.com/office/drawing/2014/main" val="20003"/>
                    </a:ext>
                  </a:extLst>
                </a:gridCol>
                <a:gridCol w="655638">
                  <a:extLst>
                    <a:ext uri="{9D8B030D-6E8A-4147-A177-3AD203B41FA5}">
                      <a16:colId xmlns:a16="http://schemas.microsoft.com/office/drawing/2014/main" val="20004"/>
                    </a:ext>
                  </a:extLst>
                </a:gridCol>
                <a:gridCol w="655638">
                  <a:extLst>
                    <a:ext uri="{9D8B030D-6E8A-4147-A177-3AD203B41FA5}">
                      <a16:colId xmlns:a16="http://schemas.microsoft.com/office/drawing/2014/main" val="20005"/>
                    </a:ext>
                  </a:extLst>
                </a:gridCol>
              </a:tblGrid>
              <a:tr h="279400">
                <a:tc>
                  <a:txBody>
                    <a:bodyPr/>
                    <a:lstStyle/>
                    <a:p>
                      <a:r>
                        <a:rPr lang="en-US" sz="1600" dirty="0" smtClean="0"/>
                        <a:t>Item</a:t>
                      </a:r>
                      <a:endParaRPr lang="en-US" sz="1600" dirty="0"/>
                    </a:p>
                  </a:txBody>
                  <a:tcPr/>
                </a:tc>
                <a:tc>
                  <a:txBody>
                    <a:bodyPr/>
                    <a:lstStyle/>
                    <a:p>
                      <a:r>
                        <a:rPr lang="en-US" sz="1600" dirty="0" smtClean="0"/>
                        <a:t>A</a:t>
                      </a:r>
                      <a:endParaRPr lang="en-US" sz="1600" dirty="0"/>
                    </a:p>
                  </a:txBody>
                  <a:tcPr/>
                </a:tc>
                <a:tc>
                  <a:txBody>
                    <a:bodyPr/>
                    <a:lstStyle/>
                    <a:p>
                      <a:r>
                        <a:rPr lang="en-US" sz="1600" dirty="0" smtClean="0"/>
                        <a:t>B</a:t>
                      </a:r>
                      <a:endParaRPr lang="en-US" sz="1600" dirty="0"/>
                    </a:p>
                  </a:txBody>
                  <a:tcPr/>
                </a:tc>
                <a:tc>
                  <a:txBody>
                    <a:bodyPr/>
                    <a:lstStyle/>
                    <a:p>
                      <a:r>
                        <a:rPr lang="en-US" sz="1600" dirty="0" smtClean="0"/>
                        <a:t>C</a:t>
                      </a:r>
                      <a:endParaRPr lang="en-US" sz="1600" dirty="0"/>
                    </a:p>
                  </a:txBody>
                  <a:tcPr/>
                </a:tc>
                <a:tc>
                  <a:txBody>
                    <a:bodyPr/>
                    <a:lstStyle/>
                    <a:p>
                      <a:r>
                        <a:rPr lang="en-US" sz="1600" dirty="0" smtClean="0"/>
                        <a:t>D</a:t>
                      </a:r>
                      <a:endParaRPr lang="en-US" sz="1600" dirty="0"/>
                    </a:p>
                  </a:txBody>
                  <a:tcPr/>
                </a:tc>
                <a:tc>
                  <a:txBody>
                    <a:bodyPr/>
                    <a:lstStyle/>
                    <a:p>
                      <a:r>
                        <a:rPr lang="en-US" sz="1600" dirty="0" smtClean="0"/>
                        <a:t>E</a:t>
                      </a:r>
                      <a:endParaRPr lang="en-US" sz="1600" dirty="0"/>
                    </a:p>
                  </a:txBody>
                  <a:tcPr/>
                </a:tc>
                <a:extLst>
                  <a:ext uri="{0D108BD9-81ED-4DB2-BD59-A6C34878D82A}">
                    <a16:rowId xmlns:a16="http://schemas.microsoft.com/office/drawing/2014/main" val="10000"/>
                  </a:ext>
                </a:extLst>
              </a:tr>
              <a:tr h="279400">
                <a:tc>
                  <a:txBody>
                    <a:bodyPr/>
                    <a:lstStyle/>
                    <a:p>
                      <a:r>
                        <a:rPr lang="en-US" sz="1600" dirty="0" smtClean="0"/>
                        <a:t>Value</a:t>
                      </a:r>
                      <a:r>
                        <a:rPr lang="en-US" sz="1600" baseline="0" dirty="0" smtClean="0"/>
                        <a:t> </a:t>
                      </a:r>
                      <a:endParaRPr lang="en-US" sz="1600" dirty="0"/>
                    </a:p>
                  </a:txBody>
                  <a:tcPr/>
                </a:tc>
                <a:tc>
                  <a:txBody>
                    <a:bodyPr/>
                    <a:lstStyle/>
                    <a:p>
                      <a:r>
                        <a:rPr lang="en-US" sz="1600" b="1" dirty="0" smtClean="0">
                          <a:solidFill>
                            <a:srgbClr val="C00000"/>
                          </a:solidFill>
                        </a:rPr>
                        <a:t>4</a:t>
                      </a:r>
                      <a:endParaRPr lang="en-US" sz="1600" b="1" dirty="0">
                        <a:solidFill>
                          <a:srgbClr val="C00000"/>
                        </a:solidFill>
                      </a:endParaRPr>
                    </a:p>
                  </a:txBody>
                  <a:tcPr/>
                </a:tc>
                <a:tc>
                  <a:txBody>
                    <a:bodyPr/>
                    <a:lstStyle/>
                    <a:p>
                      <a:r>
                        <a:rPr lang="en-US" sz="1600" b="1" dirty="0" smtClean="0">
                          <a:solidFill>
                            <a:srgbClr val="C00000"/>
                          </a:solidFill>
                        </a:rPr>
                        <a:t>5</a:t>
                      </a:r>
                      <a:endParaRPr lang="en-US" sz="1600" b="1" dirty="0">
                        <a:solidFill>
                          <a:srgbClr val="C00000"/>
                        </a:solidFill>
                      </a:endParaRPr>
                    </a:p>
                  </a:txBody>
                  <a:tcPr/>
                </a:tc>
                <a:tc>
                  <a:txBody>
                    <a:bodyPr/>
                    <a:lstStyle/>
                    <a:p>
                      <a:r>
                        <a:rPr lang="en-US" sz="1600" b="1" dirty="0" smtClean="0">
                          <a:solidFill>
                            <a:srgbClr val="C00000"/>
                          </a:solidFill>
                        </a:rPr>
                        <a:t>11</a:t>
                      </a:r>
                      <a:endParaRPr lang="en-US" sz="1600" b="1" dirty="0">
                        <a:solidFill>
                          <a:srgbClr val="C00000"/>
                        </a:solidFill>
                      </a:endParaRPr>
                    </a:p>
                  </a:txBody>
                  <a:tcPr/>
                </a:tc>
                <a:tc>
                  <a:txBody>
                    <a:bodyPr/>
                    <a:lstStyle/>
                    <a:p>
                      <a:r>
                        <a:rPr lang="en-US" sz="1600" b="1" dirty="0" smtClean="0">
                          <a:solidFill>
                            <a:srgbClr val="C00000"/>
                          </a:solidFill>
                        </a:rPr>
                        <a:t>14</a:t>
                      </a:r>
                      <a:endParaRPr lang="en-US" sz="1600" b="1" dirty="0">
                        <a:solidFill>
                          <a:srgbClr val="C00000"/>
                        </a:solidFill>
                      </a:endParaRPr>
                    </a:p>
                  </a:txBody>
                  <a:tcPr/>
                </a:tc>
                <a:tc>
                  <a:txBody>
                    <a:bodyPr/>
                    <a:lstStyle/>
                    <a:p>
                      <a:r>
                        <a:rPr lang="en-US" sz="1600" b="1" dirty="0" smtClean="0">
                          <a:solidFill>
                            <a:srgbClr val="C00000"/>
                          </a:solidFill>
                        </a:rPr>
                        <a:t>15</a:t>
                      </a:r>
                      <a:endParaRPr lang="en-US" sz="1600" b="1" dirty="0">
                        <a:solidFill>
                          <a:srgbClr val="C00000"/>
                        </a:solidFill>
                      </a:endParaRPr>
                    </a:p>
                  </a:txBody>
                  <a:tcPr/>
                </a:tc>
                <a:extLst>
                  <a:ext uri="{0D108BD9-81ED-4DB2-BD59-A6C34878D82A}">
                    <a16:rowId xmlns:a16="http://schemas.microsoft.com/office/drawing/2014/main" val="10001"/>
                  </a:ext>
                </a:extLst>
              </a:tr>
              <a:tr h="279400">
                <a:tc>
                  <a:txBody>
                    <a:bodyPr/>
                    <a:lstStyle/>
                    <a:p>
                      <a:r>
                        <a:rPr lang="en-US" sz="1600" dirty="0" smtClean="0"/>
                        <a:t>Weight</a:t>
                      </a:r>
                      <a:endParaRPr lang="en-US" sz="1600" dirty="0"/>
                    </a:p>
                  </a:txBody>
                  <a:tcPr/>
                </a:tc>
                <a:tc>
                  <a:txBody>
                    <a:bodyPr/>
                    <a:lstStyle/>
                    <a:p>
                      <a:r>
                        <a:rPr lang="en-US" sz="1600" b="1" dirty="0" smtClean="0">
                          <a:solidFill>
                            <a:schemeClr val="tx2"/>
                          </a:solidFill>
                        </a:rPr>
                        <a:t>3</a:t>
                      </a:r>
                      <a:endParaRPr lang="en-US" sz="1600" b="1" dirty="0">
                        <a:solidFill>
                          <a:schemeClr val="tx2"/>
                        </a:solidFill>
                      </a:endParaRPr>
                    </a:p>
                  </a:txBody>
                  <a:tcPr/>
                </a:tc>
                <a:tc>
                  <a:txBody>
                    <a:bodyPr/>
                    <a:lstStyle/>
                    <a:p>
                      <a:r>
                        <a:rPr lang="en-US" sz="1600" b="1" dirty="0" smtClean="0">
                          <a:solidFill>
                            <a:schemeClr val="tx2"/>
                          </a:solidFill>
                        </a:rPr>
                        <a:t>4</a:t>
                      </a:r>
                      <a:endParaRPr lang="en-US" sz="1600" b="1" dirty="0">
                        <a:solidFill>
                          <a:schemeClr val="tx2"/>
                        </a:solidFill>
                      </a:endParaRPr>
                    </a:p>
                  </a:txBody>
                  <a:tcPr/>
                </a:tc>
                <a:tc>
                  <a:txBody>
                    <a:bodyPr/>
                    <a:lstStyle/>
                    <a:p>
                      <a:r>
                        <a:rPr lang="en-US" sz="1600" b="1" dirty="0" smtClean="0">
                          <a:solidFill>
                            <a:schemeClr val="tx2"/>
                          </a:solidFill>
                        </a:rPr>
                        <a:t>7</a:t>
                      </a:r>
                      <a:endParaRPr lang="en-US" sz="1600" b="1" dirty="0">
                        <a:solidFill>
                          <a:schemeClr val="tx2"/>
                        </a:solidFill>
                      </a:endParaRPr>
                    </a:p>
                  </a:txBody>
                  <a:tcPr/>
                </a:tc>
                <a:tc>
                  <a:txBody>
                    <a:bodyPr/>
                    <a:lstStyle/>
                    <a:p>
                      <a:r>
                        <a:rPr lang="en-US" sz="1600" b="1" dirty="0" smtClean="0">
                          <a:solidFill>
                            <a:schemeClr val="tx2"/>
                          </a:solidFill>
                        </a:rPr>
                        <a:t>8</a:t>
                      </a:r>
                      <a:endParaRPr lang="en-US" sz="1600" b="1" dirty="0">
                        <a:solidFill>
                          <a:schemeClr val="tx2"/>
                        </a:solidFill>
                      </a:endParaRPr>
                    </a:p>
                  </a:txBody>
                  <a:tcPr/>
                </a:tc>
                <a:tc>
                  <a:txBody>
                    <a:bodyPr/>
                    <a:lstStyle/>
                    <a:p>
                      <a:r>
                        <a:rPr lang="en-US" sz="1600" b="1" dirty="0" smtClean="0">
                          <a:solidFill>
                            <a:schemeClr val="tx2"/>
                          </a:solidFill>
                        </a:rPr>
                        <a:t>9</a:t>
                      </a:r>
                    </a:p>
                  </a:txBody>
                  <a:tcPr/>
                </a:tc>
                <a:extLst>
                  <a:ext uri="{0D108BD9-81ED-4DB2-BD59-A6C34878D82A}">
                    <a16:rowId xmlns:a16="http://schemas.microsoft.com/office/drawing/2014/main" val="10002"/>
                  </a:ext>
                </a:extLst>
              </a:tr>
              <a:tr h="279400">
                <a:tc gridSpan="6">
                  <a:txBody>
                    <a:bodyPr/>
                    <a:lstStyle/>
                    <a:p>
                      <a:r>
                        <a:rPr lang="en-US" sz="1600" dirty="0" smtClean="0"/>
                        <a:t>Reordered decreasing by </a:t>
                      </a:r>
                      <a:r>
                        <a:rPr lang="en-US" sz="1800" b="1" dirty="0" smtClean="0">
                          <a:solidFill>
                            <a:srgbClr val="C00000"/>
                          </a:solidFill>
                        </a:rPr>
                        <a:t>value</a:t>
                      </a:r>
                      <a:r>
                        <a:rPr lang="en-US" sz="1600" dirty="0" smtClean="0"/>
                        <a:t>:  </a:t>
                      </a:r>
                      <a:r>
                        <a:rPr lang="en-US" sz="2400" b="1" dirty="0" smtClean="0">
                          <a:solidFill>
                            <a:schemeClr val="accent6">
                              <a:lumMod val="50000"/>
                            </a:schemeClr>
                          </a:solidFill>
                        </a:rPr>
                        <a:t> E, D, C, B, A</a:t>
                      </a:r>
                      <a:endParaRPr lang="en-US" sz="1600" b="1" dirty="0" smtClean="0">
                        <a:solidFill>
                          <a:schemeClr val="accent6">
                            <a:lumMod val="50000"/>
                          </a:schemeClr>
                        </a:solidFill>
                      </a:endParaRPr>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smtClean="0"/>
                    </a:p>
                  </a:txBody>
                  <a:tcPr/>
                </a:tc>
                <a:tc hMerge="1">
                  <a:txBody>
                    <a:bodyPr/>
                    <a:lstStyle/>
                    <a:p>
                      <a:endParaRPr lang="en-US" sz="1400" dirty="0" smtClean="0"/>
                    </a:p>
                  </a:txBody>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7D96B568-7D3C-45B1-A9CC-4D2333E17166}" type="slidenum">
              <a:rPr lang="en-US" smtClean="0"/>
              <a:t>15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342813196"/>
              </p:ext>
            </p:extLst>
          </p:nvPr>
        </p:nvGraphicFramePr>
        <p:xfrm>
          <a:off x="152400" y="3160245"/>
          <a:ext cx="4267200" cy="13817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370840">
                <a:tc>
                  <a:txBody>
                    <a:bodyPr/>
                    <a:lstStyle/>
                    <a:p>
                      <a:r>
                        <a:rPr lang="en-US" dirty="0" smtClean="0"/>
                        <a:t>Picked</a:t>
                      </a:r>
                      <a:endParaRPr lang="en-US" dirty="0"/>
                    </a:p>
                  </a:txBody>
                  <a:tcPr/>
                </a:tc>
                <a:tc>
                  <a:txBody>
                    <a:bodyPr/>
                    <a:lstStyle/>
                    <a:p>
                      <a:r>
                        <a:rPr lang="en-US" dirty="0" smtClean="0"/>
                        <a:t>E</a:t>
                      </a:r>
                      <a:endParaRPr lang="en-US" dirty="0"/>
                    </a:p>
                  </a:txBody>
                  <a:tcPr/>
                </a:tc>
                <a:tc>
                  <a:txBody>
                    <a:bodyPr/>
                    <a:lstStyle/>
                    <a:p>
                      <a:r>
                        <a:rPr lang="en-US" dirty="0" smtClean="0"/>
                        <a:t>E</a:t>
                      </a:r>
                      <a:endParaRPr lang="en-US" dirty="0"/>
                    </a:p>
                  </a:txBody>
                  <a:tcPr/>
                </a:tc>
                <a:tc>
                  <a:txBody>
                    <a:bodyPr/>
                    <a:lstStyle/>
                    <a:p>
                      <a:r>
                        <a:rPr lang="en-US" dirty="0" smtClean="0"/>
                        <a:t>A</a:t>
                      </a:r>
                      <a:endParaRPr lang="en-US" dirty="0"/>
                    </a:p>
                  </a:txBody>
                  <a:tcPr/>
                </a:tc>
                <a:extLst>
                  <a:ext uri="{0D108BD9-81ED-4DB2-BD59-A6C34878D82A}">
                    <a16:rowId xmlns:a16="http://schemas.microsoft.com/office/drawing/2014/main" val="10000"/>
                  </a:ext>
                </a:extLst>
              </a:tr>
              <a:tr h="370840">
                <a:tc>
                  <a:txBody>
                    <a:bodyPr/>
                    <a:lstStyle/>
                    <a:p>
                      <a:r>
                        <a:rPr lang="en-US" dirty="0" smtClean="0"/>
                        <a:t>Remaining weight</a:t>
                      </a:r>
                      <a:endParaRPr lang="en-US" dirty="0"/>
                    </a:p>
                  </a:txBody>
                  <a:tcPr/>
                </a:tc>
                <a:tc>
                  <a:txBody>
                    <a:bodyPr/>
                    <a:lstStyle/>
                    <a:p>
                      <a:r>
                        <a:rPr lang="en-US" b="1" dirty="0" smtClean="0">
                          <a:solidFill>
                            <a:schemeClr val="tx2"/>
                          </a:solidFill>
                        </a:rPr>
                        <a:t>12</a:t>
                      </a:r>
                    </a:p>
                    <a:p>
                      <a:r>
                        <a:rPr lang="en-US" b="1" dirty="0" smtClean="0">
                          <a:solidFill>
                            <a:schemeClr val="tx2"/>
                          </a:solidFill>
                        </a:rPr>
                        <a:t>(=21-9)</a:t>
                      </a:r>
                      <a:endParaRPr lang="en-US" b="1" dirty="0">
                        <a:solidFill>
                          <a:schemeClr val="tx2"/>
                        </a:solidFill>
                      </a:endParaRPr>
                    </a:p>
                  </a:txBody>
                  <a:tcPr/>
                </a:tc>
                <a:tc>
                  <a:txBody>
                    <a:bodyPr/>
                    <a:lstStyle/>
                    <a:p>
                      <a:r>
                        <a:rPr lang="en-US" b="1" dirty="0" smtClean="0">
                          <a:solidFill>
                            <a:schemeClr val="tx2"/>
                          </a:solidFill>
                        </a:rPr>
                        <a:t>3</a:t>
                      </a:r>
                    </a:p>
                    <a:p>
                      <a:r>
                        <a:rPr lang="en-US" b="1" dirty="0" smtClean="0">
                          <a:solidFill>
                            <a:schemeClr val="tx2"/>
                          </a:solidFill>
                        </a:rPr>
                        <a:t>(=12-9)</a:t>
                      </a:r>
                      <a:endParaRPr lang="en-US" b="1" dirty="0">
                        <a:solidFill>
                          <a:schemeClr val="tx2"/>
                        </a:solidFill>
                      </a:endParaRPr>
                    </a:p>
                  </a:txBody>
                  <a:tcPr/>
                </a:tc>
                <a:tc>
                  <a:txBody>
                    <a:bodyPr/>
                    <a:lstStyle/>
                    <a:p>
                      <a:r>
                        <a:rPr lang="en-US" b="1" dirty="0" smtClean="0">
                          <a:solidFill>
                            <a:schemeClr val="tx2"/>
                          </a:solidFill>
                        </a:rPr>
                        <a:t>0</a:t>
                      </a:r>
                    </a:p>
                    <a:p>
                      <a:r>
                        <a:rPr lang="en-US" b="1" dirty="0" smtClean="0">
                          <a:solidFill>
                            <a:schemeClr val="tx2"/>
                          </a:solidFill>
                        </a:rPr>
                        <a:t>(=3-3)</a:t>
                      </a:r>
                      <a:endParaRPr lang="en-US" b="1" dirty="0">
                        <a:solidFill>
                          <a:schemeClr val="tx2"/>
                        </a:solidFill>
                      </a:endParaRPr>
                    </a:p>
                  </a:txBody>
                  <a:tcPr/>
                </a:tc>
                <a:extLst>
                  <a:ext uri="{0D108BD9-81ED-4DB2-BD59-A6C34878D82A}">
                    <a16:rowId xmlns:a16="http://schemas.microsoft.com/office/drawing/2014/main" val="10001"/>
                  </a:ext>
                </a:extLst>
              </a:tr>
              <a:tr h="370840">
                <a:tc gridSpan="4">
                  <a:txBody>
                    <a:bodyPr/>
                    <a:lstStyle/>
                    <a:p>
                      <a:r>
                        <a:rPr lang="en-US" dirty="0" smtClean="0"/>
                        <a:t>Value:   </a:t>
                      </a:r>
                      <a:r>
                        <a:rPr lang="en-US" b="1" dirty="0" smtClean="0">
                          <a:solidFill>
                            <a:srgbClr val="C00000"/>
                          </a:solidFill>
                        </a:rPr>
                        <a:t>15+15+4 = 34</a:t>
                      </a:r>
                      <a:endParaRPr lang="en-US" b="1" dirty="0">
                        <a:solidFill>
                          <a:srgbClr val="C00000"/>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597580751"/>
              </p:ext>
            </p:extLst>
          </p:nvPr>
        </p:nvGraphicFramePr>
        <p:xfrm>
          <a:off x="4724400" y="3160245"/>
          <a:ext cx="4267200" cy="165608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370840">
                <a:tc>
                  <a:txBody>
                    <a:bodyPr/>
                    <a:lstStyle/>
                    <a:p>
                      <a:r>
                        <a:rPr lang="en-US" dirty="0" smtClean="0"/>
                        <a:t>Picked</a:t>
                      </a:r>
                      <a:endParaRPr lang="en-US" dirty="0"/>
                    </a:p>
                  </a:txBody>
                  <a:tcPr/>
                </a:tc>
                <a:tc>
                  <a:txBody>
                    <a:bodyPr/>
                    <a:lstStyle/>
                    <a:p>
                      <a:r>
                        <a:rPr lang="en-US" dirty="0" smtClean="0"/>
                        <a:t>E</a:t>
                      </a:r>
                      <a:endParaRPr lang="en-US" dirty="0"/>
                    </a:p>
                  </a:txBody>
                  <a:tcPr/>
                </a:tc>
                <a:tc>
                  <a:txBody>
                    <a:bodyPr/>
                    <a:lstStyle/>
                    <a:p>
                      <a:r>
                        <a:rPr lang="en-US" dirty="0" smtClean="0"/>
                        <a:t>E</a:t>
                      </a:r>
                      <a:endParaRPr lang="en-US" dirty="0"/>
                    </a:p>
                  </a:txBody>
                  <a:tcPr/>
                </a:tc>
                <a:tc>
                  <a:txBody>
                    <a:bodyPr/>
                    <a:lstStyle/>
                    <a:p>
                      <a:r>
                        <a:rPr lang="en-US" dirty="0" smtClean="0"/>
                        <a:t>1/3 of E</a:t>
                      </a:r>
                      <a:endParaRPr lang="en-US" dirty="0"/>
                    </a:p>
                  </a:txBody>
                  <a:tcPr/>
                </a:tc>
                <a:extLst>
                  <a:ext uri="{0D108BD9-81ED-4DB2-BD59-A6C34878D82A}">
                    <a16:rowId xmlns:a16="http://schemas.microsoft.com/office/drawing/2014/main" val="10000"/>
                  </a:ext>
                </a:extLst>
              </a:tr>
              <a:tr h="370840">
                <a:tc>
                  <a:txBody>
                    <a:bodyPr/>
                    <a:lstStyle/>
                    <a:p>
                      <a:r>
                        <a:rPr lang="en-US" dirty="0" smtClean="0"/>
                        <a:t>Remaining weight</a:t>
                      </a:r>
                      <a:endParaRPr lang="en-US" dirty="0"/>
                    </a:p>
                  </a:txBody>
                  <a:tcPr/>
                </a:tc>
                <a:tc>
                  <a:txBody>
                    <a:bodyPr/>
                    <a:lstStyle/>
                    <a:p>
                      <a:r>
                        <a:rPr lang="en-US" b="1" dirty="0" smtClean="0">
                          <a:solidFill>
                            <a:schemeClr val="tx2"/>
                          </a:solidFill>
                        </a:rPr>
                        <a:t>12</a:t>
                      </a:r>
                    </a:p>
                    <a:p>
                      <a:r>
                        <a:rPr lang="en-US" b="1" dirty="0" smtClean="0">
                          <a:solidFill>
                            <a:schemeClr val="tx2"/>
                          </a:solidFill>
                        </a:rPr>
                        <a:t>(=21-9)</a:t>
                      </a:r>
                      <a:endParaRPr lang="en-US" b="1" dirty="0">
                        <a:solidFill>
                          <a:schemeClr val="tx2"/>
                        </a:solidFill>
                      </a:endParaRPr>
                    </a:p>
                  </a:txBody>
                  <a:tcPr/>
                </a:tc>
                <a:tc>
                  <a:txBody>
                    <a:bodyPr/>
                    <a:lstStyle/>
                    <a:p>
                      <a:r>
                        <a:rPr lang="en-US" b="1" dirty="0" smtClean="0">
                          <a:solidFill>
                            <a:schemeClr val="tx2"/>
                          </a:solidFill>
                        </a:rPr>
                        <a:t>3</a:t>
                      </a:r>
                    </a:p>
                    <a:p>
                      <a:r>
                        <a:rPr lang="en-US" b="1" dirty="0" smtClean="0">
                          <a:solidFill>
                            <a:schemeClr val="tx2"/>
                          </a:solidFill>
                        </a:rPr>
                        <a:t>(=12-9)</a:t>
                      </a:r>
                      <a:endParaRPr lang="en-US" b="1" dirty="0">
                        <a:solidFill>
                          <a:schemeClr val="tx2"/>
                        </a:solidFill>
                      </a:endParaRPr>
                    </a:p>
                  </a:txBody>
                  <a:tcPr/>
                </a:tc>
                <a:tc>
                  <a:txBody>
                    <a:bodyPr/>
                    <a:lstStyle/>
                    <a:p>
                      <a:r>
                        <a:rPr lang="en-US" b="1" dirty="0" smtClean="0">
                          <a:solidFill>
                            <a:schemeClr val="tx2"/>
                          </a:solidFill>
                        </a:rPr>
                        <a:t>0</a:t>
                      </a:r>
                    </a:p>
                    <a:p>
                      <a:r>
                        <a:rPr lang="en-US" sz="1800" b="1" dirty="0" smtClean="0">
                          <a:solidFill>
                            <a:schemeClr val="tx2"/>
                          </a:solidFill>
                        </a:rPr>
                        <a:t>=3-(1/3)*9</a:t>
                      </a:r>
                    </a:p>
                  </a:txBody>
                  <a:tcPr/>
                </a:tc>
                <a:extLst>
                  <a:ext uri="{0D108BD9-81ED-4DB2-BD59-A6C34878D82A}">
                    <a16:rowId xmlns:a16="http://schemas.microsoft.com/office/drawing/2014/main" val="10001"/>
                  </a:ext>
                </a:extLst>
              </a:tr>
              <a:tr h="370840">
                <a:tc gridSpan="4">
                  <a:txBody>
                    <a:bodyPr/>
                    <a:lstStyle/>
                    <a:p>
                      <a:r>
                        <a:rPr lang="en-US" dirty="0" smtClean="0"/>
                        <a:t>Value:   </a:t>
                      </a:r>
                      <a:r>
                        <a:rPr lang="en-US" b="1" dirty="0" smtClean="0">
                          <a:solidFill>
                            <a:srgbClr val="C00000"/>
                          </a:solidFill>
                        </a:rPr>
                        <a:t>15+15+(1/3)*15 = 35</a:t>
                      </a:r>
                      <a:endParaRPr lang="en-US" b="1" dirty="0">
                        <a:solidFill>
                          <a:srgbClr val="C00000"/>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2"/>
                  </a:ext>
                </a:extLst>
              </a:tr>
            </a:tbl>
          </a:graphicData>
        </a:graphic>
      </p:graphicFrame>
      <p:sp>
        <p:nvSpPr>
          <p:cNvPr id="9" name="TextBox 8"/>
          <p:cNvSpPr txBox="1"/>
          <p:nvPr/>
        </p:nvSpPr>
        <p:spPr>
          <a:xfrm>
            <a:off x="893618" y="2743200"/>
            <a:ext cx="2799228" cy="369332"/>
          </a:xfrm>
          <a:prstGeom prst="rect">
            <a:avLst/>
          </a:prstGeom>
          <a:noFill/>
        </p:spPr>
        <p:txBody>
          <a:bodyPr wrap="none" rtlCol="0">
            <a:spAutoFit/>
          </a:bodyPr>
          <a:lstStyle/>
          <a:p>
            <a:r>
              <a:rPr lang="en-US" dirty="0" smtClean="0"/>
              <a:t>Unbounded , not fractional</a:t>
            </a:r>
            <a:endParaRPr lang="en-US" dirty="0"/>
          </a:p>
        </p:txBody>
      </p:sp>
      <p:sp>
        <p:nvSpPr>
          <p:cNvPr id="10" name="TextBox 9"/>
          <p:cNvSpPr txBox="1"/>
          <p:nvPr/>
        </p:nvSpPr>
        <p:spPr>
          <a:xfrm>
            <a:off x="4871844" y="2790913"/>
            <a:ext cx="2302297" cy="369332"/>
          </a:xfrm>
          <a:prstGeom prst="rect">
            <a:avLst/>
          </a:prstGeom>
          <a:noFill/>
        </p:spPr>
        <p:txBody>
          <a:bodyPr wrap="none" rtlCol="0">
            <a:spAutoFit/>
          </a:bodyPr>
          <a:lstStyle/>
          <a:p>
            <a:r>
              <a:rPr lang="en-US" dirty="0" smtClean="0"/>
              <a:t>Unbounded, fractional</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177327971"/>
              </p:ext>
            </p:extLst>
          </p:nvPr>
        </p:nvGraphicFramePr>
        <p:xfrm>
          <a:off x="152400" y="5141445"/>
          <a:ext cx="4267200" cy="138176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370840">
                <a:tc>
                  <a:txBody>
                    <a:bodyPr/>
                    <a:lstStyle/>
                    <a:p>
                      <a:r>
                        <a:rPr lang="en-US" dirty="0" smtClean="0"/>
                        <a:t>Picked</a:t>
                      </a:r>
                      <a:endParaRPr lang="en-US" dirty="0"/>
                    </a:p>
                  </a:txBody>
                  <a:tcPr/>
                </a:tc>
                <a:tc>
                  <a:txBody>
                    <a:bodyPr/>
                    <a:lstStyle/>
                    <a:p>
                      <a:r>
                        <a:rPr lang="en-US" dirty="0" smtClean="0"/>
                        <a:t>E</a:t>
                      </a:r>
                      <a:endParaRPr lang="en-US" dirty="0"/>
                    </a:p>
                  </a:txBody>
                  <a:tcPr/>
                </a:tc>
                <a:tc>
                  <a:txBody>
                    <a:bodyPr/>
                    <a:lstStyle/>
                    <a:p>
                      <a:r>
                        <a:rPr lang="en-US" dirty="0" smtClean="0"/>
                        <a:t>D</a:t>
                      </a:r>
                      <a:endParaRPr lang="en-US" dirty="0"/>
                    </a:p>
                  </a:txBody>
                  <a:tcPr/>
                </a:tc>
                <a:tc>
                  <a:txBody>
                    <a:bodyPr/>
                    <a:lstStyle/>
                    <a:p>
                      <a:r>
                        <a:rPr lang="en-US" dirty="0" smtClean="0"/>
                        <a:t>B</a:t>
                      </a:r>
                      <a:endParaRPr lang="en-US" dirty="0"/>
                    </a:p>
                  </a:txBody>
                  <a:tcPr/>
                </a:tc>
                <a:extLst>
                  <a:ext uri="{0D108BD9-81ED-4DB2-BD59-A6C34878D82A}">
                    <a16:rowId xmlns:a16="http://schemas.microsoft.com/office/drawing/2014/main" val="10000"/>
                  </a:ext>
                </a:extLst>
              </a:tr>
              <a:tr h="370840">
                <a:tc>
                  <a:txBody>
                    <a:bodyPr/>
                    <a:lstStyle/>
                    <a:p>
                      <a:r>
                        <a:rPr lang="en-US" dirty="0" smtClean="0"/>
                        <a:t>Remaining weight</a:t>
                      </a:r>
                      <a:endParaRPr lang="en-US" dirty="0"/>
                    </a:p>
                  </a:txBody>
                  <a:tcPr/>
                </a:tc>
                <a:tc>
                  <a:txBody>
                    <a:bodyPr/>
                    <a:lstStyle/>
                    <a:p>
                      <a:r>
                        <a:rPr lang="en-US" b="1" dirty="0" smtClean="0">
                          <a:solidFill>
                            <a:schemeClr val="tx2"/>
                          </a:solidFill>
                        </a:rPr>
                        <a:t>12</a:t>
                      </a:r>
                    </a:p>
                    <a:p>
                      <a:r>
                        <a:rPr lang="en-US" b="1" dirty="0" smtClean="0">
                          <a:solidFill>
                            <a:schemeClr val="tx2"/>
                          </a:solidFill>
                        </a:rPr>
                        <a:t>(=21-9)</a:t>
                      </a:r>
                      <a:endParaRPr lang="en-US" b="1" dirty="0">
                        <a:solidFill>
                          <a:schemeClr val="tx2"/>
                        </a:solidFill>
                      </a:endParaRPr>
                    </a:p>
                  </a:txBody>
                  <a:tcPr/>
                </a:tc>
                <a:tc>
                  <a:txBody>
                    <a:bodyPr/>
                    <a:lstStyle/>
                    <a:p>
                      <a:r>
                        <a:rPr lang="en-US" b="1" dirty="0" smtClean="0">
                          <a:solidFill>
                            <a:schemeClr val="tx2"/>
                          </a:solidFill>
                        </a:rPr>
                        <a:t>4</a:t>
                      </a:r>
                    </a:p>
                    <a:p>
                      <a:r>
                        <a:rPr lang="en-US" b="1" dirty="0" smtClean="0">
                          <a:solidFill>
                            <a:schemeClr val="tx2"/>
                          </a:solidFill>
                        </a:rPr>
                        <a:t>(=12-8)</a:t>
                      </a:r>
                      <a:endParaRPr lang="en-US" b="1" dirty="0">
                        <a:solidFill>
                          <a:schemeClr val="tx2"/>
                        </a:solidFill>
                      </a:endParaRPr>
                    </a:p>
                  </a:txBody>
                  <a:tcPr/>
                </a:tc>
                <a:tc>
                  <a:txBody>
                    <a:bodyPr/>
                    <a:lstStyle/>
                    <a:p>
                      <a:r>
                        <a:rPr lang="en-US" b="1" dirty="0" smtClean="0">
                          <a:solidFill>
                            <a:schemeClr val="tx2"/>
                          </a:solidFill>
                        </a:rPr>
                        <a:t>0</a:t>
                      </a:r>
                    </a:p>
                    <a:p>
                      <a:r>
                        <a:rPr lang="en-US" b="1" dirty="0" smtClean="0">
                          <a:solidFill>
                            <a:schemeClr val="tx2"/>
                          </a:solidFill>
                        </a:rPr>
                        <a:t>(=4-4)</a:t>
                      </a:r>
                      <a:endParaRPr lang="en-US" b="1" dirty="0">
                        <a:solidFill>
                          <a:schemeClr val="tx2"/>
                        </a:solidFill>
                      </a:endParaRPr>
                    </a:p>
                  </a:txBody>
                  <a:tcPr/>
                </a:tc>
                <a:extLst>
                  <a:ext uri="{0D108BD9-81ED-4DB2-BD59-A6C34878D82A}">
                    <a16:rowId xmlns:a16="http://schemas.microsoft.com/office/drawing/2014/main" val="10001"/>
                  </a:ext>
                </a:extLst>
              </a:tr>
              <a:tr h="370840">
                <a:tc gridSpan="4">
                  <a:txBody>
                    <a:bodyPr/>
                    <a:lstStyle/>
                    <a:p>
                      <a:r>
                        <a:rPr lang="en-US" dirty="0" smtClean="0"/>
                        <a:t>Value:   </a:t>
                      </a:r>
                      <a:r>
                        <a:rPr lang="en-US" b="1" dirty="0" smtClean="0">
                          <a:solidFill>
                            <a:srgbClr val="C00000"/>
                          </a:solidFill>
                        </a:rPr>
                        <a:t>15+14+5 = 34</a:t>
                      </a:r>
                      <a:endParaRPr lang="en-US" b="1" dirty="0">
                        <a:solidFill>
                          <a:srgbClr val="C00000"/>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2"/>
                  </a:ext>
                </a:extLst>
              </a:tr>
            </a:tbl>
          </a:graphicData>
        </a:graphic>
      </p:graphicFrame>
      <p:sp>
        <p:nvSpPr>
          <p:cNvPr id="12" name="TextBox 11"/>
          <p:cNvSpPr txBox="1"/>
          <p:nvPr/>
        </p:nvSpPr>
        <p:spPr>
          <a:xfrm>
            <a:off x="893618" y="4812268"/>
            <a:ext cx="2007344" cy="369332"/>
          </a:xfrm>
          <a:prstGeom prst="rect">
            <a:avLst/>
          </a:prstGeom>
          <a:noFill/>
        </p:spPr>
        <p:txBody>
          <a:bodyPr wrap="none" rtlCol="0">
            <a:spAutoFit/>
          </a:bodyPr>
          <a:lstStyle/>
          <a:p>
            <a:r>
              <a:rPr lang="en-US" dirty="0"/>
              <a:t>0/1 </a:t>
            </a:r>
            <a:r>
              <a:rPr lang="en-US" dirty="0" smtClean="0"/>
              <a:t>, not fractional</a:t>
            </a: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3728248118"/>
              </p:ext>
            </p:extLst>
          </p:nvPr>
        </p:nvGraphicFramePr>
        <p:xfrm>
          <a:off x="4876800" y="5171440"/>
          <a:ext cx="4267200" cy="165608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tblGrid>
              <a:tr h="370840">
                <a:tc>
                  <a:txBody>
                    <a:bodyPr/>
                    <a:lstStyle/>
                    <a:p>
                      <a:r>
                        <a:rPr lang="en-US" dirty="0" smtClean="0"/>
                        <a:t>Picked</a:t>
                      </a:r>
                      <a:endParaRPr lang="en-US" dirty="0"/>
                    </a:p>
                  </a:txBody>
                  <a:tcPr/>
                </a:tc>
                <a:tc>
                  <a:txBody>
                    <a:bodyPr/>
                    <a:lstStyle/>
                    <a:p>
                      <a:r>
                        <a:rPr lang="en-US" dirty="0" smtClean="0"/>
                        <a:t>E</a:t>
                      </a:r>
                      <a:endParaRPr lang="en-US" dirty="0"/>
                    </a:p>
                  </a:txBody>
                  <a:tcPr/>
                </a:tc>
                <a:tc>
                  <a:txBody>
                    <a:bodyPr/>
                    <a:lstStyle/>
                    <a:p>
                      <a:r>
                        <a:rPr lang="en-US" dirty="0" smtClean="0"/>
                        <a:t>D</a:t>
                      </a:r>
                      <a:endParaRPr lang="en-US" dirty="0"/>
                    </a:p>
                  </a:txBody>
                  <a:tcPr/>
                </a:tc>
                <a:tc>
                  <a:txBody>
                    <a:bodyPr/>
                    <a:lstStyle/>
                    <a:p>
                      <a:r>
                        <a:rPr lang="en-US" dirty="0" smtClean="0"/>
                        <a:t>4/7 of C</a:t>
                      </a:r>
                      <a:endParaRPr lang="en-US" dirty="0"/>
                    </a:p>
                  </a:txBody>
                  <a:tcPr/>
                </a:tc>
                <a:extLst>
                  <a:ext uri="{0D108BD9-81ED-4DB2-BD59-A6C34878D82A}">
                    <a16:rowId xmlns:a16="http://schemas.microsoft.com/office/drawing/2014/main" val="10000"/>
                  </a:ext>
                </a:extLst>
              </a:tr>
              <a:tr h="370840">
                <a:tc>
                  <a:txBody>
                    <a:bodyPr/>
                    <a:lstStyle/>
                    <a:p>
                      <a:r>
                        <a:rPr lang="en-US" dirty="0" smtClean="0"/>
                        <a:t>Remaining weight</a:t>
                      </a:r>
                      <a:endParaRPr lang="en-US" dirty="0"/>
                    </a:p>
                  </a:txBody>
                  <a:tcPr/>
                </a:tc>
                <a:tc>
                  <a:txBody>
                    <a:bodyPr/>
                    <a:lstStyle/>
                    <a:p>
                      <a:r>
                        <a:rPr lang="en-US" b="1" dirty="0" smtClean="0">
                          <a:solidFill>
                            <a:schemeClr val="tx2"/>
                          </a:solidFill>
                        </a:rPr>
                        <a:t>12</a:t>
                      </a:r>
                    </a:p>
                    <a:p>
                      <a:r>
                        <a:rPr lang="en-US" b="1" dirty="0" smtClean="0">
                          <a:solidFill>
                            <a:schemeClr val="tx2"/>
                          </a:solidFill>
                        </a:rPr>
                        <a:t>(=21-9)</a:t>
                      </a:r>
                      <a:endParaRPr lang="en-US" b="1" dirty="0">
                        <a:solidFill>
                          <a:schemeClr val="tx2"/>
                        </a:solidFill>
                      </a:endParaRPr>
                    </a:p>
                  </a:txBody>
                  <a:tcPr/>
                </a:tc>
                <a:tc>
                  <a:txBody>
                    <a:bodyPr/>
                    <a:lstStyle/>
                    <a:p>
                      <a:r>
                        <a:rPr lang="en-US" b="1" dirty="0" smtClean="0">
                          <a:solidFill>
                            <a:schemeClr val="tx2"/>
                          </a:solidFill>
                        </a:rPr>
                        <a:t>4</a:t>
                      </a:r>
                    </a:p>
                    <a:p>
                      <a:r>
                        <a:rPr lang="en-US" b="1" dirty="0" smtClean="0">
                          <a:solidFill>
                            <a:schemeClr val="tx2"/>
                          </a:solidFill>
                        </a:rPr>
                        <a:t>(=12-8)</a:t>
                      </a:r>
                      <a:endParaRPr lang="en-US" b="1" dirty="0">
                        <a:solidFill>
                          <a:schemeClr val="tx2"/>
                        </a:solidFill>
                      </a:endParaRPr>
                    </a:p>
                  </a:txBody>
                  <a:tcPr/>
                </a:tc>
                <a:tc>
                  <a:txBody>
                    <a:bodyPr/>
                    <a:lstStyle/>
                    <a:p>
                      <a:r>
                        <a:rPr lang="en-US" b="1" dirty="0" smtClean="0">
                          <a:solidFill>
                            <a:schemeClr val="tx2"/>
                          </a:solidFill>
                        </a:rPr>
                        <a:t>0</a:t>
                      </a:r>
                    </a:p>
                    <a:p>
                      <a:r>
                        <a:rPr lang="en-US" b="1" dirty="0" smtClean="0">
                          <a:solidFill>
                            <a:schemeClr val="tx2"/>
                          </a:solidFill>
                        </a:rPr>
                        <a:t>=4-(4/7)*7</a:t>
                      </a:r>
                      <a:endParaRPr lang="en-US" b="1" dirty="0">
                        <a:solidFill>
                          <a:schemeClr val="tx2"/>
                        </a:solidFill>
                      </a:endParaRPr>
                    </a:p>
                  </a:txBody>
                  <a:tcPr/>
                </a:tc>
                <a:extLst>
                  <a:ext uri="{0D108BD9-81ED-4DB2-BD59-A6C34878D82A}">
                    <a16:rowId xmlns:a16="http://schemas.microsoft.com/office/drawing/2014/main" val="10001"/>
                  </a:ext>
                </a:extLst>
              </a:tr>
              <a:tr h="370840">
                <a:tc gridSpan="4">
                  <a:txBody>
                    <a:bodyPr/>
                    <a:lstStyle/>
                    <a:p>
                      <a:r>
                        <a:rPr lang="en-US" dirty="0" smtClean="0"/>
                        <a:t>Value:   </a:t>
                      </a:r>
                      <a:r>
                        <a:rPr lang="en-US" b="1" dirty="0" smtClean="0">
                          <a:solidFill>
                            <a:srgbClr val="C00000"/>
                          </a:solidFill>
                        </a:rPr>
                        <a:t>15+14+(4/7)*11 = 35.28</a:t>
                      </a:r>
                      <a:endParaRPr lang="en-US" b="1" dirty="0">
                        <a:solidFill>
                          <a:srgbClr val="C00000"/>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2"/>
                  </a:ext>
                </a:extLst>
              </a:tr>
            </a:tbl>
          </a:graphicData>
        </a:graphic>
      </p:graphicFrame>
      <p:sp>
        <p:nvSpPr>
          <p:cNvPr id="14" name="TextBox 13"/>
          <p:cNvSpPr txBox="1"/>
          <p:nvPr/>
        </p:nvSpPr>
        <p:spPr>
          <a:xfrm>
            <a:off x="5618018" y="4842263"/>
            <a:ext cx="1510413" cy="369332"/>
          </a:xfrm>
          <a:prstGeom prst="rect">
            <a:avLst/>
          </a:prstGeom>
          <a:noFill/>
        </p:spPr>
        <p:txBody>
          <a:bodyPr wrap="none" rtlCol="0">
            <a:spAutoFit/>
          </a:bodyPr>
          <a:lstStyle/>
          <a:p>
            <a:r>
              <a:rPr lang="en-US" dirty="0" smtClean="0"/>
              <a:t>0/1, fractional</a:t>
            </a:r>
            <a:endParaRPr lang="en-US" dirty="0"/>
          </a:p>
        </p:txBody>
      </p:sp>
      <p:sp>
        <p:nvSpPr>
          <p:cNvPr id="15" name="TextBox 14"/>
          <p:cNvSpPr txBox="1"/>
          <p:nvPr/>
        </p:nvSpPr>
        <p:spPr>
          <a:xfrm>
            <a:off x="4800600" y="609600"/>
            <a:ext cx="4297138" cy="523220"/>
          </a:xfrm>
          <a:prstGeom prst="rect">
            <a:avLst/>
          </a:prstGeom>
          <a:noFill/>
        </p:spPr>
        <p:txBody>
          <a:bodyPr wrap="none" rtlCol="0">
            <a:spAutoFit/>
          </a:bodyPr>
          <a:lstStyle/>
          <a:p>
            <a:r>
              <a:rPr lang="en-US" sz="2800" dirty="0" smtClean="0"/>
              <a:t>W = 21  (</a:t>
            </a:r>
            <a:r>
              <a:rPr lang="en-US" sz="2400" dirty="0" smtClean="0"/>
              <a:t>Knapsack capacity: 21)</a:t>
            </a:r>
            <a:endParaRPr lang="en-US" sz="2400" dirty="0"/>
          </a:p>
        </p:txBody>
      </p:sp>
      <p:sp>
        <p:nvSpPr>
          <p:cNvPr id="3" name="TextBox 2"/>
          <p:cNvSpPr txBox="1"/>
          <p:nvPr/>
        </p:nvSpPr>
        <p:spPr>
          <a:xfrm>
            <a:off x="5626730" y="1312783"/>
            <a:ext cx="3441070" cy="1354217"/>
          </a:xfrm>
          <a:prstGeom prst="rect">
            <a:avLst/>
          </a:prstGeom>
          <a:noFill/>
          <a:ln>
            <a:solidFill>
              <a:srgbClr val="C00000"/>
            </a:solidFill>
          </a:ln>
        </p:spPr>
        <p:txBody>
          <a:bodyPr wrap="none" rtlCol="0">
            <a:spAutoFit/>
          </a:bodyPr>
          <a:lstStyle/>
          <a:p>
            <a:r>
              <a:rPr lang="en-US" sz="1600" dirty="0" smtClean="0"/>
              <a:t>Best item: E, weight of E: 9</a:t>
            </a:r>
          </a:p>
          <a:p>
            <a:r>
              <a:rPr lang="en-US" sz="1600" dirty="0"/>
              <a:t>Remaining </a:t>
            </a:r>
            <a:r>
              <a:rPr lang="en-US" sz="1600" dirty="0" smtClean="0"/>
              <a:t>weight: </a:t>
            </a:r>
            <a:r>
              <a:rPr lang="en-US" sz="1600" dirty="0"/>
              <a:t>3</a:t>
            </a:r>
          </a:p>
          <a:p>
            <a:r>
              <a:rPr lang="en-US" sz="1600" dirty="0"/>
              <a:t>Want to use all remaining space with a </a:t>
            </a:r>
          </a:p>
          <a:p>
            <a:r>
              <a:rPr lang="en-US" sz="1600" dirty="0"/>
              <a:t>fraction of D or C =&gt;  Value calculation:</a:t>
            </a:r>
          </a:p>
          <a:p>
            <a:r>
              <a:rPr lang="en-US" sz="1600" dirty="0" err="1"/>
              <a:t>Remaining_weight</a:t>
            </a:r>
            <a:r>
              <a:rPr lang="en-US" sz="1600" dirty="0"/>
              <a:t>*(value/kg)</a:t>
            </a:r>
          </a:p>
        </p:txBody>
      </p:sp>
      <p:cxnSp>
        <p:nvCxnSpPr>
          <p:cNvPr id="16" name="Straight Arrow Connector 15"/>
          <p:cNvCxnSpPr>
            <a:stCxn id="3" idx="2"/>
          </p:cNvCxnSpPr>
          <p:nvPr/>
        </p:nvCxnSpPr>
        <p:spPr>
          <a:xfrm>
            <a:off x="7347265" y="2667000"/>
            <a:ext cx="729935" cy="60960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1949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856" y="164702"/>
            <a:ext cx="6400800" cy="1283098"/>
          </a:xfrm>
        </p:spPr>
        <p:txBody>
          <a:bodyPr>
            <a:noAutofit/>
          </a:bodyPr>
          <a:lstStyle/>
          <a:p>
            <a:r>
              <a:rPr lang="en-US" sz="2800" dirty="0" smtClean="0"/>
              <a:t>Greedy may NOT find the optimum solution for Unbounded and 0/1 Knapsack</a:t>
            </a:r>
            <a:br>
              <a:rPr lang="en-US" sz="2800" dirty="0" smtClean="0"/>
            </a:br>
            <a:r>
              <a:rPr lang="en-US" sz="2800" dirty="0" smtClean="0"/>
              <a:t>- P</a:t>
            </a:r>
            <a:r>
              <a:rPr lang="en-US" sz="2800" dirty="0" smtClean="0"/>
              <a:t>roof </a:t>
            </a:r>
            <a:r>
              <a:rPr lang="en-US" sz="2800" dirty="0" smtClean="0"/>
              <a:t>by counter </a:t>
            </a:r>
            <a:r>
              <a:rPr lang="en-US" sz="2800" dirty="0" smtClean="0"/>
              <a:t>example</a:t>
            </a:r>
            <a:endParaRPr lang="en-US" sz="2800" dirty="0"/>
          </a:p>
        </p:txBody>
      </p:sp>
      <p:sp>
        <p:nvSpPr>
          <p:cNvPr id="3" name="Content Placeholder 2"/>
          <p:cNvSpPr>
            <a:spLocks noGrp="1"/>
          </p:cNvSpPr>
          <p:nvPr>
            <p:ph idx="1"/>
          </p:nvPr>
        </p:nvSpPr>
        <p:spPr>
          <a:xfrm>
            <a:off x="290568" y="1687569"/>
            <a:ext cx="6717377" cy="4285576"/>
          </a:xfrm>
        </p:spPr>
        <p:txBody>
          <a:bodyPr>
            <a:normAutofit/>
          </a:bodyPr>
          <a:lstStyle/>
          <a:p>
            <a:r>
              <a:rPr lang="en-US" sz="1800" dirty="0" smtClean="0"/>
              <a:t>Goal: construct an </a:t>
            </a:r>
            <a:r>
              <a:rPr lang="en-US" sz="1800" b="1" dirty="0" smtClean="0"/>
              <a:t>Unbounded</a:t>
            </a:r>
            <a:r>
              <a:rPr lang="en-US" sz="1800" dirty="0" smtClean="0"/>
              <a:t> Knapsack instance where Greedy (with the </a:t>
            </a:r>
            <a:r>
              <a:rPr lang="en-US" sz="1800" b="1" dirty="0" smtClean="0"/>
              <a:t>ratio</a:t>
            </a:r>
            <a:r>
              <a:rPr lang="en-US" sz="1800" dirty="0" smtClean="0"/>
              <a:t>)</a:t>
            </a:r>
            <a:r>
              <a:rPr lang="en-US" sz="1800" b="1" dirty="0" smtClean="0"/>
              <a:t> </a:t>
            </a:r>
            <a:r>
              <a:rPr lang="en-US" sz="1800" dirty="0" smtClean="0"/>
              <a:t>does not give the optimal answer.</a:t>
            </a:r>
          </a:p>
          <a:p>
            <a:pPr marL="0" indent="0">
              <a:buNone/>
            </a:pPr>
            <a:endParaRPr lang="en-US" sz="700" dirty="0" smtClean="0"/>
          </a:p>
          <a:p>
            <a:r>
              <a:rPr lang="en-US" sz="1800" dirty="0" smtClean="0"/>
              <a:t>Intuition: We want Greedy to pick only one item, when in fact two other items can be picked and together give a higher value:</a:t>
            </a:r>
          </a:p>
          <a:p>
            <a:pPr lvl="1"/>
            <a:r>
              <a:rPr lang="en-US" sz="1600" dirty="0"/>
              <a:t>Item A: </a:t>
            </a:r>
            <a:r>
              <a:rPr lang="en-US" sz="1600" dirty="0" smtClean="0"/>
              <a:t>3kg,  $5 </a:t>
            </a:r>
            <a:r>
              <a:rPr lang="en-US" sz="1600" dirty="0"/>
              <a:t>=&gt; total value 5</a:t>
            </a:r>
          </a:p>
          <a:p>
            <a:pPr lvl="1"/>
            <a:r>
              <a:rPr lang="en-US" sz="1600" dirty="0" smtClean="0"/>
              <a:t>Item </a:t>
            </a:r>
            <a:r>
              <a:rPr lang="en-US" sz="1600" dirty="0" smtClean="0"/>
              <a:t>B: </a:t>
            </a:r>
            <a:r>
              <a:rPr lang="en-US" sz="1600" dirty="0" smtClean="0"/>
              <a:t>2kg </a:t>
            </a:r>
            <a:r>
              <a:rPr lang="en-US" sz="1600" dirty="0" smtClean="0"/>
              <a:t>(can fit 2), </a:t>
            </a:r>
            <a:r>
              <a:rPr lang="en-US" sz="1600" dirty="0" smtClean="0"/>
              <a:t>$3 </a:t>
            </a:r>
            <a:r>
              <a:rPr lang="en-US" sz="1600" dirty="0" smtClean="0"/>
              <a:t>=&gt; total value 6</a:t>
            </a:r>
          </a:p>
          <a:p>
            <a:pPr lvl="1"/>
            <a:r>
              <a:rPr lang="en-US" sz="1600" dirty="0" smtClean="0"/>
              <a:t>Knapsack </a:t>
            </a:r>
            <a:r>
              <a:rPr lang="en-US" sz="1600" dirty="0" smtClean="0"/>
              <a:t>max weight: 4</a:t>
            </a:r>
          </a:p>
          <a:p>
            <a:pPr lvl="1"/>
            <a:r>
              <a:rPr lang="en-US" sz="1600" u="sng" dirty="0" smtClean="0">
                <a:solidFill>
                  <a:srgbClr val="FF0000"/>
                </a:solidFill>
              </a:rPr>
              <a:t>!!! You must double-check that Greedy would pick item A</a:t>
            </a:r>
            <a:r>
              <a:rPr lang="en-US" sz="1600" u="sng" dirty="0" smtClean="0"/>
              <a:t> </a:t>
            </a:r>
            <a:r>
              <a:rPr lang="en-US" sz="1600" dirty="0" smtClean="0">
                <a:solidFill>
                  <a:srgbClr val="FF0000"/>
                </a:solidFill>
              </a:rPr>
              <a:t>=&gt; check the ratios: 5/3 &gt; 3/2    (1.66 &gt; 1.5).</a:t>
            </a:r>
            <a:endParaRPr lang="en-US" sz="1600" i="1" dirty="0" smtClean="0">
              <a:solidFill>
                <a:srgbClr val="FF0000"/>
              </a:solidFill>
            </a:endParaRPr>
          </a:p>
          <a:p>
            <a:pPr lvl="2"/>
            <a:r>
              <a:rPr lang="en-US" sz="1200" i="1" dirty="0" smtClean="0"/>
              <a:t>If item A had value  4, Greedy would also have picked B. </a:t>
            </a:r>
          </a:p>
          <a:p>
            <a:r>
              <a:rPr lang="en-US" sz="1800" dirty="0" smtClean="0"/>
              <a:t>Same example can be modified to work for </a:t>
            </a:r>
            <a:r>
              <a:rPr lang="en-US" sz="1800" b="1" dirty="0" smtClean="0"/>
              <a:t>0/1 Knapsack</a:t>
            </a:r>
            <a:r>
              <a:rPr lang="en-US" sz="1800" dirty="0" smtClean="0"/>
              <a:t>:</a:t>
            </a:r>
          </a:p>
          <a:p>
            <a:pPr lvl="1"/>
            <a:r>
              <a:rPr lang="en-US" sz="1600" dirty="0" smtClean="0"/>
              <a:t>Item A: 3kg, $5</a:t>
            </a:r>
          </a:p>
          <a:p>
            <a:pPr lvl="1"/>
            <a:r>
              <a:rPr lang="en-US" sz="1600" dirty="0"/>
              <a:t>Item </a:t>
            </a:r>
            <a:r>
              <a:rPr lang="en-US" sz="1600" dirty="0" smtClean="0"/>
              <a:t>B: 2kg</a:t>
            </a:r>
            <a:r>
              <a:rPr lang="en-US" sz="1600" dirty="0"/>
              <a:t>, </a:t>
            </a:r>
            <a:r>
              <a:rPr lang="en-US" sz="1600" dirty="0" smtClean="0"/>
              <a:t>$3</a:t>
            </a:r>
            <a:endParaRPr lang="en-US" sz="1600" dirty="0"/>
          </a:p>
          <a:p>
            <a:pPr lvl="1"/>
            <a:r>
              <a:rPr lang="en-US" sz="1600" dirty="0"/>
              <a:t>Item </a:t>
            </a:r>
            <a:r>
              <a:rPr lang="en-US" sz="1600" dirty="0" smtClean="0"/>
              <a:t>C: 2kg</a:t>
            </a:r>
            <a:r>
              <a:rPr lang="en-US" sz="1600" dirty="0"/>
              <a:t>, </a:t>
            </a:r>
            <a:r>
              <a:rPr lang="en-US" sz="1600" dirty="0" smtClean="0"/>
              <a:t>$3</a:t>
            </a:r>
            <a:endParaRPr lang="en-US" sz="1600" dirty="0"/>
          </a:p>
          <a:p>
            <a:pPr marL="457200" lvl="1" indent="0">
              <a:buNone/>
            </a:pPr>
            <a:endParaRPr lang="en-US" sz="1600" dirty="0"/>
          </a:p>
        </p:txBody>
      </p:sp>
      <p:sp>
        <p:nvSpPr>
          <p:cNvPr id="4" name="Slide Number Placeholder 3"/>
          <p:cNvSpPr>
            <a:spLocks noGrp="1"/>
          </p:cNvSpPr>
          <p:nvPr>
            <p:ph type="sldNum" sz="quarter" idx="12"/>
          </p:nvPr>
        </p:nvSpPr>
        <p:spPr>
          <a:xfrm>
            <a:off x="6589776" y="6529124"/>
            <a:ext cx="2133600" cy="365125"/>
          </a:xfrm>
        </p:spPr>
        <p:txBody>
          <a:bodyPr/>
          <a:lstStyle/>
          <a:p>
            <a:fld id="{7D96B568-7D3C-45B1-A9CC-4D2333E17166}" type="slidenum">
              <a:rPr lang="en-US" smtClean="0"/>
              <a:t>16</a:t>
            </a:fld>
            <a:endParaRPr lang="en-US" dirty="0"/>
          </a:p>
        </p:txBody>
      </p:sp>
      <p:sp>
        <p:nvSpPr>
          <p:cNvPr id="21" name="TextBox 20"/>
          <p:cNvSpPr txBox="1"/>
          <p:nvPr/>
        </p:nvSpPr>
        <p:spPr>
          <a:xfrm>
            <a:off x="7162800" y="381000"/>
            <a:ext cx="1380186" cy="307777"/>
          </a:xfrm>
          <a:prstGeom prst="rect">
            <a:avLst/>
          </a:prstGeom>
          <a:noFill/>
        </p:spPr>
        <p:txBody>
          <a:bodyPr wrap="none" rtlCol="0">
            <a:spAutoFit/>
          </a:bodyPr>
          <a:lstStyle/>
          <a:p>
            <a:r>
              <a:rPr lang="en-US" sz="1400" dirty="0" smtClean="0"/>
              <a:t>Item </a:t>
            </a:r>
            <a:r>
              <a:rPr lang="en-US" sz="1400" dirty="0"/>
              <a:t>A  ($5, 3kg)</a:t>
            </a:r>
          </a:p>
        </p:txBody>
      </p:sp>
      <p:sp>
        <p:nvSpPr>
          <p:cNvPr id="35" name="TextBox 34"/>
          <p:cNvSpPr txBox="1"/>
          <p:nvPr/>
        </p:nvSpPr>
        <p:spPr>
          <a:xfrm>
            <a:off x="5347592" y="7083623"/>
            <a:ext cx="367408" cy="307777"/>
          </a:xfrm>
          <a:prstGeom prst="rect">
            <a:avLst/>
          </a:prstGeom>
          <a:noFill/>
        </p:spPr>
        <p:txBody>
          <a:bodyPr wrap="none" rtlCol="0">
            <a:spAutoFit/>
          </a:bodyPr>
          <a:lstStyle/>
          <a:p>
            <a:r>
              <a:rPr lang="en-US" sz="1400" dirty="0" smtClean="0"/>
              <a:t>$6</a:t>
            </a:r>
            <a:endParaRPr lang="en-US" sz="1400" dirty="0"/>
          </a:p>
        </p:txBody>
      </p:sp>
      <p:sp>
        <p:nvSpPr>
          <p:cNvPr id="36" name="TextBox 35"/>
          <p:cNvSpPr txBox="1"/>
          <p:nvPr/>
        </p:nvSpPr>
        <p:spPr>
          <a:xfrm>
            <a:off x="6033392" y="7083623"/>
            <a:ext cx="367408" cy="307777"/>
          </a:xfrm>
          <a:prstGeom prst="rect">
            <a:avLst/>
          </a:prstGeom>
          <a:noFill/>
        </p:spPr>
        <p:txBody>
          <a:bodyPr wrap="none" rtlCol="0">
            <a:spAutoFit/>
          </a:bodyPr>
          <a:lstStyle/>
          <a:p>
            <a:r>
              <a:rPr lang="en-US" sz="1400" dirty="0" smtClean="0"/>
              <a:t>$5</a:t>
            </a:r>
            <a:endParaRPr lang="en-US" sz="1400" dirty="0"/>
          </a:p>
        </p:txBody>
      </p:sp>
      <p:graphicFrame>
        <p:nvGraphicFramePr>
          <p:cNvPr id="38" name="Table 37"/>
          <p:cNvGraphicFramePr>
            <a:graphicFrameLocks noGrp="1"/>
          </p:cNvGraphicFramePr>
          <p:nvPr>
            <p:extLst>
              <p:ext uri="{D42A27DB-BD31-4B8C-83A1-F6EECF244321}">
                <p14:modId xmlns:p14="http://schemas.microsoft.com/office/powerpoint/2010/main" val="724472543"/>
              </p:ext>
            </p:extLst>
          </p:nvPr>
        </p:nvGraphicFramePr>
        <p:xfrm>
          <a:off x="7455519" y="3600029"/>
          <a:ext cx="1143000" cy="371084"/>
        </p:xfrm>
        <a:graphic>
          <a:graphicData uri="http://schemas.openxmlformats.org/drawingml/2006/table">
            <a:tbl>
              <a:tblPr firstRow="1" bandRow="1">
                <a:tableStyleId>{5940675A-B579-460E-94D1-54222C63F5DA}</a:tableStyleId>
              </a:tblPr>
              <a:tblGrid>
                <a:gridCol w="381000">
                  <a:extLst>
                    <a:ext uri="{9D8B030D-6E8A-4147-A177-3AD203B41FA5}">
                      <a16:colId xmlns:a16="http://schemas.microsoft.com/office/drawing/2014/main" val="2254808002"/>
                    </a:ext>
                  </a:extLst>
                </a:gridCol>
                <a:gridCol w="381000">
                  <a:extLst>
                    <a:ext uri="{9D8B030D-6E8A-4147-A177-3AD203B41FA5}">
                      <a16:colId xmlns:a16="http://schemas.microsoft.com/office/drawing/2014/main" val="3611912815"/>
                    </a:ext>
                  </a:extLst>
                </a:gridCol>
                <a:gridCol w="381000">
                  <a:extLst>
                    <a:ext uri="{9D8B030D-6E8A-4147-A177-3AD203B41FA5}">
                      <a16:colId xmlns:a16="http://schemas.microsoft.com/office/drawing/2014/main" val="2323321300"/>
                    </a:ext>
                  </a:extLst>
                </a:gridCol>
              </a:tblGrid>
              <a:tr h="371084">
                <a:tc>
                  <a:txBody>
                    <a:bodyPr/>
                    <a:lstStyle/>
                    <a:p>
                      <a:endParaRPr lang="en-US" dirty="0"/>
                    </a:p>
                  </a:txBody>
                  <a:tcPr>
                    <a:solidFill>
                      <a:schemeClr val="accent2">
                        <a:lumMod val="20000"/>
                        <a:lumOff val="80000"/>
                      </a:schemeClr>
                    </a:solidFill>
                  </a:tcPr>
                </a:tc>
                <a:tc>
                  <a:txBody>
                    <a:bodyPr/>
                    <a:lstStyle/>
                    <a:p>
                      <a:endParaRPr lang="en-US"/>
                    </a:p>
                  </a:txBody>
                  <a:tcPr>
                    <a:solidFill>
                      <a:schemeClr val="accent2">
                        <a:lumMod val="20000"/>
                        <a:lumOff val="80000"/>
                      </a:schemeClr>
                    </a:solidFill>
                  </a:tcPr>
                </a:tc>
                <a:tc>
                  <a:txBody>
                    <a:bodyPr/>
                    <a:lstStyle/>
                    <a:p>
                      <a:endParaRPr lang="en-US" dirty="0"/>
                    </a:p>
                  </a:txBody>
                  <a:tcPr>
                    <a:solidFill>
                      <a:schemeClr val="accent2">
                        <a:lumMod val="20000"/>
                        <a:lumOff val="80000"/>
                      </a:schemeClr>
                    </a:solidFill>
                  </a:tcPr>
                </a:tc>
                <a:extLst>
                  <a:ext uri="{0D108BD9-81ED-4DB2-BD59-A6C34878D82A}">
                    <a16:rowId xmlns:a16="http://schemas.microsoft.com/office/drawing/2014/main" val="572901054"/>
                  </a:ext>
                </a:extLst>
              </a:tr>
            </a:tbl>
          </a:graphicData>
        </a:graphic>
      </p:graphicFrame>
      <p:graphicFrame>
        <p:nvGraphicFramePr>
          <p:cNvPr id="39" name="Table 38"/>
          <p:cNvGraphicFramePr>
            <a:graphicFrameLocks noGrp="1"/>
          </p:cNvGraphicFramePr>
          <p:nvPr>
            <p:extLst>
              <p:ext uri="{D42A27DB-BD31-4B8C-83A1-F6EECF244321}">
                <p14:modId xmlns:p14="http://schemas.microsoft.com/office/powerpoint/2010/main" val="3616176919"/>
              </p:ext>
            </p:extLst>
          </p:nvPr>
        </p:nvGraphicFramePr>
        <p:xfrm>
          <a:off x="7468627" y="4810516"/>
          <a:ext cx="762000" cy="371084"/>
        </p:xfrm>
        <a:graphic>
          <a:graphicData uri="http://schemas.openxmlformats.org/drawingml/2006/table">
            <a:tbl>
              <a:tblPr firstRow="1" bandRow="1">
                <a:tableStyleId>{5940675A-B579-460E-94D1-54222C63F5DA}</a:tableStyleId>
              </a:tblPr>
              <a:tblGrid>
                <a:gridCol w="381000">
                  <a:extLst>
                    <a:ext uri="{9D8B030D-6E8A-4147-A177-3AD203B41FA5}">
                      <a16:colId xmlns:a16="http://schemas.microsoft.com/office/drawing/2014/main" val="2254808002"/>
                    </a:ext>
                  </a:extLst>
                </a:gridCol>
                <a:gridCol w="381000">
                  <a:extLst>
                    <a:ext uri="{9D8B030D-6E8A-4147-A177-3AD203B41FA5}">
                      <a16:colId xmlns:a16="http://schemas.microsoft.com/office/drawing/2014/main" val="3611912815"/>
                    </a:ext>
                  </a:extLst>
                </a:gridCol>
              </a:tblGrid>
              <a:tr h="371084">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572901054"/>
                  </a:ext>
                </a:extLst>
              </a:tr>
            </a:tbl>
          </a:graphicData>
        </a:graphic>
      </p:graphicFrame>
      <p:graphicFrame>
        <p:nvGraphicFramePr>
          <p:cNvPr id="40" name="Table 39"/>
          <p:cNvGraphicFramePr>
            <a:graphicFrameLocks noGrp="1"/>
          </p:cNvGraphicFramePr>
          <p:nvPr>
            <p:extLst>
              <p:ext uri="{D42A27DB-BD31-4B8C-83A1-F6EECF244321}">
                <p14:modId xmlns:p14="http://schemas.microsoft.com/office/powerpoint/2010/main" val="480926692"/>
              </p:ext>
            </p:extLst>
          </p:nvPr>
        </p:nvGraphicFramePr>
        <p:xfrm>
          <a:off x="7210053" y="1870618"/>
          <a:ext cx="1524000" cy="371084"/>
        </p:xfrm>
        <a:graphic>
          <a:graphicData uri="http://schemas.openxmlformats.org/drawingml/2006/table">
            <a:tbl>
              <a:tblPr firstRow="1" bandRow="1">
                <a:tableStyleId>{5940675A-B579-460E-94D1-54222C63F5DA}</a:tableStyleId>
              </a:tblPr>
              <a:tblGrid>
                <a:gridCol w="381000">
                  <a:extLst>
                    <a:ext uri="{9D8B030D-6E8A-4147-A177-3AD203B41FA5}">
                      <a16:colId xmlns:a16="http://schemas.microsoft.com/office/drawing/2014/main" val="2254808002"/>
                    </a:ext>
                  </a:extLst>
                </a:gridCol>
                <a:gridCol w="381000">
                  <a:extLst>
                    <a:ext uri="{9D8B030D-6E8A-4147-A177-3AD203B41FA5}">
                      <a16:colId xmlns:a16="http://schemas.microsoft.com/office/drawing/2014/main" val="3611912815"/>
                    </a:ext>
                  </a:extLst>
                </a:gridCol>
                <a:gridCol w="381000">
                  <a:extLst>
                    <a:ext uri="{9D8B030D-6E8A-4147-A177-3AD203B41FA5}">
                      <a16:colId xmlns:a16="http://schemas.microsoft.com/office/drawing/2014/main" val="2323321300"/>
                    </a:ext>
                  </a:extLst>
                </a:gridCol>
                <a:gridCol w="381000">
                  <a:extLst>
                    <a:ext uri="{9D8B030D-6E8A-4147-A177-3AD203B41FA5}">
                      <a16:colId xmlns:a16="http://schemas.microsoft.com/office/drawing/2014/main" val="3851314252"/>
                    </a:ext>
                  </a:extLst>
                </a:gridCol>
              </a:tblGrid>
              <a:tr h="371084">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572901054"/>
                  </a:ext>
                </a:extLst>
              </a:tr>
            </a:tbl>
          </a:graphicData>
        </a:graphic>
      </p:graphicFrame>
      <p:graphicFrame>
        <p:nvGraphicFramePr>
          <p:cNvPr id="41" name="Table 40"/>
          <p:cNvGraphicFramePr>
            <a:graphicFrameLocks noGrp="1"/>
          </p:cNvGraphicFramePr>
          <p:nvPr>
            <p:extLst>
              <p:ext uri="{D42A27DB-BD31-4B8C-83A1-F6EECF244321}">
                <p14:modId xmlns:p14="http://schemas.microsoft.com/office/powerpoint/2010/main" val="1079081654"/>
              </p:ext>
            </p:extLst>
          </p:nvPr>
        </p:nvGraphicFramePr>
        <p:xfrm>
          <a:off x="7468627" y="4200916"/>
          <a:ext cx="762000" cy="371084"/>
        </p:xfrm>
        <a:graphic>
          <a:graphicData uri="http://schemas.openxmlformats.org/drawingml/2006/table">
            <a:tbl>
              <a:tblPr firstRow="1" bandRow="1">
                <a:tableStyleId>{5940675A-B579-460E-94D1-54222C63F5DA}</a:tableStyleId>
              </a:tblPr>
              <a:tblGrid>
                <a:gridCol w="381000">
                  <a:extLst>
                    <a:ext uri="{9D8B030D-6E8A-4147-A177-3AD203B41FA5}">
                      <a16:colId xmlns:a16="http://schemas.microsoft.com/office/drawing/2014/main" val="2254808002"/>
                    </a:ext>
                  </a:extLst>
                </a:gridCol>
                <a:gridCol w="381000">
                  <a:extLst>
                    <a:ext uri="{9D8B030D-6E8A-4147-A177-3AD203B41FA5}">
                      <a16:colId xmlns:a16="http://schemas.microsoft.com/office/drawing/2014/main" val="3611912815"/>
                    </a:ext>
                  </a:extLst>
                </a:gridCol>
              </a:tblGrid>
              <a:tr h="371084">
                <a:tc>
                  <a:txBody>
                    <a:bodyPr/>
                    <a:lstStyle/>
                    <a:p>
                      <a:endParaRPr lang="en-US" dirty="0"/>
                    </a:p>
                  </a:txBody>
                  <a:tcPr>
                    <a:solidFill>
                      <a:schemeClr val="accent3">
                        <a:lumMod val="40000"/>
                        <a:lumOff val="60000"/>
                      </a:schemeClr>
                    </a:solidFill>
                  </a:tcPr>
                </a:tc>
                <a:tc>
                  <a:txBody>
                    <a:bodyPr/>
                    <a:lstStyle/>
                    <a:p>
                      <a:endParaRPr lang="en-US" dirty="0"/>
                    </a:p>
                  </a:txBody>
                  <a:tcPr>
                    <a:solidFill>
                      <a:schemeClr val="accent3">
                        <a:lumMod val="40000"/>
                        <a:lumOff val="60000"/>
                      </a:schemeClr>
                    </a:solidFill>
                  </a:tcPr>
                </a:tc>
                <a:extLst>
                  <a:ext uri="{0D108BD9-81ED-4DB2-BD59-A6C34878D82A}">
                    <a16:rowId xmlns:a16="http://schemas.microsoft.com/office/drawing/2014/main" val="572901054"/>
                  </a:ext>
                </a:extLst>
              </a:tr>
            </a:tbl>
          </a:graphicData>
        </a:graphic>
      </p:graphicFrame>
      <p:graphicFrame>
        <p:nvGraphicFramePr>
          <p:cNvPr id="42" name="Table 41"/>
          <p:cNvGraphicFramePr>
            <a:graphicFrameLocks noGrp="1"/>
          </p:cNvGraphicFramePr>
          <p:nvPr>
            <p:extLst>
              <p:ext uri="{D42A27DB-BD31-4B8C-83A1-F6EECF244321}">
                <p14:modId xmlns:p14="http://schemas.microsoft.com/office/powerpoint/2010/main" val="807902916"/>
              </p:ext>
            </p:extLst>
          </p:nvPr>
        </p:nvGraphicFramePr>
        <p:xfrm>
          <a:off x="7214749" y="1214491"/>
          <a:ext cx="762000" cy="371084"/>
        </p:xfrm>
        <a:graphic>
          <a:graphicData uri="http://schemas.openxmlformats.org/drawingml/2006/table">
            <a:tbl>
              <a:tblPr firstRow="1" bandRow="1">
                <a:tableStyleId>{5940675A-B579-460E-94D1-54222C63F5DA}</a:tableStyleId>
              </a:tblPr>
              <a:tblGrid>
                <a:gridCol w="381000">
                  <a:extLst>
                    <a:ext uri="{9D8B030D-6E8A-4147-A177-3AD203B41FA5}">
                      <a16:colId xmlns:a16="http://schemas.microsoft.com/office/drawing/2014/main" val="2254808002"/>
                    </a:ext>
                  </a:extLst>
                </a:gridCol>
                <a:gridCol w="381000">
                  <a:extLst>
                    <a:ext uri="{9D8B030D-6E8A-4147-A177-3AD203B41FA5}">
                      <a16:colId xmlns:a16="http://schemas.microsoft.com/office/drawing/2014/main" val="3611912815"/>
                    </a:ext>
                  </a:extLst>
                </a:gridCol>
              </a:tblGrid>
              <a:tr h="371084">
                <a:tc>
                  <a:txBody>
                    <a:bodyPr/>
                    <a:lstStyle/>
                    <a:p>
                      <a:endParaRPr lang="en-US" dirty="0"/>
                    </a:p>
                  </a:txBody>
                  <a:tcPr>
                    <a:solidFill>
                      <a:schemeClr val="accent3">
                        <a:lumMod val="40000"/>
                        <a:lumOff val="60000"/>
                      </a:schemeClr>
                    </a:solidFill>
                  </a:tcPr>
                </a:tc>
                <a:tc>
                  <a:txBody>
                    <a:bodyPr/>
                    <a:lstStyle/>
                    <a:p>
                      <a:endParaRPr lang="en-US" dirty="0"/>
                    </a:p>
                  </a:txBody>
                  <a:tcPr>
                    <a:solidFill>
                      <a:schemeClr val="accent3">
                        <a:lumMod val="40000"/>
                        <a:lumOff val="60000"/>
                      </a:schemeClr>
                    </a:solidFill>
                  </a:tcPr>
                </a:tc>
                <a:extLst>
                  <a:ext uri="{0D108BD9-81ED-4DB2-BD59-A6C34878D82A}">
                    <a16:rowId xmlns:a16="http://schemas.microsoft.com/office/drawing/2014/main" val="572901054"/>
                  </a:ext>
                </a:extLst>
              </a:tr>
            </a:tbl>
          </a:graphicData>
        </a:graphic>
      </p:graphicFrame>
      <p:graphicFrame>
        <p:nvGraphicFramePr>
          <p:cNvPr id="43" name="Table 42"/>
          <p:cNvGraphicFramePr>
            <a:graphicFrameLocks noGrp="1"/>
          </p:cNvGraphicFramePr>
          <p:nvPr>
            <p:extLst>
              <p:ext uri="{D42A27DB-BD31-4B8C-83A1-F6EECF244321}">
                <p14:modId xmlns:p14="http://schemas.microsoft.com/office/powerpoint/2010/main" val="332233126"/>
              </p:ext>
            </p:extLst>
          </p:nvPr>
        </p:nvGraphicFramePr>
        <p:xfrm>
          <a:off x="7214749" y="642782"/>
          <a:ext cx="1143000" cy="371084"/>
        </p:xfrm>
        <a:graphic>
          <a:graphicData uri="http://schemas.openxmlformats.org/drawingml/2006/table">
            <a:tbl>
              <a:tblPr firstRow="1" bandRow="1">
                <a:tableStyleId>{5940675A-B579-460E-94D1-54222C63F5DA}</a:tableStyleId>
              </a:tblPr>
              <a:tblGrid>
                <a:gridCol w="381000">
                  <a:extLst>
                    <a:ext uri="{9D8B030D-6E8A-4147-A177-3AD203B41FA5}">
                      <a16:colId xmlns:a16="http://schemas.microsoft.com/office/drawing/2014/main" val="2254808002"/>
                    </a:ext>
                  </a:extLst>
                </a:gridCol>
                <a:gridCol w="381000">
                  <a:extLst>
                    <a:ext uri="{9D8B030D-6E8A-4147-A177-3AD203B41FA5}">
                      <a16:colId xmlns:a16="http://schemas.microsoft.com/office/drawing/2014/main" val="3611912815"/>
                    </a:ext>
                  </a:extLst>
                </a:gridCol>
                <a:gridCol w="381000">
                  <a:extLst>
                    <a:ext uri="{9D8B030D-6E8A-4147-A177-3AD203B41FA5}">
                      <a16:colId xmlns:a16="http://schemas.microsoft.com/office/drawing/2014/main" val="2323321300"/>
                    </a:ext>
                  </a:extLst>
                </a:gridCol>
              </a:tblGrid>
              <a:tr h="371084">
                <a:tc>
                  <a:txBody>
                    <a:bodyPr/>
                    <a:lstStyle/>
                    <a:p>
                      <a:endParaRPr lang="en-US" dirty="0"/>
                    </a:p>
                  </a:txBody>
                  <a:tcPr>
                    <a:solidFill>
                      <a:schemeClr val="accent2">
                        <a:lumMod val="20000"/>
                        <a:lumOff val="80000"/>
                      </a:schemeClr>
                    </a:solidFill>
                  </a:tcPr>
                </a:tc>
                <a:tc>
                  <a:txBody>
                    <a:bodyPr/>
                    <a:lstStyle/>
                    <a:p>
                      <a:endParaRPr lang="en-US" dirty="0"/>
                    </a:p>
                  </a:txBody>
                  <a:tcPr>
                    <a:solidFill>
                      <a:schemeClr val="accent2">
                        <a:lumMod val="20000"/>
                        <a:lumOff val="80000"/>
                      </a:schemeClr>
                    </a:solidFill>
                  </a:tcPr>
                </a:tc>
                <a:tc>
                  <a:txBody>
                    <a:bodyPr/>
                    <a:lstStyle/>
                    <a:p>
                      <a:endParaRPr lang="en-US" dirty="0"/>
                    </a:p>
                  </a:txBody>
                  <a:tcPr>
                    <a:solidFill>
                      <a:schemeClr val="accent2">
                        <a:lumMod val="20000"/>
                        <a:lumOff val="80000"/>
                      </a:schemeClr>
                    </a:solidFill>
                  </a:tcPr>
                </a:tc>
                <a:extLst>
                  <a:ext uri="{0D108BD9-81ED-4DB2-BD59-A6C34878D82A}">
                    <a16:rowId xmlns:a16="http://schemas.microsoft.com/office/drawing/2014/main" val="572901054"/>
                  </a:ext>
                </a:extLst>
              </a:tr>
            </a:tbl>
          </a:graphicData>
        </a:graphic>
      </p:graphicFrame>
      <p:graphicFrame>
        <p:nvGraphicFramePr>
          <p:cNvPr id="45" name="Table 44"/>
          <p:cNvGraphicFramePr>
            <a:graphicFrameLocks noGrp="1"/>
          </p:cNvGraphicFramePr>
          <p:nvPr>
            <p:extLst>
              <p:ext uri="{D42A27DB-BD31-4B8C-83A1-F6EECF244321}">
                <p14:modId xmlns:p14="http://schemas.microsoft.com/office/powerpoint/2010/main" val="2805463"/>
              </p:ext>
            </p:extLst>
          </p:nvPr>
        </p:nvGraphicFramePr>
        <p:xfrm>
          <a:off x="7223161" y="2600716"/>
          <a:ext cx="1524000" cy="371084"/>
        </p:xfrm>
        <a:graphic>
          <a:graphicData uri="http://schemas.openxmlformats.org/drawingml/2006/table">
            <a:tbl>
              <a:tblPr firstRow="1" bandRow="1">
                <a:tableStyleId>{5940675A-B579-460E-94D1-54222C63F5DA}</a:tableStyleId>
              </a:tblPr>
              <a:tblGrid>
                <a:gridCol w="381000">
                  <a:extLst>
                    <a:ext uri="{9D8B030D-6E8A-4147-A177-3AD203B41FA5}">
                      <a16:colId xmlns:a16="http://schemas.microsoft.com/office/drawing/2014/main" val="2254808002"/>
                    </a:ext>
                  </a:extLst>
                </a:gridCol>
                <a:gridCol w="381000">
                  <a:extLst>
                    <a:ext uri="{9D8B030D-6E8A-4147-A177-3AD203B41FA5}">
                      <a16:colId xmlns:a16="http://schemas.microsoft.com/office/drawing/2014/main" val="3611912815"/>
                    </a:ext>
                  </a:extLst>
                </a:gridCol>
                <a:gridCol w="381000">
                  <a:extLst>
                    <a:ext uri="{9D8B030D-6E8A-4147-A177-3AD203B41FA5}">
                      <a16:colId xmlns:a16="http://schemas.microsoft.com/office/drawing/2014/main" val="2323321300"/>
                    </a:ext>
                  </a:extLst>
                </a:gridCol>
                <a:gridCol w="381000">
                  <a:extLst>
                    <a:ext uri="{9D8B030D-6E8A-4147-A177-3AD203B41FA5}">
                      <a16:colId xmlns:a16="http://schemas.microsoft.com/office/drawing/2014/main" val="3851314252"/>
                    </a:ext>
                  </a:extLst>
                </a:gridCol>
              </a:tblGrid>
              <a:tr h="371084">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572901054"/>
                  </a:ext>
                </a:extLst>
              </a:tr>
            </a:tbl>
          </a:graphicData>
        </a:graphic>
      </p:graphicFrame>
      <p:sp>
        <p:nvSpPr>
          <p:cNvPr id="46" name="TextBox 45"/>
          <p:cNvSpPr txBox="1"/>
          <p:nvPr/>
        </p:nvSpPr>
        <p:spPr>
          <a:xfrm>
            <a:off x="7146961" y="972998"/>
            <a:ext cx="1333698" cy="307777"/>
          </a:xfrm>
          <a:prstGeom prst="rect">
            <a:avLst/>
          </a:prstGeom>
          <a:noFill/>
        </p:spPr>
        <p:txBody>
          <a:bodyPr wrap="none" rtlCol="0">
            <a:spAutoFit/>
          </a:bodyPr>
          <a:lstStyle/>
          <a:p>
            <a:r>
              <a:rPr lang="en-US" sz="1400" dirty="0" smtClean="0"/>
              <a:t>Item B ($3, 2kg)</a:t>
            </a:r>
            <a:endParaRPr lang="en-US" sz="1400" dirty="0"/>
          </a:p>
        </p:txBody>
      </p:sp>
      <p:sp>
        <p:nvSpPr>
          <p:cNvPr id="47" name="TextBox 46"/>
          <p:cNvSpPr txBox="1"/>
          <p:nvPr/>
        </p:nvSpPr>
        <p:spPr>
          <a:xfrm>
            <a:off x="7010400" y="1592926"/>
            <a:ext cx="2210926" cy="307777"/>
          </a:xfrm>
          <a:prstGeom prst="rect">
            <a:avLst/>
          </a:prstGeom>
          <a:noFill/>
        </p:spPr>
        <p:txBody>
          <a:bodyPr wrap="none" rtlCol="0">
            <a:spAutoFit/>
          </a:bodyPr>
          <a:lstStyle/>
          <a:p>
            <a:r>
              <a:rPr lang="en-US" sz="1400" dirty="0" smtClean="0"/>
              <a:t>W=4, Greedy (Non-optimal)</a:t>
            </a:r>
            <a:endParaRPr lang="en-US" sz="1400" dirty="0"/>
          </a:p>
        </p:txBody>
      </p:sp>
      <p:sp>
        <p:nvSpPr>
          <p:cNvPr id="48" name="TextBox 47"/>
          <p:cNvSpPr txBox="1"/>
          <p:nvPr/>
        </p:nvSpPr>
        <p:spPr>
          <a:xfrm>
            <a:off x="7146961" y="2337355"/>
            <a:ext cx="1597745" cy="307777"/>
          </a:xfrm>
          <a:prstGeom prst="rect">
            <a:avLst/>
          </a:prstGeom>
          <a:noFill/>
        </p:spPr>
        <p:txBody>
          <a:bodyPr wrap="none" rtlCol="0">
            <a:spAutoFit/>
          </a:bodyPr>
          <a:lstStyle/>
          <a:p>
            <a:r>
              <a:rPr lang="en-US" sz="1400" dirty="0" smtClean="0"/>
              <a:t>W=4, DP (Optimal)</a:t>
            </a:r>
            <a:endParaRPr lang="en-US" sz="1400" dirty="0"/>
          </a:p>
        </p:txBody>
      </p:sp>
      <p:graphicFrame>
        <p:nvGraphicFramePr>
          <p:cNvPr id="49" name="Table 48"/>
          <p:cNvGraphicFramePr>
            <a:graphicFrameLocks noGrp="1"/>
          </p:cNvGraphicFramePr>
          <p:nvPr>
            <p:extLst>
              <p:ext uri="{D42A27DB-BD31-4B8C-83A1-F6EECF244321}">
                <p14:modId xmlns:p14="http://schemas.microsoft.com/office/powerpoint/2010/main" val="577152913"/>
              </p:ext>
            </p:extLst>
          </p:nvPr>
        </p:nvGraphicFramePr>
        <p:xfrm>
          <a:off x="7223161" y="1877906"/>
          <a:ext cx="1143000" cy="371084"/>
        </p:xfrm>
        <a:graphic>
          <a:graphicData uri="http://schemas.openxmlformats.org/drawingml/2006/table">
            <a:tbl>
              <a:tblPr firstRow="1" bandRow="1">
                <a:tableStyleId>{5940675A-B579-460E-94D1-54222C63F5DA}</a:tableStyleId>
              </a:tblPr>
              <a:tblGrid>
                <a:gridCol w="381000">
                  <a:extLst>
                    <a:ext uri="{9D8B030D-6E8A-4147-A177-3AD203B41FA5}">
                      <a16:colId xmlns:a16="http://schemas.microsoft.com/office/drawing/2014/main" val="2254808002"/>
                    </a:ext>
                  </a:extLst>
                </a:gridCol>
                <a:gridCol w="381000">
                  <a:extLst>
                    <a:ext uri="{9D8B030D-6E8A-4147-A177-3AD203B41FA5}">
                      <a16:colId xmlns:a16="http://schemas.microsoft.com/office/drawing/2014/main" val="3611912815"/>
                    </a:ext>
                  </a:extLst>
                </a:gridCol>
                <a:gridCol w="381000">
                  <a:extLst>
                    <a:ext uri="{9D8B030D-6E8A-4147-A177-3AD203B41FA5}">
                      <a16:colId xmlns:a16="http://schemas.microsoft.com/office/drawing/2014/main" val="2323321300"/>
                    </a:ext>
                  </a:extLst>
                </a:gridCol>
              </a:tblGrid>
              <a:tr h="371084">
                <a:tc>
                  <a:txBody>
                    <a:bodyPr/>
                    <a:lstStyle/>
                    <a:p>
                      <a:endParaRPr lang="en-US" dirty="0"/>
                    </a:p>
                  </a:txBody>
                  <a:tcPr>
                    <a:solidFill>
                      <a:schemeClr val="accent2">
                        <a:lumMod val="20000"/>
                        <a:lumOff val="80000"/>
                      </a:schemeClr>
                    </a:solidFill>
                  </a:tcPr>
                </a:tc>
                <a:tc>
                  <a:txBody>
                    <a:bodyPr/>
                    <a:lstStyle/>
                    <a:p>
                      <a:endParaRPr lang="en-US"/>
                    </a:p>
                  </a:txBody>
                  <a:tcPr>
                    <a:solidFill>
                      <a:schemeClr val="accent2">
                        <a:lumMod val="20000"/>
                        <a:lumOff val="80000"/>
                      </a:schemeClr>
                    </a:solidFill>
                  </a:tcPr>
                </a:tc>
                <a:tc>
                  <a:txBody>
                    <a:bodyPr/>
                    <a:lstStyle/>
                    <a:p>
                      <a:endParaRPr lang="en-US" dirty="0"/>
                    </a:p>
                  </a:txBody>
                  <a:tcPr>
                    <a:solidFill>
                      <a:schemeClr val="accent2">
                        <a:lumMod val="20000"/>
                        <a:lumOff val="80000"/>
                      </a:schemeClr>
                    </a:solidFill>
                  </a:tcPr>
                </a:tc>
                <a:extLst>
                  <a:ext uri="{0D108BD9-81ED-4DB2-BD59-A6C34878D82A}">
                    <a16:rowId xmlns:a16="http://schemas.microsoft.com/office/drawing/2014/main" val="572901054"/>
                  </a:ext>
                </a:extLst>
              </a:tr>
            </a:tbl>
          </a:graphicData>
        </a:graphic>
      </p:graphicFrame>
      <p:graphicFrame>
        <p:nvGraphicFramePr>
          <p:cNvPr id="50" name="Table 49"/>
          <p:cNvGraphicFramePr>
            <a:graphicFrameLocks noGrp="1"/>
          </p:cNvGraphicFramePr>
          <p:nvPr>
            <p:extLst>
              <p:ext uri="{D42A27DB-BD31-4B8C-83A1-F6EECF244321}">
                <p14:modId xmlns:p14="http://schemas.microsoft.com/office/powerpoint/2010/main" val="3373267069"/>
              </p:ext>
            </p:extLst>
          </p:nvPr>
        </p:nvGraphicFramePr>
        <p:xfrm>
          <a:off x="7223161" y="2600716"/>
          <a:ext cx="762000" cy="371084"/>
        </p:xfrm>
        <a:graphic>
          <a:graphicData uri="http://schemas.openxmlformats.org/drawingml/2006/table">
            <a:tbl>
              <a:tblPr firstRow="1" bandRow="1">
                <a:tableStyleId>{5940675A-B579-460E-94D1-54222C63F5DA}</a:tableStyleId>
              </a:tblPr>
              <a:tblGrid>
                <a:gridCol w="381000">
                  <a:extLst>
                    <a:ext uri="{9D8B030D-6E8A-4147-A177-3AD203B41FA5}">
                      <a16:colId xmlns:a16="http://schemas.microsoft.com/office/drawing/2014/main" val="2254808002"/>
                    </a:ext>
                  </a:extLst>
                </a:gridCol>
                <a:gridCol w="381000">
                  <a:extLst>
                    <a:ext uri="{9D8B030D-6E8A-4147-A177-3AD203B41FA5}">
                      <a16:colId xmlns:a16="http://schemas.microsoft.com/office/drawing/2014/main" val="3611912815"/>
                    </a:ext>
                  </a:extLst>
                </a:gridCol>
              </a:tblGrid>
              <a:tr h="371084">
                <a:tc>
                  <a:txBody>
                    <a:bodyPr/>
                    <a:lstStyle/>
                    <a:p>
                      <a:endParaRPr lang="en-US" dirty="0"/>
                    </a:p>
                  </a:txBody>
                  <a:tcPr>
                    <a:solidFill>
                      <a:schemeClr val="accent3">
                        <a:lumMod val="40000"/>
                        <a:lumOff val="60000"/>
                      </a:schemeClr>
                    </a:solidFill>
                  </a:tcPr>
                </a:tc>
                <a:tc>
                  <a:txBody>
                    <a:bodyPr/>
                    <a:lstStyle/>
                    <a:p>
                      <a:endParaRPr lang="en-US" dirty="0"/>
                    </a:p>
                  </a:txBody>
                  <a:tcPr>
                    <a:solidFill>
                      <a:schemeClr val="accent3">
                        <a:lumMod val="40000"/>
                        <a:lumOff val="60000"/>
                      </a:schemeClr>
                    </a:solidFill>
                  </a:tcPr>
                </a:tc>
                <a:extLst>
                  <a:ext uri="{0D108BD9-81ED-4DB2-BD59-A6C34878D82A}">
                    <a16:rowId xmlns:a16="http://schemas.microsoft.com/office/drawing/2014/main" val="572901054"/>
                  </a:ext>
                </a:extLst>
              </a:tr>
            </a:tbl>
          </a:graphicData>
        </a:graphic>
      </p:graphicFrame>
      <p:graphicFrame>
        <p:nvGraphicFramePr>
          <p:cNvPr id="51" name="Table 50"/>
          <p:cNvGraphicFramePr>
            <a:graphicFrameLocks noGrp="1"/>
          </p:cNvGraphicFramePr>
          <p:nvPr>
            <p:extLst>
              <p:ext uri="{D42A27DB-BD31-4B8C-83A1-F6EECF244321}">
                <p14:modId xmlns:p14="http://schemas.microsoft.com/office/powerpoint/2010/main" val="2865654083"/>
              </p:ext>
            </p:extLst>
          </p:nvPr>
        </p:nvGraphicFramePr>
        <p:xfrm>
          <a:off x="7985161" y="2600716"/>
          <a:ext cx="762000" cy="371084"/>
        </p:xfrm>
        <a:graphic>
          <a:graphicData uri="http://schemas.openxmlformats.org/drawingml/2006/table">
            <a:tbl>
              <a:tblPr firstRow="1" bandRow="1">
                <a:tableStyleId>{5940675A-B579-460E-94D1-54222C63F5DA}</a:tableStyleId>
              </a:tblPr>
              <a:tblGrid>
                <a:gridCol w="381000">
                  <a:extLst>
                    <a:ext uri="{9D8B030D-6E8A-4147-A177-3AD203B41FA5}">
                      <a16:colId xmlns:a16="http://schemas.microsoft.com/office/drawing/2014/main" val="2254808002"/>
                    </a:ext>
                  </a:extLst>
                </a:gridCol>
                <a:gridCol w="381000">
                  <a:extLst>
                    <a:ext uri="{9D8B030D-6E8A-4147-A177-3AD203B41FA5}">
                      <a16:colId xmlns:a16="http://schemas.microsoft.com/office/drawing/2014/main" val="3611912815"/>
                    </a:ext>
                  </a:extLst>
                </a:gridCol>
              </a:tblGrid>
              <a:tr h="371084">
                <a:tc>
                  <a:txBody>
                    <a:bodyPr/>
                    <a:lstStyle/>
                    <a:p>
                      <a:endParaRPr lang="en-US" dirty="0"/>
                    </a:p>
                  </a:txBody>
                  <a:tcPr>
                    <a:solidFill>
                      <a:schemeClr val="accent3">
                        <a:lumMod val="40000"/>
                        <a:lumOff val="60000"/>
                      </a:schemeClr>
                    </a:solidFill>
                  </a:tcPr>
                </a:tc>
                <a:tc>
                  <a:txBody>
                    <a:bodyPr/>
                    <a:lstStyle/>
                    <a:p>
                      <a:endParaRPr lang="en-US" dirty="0"/>
                    </a:p>
                  </a:txBody>
                  <a:tcPr>
                    <a:solidFill>
                      <a:schemeClr val="accent3">
                        <a:lumMod val="40000"/>
                        <a:lumOff val="60000"/>
                      </a:schemeClr>
                    </a:solidFill>
                  </a:tcPr>
                </a:tc>
                <a:extLst>
                  <a:ext uri="{0D108BD9-81ED-4DB2-BD59-A6C34878D82A}">
                    <a16:rowId xmlns:a16="http://schemas.microsoft.com/office/drawing/2014/main" val="572901054"/>
                  </a:ext>
                </a:extLst>
              </a:tr>
            </a:tbl>
          </a:graphicData>
        </a:graphic>
      </p:graphicFrame>
      <p:graphicFrame>
        <p:nvGraphicFramePr>
          <p:cNvPr id="64" name="Table 63"/>
          <p:cNvGraphicFramePr>
            <a:graphicFrameLocks noGrp="1"/>
          </p:cNvGraphicFramePr>
          <p:nvPr>
            <p:extLst>
              <p:ext uri="{D42A27DB-BD31-4B8C-83A1-F6EECF244321}">
                <p14:modId xmlns:p14="http://schemas.microsoft.com/office/powerpoint/2010/main" val="2518312665"/>
              </p:ext>
            </p:extLst>
          </p:nvPr>
        </p:nvGraphicFramePr>
        <p:xfrm>
          <a:off x="7467600" y="5496316"/>
          <a:ext cx="1524000" cy="371084"/>
        </p:xfrm>
        <a:graphic>
          <a:graphicData uri="http://schemas.openxmlformats.org/drawingml/2006/table">
            <a:tbl>
              <a:tblPr firstRow="1" bandRow="1">
                <a:tableStyleId>{5940675A-B579-460E-94D1-54222C63F5DA}</a:tableStyleId>
              </a:tblPr>
              <a:tblGrid>
                <a:gridCol w="381000">
                  <a:extLst>
                    <a:ext uri="{9D8B030D-6E8A-4147-A177-3AD203B41FA5}">
                      <a16:colId xmlns:a16="http://schemas.microsoft.com/office/drawing/2014/main" val="2254808002"/>
                    </a:ext>
                  </a:extLst>
                </a:gridCol>
                <a:gridCol w="381000">
                  <a:extLst>
                    <a:ext uri="{9D8B030D-6E8A-4147-A177-3AD203B41FA5}">
                      <a16:colId xmlns:a16="http://schemas.microsoft.com/office/drawing/2014/main" val="3611912815"/>
                    </a:ext>
                  </a:extLst>
                </a:gridCol>
                <a:gridCol w="381000">
                  <a:extLst>
                    <a:ext uri="{9D8B030D-6E8A-4147-A177-3AD203B41FA5}">
                      <a16:colId xmlns:a16="http://schemas.microsoft.com/office/drawing/2014/main" val="2323321300"/>
                    </a:ext>
                  </a:extLst>
                </a:gridCol>
                <a:gridCol w="381000">
                  <a:extLst>
                    <a:ext uri="{9D8B030D-6E8A-4147-A177-3AD203B41FA5}">
                      <a16:colId xmlns:a16="http://schemas.microsoft.com/office/drawing/2014/main" val="3851314252"/>
                    </a:ext>
                  </a:extLst>
                </a:gridCol>
              </a:tblGrid>
              <a:tr h="371084">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572901054"/>
                  </a:ext>
                </a:extLst>
              </a:tr>
            </a:tbl>
          </a:graphicData>
        </a:graphic>
      </p:graphicFrame>
      <p:graphicFrame>
        <p:nvGraphicFramePr>
          <p:cNvPr id="65" name="Table 64"/>
          <p:cNvGraphicFramePr>
            <a:graphicFrameLocks noGrp="1"/>
          </p:cNvGraphicFramePr>
          <p:nvPr>
            <p:extLst>
              <p:ext uri="{D42A27DB-BD31-4B8C-83A1-F6EECF244321}">
                <p14:modId xmlns:p14="http://schemas.microsoft.com/office/powerpoint/2010/main" val="387531663"/>
              </p:ext>
            </p:extLst>
          </p:nvPr>
        </p:nvGraphicFramePr>
        <p:xfrm>
          <a:off x="7467600" y="6182116"/>
          <a:ext cx="1524000" cy="371084"/>
        </p:xfrm>
        <a:graphic>
          <a:graphicData uri="http://schemas.openxmlformats.org/drawingml/2006/table">
            <a:tbl>
              <a:tblPr firstRow="1" bandRow="1">
                <a:tableStyleId>{5940675A-B579-460E-94D1-54222C63F5DA}</a:tableStyleId>
              </a:tblPr>
              <a:tblGrid>
                <a:gridCol w="381000">
                  <a:extLst>
                    <a:ext uri="{9D8B030D-6E8A-4147-A177-3AD203B41FA5}">
                      <a16:colId xmlns:a16="http://schemas.microsoft.com/office/drawing/2014/main" val="2254808002"/>
                    </a:ext>
                  </a:extLst>
                </a:gridCol>
                <a:gridCol w="381000">
                  <a:extLst>
                    <a:ext uri="{9D8B030D-6E8A-4147-A177-3AD203B41FA5}">
                      <a16:colId xmlns:a16="http://schemas.microsoft.com/office/drawing/2014/main" val="3611912815"/>
                    </a:ext>
                  </a:extLst>
                </a:gridCol>
                <a:gridCol w="381000">
                  <a:extLst>
                    <a:ext uri="{9D8B030D-6E8A-4147-A177-3AD203B41FA5}">
                      <a16:colId xmlns:a16="http://schemas.microsoft.com/office/drawing/2014/main" val="2323321300"/>
                    </a:ext>
                  </a:extLst>
                </a:gridCol>
                <a:gridCol w="381000">
                  <a:extLst>
                    <a:ext uri="{9D8B030D-6E8A-4147-A177-3AD203B41FA5}">
                      <a16:colId xmlns:a16="http://schemas.microsoft.com/office/drawing/2014/main" val="3851314252"/>
                    </a:ext>
                  </a:extLst>
                </a:gridCol>
              </a:tblGrid>
              <a:tr h="371084">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572901054"/>
                  </a:ext>
                </a:extLst>
              </a:tr>
            </a:tbl>
          </a:graphicData>
        </a:graphic>
      </p:graphicFrame>
      <p:graphicFrame>
        <p:nvGraphicFramePr>
          <p:cNvPr id="66" name="Table 65"/>
          <p:cNvGraphicFramePr>
            <a:graphicFrameLocks noGrp="1"/>
          </p:cNvGraphicFramePr>
          <p:nvPr>
            <p:extLst>
              <p:ext uri="{D42A27DB-BD31-4B8C-83A1-F6EECF244321}">
                <p14:modId xmlns:p14="http://schemas.microsoft.com/office/powerpoint/2010/main" val="640163162"/>
              </p:ext>
            </p:extLst>
          </p:nvPr>
        </p:nvGraphicFramePr>
        <p:xfrm>
          <a:off x="7467600" y="5496316"/>
          <a:ext cx="1143000" cy="371084"/>
        </p:xfrm>
        <a:graphic>
          <a:graphicData uri="http://schemas.openxmlformats.org/drawingml/2006/table">
            <a:tbl>
              <a:tblPr firstRow="1" bandRow="1">
                <a:tableStyleId>{5940675A-B579-460E-94D1-54222C63F5DA}</a:tableStyleId>
              </a:tblPr>
              <a:tblGrid>
                <a:gridCol w="381000">
                  <a:extLst>
                    <a:ext uri="{9D8B030D-6E8A-4147-A177-3AD203B41FA5}">
                      <a16:colId xmlns:a16="http://schemas.microsoft.com/office/drawing/2014/main" val="2254808002"/>
                    </a:ext>
                  </a:extLst>
                </a:gridCol>
                <a:gridCol w="381000">
                  <a:extLst>
                    <a:ext uri="{9D8B030D-6E8A-4147-A177-3AD203B41FA5}">
                      <a16:colId xmlns:a16="http://schemas.microsoft.com/office/drawing/2014/main" val="3611912815"/>
                    </a:ext>
                  </a:extLst>
                </a:gridCol>
                <a:gridCol w="381000">
                  <a:extLst>
                    <a:ext uri="{9D8B030D-6E8A-4147-A177-3AD203B41FA5}">
                      <a16:colId xmlns:a16="http://schemas.microsoft.com/office/drawing/2014/main" val="2323321300"/>
                    </a:ext>
                  </a:extLst>
                </a:gridCol>
              </a:tblGrid>
              <a:tr h="371084">
                <a:tc>
                  <a:txBody>
                    <a:bodyPr/>
                    <a:lstStyle/>
                    <a:p>
                      <a:endParaRPr lang="en-US" dirty="0"/>
                    </a:p>
                  </a:txBody>
                  <a:tcPr>
                    <a:solidFill>
                      <a:schemeClr val="accent2">
                        <a:lumMod val="20000"/>
                        <a:lumOff val="80000"/>
                      </a:schemeClr>
                    </a:solidFill>
                  </a:tcPr>
                </a:tc>
                <a:tc>
                  <a:txBody>
                    <a:bodyPr/>
                    <a:lstStyle/>
                    <a:p>
                      <a:endParaRPr lang="en-US"/>
                    </a:p>
                  </a:txBody>
                  <a:tcPr>
                    <a:solidFill>
                      <a:schemeClr val="accent2">
                        <a:lumMod val="20000"/>
                        <a:lumOff val="80000"/>
                      </a:schemeClr>
                    </a:solidFill>
                  </a:tcPr>
                </a:tc>
                <a:tc>
                  <a:txBody>
                    <a:bodyPr/>
                    <a:lstStyle/>
                    <a:p>
                      <a:endParaRPr lang="en-US" dirty="0"/>
                    </a:p>
                  </a:txBody>
                  <a:tcPr>
                    <a:solidFill>
                      <a:schemeClr val="accent2">
                        <a:lumMod val="20000"/>
                        <a:lumOff val="80000"/>
                      </a:schemeClr>
                    </a:solidFill>
                  </a:tcPr>
                </a:tc>
                <a:extLst>
                  <a:ext uri="{0D108BD9-81ED-4DB2-BD59-A6C34878D82A}">
                    <a16:rowId xmlns:a16="http://schemas.microsoft.com/office/drawing/2014/main" val="572901054"/>
                  </a:ext>
                </a:extLst>
              </a:tr>
            </a:tbl>
          </a:graphicData>
        </a:graphic>
      </p:graphicFrame>
      <p:graphicFrame>
        <p:nvGraphicFramePr>
          <p:cNvPr id="67" name="Table 66"/>
          <p:cNvGraphicFramePr>
            <a:graphicFrameLocks noGrp="1"/>
          </p:cNvGraphicFramePr>
          <p:nvPr>
            <p:extLst>
              <p:ext uri="{D42A27DB-BD31-4B8C-83A1-F6EECF244321}">
                <p14:modId xmlns:p14="http://schemas.microsoft.com/office/powerpoint/2010/main" val="2869343006"/>
              </p:ext>
            </p:extLst>
          </p:nvPr>
        </p:nvGraphicFramePr>
        <p:xfrm>
          <a:off x="8229600" y="6190059"/>
          <a:ext cx="762000" cy="371084"/>
        </p:xfrm>
        <a:graphic>
          <a:graphicData uri="http://schemas.openxmlformats.org/drawingml/2006/table">
            <a:tbl>
              <a:tblPr firstRow="1" bandRow="1">
                <a:tableStyleId>{5940675A-B579-460E-94D1-54222C63F5DA}</a:tableStyleId>
              </a:tblPr>
              <a:tblGrid>
                <a:gridCol w="381000">
                  <a:extLst>
                    <a:ext uri="{9D8B030D-6E8A-4147-A177-3AD203B41FA5}">
                      <a16:colId xmlns:a16="http://schemas.microsoft.com/office/drawing/2014/main" val="2254808002"/>
                    </a:ext>
                  </a:extLst>
                </a:gridCol>
                <a:gridCol w="381000">
                  <a:extLst>
                    <a:ext uri="{9D8B030D-6E8A-4147-A177-3AD203B41FA5}">
                      <a16:colId xmlns:a16="http://schemas.microsoft.com/office/drawing/2014/main" val="3611912815"/>
                    </a:ext>
                  </a:extLst>
                </a:gridCol>
              </a:tblGrid>
              <a:tr h="371084">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572901054"/>
                  </a:ext>
                </a:extLst>
              </a:tr>
            </a:tbl>
          </a:graphicData>
        </a:graphic>
      </p:graphicFrame>
      <p:graphicFrame>
        <p:nvGraphicFramePr>
          <p:cNvPr id="68" name="Table 67"/>
          <p:cNvGraphicFramePr>
            <a:graphicFrameLocks noGrp="1"/>
          </p:cNvGraphicFramePr>
          <p:nvPr>
            <p:extLst>
              <p:ext uri="{D42A27DB-BD31-4B8C-83A1-F6EECF244321}">
                <p14:modId xmlns:p14="http://schemas.microsoft.com/office/powerpoint/2010/main" val="1004793247"/>
              </p:ext>
            </p:extLst>
          </p:nvPr>
        </p:nvGraphicFramePr>
        <p:xfrm>
          <a:off x="7467599" y="6198002"/>
          <a:ext cx="762000" cy="371084"/>
        </p:xfrm>
        <a:graphic>
          <a:graphicData uri="http://schemas.openxmlformats.org/drawingml/2006/table">
            <a:tbl>
              <a:tblPr firstRow="1" bandRow="1">
                <a:tableStyleId>{5940675A-B579-460E-94D1-54222C63F5DA}</a:tableStyleId>
              </a:tblPr>
              <a:tblGrid>
                <a:gridCol w="381000">
                  <a:extLst>
                    <a:ext uri="{9D8B030D-6E8A-4147-A177-3AD203B41FA5}">
                      <a16:colId xmlns:a16="http://schemas.microsoft.com/office/drawing/2014/main" val="2254808002"/>
                    </a:ext>
                  </a:extLst>
                </a:gridCol>
                <a:gridCol w="381000">
                  <a:extLst>
                    <a:ext uri="{9D8B030D-6E8A-4147-A177-3AD203B41FA5}">
                      <a16:colId xmlns:a16="http://schemas.microsoft.com/office/drawing/2014/main" val="3611912815"/>
                    </a:ext>
                  </a:extLst>
                </a:gridCol>
              </a:tblGrid>
              <a:tr h="371084">
                <a:tc>
                  <a:txBody>
                    <a:bodyPr/>
                    <a:lstStyle/>
                    <a:p>
                      <a:endParaRPr lang="en-US" dirty="0"/>
                    </a:p>
                  </a:txBody>
                  <a:tcPr>
                    <a:solidFill>
                      <a:schemeClr val="accent3">
                        <a:lumMod val="40000"/>
                        <a:lumOff val="60000"/>
                      </a:schemeClr>
                    </a:solidFill>
                  </a:tcPr>
                </a:tc>
                <a:tc>
                  <a:txBody>
                    <a:bodyPr/>
                    <a:lstStyle/>
                    <a:p>
                      <a:endParaRPr lang="en-US" dirty="0"/>
                    </a:p>
                  </a:txBody>
                  <a:tcPr>
                    <a:solidFill>
                      <a:schemeClr val="accent3">
                        <a:lumMod val="40000"/>
                        <a:lumOff val="60000"/>
                      </a:schemeClr>
                    </a:solidFill>
                  </a:tcPr>
                </a:tc>
                <a:extLst>
                  <a:ext uri="{0D108BD9-81ED-4DB2-BD59-A6C34878D82A}">
                    <a16:rowId xmlns:a16="http://schemas.microsoft.com/office/drawing/2014/main" val="572901054"/>
                  </a:ext>
                </a:extLst>
              </a:tr>
            </a:tbl>
          </a:graphicData>
        </a:graphic>
      </p:graphicFrame>
      <p:sp>
        <p:nvSpPr>
          <p:cNvPr id="69" name="TextBox 68"/>
          <p:cNvSpPr txBox="1"/>
          <p:nvPr/>
        </p:nvSpPr>
        <p:spPr>
          <a:xfrm>
            <a:off x="7408179" y="5932305"/>
            <a:ext cx="862737" cy="307777"/>
          </a:xfrm>
          <a:prstGeom prst="rect">
            <a:avLst/>
          </a:prstGeom>
          <a:noFill/>
        </p:spPr>
        <p:txBody>
          <a:bodyPr wrap="none" rtlCol="0">
            <a:spAutoFit/>
          </a:bodyPr>
          <a:lstStyle/>
          <a:p>
            <a:r>
              <a:rPr lang="en-US" sz="1400" dirty="0" smtClean="0"/>
              <a:t>W=4, DP:</a:t>
            </a:r>
            <a:endParaRPr lang="en-US" sz="1400" dirty="0"/>
          </a:p>
        </p:txBody>
      </p:sp>
      <p:sp>
        <p:nvSpPr>
          <p:cNvPr id="70" name="TextBox 69"/>
          <p:cNvSpPr txBox="1"/>
          <p:nvPr/>
        </p:nvSpPr>
        <p:spPr>
          <a:xfrm>
            <a:off x="7343891" y="5213031"/>
            <a:ext cx="1140890" cy="307777"/>
          </a:xfrm>
          <a:prstGeom prst="rect">
            <a:avLst/>
          </a:prstGeom>
          <a:noFill/>
        </p:spPr>
        <p:txBody>
          <a:bodyPr wrap="none" rtlCol="0">
            <a:spAutoFit/>
          </a:bodyPr>
          <a:lstStyle/>
          <a:p>
            <a:r>
              <a:rPr lang="en-US" sz="1400" dirty="0" smtClean="0"/>
              <a:t>W=4, Greedy</a:t>
            </a:r>
            <a:endParaRPr lang="en-US" sz="1400" dirty="0"/>
          </a:p>
        </p:txBody>
      </p:sp>
      <p:sp>
        <p:nvSpPr>
          <p:cNvPr id="74" name="TextBox 73"/>
          <p:cNvSpPr txBox="1"/>
          <p:nvPr/>
        </p:nvSpPr>
        <p:spPr>
          <a:xfrm>
            <a:off x="7361772" y="3341889"/>
            <a:ext cx="1340110" cy="307777"/>
          </a:xfrm>
          <a:prstGeom prst="rect">
            <a:avLst/>
          </a:prstGeom>
          <a:noFill/>
        </p:spPr>
        <p:txBody>
          <a:bodyPr wrap="none" rtlCol="0">
            <a:spAutoFit/>
          </a:bodyPr>
          <a:lstStyle/>
          <a:p>
            <a:r>
              <a:rPr lang="en-US" sz="1400" dirty="0" smtClean="0"/>
              <a:t>Item A ($5, 3kg)</a:t>
            </a:r>
            <a:endParaRPr lang="en-US" sz="1400" dirty="0"/>
          </a:p>
        </p:txBody>
      </p:sp>
      <p:sp>
        <p:nvSpPr>
          <p:cNvPr id="75" name="TextBox 74"/>
          <p:cNvSpPr txBox="1"/>
          <p:nvPr/>
        </p:nvSpPr>
        <p:spPr>
          <a:xfrm>
            <a:off x="7400529" y="3924857"/>
            <a:ext cx="1333698" cy="307777"/>
          </a:xfrm>
          <a:prstGeom prst="rect">
            <a:avLst/>
          </a:prstGeom>
          <a:noFill/>
        </p:spPr>
        <p:txBody>
          <a:bodyPr wrap="none" rtlCol="0">
            <a:spAutoFit/>
          </a:bodyPr>
          <a:lstStyle/>
          <a:p>
            <a:r>
              <a:rPr lang="en-US" sz="1400" dirty="0" smtClean="0"/>
              <a:t>Item B ($3, 2kg)</a:t>
            </a:r>
            <a:endParaRPr lang="en-US" sz="1400" dirty="0"/>
          </a:p>
        </p:txBody>
      </p:sp>
      <p:sp>
        <p:nvSpPr>
          <p:cNvPr id="76" name="TextBox 75"/>
          <p:cNvSpPr txBox="1"/>
          <p:nvPr/>
        </p:nvSpPr>
        <p:spPr>
          <a:xfrm>
            <a:off x="7409206" y="4544421"/>
            <a:ext cx="1332096" cy="307777"/>
          </a:xfrm>
          <a:prstGeom prst="rect">
            <a:avLst/>
          </a:prstGeom>
          <a:noFill/>
        </p:spPr>
        <p:txBody>
          <a:bodyPr wrap="none" rtlCol="0">
            <a:spAutoFit/>
          </a:bodyPr>
          <a:lstStyle/>
          <a:p>
            <a:r>
              <a:rPr lang="en-US" sz="1400" dirty="0" smtClean="0"/>
              <a:t>Item </a:t>
            </a:r>
            <a:r>
              <a:rPr lang="en-US" sz="1400" dirty="0"/>
              <a:t>C</a:t>
            </a:r>
            <a:r>
              <a:rPr lang="en-US" sz="1400" dirty="0" smtClean="0"/>
              <a:t> ($3, 2kg)</a:t>
            </a:r>
            <a:endParaRPr lang="en-US" sz="1400" dirty="0"/>
          </a:p>
        </p:txBody>
      </p:sp>
    </p:spTree>
    <p:extLst>
      <p:ext uri="{BB962C8B-B14F-4D97-AF65-F5344CB8AC3E}">
        <p14:creationId xmlns:p14="http://schemas.microsoft.com/office/powerpoint/2010/main" val="24875085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a:t>Weighted Interval Scheduling</a:t>
            </a:r>
            <a:br>
              <a:rPr lang="en-US" dirty="0"/>
            </a:br>
            <a:r>
              <a:rPr lang="en-US" sz="3600" dirty="0"/>
              <a:t>(a.k.a. Job Scheduling)</a:t>
            </a:r>
            <a:endParaRPr lang="en-US" dirty="0"/>
          </a:p>
        </p:txBody>
      </p:sp>
      <p:sp>
        <p:nvSpPr>
          <p:cNvPr id="4" name="Slide Number Placeholder 3"/>
          <p:cNvSpPr>
            <a:spLocks noGrp="1"/>
          </p:cNvSpPr>
          <p:nvPr>
            <p:ph type="sldNum" sz="quarter" idx="12"/>
          </p:nvPr>
        </p:nvSpPr>
        <p:spPr/>
        <p:txBody>
          <a:bodyPr/>
          <a:lstStyle/>
          <a:p>
            <a:fld id="{7D96B568-7D3C-45B1-A9CC-4D2333E17166}" type="slidenum">
              <a:rPr lang="en-US" smtClean="0"/>
              <a:t>17</a:t>
            </a:fld>
            <a:endParaRPr lang="en-US"/>
          </a:p>
        </p:txBody>
      </p:sp>
    </p:spTree>
    <p:extLst>
      <p:ext uri="{BB962C8B-B14F-4D97-AF65-F5344CB8AC3E}">
        <p14:creationId xmlns:p14="http://schemas.microsoft.com/office/powerpoint/2010/main" val="41777109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816" y="76200"/>
            <a:ext cx="8229600" cy="1002154"/>
          </a:xfrm>
        </p:spPr>
        <p:txBody>
          <a:bodyPr>
            <a:noAutofit/>
          </a:bodyPr>
          <a:lstStyle/>
          <a:p>
            <a:r>
              <a:rPr lang="en-US" sz="3200" dirty="0"/>
              <a:t>Weighted Interval </a:t>
            </a:r>
            <a:r>
              <a:rPr lang="en-US" sz="3200" dirty="0" smtClean="0"/>
              <a:t>Scheduling</a:t>
            </a:r>
            <a:r>
              <a:rPr lang="en-US" sz="3200" dirty="0"/>
              <a:t/>
            </a:r>
            <a:br>
              <a:rPr lang="en-US" sz="3200" dirty="0"/>
            </a:br>
            <a:r>
              <a:rPr lang="en-US" sz="2400" dirty="0" smtClean="0"/>
              <a:t>(a.k.a</a:t>
            </a:r>
            <a:r>
              <a:rPr lang="en-US" sz="2400" dirty="0"/>
              <a:t>. Job Scheduling)</a:t>
            </a:r>
          </a:p>
        </p:txBody>
      </p:sp>
      <p:sp>
        <p:nvSpPr>
          <p:cNvPr id="3" name="Content Placeholder 2"/>
          <p:cNvSpPr>
            <a:spLocks noGrp="1"/>
          </p:cNvSpPr>
          <p:nvPr>
            <p:ph idx="1"/>
          </p:nvPr>
        </p:nvSpPr>
        <p:spPr>
          <a:xfrm>
            <a:off x="0" y="1181478"/>
            <a:ext cx="6248400" cy="5676521"/>
          </a:xfrm>
          <a:noFill/>
        </p:spPr>
        <p:txBody>
          <a:bodyPr>
            <a:normAutofit fontScale="92500" lnSpcReduction="20000"/>
          </a:bodyPr>
          <a:lstStyle/>
          <a:p>
            <a:pPr marL="0" indent="0">
              <a:buNone/>
            </a:pPr>
            <a:r>
              <a:rPr lang="en-US" sz="2400" dirty="0" smtClean="0"/>
              <a:t>Problem - Version 1 - jobs with different values</a:t>
            </a:r>
          </a:p>
          <a:p>
            <a:pPr marL="0" indent="0">
              <a:buNone/>
            </a:pPr>
            <a:r>
              <a:rPr lang="en-US" sz="2000" dirty="0" smtClean="0"/>
              <a:t>Given n jobs where each job has a start time, finish time and value, (</a:t>
            </a:r>
            <a:r>
              <a:rPr lang="en-US" sz="2000" dirty="0" err="1" smtClean="0"/>
              <a:t>s</a:t>
            </a:r>
            <a:r>
              <a:rPr lang="en-US" sz="2000" baseline="-25000" dirty="0" err="1" smtClean="0"/>
              <a:t>i</a:t>
            </a:r>
            <a:r>
              <a:rPr lang="en-US" sz="2000" dirty="0" err="1" smtClean="0"/>
              <a:t>,f</a:t>
            </a:r>
            <a:r>
              <a:rPr lang="en-US" sz="2000" baseline="-25000" dirty="0" err="1" smtClean="0"/>
              <a:t>i</a:t>
            </a:r>
            <a:r>
              <a:rPr lang="en-US" sz="2000" dirty="0" err="1" smtClean="0"/>
              <a:t>,v</a:t>
            </a:r>
            <a:r>
              <a:rPr lang="en-US" sz="2000" baseline="-25000" dirty="0" err="1" smtClean="0"/>
              <a:t>i</a:t>
            </a:r>
            <a:r>
              <a:rPr lang="en-US" sz="2000" dirty="0" smtClean="0"/>
              <a:t>) </a:t>
            </a:r>
            <a:r>
              <a:rPr lang="en-US" sz="2000" i="1" dirty="0" smtClean="0"/>
              <a:t>select a subset of them that do not overlap and give the largest total value</a:t>
            </a:r>
            <a:r>
              <a:rPr lang="en-US" sz="2000" dirty="0" smtClean="0"/>
              <a:t>.</a:t>
            </a:r>
          </a:p>
          <a:p>
            <a:r>
              <a:rPr lang="en-US" sz="2000" dirty="0" smtClean="0"/>
              <a:t>What would be a greedy criterion? ________________</a:t>
            </a:r>
          </a:p>
          <a:p>
            <a:r>
              <a:rPr lang="en-US" sz="2000" dirty="0" smtClean="0"/>
              <a:t>Greedy algorithm?  (Is it optimal?)</a:t>
            </a:r>
            <a:endParaRPr lang="en-US" sz="2400" dirty="0" smtClean="0"/>
          </a:p>
          <a:p>
            <a:pPr marL="0" indent="0">
              <a:buNone/>
            </a:pPr>
            <a:endParaRPr lang="en-US" sz="2400" dirty="0" smtClean="0"/>
          </a:p>
          <a:p>
            <a:pPr marL="0" indent="0">
              <a:buNone/>
            </a:pPr>
            <a:endParaRPr lang="en-US" sz="2400" dirty="0" smtClean="0"/>
          </a:p>
          <a:p>
            <a:pPr marL="0" indent="0">
              <a:buNone/>
            </a:pPr>
            <a:r>
              <a:rPr lang="en-US" sz="2400" dirty="0"/>
              <a:t>Problem </a:t>
            </a:r>
            <a:r>
              <a:rPr lang="en-US" sz="2400" dirty="0" smtClean="0"/>
              <a:t>- Version </a:t>
            </a:r>
            <a:r>
              <a:rPr lang="en-US" sz="2400" dirty="0"/>
              <a:t>2 </a:t>
            </a:r>
            <a:r>
              <a:rPr lang="en-US" sz="2400" dirty="0" smtClean="0"/>
              <a:t> - jobs with same value</a:t>
            </a:r>
          </a:p>
          <a:p>
            <a:r>
              <a:rPr lang="en-US" sz="2000" dirty="0" smtClean="0"/>
              <a:t>All jobs have the same value (e.g. $10). </a:t>
            </a:r>
          </a:p>
          <a:p>
            <a:pPr lvl="1"/>
            <a:r>
              <a:rPr lang="en-US" sz="1600" dirty="0"/>
              <a:t>The job value will be just a multiplication factor</a:t>
            </a:r>
            <a:endParaRPr lang="en-US" sz="2000" dirty="0"/>
          </a:p>
          <a:p>
            <a:pPr lvl="1"/>
            <a:r>
              <a:rPr lang="en-US" sz="1600" dirty="0" smtClean="0"/>
              <a:t>Only start and finish time,</a:t>
            </a:r>
            <a:r>
              <a:rPr lang="en-US" sz="1600" dirty="0"/>
              <a:t> (</a:t>
            </a:r>
            <a:r>
              <a:rPr lang="en-US" sz="1600" dirty="0" err="1"/>
              <a:t>s</a:t>
            </a:r>
            <a:r>
              <a:rPr lang="en-US" sz="1600" baseline="-25000" dirty="0" err="1"/>
              <a:t>i</a:t>
            </a:r>
            <a:r>
              <a:rPr lang="en-US" sz="1600" dirty="0" err="1"/>
              <a:t>,f</a:t>
            </a:r>
            <a:r>
              <a:rPr lang="en-US" sz="1600" baseline="-25000" dirty="0" err="1"/>
              <a:t>i</a:t>
            </a:r>
            <a:r>
              <a:rPr lang="en-US" sz="1600" dirty="0" smtClean="0"/>
              <a:t>), will affect the solution</a:t>
            </a:r>
          </a:p>
          <a:p>
            <a:r>
              <a:rPr lang="en-US" sz="2000" b="1" i="1" dirty="0" smtClean="0"/>
              <a:t>maximize number of non-overlapping jobs</a:t>
            </a:r>
          </a:p>
          <a:p>
            <a:r>
              <a:rPr lang="en-US" sz="2000" dirty="0"/>
              <a:t>What would be a greedy criterion</a:t>
            </a:r>
            <a:r>
              <a:rPr lang="en-US" sz="2000" dirty="0" smtClean="0"/>
              <a:t>? ________________</a:t>
            </a:r>
            <a:endParaRPr lang="en-US" sz="1600" dirty="0"/>
          </a:p>
          <a:p>
            <a:r>
              <a:rPr lang="en-US" sz="2000" dirty="0"/>
              <a:t>Greedy algorithm</a:t>
            </a:r>
            <a:r>
              <a:rPr lang="en-US" sz="2000" dirty="0" smtClean="0"/>
              <a:t>? (Is it optimal?)</a:t>
            </a:r>
          </a:p>
          <a:p>
            <a:endParaRPr lang="en-US" sz="2000" dirty="0"/>
          </a:p>
          <a:p>
            <a:pPr marL="0" indent="0">
              <a:buNone/>
            </a:pPr>
            <a:r>
              <a:rPr lang="en-US" sz="2400" dirty="0" smtClean="0"/>
              <a:t>Which of the 2 versions is harder? </a:t>
            </a:r>
          </a:p>
          <a:p>
            <a:pPr marL="0" indent="0">
              <a:buNone/>
            </a:pPr>
            <a:r>
              <a:rPr lang="en-US" sz="2400" dirty="0" smtClean="0"/>
              <a:t>Greedy gives an optimal solution to one of them. Can you guess which one?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
        <p:nvSpPr>
          <p:cNvPr id="9" name="TextBox 8"/>
          <p:cNvSpPr txBox="1"/>
          <p:nvPr/>
        </p:nvSpPr>
        <p:spPr>
          <a:xfrm>
            <a:off x="6324600" y="1066800"/>
            <a:ext cx="1889492" cy="2308324"/>
          </a:xfrm>
          <a:prstGeom prst="rect">
            <a:avLst/>
          </a:prstGeom>
          <a:noFill/>
        </p:spPr>
        <p:txBody>
          <a:bodyPr wrap="none" rtlCol="0">
            <a:spAutoFit/>
          </a:bodyPr>
          <a:lstStyle/>
          <a:p>
            <a:r>
              <a:rPr lang="en-US" dirty="0" smtClean="0"/>
              <a:t>E.g.:</a:t>
            </a:r>
          </a:p>
          <a:p>
            <a:r>
              <a:rPr lang="en-US" dirty="0" smtClean="0"/>
              <a:t>(start</a:t>
            </a:r>
            <a:r>
              <a:rPr lang="en-US" dirty="0"/>
              <a:t>, end, </a:t>
            </a:r>
            <a:r>
              <a:rPr lang="en-US" dirty="0" smtClean="0"/>
              <a:t> value)</a:t>
            </a:r>
          </a:p>
          <a:p>
            <a:r>
              <a:rPr lang="en-US" dirty="0"/>
              <a:t>(6,   8,  </a:t>
            </a:r>
            <a:r>
              <a:rPr lang="en-US" dirty="0" smtClean="0"/>
              <a:t>$2)</a:t>
            </a:r>
          </a:p>
          <a:p>
            <a:r>
              <a:rPr lang="en-US" dirty="0" smtClean="0"/>
              <a:t>(2,   5,  $6)</a:t>
            </a:r>
          </a:p>
          <a:p>
            <a:r>
              <a:rPr lang="en-US" dirty="0"/>
              <a:t>(3, 11,  </a:t>
            </a:r>
            <a:r>
              <a:rPr lang="en-US" dirty="0" smtClean="0"/>
              <a:t>$5</a:t>
            </a:r>
            <a:r>
              <a:rPr lang="en-US" dirty="0"/>
              <a:t>)</a:t>
            </a:r>
          </a:p>
          <a:p>
            <a:r>
              <a:rPr lang="en-US" dirty="0" smtClean="0"/>
              <a:t>(5,   6,  $3)</a:t>
            </a:r>
          </a:p>
          <a:p>
            <a:r>
              <a:rPr lang="en-US" dirty="0" smtClean="0"/>
              <a:t>(</a:t>
            </a:r>
            <a:r>
              <a:rPr lang="en-US" dirty="0"/>
              <a:t>1,   4,  </a:t>
            </a:r>
            <a:r>
              <a:rPr lang="en-US" dirty="0" smtClean="0"/>
              <a:t>$5</a:t>
            </a:r>
            <a:r>
              <a:rPr lang="en-US" dirty="0"/>
              <a:t>) </a:t>
            </a:r>
            <a:endParaRPr lang="en-US" dirty="0" smtClean="0"/>
          </a:p>
          <a:p>
            <a:r>
              <a:rPr lang="en-US" dirty="0"/>
              <a:t>(4,   7,  </a:t>
            </a:r>
            <a:r>
              <a:rPr lang="en-US" dirty="0" smtClean="0"/>
              <a:t>$2)</a:t>
            </a:r>
            <a:endParaRPr lang="en-US" dirty="0"/>
          </a:p>
        </p:txBody>
      </p:sp>
      <p:sp>
        <p:nvSpPr>
          <p:cNvPr id="7" name="TextBox 6"/>
          <p:cNvSpPr txBox="1"/>
          <p:nvPr/>
        </p:nvSpPr>
        <p:spPr>
          <a:xfrm>
            <a:off x="6324600" y="3728023"/>
            <a:ext cx="1226618" cy="2308324"/>
          </a:xfrm>
          <a:prstGeom prst="rect">
            <a:avLst/>
          </a:prstGeom>
          <a:noFill/>
        </p:spPr>
        <p:txBody>
          <a:bodyPr wrap="none" rtlCol="0">
            <a:spAutoFit/>
          </a:bodyPr>
          <a:lstStyle/>
          <a:p>
            <a:r>
              <a:rPr lang="en-US" dirty="0" smtClean="0"/>
              <a:t>E.g.:</a:t>
            </a:r>
          </a:p>
          <a:p>
            <a:r>
              <a:rPr lang="en-US" dirty="0" smtClean="0"/>
              <a:t>(start</a:t>
            </a:r>
            <a:r>
              <a:rPr lang="en-US" dirty="0"/>
              <a:t>, </a:t>
            </a:r>
            <a:r>
              <a:rPr lang="en-US" dirty="0" smtClean="0"/>
              <a:t>end)</a:t>
            </a:r>
          </a:p>
          <a:p>
            <a:r>
              <a:rPr lang="en-US" dirty="0"/>
              <a:t>(6,   </a:t>
            </a:r>
            <a:r>
              <a:rPr lang="en-US" dirty="0" smtClean="0"/>
              <a:t>8)</a:t>
            </a:r>
          </a:p>
          <a:p>
            <a:r>
              <a:rPr lang="en-US" dirty="0" smtClean="0"/>
              <a:t>(2,   5)</a:t>
            </a:r>
          </a:p>
          <a:p>
            <a:r>
              <a:rPr lang="en-US" dirty="0"/>
              <a:t>(3, </a:t>
            </a:r>
            <a:r>
              <a:rPr lang="en-US" dirty="0" smtClean="0"/>
              <a:t>11)</a:t>
            </a:r>
            <a:endParaRPr lang="en-US" dirty="0"/>
          </a:p>
          <a:p>
            <a:r>
              <a:rPr lang="en-US" dirty="0" smtClean="0"/>
              <a:t>(5,   6)</a:t>
            </a:r>
          </a:p>
          <a:p>
            <a:r>
              <a:rPr lang="en-US" dirty="0" smtClean="0"/>
              <a:t>(</a:t>
            </a:r>
            <a:r>
              <a:rPr lang="en-US" dirty="0"/>
              <a:t>1,   </a:t>
            </a:r>
            <a:r>
              <a:rPr lang="en-US" dirty="0" smtClean="0"/>
              <a:t>4) </a:t>
            </a:r>
          </a:p>
          <a:p>
            <a:r>
              <a:rPr lang="en-US" dirty="0"/>
              <a:t>(4,   </a:t>
            </a:r>
            <a:r>
              <a:rPr lang="en-US" dirty="0" smtClean="0"/>
              <a:t>7)</a:t>
            </a:r>
            <a:endParaRPr lang="en-US" dirty="0"/>
          </a:p>
        </p:txBody>
      </p:sp>
    </p:spTree>
    <p:extLst>
      <p:ext uri="{BB962C8B-B14F-4D97-AF65-F5344CB8AC3E}">
        <p14:creationId xmlns:p14="http://schemas.microsoft.com/office/powerpoint/2010/main" val="1360291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sz="3200" dirty="0"/>
              <a:t>Weighted Interval </a:t>
            </a:r>
            <a:r>
              <a:rPr lang="en-US" sz="3200" dirty="0" smtClean="0"/>
              <a:t>Scheduling</a:t>
            </a:r>
            <a:r>
              <a:rPr lang="en-US" sz="3200" dirty="0"/>
              <a:t/>
            </a:r>
            <a:br>
              <a:rPr lang="en-US" sz="3200" dirty="0"/>
            </a:br>
            <a:r>
              <a:rPr lang="en-US" sz="2400" dirty="0" smtClean="0"/>
              <a:t>(a.k.a</a:t>
            </a:r>
            <a:r>
              <a:rPr lang="en-US" sz="2400" dirty="0"/>
              <a:t>. Job Scheduling)</a:t>
            </a:r>
          </a:p>
        </p:txBody>
      </p:sp>
      <p:sp>
        <p:nvSpPr>
          <p:cNvPr id="3" name="Content Placeholder 2"/>
          <p:cNvSpPr>
            <a:spLocks noGrp="1"/>
          </p:cNvSpPr>
          <p:nvPr>
            <p:ph idx="1"/>
          </p:nvPr>
        </p:nvSpPr>
        <p:spPr>
          <a:xfrm>
            <a:off x="0" y="1545932"/>
            <a:ext cx="6019800" cy="5159668"/>
          </a:xfrm>
          <a:noFill/>
        </p:spPr>
        <p:txBody>
          <a:bodyPr/>
          <a:lstStyle/>
          <a:p>
            <a:pPr marL="0" indent="0">
              <a:buNone/>
            </a:pPr>
            <a:r>
              <a:rPr lang="en-US" sz="2400" dirty="0" smtClean="0"/>
              <a:t>Preprocessing: </a:t>
            </a:r>
          </a:p>
          <a:p>
            <a:r>
              <a:rPr lang="en-US" sz="2000" dirty="0">
                <a:solidFill>
                  <a:srgbClr val="FF0000"/>
                </a:solidFill>
              </a:rPr>
              <a:t>S</a:t>
            </a:r>
            <a:r>
              <a:rPr lang="en-US" sz="2000" dirty="0" smtClean="0">
                <a:solidFill>
                  <a:srgbClr val="FF0000"/>
                </a:solidFill>
              </a:rPr>
              <a:t>ort jobs in increasing order of their finish time (and give them an ID for easy reference). </a:t>
            </a:r>
            <a:endParaRPr lang="en-US" sz="2000" dirty="0" smtClean="0">
              <a:solidFill>
                <a:srgbClr val="FF0000"/>
              </a:solidFill>
            </a:endParaRPr>
          </a:p>
          <a:p>
            <a:endParaRPr lang="en-US" sz="2000" dirty="0"/>
          </a:p>
          <a:p>
            <a:r>
              <a:rPr lang="en-US" sz="2000" dirty="0" smtClean="0"/>
              <a:t>Possible criteria:</a:t>
            </a:r>
          </a:p>
          <a:p>
            <a:pPr lvl="1"/>
            <a:r>
              <a:rPr lang="en-US" sz="1600" dirty="0" smtClean="0"/>
              <a:t>Ratio: value/duration</a:t>
            </a:r>
          </a:p>
          <a:p>
            <a:pPr lvl="1"/>
            <a:r>
              <a:rPr lang="en-US" sz="1600" dirty="0" smtClean="0"/>
              <a:t>Largest value</a:t>
            </a:r>
          </a:p>
          <a:p>
            <a:pPr lvl="1"/>
            <a:r>
              <a:rPr lang="en-US" sz="1600" dirty="0" smtClean="0"/>
              <a:t>Shortest duration</a:t>
            </a:r>
          </a:p>
          <a:p>
            <a:pPr lvl="1"/>
            <a:r>
              <a:rPr lang="en-US" sz="1600" dirty="0" smtClean="0"/>
              <a:t>Starts first</a:t>
            </a:r>
          </a:p>
          <a:p>
            <a:pPr lvl="1"/>
            <a:r>
              <a:rPr lang="en-US" sz="1600" dirty="0" smtClean="0"/>
              <a:t>Finishes last</a:t>
            </a:r>
          </a:p>
          <a:p>
            <a:pPr lvl="1"/>
            <a:endParaRPr lang="en-US" sz="1600" dirty="0" smtClean="0"/>
          </a:p>
          <a:p>
            <a:pPr lvl="1"/>
            <a:r>
              <a:rPr lang="en-US" sz="1600" dirty="0" smtClean="0"/>
              <a:t>Finishes first</a:t>
            </a:r>
          </a:p>
          <a:p>
            <a:pPr lvl="1"/>
            <a:r>
              <a:rPr lang="en-US" sz="1600" dirty="0" smtClean="0"/>
              <a:t>Starts last</a:t>
            </a:r>
            <a:endParaRPr lang="en-US" sz="1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
        <p:nvSpPr>
          <p:cNvPr id="9" name="TextBox 8"/>
          <p:cNvSpPr txBox="1"/>
          <p:nvPr/>
        </p:nvSpPr>
        <p:spPr>
          <a:xfrm>
            <a:off x="6324600" y="1431253"/>
            <a:ext cx="1889492" cy="2308324"/>
          </a:xfrm>
          <a:prstGeom prst="rect">
            <a:avLst/>
          </a:prstGeom>
          <a:noFill/>
        </p:spPr>
        <p:txBody>
          <a:bodyPr wrap="none" rtlCol="0">
            <a:spAutoFit/>
          </a:bodyPr>
          <a:lstStyle/>
          <a:p>
            <a:r>
              <a:rPr lang="en-US" dirty="0" smtClean="0"/>
              <a:t>E.g.:</a:t>
            </a:r>
          </a:p>
          <a:p>
            <a:r>
              <a:rPr lang="en-US" dirty="0" smtClean="0"/>
              <a:t>(start</a:t>
            </a:r>
            <a:r>
              <a:rPr lang="en-US" dirty="0"/>
              <a:t>, end, </a:t>
            </a:r>
            <a:r>
              <a:rPr lang="en-US" dirty="0" smtClean="0"/>
              <a:t> value)</a:t>
            </a:r>
          </a:p>
          <a:p>
            <a:r>
              <a:rPr lang="en-US" dirty="0"/>
              <a:t>(6,   8,  </a:t>
            </a:r>
            <a:r>
              <a:rPr lang="en-US" dirty="0" smtClean="0"/>
              <a:t>$2)</a:t>
            </a:r>
          </a:p>
          <a:p>
            <a:r>
              <a:rPr lang="en-US" dirty="0" smtClean="0"/>
              <a:t>(2,   5,  $6)</a:t>
            </a:r>
          </a:p>
          <a:p>
            <a:r>
              <a:rPr lang="en-US" dirty="0"/>
              <a:t>(3, 11,  </a:t>
            </a:r>
            <a:r>
              <a:rPr lang="en-US" dirty="0" smtClean="0"/>
              <a:t>$5</a:t>
            </a:r>
            <a:r>
              <a:rPr lang="en-US" dirty="0"/>
              <a:t>)</a:t>
            </a:r>
          </a:p>
          <a:p>
            <a:r>
              <a:rPr lang="en-US" dirty="0" smtClean="0"/>
              <a:t>(5,   6,  $3)</a:t>
            </a:r>
          </a:p>
          <a:p>
            <a:r>
              <a:rPr lang="en-US" dirty="0" smtClean="0"/>
              <a:t>(</a:t>
            </a:r>
            <a:r>
              <a:rPr lang="en-US" dirty="0"/>
              <a:t>1,   4,  </a:t>
            </a:r>
            <a:r>
              <a:rPr lang="en-US" dirty="0" smtClean="0"/>
              <a:t>$5</a:t>
            </a:r>
            <a:r>
              <a:rPr lang="en-US" dirty="0"/>
              <a:t>) </a:t>
            </a:r>
            <a:endParaRPr lang="en-US" dirty="0" smtClean="0"/>
          </a:p>
          <a:p>
            <a:r>
              <a:rPr lang="en-US" dirty="0"/>
              <a:t>(4,   7,  </a:t>
            </a:r>
            <a:r>
              <a:rPr lang="en-US" dirty="0" smtClean="0"/>
              <a:t>$2)</a:t>
            </a:r>
            <a:endParaRPr lang="en-US" dirty="0"/>
          </a:p>
        </p:txBody>
      </p:sp>
      <p:sp>
        <p:nvSpPr>
          <p:cNvPr id="10" name="TextBox 9"/>
          <p:cNvSpPr txBox="1"/>
          <p:nvPr/>
        </p:nvSpPr>
        <p:spPr>
          <a:xfrm>
            <a:off x="6359236" y="3994344"/>
            <a:ext cx="2084610" cy="2308324"/>
          </a:xfrm>
          <a:prstGeom prst="rect">
            <a:avLst/>
          </a:prstGeom>
          <a:noFill/>
        </p:spPr>
        <p:txBody>
          <a:bodyPr wrap="none" rtlCol="0">
            <a:spAutoFit/>
          </a:bodyPr>
          <a:lstStyle/>
          <a:p>
            <a:r>
              <a:rPr lang="en-US" dirty="0" smtClean="0"/>
              <a:t>After preprocessing:</a:t>
            </a:r>
          </a:p>
          <a:p>
            <a:r>
              <a:rPr lang="en-US" dirty="0" err="1" smtClean="0"/>
              <a:t>JobId</a:t>
            </a:r>
            <a:r>
              <a:rPr lang="en-US" dirty="0" smtClean="0"/>
              <a:t> (start</a:t>
            </a:r>
            <a:r>
              <a:rPr lang="en-US" dirty="0"/>
              <a:t>, </a:t>
            </a:r>
            <a:r>
              <a:rPr lang="en-US" dirty="0" smtClean="0"/>
              <a:t>end)</a:t>
            </a:r>
          </a:p>
          <a:p>
            <a:r>
              <a:rPr lang="en-US" dirty="0" smtClean="0"/>
              <a:t>1  (1,   4,  $5 ) </a:t>
            </a:r>
          </a:p>
          <a:p>
            <a:r>
              <a:rPr lang="en-US" dirty="0" smtClean="0"/>
              <a:t>2  (2,   5</a:t>
            </a:r>
            <a:r>
              <a:rPr lang="en-US" dirty="0"/>
              <a:t>,  </a:t>
            </a:r>
            <a:r>
              <a:rPr lang="en-US" dirty="0" smtClean="0"/>
              <a:t>$6 </a:t>
            </a:r>
            <a:r>
              <a:rPr lang="en-US" dirty="0"/>
              <a:t>)</a:t>
            </a:r>
            <a:endParaRPr lang="en-US" dirty="0" smtClean="0"/>
          </a:p>
          <a:p>
            <a:r>
              <a:rPr lang="en-US" dirty="0" smtClean="0"/>
              <a:t>3  (5,   6</a:t>
            </a:r>
            <a:r>
              <a:rPr lang="en-US" dirty="0"/>
              <a:t>,  </a:t>
            </a:r>
            <a:r>
              <a:rPr lang="en-US" dirty="0" smtClean="0"/>
              <a:t>$3 )</a:t>
            </a:r>
          </a:p>
          <a:p>
            <a:r>
              <a:rPr lang="en-US" dirty="0" smtClean="0"/>
              <a:t>4  (4,   7</a:t>
            </a:r>
            <a:r>
              <a:rPr lang="en-US" dirty="0"/>
              <a:t>,  </a:t>
            </a:r>
            <a:r>
              <a:rPr lang="en-US" dirty="0" smtClean="0"/>
              <a:t>$2 )</a:t>
            </a:r>
          </a:p>
          <a:p>
            <a:r>
              <a:rPr lang="en-US" dirty="0" smtClean="0"/>
              <a:t>5  (6,   8</a:t>
            </a:r>
            <a:r>
              <a:rPr lang="en-US" dirty="0"/>
              <a:t>,  </a:t>
            </a:r>
            <a:r>
              <a:rPr lang="en-US" dirty="0" smtClean="0"/>
              <a:t>$2 )</a:t>
            </a:r>
          </a:p>
          <a:p>
            <a:r>
              <a:rPr lang="en-US" dirty="0" smtClean="0"/>
              <a:t>6  (3, 11,  $5 )</a:t>
            </a:r>
            <a:endParaRPr lang="en-US" dirty="0"/>
          </a:p>
        </p:txBody>
      </p:sp>
    </p:spTree>
    <p:extLst>
      <p:ext uri="{BB962C8B-B14F-4D97-AF65-F5344CB8AC3E}">
        <p14:creationId xmlns:p14="http://schemas.microsoft.com/office/powerpoint/2010/main" val="718558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533400"/>
          </a:xfrm>
        </p:spPr>
        <p:txBody>
          <a:bodyPr>
            <a:normAutofit fontScale="90000"/>
          </a:bodyPr>
          <a:lstStyle/>
          <a:p>
            <a:r>
              <a:rPr lang="en-US" sz="3600" dirty="0" smtClean="0"/>
              <a:t>Optimization Problems</a:t>
            </a:r>
            <a:endParaRPr lang="en-US" sz="3600" dirty="0"/>
          </a:p>
        </p:txBody>
      </p:sp>
      <p:sp>
        <p:nvSpPr>
          <p:cNvPr id="3" name="Content Placeholder 2"/>
          <p:cNvSpPr>
            <a:spLocks noGrp="1"/>
          </p:cNvSpPr>
          <p:nvPr>
            <p:ph idx="1"/>
          </p:nvPr>
        </p:nvSpPr>
        <p:spPr>
          <a:xfrm>
            <a:off x="134112" y="762000"/>
            <a:ext cx="8534400" cy="5925947"/>
          </a:xfrm>
        </p:spPr>
        <p:txBody>
          <a:bodyPr>
            <a:normAutofit fontScale="70000" lnSpcReduction="20000"/>
          </a:bodyPr>
          <a:lstStyle/>
          <a:p>
            <a:r>
              <a:rPr lang="en-US" i="1" dirty="0" smtClean="0"/>
              <a:t>Knapsack </a:t>
            </a:r>
            <a:r>
              <a:rPr lang="en-US" i="1" dirty="0" smtClean="0"/>
              <a:t>problem: </a:t>
            </a:r>
          </a:p>
          <a:p>
            <a:pPr lvl="1"/>
            <a:r>
              <a:rPr lang="en-US" dirty="0" smtClean="0"/>
              <a:t>Thief in a store has a backpack. Can only steal as much as fits in his backpack. What objects should he pick to make the most money? Given data: W-knapsack capacity, N – number of different types of items; value and weight (</a:t>
            </a:r>
            <a:r>
              <a:rPr lang="en-US" dirty="0" err="1" smtClean="0"/>
              <a:t>v</a:t>
            </a:r>
            <a:r>
              <a:rPr lang="en-US" baseline="-25000" dirty="0" err="1" smtClean="0"/>
              <a:t>i</a:t>
            </a:r>
            <a:r>
              <a:rPr lang="en-US" dirty="0" err="1" smtClean="0"/>
              <a:t>,w</a:t>
            </a:r>
            <a:r>
              <a:rPr lang="en-US" baseline="-25000" dirty="0" err="1"/>
              <a:t>i</a:t>
            </a:r>
            <a:r>
              <a:rPr lang="en-US" dirty="0" smtClean="0"/>
              <a:t>) of each item.</a:t>
            </a:r>
          </a:p>
          <a:p>
            <a:pPr lvl="1"/>
            <a:r>
              <a:rPr lang="en-US" dirty="0" smtClean="0"/>
              <a:t>Versions – see next page</a:t>
            </a:r>
          </a:p>
          <a:p>
            <a:r>
              <a:rPr lang="en-US" i="1" dirty="0" smtClean="0"/>
              <a:t>Job Scheduling (a.k.a. Interval Scheduling) </a:t>
            </a:r>
          </a:p>
          <a:p>
            <a:pPr lvl="1"/>
            <a:r>
              <a:rPr lang="en-US" dirty="0"/>
              <a:t>G</a:t>
            </a:r>
            <a:r>
              <a:rPr lang="en-US" dirty="0" smtClean="0"/>
              <a:t>iven N jobs with (</a:t>
            </a:r>
            <a:r>
              <a:rPr lang="en-US" dirty="0" err="1" smtClean="0"/>
              <a:t>start_time</a:t>
            </a:r>
            <a:r>
              <a:rPr lang="en-US" dirty="0" smtClean="0"/>
              <a:t>, </a:t>
            </a:r>
            <a:r>
              <a:rPr lang="en-US" dirty="0" err="1" smtClean="0"/>
              <a:t>end_time</a:t>
            </a:r>
            <a:r>
              <a:rPr lang="en-US" dirty="0" smtClean="0"/>
              <a:t>, value) pick a set of jobs that do not overlap and give the most money.</a:t>
            </a:r>
          </a:p>
          <a:p>
            <a:pPr lvl="2"/>
            <a:r>
              <a:rPr lang="en-US" dirty="0" smtClean="0"/>
              <a:t>Variation: all jobs have the same </a:t>
            </a:r>
            <a:r>
              <a:rPr lang="en-US" dirty="0" smtClean="0"/>
              <a:t>value</a:t>
            </a:r>
          </a:p>
          <a:p>
            <a:r>
              <a:rPr lang="en-US" i="1" dirty="0" err="1"/>
              <a:t>Hufmann</a:t>
            </a:r>
            <a:r>
              <a:rPr lang="en-US" i="1" dirty="0"/>
              <a:t> coding </a:t>
            </a:r>
          </a:p>
          <a:p>
            <a:pPr lvl="1"/>
            <a:r>
              <a:rPr lang="en-US" dirty="0"/>
              <a:t>File compression: encode symbols in a text file </a:t>
            </a:r>
            <a:r>
              <a:rPr lang="en-US" dirty="0" err="1"/>
              <a:t>s.t.</a:t>
            </a:r>
            <a:r>
              <a:rPr lang="en-US" dirty="0"/>
              <a:t> the file has the smallest size possible.</a:t>
            </a:r>
          </a:p>
          <a:p>
            <a:r>
              <a:rPr lang="en-US" i="1" dirty="0" smtClean="0"/>
              <a:t>Graphs – Minimum Spanning Tree (MST-Prim’s Algorithm)</a:t>
            </a:r>
            <a:endParaRPr lang="en-US" i="1" dirty="0" smtClean="0"/>
          </a:p>
          <a:p>
            <a:endParaRPr lang="en-US" dirty="0" smtClean="0"/>
          </a:p>
          <a:p>
            <a:r>
              <a:rPr lang="en-US" dirty="0" smtClean="0"/>
              <a:t>Terminology: </a:t>
            </a:r>
          </a:p>
          <a:p>
            <a:pPr lvl="1"/>
            <a:r>
              <a:rPr lang="en-US" i="1" dirty="0" smtClean="0"/>
              <a:t>Problem</a:t>
            </a:r>
            <a:r>
              <a:rPr lang="en-US" dirty="0" smtClean="0"/>
              <a:t> - general</a:t>
            </a:r>
          </a:p>
          <a:p>
            <a:pPr lvl="1"/>
            <a:r>
              <a:rPr lang="en-US" i="1" dirty="0" smtClean="0"/>
              <a:t>Variations of a problem</a:t>
            </a:r>
            <a:r>
              <a:rPr lang="en-US" dirty="0" smtClean="0"/>
              <a:t> – additional specification to the general problem </a:t>
            </a:r>
          </a:p>
          <a:p>
            <a:pPr lvl="1"/>
            <a:r>
              <a:rPr lang="en-US" i="1" dirty="0"/>
              <a:t>I</a:t>
            </a:r>
            <a:r>
              <a:rPr lang="en-US" i="1" dirty="0" smtClean="0"/>
              <a:t>nstance of a problem</a:t>
            </a:r>
            <a:r>
              <a:rPr lang="en-US" dirty="0" smtClean="0"/>
              <a:t> – specific data (what I use in examples are instances of the problem being discussed problem)</a:t>
            </a:r>
          </a:p>
          <a:p>
            <a:endParaRPr lang="en-US" dirty="0" smtClean="0"/>
          </a:p>
        </p:txBody>
      </p:sp>
      <p:sp>
        <p:nvSpPr>
          <p:cNvPr id="4" name="Slide Number Placeholder 3"/>
          <p:cNvSpPr>
            <a:spLocks noGrp="1"/>
          </p:cNvSpPr>
          <p:nvPr>
            <p:ph type="sldNum" sz="quarter" idx="12"/>
          </p:nvPr>
        </p:nvSpPr>
        <p:spPr/>
        <p:txBody>
          <a:bodyPr/>
          <a:lstStyle/>
          <a:p>
            <a:fld id="{7D96B568-7D3C-45B1-A9CC-4D2333E17166}" type="slidenum">
              <a:rPr lang="en-US" smtClean="0"/>
              <a:t>2</a:t>
            </a:fld>
            <a:endParaRPr lang="en-US"/>
          </a:p>
        </p:txBody>
      </p:sp>
    </p:spTree>
    <p:extLst>
      <p:ext uri="{BB962C8B-B14F-4D97-AF65-F5344CB8AC3E}">
        <p14:creationId xmlns:p14="http://schemas.microsoft.com/office/powerpoint/2010/main" val="39640572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239000" cy="609600"/>
          </a:xfrm>
        </p:spPr>
        <p:txBody>
          <a:bodyPr>
            <a:normAutofit/>
          </a:bodyPr>
          <a:lstStyle/>
          <a:p>
            <a:r>
              <a:rPr lang="en-US" sz="3200" dirty="0" smtClean="0"/>
              <a:t>Class </a:t>
            </a:r>
            <a:r>
              <a:rPr lang="en-US" sz="3200" dirty="0" smtClean="0"/>
              <a:t>work – Applying Greedy</a:t>
            </a:r>
            <a:endParaRPr lang="en-US" sz="3200" dirty="0"/>
          </a:p>
        </p:txBody>
      </p:sp>
      <p:sp>
        <p:nvSpPr>
          <p:cNvPr id="3" name="Content Placeholder 2"/>
          <p:cNvSpPr>
            <a:spLocks noGrp="1"/>
          </p:cNvSpPr>
          <p:nvPr>
            <p:ph idx="1"/>
          </p:nvPr>
        </p:nvSpPr>
        <p:spPr>
          <a:xfrm>
            <a:off x="381000" y="618744"/>
            <a:ext cx="6553200" cy="5858256"/>
          </a:xfrm>
        </p:spPr>
        <p:txBody>
          <a:bodyPr>
            <a:normAutofit/>
          </a:bodyPr>
          <a:lstStyle/>
          <a:p>
            <a:r>
              <a:rPr lang="en-US" sz="2400" dirty="0" smtClean="0"/>
              <a:t>Both problem version</a:t>
            </a:r>
            <a:endParaRPr lang="en-US" sz="2400" dirty="0"/>
          </a:p>
          <a:p>
            <a:endParaRPr lang="en-US" sz="2400" dirty="0" smtClean="0">
              <a:solidFill>
                <a:srgbClr val="C00000"/>
              </a:solidFill>
            </a:endParaRPr>
          </a:p>
          <a:p>
            <a:r>
              <a:rPr lang="en-US" sz="2400" dirty="0" smtClean="0"/>
              <a:t>Criterion: job that finishes first</a:t>
            </a:r>
          </a:p>
          <a:p>
            <a:r>
              <a:rPr lang="en-US" sz="2400" dirty="0" smtClean="0"/>
              <a:t>algorithm</a:t>
            </a:r>
            <a:r>
              <a:rPr lang="en-US" sz="2400" dirty="0" smtClean="0"/>
              <a:t>, </a:t>
            </a:r>
          </a:p>
          <a:p>
            <a:pPr lvl="1"/>
            <a:r>
              <a:rPr lang="en-US" sz="2000" dirty="0" smtClean="0"/>
              <a:t>Sort </a:t>
            </a:r>
            <a:r>
              <a:rPr lang="en-US" sz="2000" dirty="0" smtClean="0"/>
              <a:t>by finish time  - O(</a:t>
            </a:r>
            <a:r>
              <a:rPr lang="en-US" sz="2000" dirty="0" err="1" smtClean="0"/>
              <a:t>NlgN</a:t>
            </a:r>
            <a:r>
              <a:rPr lang="en-US" sz="2000" dirty="0" smtClean="0"/>
              <a:t>)</a:t>
            </a:r>
          </a:p>
          <a:p>
            <a:pPr lvl="1"/>
            <a:r>
              <a:rPr lang="en-US" sz="2000" dirty="0" smtClean="0"/>
              <a:t>Repeat as long as there are still jobs available -  </a:t>
            </a:r>
            <a:r>
              <a:rPr lang="en-US" sz="2000" dirty="0"/>
              <a:t>(</a:t>
            </a:r>
            <a:r>
              <a:rPr lang="el-GR" sz="2000" dirty="0">
                <a:solidFill>
                  <a:srgbClr val="C00000"/>
                </a:solidFill>
              </a:rPr>
              <a:t>Θ</a:t>
            </a:r>
            <a:r>
              <a:rPr lang="en-US" sz="2000" dirty="0">
                <a:solidFill>
                  <a:srgbClr val="C00000"/>
                </a:solidFill>
              </a:rPr>
              <a:t>(N</a:t>
            </a:r>
            <a:r>
              <a:rPr lang="en-US" sz="2000" dirty="0" smtClean="0">
                <a:solidFill>
                  <a:srgbClr val="C00000"/>
                </a:solidFill>
              </a:rPr>
              <a:t>)</a:t>
            </a:r>
            <a:r>
              <a:rPr lang="en-US" sz="2000" dirty="0" smtClean="0"/>
              <a:t>)</a:t>
            </a:r>
            <a:endParaRPr lang="en-US" sz="2000" dirty="0" smtClean="0"/>
          </a:p>
          <a:p>
            <a:pPr lvl="2"/>
            <a:r>
              <a:rPr lang="en-US" sz="1600" dirty="0" smtClean="0"/>
              <a:t>Pick the one that finishes </a:t>
            </a:r>
            <a:r>
              <a:rPr lang="en-US" sz="1600" dirty="0" smtClean="0"/>
              <a:t>first, J,  and</a:t>
            </a:r>
            <a:endParaRPr lang="en-US" sz="1600" dirty="0" smtClean="0"/>
          </a:p>
          <a:p>
            <a:pPr lvl="2"/>
            <a:r>
              <a:rPr lang="en-US" sz="1600" dirty="0" smtClean="0"/>
              <a:t>Remove the ones it overlaps </a:t>
            </a:r>
            <a:r>
              <a:rPr lang="en-US" sz="1600" dirty="0" smtClean="0"/>
              <a:t>with - </a:t>
            </a:r>
            <a:r>
              <a:rPr lang="en-US" sz="1200" dirty="0" smtClean="0"/>
              <a:t>Go </a:t>
            </a:r>
            <a:r>
              <a:rPr lang="en-US" sz="1200" dirty="0" smtClean="0"/>
              <a:t>though all remaining </a:t>
            </a:r>
            <a:r>
              <a:rPr lang="en-US" sz="1200" dirty="0" smtClean="0"/>
              <a:t>jobs </a:t>
            </a:r>
            <a:endParaRPr lang="en-US" sz="1200" dirty="0" smtClean="0"/>
          </a:p>
          <a:p>
            <a:endParaRPr lang="en-US" sz="2400" dirty="0" smtClean="0"/>
          </a:p>
          <a:p>
            <a:r>
              <a:rPr lang="en-US" sz="2400" dirty="0" smtClean="0"/>
              <a:t>optimal </a:t>
            </a:r>
            <a:r>
              <a:rPr lang="en-US" sz="2400" dirty="0" smtClean="0"/>
              <a:t>or not (if not, can we build a counter example?)</a:t>
            </a:r>
          </a:p>
          <a:p>
            <a:pPr lvl="1"/>
            <a:r>
              <a:rPr lang="en-US" sz="2000" dirty="0" smtClean="0"/>
              <a:t>For VERSION 1 </a:t>
            </a:r>
            <a:r>
              <a:rPr lang="en-US" sz="2000" dirty="0" smtClean="0"/>
              <a:t>( different values) – </a:t>
            </a:r>
            <a:r>
              <a:rPr lang="en-US" sz="2000" dirty="0" smtClean="0"/>
              <a:t>not optimal</a:t>
            </a:r>
          </a:p>
          <a:p>
            <a:pPr lvl="1"/>
            <a:r>
              <a:rPr lang="en-US" sz="2000" dirty="0" smtClean="0"/>
              <a:t>For VERSION 2 </a:t>
            </a:r>
            <a:r>
              <a:rPr lang="en-US" sz="2000" dirty="0" smtClean="0"/>
              <a:t>(same value) – </a:t>
            </a:r>
            <a:r>
              <a:rPr lang="en-US" sz="2000" dirty="0" smtClean="0"/>
              <a:t>Yes, optimal</a:t>
            </a:r>
            <a:endParaRPr lang="en-US" sz="2000" dirty="0"/>
          </a:p>
        </p:txBody>
      </p:sp>
      <p:sp>
        <p:nvSpPr>
          <p:cNvPr id="4" name="Slide Number Placeholder 3"/>
          <p:cNvSpPr>
            <a:spLocks noGrp="1"/>
          </p:cNvSpPr>
          <p:nvPr>
            <p:ph type="sldNum" sz="quarter" idx="12"/>
          </p:nvPr>
        </p:nvSpPr>
        <p:spPr/>
        <p:txBody>
          <a:bodyPr/>
          <a:lstStyle/>
          <a:p>
            <a:fld id="{7D96B568-7D3C-45B1-A9CC-4D2333E17166}" type="slidenum">
              <a:rPr lang="en-US" smtClean="0"/>
              <a:t>20</a:t>
            </a:fld>
            <a:endParaRPr lang="en-US"/>
          </a:p>
        </p:txBody>
      </p:sp>
      <p:sp>
        <p:nvSpPr>
          <p:cNvPr id="5" name="TextBox 4"/>
          <p:cNvSpPr txBox="1"/>
          <p:nvPr/>
        </p:nvSpPr>
        <p:spPr>
          <a:xfrm>
            <a:off x="6880159" y="962549"/>
            <a:ext cx="2285177" cy="2585323"/>
          </a:xfrm>
          <a:prstGeom prst="rect">
            <a:avLst/>
          </a:prstGeom>
          <a:noFill/>
        </p:spPr>
        <p:txBody>
          <a:bodyPr wrap="none" rtlCol="0">
            <a:spAutoFit/>
          </a:bodyPr>
          <a:lstStyle/>
          <a:p>
            <a:r>
              <a:rPr lang="en-US" dirty="0" smtClean="0"/>
              <a:t>Version 1:</a:t>
            </a:r>
          </a:p>
          <a:p>
            <a:r>
              <a:rPr lang="en-US" dirty="0" smtClean="0"/>
              <a:t>After preprocessing:</a:t>
            </a:r>
          </a:p>
          <a:p>
            <a:r>
              <a:rPr lang="en-US" dirty="0" err="1" smtClean="0"/>
              <a:t>JobId</a:t>
            </a:r>
            <a:r>
              <a:rPr lang="en-US" dirty="0" smtClean="0"/>
              <a:t> (start</a:t>
            </a:r>
            <a:r>
              <a:rPr lang="en-US" dirty="0"/>
              <a:t>, </a:t>
            </a:r>
            <a:r>
              <a:rPr lang="en-US" dirty="0" smtClean="0"/>
              <a:t>end)</a:t>
            </a:r>
          </a:p>
          <a:p>
            <a:r>
              <a:rPr lang="en-US" dirty="0" smtClean="0"/>
              <a:t>1  (1,   4,  $5 )  - picked</a:t>
            </a:r>
          </a:p>
          <a:p>
            <a:r>
              <a:rPr lang="en-US" strike="sngStrike" dirty="0" smtClean="0"/>
              <a:t>2  (2,   5,  $6 )</a:t>
            </a:r>
          </a:p>
          <a:p>
            <a:r>
              <a:rPr lang="en-US" dirty="0" smtClean="0"/>
              <a:t>3  (5,   6</a:t>
            </a:r>
            <a:r>
              <a:rPr lang="en-US" dirty="0"/>
              <a:t>,  </a:t>
            </a:r>
            <a:r>
              <a:rPr lang="en-US" dirty="0" smtClean="0"/>
              <a:t>$3 )-picked</a:t>
            </a:r>
          </a:p>
          <a:p>
            <a:r>
              <a:rPr lang="en-US" strike="sngStrike" dirty="0" smtClean="0"/>
              <a:t>4  (4,   7</a:t>
            </a:r>
            <a:r>
              <a:rPr lang="en-US" strike="sngStrike" dirty="0"/>
              <a:t>,  </a:t>
            </a:r>
            <a:r>
              <a:rPr lang="en-US" strike="sngStrike" dirty="0" smtClean="0"/>
              <a:t>$2 )</a:t>
            </a:r>
          </a:p>
          <a:p>
            <a:r>
              <a:rPr lang="en-US" dirty="0" smtClean="0"/>
              <a:t>5  (6,   8</a:t>
            </a:r>
            <a:r>
              <a:rPr lang="en-US" dirty="0"/>
              <a:t>,  </a:t>
            </a:r>
            <a:r>
              <a:rPr lang="en-US" dirty="0" smtClean="0"/>
              <a:t>$2 ) - picked</a:t>
            </a:r>
          </a:p>
          <a:p>
            <a:r>
              <a:rPr lang="en-US" strike="sngStrike" dirty="0" smtClean="0"/>
              <a:t>6  (3, 11,  $5 ) X</a:t>
            </a:r>
            <a:endParaRPr lang="en-US" strike="sngStrike" dirty="0"/>
          </a:p>
        </p:txBody>
      </p:sp>
      <p:sp>
        <p:nvSpPr>
          <p:cNvPr id="6" name="TextBox 5"/>
          <p:cNvSpPr txBox="1"/>
          <p:nvPr/>
        </p:nvSpPr>
        <p:spPr>
          <a:xfrm>
            <a:off x="6874063" y="3771027"/>
            <a:ext cx="2084610" cy="2585323"/>
          </a:xfrm>
          <a:prstGeom prst="rect">
            <a:avLst/>
          </a:prstGeom>
          <a:noFill/>
        </p:spPr>
        <p:txBody>
          <a:bodyPr wrap="none" rtlCol="0">
            <a:spAutoFit/>
          </a:bodyPr>
          <a:lstStyle/>
          <a:p>
            <a:r>
              <a:rPr lang="en-US" dirty="0" smtClean="0"/>
              <a:t>Version 2</a:t>
            </a:r>
          </a:p>
          <a:p>
            <a:r>
              <a:rPr lang="en-US" dirty="0" smtClean="0"/>
              <a:t>After preprocessing:</a:t>
            </a:r>
          </a:p>
          <a:p>
            <a:r>
              <a:rPr lang="en-US" dirty="0" err="1" smtClean="0"/>
              <a:t>JobId</a:t>
            </a:r>
            <a:r>
              <a:rPr lang="en-US" dirty="0" smtClean="0"/>
              <a:t> (start</a:t>
            </a:r>
            <a:r>
              <a:rPr lang="en-US" dirty="0"/>
              <a:t>, </a:t>
            </a:r>
            <a:r>
              <a:rPr lang="en-US" dirty="0" smtClean="0"/>
              <a:t>end)</a:t>
            </a:r>
          </a:p>
          <a:p>
            <a:r>
              <a:rPr lang="en-US" dirty="0" smtClean="0"/>
              <a:t>1  (1,   4)  - picked</a:t>
            </a:r>
          </a:p>
          <a:p>
            <a:r>
              <a:rPr lang="en-US" strike="sngStrike" dirty="0" smtClean="0"/>
              <a:t>2  (2,   5)</a:t>
            </a:r>
          </a:p>
          <a:p>
            <a:r>
              <a:rPr lang="en-US" dirty="0" smtClean="0"/>
              <a:t>3  (5,   6)-picked</a:t>
            </a:r>
          </a:p>
          <a:p>
            <a:r>
              <a:rPr lang="en-US" strike="sngStrike" dirty="0" smtClean="0"/>
              <a:t>4  (4,   7)</a:t>
            </a:r>
          </a:p>
          <a:p>
            <a:r>
              <a:rPr lang="en-US" dirty="0" smtClean="0"/>
              <a:t>5  (6,   8) - picked</a:t>
            </a:r>
          </a:p>
          <a:p>
            <a:r>
              <a:rPr lang="en-US" strike="sngStrike" dirty="0" smtClean="0"/>
              <a:t>6  (3, 11) X</a:t>
            </a:r>
            <a:endParaRPr lang="en-US" strike="sngStrike" dirty="0"/>
          </a:p>
        </p:txBody>
      </p:sp>
    </p:spTree>
    <p:extLst>
      <p:ext uri="{BB962C8B-B14F-4D97-AF65-F5344CB8AC3E}">
        <p14:creationId xmlns:p14="http://schemas.microsoft.com/office/powerpoint/2010/main" val="34670842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838200"/>
            <a:ext cx="6763917" cy="6019800"/>
          </a:xfrm>
        </p:spPr>
        <p:txBody>
          <a:bodyPr>
            <a:noAutofit/>
          </a:bodyPr>
          <a:lstStyle/>
          <a:p>
            <a:r>
              <a:rPr lang="en-US" sz="2400" dirty="0" smtClean="0"/>
              <a:t>Problem version: </a:t>
            </a:r>
            <a:r>
              <a:rPr lang="en-US" sz="2400" i="1" dirty="0" smtClean="0">
                <a:solidFill>
                  <a:srgbClr val="FF0000"/>
                </a:solidFill>
              </a:rPr>
              <a:t>All jobs have the SAME value</a:t>
            </a:r>
            <a:r>
              <a:rPr lang="en-US" sz="2400" dirty="0" smtClean="0"/>
              <a:t>. =&gt; maximize number of jobs you can pick.</a:t>
            </a:r>
          </a:p>
          <a:p>
            <a:endParaRPr lang="en-US" sz="2400" dirty="0" smtClean="0"/>
          </a:p>
          <a:p>
            <a:endParaRPr lang="en-US" sz="2400" dirty="0" smtClean="0"/>
          </a:p>
          <a:p>
            <a:r>
              <a:rPr lang="en-US" sz="2400" dirty="0" smtClean="0"/>
              <a:t>Criteria that gives</a:t>
            </a:r>
            <a:r>
              <a:rPr lang="en-US" sz="2400" b="1" dirty="0" smtClean="0"/>
              <a:t> optimal solution</a:t>
            </a:r>
            <a:r>
              <a:rPr lang="en-US" sz="2400" dirty="0" smtClean="0"/>
              <a:t>:</a:t>
            </a:r>
          </a:p>
          <a:p>
            <a:pPr lvl="1"/>
            <a:r>
              <a:rPr lang="en-US" sz="2000" dirty="0"/>
              <a:t>job </a:t>
            </a:r>
            <a:r>
              <a:rPr lang="en-US" sz="2000" dirty="0" smtClean="0"/>
              <a:t>that </a:t>
            </a:r>
            <a:r>
              <a:rPr lang="en-US" sz="2000" b="1" i="1" dirty="0" smtClean="0"/>
              <a:t>finishes </a:t>
            </a:r>
            <a:r>
              <a:rPr lang="en-US" sz="2000" b="1" i="1" dirty="0"/>
              <a:t>first </a:t>
            </a:r>
            <a:endParaRPr lang="en-US" sz="2000" b="1" i="1" dirty="0" smtClean="0"/>
          </a:p>
          <a:p>
            <a:pPr lvl="1"/>
            <a:r>
              <a:rPr lang="en-US" sz="2000" dirty="0" smtClean="0"/>
              <a:t>job that </a:t>
            </a:r>
            <a:r>
              <a:rPr lang="en-US" sz="2000" b="1" i="1" dirty="0" smtClean="0"/>
              <a:t>starts last</a:t>
            </a:r>
          </a:p>
          <a:p>
            <a:pPr lvl="1"/>
            <a:r>
              <a:rPr lang="en-US" sz="2000" dirty="0" smtClean="0"/>
              <a:t>(See book for proof if interested – proof by contradiction, CLRS page 415)</a:t>
            </a:r>
          </a:p>
          <a:p>
            <a:pPr lvl="1"/>
            <a:endParaRPr lang="en-US" sz="2000" dirty="0" smtClean="0"/>
          </a:p>
          <a:p>
            <a:r>
              <a:rPr lang="en-US" sz="2400" dirty="0"/>
              <a:t>Criteria that gives </a:t>
            </a:r>
            <a:r>
              <a:rPr lang="en-US" sz="2400" b="1" dirty="0" smtClean="0"/>
              <a:t>non</a:t>
            </a:r>
            <a:r>
              <a:rPr lang="en-US" sz="2400" dirty="0" smtClean="0"/>
              <a:t>-optimal solution:</a:t>
            </a:r>
          </a:p>
          <a:p>
            <a:pPr lvl="1"/>
            <a:r>
              <a:rPr lang="en-US" sz="2000" dirty="0" smtClean="0"/>
              <a:t>Shortest duration</a:t>
            </a:r>
          </a:p>
          <a:p>
            <a:pPr lvl="1"/>
            <a:r>
              <a:rPr lang="en-US" sz="2000" dirty="0" smtClean="0"/>
              <a:t>Least overlaps</a:t>
            </a:r>
          </a:p>
          <a:p>
            <a:pPr lvl="1"/>
            <a:r>
              <a:rPr lang="en-US" sz="2000" dirty="0"/>
              <a:t>S</a:t>
            </a:r>
            <a:r>
              <a:rPr lang="en-US" sz="2000" dirty="0" smtClean="0"/>
              <a:t>tarts first</a:t>
            </a:r>
          </a:p>
          <a:p>
            <a:pPr lvl="1"/>
            <a:r>
              <a:rPr lang="en-US" sz="2000" dirty="0" smtClean="0"/>
              <a:t>Finishes last</a:t>
            </a:r>
            <a:endParaRPr lang="en-US" sz="2000" dirty="0"/>
          </a:p>
        </p:txBody>
      </p:sp>
      <p:sp>
        <p:nvSpPr>
          <p:cNvPr id="4" name="Slide Number Placeholder 3"/>
          <p:cNvSpPr>
            <a:spLocks noGrp="1"/>
          </p:cNvSpPr>
          <p:nvPr>
            <p:ph type="sldNum" sz="quarter" idx="12"/>
          </p:nvPr>
        </p:nvSpPr>
        <p:spPr/>
        <p:txBody>
          <a:bodyPr/>
          <a:lstStyle/>
          <a:p>
            <a:fld id="{7D96B568-7D3C-45B1-A9CC-4D2333E17166}" type="slidenum">
              <a:rPr lang="en-US" smtClean="0"/>
              <a:t>21</a:t>
            </a:fld>
            <a:endParaRPr lang="en-US"/>
          </a:p>
        </p:txBody>
      </p:sp>
      <p:sp>
        <p:nvSpPr>
          <p:cNvPr id="5" name="Title 1"/>
          <p:cNvSpPr>
            <a:spLocks noGrp="1"/>
          </p:cNvSpPr>
          <p:nvPr>
            <p:ph type="title"/>
          </p:nvPr>
        </p:nvSpPr>
        <p:spPr>
          <a:xfrm>
            <a:off x="457200" y="76200"/>
            <a:ext cx="8229600" cy="838200"/>
          </a:xfrm>
        </p:spPr>
        <p:txBody>
          <a:bodyPr>
            <a:normAutofit/>
          </a:bodyPr>
          <a:lstStyle/>
          <a:p>
            <a:r>
              <a:rPr lang="en-US" sz="4000" dirty="0" smtClean="0"/>
              <a:t>Interval Scheduling Greedy Criteria</a:t>
            </a:r>
            <a:endParaRPr lang="en-US" sz="4000" dirty="0"/>
          </a:p>
        </p:txBody>
      </p:sp>
      <p:grpSp>
        <p:nvGrpSpPr>
          <p:cNvPr id="7" name="Group 6"/>
          <p:cNvGrpSpPr/>
          <p:nvPr/>
        </p:nvGrpSpPr>
        <p:grpSpPr>
          <a:xfrm>
            <a:off x="685800" y="1600200"/>
            <a:ext cx="2638238" cy="764977"/>
            <a:chOff x="4600762" y="4267200"/>
            <a:chExt cx="2866838" cy="764977"/>
          </a:xfrm>
        </p:grpSpPr>
        <p:cxnSp>
          <p:nvCxnSpPr>
            <p:cNvPr id="9" name="Straight Connector 8"/>
            <p:cNvCxnSpPr/>
            <p:nvPr/>
          </p:nvCxnSpPr>
          <p:spPr>
            <a:xfrm>
              <a:off x="5562600" y="4572000"/>
              <a:ext cx="8382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724400" y="4724400"/>
              <a:ext cx="1143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172200" y="4721423"/>
              <a:ext cx="1143000" cy="2977"/>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00762" y="4721423"/>
              <a:ext cx="276038" cy="307777"/>
            </a:xfrm>
            <a:prstGeom prst="rect">
              <a:avLst/>
            </a:prstGeom>
            <a:noFill/>
          </p:spPr>
          <p:txBody>
            <a:bodyPr wrap="none" rtlCol="0">
              <a:spAutoFit/>
            </a:bodyPr>
            <a:lstStyle/>
            <a:p>
              <a:r>
                <a:rPr lang="en-US" sz="1400" dirty="0" smtClean="0"/>
                <a:t>1</a:t>
              </a:r>
              <a:endParaRPr lang="en-US" sz="1400" dirty="0"/>
            </a:p>
          </p:txBody>
        </p:sp>
        <p:sp>
          <p:nvSpPr>
            <p:cNvPr id="13" name="TextBox 12"/>
            <p:cNvSpPr txBox="1"/>
            <p:nvPr/>
          </p:nvSpPr>
          <p:spPr>
            <a:xfrm>
              <a:off x="5715000" y="4724400"/>
              <a:ext cx="276038" cy="307777"/>
            </a:xfrm>
            <a:prstGeom prst="rect">
              <a:avLst/>
            </a:prstGeom>
            <a:noFill/>
          </p:spPr>
          <p:txBody>
            <a:bodyPr wrap="none" rtlCol="0">
              <a:spAutoFit/>
            </a:bodyPr>
            <a:lstStyle/>
            <a:p>
              <a:r>
                <a:rPr lang="en-US" sz="1400" dirty="0" smtClean="0"/>
                <a:t>6</a:t>
              </a:r>
              <a:endParaRPr lang="en-US" sz="1400" dirty="0"/>
            </a:p>
          </p:txBody>
        </p:sp>
        <p:sp>
          <p:nvSpPr>
            <p:cNvPr id="14" name="TextBox 13"/>
            <p:cNvSpPr txBox="1"/>
            <p:nvPr/>
          </p:nvSpPr>
          <p:spPr>
            <a:xfrm>
              <a:off x="6048562" y="4724400"/>
              <a:ext cx="276038" cy="307777"/>
            </a:xfrm>
            <a:prstGeom prst="rect">
              <a:avLst/>
            </a:prstGeom>
            <a:noFill/>
          </p:spPr>
          <p:txBody>
            <a:bodyPr wrap="none" rtlCol="0">
              <a:spAutoFit/>
            </a:bodyPr>
            <a:lstStyle/>
            <a:p>
              <a:r>
                <a:rPr lang="en-US" sz="1400" dirty="0" smtClean="0"/>
                <a:t>7</a:t>
              </a:r>
              <a:endParaRPr lang="en-US" sz="1400" dirty="0"/>
            </a:p>
          </p:txBody>
        </p:sp>
        <p:sp>
          <p:nvSpPr>
            <p:cNvPr id="15" name="TextBox 14"/>
            <p:cNvSpPr txBox="1"/>
            <p:nvPr/>
          </p:nvSpPr>
          <p:spPr>
            <a:xfrm>
              <a:off x="7100192" y="4721423"/>
              <a:ext cx="367408" cy="307777"/>
            </a:xfrm>
            <a:prstGeom prst="rect">
              <a:avLst/>
            </a:prstGeom>
            <a:noFill/>
          </p:spPr>
          <p:txBody>
            <a:bodyPr wrap="none" rtlCol="0">
              <a:spAutoFit/>
            </a:bodyPr>
            <a:lstStyle/>
            <a:p>
              <a:r>
                <a:rPr lang="en-US" sz="1400" dirty="0" smtClean="0"/>
                <a:t>12</a:t>
              </a:r>
              <a:endParaRPr lang="en-US" sz="1400" dirty="0"/>
            </a:p>
          </p:txBody>
        </p:sp>
        <p:sp>
          <p:nvSpPr>
            <p:cNvPr id="16" name="TextBox 15"/>
            <p:cNvSpPr txBox="1"/>
            <p:nvPr/>
          </p:nvSpPr>
          <p:spPr>
            <a:xfrm>
              <a:off x="5486400" y="4267200"/>
              <a:ext cx="276038" cy="307777"/>
            </a:xfrm>
            <a:prstGeom prst="rect">
              <a:avLst/>
            </a:prstGeom>
            <a:noFill/>
          </p:spPr>
          <p:txBody>
            <a:bodyPr wrap="none" rtlCol="0">
              <a:spAutoFit/>
            </a:bodyPr>
            <a:lstStyle/>
            <a:p>
              <a:r>
                <a:rPr lang="en-US" sz="1400" dirty="0"/>
                <a:t>5</a:t>
              </a:r>
            </a:p>
          </p:txBody>
        </p:sp>
        <p:sp>
          <p:nvSpPr>
            <p:cNvPr id="17" name="TextBox 16"/>
            <p:cNvSpPr txBox="1"/>
            <p:nvPr/>
          </p:nvSpPr>
          <p:spPr>
            <a:xfrm>
              <a:off x="6248400" y="4267200"/>
              <a:ext cx="276038" cy="307777"/>
            </a:xfrm>
            <a:prstGeom prst="rect">
              <a:avLst/>
            </a:prstGeom>
            <a:noFill/>
          </p:spPr>
          <p:txBody>
            <a:bodyPr wrap="none" rtlCol="0">
              <a:spAutoFit/>
            </a:bodyPr>
            <a:lstStyle/>
            <a:p>
              <a:r>
                <a:rPr lang="en-US" sz="1400" dirty="0" smtClean="0"/>
                <a:t>8</a:t>
              </a:r>
              <a:endParaRPr lang="en-US" sz="1400" dirty="0"/>
            </a:p>
          </p:txBody>
        </p:sp>
      </p:grpSp>
    </p:spTree>
    <p:extLst>
      <p:ext uri="{BB962C8B-B14F-4D97-AF65-F5344CB8AC3E}">
        <p14:creationId xmlns:p14="http://schemas.microsoft.com/office/powerpoint/2010/main" val="2267449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141" y="114604"/>
            <a:ext cx="8229600" cy="522251"/>
          </a:xfrm>
        </p:spPr>
        <p:txBody>
          <a:bodyPr>
            <a:noAutofit/>
          </a:bodyPr>
          <a:lstStyle/>
          <a:p>
            <a:r>
              <a:rPr lang="en-US" sz="3200" dirty="0" smtClean="0"/>
              <a:t>Summary and Counter Examples</a:t>
            </a:r>
            <a:endParaRPr lang="en-US" sz="3200" dirty="0"/>
          </a:p>
        </p:txBody>
      </p:sp>
      <p:sp>
        <p:nvSpPr>
          <p:cNvPr id="4" name="Slide Number Placeholder 3"/>
          <p:cNvSpPr>
            <a:spLocks noGrp="1"/>
          </p:cNvSpPr>
          <p:nvPr>
            <p:ph type="sldNum" sz="quarter" idx="12"/>
          </p:nvPr>
        </p:nvSpPr>
        <p:spPr/>
        <p:txBody>
          <a:bodyPr/>
          <a:lstStyle/>
          <a:p>
            <a:fld id="{7D96B568-7D3C-45B1-A9CC-4D2333E17166}" type="slidenum">
              <a:rPr lang="en-US" smtClean="0"/>
              <a:t>22</a:t>
            </a:fld>
            <a:endParaRPr lang="en-US"/>
          </a:p>
        </p:txBody>
      </p:sp>
      <p:grpSp>
        <p:nvGrpSpPr>
          <p:cNvPr id="5" name="Group 4"/>
          <p:cNvGrpSpPr/>
          <p:nvPr/>
        </p:nvGrpSpPr>
        <p:grpSpPr>
          <a:xfrm>
            <a:off x="581744" y="4849730"/>
            <a:ext cx="3228256" cy="1508105"/>
            <a:chOff x="5791200" y="2530495"/>
            <a:chExt cx="3228256" cy="1508105"/>
          </a:xfrm>
        </p:grpSpPr>
        <p:grpSp>
          <p:nvGrpSpPr>
            <p:cNvPr id="6" name="Group 5"/>
            <p:cNvGrpSpPr/>
            <p:nvPr/>
          </p:nvGrpSpPr>
          <p:grpSpPr>
            <a:xfrm>
              <a:off x="5791200" y="2530495"/>
              <a:ext cx="3228256" cy="1508105"/>
              <a:chOff x="5694249" y="1828800"/>
              <a:chExt cx="3228256" cy="1508105"/>
            </a:xfrm>
          </p:grpSpPr>
          <p:grpSp>
            <p:nvGrpSpPr>
              <p:cNvPr id="10" name="Group 9"/>
              <p:cNvGrpSpPr/>
              <p:nvPr/>
            </p:nvGrpSpPr>
            <p:grpSpPr>
              <a:xfrm>
                <a:off x="5795166" y="2241586"/>
                <a:ext cx="2129634" cy="577814"/>
                <a:chOff x="4600762" y="4267200"/>
                <a:chExt cx="2866838" cy="764977"/>
              </a:xfrm>
            </p:grpSpPr>
            <p:cxnSp>
              <p:nvCxnSpPr>
                <p:cNvPr id="12" name="Straight Connector 11"/>
                <p:cNvCxnSpPr/>
                <p:nvPr/>
              </p:nvCxnSpPr>
              <p:spPr>
                <a:xfrm>
                  <a:off x="5562600" y="4572000"/>
                  <a:ext cx="8382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24400" y="4724400"/>
                  <a:ext cx="1143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172200" y="4721423"/>
                  <a:ext cx="1143000" cy="2977"/>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600762" y="4721423"/>
                  <a:ext cx="276038" cy="307777"/>
                </a:xfrm>
                <a:prstGeom prst="rect">
                  <a:avLst/>
                </a:prstGeom>
                <a:noFill/>
              </p:spPr>
              <p:txBody>
                <a:bodyPr wrap="none" rtlCol="0">
                  <a:spAutoFit/>
                </a:bodyPr>
                <a:lstStyle/>
                <a:p>
                  <a:r>
                    <a:rPr lang="en-US" sz="1400" dirty="0" smtClean="0"/>
                    <a:t>1</a:t>
                  </a:r>
                  <a:endParaRPr lang="en-US" sz="1400" dirty="0"/>
                </a:p>
              </p:txBody>
            </p:sp>
            <p:sp>
              <p:nvSpPr>
                <p:cNvPr id="16" name="TextBox 15"/>
                <p:cNvSpPr txBox="1"/>
                <p:nvPr/>
              </p:nvSpPr>
              <p:spPr>
                <a:xfrm>
                  <a:off x="5715000" y="4724400"/>
                  <a:ext cx="276038" cy="307777"/>
                </a:xfrm>
                <a:prstGeom prst="rect">
                  <a:avLst/>
                </a:prstGeom>
                <a:noFill/>
              </p:spPr>
              <p:txBody>
                <a:bodyPr wrap="none" rtlCol="0">
                  <a:spAutoFit/>
                </a:bodyPr>
                <a:lstStyle/>
                <a:p>
                  <a:r>
                    <a:rPr lang="en-US" sz="1400" dirty="0" smtClean="0"/>
                    <a:t>6</a:t>
                  </a:r>
                  <a:endParaRPr lang="en-US" sz="1400" dirty="0"/>
                </a:p>
              </p:txBody>
            </p:sp>
            <p:sp>
              <p:nvSpPr>
                <p:cNvPr id="17" name="TextBox 16"/>
                <p:cNvSpPr txBox="1"/>
                <p:nvPr/>
              </p:nvSpPr>
              <p:spPr>
                <a:xfrm>
                  <a:off x="6048562" y="4724400"/>
                  <a:ext cx="276038" cy="307777"/>
                </a:xfrm>
                <a:prstGeom prst="rect">
                  <a:avLst/>
                </a:prstGeom>
                <a:noFill/>
              </p:spPr>
              <p:txBody>
                <a:bodyPr wrap="none" rtlCol="0">
                  <a:spAutoFit/>
                </a:bodyPr>
                <a:lstStyle/>
                <a:p>
                  <a:r>
                    <a:rPr lang="en-US" sz="1400" dirty="0" smtClean="0"/>
                    <a:t>7</a:t>
                  </a:r>
                  <a:endParaRPr lang="en-US" sz="1400" dirty="0"/>
                </a:p>
              </p:txBody>
            </p:sp>
            <p:sp>
              <p:nvSpPr>
                <p:cNvPr id="18" name="TextBox 17"/>
                <p:cNvSpPr txBox="1"/>
                <p:nvPr/>
              </p:nvSpPr>
              <p:spPr>
                <a:xfrm>
                  <a:off x="7100192" y="4721423"/>
                  <a:ext cx="367408" cy="307777"/>
                </a:xfrm>
                <a:prstGeom prst="rect">
                  <a:avLst/>
                </a:prstGeom>
                <a:noFill/>
              </p:spPr>
              <p:txBody>
                <a:bodyPr wrap="none" rtlCol="0">
                  <a:spAutoFit/>
                </a:bodyPr>
                <a:lstStyle/>
                <a:p>
                  <a:r>
                    <a:rPr lang="en-US" sz="1400" dirty="0" smtClean="0"/>
                    <a:t>12</a:t>
                  </a:r>
                  <a:endParaRPr lang="en-US" sz="1400" dirty="0"/>
                </a:p>
              </p:txBody>
            </p:sp>
            <p:sp>
              <p:nvSpPr>
                <p:cNvPr id="19" name="TextBox 18"/>
                <p:cNvSpPr txBox="1"/>
                <p:nvPr/>
              </p:nvSpPr>
              <p:spPr>
                <a:xfrm>
                  <a:off x="5486400" y="4267200"/>
                  <a:ext cx="276038" cy="307777"/>
                </a:xfrm>
                <a:prstGeom prst="rect">
                  <a:avLst/>
                </a:prstGeom>
                <a:noFill/>
              </p:spPr>
              <p:txBody>
                <a:bodyPr wrap="none" rtlCol="0">
                  <a:spAutoFit/>
                </a:bodyPr>
                <a:lstStyle/>
                <a:p>
                  <a:r>
                    <a:rPr lang="en-US" sz="1400" dirty="0"/>
                    <a:t>5</a:t>
                  </a:r>
                </a:p>
              </p:txBody>
            </p:sp>
            <p:sp>
              <p:nvSpPr>
                <p:cNvPr id="20" name="TextBox 19"/>
                <p:cNvSpPr txBox="1"/>
                <p:nvPr/>
              </p:nvSpPr>
              <p:spPr>
                <a:xfrm>
                  <a:off x="6248400" y="4267200"/>
                  <a:ext cx="276038" cy="307777"/>
                </a:xfrm>
                <a:prstGeom prst="rect">
                  <a:avLst/>
                </a:prstGeom>
                <a:noFill/>
              </p:spPr>
              <p:txBody>
                <a:bodyPr wrap="none" rtlCol="0">
                  <a:spAutoFit/>
                </a:bodyPr>
                <a:lstStyle/>
                <a:p>
                  <a:r>
                    <a:rPr lang="en-US" sz="1400" dirty="0" smtClean="0"/>
                    <a:t>8</a:t>
                  </a:r>
                  <a:endParaRPr lang="en-US" sz="1400" dirty="0"/>
                </a:p>
              </p:txBody>
            </p:sp>
          </p:grpSp>
          <p:sp>
            <p:nvSpPr>
              <p:cNvPr id="11" name="TextBox 10"/>
              <p:cNvSpPr txBox="1"/>
              <p:nvPr/>
            </p:nvSpPr>
            <p:spPr>
              <a:xfrm>
                <a:off x="5694249" y="1828800"/>
                <a:ext cx="3228256" cy="1508105"/>
              </a:xfrm>
              <a:prstGeom prst="rect">
                <a:avLst/>
              </a:prstGeom>
              <a:noFill/>
              <a:ln>
                <a:solidFill>
                  <a:schemeClr val="tx2"/>
                </a:solidFill>
              </a:ln>
            </p:spPr>
            <p:txBody>
              <a:bodyPr wrap="none" rtlCol="0">
                <a:spAutoFit/>
              </a:bodyPr>
              <a:lstStyle/>
              <a:p>
                <a:r>
                  <a:rPr lang="en-US" sz="1200" dirty="0" smtClean="0"/>
                  <a:t>Example showing that Greedy with </a:t>
                </a:r>
                <a:r>
                  <a:rPr lang="en-US" sz="1200" b="1" i="1" dirty="0" smtClean="0"/>
                  <a:t>largest value </a:t>
                </a:r>
              </a:p>
              <a:p>
                <a:r>
                  <a:rPr lang="en-US" sz="1200" dirty="0"/>
                  <a:t>d</a:t>
                </a:r>
                <a:r>
                  <a:rPr lang="en-US" sz="1200" dirty="0" smtClean="0"/>
                  <a:t>oes not give an optimal solution.</a:t>
                </a:r>
              </a:p>
              <a:p>
                <a:endParaRPr lang="en-US" sz="1600" dirty="0"/>
              </a:p>
              <a:p>
                <a:endParaRPr lang="en-US" sz="1600" dirty="0" smtClean="0"/>
              </a:p>
              <a:p>
                <a:endParaRPr lang="en-US" sz="1200" dirty="0" smtClean="0"/>
              </a:p>
              <a:p>
                <a:r>
                  <a:rPr lang="en-US" sz="1200" dirty="0" smtClean="0"/>
                  <a:t>Greedy will pick the red job. Nothing else fits.</a:t>
                </a:r>
              </a:p>
              <a:p>
                <a:r>
                  <a:rPr lang="en-US" sz="1200" dirty="0" smtClean="0"/>
                  <a:t>Better </a:t>
                </a:r>
                <a:r>
                  <a:rPr lang="en-US" sz="1100" dirty="0" smtClean="0"/>
                  <a:t>(optimal)</a:t>
                </a:r>
                <a:r>
                  <a:rPr lang="en-US" sz="1200" dirty="0" smtClean="0"/>
                  <a:t>: the 2 blue jobs.</a:t>
                </a:r>
                <a:endParaRPr lang="en-US" sz="1200" dirty="0"/>
              </a:p>
            </p:txBody>
          </p:sp>
        </p:grpSp>
        <p:sp>
          <p:nvSpPr>
            <p:cNvPr id="7" name="TextBox 6"/>
            <p:cNvSpPr txBox="1"/>
            <p:nvPr/>
          </p:nvSpPr>
          <p:spPr>
            <a:xfrm>
              <a:off x="6741748" y="2861846"/>
              <a:ext cx="497252" cy="338554"/>
            </a:xfrm>
            <a:prstGeom prst="rect">
              <a:avLst/>
            </a:prstGeom>
            <a:noFill/>
          </p:spPr>
          <p:txBody>
            <a:bodyPr wrap="none" rtlCol="0">
              <a:spAutoFit/>
            </a:bodyPr>
            <a:lstStyle/>
            <a:p>
              <a:r>
                <a:rPr lang="en-US" sz="1600" dirty="0" smtClean="0">
                  <a:solidFill>
                    <a:srgbClr val="FF0000"/>
                  </a:solidFill>
                </a:rPr>
                <a:t>10$</a:t>
              </a:r>
              <a:endParaRPr lang="en-US" sz="1600" dirty="0">
                <a:solidFill>
                  <a:srgbClr val="FF0000"/>
                </a:solidFill>
              </a:endParaRPr>
            </a:p>
          </p:txBody>
        </p:sp>
        <p:sp>
          <p:nvSpPr>
            <p:cNvPr id="8" name="TextBox 7"/>
            <p:cNvSpPr txBox="1"/>
            <p:nvPr/>
          </p:nvSpPr>
          <p:spPr>
            <a:xfrm>
              <a:off x="6124623" y="3014246"/>
              <a:ext cx="393056" cy="338554"/>
            </a:xfrm>
            <a:prstGeom prst="rect">
              <a:avLst/>
            </a:prstGeom>
            <a:noFill/>
          </p:spPr>
          <p:txBody>
            <a:bodyPr wrap="none" rtlCol="0">
              <a:spAutoFit/>
            </a:bodyPr>
            <a:lstStyle/>
            <a:p>
              <a:r>
                <a:rPr lang="en-US" sz="1600" dirty="0" smtClean="0">
                  <a:solidFill>
                    <a:srgbClr val="FF0000"/>
                  </a:solidFill>
                </a:rPr>
                <a:t>9$</a:t>
              </a:r>
              <a:endParaRPr lang="en-US" sz="1600" dirty="0">
                <a:solidFill>
                  <a:srgbClr val="FF0000"/>
                </a:solidFill>
              </a:endParaRPr>
            </a:p>
          </p:txBody>
        </p:sp>
        <p:sp>
          <p:nvSpPr>
            <p:cNvPr id="9" name="TextBox 8"/>
            <p:cNvSpPr txBox="1"/>
            <p:nvPr/>
          </p:nvSpPr>
          <p:spPr>
            <a:xfrm>
              <a:off x="7303144" y="2989065"/>
              <a:ext cx="393056" cy="338554"/>
            </a:xfrm>
            <a:prstGeom prst="rect">
              <a:avLst/>
            </a:prstGeom>
            <a:noFill/>
          </p:spPr>
          <p:txBody>
            <a:bodyPr wrap="none" rtlCol="0">
              <a:spAutoFit/>
            </a:bodyPr>
            <a:lstStyle/>
            <a:p>
              <a:r>
                <a:rPr lang="en-US" sz="1600" dirty="0">
                  <a:solidFill>
                    <a:srgbClr val="FF0000"/>
                  </a:solidFill>
                </a:rPr>
                <a:t>9</a:t>
              </a:r>
              <a:r>
                <a:rPr lang="en-US" sz="1600" dirty="0" smtClean="0">
                  <a:solidFill>
                    <a:srgbClr val="FF0000"/>
                  </a:solidFill>
                </a:rPr>
                <a:t>$</a:t>
              </a:r>
              <a:endParaRPr lang="en-US" sz="1600" dirty="0">
                <a:solidFill>
                  <a:srgbClr val="FF0000"/>
                </a:solidFill>
              </a:endParaRPr>
            </a:p>
          </p:txBody>
        </p:sp>
      </p:grpSp>
      <p:grpSp>
        <p:nvGrpSpPr>
          <p:cNvPr id="21" name="Group 20"/>
          <p:cNvGrpSpPr/>
          <p:nvPr/>
        </p:nvGrpSpPr>
        <p:grpSpPr>
          <a:xfrm>
            <a:off x="4262424" y="4813518"/>
            <a:ext cx="3967176" cy="1815882"/>
            <a:chOff x="4313845" y="5094694"/>
            <a:chExt cx="3967176" cy="1815882"/>
          </a:xfrm>
        </p:grpSpPr>
        <p:grpSp>
          <p:nvGrpSpPr>
            <p:cNvPr id="22" name="Group 21"/>
            <p:cNvGrpSpPr/>
            <p:nvPr/>
          </p:nvGrpSpPr>
          <p:grpSpPr>
            <a:xfrm>
              <a:off x="4448362" y="5562600"/>
              <a:ext cx="2866838" cy="764977"/>
              <a:chOff x="4600762" y="4267200"/>
              <a:chExt cx="2866838" cy="764977"/>
            </a:xfrm>
          </p:grpSpPr>
          <p:cxnSp>
            <p:nvCxnSpPr>
              <p:cNvPr id="24" name="Straight Connector 23"/>
              <p:cNvCxnSpPr/>
              <p:nvPr/>
            </p:nvCxnSpPr>
            <p:spPr>
              <a:xfrm>
                <a:off x="5562600" y="4572000"/>
                <a:ext cx="8382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724400" y="4724400"/>
                <a:ext cx="11430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172200" y="4721423"/>
                <a:ext cx="1143000" cy="2977"/>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600762" y="4721423"/>
                <a:ext cx="276038" cy="307777"/>
              </a:xfrm>
              <a:prstGeom prst="rect">
                <a:avLst/>
              </a:prstGeom>
              <a:noFill/>
            </p:spPr>
            <p:txBody>
              <a:bodyPr wrap="none" rtlCol="0">
                <a:spAutoFit/>
              </a:bodyPr>
              <a:lstStyle/>
              <a:p>
                <a:r>
                  <a:rPr lang="en-US" sz="1400" dirty="0" smtClean="0"/>
                  <a:t>1</a:t>
                </a:r>
                <a:endParaRPr lang="en-US" sz="1400" dirty="0"/>
              </a:p>
            </p:txBody>
          </p:sp>
          <p:sp>
            <p:nvSpPr>
              <p:cNvPr id="28" name="TextBox 27"/>
              <p:cNvSpPr txBox="1"/>
              <p:nvPr/>
            </p:nvSpPr>
            <p:spPr>
              <a:xfrm>
                <a:off x="5715000" y="4724400"/>
                <a:ext cx="276038" cy="307777"/>
              </a:xfrm>
              <a:prstGeom prst="rect">
                <a:avLst/>
              </a:prstGeom>
              <a:noFill/>
            </p:spPr>
            <p:txBody>
              <a:bodyPr wrap="none" rtlCol="0">
                <a:spAutoFit/>
              </a:bodyPr>
              <a:lstStyle/>
              <a:p>
                <a:r>
                  <a:rPr lang="en-US" sz="1400" dirty="0" smtClean="0"/>
                  <a:t>6</a:t>
                </a:r>
                <a:endParaRPr lang="en-US" sz="1400" dirty="0"/>
              </a:p>
            </p:txBody>
          </p:sp>
          <p:sp>
            <p:nvSpPr>
              <p:cNvPr id="29" name="TextBox 28"/>
              <p:cNvSpPr txBox="1"/>
              <p:nvPr/>
            </p:nvSpPr>
            <p:spPr>
              <a:xfrm>
                <a:off x="6048562" y="4724400"/>
                <a:ext cx="276038" cy="307777"/>
              </a:xfrm>
              <a:prstGeom prst="rect">
                <a:avLst/>
              </a:prstGeom>
              <a:noFill/>
            </p:spPr>
            <p:txBody>
              <a:bodyPr wrap="none" rtlCol="0">
                <a:spAutoFit/>
              </a:bodyPr>
              <a:lstStyle/>
              <a:p>
                <a:r>
                  <a:rPr lang="en-US" sz="1400" dirty="0" smtClean="0"/>
                  <a:t>7</a:t>
                </a:r>
                <a:endParaRPr lang="en-US" sz="1400" dirty="0"/>
              </a:p>
            </p:txBody>
          </p:sp>
          <p:sp>
            <p:nvSpPr>
              <p:cNvPr id="30" name="TextBox 29"/>
              <p:cNvSpPr txBox="1"/>
              <p:nvPr/>
            </p:nvSpPr>
            <p:spPr>
              <a:xfrm>
                <a:off x="7100192" y="4721423"/>
                <a:ext cx="367408" cy="307777"/>
              </a:xfrm>
              <a:prstGeom prst="rect">
                <a:avLst/>
              </a:prstGeom>
              <a:noFill/>
            </p:spPr>
            <p:txBody>
              <a:bodyPr wrap="none" rtlCol="0">
                <a:spAutoFit/>
              </a:bodyPr>
              <a:lstStyle/>
              <a:p>
                <a:r>
                  <a:rPr lang="en-US" sz="1400" dirty="0" smtClean="0"/>
                  <a:t>12</a:t>
                </a:r>
                <a:endParaRPr lang="en-US" sz="1400" dirty="0"/>
              </a:p>
            </p:txBody>
          </p:sp>
          <p:sp>
            <p:nvSpPr>
              <p:cNvPr id="31" name="TextBox 30"/>
              <p:cNvSpPr txBox="1"/>
              <p:nvPr/>
            </p:nvSpPr>
            <p:spPr>
              <a:xfrm>
                <a:off x="5486400" y="4267200"/>
                <a:ext cx="276038" cy="307777"/>
              </a:xfrm>
              <a:prstGeom prst="rect">
                <a:avLst/>
              </a:prstGeom>
              <a:noFill/>
            </p:spPr>
            <p:txBody>
              <a:bodyPr wrap="none" rtlCol="0">
                <a:spAutoFit/>
              </a:bodyPr>
              <a:lstStyle/>
              <a:p>
                <a:r>
                  <a:rPr lang="en-US" sz="1400" dirty="0"/>
                  <a:t>5</a:t>
                </a:r>
              </a:p>
            </p:txBody>
          </p:sp>
          <p:sp>
            <p:nvSpPr>
              <p:cNvPr id="32" name="TextBox 31"/>
              <p:cNvSpPr txBox="1"/>
              <p:nvPr/>
            </p:nvSpPr>
            <p:spPr>
              <a:xfrm>
                <a:off x="6248400" y="4267200"/>
                <a:ext cx="276038" cy="307777"/>
              </a:xfrm>
              <a:prstGeom prst="rect">
                <a:avLst/>
              </a:prstGeom>
              <a:noFill/>
            </p:spPr>
            <p:txBody>
              <a:bodyPr wrap="none" rtlCol="0">
                <a:spAutoFit/>
              </a:bodyPr>
              <a:lstStyle/>
              <a:p>
                <a:r>
                  <a:rPr lang="en-US" sz="1400" dirty="0" smtClean="0"/>
                  <a:t>8</a:t>
                </a:r>
                <a:endParaRPr lang="en-US" sz="1400" dirty="0"/>
              </a:p>
            </p:txBody>
          </p:sp>
        </p:grpSp>
        <p:sp>
          <p:nvSpPr>
            <p:cNvPr id="23" name="TextBox 22"/>
            <p:cNvSpPr txBox="1"/>
            <p:nvPr/>
          </p:nvSpPr>
          <p:spPr>
            <a:xfrm>
              <a:off x="4313845" y="5094694"/>
              <a:ext cx="3967176" cy="1815882"/>
            </a:xfrm>
            <a:prstGeom prst="rect">
              <a:avLst/>
            </a:prstGeom>
            <a:noFill/>
            <a:ln>
              <a:solidFill>
                <a:schemeClr val="tx2"/>
              </a:solidFill>
            </a:ln>
          </p:spPr>
          <p:txBody>
            <a:bodyPr wrap="none" rtlCol="0">
              <a:spAutoFit/>
            </a:bodyPr>
            <a:lstStyle/>
            <a:p>
              <a:r>
                <a:rPr lang="en-US" sz="1600" dirty="0" smtClean="0"/>
                <a:t>Example showing that </a:t>
              </a:r>
              <a:r>
                <a:rPr lang="en-US" sz="1600" i="1" dirty="0" smtClean="0"/>
                <a:t>Shortest duration </a:t>
              </a:r>
            </a:p>
            <a:p>
              <a:r>
                <a:rPr lang="en-US" sz="1600" dirty="0" smtClean="0"/>
                <a:t>Does not give an optimal solution.</a:t>
              </a:r>
            </a:p>
            <a:p>
              <a:endParaRPr lang="en-US" sz="1600" dirty="0"/>
            </a:p>
            <a:p>
              <a:endParaRPr lang="en-US" sz="1600" dirty="0" smtClean="0"/>
            </a:p>
            <a:p>
              <a:endParaRPr lang="en-US" sz="1600" dirty="0" smtClean="0"/>
            </a:p>
            <a:p>
              <a:r>
                <a:rPr lang="en-US" sz="1600" dirty="0" smtClean="0"/>
                <a:t>Greedy will pick the red job. Nothing else fits.</a:t>
              </a:r>
            </a:p>
            <a:p>
              <a:r>
                <a:rPr lang="en-US" sz="1600" dirty="0" smtClean="0"/>
                <a:t>Better </a:t>
              </a:r>
              <a:r>
                <a:rPr lang="en-US" sz="1400" dirty="0" smtClean="0"/>
                <a:t>(optimal)</a:t>
              </a:r>
              <a:r>
                <a:rPr lang="en-US" sz="1600" dirty="0" smtClean="0"/>
                <a:t>: the 2 blue jobs.</a:t>
              </a:r>
              <a:endParaRPr lang="en-US" sz="1600" dirty="0"/>
            </a:p>
          </p:txBody>
        </p:sp>
      </p:grpSp>
      <p:sp>
        <p:nvSpPr>
          <p:cNvPr id="33" name="TextBox 32"/>
          <p:cNvSpPr txBox="1"/>
          <p:nvPr/>
        </p:nvSpPr>
        <p:spPr>
          <a:xfrm>
            <a:off x="4239794" y="4449539"/>
            <a:ext cx="2534925" cy="369332"/>
          </a:xfrm>
          <a:prstGeom prst="rect">
            <a:avLst/>
          </a:prstGeom>
          <a:noFill/>
        </p:spPr>
        <p:txBody>
          <a:bodyPr wrap="none" rtlCol="0">
            <a:spAutoFit/>
          </a:bodyPr>
          <a:lstStyle/>
          <a:p>
            <a:r>
              <a:rPr lang="en-US" dirty="0" smtClean="0"/>
              <a:t>Jobs with the same value</a:t>
            </a:r>
            <a:endParaRPr lang="en-US" dirty="0"/>
          </a:p>
        </p:txBody>
      </p:sp>
      <p:sp>
        <p:nvSpPr>
          <p:cNvPr id="34" name="TextBox 33"/>
          <p:cNvSpPr txBox="1"/>
          <p:nvPr/>
        </p:nvSpPr>
        <p:spPr>
          <a:xfrm>
            <a:off x="488273" y="4495800"/>
            <a:ext cx="1704569" cy="369332"/>
          </a:xfrm>
          <a:prstGeom prst="rect">
            <a:avLst/>
          </a:prstGeom>
          <a:noFill/>
        </p:spPr>
        <p:txBody>
          <a:bodyPr wrap="none" rtlCol="0">
            <a:spAutoFit/>
          </a:bodyPr>
          <a:lstStyle/>
          <a:p>
            <a:r>
              <a:rPr lang="en-US" dirty="0" smtClean="0"/>
              <a:t>Jobs with values</a:t>
            </a:r>
            <a:endParaRPr lang="en-US" dirty="0"/>
          </a:p>
        </p:txBody>
      </p:sp>
      <p:sp>
        <p:nvSpPr>
          <p:cNvPr id="35" name="Content Placeholder 2"/>
          <p:cNvSpPr>
            <a:spLocks noGrp="1"/>
          </p:cNvSpPr>
          <p:nvPr>
            <p:ph idx="1"/>
          </p:nvPr>
        </p:nvSpPr>
        <p:spPr>
          <a:xfrm>
            <a:off x="115824" y="759406"/>
            <a:ext cx="8991600" cy="3623846"/>
          </a:xfrm>
          <a:ln>
            <a:solidFill>
              <a:schemeClr val="bg1">
                <a:lumMod val="50000"/>
              </a:schemeClr>
            </a:solidFill>
          </a:ln>
        </p:spPr>
        <p:txBody>
          <a:bodyPr>
            <a:normAutofit/>
          </a:bodyPr>
          <a:lstStyle/>
          <a:p>
            <a:r>
              <a:rPr lang="en-US" sz="2000" dirty="0" smtClean="0"/>
              <a:t>With values </a:t>
            </a:r>
            <a:r>
              <a:rPr lang="en-US" sz="1800" dirty="0" smtClean="0"/>
              <a:t>( job = (start, finish, value) ):</a:t>
            </a:r>
            <a:endParaRPr lang="en-US" sz="2000" dirty="0" smtClean="0"/>
          </a:p>
          <a:p>
            <a:pPr lvl="1"/>
            <a:r>
              <a:rPr lang="en-US" sz="1800" dirty="0" smtClean="0"/>
              <a:t>Greedy solution – none optimal</a:t>
            </a:r>
          </a:p>
          <a:p>
            <a:pPr lvl="1"/>
            <a:r>
              <a:rPr lang="en-US" sz="1800" dirty="0" smtClean="0"/>
              <a:t>DP - optimal</a:t>
            </a:r>
          </a:p>
          <a:p>
            <a:pPr lvl="2"/>
            <a:endParaRPr lang="en-US" sz="1400" dirty="0" smtClean="0"/>
          </a:p>
          <a:p>
            <a:r>
              <a:rPr lang="en-US" sz="2000" dirty="0" smtClean="0"/>
              <a:t>Without values (or same values)  </a:t>
            </a:r>
            <a:r>
              <a:rPr lang="en-US" sz="1800" dirty="0" smtClean="0"/>
              <a:t>( job = (start</a:t>
            </a:r>
            <a:r>
              <a:rPr lang="en-US" sz="1800" dirty="0"/>
              <a:t>, </a:t>
            </a:r>
            <a:r>
              <a:rPr lang="en-US" sz="1800" dirty="0" smtClean="0"/>
              <a:t>end) ):</a:t>
            </a:r>
            <a:endParaRPr lang="en-US" sz="2000" dirty="0" smtClean="0"/>
          </a:p>
          <a:p>
            <a:pPr lvl="1"/>
            <a:r>
              <a:rPr lang="en-US" sz="1800" dirty="0" smtClean="0"/>
              <a:t>Greedy solution – Some optimal, some not (based on criterion used)</a:t>
            </a:r>
            <a:endParaRPr lang="en-US" sz="1800" dirty="0"/>
          </a:p>
          <a:p>
            <a:pPr lvl="2"/>
            <a:r>
              <a:rPr lang="en-US" sz="1400" dirty="0" smtClean="0"/>
              <a:t>(CLRS proof at page 418, proof of Theorem 16.1)</a:t>
            </a:r>
          </a:p>
          <a:p>
            <a:pPr marL="0" indent="0">
              <a:buNone/>
            </a:pPr>
            <a:endParaRPr lang="en-US" sz="1600" dirty="0" smtClean="0"/>
          </a:p>
          <a:p>
            <a:r>
              <a:rPr lang="en-US" sz="1600" dirty="0" smtClean="0"/>
              <a:t>Which of the two versions is more general? </a:t>
            </a:r>
          </a:p>
          <a:p>
            <a:pPr lvl="1"/>
            <a:r>
              <a:rPr lang="en-US" sz="1400" dirty="0" smtClean="0">
                <a:solidFill>
                  <a:srgbClr val="FF0000"/>
                </a:solidFill>
              </a:rPr>
              <a:t>Is one a special case (or special instance) of the other</a:t>
            </a:r>
            <a:r>
              <a:rPr lang="en-US" sz="1400" dirty="0" smtClean="0"/>
              <a:t>?</a:t>
            </a:r>
          </a:p>
          <a:p>
            <a:pPr lvl="1"/>
            <a:r>
              <a:rPr lang="en-US" sz="1400" dirty="0" smtClean="0"/>
              <a:t>If you have a program to solve problems of one type, can you easily use it to solve problems of the other type? Which type should the program solve (with value, or without value)?</a:t>
            </a:r>
          </a:p>
        </p:txBody>
      </p:sp>
    </p:spTree>
    <p:extLst>
      <p:ext uri="{BB962C8B-B14F-4D97-AF65-F5344CB8AC3E}">
        <p14:creationId xmlns:p14="http://schemas.microsoft.com/office/powerpoint/2010/main" val="17267871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D96B568-7D3C-45B1-A9CC-4D2333E17166}" type="slidenum">
              <a:rPr lang="en-US" smtClean="0"/>
              <a:t>23</a:t>
            </a:fld>
            <a:endParaRPr lang="en-US"/>
          </a:p>
        </p:txBody>
      </p:sp>
      <p:sp>
        <p:nvSpPr>
          <p:cNvPr id="5" name="Title 1"/>
          <p:cNvSpPr>
            <a:spLocks noGrp="1"/>
          </p:cNvSpPr>
          <p:nvPr>
            <p:ph type="title"/>
          </p:nvPr>
        </p:nvSpPr>
        <p:spPr>
          <a:xfrm>
            <a:off x="381000" y="1828800"/>
            <a:ext cx="8229600" cy="1143000"/>
          </a:xfrm>
        </p:spPr>
        <p:txBody>
          <a:bodyPr/>
          <a:lstStyle/>
          <a:p>
            <a:r>
              <a:rPr lang="en-US" dirty="0" smtClean="0"/>
              <a:t>Huffman code</a:t>
            </a:r>
            <a:endParaRPr lang="en-US" dirty="0"/>
          </a:p>
        </p:txBody>
      </p:sp>
    </p:spTree>
    <p:extLst>
      <p:ext uri="{BB962C8B-B14F-4D97-AF65-F5344CB8AC3E}">
        <p14:creationId xmlns:p14="http://schemas.microsoft.com/office/powerpoint/2010/main" val="528142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Huffman code</a:t>
            </a:r>
            <a:endParaRPr lang="en-US" dirty="0"/>
          </a:p>
        </p:txBody>
      </p:sp>
      <p:sp>
        <p:nvSpPr>
          <p:cNvPr id="3" name="Content Placeholder 2"/>
          <p:cNvSpPr>
            <a:spLocks noGrp="1"/>
          </p:cNvSpPr>
          <p:nvPr>
            <p:ph idx="1"/>
          </p:nvPr>
        </p:nvSpPr>
        <p:spPr>
          <a:xfrm>
            <a:off x="228600" y="762000"/>
            <a:ext cx="8229600" cy="2286000"/>
          </a:xfrm>
        </p:spPr>
        <p:txBody>
          <a:bodyPr>
            <a:normAutofit/>
          </a:bodyPr>
          <a:lstStyle/>
          <a:p>
            <a:r>
              <a:rPr lang="en-US" sz="2000" dirty="0" smtClean="0"/>
              <a:t>Application: file compression </a:t>
            </a:r>
          </a:p>
          <a:p>
            <a:r>
              <a:rPr lang="en-US" sz="2000" dirty="0" smtClean="0"/>
              <a:t>Example from CLRS:</a:t>
            </a:r>
          </a:p>
          <a:p>
            <a:pPr lvl="1"/>
            <a:r>
              <a:rPr lang="en-US" sz="1800" dirty="0" smtClean="0"/>
              <a:t>File with 100,000 characters.</a:t>
            </a:r>
          </a:p>
          <a:p>
            <a:pPr lvl="1"/>
            <a:r>
              <a:rPr lang="en-US" sz="1800" dirty="0" smtClean="0"/>
              <a:t>Characters: </a:t>
            </a:r>
            <a:r>
              <a:rPr lang="en-US" sz="1800" dirty="0" err="1" smtClean="0"/>
              <a:t>a,b,c,d,e,f</a:t>
            </a:r>
            <a:endParaRPr lang="en-US" sz="1800" dirty="0" smtClean="0"/>
          </a:p>
          <a:p>
            <a:pPr lvl="1"/>
            <a:r>
              <a:rPr lang="en-US" sz="1800" dirty="0" smtClean="0"/>
              <a:t>Frequency in thousands (e.g. the frequency of b is 13000):</a:t>
            </a:r>
          </a:p>
          <a:p>
            <a:pPr lvl="1"/>
            <a:r>
              <a:rPr lang="en-US" sz="1800" dirty="0" smtClean="0"/>
              <a:t>Goal: binary encoding that requires less memory.</a:t>
            </a:r>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1004355171"/>
              </p:ext>
            </p:extLst>
          </p:nvPr>
        </p:nvGraphicFramePr>
        <p:xfrm>
          <a:off x="304800" y="3429000"/>
          <a:ext cx="6248401" cy="207264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gridCol w="4572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1524001">
                  <a:extLst>
                    <a:ext uri="{9D8B030D-6E8A-4147-A177-3AD203B41FA5}">
                      <a16:colId xmlns:a16="http://schemas.microsoft.com/office/drawing/2014/main" val="20007"/>
                    </a:ext>
                  </a:extLst>
                </a:gridCol>
              </a:tblGrid>
              <a:tr h="296014">
                <a:tc>
                  <a:txBody>
                    <a:bodyPr/>
                    <a:lstStyle/>
                    <a:p>
                      <a:endParaRPr lang="en-US" dirty="0"/>
                    </a:p>
                  </a:txBody>
                  <a:tcPr/>
                </a:tc>
                <a:tc>
                  <a:txBody>
                    <a:bodyPr/>
                    <a:lstStyle/>
                    <a:p>
                      <a:r>
                        <a:rPr lang="en-US" b="0" dirty="0" smtClean="0"/>
                        <a:t>a</a:t>
                      </a:r>
                      <a:endParaRPr lang="en-US" b="0" dirty="0"/>
                    </a:p>
                  </a:txBody>
                  <a:tcPr/>
                </a:tc>
                <a:tc>
                  <a:txBody>
                    <a:bodyPr/>
                    <a:lstStyle/>
                    <a:p>
                      <a:r>
                        <a:rPr lang="en-US" b="0" dirty="0" smtClean="0"/>
                        <a:t>b</a:t>
                      </a:r>
                      <a:endParaRPr lang="en-US" b="0" dirty="0"/>
                    </a:p>
                  </a:txBody>
                  <a:tcPr/>
                </a:tc>
                <a:tc>
                  <a:txBody>
                    <a:bodyPr/>
                    <a:lstStyle/>
                    <a:p>
                      <a:r>
                        <a:rPr lang="en-US" b="0" dirty="0" smtClean="0"/>
                        <a:t>c</a:t>
                      </a:r>
                      <a:endParaRPr lang="en-US" b="0" dirty="0"/>
                    </a:p>
                  </a:txBody>
                  <a:tcPr/>
                </a:tc>
                <a:tc>
                  <a:txBody>
                    <a:bodyPr/>
                    <a:lstStyle/>
                    <a:p>
                      <a:r>
                        <a:rPr lang="en-US" b="0" dirty="0" smtClean="0"/>
                        <a:t>d</a:t>
                      </a:r>
                      <a:endParaRPr lang="en-US" b="0" dirty="0"/>
                    </a:p>
                  </a:txBody>
                  <a:tcPr/>
                </a:tc>
                <a:tc>
                  <a:txBody>
                    <a:bodyPr/>
                    <a:lstStyle/>
                    <a:p>
                      <a:r>
                        <a:rPr lang="en-US" b="0" dirty="0" smtClean="0"/>
                        <a:t>e</a:t>
                      </a:r>
                      <a:endParaRPr lang="en-US" b="0" dirty="0"/>
                    </a:p>
                  </a:txBody>
                  <a:tcPr/>
                </a:tc>
                <a:tc>
                  <a:txBody>
                    <a:bodyPr/>
                    <a:lstStyle/>
                    <a:p>
                      <a:r>
                        <a:rPr lang="en-US" b="0" dirty="0" smtClean="0"/>
                        <a:t>f</a:t>
                      </a:r>
                      <a:endParaRPr lang="en-US" b="0" dirty="0"/>
                    </a:p>
                  </a:txBody>
                  <a:tcPr/>
                </a:tc>
                <a:tc>
                  <a:txBody>
                    <a:bodyPr/>
                    <a:lstStyle/>
                    <a:p>
                      <a:r>
                        <a:rPr lang="en-US" sz="1400" b="0" dirty="0" smtClean="0"/>
                        <a:t>File size after encoding</a:t>
                      </a:r>
                      <a:endParaRPr lang="en-US" sz="1400" b="0" dirty="0"/>
                    </a:p>
                  </a:txBody>
                  <a:tcPr/>
                </a:tc>
                <a:extLst>
                  <a:ext uri="{0D108BD9-81ED-4DB2-BD59-A6C34878D82A}">
                    <a16:rowId xmlns:a16="http://schemas.microsoft.com/office/drawing/2014/main" val="10000"/>
                  </a:ext>
                </a:extLst>
              </a:tr>
              <a:tr h="510929">
                <a:tc>
                  <a:txBody>
                    <a:bodyPr/>
                    <a:lstStyle/>
                    <a:p>
                      <a:r>
                        <a:rPr lang="en-US" sz="1400" b="0" dirty="0" smtClean="0"/>
                        <a:t>Frequency</a:t>
                      </a:r>
                    </a:p>
                    <a:p>
                      <a:r>
                        <a:rPr lang="en-US" sz="1400" b="0" dirty="0" smtClean="0"/>
                        <a:t>(thousands)</a:t>
                      </a:r>
                      <a:endParaRPr lang="en-US" sz="1400" b="0" dirty="0"/>
                    </a:p>
                  </a:txBody>
                  <a:tcPr/>
                </a:tc>
                <a:tc>
                  <a:txBody>
                    <a:bodyPr/>
                    <a:lstStyle/>
                    <a:p>
                      <a:r>
                        <a:rPr lang="en-US" sz="1400" b="0" dirty="0" smtClean="0"/>
                        <a:t>45</a:t>
                      </a:r>
                      <a:endParaRPr lang="en-US" sz="1400" b="0" dirty="0"/>
                    </a:p>
                  </a:txBody>
                  <a:tcPr/>
                </a:tc>
                <a:tc>
                  <a:txBody>
                    <a:bodyPr/>
                    <a:lstStyle/>
                    <a:p>
                      <a:r>
                        <a:rPr lang="en-US" sz="1400" b="0" dirty="0" smtClean="0"/>
                        <a:t>13</a:t>
                      </a:r>
                      <a:endParaRPr lang="en-US" sz="1400" b="0" dirty="0"/>
                    </a:p>
                  </a:txBody>
                  <a:tcPr/>
                </a:tc>
                <a:tc>
                  <a:txBody>
                    <a:bodyPr/>
                    <a:lstStyle/>
                    <a:p>
                      <a:r>
                        <a:rPr lang="en-US" sz="1400" b="0" dirty="0" smtClean="0"/>
                        <a:t>12</a:t>
                      </a:r>
                      <a:endParaRPr lang="en-US" sz="1400" b="0" dirty="0"/>
                    </a:p>
                  </a:txBody>
                  <a:tcPr/>
                </a:tc>
                <a:tc>
                  <a:txBody>
                    <a:bodyPr/>
                    <a:lstStyle/>
                    <a:p>
                      <a:r>
                        <a:rPr lang="en-US" sz="1400" b="0" dirty="0" smtClean="0"/>
                        <a:t>16</a:t>
                      </a:r>
                      <a:endParaRPr lang="en-US" sz="1400" b="0" dirty="0"/>
                    </a:p>
                  </a:txBody>
                  <a:tcPr/>
                </a:tc>
                <a:tc>
                  <a:txBody>
                    <a:bodyPr/>
                    <a:lstStyle/>
                    <a:p>
                      <a:r>
                        <a:rPr lang="en-US" sz="1400" b="0" dirty="0" smtClean="0"/>
                        <a:t>9</a:t>
                      </a:r>
                      <a:endParaRPr lang="en-US" sz="1400" b="0" dirty="0"/>
                    </a:p>
                  </a:txBody>
                  <a:tcPr/>
                </a:tc>
                <a:tc>
                  <a:txBody>
                    <a:bodyPr/>
                    <a:lstStyle/>
                    <a:p>
                      <a:r>
                        <a:rPr lang="en-US" sz="1400" b="0" dirty="0" smtClean="0"/>
                        <a:t>5</a:t>
                      </a:r>
                      <a:endParaRPr lang="en-US" sz="1400" b="0" dirty="0"/>
                    </a:p>
                  </a:txBody>
                  <a:tcPr/>
                </a:tc>
                <a:tc>
                  <a:txBody>
                    <a:bodyPr/>
                    <a:lstStyle/>
                    <a:p>
                      <a:r>
                        <a:rPr lang="en-US" sz="1400" b="0" dirty="0" smtClean="0"/>
                        <a:t>-</a:t>
                      </a:r>
                      <a:endParaRPr lang="en-US" sz="1400" b="0" dirty="0"/>
                    </a:p>
                  </a:txBody>
                  <a:tcPr/>
                </a:tc>
                <a:extLst>
                  <a:ext uri="{0D108BD9-81ED-4DB2-BD59-A6C34878D82A}">
                    <a16:rowId xmlns:a16="http://schemas.microsoft.com/office/drawing/2014/main" val="10001"/>
                  </a:ext>
                </a:extLst>
              </a:tr>
              <a:tr h="510929">
                <a:tc>
                  <a:txBody>
                    <a:bodyPr/>
                    <a:lstStyle/>
                    <a:p>
                      <a:r>
                        <a:rPr lang="en-US" sz="1400" b="0" dirty="0" smtClean="0"/>
                        <a:t>Fix-length</a:t>
                      </a:r>
                      <a:r>
                        <a:rPr lang="en-US" sz="1400" b="0" baseline="0" dirty="0" smtClean="0"/>
                        <a:t> </a:t>
                      </a:r>
                      <a:r>
                        <a:rPr lang="en-US" sz="1400" b="0" baseline="0" dirty="0" err="1" smtClean="0"/>
                        <a:t>codeword</a:t>
                      </a:r>
                      <a:endParaRPr lang="en-US" sz="1400" b="0" dirty="0"/>
                    </a:p>
                  </a:txBody>
                  <a:tcPr/>
                </a:tc>
                <a:tc>
                  <a:txBody>
                    <a:bodyPr/>
                    <a:lstStyle/>
                    <a:p>
                      <a:r>
                        <a:rPr lang="en-US" sz="1400" b="0" dirty="0" smtClean="0"/>
                        <a:t>000</a:t>
                      </a:r>
                      <a:endParaRPr lang="en-US" sz="1400" b="0" dirty="0"/>
                    </a:p>
                  </a:txBody>
                  <a:tcPr/>
                </a:tc>
                <a:tc>
                  <a:txBody>
                    <a:bodyPr/>
                    <a:lstStyle/>
                    <a:p>
                      <a:r>
                        <a:rPr lang="en-US" sz="1400" b="0" dirty="0" smtClean="0"/>
                        <a:t>001</a:t>
                      </a:r>
                      <a:endParaRPr lang="en-US" sz="1400" b="0" dirty="0"/>
                    </a:p>
                  </a:txBody>
                  <a:tcPr/>
                </a:tc>
                <a:tc>
                  <a:txBody>
                    <a:bodyPr/>
                    <a:lstStyle/>
                    <a:p>
                      <a:r>
                        <a:rPr lang="en-US" sz="1400" b="0" dirty="0" smtClean="0"/>
                        <a:t>010</a:t>
                      </a:r>
                      <a:endParaRPr lang="en-US" sz="1400" b="0" dirty="0"/>
                    </a:p>
                  </a:txBody>
                  <a:tcPr/>
                </a:tc>
                <a:tc>
                  <a:txBody>
                    <a:bodyPr/>
                    <a:lstStyle/>
                    <a:p>
                      <a:r>
                        <a:rPr lang="en-US" sz="1400" b="0" dirty="0" smtClean="0"/>
                        <a:t>011</a:t>
                      </a:r>
                      <a:endParaRPr lang="en-US" sz="1400" b="0" dirty="0"/>
                    </a:p>
                  </a:txBody>
                  <a:tcPr/>
                </a:tc>
                <a:tc>
                  <a:txBody>
                    <a:bodyPr/>
                    <a:lstStyle/>
                    <a:p>
                      <a:r>
                        <a:rPr lang="en-US" sz="1400" b="0" dirty="0" smtClean="0"/>
                        <a:t>100</a:t>
                      </a:r>
                      <a:endParaRPr lang="en-US" sz="1400" b="0" dirty="0"/>
                    </a:p>
                  </a:txBody>
                  <a:tcPr/>
                </a:tc>
                <a:tc>
                  <a:txBody>
                    <a:bodyPr/>
                    <a:lstStyle/>
                    <a:p>
                      <a:r>
                        <a:rPr lang="en-US" sz="1400" b="0" dirty="0" smtClean="0"/>
                        <a:t>101</a:t>
                      </a:r>
                      <a:endParaRPr lang="en-US" sz="1400" b="0" dirty="0"/>
                    </a:p>
                  </a:txBody>
                  <a:tcPr/>
                </a:tc>
                <a:tc>
                  <a:txBody>
                    <a:bodyPr/>
                    <a:lstStyle/>
                    <a:p>
                      <a:endParaRPr lang="en-US" sz="1400" b="0" dirty="0"/>
                    </a:p>
                  </a:txBody>
                  <a:tcPr/>
                </a:tc>
                <a:extLst>
                  <a:ext uri="{0D108BD9-81ED-4DB2-BD59-A6C34878D82A}">
                    <a16:rowId xmlns:a16="http://schemas.microsoft.com/office/drawing/2014/main" val="10002"/>
                  </a:ext>
                </a:extLst>
              </a:tr>
              <a:tr h="510929">
                <a:tc>
                  <a:txBody>
                    <a:bodyPr/>
                    <a:lstStyle/>
                    <a:p>
                      <a:r>
                        <a:rPr lang="en-US" sz="1400" b="0" dirty="0" smtClean="0"/>
                        <a:t>Variable-length </a:t>
                      </a:r>
                      <a:r>
                        <a:rPr lang="en-US" sz="1400" b="0" dirty="0" err="1" smtClean="0"/>
                        <a:t>codeword</a:t>
                      </a:r>
                      <a:endParaRPr lang="en-US" sz="1400" b="0" dirty="0"/>
                    </a:p>
                  </a:txBody>
                  <a:tcPr/>
                </a:tc>
                <a:tc>
                  <a:txBody>
                    <a:bodyPr/>
                    <a:lstStyle/>
                    <a:p>
                      <a:r>
                        <a:rPr lang="en-US" sz="1400" b="0" dirty="0" smtClean="0"/>
                        <a:t>0</a:t>
                      </a:r>
                      <a:endParaRPr lang="en-US" sz="1400" b="0" dirty="0"/>
                    </a:p>
                  </a:txBody>
                  <a:tcPr/>
                </a:tc>
                <a:tc>
                  <a:txBody>
                    <a:bodyPr/>
                    <a:lstStyle/>
                    <a:p>
                      <a:r>
                        <a:rPr lang="en-US" sz="1400" b="0" dirty="0" smtClean="0"/>
                        <a:t>101</a:t>
                      </a:r>
                      <a:endParaRPr lang="en-US" sz="1400" b="0" dirty="0"/>
                    </a:p>
                  </a:txBody>
                  <a:tcPr/>
                </a:tc>
                <a:tc>
                  <a:txBody>
                    <a:bodyPr/>
                    <a:lstStyle/>
                    <a:p>
                      <a:r>
                        <a:rPr lang="en-US" sz="1400" b="0" dirty="0" smtClean="0"/>
                        <a:t>100</a:t>
                      </a:r>
                      <a:endParaRPr lang="en-US" sz="1400" b="0" dirty="0"/>
                    </a:p>
                  </a:txBody>
                  <a:tcPr/>
                </a:tc>
                <a:tc>
                  <a:txBody>
                    <a:bodyPr/>
                    <a:lstStyle/>
                    <a:p>
                      <a:r>
                        <a:rPr lang="en-US" sz="1400" b="0" dirty="0" smtClean="0"/>
                        <a:t>111</a:t>
                      </a:r>
                      <a:endParaRPr lang="en-US" sz="1400" b="0" dirty="0"/>
                    </a:p>
                  </a:txBody>
                  <a:tcPr/>
                </a:tc>
                <a:tc>
                  <a:txBody>
                    <a:bodyPr/>
                    <a:lstStyle/>
                    <a:p>
                      <a:r>
                        <a:rPr lang="en-US" sz="1400" b="0" dirty="0" smtClean="0"/>
                        <a:t>1101</a:t>
                      </a:r>
                      <a:endParaRPr lang="en-US" sz="1400" b="0" dirty="0"/>
                    </a:p>
                  </a:txBody>
                  <a:tcPr/>
                </a:tc>
                <a:tc>
                  <a:txBody>
                    <a:bodyPr/>
                    <a:lstStyle/>
                    <a:p>
                      <a:r>
                        <a:rPr lang="en-US" sz="1400" b="0" dirty="0" smtClean="0"/>
                        <a:t>1100</a:t>
                      </a:r>
                      <a:endParaRPr lang="en-US" sz="1400" b="0" dirty="0"/>
                    </a:p>
                  </a:txBody>
                  <a:tcPr/>
                </a:tc>
                <a:tc>
                  <a:txBody>
                    <a:bodyPr/>
                    <a:lstStyle/>
                    <a:p>
                      <a:endParaRPr lang="en-US" sz="1400" b="0" dirty="0"/>
                    </a:p>
                  </a:txBody>
                  <a:tcPr/>
                </a:tc>
                <a:extLst>
                  <a:ext uri="{0D108BD9-81ED-4DB2-BD59-A6C34878D82A}">
                    <a16:rowId xmlns:a16="http://schemas.microsoft.com/office/drawing/2014/main" val="10003"/>
                  </a:ext>
                </a:extLst>
              </a:tr>
            </a:tbl>
          </a:graphicData>
        </a:graphic>
      </p:graphicFrame>
      <p:sp>
        <p:nvSpPr>
          <p:cNvPr id="5" name="Slide Number Placeholder 4"/>
          <p:cNvSpPr>
            <a:spLocks noGrp="1"/>
          </p:cNvSpPr>
          <p:nvPr>
            <p:ph type="sldNum" sz="quarter" idx="12"/>
          </p:nvPr>
        </p:nvSpPr>
        <p:spPr/>
        <p:txBody>
          <a:bodyPr/>
          <a:lstStyle/>
          <a:p>
            <a:fld id="{7D96B568-7D3C-45B1-A9CC-4D2333E17166}" type="slidenum">
              <a:rPr lang="en-US" smtClean="0"/>
              <a:t>24</a:t>
            </a:fld>
            <a:endParaRPr lang="en-US"/>
          </a:p>
        </p:txBody>
      </p:sp>
    </p:spTree>
    <p:extLst>
      <p:ext uri="{BB962C8B-B14F-4D97-AF65-F5344CB8AC3E}">
        <p14:creationId xmlns:p14="http://schemas.microsoft.com/office/powerpoint/2010/main" val="41213929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Huffman codes</a:t>
            </a:r>
            <a:endParaRPr lang="en-US" dirty="0"/>
          </a:p>
        </p:txBody>
      </p:sp>
      <p:sp>
        <p:nvSpPr>
          <p:cNvPr id="3" name="Content Placeholder 2"/>
          <p:cNvSpPr>
            <a:spLocks noGrp="1"/>
          </p:cNvSpPr>
          <p:nvPr>
            <p:ph idx="1"/>
          </p:nvPr>
        </p:nvSpPr>
        <p:spPr>
          <a:xfrm>
            <a:off x="457200" y="1600201"/>
            <a:ext cx="8229600" cy="1217171"/>
          </a:xfrm>
        </p:spPr>
        <p:txBody>
          <a:bodyPr>
            <a:normAutofit/>
          </a:bodyPr>
          <a:lstStyle/>
          <a:p>
            <a:r>
              <a:rPr lang="en-US" sz="2400" dirty="0" smtClean="0"/>
              <a:t>Internal nodes contain the sum of probabilities of the leaves in that subtree.</a:t>
            </a:r>
            <a:endParaRPr lang="en-US"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778102"/>
            <a:ext cx="3669833"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337" y="3098800"/>
            <a:ext cx="2438400" cy="25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3148" y="2438400"/>
            <a:ext cx="3440173" cy="646331"/>
          </a:xfrm>
          <a:prstGeom prst="rect">
            <a:avLst/>
          </a:prstGeom>
          <a:noFill/>
        </p:spPr>
        <p:txBody>
          <a:bodyPr wrap="none" rtlCol="0">
            <a:spAutoFit/>
          </a:bodyPr>
          <a:lstStyle/>
          <a:p>
            <a:r>
              <a:rPr lang="en-US" dirty="0" smtClean="0"/>
              <a:t>Optimal prefix </a:t>
            </a:r>
            <a:r>
              <a:rPr lang="en-US" dirty="0" err="1" smtClean="0"/>
              <a:t>codeword</a:t>
            </a:r>
            <a:r>
              <a:rPr lang="en-US" dirty="0" smtClean="0"/>
              <a:t> tree</a:t>
            </a:r>
          </a:p>
          <a:p>
            <a:r>
              <a:rPr lang="en-US" dirty="0" smtClean="0"/>
              <a:t>(Huffman tree) – optimal encoding</a:t>
            </a:r>
            <a:endParaRPr lang="en-US" dirty="0"/>
          </a:p>
        </p:txBody>
      </p:sp>
      <p:sp>
        <p:nvSpPr>
          <p:cNvPr id="7" name="TextBox 6"/>
          <p:cNvSpPr txBox="1"/>
          <p:nvPr/>
        </p:nvSpPr>
        <p:spPr>
          <a:xfrm>
            <a:off x="5943600" y="2440428"/>
            <a:ext cx="2767040" cy="369332"/>
          </a:xfrm>
          <a:prstGeom prst="rect">
            <a:avLst/>
          </a:prstGeom>
          <a:noFill/>
        </p:spPr>
        <p:txBody>
          <a:bodyPr wrap="none" rtlCol="0">
            <a:spAutoFit/>
          </a:bodyPr>
          <a:lstStyle/>
          <a:p>
            <a:r>
              <a:rPr lang="en-US" dirty="0" smtClean="0"/>
              <a:t>Fixed-length </a:t>
            </a:r>
            <a:r>
              <a:rPr lang="en-US" dirty="0" err="1" smtClean="0"/>
              <a:t>codeword</a:t>
            </a:r>
            <a:r>
              <a:rPr lang="en-US" dirty="0" smtClean="0"/>
              <a:t> tree</a:t>
            </a:r>
            <a:endParaRPr lang="en-US" dirty="0"/>
          </a:p>
        </p:txBody>
      </p:sp>
      <p:sp>
        <p:nvSpPr>
          <p:cNvPr id="5" name="TextBox 4"/>
          <p:cNvSpPr txBox="1"/>
          <p:nvPr/>
        </p:nvSpPr>
        <p:spPr>
          <a:xfrm>
            <a:off x="6684188" y="6550223"/>
            <a:ext cx="1621612" cy="307777"/>
          </a:xfrm>
          <a:prstGeom prst="rect">
            <a:avLst/>
          </a:prstGeom>
          <a:noFill/>
        </p:spPr>
        <p:txBody>
          <a:bodyPr wrap="square" rtlCol="0">
            <a:spAutoFit/>
          </a:bodyPr>
          <a:lstStyle/>
          <a:p>
            <a:r>
              <a:rPr lang="en-US" sz="1400" dirty="0" smtClean="0"/>
              <a:t>(Images from CLRS.)</a:t>
            </a:r>
            <a:endParaRPr lang="en-US" sz="1400" dirty="0"/>
          </a:p>
        </p:txBody>
      </p:sp>
      <p:sp>
        <p:nvSpPr>
          <p:cNvPr id="6" name="TextBox 5"/>
          <p:cNvSpPr txBox="1"/>
          <p:nvPr/>
        </p:nvSpPr>
        <p:spPr>
          <a:xfrm>
            <a:off x="100990" y="5645870"/>
            <a:ext cx="8204810" cy="369332"/>
          </a:xfrm>
          <a:prstGeom prst="rect">
            <a:avLst/>
          </a:prstGeom>
          <a:noFill/>
        </p:spPr>
        <p:txBody>
          <a:bodyPr wrap="none" rtlCol="0">
            <a:spAutoFit/>
          </a:bodyPr>
          <a:lstStyle/>
          <a:p>
            <a:r>
              <a:rPr lang="en-US" dirty="0" smtClean="0"/>
              <a:t>Compute the number of bits needed for the whole file using each of these encodings.</a:t>
            </a:r>
            <a:endParaRPr lang="en-US" dirty="0"/>
          </a:p>
        </p:txBody>
      </p:sp>
      <p:sp>
        <p:nvSpPr>
          <p:cNvPr id="8" name="Slide Number Placeholder 7"/>
          <p:cNvSpPr>
            <a:spLocks noGrp="1"/>
          </p:cNvSpPr>
          <p:nvPr>
            <p:ph type="sldNum" sz="quarter" idx="12"/>
          </p:nvPr>
        </p:nvSpPr>
        <p:spPr/>
        <p:txBody>
          <a:bodyPr/>
          <a:lstStyle/>
          <a:p>
            <a:fld id="{7D96B568-7D3C-45B1-A9CC-4D2333E17166}" type="slidenum">
              <a:rPr lang="en-US" smtClean="0"/>
              <a:t>25</a:t>
            </a:fld>
            <a:endParaRPr lang="en-US"/>
          </a:p>
        </p:txBody>
      </p:sp>
      <p:sp>
        <p:nvSpPr>
          <p:cNvPr id="9" name="TextBox 8"/>
          <p:cNvSpPr txBox="1"/>
          <p:nvPr/>
        </p:nvSpPr>
        <p:spPr>
          <a:xfrm>
            <a:off x="0" y="6307589"/>
            <a:ext cx="6019800" cy="584775"/>
          </a:xfrm>
          <a:prstGeom prst="rect">
            <a:avLst/>
          </a:prstGeom>
          <a:noFill/>
        </p:spPr>
        <p:txBody>
          <a:bodyPr wrap="square" rtlCol="0">
            <a:spAutoFit/>
          </a:bodyPr>
          <a:lstStyle/>
          <a:p>
            <a:r>
              <a:rPr lang="en-US" sz="1600" dirty="0" smtClean="0">
                <a:solidFill>
                  <a:srgbClr val="FF0000"/>
                </a:solidFill>
              </a:rPr>
              <a:t>45,000*1 + 13</a:t>
            </a:r>
            <a:r>
              <a:rPr lang="en-US" sz="1600" dirty="0">
                <a:solidFill>
                  <a:srgbClr val="FF0000"/>
                </a:solidFill>
              </a:rPr>
              <a:t>,000</a:t>
            </a:r>
            <a:r>
              <a:rPr lang="en-US" sz="1600" dirty="0" smtClean="0">
                <a:solidFill>
                  <a:srgbClr val="FF0000"/>
                </a:solidFill>
              </a:rPr>
              <a:t> * 3 + 12</a:t>
            </a:r>
            <a:r>
              <a:rPr lang="en-US" sz="1600" dirty="0">
                <a:solidFill>
                  <a:srgbClr val="FF0000"/>
                </a:solidFill>
              </a:rPr>
              <a:t>,000</a:t>
            </a:r>
            <a:r>
              <a:rPr lang="en-US" sz="1600" dirty="0" smtClean="0">
                <a:solidFill>
                  <a:srgbClr val="FF0000"/>
                </a:solidFill>
              </a:rPr>
              <a:t>*3 +</a:t>
            </a:r>
            <a:r>
              <a:rPr lang="en-US" sz="1600" dirty="0">
                <a:solidFill>
                  <a:srgbClr val="FF0000"/>
                </a:solidFill>
              </a:rPr>
              <a:t> </a:t>
            </a:r>
            <a:r>
              <a:rPr lang="en-US" sz="1600" dirty="0" smtClean="0">
                <a:solidFill>
                  <a:srgbClr val="FF0000"/>
                </a:solidFill>
              </a:rPr>
              <a:t>16,000*3 + 9</a:t>
            </a:r>
            <a:r>
              <a:rPr lang="en-US" sz="1600" dirty="0">
                <a:solidFill>
                  <a:srgbClr val="FF0000"/>
                </a:solidFill>
              </a:rPr>
              <a:t>,000</a:t>
            </a:r>
            <a:r>
              <a:rPr lang="en-US" sz="1600" dirty="0" smtClean="0">
                <a:solidFill>
                  <a:srgbClr val="FF0000"/>
                </a:solidFill>
              </a:rPr>
              <a:t> * 4 + 5</a:t>
            </a:r>
            <a:r>
              <a:rPr lang="en-US" sz="1600" dirty="0">
                <a:solidFill>
                  <a:srgbClr val="FF0000"/>
                </a:solidFill>
              </a:rPr>
              <a:t>,000</a:t>
            </a:r>
            <a:r>
              <a:rPr lang="en-US" sz="1600" dirty="0" smtClean="0">
                <a:solidFill>
                  <a:srgbClr val="FF0000"/>
                </a:solidFill>
              </a:rPr>
              <a:t> * 4</a:t>
            </a:r>
          </a:p>
          <a:p>
            <a:r>
              <a:rPr lang="en-US" sz="1600" dirty="0" smtClean="0">
                <a:solidFill>
                  <a:srgbClr val="FF0000"/>
                </a:solidFill>
              </a:rPr>
              <a:t>= 224,000</a:t>
            </a:r>
            <a:endParaRPr lang="en-US" sz="1600" dirty="0">
              <a:solidFill>
                <a:srgbClr val="FF0000"/>
              </a:solidFill>
            </a:endParaRPr>
          </a:p>
        </p:txBody>
      </p:sp>
      <p:sp>
        <p:nvSpPr>
          <p:cNvPr id="12" name="TextBox 11"/>
          <p:cNvSpPr txBox="1"/>
          <p:nvPr/>
        </p:nvSpPr>
        <p:spPr>
          <a:xfrm>
            <a:off x="6577671" y="6019800"/>
            <a:ext cx="2032929" cy="338554"/>
          </a:xfrm>
          <a:prstGeom prst="rect">
            <a:avLst/>
          </a:prstGeom>
          <a:noFill/>
        </p:spPr>
        <p:txBody>
          <a:bodyPr wrap="none" rtlCol="0">
            <a:spAutoFit/>
          </a:bodyPr>
          <a:lstStyle/>
          <a:p>
            <a:r>
              <a:rPr lang="en-US" sz="1600" dirty="0" smtClean="0">
                <a:solidFill>
                  <a:srgbClr val="FF0000"/>
                </a:solidFill>
              </a:rPr>
              <a:t>100,000 * 3 = 300,000</a:t>
            </a:r>
            <a:endParaRPr lang="en-US" sz="1600" dirty="0">
              <a:solidFill>
                <a:srgbClr val="FF0000"/>
              </a:solidFill>
            </a:endParaRPr>
          </a:p>
        </p:txBody>
      </p:sp>
      <p:sp>
        <p:nvSpPr>
          <p:cNvPr id="10" name="TextBox 9"/>
          <p:cNvSpPr txBox="1"/>
          <p:nvPr/>
        </p:nvSpPr>
        <p:spPr>
          <a:xfrm>
            <a:off x="3236007" y="4069140"/>
            <a:ext cx="869149" cy="1569660"/>
          </a:xfrm>
          <a:prstGeom prst="rect">
            <a:avLst/>
          </a:prstGeom>
          <a:noFill/>
          <a:ln>
            <a:solidFill>
              <a:schemeClr val="tx2"/>
            </a:solidFill>
          </a:ln>
        </p:spPr>
        <p:txBody>
          <a:bodyPr wrap="none" rtlCol="0">
            <a:spAutoFit/>
          </a:bodyPr>
          <a:lstStyle/>
          <a:p>
            <a:r>
              <a:rPr lang="en-US" sz="1600" dirty="0" smtClean="0">
                <a:solidFill>
                  <a:srgbClr val="FF0000"/>
                </a:solidFill>
              </a:rPr>
              <a:t>a-&gt;0</a:t>
            </a:r>
          </a:p>
          <a:p>
            <a:r>
              <a:rPr lang="en-US" sz="1600" dirty="0" smtClean="0">
                <a:solidFill>
                  <a:srgbClr val="FF0000"/>
                </a:solidFill>
              </a:rPr>
              <a:t>b-&gt;101</a:t>
            </a:r>
            <a:br>
              <a:rPr lang="en-US" sz="1600" dirty="0" smtClean="0">
                <a:solidFill>
                  <a:srgbClr val="FF0000"/>
                </a:solidFill>
              </a:rPr>
            </a:br>
            <a:r>
              <a:rPr lang="en-US" sz="1600" dirty="0" smtClean="0">
                <a:solidFill>
                  <a:srgbClr val="FF0000"/>
                </a:solidFill>
              </a:rPr>
              <a:t>c-</a:t>
            </a:r>
            <a:r>
              <a:rPr lang="en-US" sz="1600" dirty="0">
                <a:solidFill>
                  <a:srgbClr val="FF0000"/>
                </a:solidFill>
              </a:rPr>
              <a:t>&gt;</a:t>
            </a:r>
            <a:r>
              <a:rPr lang="en-US" sz="1600" dirty="0" smtClean="0">
                <a:solidFill>
                  <a:srgbClr val="FF0000"/>
                </a:solidFill>
              </a:rPr>
              <a:t>100</a:t>
            </a:r>
          </a:p>
          <a:p>
            <a:r>
              <a:rPr lang="en-US" sz="1600" dirty="0" smtClean="0">
                <a:solidFill>
                  <a:srgbClr val="FF0000"/>
                </a:solidFill>
              </a:rPr>
              <a:t>d-</a:t>
            </a:r>
            <a:r>
              <a:rPr lang="en-US" sz="1600" dirty="0">
                <a:solidFill>
                  <a:srgbClr val="FF0000"/>
                </a:solidFill>
              </a:rPr>
              <a:t>&gt;</a:t>
            </a:r>
            <a:r>
              <a:rPr lang="en-US" sz="1600" dirty="0" smtClean="0">
                <a:solidFill>
                  <a:srgbClr val="FF0000"/>
                </a:solidFill>
              </a:rPr>
              <a:t>111</a:t>
            </a:r>
            <a:endParaRPr lang="en-US" sz="1600" dirty="0">
              <a:solidFill>
                <a:srgbClr val="FF0000"/>
              </a:solidFill>
            </a:endParaRPr>
          </a:p>
          <a:p>
            <a:r>
              <a:rPr lang="en-US" sz="1600" dirty="0" smtClean="0">
                <a:solidFill>
                  <a:srgbClr val="FF0000"/>
                </a:solidFill>
              </a:rPr>
              <a:t>e-</a:t>
            </a:r>
            <a:r>
              <a:rPr lang="en-US" sz="1600" dirty="0">
                <a:solidFill>
                  <a:srgbClr val="FF0000"/>
                </a:solidFill>
              </a:rPr>
              <a:t>&gt;</a:t>
            </a:r>
            <a:r>
              <a:rPr lang="en-US" sz="1600" dirty="0" smtClean="0">
                <a:solidFill>
                  <a:srgbClr val="FF0000"/>
                </a:solidFill>
              </a:rPr>
              <a:t>1101</a:t>
            </a:r>
            <a:endParaRPr lang="en-US" sz="1600" dirty="0">
              <a:solidFill>
                <a:srgbClr val="FF0000"/>
              </a:solidFill>
            </a:endParaRPr>
          </a:p>
          <a:p>
            <a:r>
              <a:rPr lang="en-US" sz="1600" dirty="0" smtClean="0">
                <a:solidFill>
                  <a:srgbClr val="FF0000"/>
                </a:solidFill>
              </a:rPr>
              <a:t>f-&gt;1100</a:t>
            </a:r>
            <a:endParaRPr lang="en-US" sz="1600" dirty="0">
              <a:solidFill>
                <a:srgbClr val="FF0000"/>
              </a:solidFill>
            </a:endParaRPr>
          </a:p>
        </p:txBody>
      </p:sp>
      <p:sp>
        <p:nvSpPr>
          <p:cNvPr id="11" name="TextBox 10"/>
          <p:cNvSpPr txBox="1"/>
          <p:nvPr/>
        </p:nvSpPr>
        <p:spPr>
          <a:xfrm>
            <a:off x="503251" y="5938257"/>
            <a:ext cx="1850315" cy="307777"/>
          </a:xfrm>
          <a:prstGeom prst="rect">
            <a:avLst/>
          </a:prstGeom>
          <a:noFill/>
        </p:spPr>
        <p:txBody>
          <a:bodyPr wrap="none" rtlCol="0">
            <a:spAutoFit/>
          </a:bodyPr>
          <a:lstStyle/>
          <a:p>
            <a:r>
              <a:rPr lang="en-US" sz="1400" dirty="0" smtClean="0">
                <a:solidFill>
                  <a:srgbClr val="FF0000"/>
                </a:solidFill>
              </a:rPr>
              <a:t>Number of bits in code</a:t>
            </a:r>
            <a:endParaRPr lang="en-US" sz="1400" dirty="0">
              <a:solidFill>
                <a:srgbClr val="FF0000"/>
              </a:solidFill>
            </a:endParaRPr>
          </a:p>
        </p:txBody>
      </p:sp>
      <p:cxnSp>
        <p:nvCxnSpPr>
          <p:cNvPr id="14" name="Straight Arrow Connector 13"/>
          <p:cNvCxnSpPr/>
          <p:nvPr/>
        </p:nvCxnSpPr>
        <p:spPr>
          <a:xfrm flipH="1">
            <a:off x="838200" y="6189077"/>
            <a:ext cx="228600" cy="1692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219200" y="6189077"/>
            <a:ext cx="591337" cy="1692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133600" y="6172200"/>
            <a:ext cx="591337" cy="1861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40393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the Huffman Tree</a:t>
            </a:r>
            <a:endParaRPr lang="en-US" dirty="0"/>
          </a:p>
        </p:txBody>
      </p:sp>
      <p:sp>
        <p:nvSpPr>
          <p:cNvPr id="3" name="Content Placeholder 2"/>
          <p:cNvSpPr>
            <a:spLocks noGrp="1"/>
          </p:cNvSpPr>
          <p:nvPr>
            <p:ph idx="1"/>
          </p:nvPr>
        </p:nvSpPr>
        <p:spPr>
          <a:xfrm>
            <a:off x="457200" y="1447800"/>
            <a:ext cx="8610600" cy="2895600"/>
          </a:xfrm>
        </p:spPr>
        <p:txBody>
          <a:bodyPr>
            <a:normAutofit fontScale="77500" lnSpcReduction="20000"/>
          </a:bodyPr>
          <a:lstStyle/>
          <a:p>
            <a:pPr marL="457200" indent="-457200">
              <a:buFont typeface="+mj-lt"/>
              <a:buAutoNum type="arabicPeriod"/>
            </a:pPr>
            <a:r>
              <a:rPr lang="en-US" sz="2000" dirty="0" smtClean="0"/>
              <a:t>Make ‘leaves’ with letters and their frequency and </a:t>
            </a:r>
            <a:r>
              <a:rPr lang="en-US" sz="2000" dirty="0" smtClean="0">
                <a:solidFill>
                  <a:srgbClr val="FF0000"/>
                </a:solidFill>
              </a:rPr>
              <a:t>arrange them in</a:t>
            </a:r>
            <a:r>
              <a:rPr lang="en-US" sz="2000" b="1" dirty="0" smtClean="0"/>
              <a:t> </a:t>
            </a:r>
            <a:r>
              <a:rPr lang="en-US" sz="2000" b="1" dirty="0" smtClean="0">
                <a:solidFill>
                  <a:srgbClr val="FF0000"/>
                </a:solidFill>
              </a:rPr>
              <a:t>increasing </a:t>
            </a:r>
            <a:r>
              <a:rPr lang="en-US" sz="2000" dirty="0" smtClean="0">
                <a:solidFill>
                  <a:srgbClr val="FF0000"/>
                </a:solidFill>
              </a:rPr>
              <a:t>order of frequency</a:t>
            </a:r>
            <a:r>
              <a:rPr lang="en-US" sz="2000" dirty="0" smtClean="0"/>
              <a:t>.</a:t>
            </a:r>
          </a:p>
          <a:p>
            <a:pPr marL="457200" indent="-457200">
              <a:buFont typeface="+mj-lt"/>
              <a:buAutoNum type="arabicPeriod"/>
            </a:pPr>
            <a:r>
              <a:rPr lang="en-US" sz="2000" dirty="0" smtClean="0">
                <a:solidFill>
                  <a:srgbClr val="FF0000"/>
                </a:solidFill>
              </a:rPr>
              <a:t>Repeat</a:t>
            </a:r>
            <a:r>
              <a:rPr lang="en-US" sz="2000" dirty="0" smtClean="0"/>
              <a:t> until there is only one tree:</a:t>
            </a:r>
          </a:p>
          <a:p>
            <a:pPr marL="800100" lvl="1" indent="-342900">
              <a:buFont typeface="+mj-lt"/>
              <a:buAutoNum type="arabicPeriod"/>
            </a:pPr>
            <a:r>
              <a:rPr lang="en-US" sz="1800" dirty="0" smtClean="0"/>
              <a:t>Create a </a:t>
            </a:r>
            <a:r>
              <a:rPr lang="en-US" sz="1800" dirty="0" smtClean="0">
                <a:solidFill>
                  <a:srgbClr val="FF0000"/>
                </a:solidFill>
              </a:rPr>
              <a:t>new tree from the two leftmost trees </a:t>
            </a:r>
            <a:r>
              <a:rPr lang="en-US" sz="1800" dirty="0" smtClean="0"/>
              <a:t>(with the smallest frequencies) and </a:t>
            </a:r>
          </a:p>
          <a:p>
            <a:pPr marL="800100" lvl="1" indent="-342900">
              <a:buFont typeface="+mj-lt"/>
              <a:buAutoNum type="arabicPeriod"/>
            </a:pPr>
            <a:r>
              <a:rPr lang="en-US" sz="1800" dirty="0" smtClean="0">
                <a:solidFill>
                  <a:srgbClr val="FF0000"/>
                </a:solidFill>
              </a:rPr>
              <a:t>Put it in its place (in increasing order of frequency)</a:t>
            </a:r>
            <a:r>
              <a:rPr lang="en-US" sz="1800" dirty="0" smtClean="0"/>
              <a:t>.</a:t>
            </a:r>
          </a:p>
          <a:p>
            <a:pPr marL="400050">
              <a:buFont typeface="+mj-lt"/>
              <a:buAutoNum type="arabicPeriod"/>
            </a:pPr>
            <a:r>
              <a:rPr lang="en-US" sz="2200" dirty="0" smtClean="0"/>
              <a:t>Label left/right branches with 0/1</a:t>
            </a:r>
          </a:p>
          <a:p>
            <a:pPr marL="57150" indent="0">
              <a:buNone/>
            </a:pPr>
            <a:r>
              <a:rPr lang="en-US" sz="2200" dirty="0" smtClean="0"/>
              <a:t>Encoding of char = path from root to leaf that has that char</a:t>
            </a:r>
          </a:p>
          <a:p>
            <a:pPr marL="57150" indent="0">
              <a:buNone/>
            </a:pPr>
            <a:endParaRPr lang="en-US" sz="2200" dirty="0" smtClean="0"/>
          </a:p>
          <a:p>
            <a:pPr marL="0" indent="0">
              <a:buNone/>
            </a:pPr>
            <a:r>
              <a:rPr lang="en-US" sz="2000" dirty="0"/>
              <a:t>Tree </a:t>
            </a:r>
            <a:r>
              <a:rPr lang="en-US" sz="2000" dirty="0" smtClean="0"/>
              <a:t>property:   Every </a:t>
            </a:r>
            <a:r>
              <a:rPr lang="en-US" sz="2000" dirty="0"/>
              <a:t>internal node has two children</a:t>
            </a:r>
          </a:p>
          <a:p>
            <a:pPr marL="57150" indent="0">
              <a:buNone/>
            </a:pPr>
            <a:endParaRPr lang="en-US" sz="2200" dirty="0"/>
          </a:p>
          <a:p>
            <a:pPr marL="57150" indent="0">
              <a:buNone/>
            </a:pPr>
            <a:r>
              <a:rPr lang="en-US" sz="1700" dirty="0" smtClean="0"/>
              <a:t>See book or lecture video for the step-by-step solution.</a:t>
            </a:r>
          </a:p>
          <a:p>
            <a:pPr marL="57150" indent="0">
              <a:buNone/>
            </a:pPr>
            <a:r>
              <a:rPr lang="en-US" sz="1700" dirty="0" smtClean="0"/>
              <a:t>In exam or </a:t>
            </a:r>
            <a:r>
              <a:rPr lang="en-US" sz="1700" dirty="0" err="1" smtClean="0"/>
              <a:t>hw</a:t>
            </a:r>
            <a:r>
              <a:rPr lang="en-US" sz="1700" dirty="0" smtClean="0"/>
              <a:t>, you must use this method. Make sure that you always </a:t>
            </a:r>
            <a:r>
              <a:rPr lang="en-US" sz="1700" dirty="0"/>
              <a:t>put the smallest child node to the left.</a:t>
            </a:r>
            <a:endParaRPr lang="en-US" sz="1700" dirty="0" smtClean="0"/>
          </a:p>
          <a:p>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2020098825"/>
              </p:ext>
            </p:extLst>
          </p:nvPr>
        </p:nvGraphicFramePr>
        <p:xfrm>
          <a:off x="609600" y="4495800"/>
          <a:ext cx="3352799" cy="822960"/>
        </p:xfrm>
        <a:graphic>
          <a:graphicData uri="http://schemas.openxmlformats.org/drawingml/2006/table">
            <a:tbl>
              <a:tblPr firstRow="1" bandRow="1">
                <a:tableStyleId>{5C22544A-7EE6-4342-B048-85BDC9FD1C3A}</a:tableStyleId>
              </a:tblPr>
              <a:tblGrid>
                <a:gridCol w="1142999">
                  <a:extLst>
                    <a:ext uri="{9D8B030D-6E8A-4147-A177-3AD203B41FA5}">
                      <a16:colId xmlns:a16="http://schemas.microsoft.com/office/drawing/2014/main" val="20000"/>
                    </a:ext>
                  </a:extLst>
                </a:gridCol>
                <a:gridCol w="381000">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381000">
                  <a:extLst>
                    <a:ext uri="{9D8B030D-6E8A-4147-A177-3AD203B41FA5}">
                      <a16:colId xmlns:a16="http://schemas.microsoft.com/office/drawing/2014/main" val="20003"/>
                    </a:ext>
                  </a:extLst>
                </a:gridCol>
                <a:gridCol w="381000">
                  <a:extLst>
                    <a:ext uri="{9D8B030D-6E8A-4147-A177-3AD203B41FA5}">
                      <a16:colId xmlns:a16="http://schemas.microsoft.com/office/drawing/2014/main" val="20004"/>
                    </a:ext>
                  </a:extLst>
                </a:gridCol>
                <a:gridCol w="304800">
                  <a:extLst>
                    <a:ext uri="{9D8B030D-6E8A-4147-A177-3AD203B41FA5}">
                      <a16:colId xmlns:a16="http://schemas.microsoft.com/office/drawing/2014/main" val="20005"/>
                    </a:ext>
                  </a:extLst>
                </a:gridCol>
                <a:gridCol w="381000">
                  <a:extLst>
                    <a:ext uri="{9D8B030D-6E8A-4147-A177-3AD203B41FA5}">
                      <a16:colId xmlns:a16="http://schemas.microsoft.com/office/drawing/2014/main" val="20006"/>
                    </a:ext>
                  </a:extLst>
                </a:gridCol>
              </a:tblGrid>
              <a:tr h="174885">
                <a:tc>
                  <a:txBody>
                    <a:bodyPr/>
                    <a:lstStyle/>
                    <a:p>
                      <a:endParaRPr lang="en-US" sz="1400" dirty="0"/>
                    </a:p>
                  </a:txBody>
                  <a:tcPr/>
                </a:tc>
                <a:tc>
                  <a:txBody>
                    <a:bodyPr/>
                    <a:lstStyle/>
                    <a:p>
                      <a:r>
                        <a:rPr lang="en-US" sz="1400" dirty="0" smtClean="0"/>
                        <a:t>a</a:t>
                      </a:r>
                      <a:endParaRPr lang="en-US" sz="1400" dirty="0"/>
                    </a:p>
                  </a:txBody>
                  <a:tcPr/>
                </a:tc>
                <a:tc>
                  <a:txBody>
                    <a:bodyPr/>
                    <a:lstStyle/>
                    <a:p>
                      <a:r>
                        <a:rPr lang="en-US" sz="1400" dirty="0" smtClean="0"/>
                        <a:t>b</a:t>
                      </a:r>
                      <a:endParaRPr lang="en-US" sz="1400" dirty="0"/>
                    </a:p>
                  </a:txBody>
                  <a:tcPr/>
                </a:tc>
                <a:tc>
                  <a:txBody>
                    <a:bodyPr/>
                    <a:lstStyle/>
                    <a:p>
                      <a:r>
                        <a:rPr lang="en-US" sz="1400" dirty="0" smtClean="0"/>
                        <a:t>c</a:t>
                      </a:r>
                      <a:endParaRPr lang="en-US" sz="1400" dirty="0"/>
                    </a:p>
                  </a:txBody>
                  <a:tcPr/>
                </a:tc>
                <a:tc>
                  <a:txBody>
                    <a:bodyPr/>
                    <a:lstStyle/>
                    <a:p>
                      <a:r>
                        <a:rPr lang="en-US" sz="1400" dirty="0" smtClean="0"/>
                        <a:t>d</a:t>
                      </a:r>
                      <a:endParaRPr lang="en-US" sz="1400" dirty="0"/>
                    </a:p>
                  </a:txBody>
                  <a:tcPr/>
                </a:tc>
                <a:tc>
                  <a:txBody>
                    <a:bodyPr/>
                    <a:lstStyle/>
                    <a:p>
                      <a:r>
                        <a:rPr lang="en-US" sz="1400" dirty="0" smtClean="0"/>
                        <a:t>e</a:t>
                      </a:r>
                      <a:endParaRPr lang="en-US" sz="1400" dirty="0"/>
                    </a:p>
                  </a:txBody>
                  <a:tcPr/>
                </a:tc>
                <a:tc>
                  <a:txBody>
                    <a:bodyPr/>
                    <a:lstStyle/>
                    <a:p>
                      <a:r>
                        <a:rPr lang="en-US" sz="1400" dirty="0" smtClean="0"/>
                        <a:t>f</a:t>
                      </a:r>
                      <a:endParaRPr lang="en-US" sz="1400" dirty="0"/>
                    </a:p>
                  </a:txBody>
                  <a:tcPr/>
                </a:tc>
                <a:extLst>
                  <a:ext uri="{0D108BD9-81ED-4DB2-BD59-A6C34878D82A}">
                    <a16:rowId xmlns:a16="http://schemas.microsoft.com/office/drawing/2014/main" val="10000"/>
                  </a:ext>
                </a:extLst>
              </a:tr>
              <a:tr h="297305">
                <a:tc>
                  <a:txBody>
                    <a:bodyPr/>
                    <a:lstStyle/>
                    <a:p>
                      <a:r>
                        <a:rPr lang="en-US" sz="1400" dirty="0" smtClean="0"/>
                        <a:t>Frequency</a:t>
                      </a:r>
                    </a:p>
                    <a:p>
                      <a:r>
                        <a:rPr lang="en-US" sz="1400" dirty="0" smtClean="0"/>
                        <a:t>(thousands)</a:t>
                      </a:r>
                      <a:endParaRPr lang="en-US" sz="1400" dirty="0"/>
                    </a:p>
                  </a:txBody>
                  <a:tcPr/>
                </a:tc>
                <a:tc>
                  <a:txBody>
                    <a:bodyPr/>
                    <a:lstStyle/>
                    <a:p>
                      <a:r>
                        <a:rPr lang="en-US" sz="1400" dirty="0" smtClean="0"/>
                        <a:t>45</a:t>
                      </a:r>
                      <a:endParaRPr lang="en-US" sz="1400" dirty="0"/>
                    </a:p>
                  </a:txBody>
                  <a:tcPr/>
                </a:tc>
                <a:tc>
                  <a:txBody>
                    <a:bodyPr/>
                    <a:lstStyle/>
                    <a:p>
                      <a:r>
                        <a:rPr lang="en-US" sz="1400" dirty="0" smtClean="0"/>
                        <a:t>13</a:t>
                      </a:r>
                      <a:endParaRPr lang="en-US" sz="1400" dirty="0"/>
                    </a:p>
                  </a:txBody>
                  <a:tcPr/>
                </a:tc>
                <a:tc>
                  <a:txBody>
                    <a:bodyPr/>
                    <a:lstStyle/>
                    <a:p>
                      <a:r>
                        <a:rPr lang="en-US" sz="1400" dirty="0" smtClean="0"/>
                        <a:t>12</a:t>
                      </a:r>
                      <a:endParaRPr lang="en-US" sz="1400" dirty="0"/>
                    </a:p>
                  </a:txBody>
                  <a:tcPr/>
                </a:tc>
                <a:tc>
                  <a:txBody>
                    <a:bodyPr/>
                    <a:lstStyle/>
                    <a:p>
                      <a:r>
                        <a:rPr lang="en-US" sz="1400" dirty="0" smtClean="0"/>
                        <a:t>16</a:t>
                      </a:r>
                      <a:endParaRPr lang="en-US" sz="1400" dirty="0"/>
                    </a:p>
                  </a:txBody>
                  <a:tcPr/>
                </a:tc>
                <a:tc>
                  <a:txBody>
                    <a:bodyPr/>
                    <a:lstStyle/>
                    <a:p>
                      <a:r>
                        <a:rPr lang="en-US" sz="1400" dirty="0" smtClean="0"/>
                        <a:t>9</a:t>
                      </a:r>
                      <a:endParaRPr lang="en-US" sz="1400" dirty="0"/>
                    </a:p>
                  </a:txBody>
                  <a:tcPr/>
                </a:tc>
                <a:tc>
                  <a:txBody>
                    <a:bodyPr/>
                    <a:lstStyle/>
                    <a:p>
                      <a:r>
                        <a:rPr lang="en-US" sz="1400" dirty="0" smtClean="0"/>
                        <a:t>5</a:t>
                      </a:r>
                      <a:endParaRPr lang="en-US" sz="1400" dirty="0"/>
                    </a:p>
                  </a:txBody>
                  <a:tcPr/>
                </a:tc>
                <a:extLst>
                  <a:ext uri="{0D108BD9-81ED-4DB2-BD59-A6C34878D82A}">
                    <a16:rowId xmlns:a16="http://schemas.microsoft.com/office/drawing/2014/main" val="10001"/>
                  </a:ext>
                </a:extLst>
              </a:tr>
            </a:tbl>
          </a:graphicData>
        </a:graphic>
      </p:graphicFrame>
      <p:sp>
        <p:nvSpPr>
          <p:cNvPr id="5" name="Slide Number Placeholder 4"/>
          <p:cNvSpPr>
            <a:spLocks noGrp="1"/>
          </p:cNvSpPr>
          <p:nvPr>
            <p:ph type="sldNum" sz="quarter" idx="12"/>
          </p:nvPr>
        </p:nvSpPr>
        <p:spPr/>
        <p:txBody>
          <a:bodyPr/>
          <a:lstStyle/>
          <a:p>
            <a:fld id="{7D96B568-7D3C-45B1-A9CC-4D2333E17166}" type="slidenum">
              <a:rPr lang="en-US" smtClean="0"/>
              <a:t>26</a:t>
            </a:fld>
            <a:endParaRPr lang="en-US" dirty="0"/>
          </a:p>
        </p:txBody>
      </p:sp>
    </p:spTree>
    <p:extLst>
      <p:ext uri="{BB962C8B-B14F-4D97-AF65-F5344CB8AC3E}">
        <p14:creationId xmlns:p14="http://schemas.microsoft.com/office/powerpoint/2010/main" val="17259921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r>
              <a:rPr lang="en-US" sz="3600" dirty="0" smtClean="0"/>
              <a:t>Glancing at implementation issues and options</a:t>
            </a:r>
            <a:endParaRPr lang="en-US" sz="3600" dirty="0"/>
          </a:p>
        </p:txBody>
      </p:sp>
      <p:sp>
        <p:nvSpPr>
          <p:cNvPr id="4" name="Content Placeholder 2"/>
          <p:cNvSpPr>
            <a:spLocks noGrp="1"/>
          </p:cNvSpPr>
          <p:nvPr>
            <p:ph idx="1"/>
          </p:nvPr>
        </p:nvSpPr>
        <p:spPr>
          <a:xfrm>
            <a:off x="228600" y="838200"/>
            <a:ext cx="6858000" cy="5334000"/>
          </a:xfrm>
        </p:spPr>
        <p:txBody>
          <a:bodyPr>
            <a:normAutofit fontScale="92500" lnSpcReduction="20000"/>
          </a:bodyPr>
          <a:lstStyle/>
          <a:p>
            <a:r>
              <a:rPr lang="en-US" sz="2000" dirty="0" smtClean="0"/>
              <a:t>Good reference: </a:t>
            </a:r>
            <a:r>
              <a:rPr lang="en-US" sz="1600" dirty="0">
                <a:hlinkClick r:id="rId3"/>
              </a:rPr>
              <a:t>https://www2.cs.duke.edu/csed/poop/huff/info/</a:t>
            </a:r>
            <a:endParaRPr lang="en-US" sz="1600" dirty="0" smtClean="0"/>
          </a:p>
          <a:p>
            <a:r>
              <a:rPr lang="en-US" sz="2000" dirty="0"/>
              <a:t>File Compression </a:t>
            </a:r>
            <a:r>
              <a:rPr lang="en-US" sz="2000" dirty="0" smtClean="0"/>
              <a:t>with Huffman coding - </a:t>
            </a:r>
            <a:r>
              <a:rPr lang="en-US" sz="2000" dirty="0"/>
              <a:t>Practical Issues</a:t>
            </a:r>
            <a:endParaRPr lang="en-US" sz="2000" dirty="0" smtClean="0"/>
          </a:p>
          <a:p>
            <a:pPr lvl="1"/>
            <a:r>
              <a:rPr lang="en-US" sz="1700" dirty="0"/>
              <a:t>Given an encoded file, </a:t>
            </a:r>
            <a:r>
              <a:rPr lang="en-US" sz="1700" dirty="0">
                <a:solidFill>
                  <a:srgbClr val="FF0000"/>
                </a:solidFill>
              </a:rPr>
              <a:t>how will you </a:t>
            </a:r>
            <a:r>
              <a:rPr lang="en-US" sz="1700" dirty="0" smtClean="0">
                <a:solidFill>
                  <a:srgbClr val="FF0000"/>
                </a:solidFill>
              </a:rPr>
              <a:t>know when it ended</a:t>
            </a:r>
            <a:r>
              <a:rPr lang="en-US" sz="1700" dirty="0" smtClean="0"/>
              <a:t>?</a:t>
            </a:r>
          </a:p>
          <a:p>
            <a:pPr lvl="2"/>
            <a:r>
              <a:rPr lang="en-US" sz="1300" dirty="0" smtClean="0"/>
              <a:t>Typically files are stored by the OS in sizes that are multiples of a specific value, so even though your actual file takes 121 bits, on disk 128 bits are written and all that will be read when you open the file. You need to know that after 121 you are done.</a:t>
            </a:r>
          </a:p>
          <a:p>
            <a:pPr lvl="2"/>
            <a:r>
              <a:rPr lang="en-US" sz="1300" dirty="0" smtClean="0"/>
              <a:t>a) encode length of useful data in the file or</a:t>
            </a:r>
          </a:p>
          <a:p>
            <a:pPr lvl="2"/>
            <a:r>
              <a:rPr lang="en-US" sz="1300" dirty="0"/>
              <a:t>b</a:t>
            </a:r>
            <a:r>
              <a:rPr lang="en-US" sz="1300" dirty="0" smtClean="0"/>
              <a:t>)  need a new symbol to indicate end of file. Note that you must add this symbol (with count 1) to your set of distinct symbols used in building the Huffman tree, because you must be able to recognize it (decode it from bits into the symbol).</a:t>
            </a:r>
            <a:endParaRPr lang="en-US" sz="1300" dirty="0"/>
          </a:p>
          <a:p>
            <a:pPr lvl="1"/>
            <a:r>
              <a:rPr lang="en-US" sz="1700" dirty="0" smtClean="0"/>
              <a:t>Given an encoded file, </a:t>
            </a:r>
            <a:r>
              <a:rPr lang="en-US" sz="1700" dirty="0" smtClean="0">
                <a:solidFill>
                  <a:srgbClr val="FF0000"/>
                </a:solidFill>
              </a:rPr>
              <a:t>how will you know how to decode it</a:t>
            </a:r>
            <a:r>
              <a:rPr lang="en-US" sz="1700" dirty="0" smtClean="0"/>
              <a:t>?</a:t>
            </a:r>
          </a:p>
          <a:p>
            <a:pPr lvl="2"/>
            <a:r>
              <a:rPr lang="en-US" sz="1300" dirty="0" smtClean="0"/>
              <a:t>The encoding tree is not standard, but it depends on the given file =&gt; </a:t>
            </a:r>
          </a:p>
          <a:p>
            <a:pPr lvl="2"/>
            <a:r>
              <a:rPr lang="en-US" sz="1300" dirty="0" smtClean="0"/>
              <a:t>Must record some information to know how to decode the file along with the file (at the beginning) </a:t>
            </a:r>
            <a:r>
              <a:rPr lang="en-US" sz="1300" dirty="0"/>
              <a:t> </a:t>
            </a:r>
            <a:r>
              <a:rPr lang="en-US" sz="1300" dirty="0" smtClean="0"/>
              <a:t>=&gt;</a:t>
            </a:r>
          </a:p>
          <a:p>
            <a:pPr lvl="3"/>
            <a:r>
              <a:rPr lang="en-US" sz="1300" dirty="0" smtClean="0"/>
              <a:t>Store the Huffman tree (0- inner node, 1-leaf, after 1 read 8 bits and decode </a:t>
            </a:r>
            <a:r>
              <a:rPr lang="en-US" sz="1300" smtClean="0"/>
              <a:t>to symbol</a:t>
            </a:r>
            <a:r>
              <a:rPr lang="en-US" sz="1300" dirty="0" smtClean="0"/>
              <a:t>)</a:t>
            </a:r>
          </a:p>
          <a:p>
            <a:pPr lvl="3"/>
            <a:r>
              <a:rPr lang="en-US" sz="1300" dirty="0" smtClean="0"/>
              <a:t>Store enough info to regenerate the tree (e.g. char and frequency pairs).</a:t>
            </a:r>
          </a:p>
          <a:p>
            <a:pPr lvl="2"/>
            <a:endParaRPr lang="en-US" sz="1400" dirty="0" smtClean="0"/>
          </a:p>
          <a:p>
            <a:pPr marL="914400" lvl="2" indent="0">
              <a:buNone/>
            </a:pPr>
            <a:endParaRPr lang="en-US" sz="1400" dirty="0" smtClean="0"/>
          </a:p>
          <a:p>
            <a:r>
              <a:rPr lang="en-US" sz="2000" dirty="0" smtClean="0"/>
              <a:t>Build the tree efficiently</a:t>
            </a:r>
          </a:p>
          <a:p>
            <a:pPr lvl="1"/>
            <a:r>
              <a:rPr lang="en-US" sz="1900" dirty="0" smtClean="0"/>
              <a:t>Using a heap: Heaps are efficient (</a:t>
            </a:r>
            <a:r>
              <a:rPr lang="en-US" sz="1900" dirty="0" err="1" smtClean="0"/>
              <a:t>lgN</a:t>
            </a:r>
            <a:r>
              <a:rPr lang="en-US" sz="1900" dirty="0" smtClean="0"/>
              <a:t>) for finding min, removing min, inserting new item </a:t>
            </a:r>
          </a:p>
          <a:p>
            <a:pPr lvl="2"/>
            <a:r>
              <a:rPr lang="en-US" sz="1500" dirty="0" smtClean="0"/>
              <a:t>With heap: O(</a:t>
            </a:r>
            <a:r>
              <a:rPr lang="en-US" sz="1500" dirty="0" err="1" smtClean="0"/>
              <a:t>NlgN</a:t>
            </a:r>
            <a:r>
              <a:rPr lang="en-US" sz="1500" dirty="0" smtClean="0"/>
              <a:t>)</a:t>
            </a:r>
          </a:p>
          <a:p>
            <a:pPr lvl="2"/>
            <a:r>
              <a:rPr lang="en-US" sz="1500" dirty="0" smtClean="0"/>
              <a:t>With sort and reinsert (like on paper): O(N</a:t>
            </a:r>
            <a:r>
              <a:rPr lang="en-US" sz="1500" baseline="30000" dirty="0" smtClean="0"/>
              <a:t>2</a:t>
            </a:r>
            <a:r>
              <a:rPr lang="en-US" sz="1500" dirty="0" smtClean="0"/>
              <a:t>)</a:t>
            </a:r>
          </a:p>
          <a:p>
            <a:pPr lvl="1"/>
            <a:r>
              <a:rPr lang="en-US" sz="1800" dirty="0" smtClean="0"/>
              <a:t>Using 2 sorted queues (</a:t>
            </a:r>
            <a:r>
              <a:rPr lang="en-US" sz="1500" dirty="0" smtClean="0">
                <a:hlinkClick r:id="rId4"/>
              </a:rPr>
              <a:t>https</a:t>
            </a:r>
            <a:r>
              <a:rPr lang="en-US" sz="1500" dirty="0">
                <a:hlinkClick r:id="rId4"/>
              </a:rPr>
              <a:t>://en.wikipedia.org/wiki/Huffman_coding</a:t>
            </a:r>
            <a:r>
              <a:rPr lang="en-US" sz="1800" dirty="0" smtClean="0"/>
              <a:t>)</a:t>
            </a:r>
          </a:p>
          <a:p>
            <a:endParaRPr lang="en-US" sz="2000" dirty="0" smtClean="0"/>
          </a:p>
          <a:p>
            <a:pPr marL="0" indent="0">
              <a:buNone/>
            </a:pPr>
            <a:endParaRPr lang="en-US" sz="1600" dirty="0" smtClean="0"/>
          </a:p>
          <a:p>
            <a:pPr lvl="1"/>
            <a:endParaRPr lang="en-US" sz="1600" dirty="0"/>
          </a:p>
          <a:p>
            <a:pPr marL="457200" lvl="1" indent="0">
              <a:buNone/>
            </a:pPr>
            <a:endParaRPr lang="en-US" sz="1600" dirty="0" smtClean="0"/>
          </a:p>
          <a:p>
            <a:pPr lvl="1"/>
            <a:endParaRPr lang="en-US" sz="1600" dirty="0" smtClean="0"/>
          </a:p>
          <a:p>
            <a:endParaRPr lang="en-US" sz="1800" dirty="0"/>
          </a:p>
        </p:txBody>
      </p:sp>
      <p:sp>
        <p:nvSpPr>
          <p:cNvPr id="3" name="Slide Number Placeholder 2"/>
          <p:cNvSpPr>
            <a:spLocks noGrp="1"/>
          </p:cNvSpPr>
          <p:nvPr>
            <p:ph type="sldNum" sz="quarter" idx="12"/>
          </p:nvPr>
        </p:nvSpPr>
        <p:spPr/>
        <p:txBody>
          <a:bodyPr/>
          <a:lstStyle/>
          <a:p>
            <a:fld id="{7D96B568-7D3C-45B1-A9CC-4D2333E17166}" type="slidenum">
              <a:rPr lang="en-US" smtClean="0"/>
              <a:t>27</a:t>
            </a:fld>
            <a:endParaRPr lang="en-US"/>
          </a:p>
        </p:txBody>
      </p:sp>
      <p:grpSp>
        <p:nvGrpSpPr>
          <p:cNvPr id="10" name="Group 9"/>
          <p:cNvGrpSpPr/>
          <p:nvPr/>
        </p:nvGrpSpPr>
        <p:grpSpPr>
          <a:xfrm>
            <a:off x="7361902" y="1371600"/>
            <a:ext cx="1201996" cy="2286000"/>
            <a:chOff x="7361902" y="1828800"/>
            <a:chExt cx="1201996" cy="2286000"/>
          </a:xfrm>
        </p:grpSpPr>
        <p:grpSp>
          <p:nvGrpSpPr>
            <p:cNvPr id="8" name="Group 7"/>
            <p:cNvGrpSpPr/>
            <p:nvPr/>
          </p:nvGrpSpPr>
          <p:grpSpPr>
            <a:xfrm>
              <a:off x="7391400" y="2133600"/>
              <a:ext cx="1143000" cy="1981200"/>
              <a:chOff x="7391400" y="1295400"/>
              <a:chExt cx="1143000" cy="1981200"/>
            </a:xfrm>
          </p:grpSpPr>
          <p:sp>
            <p:nvSpPr>
              <p:cNvPr id="6" name="Rectangle 5"/>
              <p:cNvSpPr/>
              <p:nvPr/>
            </p:nvSpPr>
            <p:spPr>
              <a:xfrm>
                <a:off x="7772400" y="2971800"/>
                <a:ext cx="762000" cy="3048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Extra</a:t>
                </a:r>
                <a:endParaRPr lang="en-US" sz="1600" dirty="0">
                  <a:solidFill>
                    <a:schemeClr val="tx1"/>
                  </a:solidFill>
                </a:endParaRPr>
              </a:p>
            </p:txBody>
          </p:sp>
          <p:sp>
            <p:nvSpPr>
              <p:cNvPr id="7" name="Rectangle 6"/>
              <p:cNvSpPr/>
              <p:nvPr/>
            </p:nvSpPr>
            <p:spPr>
              <a:xfrm>
                <a:off x="7391400" y="1295400"/>
                <a:ext cx="1143000" cy="4572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Decoding info</a:t>
                </a:r>
                <a:endParaRPr lang="en-US" sz="1600" dirty="0">
                  <a:solidFill>
                    <a:schemeClr val="tx1"/>
                  </a:solidFill>
                </a:endParaRPr>
              </a:p>
            </p:txBody>
          </p:sp>
          <p:sp>
            <p:nvSpPr>
              <p:cNvPr id="5" name="Rectangle 4"/>
              <p:cNvSpPr/>
              <p:nvPr/>
            </p:nvSpPr>
            <p:spPr>
              <a:xfrm>
                <a:off x="7391400" y="1295400"/>
                <a:ext cx="1143000" cy="1981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Useful data </a:t>
                </a:r>
              </a:p>
            </p:txBody>
          </p:sp>
        </p:grpSp>
        <p:sp>
          <p:nvSpPr>
            <p:cNvPr id="9" name="TextBox 8"/>
            <p:cNvSpPr txBox="1"/>
            <p:nvPr/>
          </p:nvSpPr>
          <p:spPr>
            <a:xfrm>
              <a:off x="7361902" y="1828800"/>
              <a:ext cx="1201996" cy="369332"/>
            </a:xfrm>
            <a:prstGeom prst="rect">
              <a:avLst/>
            </a:prstGeom>
            <a:noFill/>
          </p:spPr>
          <p:txBody>
            <a:bodyPr wrap="none" rtlCol="0">
              <a:spAutoFit/>
            </a:bodyPr>
            <a:lstStyle/>
            <a:p>
              <a:r>
                <a:rPr lang="en-US" dirty="0" smtClean="0"/>
                <a:t>File format</a:t>
              </a:r>
              <a:endParaRPr lang="en-US" dirty="0"/>
            </a:p>
          </p:txBody>
        </p:sp>
      </p:grpSp>
    </p:spTree>
    <p:extLst>
      <p:ext uri="{BB962C8B-B14F-4D97-AF65-F5344CB8AC3E}">
        <p14:creationId xmlns:p14="http://schemas.microsoft.com/office/powerpoint/2010/main" val="10122339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r>
              <a:rPr lang="en-US" dirty="0" smtClean="0"/>
              <a:t>Greedy Algorithms</a:t>
            </a:r>
            <a:endParaRPr lang="en-US" dirty="0"/>
          </a:p>
        </p:txBody>
      </p:sp>
      <p:sp>
        <p:nvSpPr>
          <p:cNvPr id="3" name="Content Placeholder 2"/>
          <p:cNvSpPr>
            <a:spLocks noGrp="1"/>
          </p:cNvSpPr>
          <p:nvPr>
            <p:ph idx="1"/>
          </p:nvPr>
        </p:nvSpPr>
        <p:spPr>
          <a:xfrm>
            <a:off x="304800" y="762000"/>
            <a:ext cx="8229600" cy="3047999"/>
          </a:xfrm>
        </p:spPr>
        <p:txBody>
          <a:bodyPr>
            <a:normAutofit/>
          </a:bodyPr>
          <a:lstStyle/>
          <a:p>
            <a:r>
              <a:rPr lang="en-US" sz="2400" dirty="0" smtClean="0"/>
              <a:t>Greedy algorithms do not always guarantee optimal solution. It depends on the problem.</a:t>
            </a:r>
          </a:p>
          <a:p>
            <a:r>
              <a:rPr lang="en-US" sz="2400" dirty="0" smtClean="0"/>
              <a:t>Difference between Greedy and Dynamic Programming:</a:t>
            </a:r>
          </a:p>
          <a:p>
            <a:pPr lvl="1"/>
            <a:r>
              <a:rPr lang="en-US" sz="2000" dirty="0" smtClean="0"/>
              <a:t>In </a:t>
            </a:r>
            <a:r>
              <a:rPr lang="en-US" sz="2000" dirty="0"/>
              <a:t>DP typically you solve all the problems and then make your choice</a:t>
            </a:r>
            <a:r>
              <a:rPr lang="en-US" sz="2000" dirty="0" smtClean="0"/>
              <a:t>. You will compute two or more answers for the current problem (entire problem) and pick the best of those. </a:t>
            </a:r>
            <a:endParaRPr lang="en-US" sz="2000" dirty="0" smtClean="0"/>
          </a:p>
          <a:p>
            <a:pPr lvl="1"/>
            <a:r>
              <a:rPr lang="en-US" sz="2000" dirty="0" smtClean="0"/>
              <a:t>In greedy, you make the greedy choice and you are left with only one problem</a:t>
            </a:r>
            <a:r>
              <a:rPr lang="en-US" sz="2000" dirty="0" smtClean="0"/>
              <a:t>.</a:t>
            </a:r>
            <a:endParaRPr lang="en-US" sz="2000" dirty="0" smtClean="0"/>
          </a:p>
        </p:txBody>
      </p:sp>
      <p:sp>
        <p:nvSpPr>
          <p:cNvPr id="4" name="Slide Number Placeholder 3"/>
          <p:cNvSpPr>
            <a:spLocks noGrp="1"/>
          </p:cNvSpPr>
          <p:nvPr>
            <p:ph type="sldNum" sz="quarter" idx="12"/>
          </p:nvPr>
        </p:nvSpPr>
        <p:spPr/>
        <p:txBody>
          <a:bodyPr/>
          <a:lstStyle/>
          <a:p>
            <a:fld id="{7D96B568-7D3C-45B1-A9CC-4D2333E17166}" type="slidenum">
              <a:rPr lang="en-US" smtClean="0"/>
              <a:t>28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161692223"/>
              </p:ext>
            </p:extLst>
          </p:nvPr>
        </p:nvGraphicFramePr>
        <p:xfrm>
          <a:off x="304800" y="3825239"/>
          <a:ext cx="8534400" cy="2834640"/>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2639692399"/>
                    </a:ext>
                  </a:extLst>
                </a:gridCol>
                <a:gridCol w="3581400">
                  <a:extLst>
                    <a:ext uri="{9D8B030D-6E8A-4147-A177-3AD203B41FA5}">
                      <a16:colId xmlns:a16="http://schemas.microsoft.com/office/drawing/2014/main" val="459108089"/>
                    </a:ext>
                  </a:extLst>
                </a:gridCol>
                <a:gridCol w="2819400">
                  <a:extLst>
                    <a:ext uri="{9D8B030D-6E8A-4147-A177-3AD203B41FA5}">
                      <a16:colId xmlns:a16="http://schemas.microsoft.com/office/drawing/2014/main" val="2312277528"/>
                    </a:ext>
                  </a:extLst>
                </a:gridCol>
              </a:tblGrid>
              <a:tr h="370840">
                <a:tc>
                  <a:txBody>
                    <a:bodyPr/>
                    <a:lstStyle/>
                    <a:p>
                      <a:r>
                        <a:rPr lang="en-US" dirty="0" smtClean="0"/>
                        <a:t>Problem/Greedy optimal or not</a:t>
                      </a:r>
                      <a:endParaRPr lang="en-US" dirty="0"/>
                    </a:p>
                  </a:txBody>
                  <a:tcPr/>
                </a:tc>
                <a:tc>
                  <a:txBody>
                    <a:bodyPr/>
                    <a:lstStyle/>
                    <a:p>
                      <a:r>
                        <a:rPr lang="en-US" dirty="0" smtClean="0"/>
                        <a:t>Greedy</a:t>
                      </a:r>
                      <a:r>
                        <a:rPr lang="en-US" baseline="0" dirty="0" smtClean="0"/>
                        <a:t> gives optimal solution</a:t>
                      </a:r>
                      <a:endParaRPr lang="en-US" dirty="0"/>
                    </a:p>
                  </a:txBody>
                  <a:tcPr/>
                </a:tc>
                <a:tc>
                  <a:txBody>
                    <a:bodyPr/>
                    <a:lstStyle/>
                    <a:p>
                      <a:r>
                        <a:rPr lang="en-US" dirty="0" smtClean="0"/>
                        <a:t>Greedy does NOT</a:t>
                      </a:r>
                      <a:r>
                        <a:rPr lang="en-US" baseline="0" dirty="0" smtClean="0"/>
                        <a:t> give the optimal solution</a:t>
                      </a:r>
                      <a:endParaRPr lang="en-US" dirty="0"/>
                    </a:p>
                  </a:txBody>
                  <a:tcPr/>
                </a:tc>
                <a:extLst>
                  <a:ext uri="{0D108BD9-81ED-4DB2-BD59-A6C34878D82A}">
                    <a16:rowId xmlns:a16="http://schemas.microsoft.com/office/drawing/2014/main" val="4148033916"/>
                  </a:ext>
                </a:extLst>
              </a:tr>
              <a:tr h="370840">
                <a:tc>
                  <a:txBody>
                    <a:bodyPr/>
                    <a:lstStyle/>
                    <a:p>
                      <a:r>
                        <a:rPr lang="en-US" dirty="0" smtClean="0"/>
                        <a:t>Knapsack</a:t>
                      </a:r>
                      <a:endParaRPr lang="en-US" dirty="0"/>
                    </a:p>
                  </a:txBody>
                  <a:tcPr/>
                </a:tc>
                <a:tc>
                  <a:txBody>
                    <a:bodyPr/>
                    <a:lstStyle/>
                    <a:p>
                      <a:r>
                        <a:rPr lang="en-US" dirty="0" smtClean="0"/>
                        <a:t>- 0/1</a:t>
                      </a:r>
                      <a:r>
                        <a:rPr lang="en-US" baseline="0" dirty="0" smtClean="0"/>
                        <a:t> fractional, </a:t>
                      </a:r>
                    </a:p>
                    <a:p>
                      <a:r>
                        <a:rPr lang="en-US" baseline="0" dirty="0" smtClean="0"/>
                        <a:t>- unbounded fractional</a:t>
                      </a:r>
                    </a:p>
                    <a:p>
                      <a:r>
                        <a:rPr lang="en-US" baseline="0" dirty="0" smtClean="0"/>
                        <a:t>Criterion: value/weight ratio</a:t>
                      </a:r>
                      <a:endParaRPr lang="en-US" dirty="0"/>
                    </a:p>
                  </a:txBody>
                  <a:tcPr/>
                </a:tc>
                <a:tc>
                  <a:txBody>
                    <a:bodyPr/>
                    <a:lstStyle/>
                    <a:p>
                      <a:r>
                        <a:rPr lang="en-US" dirty="0" smtClean="0"/>
                        <a:t>- 0/1</a:t>
                      </a:r>
                      <a:r>
                        <a:rPr lang="en-US" baseline="0" dirty="0" smtClean="0"/>
                        <a:t> Not fractional</a:t>
                      </a:r>
                    </a:p>
                    <a:p>
                      <a:r>
                        <a:rPr lang="en-US" baseline="0" dirty="0" smtClean="0"/>
                        <a:t>- Unbounded not fractional</a:t>
                      </a:r>
                      <a:endParaRPr lang="en-US" dirty="0"/>
                    </a:p>
                  </a:txBody>
                  <a:tcPr/>
                </a:tc>
                <a:extLst>
                  <a:ext uri="{0D108BD9-81ED-4DB2-BD59-A6C34878D82A}">
                    <a16:rowId xmlns:a16="http://schemas.microsoft.com/office/drawing/2014/main" val="292855096"/>
                  </a:ext>
                </a:extLst>
              </a:tr>
              <a:tr h="370840">
                <a:tc>
                  <a:txBody>
                    <a:bodyPr/>
                    <a:lstStyle/>
                    <a:p>
                      <a:r>
                        <a:rPr lang="en-US" dirty="0" smtClean="0"/>
                        <a:t>Job Scheduling</a:t>
                      </a:r>
                      <a:endParaRPr lang="en-US" dirty="0"/>
                    </a:p>
                  </a:txBody>
                  <a:tcPr/>
                </a:tc>
                <a:tc>
                  <a:txBody>
                    <a:bodyPr/>
                    <a:lstStyle/>
                    <a:p>
                      <a:r>
                        <a:rPr lang="en-US" dirty="0" smtClean="0"/>
                        <a:t>- All</a:t>
                      </a:r>
                      <a:r>
                        <a:rPr lang="en-US" baseline="0" dirty="0" smtClean="0"/>
                        <a:t> jobs have the SAME VALUE</a:t>
                      </a:r>
                    </a:p>
                    <a:p>
                      <a:r>
                        <a:rPr lang="en-US" baseline="0" dirty="0" smtClean="0"/>
                        <a:t>Criterion: job that finishes first</a:t>
                      </a:r>
                      <a:endParaRPr lang="en-US" dirty="0"/>
                    </a:p>
                  </a:txBody>
                  <a:tcPr/>
                </a:tc>
                <a:tc>
                  <a:txBody>
                    <a:bodyPr/>
                    <a:lstStyle/>
                    <a:p>
                      <a:r>
                        <a:rPr lang="en-US" dirty="0" smtClean="0"/>
                        <a:t>- Jobs have different</a:t>
                      </a:r>
                      <a:r>
                        <a:rPr lang="en-US" baseline="0" dirty="0" smtClean="0"/>
                        <a:t> values</a:t>
                      </a:r>
                      <a:endParaRPr lang="en-US" dirty="0"/>
                    </a:p>
                  </a:txBody>
                  <a:tcPr/>
                </a:tc>
                <a:extLst>
                  <a:ext uri="{0D108BD9-81ED-4DB2-BD59-A6C34878D82A}">
                    <a16:rowId xmlns:a16="http://schemas.microsoft.com/office/drawing/2014/main" val="172897093"/>
                  </a:ext>
                </a:extLst>
              </a:tr>
              <a:tr h="370840">
                <a:tc>
                  <a:txBody>
                    <a:bodyPr/>
                    <a:lstStyle/>
                    <a:p>
                      <a:r>
                        <a:rPr lang="en-US" dirty="0" err="1" smtClean="0"/>
                        <a:t>Hufmann</a:t>
                      </a:r>
                      <a:endParaRPr lang="en-US" dirty="0"/>
                    </a:p>
                  </a:txBody>
                  <a:tcPr/>
                </a:tc>
                <a:tc>
                  <a:txBody>
                    <a:bodyPr/>
                    <a:lstStyle/>
                    <a:p>
                      <a:r>
                        <a:rPr lang="en-US" dirty="0" smtClean="0"/>
                        <a:t>Pick</a:t>
                      </a:r>
                      <a:r>
                        <a:rPr lang="en-US" baseline="0" dirty="0" smtClean="0"/>
                        <a:t> the two trees with smallest weight.</a:t>
                      </a:r>
                      <a:endParaRPr lang="en-US" dirty="0"/>
                    </a:p>
                  </a:txBody>
                  <a:tcPr/>
                </a:tc>
                <a:tc>
                  <a:txBody>
                    <a:bodyPr/>
                    <a:lstStyle/>
                    <a:p>
                      <a:r>
                        <a:rPr lang="en-US" dirty="0" smtClean="0"/>
                        <a:t>-</a:t>
                      </a:r>
                      <a:endParaRPr lang="en-US" dirty="0"/>
                    </a:p>
                  </a:txBody>
                  <a:tcPr/>
                </a:tc>
                <a:extLst>
                  <a:ext uri="{0D108BD9-81ED-4DB2-BD59-A6C34878D82A}">
                    <a16:rowId xmlns:a16="http://schemas.microsoft.com/office/drawing/2014/main" val="2477829882"/>
                  </a:ext>
                </a:extLst>
              </a:tr>
            </a:tbl>
          </a:graphicData>
        </a:graphic>
      </p:graphicFrame>
    </p:spTree>
    <p:extLst>
      <p:ext uri="{BB962C8B-B14F-4D97-AF65-F5344CB8AC3E}">
        <p14:creationId xmlns:p14="http://schemas.microsoft.com/office/powerpoint/2010/main" val="2772433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Autofit/>
          </a:bodyPr>
          <a:lstStyle/>
          <a:p>
            <a:r>
              <a:rPr lang="en-US" sz="2800" dirty="0" smtClean="0"/>
              <a:t>Greedy Method for Optimization Problems</a:t>
            </a:r>
            <a:endParaRPr lang="en-US" sz="2800" dirty="0"/>
          </a:p>
        </p:txBody>
      </p:sp>
      <p:sp>
        <p:nvSpPr>
          <p:cNvPr id="3" name="Content Placeholder 2"/>
          <p:cNvSpPr>
            <a:spLocks noGrp="1"/>
          </p:cNvSpPr>
          <p:nvPr>
            <p:ph idx="1"/>
          </p:nvPr>
        </p:nvSpPr>
        <p:spPr>
          <a:xfrm>
            <a:off x="152400" y="685800"/>
            <a:ext cx="8686800" cy="5943600"/>
          </a:xfrm>
        </p:spPr>
        <p:txBody>
          <a:bodyPr>
            <a:normAutofit fontScale="62500" lnSpcReduction="20000"/>
          </a:bodyPr>
          <a:lstStyle/>
          <a:p>
            <a:r>
              <a:rPr lang="en-US" dirty="0" smtClean="0"/>
              <a:t>Optimization problem – multiple possible solutions, pick the one that gives the most value (or lowest cost)</a:t>
            </a:r>
          </a:p>
          <a:p>
            <a:r>
              <a:rPr lang="en-US" dirty="0" smtClean="0"/>
              <a:t>Greedy: </a:t>
            </a:r>
          </a:p>
          <a:p>
            <a:pPr lvl="1"/>
            <a:r>
              <a:rPr lang="en-US" dirty="0" smtClean="0"/>
              <a:t>Method:</a:t>
            </a:r>
          </a:p>
          <a:p>
            <a:pPr lvl="2"/>
            <a:r>
              <a:rPr lang="en-US" sz="2600" b="1" dirty="0" smtClean="0"/>
              <a:t>Pick a criterion that reflects the measure you are optimizing for (value or cost)</a:t>
            </a:r>
          </a:p>
          <a:p>
            <a:pPr marL="914400" lvl="2" indent="0">
              <a:buNone/>
            </a:pPr>
            <a:r>
              <a:rPr lang="en-US" sz="2600" dirty="0"/>
              <a:t> </a:t>
            </a:r>
            <a:r>
              <a:rPr lang="en-US" sz="2600" dirty="0" smtClean="0"/>
              <a:t>     E.g. for Huffman minimize the storage (cost), for Knapsack maximize the money (value)</a:t>
            </a:r>
          </a:p>
          <a:p>
            <a:pPr lvl="2"/>
            <a:r>
              <a:rPr lang="en-US" sz="2600" b="1" dirty="0" smtClean="0"/>
              <a:t>take the action that is best now </a:t>
            </a:r>
            <a:r>
              <a:rPr lang="en-US" sz="2600" dirty="0" smtClean="0"/>
              <a:t>(out of the current options) according to your criterion (i.e. pick a local optimal). </a:t>
            </a:r>
            <a:r>
              <a:rPr lang="en-US" sz="2600" b="1" dirty="0" smtClean="0"/>
              <a:t>You commit to it, it may limit your future choices and cause you to not find the global optimum.</a:t>
            </a:r>
          </a:p>
          <a:p>
            <a:pPr lvl="1"/>
            <a:r>
              <a:rPr lang="en-US" b="1" dirty="0"/>
              <a:t>I</a:t>
            </a:r>
            <a:r>
              <a:rPr lang="en-US" b="1" dirty="0" smtClean="0"/>
              <a:t>t may cause you to miss the optimal solution</a:t>
            </a:r>
          </a:p>
          <a:p>
            <a:pPr lvl="1"/>
            <a:r>
              <a:rPr lang="en-US" b="1" dirty="0" smtClean="0"/>
              <a:t>You build the solution as you go. No need to back trace it</a:t>
            </a:r>
            <a:r>
              <a:rPr lang="en-US" dirty="0" smtClean="0"/>
              <a:t>.</a:t>
            </a:r>
          </a:p>
          <a:p>
            <a:r>
              <a:rPr lang="en-US" dirty="0" smtClean="0"/>
              <a:t>Examples:</a:t>
            </a:r>
          </a:p>
          <a:p>
            <a:pPr lvl="1"/>
            <a:r>
              <a:rPr lang="en-US" dirty="0" smtClean="0"/>
              <a:t>Knapsack</a:t>
            </a:r>
          </a:p>
          <a:p>
            <a:pPr lvl="2"/>
            <a:r>
              <a:rPr lang="en-US" sz="2600" dirty="0" smtClean="0"/>
              <a:t>Optimal answer for the easy (fractional) </a:t>
            </a:r>
            <a:r>
              <a:rPr lang="en-US" sz="2600" dirty="0" smtClean="0"/>
              <a:t>version using ratio, </a:t>
            </a:r>
            <a:r>
              <a:rPr lang="en-US" sz="2600" dirty="0" smtClean="0"/>
              <a:t>but not for the others.</a:t>
            </a:r>
          </a:p>
          <a:p>
            <a:pPr lvl="1"/>
            <a:r>
              <a:rPr lang="en-US" dirty="0" smtClean="0"/>
              <a:t>Interval </a:t>
            </a:r>
            <a:r>
              <a:rPr lang="en-US" dirty="0" smtClean="0"/>
              <a:t>scheduling</a:t>
            </a:r>
          </a:p>
          <a:p>
            <a:pPr lvl="2"/>
            <a:r>
              <a:rPr lang="en-US" sz="2600" dirty="0" smtClean="0"/>
              <a:t>Optimal answer for the easy (same value jobs</a:t>
            </a:r>
            <a:r>
              <a:rPr lang="en-US" sz="2600" dirty="0"/>
              <a:t>) </a:t>
            </a:r>
            <a:r>
              <a:rPr lang="en-US" sz="2600" dirty="0" smtClean="0"/>
              <a:t>version (using job that finishes first) </a:t>
            </a:r>
            <a:r>
              <a:rPr lang="en-US" sz="2600" dirty="0"/>
              <a:t>, but not for the others.</a:t>
            </a:r>
            <a:endParaRPr lang="en-US" sz="2600" dirty="0" smtClean="0"/>
          </a:p>
          <a:p>
            <a:pPr lvl="1"/>
            <a:r>
              <a:rPr lang="en-US" dirty="0" smtClean="0"/>
              <a:t>Huffman </a:t>
            </a:r>
            <a:r>
              <a:rPr lang="en-US" dirty="0" smtClean="0"/>
              <a:t>codes </a:t>
            </a:r>
          </a:p>
          <a:p>
            <a:pPr lvl="2"/>
            <a:r>
              <a:rPr lang="en-US" sz="2600" dirty="0" smtClean="0"/>
              <a:t>Optimal solution: pick the two smallest weight trees.</a:t>
            </a:r>
          </a:p>
          <a:p>
            <a:pPr lvl="2"/>
            <a:r>
              <a:rPr lang="en-US" sz="2600" dirty="0" smtClean="0"/>
              <a:t>Used </a:t>
            </a:r>
            <a:r>
              <a:rPr lang="en-US" sz="2600" dirty="0" smtClean="0"/>
              <a:t>for file </a:t>
            </a:r>
            <a:r>
              <a:rPr lang="en-US" sz="2600" dirty="0" smtClean="0"/>
              <a:t>compression. Prefix </a:t>
            </a:r>
            <a:r>
              <a:rPr lang="en-US" sz="2600" dirty="0" smtClean="0"/>
              <a:t>codes: no code is also a prefix of another code.</a:t>
            </a:r>
          </a:p>
          <a:p>
            <a:pPr lvl="2"/>
            <a:r>
              <a:rPr lang="en-US" sz="2600" dirty="0" smtClean="0"/>
              <a:t>Huffman tree to decode (the code for a character, x, takes you to the leaf with  x)</a:t>
            </a:r>
          </a:p>
        </p:txBody>
      </p:sp>
      <p:sp>
        <p:nvSpPr>
          <p:cNvPr id="4" name="Slide Number Placeholder 3"/>
          <p:cNvSpPr>
            <a:spLocks noGrp="1"/>
          </p:cNvSpPr>
          <p:nvPr>
            <p:ph type="sldNum" sz="quarter" idx="12"/>
          </p:nvPr>
        </p:nvSpPr>
        <p:spPr/>
        <p:txBody>
          <a:bodyPr/>
          <a:lstStyle/>
          <a:p>
            <a:fld id="{7D96B568-7D3C-45B1-A9CC-4D2333E17166}" type="slidenum">
              <a:rPr lang="en-US" smtClean="0"/>
              <a:t>3</a:t>
            </a:fld>
            <a:endParaRPr lang="en-US"/>
          </a:p>
        </p:txBody>
      </p:sp>
    </p:spTree>
    <p:extLst>
      <p:ext uri="{BB962C8B-B14F-4D97-AF65-F5344CB8AC3E}">
        <p14:creationId xmlns:p14="http://schemas.microsoft.com/office/powerpoint/2010/main" val="2049720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4114800" y="3966369"/>
            <a:ext cx="2805970" cy="1908215"/>
          </a:xfrm>
          <a:prstGeom prst="rect">
            <a:avLst/>
          </a:prstGeom>
          <a:noFill/>
          <a:ln w="3175">
            <a:solidFill>
              <a:schemeClr val="tx1"/>
            </a:solidFill>
          </a:ln>
        </p:spPr>
        <p:txBody>
          <a:bodyPr wrap="square" rtlCol="0">
            <a:spAutoFit/>
          </a:bodyPr>
          <a:lstStyle/>
          <a:p>
            <a:r>
              <a:rPr lang="en-US" sz="1600" b="1" dirty="0" smtClean="0">
                <a:solidFill>
                  <a:srgbClr val="FF0000"/>
                </a:solidFill>
              </a:rPr>
              <a:t>Fractional </a:t>
            </a:r>
            <a:endParaRPr lang="en-US" sz="1600" b="1" dirty="0" smtClean="0"/>
          </a:p>
          <a:p>
            <a:r>
              <a:rPr lang="en-US" sz="1600" dirty="0" smtClean="0"/>
              <a:t>For each item can take the whole quantity, or a </a:t>
            </a:r>
            <a:r>
              <a:rPr lang="en-US" sz="1600" dirty="0" smtClean="0">
                <a:solidFill>
                  <a:srgbClr val="FF0000"/>
                </a:solidFill>
              </a:rPr>
              <a:t>fraction </a:t>
            </a:r>
            <a:r>
              <a:rPr lang="en-US" sz="1600" dirty="0" smtClean="0"/>
              <a:t>of the quantity.</a:t>
            </a:r>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
        <p:nvSpPr>
          <p:cNvPr id="5" name="Title 1"/>
          <p:cNvSpPr txBox="1">
            <a:spLocks/>
          </p:cNvSpPr>
          <p:nvPr/>
        </p:nvSpPr>
        <p:spPr>
          <a:xfrm>
            <a:off x="2043956" y="55060"/>
            <a:ext cx="3962400" cy="40290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smtClean="0">
                <a:solidFill>
                  <a:srgbClr val="000000"/>
                </a:solidFill>
              </a:rPr>
              <a:t>The Knapsack Problem</a:t>
            </a:r>
            <a:endParaRPr lang="en-US" sz="3200" dirty="0"/>
          </a:p>
        </p:txBody>
      </p:sp>
      <p:pic>
        <p:nvPicPr>
          <p:cNvPr id="7170" name="Picture 2" descr="https://upload.wikimedia.org/wikipedia/commons/thumb/f/fd/Knapsack.svg/250px-Knapsack.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976" y="649087"/>
            <a:ext cx="2544448" cy="158566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94448" y="2156879"/>
            <a:ext cx="1600200" cy="276999"/>
          </a:xfrm>
          <a:prstGeom prst="rect">
            <a:avLst/>
          </a:prstGeom>
          <a:noFill/>
        </p:spPr>
        <p:txBody>
          <a:bodyPr wrap="square" rtlCol="0">
            <a:spAutoFit/>
          </a:bodyPr>
          <a:lstStyle/>
          <a:p>
            <a:r>
              <a:rPr lang="en-US" sz="1200" dirty="0" smtClean="0"/>
              <a:t>Image </a:t>
            </a:r>
            <a:r>
              <a:rPr lang="en-US" sz="1200" dirty="0"/>
              <a:t>from </a:t>
            </a:r>
            <a:r>
              <a:rPr lang="en-US" sz="1200" dirty="0" smtClean="0">
                <a:hlinkClick r:id="rId4"/>
              </a:rPr>
              <a:t>Wikipedia</a:t>
            </a:r>
            <a:endParaRPr lang="en-US" sz="1200" dirty="0" smtClean="0"/>
          </a:p>
        </p:txBody>
      </p:sp>
      <p:sp>
        <p:nvSpPr>
          <p:cNvPr id="3" name="TextBox 2"/>
          <p:cNvSpPr txBox="1"/>
          <p:nvPr/>
        </p:nvSpPr>
        <p:spPr>
          <a:xfrm>
            <a:off x="3515278" y="457961"/>
            <a:ext cx="5391579" cy="1569660"/>
          </a:xfrm>
          <a:prstGeom prst="rect">
            <a:avLst/>
          </a:prstGeom>
          <a:noFill/>
        </p:spPr>
        <p:txBody>
          <a:bodyPr wrap="square" rtlCol="0">
            <a:spAutoFit/>
          </a:bodyPr>
          <a:lstStyle/>
          <a:p>
            <a:pPr marL="342900" indent="-342900">
              <a:buFont typeface="Arial" panose="020B0604020202020204" pitchFamily="34" charset="0"/>
              <a:buChar char="•"/>
            </a:pPr>
            <a:r>
              <a:rPr lang="en-US" sz="1600" dirty="0" smtClean="0"/>
              <a:t>A </a:t>
            </a:r>
            <a:r>
              <a:rPr lang="en-US" sz="1600" dirty="0"/>
              <a:t>thief breaks </a:t>
            </a:r>
            <a:r>
              <a:rPr lang="en-US" sz="1600" dirty="0" smtClean="0"/>
              <a:t>into a </a:t>
            </a:r>
            <a:r>
              <a:rPr lang="en-US" sz="1600" dirty="0"/>
              <a:t>store.</a:t>
            </a:r>
          </a:p>
          <a:p>
            <a:pPr marL="342900" indent="-342900">
              <a:buFont typeface="Arial" panose="020B0604020202020204" pitchFamily="34" charset="0"/>
              <a:buChar char="•"/>
            </a:pPr>
            <a:r>
              <a:rPr lang="en-US" sz="1600" dirty="0" smtClean="0"/>
              <a:t>The maximum total weight that he can carry is </a:t>
            </a:r>
            <a:r>
              <a:rPr lang="en-US" sz="1600" i="1" dirty="0" smtClean="0"/>
              <a:t>W</a:t>
            </a:r>
            <a:r>
              <a:rPr lang="en-US" sz="1600" dirty="0"/>
              <a:t>.</a:t>
            </a:r>
          </a:p>
          <a:p>
            <a:pPr marL="342900" indent="-342900">
              <a:buFont typeface="Arial" panose="020B0604020202020204" pitchFamily="34" charset="0"/>
              <a:buChar char="•"/>
            </a:pPr>
            <a:r>
              <a:rPr lang="en-US" sz="1600" dirty="0"/>
              <a:t>There are </a:t>
            </a:r>
            <a:r>
              <a:rPr lang="en-US" sz="1600" i="1" dirty="0"/>
              <a:t>N</a:t>
            </a:r>
            <a:r>
              <a:rPr lang="en-US" sz="1600" dirty="0"/>
              <a:t> types of items at the store. </a:t>
            </a:r>
            <a:endParaRPr lang="en-US" sz="1600" dirty="0" smtClean="0"/>
          </a:p>
          <a:p>
            <a:pPr marL="342900" indent="-342900">
              <a:buFont typeface="Arial" panose="020B0604020202020204" pitchFamily="34" charset="0"/>
              <a:buChar char="•"/>
            </a:pPr>
            <a:r>
              <a:rPr lang="en-US" sz="1600" dirty="0" smtClean="0"/>
              <a:t>Each </a:t>
            </a:r>
            <a:r>
              <a:rPr lang="en-US" sz="1600" dirty="0"/>
              <a:t>type </a:t>
            </a:r>
            <a:r>
              <a:rPr lang="en-US" sz="1600" i="1" dirty="0" err="1" smtClean="0"/>
              <a:t>t</a:t>
            </a:r>
            <a:r>
              <a:rPr lang="en-US" sz="1600" i="1" baseline="-25000" dirty="0" err="1" smtClean="0"/>
              <a:t>i</a:t>
            </a:r>
            <a:r>
              <a:rPr lang="en-US" sz="1600" dirty="0" smtClean="0"/>
              <a:t> </a:t>
            </a:r>
            <a:r>
              <a:rPr lang="en-US" sz="1600" dirty="0"/>
              <a:t>has a value </a:t>
            </a:r>
            <a:r>
              <a:rPr lang="en-US" sz="1600" i="1" dirty="0" smtClean="0"/>
              <a:t>v</a:t>
            </a:r>
            <a:r>
              <a:rPr lang="en-US" sz="1600" i="1" baseline="-25000" dirty="0" smtClean="0"/>
              <a:t>i</a:t>
            </a:r>
            <a:r>
              <a:rPr lang="en-US" sz="1600" dirty="0" smtClean="0"/>
              <a:t> </a:t>
            </a:r>
            <a:r>
              <a:rPr lang="en-US" sz="1600" dirty="0"/>
              <a:t>and a weight </a:t>
            </a:r>
            <a:r>
              <a:rPr lang="en-US" sz="1600" i="1" dirty="0" err="1"/>
              <a:t>w</a:t>
            </a:r>
            <a:r>
              <a:rPr lang="en-US" sz="1600" i="1" baseline="-25000" dirty="0" err="1" smtClean="0"/>
              <a:t>i</a:t>
            </a:r>
            <a:r>
              <a:rPr lang="en-US" sz="1600" dirty="0"/>
              <a:t>.</a:t>
            </a:r>
          </a:p>
          <a:p>
            <a:pPr marL="342900" indent="-342900">
              <a:buFont typeface="Arial" panose="020B0604020202020204" pitchFamily="34" charset="0"/>
              <a:buChar char="•"/>
            </a:pPr>
            <a:r>
              <a:rPr lang="en-US" sz="1600" dirty="0"/>
              <a:t>What is the </a:t>
            </a:r>
            <a:r>
              <a:rPr lang="en-US" sz="1600" u="sng" dirty="0"/>
              <a:t>maximum total </a:t>
            </a:r>
            <a:r>
              <a:rPr lang="en-US" sz="1600" b="1" u="sng" dirty="0"/>
              <a:t>value</a:t>
            </a:r>
            <a:r>
              <a:rPr lang="en-US" sz="1600" dirty="0"/>
              <a:t> that </a:t>
            </a:r>
            <a:r>
              <a:rPr lang="en-US" sz="1600" dirty="0" smtClean="0"/>
              <a:t>he </a:t>
            </a:r>
            <a:r>
              <a:rPr lang="en-US" sz="1600" dirty="0"/>
              <a:t>can carry out?</a:t>
            </a:r>
          </a:p>
          <a:p>
            <a:pPr marL="342900" indent="-342900">
              <a:buFont typeface="Arial" panose="020B0604020202020204" pitchFamily="34" charset="0"/>
              <a:buChar char="•"/>
            </a:pPr>
            <a:r>
              <a:rPr lang="en-US" sz="1400" u="sng" dirty="0"/>
              <a:t>What items should </a:t>
            </a:r>
            <a:r>
              <a:rPr lang="en-US" sz="1400" u="sng" dirty="0" smtClean="0"/>
              <a:t>he pick</a:t>
            </a:r>
            <a:r>
              <a:rPr lang="en-US" sz="1400" dirty="0" smtClean="0"/>
              <a:t>  </a:t>
            </a:r>
            <a:r>
              <a:rPr lang="en-US" sz="1400" dirty="0"/>
              <a:t>to obtain this maximum value</a:t>
            </a:r>
            <a:r>
              <a:rPr lang="en-US" sz="1400" dirty="0" smtClean="0"/>
              <a:t>?</a:t>
            </a: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5845" y="4348309"/>
            <a:ext cx="1139951" cy="1005101"/>
          </a:xfrm>
          <a:prstGeom prst="rect">
            <a:avLst/>
          </a:prstGeom>
        </p:spPr>
      </p:pic>
      <p:pic>
        <p:nvPicPr>
          <p:cNvPr id="8"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445" y="5723251"/>
            <a:ext cx="667483" cy="9211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4401" y="2560260"/>
            <a:ext cx="1323633" cy="1447800"/>
          </a:xfrm>
          <a:prstGeom prst="rect">
            <a:avLst/>
          </a:prstGeom>
        </p:spPr>
      </p:pic>
      <p:sp>
        <p:nvSpPr>
          <p:cNvPr id="10" name="TextBox 9"/>
          <p:cNvSpPr txBox="1"/>
          <p:nvPr/>
        </p:nvSpPr>
        <p:spPr>
          <a:xfrm>
            <a:off x="1414636" y="4211480"/>
            <a:ext cx="2121978" cy="1323439"/>
          </a:xfrm>
          <a:prstGeom prst="rect">
            <a:avLst/>
          </a:prstGeom>
          <a:noFill/>
          <a:ln w="3175">
            <a:noFill/>
          </a:ln>
        </p:spPr>
        <p:txBody>
          <a:bodyPr wrap="square" rtlCol="0">
            <a:spAutoFit/>
          </a:bodyPr>
          <a:lstStyle/>
          <a:p>
            <a:r>
              <a:rPr lang="en-US" sz="1600" b="1" dirty="0" smtClean="0">
                <a:solidFill>
                  <a:srgbClr val="FF0000"/>
                </a:solidFill>
              </a:rPr>
              <a:t>Unbounded </a:t>
            </a:r>
          </a:p>
          <a:p>
            <a:r>
              <a:rPr lang="en-US" sz="1600" dirty="0" smtClean="0"/>
              <a:t>(</a:t>
            </a:r>
            <a:r>
              <a:rPr lang="en-US" sz="1600" dirty="0" smtClean="0">
                <a:solidFill>
                  <a:srgbClr val="FF0000"/>
                </a:solidFill>
              </a:rPr>
              <a:t>unlimited </a:t>
            </a:r>
            <a:r>
              <a:rPr lang="en-US" sz="1600" dirty="0" smtClean="0"/>
              <a:t>number of each object)</a:t>
            </a:r>
          </a:p>
          <a:p>
            <a:r>
              <a:rPr lang="en-US" sz="1600" dirty="0" smtClean="0"/>
              <a:t>Can pick any object, any number of times.</a:t>
            </a:r>
          </a:p>
        </p:txBody>
      </p:sp>
      <p:sp>
        <p:nvSpPr>
          <p:cNvPr id="11" name="TextBox 10"/>
          <p:cNvSpPr txBox="1"/>
          <p:nvPr/>
        </p:nvSpPr>
        <p:spPr>
          <a:xfrm>
            <a:off x="757402" y="5638800"/>
            <a:ext cx="3118050" cy="1077218"/>
          </a:xfrm>
          <a:prstGeom prst="rect">
            <a:avLst/>
          </a:prstGeom>
          <a:noFill/>
          <a:ln w="3175">
            <a:noFill/>
          </a:ln>
        </p:spPr>
        <p:txBody>
          <a:bodyPr wrap="square" rtlCol="0">
            <a:spAutoFit/>
          </a:bodyPr>
          <a:lstStyle/>
          <a:p>
            <a:r>
              <a:rPr lang="en-US" sz="1600" b="1" dirty="0" smtClean="0">
                <a:solidFill>
                  <a:srgbClr val="FF0000"/>
                </a:solidFill>
              </a:rPr>
              <a:t>Bounded </a:t>
            </a:r>
          </a:p>
          <a:p>
            <a:r>
              <a:rPr lang="en-US" sz="1600" dirty="0" smtClean="0"/>
              <a:t>(</a:t>
            </a:r>
            <a:r>
              <a:rPr lang="en-US" sz="1600" dirty="0" smtClean="0">
                <a:solidFill>
                  <a:srgbClr val="FF0000"/>
                </a:solidFill>
              </a:rPr>
              <a:t>limited</a:t>
            </a:r>
            <a:r>
              <a:rPr lang="en-US" sz="1600" dirty="0" smtClean="0"/>
              <a:t> </a:t>
            </a:r>
            <a:r>
              <a:rPr lang="en-US" sz="1600" dirty="0" smtClean="0">
                <a:solidFill>
                  <a:srgbClr val="FF0000"/>
                </a:solidFill>
              </a:rPr>
              <a:t>number of each object</a:t>
            </a:r>
            <a:r>
              <a:rPr lang="en-US" sz="1600" dirty="0" smtClean="0"/>
              <a:t>)</a:t>
            </a:r>
          </a:p>
          <a:p>
            <a:r>
              <a:rPr lang="en-US" sz="1600" dirty="0" smtClean="0"/>
              <a:t>Can pick object i, at most c</a:t>
            </a:r>
            <a:r>
              <a:rPr lang="en-US" sz="1600" baseline="-25000" dirty="0" smtClean="0"/>
              <a:t>i</a:t>
            </a:r>
            <a:r>
              <a:rPr lang="en-US" sz="1600" dirty="0" smtClean="0"/>
              <a:t> times</a:t>
            </a:r>
            <a:r>
              <a:rPr lang="en-US" sz="1600" dirty="0" smtClean="0"/>
              <a:t>.</a:t>
            </a:r>
          </a:p>
          <a:p>
            <a:r>
              <a:rPr lang="en-US" sz="1600" dirty="0" smtClean="0"/>
              <a:t>(Not covered in this class)</a:t>
            </a:r>
            <a:r>
              <a:rPr lang="en-US" sz="1600" dirty="0" smtClean="0"/>
              <a:t> </a:t>
            </a:r>
            <a:endParaRPr lang="en-US" sz="1600" dirty="0"/>
          </a:p>
        </p:txBody>
      </p:sp>
      <p:sp>
        <p:nvSpPr>
          <p:cNvPr id="12" name="TextBox 11"/>
          <p:cNvSpPr txBox="1"/>
          <p:nvPr/>
        </p:nvSpPr>
        <p:spPr>
          <a:xfrm>
            <a:off x="1418034" y="2514600"/>
            <a:ext cx="2239566" cy="1569660"/>
          </a:xfrm>
          <a:prstGeom prst="rect">
            <a:avLst/>
          </a:prstGeom>
          <a:noFill/>
          <a:ln w="3175">
            <a:noFill/>
          </a:ln>
        </p:spPr>
        <p:txBody>
          <a:bodyPr wrap="square" rtlCol="0">
            <a:spAutoFit/>
          </a:bodyPr>
          <a:lstStyle/>
          <a:p>
            <a:r>
              <a:rPr lang="en-US" sz="1600" b="1" dirty="0">
                <a:solidFill>
                  <a:srgbClr val="0070C0"/>
                </a:solidFill>
              </a:rPr>
              <a:t>Typical </a:t>
            </a:r>
            <a:r>
              <a:rPr lang="en-US" sz="1600" b="1" dirty="0" smtClean="0">
                <a:solidFill>
                  <a:srgbClr val="0070C0"/>
                </a:solidFill>
              </a:rPr>
              <a:t>version: </a:t>
            </a:r>
          </a:p>
          <a:p>
            <a:r>
              <a:rPr lang="en-US" sz="1600" b="1" dirty="0" smtClean="0">
                <a:solidFill>
                  <a:srgbClr val="FF0000"/>
                </a:solidFill>
              </a:rPr>
              <a:t>0/1</a:t>
            </a:r>
            <a:endParaRPr lang="en-US" sz="1600" b="1" dirty="0">
              <a:solidFill>
                <a:srgbClr val="FF0000"/>
              </a:solidFill>
            </a:endParaRPr>
          </a:p>
          <a:p>
            <a:r>
              <a:rPr lang="en-US" sz="1600" dirty="0" smtClean="0"/>
              <a:t>(</a:t>
            </a:r>
            <a:r>
              <a:rPr lang="en-US" sz="1600" dirty="0" smtClean="0">
                <a:solidFill>
                  <a:srgbClr val="FF0000"/>
                </a:solidFill>
              </a:rPr>
              <a:t>only one </a:t>
            </a:r>
            <a:r>
              <a:rPr lang="en-US" sz="1600" dirty="0" smtClean="0"/>
              <a:t>of each object)</a:t>
            </a:r>
          </a:p>
          <a:p>
            <a:endParaRPr lang="en-US" sz="1600" dirty="0" smtClean="0"/>
          </a:p>
          <a:p>
            <a:r>
              <a:rPr lang="en-US" sz="1600" dirty="0" smtClean="0"/>
              <a:t>Can either pick object i, or not pick it.</a:t>
            </a:r>
          </a:p>
        </p:txBody>
      </p:sp>
      <p:sp>
        <p:nvSpPr>
          <p:cNvPr id="13" name="Rectangle 12"/>
          <p:cNvSpPr/>
          <p:nvPr/>
        </p:nvSpPr>
        <p:spPr>
          <a:xfrm>
            <a:off x="49529" y="5636569"/>
            <a:ext cx="3825923" cy="109989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9531" y="4191649"/>
            <a:ext cx="3808361" cy="132780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6434" y="2550246"/>
            <a:ext cx="3810976" cy="1534014"/>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92358" y="5128779"/>
            <a:ext cx="1083730" cy="686871"/>
          </a:xfrm>
          <a:prstGeom prst="rect">
            <a:avLst/>
          </a:prstGeom>
        </p:spPr>
      </p:pic>
      <p:pic>
        <p:nvPicPr>
          <p:cNvPr id="22" name="Picture 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263644" y="5069861"/>
            <a:ext cx="723216" cy="804705"/>
          </a:xfrm>
          <a:prstGeom prst="rect">
            <a:avLst/>
          </a:prstGeom>
        </p:spPr>
      </p:pic>
      <p:graphicFrame>
        <p:nvGraphicFramePr>
          <p:cNvPr id="23" name="Table 22"/>
          <p:cNvGraphicFramePr>
            <a:graphicFrameLocks noGrp="1"/>
          </p:cNvGraphicFramePr>
          <p:nvPr>
            <p:extLst>
              <p:ext uri="{D42A27DB-BD31-4B8C-83A1-F6EECF244321}">
                <p14:modId xmlns:p14="http://schemas.microsoft.com/office/powerpoint/2010/main" val="2772198958"/>
              </p:ext>
            </p:extLst>
          </p:nvPr>
        </p:nvGraphicFramePr>
        <p:xfrm>
          <a:off x="4041648" y="2086539"/>
          <a:ext cx="4648200" cy="1818640"/>
        </p:xfrm>
        <a:graphic>
          <a:graphicData uri="http://schemas.openxmlformats.org/drawingml/2006/table">
            <a:tbl>
              <a:tblPr firstRow="1" bandRow="1">
                <a:tableStyleId>{F5AB1C69-6EDB-4FF4-983F-18BD219EF322}</a:tableStyleId>
              </a:tblPr>
              <a:tblGrid>
                <a:gridCol w="1284371">
                  <a:extLst>
                    <a:ext uri="{9D8B030D-6E8A-4147-A177-3AD203B41FA5}">
                      <a16:colId xmlns:a16="http://schemas.microsoft.com/office/drawing/2014/main" val="20000"/>
                    </a:ext>
                  </a:extLst>
                </a:gridCol>
                <a:gridCol w="3363829">
                  <a:extLst>
                    <a:ext uri="{9D8B030D-6E8A-4147-A177-3AD203B41FA5}">
                      <a16:colId xmlns:a16="http://schemas.microsoft.com/office/drawing/2014/main" val="20001"/>
                    </a:ext>
                  </a:extLst>
                </a:gridCol>
              </a:tblGrid>
              <a:tr h="0">
                <a:tc gridSpan="2">
                  <a:txBody>
                    <a:bodyPr/>
                    <a:lstStyle/>
                    <a:p>
                      <a:r>
                        <a:rPr lang="en-US" sz="1600" dirty="0" smtClean="0"/>
                        <a:t>All versions have:</a:t>
                      </a:r>
                      <a:endParaRPr lang="en-US" sz="1600"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600" dirty="0" smtClean="0"/>
                        <a:t>N</a:t>
                      </a:r>
                      <a:endParaRPr lang="en-US" sz="1600" dirty="0"/>
                    </a:p>
                  </a:txBody>
                  <a:tcPr/>
                </a:tc>
                <a:tc>
                  <a:txBody>
                    <a:bodyPr/>
                    <a:lstStyle/>
                    <a:p>
                      <a:r>
                        <a:rPr lang="en-US" sz="1600" dirty="0" smtClean="0"/>
                        <a:t>number of different types of objects</a:t>
                      </a:r>
                      <a:endParaRPr lang="en-US" sz="1600" dirty="0"/>
                    </a:p>
                  </a:txBody>
                  <a:tcPr/>
                </a:tc>
                <a:extLst>
                  <a:ext uri="{0D108BD9-81ED-4DB2-BD59-A6C34878D82A}">
                    <a16:rowId xmlns:a16="http://schemas.microsoft.com/office/drawing/2014/main" val="10001"/>
                  </a:ext>
                </a:extLst>
              </a:tr>
              <a:tr h="370840">
                <a:tc>
                  <a:txBody>
                    <a:bodyPr/>
                    <a:lstStyle/>
                    <a:p>
                      <a:r>
                        <a:rPr lang="en-US" sz="1600" dirty="0" smtClean="0"/>
                        <a:t>W</a:t>
                      </a:r>
                      <a:endParaRPr lang="en-US" sz="1600" dirty="0"/>
                    </a:p>
                  </a:txBody>
                  <a:tcPr/>
                </a:tc>
                <a:tc>
                  <a:txBody>
                    <a:bodyPr/>
                    <a:lstStyle/>
                    <a:p>
                      <a:r>
                        <a:rPr lang="en-US" sz="1600" dirty="0" smtClean="0"/>
                        <a:t>the maximum capacity  (kg)</a:t>
                      </a:r>
                      <a:endParaRPr lang="en-US" sz="1600" dirty="0"/>
                    </a:p>
                  </a:txBody>
                  <a:tcPr/>
                </a:tc>
                <a:extLst>
                  <a:ext uri="{0D108BD9-81ED-4DB2-BD59-A6C34878D82A}">
                    <a16:rowId xmlns:a16="http://schemas.microsoft.com/office/drawing/2014/main" val="10002"/>
                  </a:ext>
                </a:extLst>
              </a:tr>
              <a:tr h="370840">
                <a:tc>
                  <a:txBody>
                    <a:bodyPr/>
                    <a:lstStyle/>
                    <a:p>
                      <a:r>
                        <a:rPr lang="en-US" sz="1600" dirty="0" smtClean="0"/>
                        <a:t>v</a:t>
                      </a:r>
                      <a:r>
                        <a:rPr lang="en-US" sz="1600" baseline="-25000" dirty="0" smtClean="0"/>
                        <a:t>1, </a:t>
                      </a:r>
                      <a:r>
                        <a:rPr lang="en-US" sz="1600" dirty="0" smtClean="0"/>
                        <a:t>v</a:t>
                      </a:r>
                      <a:r>
                        <a:rPr lang="en-US" sz="1600" baseline="-25000" dirty="0" smtClean="0"/>
                        <a:t>2, …,</a:t>
                      </a:r>
                      <a:r>
                        <a:rPr lang="en-US" sz="1600" dirty="0" err="1" smtClean="0"/>
                        <a:t>v</a:t>
                      </a:r>
                      <a:r>
                        <a:rPr lang="en-US" sz="1600" baseline="-25000" dirty="0" err="1" smtClean="0"/>
                        <a:t>N</a:t>
                      </a:r>
                      <a:endParaRPr lang="en-US" sz="1600" dirty="0"/>
                    </a:p>
                  </a:txBody>
                  <a:tcPr/>
                </a:tc>
                <a:tc>
                  <a:txBody>
                    <a:bodyPr/>
                    <a:lstStyle/>
                    <a:p>
                      <a:r>
                        <a:rPr lang="en-US" sz="1600" dirty="0" smtClean="0"/>
                        <a:t>Value for</a:t>
                      </a:r>
                      <a:r>
                        <a:rPr lang="en-US" sz="1600" baseline="0" dirty="0" smtClean="0"/>
                        <a:t> each object.    (</a:t>
                      </a:r>
                      <a:r>
                        <a:rPr lang="en-US" sz="1600" dirty="0" smtClean="0"/>
                        <a:t>$$)</a:t>
                      </a:r>
                      <a:endParaRPr lang="en-US" sz="1600" dirty="0"/>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w</a:t>
                      </a:r>
                      <a:r>
                        <a:rPr lang="en-US" sz="1600" baseline="-25000" dirty="0" smtClean="0"/>
                        <a:t>1</a:t>
                      </a:r>
                      <a:r>
                        <a:rPr lang="en-US" sz="1600" dirty="0" smtClean="0"/>
                        <a:t>, w</a:t>
                      </a:r>
                      <a:r>
                        <a:rPr lang="en-US" sz="1600" baseline="-25000" dirty="0" smtClean="0"/>
                        <a:t>1</a:t>
                      </a:r>
                      <a:r>
                        <a:rPr lang="en-US" sz="1600" dirty="0" smtClean="0"/>
                        <a:t>,</a:t>
                      </a:r>
                      <a:r>
                        <a:rPr lang="en-US" sz="1600" baseline="0" dirty="0" smtClean="0"/>
                        <a:t> …,</a:t>
                      </a:r>
                      <a:r>
                        <a:rPr lang="en-US" sz="1600" dirty="0" err="1" smtClean="0"/>
                        <a:t>w</a:t>
                      </a:r>
                      <a:r>
                        <a:rPr lang="en-US" sz="1600" baseline="-25000" dirty="0" err="1" smtClean="0"/>
                        <a:t>N</a:t>
                      </a:r>
                      <a:r>
                        <a:rPr lang="en-US" sz="1600" dirty="0" smtClean="0"/>
                        <a:t>,</a:t>
                      </a:r>
                    </a:p>
                  </a:txBody>
                  <a:tcPr/>
                </a:tc>
                <a:tc>
                  <a:txBody>
                    <a:bodyPr/>
                    <a:lstStyle/>
                    <a:p>
                      <a:r>
                        <a:rPr lang="en-US" sz="1600" dirty="0" smtClean="0"/>
                        <a:t>Weight of each object.  (kg)</a:t>
                      </a:r>
                      <a:endParaRPr lang="en-US" sz="1600" dirty="0"/>
                    </a:p>
                  </a:txBody>
                  <a:tcPr/>
                </a:tc>
                <a:extLst>
                  <a:ext uri="{0D108BD9-81ED-4DB2-BD59-A6C34878D82A}">
                    <a16:rowId xmlns:a16="http://schemas.microsoft.com/office/drawing/2014/main" val="10004"/>
                  </a:ext>
                </a:extLst>
              </a:tr>
            </a:tbl>
          </a:graphicData>
        </a:graphic>
      </p:graphicFrame>
      <p:sp>
        <p:nvSpPr>
          <p:cNvPr id="6" name="TextBox 5"/>
          <p:cNvSpPr txBox="1"/>
          <p:nvPr/>
        </p:nvSpPr>
        <p:spPr>
          <a:xfrm>
            <a:off x="7224636" y="3962400"/>
            <a:ext cx="1508336" cy="738664"/>
          </a:xfrm>
          <a:prstGeom prst="rect">
            <a:avLst/>
          </a:prstGeom>
          <a:noFill/>
          <a:ln>
            <a:solidFill>
              <a:schemeClr val="bg1">
                <a:lumMod val="65000"/>
              </a:schemeClr>
            </a:solidFill>
          </a:ln>
        </p:spPr>
        <p:txBody>
          <a:bodyPr wrap="square" rtlCol="0">
            <a:spAutoFit/>
          </a:bodyPr>
          <a:lstStyle/>
          <a:p>
            <a:r>
              <a:rPr lang="en-US" sz="1400" dirty="0" smtClean="0"/>
              <a:t>The only variation that Greedy can solve optimally</a:t>
            </a:r>
            <a:endParaRPr lang="en-US" sz="1400" dirty="0"/>
          </a:p>
        </p:txBody>
      </p:sp>
      <p:cxnSp>
        <p:nvCxnSpPr>
          <p:cNvPr id="26" name="Straight Arrow Connector 25"/>
          <p:cNvCxnSpPr>
            <a:stCxn id="6" idx="1"/>
          </p:cNvCxnSpPr>
          <p:nvPr/>
        </p:nvCxnSpPr>
        <p:spPr>
          <a:xfrm flipH="1">
            <a:off x="6934200" y="4331732"/>
            <a:ext cx="2904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114800" y="5933484"/>
            <a:ext cx="4453014" cy="830997"/>
          </a:xfrm>
          <a:prstGeom prst="rect">
            <a:avLst/>
          </a:prstGeom>
          <a:noFill/>
        </p:spPr>
        <p:txBody>
          <a:bodyPr wrap="none" rtlCol="0">
            <a:spAutoFit/>
          </a:bodyPr>
          <a:lstStyle/>
          <a:p>
            <a:r>
              <a:rPr lang="en-US" sz="1600" dirty="0" smtClean="0"/>
              <a:t>Variations we will discuss here:</a:t>
            </a:r>
          </a:p>
          <a:p>
            <a:r>
              <a:rPr lang="en-US" sz="1600" dirty="0" smtClean="0"/>
              <a:t>0/1 non-fractional                    0/1 fractional</a:t>
            </a:r>
          </a:p>
          <a:p>
            <a:r>
              <a:rPr lang="en-US" sz="1600" dirty="0" smtClean="0"/>
              <a:t>Unbounded non-fractional     Unbounded fractional</a:t>
            </a:r>
            <a:endParaRPr lang="en-US" sz="1600" dirty="0"/>
          </a:p>
        </p:txBody>
      </p:sp>
    </p:spTree>
    <p:extLst>
      <p:ext uri="{BB962C8B-B14F-4D97-AF65-F5344CB8AC3E}">
        <p14:creationId xmlns:p14="http://schemas.microsoft.com/office/powerpoint/2010/main" val="769883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035"/>
            <a:ext cx="4724400" cy="355965"/>
          </a:xfrm>
        </p:spPr>
        <p:txBody>
          <a:bodyPr>
            <a:noAutofit/>
          </a:bodyPr>
          <a:lstStyle/>
          <a:p>
            <a:r>
              <a:rPr lang="en-US" sz="2000" dirty="0" smtClean="0"/>
              <a:t>All four versions example – NOT optimal</a:t>
            </a:r>
            <a:endParaRPr lang="en-US" sz="2000" b="1" dirty="0"/>
          </a:p>
        </p:txBody>
      </p:sp>
      <p:graphicFrame>
        <p:nvGraphicFramePr>
          <p:cNvPr id="7" name="Content Placeholder 6"/>
          <p:cNvGraphicFramePr>
            <a:graphicFrameLocks noGrp="1"/>
          </p:cNvGraphicFramePr>
          <p:nvPr>
            <p:ph idx="1"/>
          </p:nvPr>
        </p:nvGraphicFramePr>
        <p:xfrm>
          <a:off x="36576" y="6078637"/>
          <a:ext cx="8305815" cy="381000"/>
        </p:xfrm>
        <a:graphic>
          <a:graphicData uri="http://schemas.openxmlformats.org/drawingml/2006/table">
            <a:tbl>
              <a:tblPr firstRow="1" bandRow="1">
                <a:tableStyleId>{5940675A-B579-460E-94D1-54222C63F5DA}</a:tableStyleId>
              </a:tblPr>
              <a:tblGrid>
                <a:gridCol w="395515">
                  <a:extLst>
                    <a:ext uri="{9D8B030D-6E8A-4147-A177-3AD203B41FA5}">
                      <a16:colId xmlns:a16="http://schemas.microsoft.com/office/drawing/2014/main" val="3204006485"/>
                    </a:ext>
                  </a:extLst>
                </a:gridCol>
                <a:gridCol w="395515">
                  <a:extLst>
                    <a:ext uri="{9D8B030D-6E8A-4147-A177-3AD203B41FA5}">
                      <a16:colId xmlns:a16="http://schemas.microsoft.com/office/drawing/2014/main" val="1697682315"/>
                    </a:ext>
                  </a:extLst>
                </a:gridCol>
                <a:gridCol w="395515">
                  <a:extLst>
                    <a:ext uri="{9D8B030D-6E8A-4147-A177-3AD203B41FA5}">
                      <a16:colId xmlns:a16="http://schemas.microsoft.com/office/drawing/2014/main" val="1166061141"/>
                    </a:ext>
                  </a:extLst>
                </a:gridCol>
                <a:gridCol w="395515">
                  <a:extLst>
                    <a:ext uri="{9D8B030D-6E8A-4147-A177-3AD203B41FA5}">
                      <a16:colId xmlns:a16="http://schemas.microsoft.com/office/drawing/2014/main" val="3618821996"/>
                    </a:ext>
                  </a:extLst>
                </a:gridCol>
                <a:gridCol w="395515">
                  <a:extLst>
                    <a:ext uri="{9D8B030D-6E8A-4147-A177-3AD203B41FA5}">
                      <a16:colId xmlns:a16="http://schemas.microsoft.com/office/drawing/2014/main" val="1555223917"/>
                    </a:ext>
                  </a:extLst>
                </a:gridCol>
                <a:gridCol w="395515">
                  <a:extLst>
                    <a:ext uri="{9D8B030D-6E8A-4147-A177-3AD203B41FA5}">
                      <a16:colId xmlns:a16="http://schemas.microsoft.com/office/drawing/2014/main" val="1110732598"/>
                    </a:ext>
                  </a:extLst>
                </a:gridCol>
                <a:gridCol w="395515">
                  <a:extLst>
                    <a:ext uri="{9D8B030D-6E8A-4147-A177-3AD203B41FA5}">
                      <a16:colId xmlns:a16="http://schemas.microsoft.com/office/drawing/2014/main" val="4112483928"/>
                    </a:ext>
                  </a:extLst>
                </a:gridCol>
                <a:gridCol w="395515">
                  <a:extLst>
                    <a:ext uri="{9D8B030D-6E8A-4147-A177-3AD203B41FA5}">
                      <a16:colId xmlns:a16="http://schemas.microsoft.com/office/drawing/2014/main" val="506213351"/>
                    </a:ext>
                  </a:extLst>
                </a:gridCol>
                <a:gridCol w="395515">
                  <a:extLst>
                    <a:ext uri="{9D8B030D-6E8A-4147-A177-3AD203B41FA5}">
                      <a16:colId xmlns:a16="http://schemas.microsoft.com/office/drawing/2014/main" val="2009595335"/>
                    </a:ext>
                  </a:extLst>
                </a:gridCol>
                <a:gridCol w="395515">
                  <a:extLst>
                    <a:ext uri="{9D8B030D-6E8A-4147-A177-3AD203B41FA5}">
                      <a16:colId xmlns:a16="http://schemas.microsoft.com/office/drawing/2014/main" val="2836727580"/>
                    </a:ext>
                  </a:extLst>
                </a:gridCol>
                <a:gridCol w="395515">
                  <a:extLst>
                    <a:ext uri="{9D8B030D-6E8A-4147-A177-3AD203B41FA5}">
                      <a16:colId xmlns:a16="http://schemas.microsoft.com/office/drawing/2014/main" val="417252483"/>
                    </a:ext>
                  </a:extLst>
                </a:gridCol>
                <a:gridCol w="395515">
                  <a:extLst>
                    <a:ext uri="{9D8B030D-6E8A-4147-A177-3AD203B41FA5}">
                      <a16:colId xmlns:a16="http://schemas.microsoft.com/office/drawing/2014/main" val="3421012395"/>
                    </a:ext>
                  </a:extLst>
                </a:gridCol>
                <a:gridCol w="395515">
                  <a:extLst>
                    <a:ext uri="{9D8B030D-6E8A-4147-A177-3AD203B41FA5}">
                      <a16:colId xmlns:a16="http://schemas.microsoft.com/office/drawing/2014/main" val="2938966647"/>
                    </a:ext>
                  </a:extLst>
                </a:gridCol>
                <a:gridCol w="395515">
                  <a:extLst>
                    <a:ext uri="{9D8B030D-6E8A-4147-A177-3AD203B41FA5}">
                      <a16:colId xmlns:a16="http://schemas.microsoft.com/office/drawing/2014/main" val="1840499504"/>
                    </a:ext>
                  </a:extLst>
                </a:gridCol>
                <a:gridCol w="395515">
                  <a:extLst>
                    <a:ext uri="{9D8B030D-6E8A-4147-A177-3AD203B41FA5}">
                      <a16:colId xmlns:a16="http://schemas.microsoft.com/office/drawing/2014/main" val="4200939935"/>
                    </a:ext>
                  </a:extLst>
                </a:gridCol>
                <a:gridCol w="395515">
                  <a:extLst>
                    <a:ext uri="{9D8B030D-6E8A-4147-A177-3AD203B41FA5}">
                      <a16:colId xmlns:a16="http://schemas.microsoft.com/office/drawing/2014/main" val="2866207373"/>
                    </a:ext>
                  </a:extLst>
                </a:gridCol>
                <a:gridCol w="395515">
                  <a:extLst>
                    <a:ext uri="{9D8B030D-6E8A-4147-A177-3AD203B41FA5}">
                      <a16:colId xmlns:a16="http://schemas.microsoft.com/office/drawing/2014/main" val="736305523"/>
                    </a:ext>
                  </a:extLst>
                </a:gridCol>
                <a:gridCol w="395515">
                  <a:extLst>
                    <a:ext uri="{9D8B030D-6E8A-4147-A177-3AD203B41FA5}">
                      <a16:colId xmlns:a16="http://schemas.microsoft.com/office/drawing/2014/main" val="2925169710"/>
                    </a:ext>
                  </a:extLst>
                </a:gridCol>
                <a:gridCol w="395515">
                  <a:extLst>
                    <a:ext uri="{9D8B030D-6E8A-4147-A177-3AD203B41FA5}">
                      <a16:colId xmlns:a16="http://schemas.microsoft.com/office/drawing/2014/main" val="3597695838"/>
                    </a:ext>
                  </a:extLst>
                </a:gridCol>
                <a:gridCol w="395515">
                  <a:extLst>
                    <a:ext uri="{9D8B030D-6E8A-4147-A177-3AD203B41FA5}">
                      <a16:colId xmlns:a16="http://schemas.microsoft.com/office/drawing/2014/main" val="3066893467"/>
                    </a:ext>
                  </a:extLst>
                </a:gridCol>
                <a:gridCol w="395515">
                  <a:extLst>
                    <a:ext uri="{9D8B030D-6E8A-4147-A177-3AD203B41FA5}">
                      <a16:colId xmlns:a16="http://schemas.microsoft.com/office/drawing/2014/main" val="3567745222"/>
                    </a:ext>
                  </a:extLst>
                </a:gridCol>
              </a:tblGrid>
              <a:tr h="3810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54729137"/>
                  </a:ext>
                </a:extLst>
              </a:tr>
            </a:tbl>
          </a:graphicData>
        </a:graphic>
      </p:graphicFrame>
      <p:sp>
        <p:nvSpPr>
          <p:cNvPr id="4" name="Slide Number Placeholder 3"/>
          <p:cNvSpPr>
            <a:spLocks noGrp="1"/>
          </p:cNvSpPr>
          <p:nvPr>
            <p:ph type="sldNum" sz="quarter" idx="12"/>
          </p:nvPr>
        </p:nvSpPr>
        <p:spPr>
          <a:xfrm>
            <a:off x="6582154" y="6356350"/>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96B568-7D3C-45B1-A9CC-4D2333E17166}"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TextBox 7"/>
          <p:cNvSpPr txBox="1"/>
          <p:nvPr/>
        </p:nvSpPr>
        <p:spPr>
          <a:xfrm>
            <a:off x="382516" y="6474023"/>
            <a:ext cx="2453749"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Calibri"/>
                <a:ea typeface="+mn-ea"/>
                <a:cs typeface="+mn-cs"/>
              </a:rPr>
              <a:t>W=21 (knapsack capacity is 21)</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9" name="Content Placeholder 4"/>
          <p:cNvGraphicFramePr>
            <a:graphicFrameLocks/>
          </p:cNvGraphicFramePr>
          <p:nvPr>
            <p:extLst>
              <p:ext uri="{D42A27DB-BD31-4B8C-83A1-F6EECF244321}">
                <p14:modId xmlns:p14="http://schemas.microsoft.com/office/powerpoint/2010/main" val="1219723645"/>
              </p:ext>
            </p:extLst>
          </p:nvPr>
        </p:nvGraphicFramePr>
        <p:xfrm>
          <a:off x="252778" y="457200"/>
          <a:ext cx="4319224" cy="914400"/>
        </p:xfrm>
        <a:graphic>
          <a:graphicData uri="http://schemas.openxmlformats.org/drawingml/2006/table">
            <a:tbl>
              <a:tblPr firstRow="1" bandRow="1">
                <a:tableStyleId>{5C22544A-7EE6-4342-B048-85BDC9FD1C3A}</a:tableStyleId>
              </a:tblPr>
              <a:tblGrid>
                <a:gridCol w="1039813">
                  <a:extLst>
                    <a:ext uri="{9D8B030D-6E8A-4147-A177-3AD203B41FA5}">
                      <a16:colId xmlns:a16="http://schemas.microsoft.com/office/drawing/2014/main" val="20000"/>
                    </a:ext>
                  </a:extLst>
                </a:gridCol>
                <a:gridCol w="759863">
                  <a:extLst>
                    <a:ext uri="{9D8B030D-6E8A-4147-A177-3AD203B41FA5}">
                      <a16:colId xmlns:a16="http://schemas.microsoft.com/office/drawing/2014/main" val="20001"/>
                    </a:ext>
                  </a:extLst>
                </a:gridCol>
                <a:gridCol w="629887">
                  <a:extLst>
                    <a:ext uri="{9D8B030D-6E8A-4147-A177-3AD203B41FA5}">
                      <a16:colId xmlns:a16="http://schemas.microsoft.com/office/drawing/2014/main" val="20002"/>
                    </a:ext>
                  </a:extLst>
                </a:gridCol>
                <a:gridCol w="629887">
                  <a:extLst>
                    <a:ext uri="{9D8B030D-6E8A-4147-A177-3AD203B41FA5}">
                      <a16:colId xmlns:a16="http://schemas.microsoft.com/office/drawing/2014/main" val="20003"/>
                    </a:ext>
                  </a:extLst>
                </a:gridCol>
                <a:gridCol w="629887">
                  <a:extLst>
                    <a:ext uri="{9D8B030D-6E8A-4147-A177-3AD203B41FA5}">
                      <a16:colId xmlns:a16="http://schemas.microsoft.com/office/drawing/2014/main" val="20004"/>
                    </a:ext>
                  </a:extLst>
                </a:gridCol>
                <a:gridCol w="629887">
                  <a:extLst>
                    <a:ext uri="{9D8B030D-6E8A-4147-A177-3AD203B41FA5}">
                      <a16:colId xmlns:a16="http://schemas.microsoft.com/office/drawing/2014/main" val="20005"/>
                    </a:ext>
                  </a:extLst>
                </a:gridCol>
              </a:tblGrid>
              <a:tr h="279400">
                <a:tc>
                  <a:txBody>
                    <a:bodyPr/>
                    <a:lstStyle/>
                    <a:p>
                      <a:r>
                        <a:rPr lang="en-US" sz="1400" dirty="0" smtClean="0"/>
                        <a:t>Item</a:t>
                      </a:r>
                      <a:endParaRPr lang="en-US" sz="1400" dirty="0"/>
                    </a:p>
                  </a:txBody>
                  <a:tcPr/>
                </a:tc>
                <a:tc>
                  <a:txBody>
                    <a:bodyPr/>
                    <a:lstStyle/>
                    <a:p>
                      <a:r>
                        <a:rPr lang="en-US" sz="1400" dirty="0" smtClean="0"/>
                        <a:t>A</a:t>
                      </a:r>
                      <a:endParaRPr lang="en-US" sz="1400" dirty="0"/>
                    </a:p>
                  </a:txBody>
                  <a:tcPr/>
                </a:tc>
                <a:tc>
                  <a:txBody>
                    <a:bodyPr/>
                    <a:lstStyle/>
                    <a:p>
                      <a:r>
                        <a:rPr lang="en-US" sz="1400" dirty="0" smtClean="0"/>
                        <a:t>B</a:t>
                      </a:r>
                      <a:endParaRPr lang="en-US" sz="1400" dirty="0"/>
                    </a:p>
                  </a:txBody>
                  <a:tcPr/>
                </a:tc>
                <a:tc>
                  <a:txBody>
                    <a:bodyPr/>
                    <a:lstStyle/>
                    <a:p>
                      <a:r>
                        <a:rPr lang="en-US" sz="1400" dirty="0" smtClean="0"/>
                        <a:t>C</a:t>
                      </a:r>
                      <a:endParaRPr lang="en-US" sz="1400" dirty="0"/>
                    </a:p>
                  </a:txBody>
                  <a:tcPr/>
                </a:tc>
                <a:tc>
                  <a:txBody>
                    <a:bodyPr/>
                    <a:lstStyle/>
                    <a:p>
                      <a:r>
                        <a:rPr lang="en-US" sz="1400" dirty="0" smtClean="0"/>
                        <a:t>D</a:t>
                      </a:r>
                      <a:endParaRPr lang="en-US" sz="1400" dirty="0"/>
                    </a:p>
                  </a:txBody>
                  <a:tcPr/>
                </a:tc>
                <a:tc>
                  <a:txBody>
                    <a:bodyPr/>
                    <a:lstStyle/>
                    <a:p>
                      <a:r>
                        <a:rPr lang="en-US" sz="1400" dirty="0" smtClean="0"/>
                        <a:t>E</a:t>
                      </a:r>
                      <a:endParaRPr lang="en-US" sz="1400" dirty="0"/>
                    </a:p>
                  </a:txBody>
                  <a:tcPr/>
                </a:tc>
                <a:extLst>
                  <a:ext uri="{0D108BD9-81ED-4DB2-BD59-A6C34878D82A}">
                    <a16:rowId xmlns:a16="http://schemas.microsoft.com/office/drawing/2014/main" val="10000"/>
                  </a:ext>
                </a:extLst>
              </a:tr>
              <a:tr h="279400">
                <a:tc>
                  <a:txBody>
                    <a:bodyPr/>
                    <a:lstStyle/>
                    <a:p>
                      <a:r>
                        <a:rPr lang="en-US" sz="1400" dirty="0" smtClean="0"/>
                        <a:t>Value</a:t>
                      </a:r>
                      <a:r>
                        <a:rPr lang="en-US" sz="1400" baseline="0" dirty="0" smtClean="0"/>
                        <a:t> (</a:t>
                      </a:r>
                      <a:r>
                        <a:rPr lang="en-US" sz="1400" b="1" baseline="0" dirty="0" smtClean="0">
                          <a:solidFill>
                            <a:srgbClr val="C00000"/>
                          </a:solidFill>
                        </a:rPr>
                        <a:t>$</a:t>
                      </a:r>
                      <a:r>
                        <a:rPr lang="en-US" sz="1400" baseline="0" dirty="0" smtClean="0"/>
                        <a:t>)</a:t>
                      </a:r>
                      <a:endParaRPr lang="en-US" sz="1400" dirty="0"/>
                    </a:p>
                  </a:txBody>
                  <a:tcPr/>
                </a:tc>
                <a:tc>
                  <a:txBody>
                    <a:bodyPr/>
                    <a:lstStyle/>
                    <a:p>
                      <a:r>
                        <a:rPr lang="en-US" sz="1400" b="1" dirty="0" smtClean="0">
                          <a:solidFill>
                            <a:srgbClr val="C00000"/>
                          </a:solidFill>
                        </a:rPr>
                        <a:t>4</a:t>
                      </a:r>
                      <a:endParaRPr lang="en-US" sz="1400" b="1" dirty="0">
                        <a:solidFill>
                          <a:srgbClr val="C00000"/>
                        </a:solidFill>
                      </a:endParaRPr>
                    </a:p>
                  </a:txBody>
                  <a:tcPr/>
                </a:tc>
                <a:tc>
                  <a:txBody>
                    <a:bodyPr/>
                    <a:lstStyle/>
                    <a:p>
                      <a:r>
                        <a:rPr lang="en-US" sz="1400" b="1" dirty="0" smtClean="0">
                          <a:solidFill>
                            <a:srgbClr val="C00000"/>
                          </a:solidFill>
                        </a:rPr>
                        <a:t>5</a:t>
                      </a:r>
                      <a:endParaRPr lang="en-US" sz="1400" b="1" dirty="0">
                        <a:solidFill>
                          <a:srgbClr val="C00000"/>
                        </a:solidFill>
                      </a:endParaRPr>
                    </a:p>
                  </a:txBody>
                  <a:tcPr/>
                </a:tc>
                <a:tc>
                  <a:txBody>
                    <a:bodyPr/>
                    <a:lstStyle/>
                    <a:p>
                      <a:r>
                        <a:rPr lang="en-US" sz="1400" b="1" dirty="0" smtClean="0">
                          <a:solidFill>
                            <a:srgbClr val="C00000"/>
                          </a:solidFill>
                        </a:rPr>
                        <a:t>11</a:t>
                      </a:r>
                      <a:endParaRPr lang="en-US" sz="1400" b="1" dirty="0">
                        <a:solidFill>
                          <a:srgbClr val="C00000"/>
                        </a:solidFill>
                      </a:endParaRPr>
                    </a:p>
                  </a:txBody>
                  <a:tcPr/>
                </a:tc>
                <a:tc>
                  <a:txBody>
                    <a:bodyPr/>
                    <a:lstStyle/>
                    <a:p>
                      <a:r>
                        <a:rPr lang="en-US" sz="1400" b="1" dirty="0" smtClean="0">
                          <a:solidFill>
                            <a:srgbClr val="C00000"/>
                          </a:solidFill>
                        </a:rPr>
                        <a:t>14</a:t>
                      </a:r>
                      <a:endParaRPr lang="en-US" sz="1400" b="1" dirty="0">
                        <a:solidFill>
                          <a:srgbClr val="C00000"/>
                        </a:solidFill>
                      </a:endParaRPr>
                    </a:p>
                  </a:txBody>
                  <a:tcPr/>
                </a:tc>
                <a:tc>
                  <a:txBody>
                    <a:bodyPr/>
                    <a:lstStyle/>
                    <a:p>
                      <a:r>
                        <a:rPr lang="en-US" sz="1400" b="1" dirty="0" smtClean="0">
                          <a:solidFill>
                            <a:srgbClr val="C00000"/>
                          </a:solidFill>
                        </a:rPr>
                        <a:t>15</a:t>
                      </a:r>
                      <a:endParaRPr lang="en-US" sz="1400" b="1" dirty="0">
                        <a:solidFill>
                          <a:srgbClr val="C00000"/>
                        </a:solidFill>
                      </a:endParaRPr>
                    </a:p>
                  </a:txBody>
                  <a:tcPr/>
                </a:tc>
                <a:extLst>
                  <a:ext uri="{0D108BD9-81ED-4DB2-BD59-A6C34878D82A}">
                    <a16:rowId xmlns:a16="http://schemas.microsoft.com/office/drawing/2014/main" val="10001"/>
                  </a:ext>
                </a:extLst>
              </a:tr>
              <a:tr h="279400">
                <a:tc>
                  <a:txBody>
                    <a:bodyPr/>
                    <a:lstStyle/>
                    <a:p>
                      <a:r>
                        <a:rPr lang="en-US" sz="1400" dirty="0" smtClean="0"/>
                        <a:t>Weight (</a:t>
                      </a:r>
                      <a:r>
                        <a:rPr lang="en-US" sz="1400" b="1" dirty="0" smtClean="0">
                          <a:solidFill>
                            <a:schemeClr val="tx2"/>
                          </a:solidFill>
                        </a:rPr>
                        <a:t>kg</a:t>
                      </a:r>
                      <a:r>
                        <a:rPr lang="en-US" sz="1400" dirty="0" smtClean="0"/>
                        <a:t>)</a:t>
                      </a:r>
                      <a:endParaRPr lang="en-US" sz="1400" dirty="0"/>
                    </a:p>
                  </a:txBody>
                  <a:tcPr/>
                </a:tc>
                <a:tc>
                  <a:txBody>
                    <a:bodyPr/>
                    <a:lstStyle/>
                    <a:p>
                      <a:r>
                        <a:rPr lang="en-US" sz="1400" b="1" dirty="0" smtClean="0">
                          <a:solidFill>
                            <a:schemeClr val="tx2"/>
                          </a:solidFill>
                        </a:rPr>
                        <a:t>3</a:t>
                      </a:r>
                      <a:endParaRPr lang="en-US" sz="1400" b="1" dirty="0">
                        <a:solidFill>
                          <a:schemeClr val="tx2"/>
                        </a:solidFill>
                      </a:endParaRPr>
                    </a:p>
                  </a:txBody>
                  <a:tcPr/>
                </a:tc>
                <a:tc>
                  <a:txBody>
                    <a:bodyPr/>
                    <a:lstStyle/>
                    <a:p>
                      <a:r>
                        <a:rPr lang="en-US" sz="1400" b="1" dirty="0" smtClean="0">
                          <a:solidFill>
                            <a:schemeClr val="tx2"/>
                          </a:solidFill>
                        </a:rPr>
                        <a:t>4</a:t>
                      </a:r>
                      <a:endParaRPr lang="en-US" sz="1400" b="1" dirty="0">
                        <a:solidFill>
                          <a:schemeClr val="tx2"/>
                        </a:solidFill>
                      </a:endParaRPr>
                    </a:p>
                  </a:txBody>
                  <a:tcPr/>
                </a:tc>
                <a:tc>
                  <a:txBody>
                    <a:bodyPr/>
                    <a:lstStyle/>
                    <a:p>
                      <a:r>
                        <a:rPr lang="en-US" sz="1400" b="1" dirty="0" smtClean="0">
                          <a:solidFill>
                            <a:schemeClr val="tx2"/>
                          </a:solidFill>
                        </a:rPr>
                        <a:t>7</a:t>
                      </a:r>
                      <a:endParaRPr lang="en-US" sz="1400" b="1" dirty="0">
                        <a:solidFill>
                          <a:schemeClr val="tx2"/>
                        </a:solidFill>
                      </a:endParaRPr>
                    </a:p>
                  </a:txBody>
                  <a:tcPr/>
                </a:tc>
                <a:tc>
                  <a:txBody>
                    <a:bodyPr/>
                    <a:lstStyle/>
                    <a:p>
                      <a:r>
                        <a:rPr lang="en-US" sz="1400" b="1" dirty="0" smtClean="0">
                          <a:solidFill>
                            <a:schemeClr val="tx2"/>
                          </a:solidFill>
                        </a:rPr>
                        <a:t>8</a:t>
                      </a:r>
                      <a:endParaRPr lang="en-US" sz="1400" b="1" dirty="0">
                        <a:solidFill>
                          <a:schemeClr val="tx2"/>
                        </a:solidFill>
                      </a:endParaRPr>
                    </a:p>
                  </a:txBody>
                  <a:tcPr/>
                </a:tc>
                <a:tc>
                  <a:txBody>
                    <a:bodyPr/>
                    <a:lstStyle/>
                    <a:p>
                      <a:r>
                        <a:rPr lang="en-US" sz="1400" b="1" dirty="0" smtClean="0">
                          <a:solidFill>
                            <a:schemeClr val="tx2"/>
                          </a:solidFill>
                        </a:rPr>
                        <a:t>9</a:t>
                      </a:r>
                    </a:p>
                  </a:txBody>
                  <a:tcPr/>
                </a:tc>
                <a:extLst>
                  <a:ext uri="{0D108BD9-81ED-4DB2-BD59-A6C34878D82A}">
                    <a16:rowId xmlns:a16="http://schemas.microsoft.com/office/drawing/2014/main" val="10002"/>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1680058754"/>
              </p:ext>
            </p:extLst>
          </p:nvPr>
        </p:nvGraphicFramePr>
        <p:xfrm>
          <a:off x="2804618" y="5992636"/>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28" name="TextBox 27"/>
          <p:cNvSpPr txBox="1"/>
          <p:nvPr/>
        </p:nvSpPr>
        <p:spPr>
          <a:xfrm>
            <a:off x="2667000" y="5702172"/>
            <a:ext cx="128272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E</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 (15$,</a:t>
            </a:r>
            <a:r>
              <a:rPr kumimoji="0" lang="en-US" sz="1800" b="0" i="0" u="none" strike="noStrike" kern="1200" cap="none" spc="0" normalizeH="0" noProof="0" dirty="0" smtClean="0">
                <a:ln>
                  <a:noFill/>
                </a:ln>
                <a:solidFill>
                  <a:prstClr val="black"/>
                </a:solidFill>
                <a:effectLst/>
                <a:uLnTx/>
                <a:uFillTx/>
                <a:latin typeface="Calibri"/>
                <a:ea typeface="+mn-ea"/>
                <a:cs typeface="+mn-cs"/>
              </a:rPr>
              <a:t> </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9kg)</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32" name="Content Placeholder 6"/>
          <p:cNvGraphicFramePr>
            <a:graphicFrameLocks/>
          </p:cNvGraphicFramePr>
          <p:nvPr/>
        </p:nvGraphicFramePr>
        <p:xfrm>
          <a:off x="36576" y="5029200"/>
          <a:ext cx="8305815" cy="381000"/>
        </p:xfrm>
        <a:graphic>
          <a:graphicData uri="http://schemas.openxmlformats.org/drawingml/2006/table">
            <a:tbl>
              <a:tblPr firstRow="1" bandRow="1">
                <a:tableStyleId>{5940675A-B579-460E-94D1-54222C63F5DA}</a:tableStyleId>
              </a:tblPr>
              <a:tblGrid>
                <a:gridCol w="395515">
                  <a:extLst>
                    <a:ext uri="{9D8B030D-6E8A-4147-A177-3AD203B41FA5}">
                      <a16:colId xmlns:a16="http://schemas.microsoft.com/office/drawing/2014/main" val="3204006485"/>
                    </a:ext>
                  </a:extLst>
                </a:gridCol>
                <a:gridCol w="395515">
                  <a:extLst>
                    <a:ext uri="{9D8B030D-6E8A-4147-A177-3AD203B41FA5}">
                      <a16:colId xmlns:a16="http://schemas.microsoft.com/office/drawing/2014/main" val="1697682315"/>
                    </a:ext>
                  </a:extLst>
                </a:gridCol>
                <a:gridCol w="395515">
                  <a:extLst>
                    <a:ext uri="{9D8B030D-6E8A-4147-A177-3AD203B41FA5}">
                      <a16:colId xmlns:a16="http://schemas.microsoft.com/office/drawing/2014/main" val="1166061141"/>
                    </a:ext>
                  </a:extLst>
                </a:gridCol>
                <a:gridCol w="395515">
                  <a:extLst>
                    <a:ext uri="{9D8B030D-6E8A-4147-A177-3AD203B41FA5}">
                      <a16:colId xmlns:a16="http://schemas.microsoft.com/office/drawing/2014/main" val="3618821996"/>
                    </a:ext>
                  </a:extLst>
                </a:gridCol>
                <a:gridCol w="395515">
                  <a:extLst>
                    <a:ext uri="{9D8B030D-6E8A-4147-A177-3AD203B41FA5}">
                      <a16:colId xmlns:a16="http://schemas.microsoft.com/office/drawing/2014/main" val="1555223917"/>
                    </a:ext>
                  </a:extLst>
                </a:gridCol>
                <a:gridCol w="395515">
                  <a:extLst>
                    <a:ext uri="{9D8B030D-6E8A-4147-A177-3AD203B41FA5}">
                      <a16:colId xmlns:a16="http://schemas.microsoft.com/office/drawing/2014/main" val="1110732598"/>
                    </a:ext>
                  </a:extLst>
                </a:gridCol>
                <a:gridCol w="395515">
                  <a:extLst>
                    <a:ext uri="{9D8B030D-6E8A-4147-A177-3AD203B41FA5}">
                      <a16:colId xmlns:a16="http://schemas.microsoft.com/office/drawing/2014/main" val="4112483928"/>
                    </a:ext>
                  </a:extLst>
                </a:gridCol>
                <a:gridCol w="395515">
                  <a:extLst>
                    <a:ext uri="{9D8B030D-6E8A-4147-A177-3AD203B41FA5}">
                      <a16:colId xmlns:a16="http://schemas.microsoft.com/office/drawing/2014/main" val="506213351"/>
                    </a:ext>
                  </a:extLst>
                </a:gridCol>
                <a:gridCol w="395515">
                  <a:extLst>
                    <a:ext uri="{9D8B030D-6E8A-4147-A177-3AD203B41FA5}">
                      <a16:colId xmlns:a16="http://schemas.microsoft.com/office/drawing/2014/main" val="2009595335"/>
                    </a:ext>
                  </a:extLst>
                </a:gridCol>
                <a:gridCol w="395515">
                  <a:extLst>
                    <a:ext uri="{9D8B030D-6E8A-4147-A177-3AD203B41FA5}">
                      <a16:colId xmlns:a16="http://schemas.microsoft.com/office/drawing/2014/main" val="2836727580"/>
                    </a:ext>
                  </a:extLst>
                </a:gridCol>
                <a:gridCol w="395515">
                  <a:extLst>
                    <a:ext uri="{9D8B030D-6E8A-4147-A177-3AD203B41FA5}">
                      <a16:colId xmlns:a16="http://schemas.microsoft.com/office/drawing/2014/main" val="417252483"/>
                    </a:ext>
                  </a:extLst>
                </a:gridCol>
                <a:gridCol w="395515">
                  <a:extLst>
                    <a:ext uri="{9D8B030D-6E8A-4147-A177-3AD203B41FA5}">
                      <a16:colId xmlns:a16="http://schemas.microsoft.com/office/drawing/2014/main" val="3421012395"/>
                    </a:ext>
                  </a:extLst>
                </a:gridCol>
                <a:gridCol w="395515">
                  <a:extLst>
                    <a:ext uri="{9D8B030D-6E8A-4147-A177-3AD203B41FA5}">
                      <a16:colId xmlns:a16="http://schemas.microsoft.com/office/drawing/2014/main" val="2938966647"/>
                    </a:ext>
                  </a:extLst>
                </a:gridCol>
                <a:gridCol w="395515">
                  <a:extLst>
                    <a:ext uri="{9D8B030D-6E8A-4147-A177-3AD203B41FA5}">
                      <a16:colId xmlns:a16="http://schemas.microsoft.com/office/drawing/2014/main" val="1840499504"/>
                    </a:ext>
                  </a:extLst>
                </a:gridCol>
                <a:gridCol w="395515">
                  <a:extLst>
                    <a:ext uri="{9D8B030D-6E8A-4147-A177-3AD203B41FA5}">
                      <a16:colId xmlns:a16="http://schemas.microsoft.com/office/drawing/2014/main" val="4200939935"/>
                    </a:ext>
                  </a:extLst>
                </a:gridCol>
                <a:gridCol w="395515">
                  <a:extLst>
                    <a:ext uri="{9D8B030D-6E8A-4147-A177-3AD203B41FA5}">
                      <a16:colId xmlns:a16="http://schemas.microsoft.com/office/drawing/2014/main" val="2866207373"/>
                    </a:ext>
                  </a:extLst>
                </a:gridCol>
                <a:gridCol w="395515">
                  <a:extLst>
                    <a:ext uri="{9D8B030D-6E8A-4147-A177-3AD203B41FA5}">
                      <a16:colId xmlns:a16="http://schemas.microsoft.com/office/drawing/2014/main" val="736305523"/>
                    </a:ext>
                  </a:extLst>
                </a:gridCol>
                <a:gridCol w="395515">
                  <a:extLst>
                    <a:ext uri="{9D8B030D-6E8A-4147-A177-3AD203B41FA5}">
                      <a16:colId xmlns:a16="http://schemas.microsoft.com/office/drawing/2014/main" val="2925169710"/>
                    </a:ext>
                  </a:extLst>
                </a:gridCol>
                <a:gridCol w="395515">
                  <a:extLst>
                    <a:ext uri="{9D8B030D-6E8A-4147-A177-3AD203B41FA5}">
                      <a16:colId xmlns:a16="http://schemas.microsoft.com/office/drawing/2014/main" val="3597695838"/>
                    </a:ext>
                  </a:extLst>
                </a:gridCol>
                <a:gridCol w="395515">
                  <a:extLst>
                    <a:ext uri="{9D8B030D-6E8A-4147-A177-3AD203B41FA5}">
                      <a16:colId xmlns:a16="http://schemas.microsoft.com/office/drawing/2014/main" val="3066893467"/>
                    </a:ext>
                  </a:extLst>
                </a:gridCol>
                <a:gridCol w="395515">
                  <a:extLst>
                    <a:ext uri="{9D8B030D-6E8A-4147-A177-3AD203B41FA5}">
                      <a16:colId xmlns:a16="http://schemas.microsoft.com/office/drawing/2014/main" val="3567745222"/>
                    </a:ext>
                  </a:extLst>
                </a:gridCol>
              </a:tblGrid>
              <a:tr h="3810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54729137"/>
                  </a:ext>
                </a:extLst>
              </a:tr>
            </a:tbl>
          </a:graphicData>
        </a:graphic>
      </p:graphicFrame>
      <p:graphicFrame>
        <p:nvGraphicFramePr>
          <p:cNvPr id="39" name="Content Placeholder 6"/>
          <p:cNvGraphicFramePr>
            <a:graphicFrameLocks/>
          </p:cNvGraphicFramePr>
          <p:nvPr>
            <p:extLst>
              <p:ext uri="{D42A27DB-BD31-4B8C-83A1-F6EECF244321}">
                <p14:modId xmlns:p14="http://schemas.microsoft.com/office/powerpoint/2010/main" val="92690161"/>
              </p:ext>
            </p:extLst>
          </p:nvPr>
        </p:nvGraphicFramePr>
        <p:xfrm>
          <a:off x="55800" y="4160205"/>
          <a:ext cx="8305815" cy="381000"/>
        </p:xfrm>
        <a:graphic>
          <a:graphicData uri="http://schemas.openxmlformats.org/drawingml/2006/table">
            <a:tbl>
              <a:tblPr firstRow="1" bandRow="1">
                <a:tableStyleId>{5940675A-B579-460E-94D1-54222C63F5DA}</a:tableStyleId>
              </a:tblPr>
              <a:tblGrid>
                <a:gridCol w="395515">
                  <a:extLst>
                    <a:ext uri="{9D8B030D-6E8A-4147-A177-3AD203B41FA5}">
                      <a16:colId xmlns:a16="http://schemas.microsoft.com/office/drawing/2014/main" val="3204006485"/>
                    </a:ext>
                  </a:extLst>
                </a:gridCol>
                <a:gridCol w="395515">
                  <a:extLst>
                    <a:ext uri="{9D8B030D-6E8A-4147-A177-3AD203B41FA5}">
                      <a16:colId xmlns:a16="http://schemas.microsoft.com/office/drawing/2014/main" val="1697682315"/>
                    </a:ext>
                  </a:extLst>
                </a:gridCol>
                <a:gridCol w="395515">
                  <a:extLst>
                    <a:ext uri="{9D8B030D-6E8A-4147-A177-3AD203B41FA5}">
                      <a16:colId xmlns:a16="http://schemas.microsoft.com/office/drawing/2014/main" val="1166061141"/>
                    </a:ext>
                  </a:extLst>
                </a:gridCol>
                <a:gridCol w="395515">
                  <a:extLst>
                    <a:ext uri="{9D8B030D-6E8A-4147-A177-3AD203B41FA5}">
                      <a16:colId xmlns:a16="http://schemas.microsoft.com/office/drawing/2014/main" val="3618821996"/>
                    </a:ext>
                  </a:extLst>
                </a:gridCol>
                <a:gridCol w="395515">
                  <a:extLst>
                    <a:ext uri="{9D8B030D-6E8A-4147-A177-3AD203B41FA5}">
                      <a16:colId xmlns:a16="http://schemas.microsoft.com/office/drawing/2014/main" val="1555223917"/>
                    </a:ext>
                  </a:extLst>
                </a:gridCol>
                <a:gridCol w="395515">
                  <a:extLst>
                    <a:ext uri="{9D8B030D-6E8A-4147-A177-3AD203B41FA5}">
                      <a16:colId xmlns:a16="http://schemas.microsoft.com/office/drawing/2014/main" val="1110732598"/>
                    </a:ext>
                  </a:extLst>
                </a:gridCol>
                <a:gridCol w="395515">
                  <a:extLst>
                    <a:ext uri="{9D8B030D-6E8A-4147-A177-3AD203B41FA5}">
                      <a16:colId xmlns:a16="http://schemas.microsoft.com/office/drawing/2014/main" val="4112483928"/>
                    </a:ext>
                  </a:extLst>
                </a:gridCol>
                <a:gridCol w="395515">
                  <a:extLst>
                    <a:ext uri="{9D8B030D-6E8A-4147-A177-3AD203B41FA5}">
                      <a16:colId xmlns:a16="http://schemas.microsoft.com/office/drawing/2014/main" val="506213351"/>
                    </a:ext>
                  </a:extLst>
                </a:gridCol>
                <a:gridCol w="395515">
                  <a:extLst>
                    <a:ext uri="{9D8B030D-6E8A-4147-A177-3AD203B41FA5}">
                      <a16:colId xmlns:a16="http://schemas.microsoft.com/office/drawing/2014/main" val="2009595335"/>
                    </a:ext>
                  </a:extLst>
                </a:gridCol>
                <a:gridCol w="395515">
                  <a:extLst>
                    <a:ext uri="{9D8B030D-6E8A-4147-A177-3AD203B41FA5}">
                      <a16:colId xmlns:a16="http://schemas.microsoft.com/office/drawing/2014/main" val="2836727580"/>
                    </a:ext>
                  </a:extLst>
                </a:gridCol>
                <a:gridCol w="395515">
                  <a:extLst>
                    <a:ext uri="{9D8B030D-6E8A-4147-A177-3AD203B41FA5}">
                      <a16:colId xmlns:a16="http://schemas.microsoft.com/office/drawing/2014/main" val="417252483"/>
                    </a:ext>
                  </a:extLst>
                </a:gridCol>
                <a:gridCol w="395515">
                  <a:extLst>
                    <a:ext uri="{9D8B030D-6E8A-4147-A177-3AD203B41FA5}">
                      <a16:colId xmlns:a16="http://schemas.microsoft.com/office/drawing/2014/main" val="3421012395"/>
                    </a:ext>
                  </a:extLst>
                </a:gridCol>
                <a:gridCol w="395515">
                  <a:extLst>
                    <a:ext uri="{9D8B030D-6E8A-4147-A177-3AD203B41FA5}">
                      <a16:colId xmlns:a16="http://schemas.microsoft.com/office/drawing/2014/main" val="2938966647"/>
                    </a:ext>
                  </a:extLst>
                </a:gridCol>
                <a:gridCol w="395515">
                  <a:extLst>
                    <a:ext uri="{9D8B030D-6E8A-4147-A177-3AD203B41FA5}">
                      <a16:colId xmlns:a16="http://schemas.microsoft.com/office/drawing/2014/main" val="1840499504"/>
                    </a:ext>
                  </a:extLst>
                </a:gridCol>
                <a:gridCol w="395515">
                  <a:extLst>
                    <a:ext uri="{9D8B030D-6E8A-4147-A177-3AD203B41FA5}">
                      <a16:colId xmlns:a16="http://schemas.microsoft.com/office/drawing/2014/main" val="4200939935"/>
                    </a:ext>
                  </a:extLst>
                </a:gridCol>
                <a:gridCol w="395515">
                  <a:extLst>
                    <a:ext uri="{9D8B030D-6E8A-4147-A177-3AD203B41FA5}">
                      <a16:colId xmlns:a16="http://schemas.microsoft.com/office/drawing/2014/main" val="2866207373"/>
                    </a:ext>
                  </a:extLst>
                </a:gridCol>
                <a:gridCol w="395515">
                  <a:extLst>
                    <a:ext uri="{9D8B030D-6E8A-4147-A177-3AD203B41FA5}">
                      <a16:colId xmlns:a16="http://schemas.microsoft.com/office/drawing/2014/main" val="736305523"/>
                    </a:ext>
                  </a:extLst>
                </a:gridCol>
                <a:gridCol w="395515">
                  <a:extLst>
                    <a:ext uri="{9D8B030D-6E8A-4147-A177-3AD203B41FA5}">
                      <a16:colId xmlns:a16="http://schemas.microsoft.com/office/drawing/2014/main" val="2925169710"/>
                    </a:ext>
                  </a:extLst>
                </a:gridCol>
                <a:gridCol w="395515">
                  <a:extLst>
                    <a:ext uri="{9D8B030D-6E8A-4147-A177-3AD203B41FA5}">
                      <a16:colId xmlns:a16="http://schemas.microsoft.com/office/drawing/2014/main" val="3597695838"/>
                    </a:ext>
                  </a:extLst>
                </a:gridCol>
                <a:gridCol w="395515">
                  <a:extLst>
                    <a:ext uri="{9D8B030D-6E8A-4147-A177-3AD203B41FA5}">
                      <a16:colId xmlns:a16="http://schemas.microsoft.com/office/drawing/2014/main" val="3066893467"/>
                    </a:ext>
                  </a:extLst>
                </a:gridCol>
                <a:gridCol w="395515">
                  <a:extLst>
                    <a:ext uri="{9D8B030D-6E8A-4147-A177-3AD203B41FA5}">
                      <a16:colId xmlns:a16="http://schemas.microsoft.com/office/drawing/2014/main" val="3567745222"/>
                    </a:ext>
                  </a:extLst>
                </a:gridCol>
              </a:tblGrid>
              <a:tr h="3810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54729137"/>
                  </a:ext>
                </a:extLst>
              </a:tr>
            </a:tbl>
          </a:graphicData>
        </a:graphic>
      </p:graphicFrame>
      <p:graphicFrame>
        <p:nvGraphicFramePr>
          <p:cNvPr id="40" name="Table 39"/>
          <p:cNvGraphicFramePr>
            <a:graphicFrameLocks noGrp="1"/>
          </p:cNvGraphicFramePr>
          <p:nvPr>
            <p:extLst>
              <p:ext uri="{D42A27DB-BD31-4B8C-83A1-F6EECF244321}">
                <p14:modId xmlns:p14="http://schemas.microsoft.com/office/powerpoint/2010/main" val="3335130648"/>
              </p:ext>
            </p:extLst>
          </p:nvPr>
        </p:nvGraphicFramePr>
        <p:xfrm>
          <a:off x="38470" y="4137664"/>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sp>
        <p:nvSpPr>
          <p:cNvPr id="41" name="TextBox 40"/>
          <p:cNvSpPr txBox="1"/>
          <p:nvPr/>
        </p:nvSpPr>
        <p:spPr>
          <a:xfrm>
            <a:off x="0" y="3823655"/>
            <a:ext cx="87235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D</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 (14$)</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46" name="Table 45"/>
          <p:cNvGraphicFramePr>
            <a:graphicFrameLocks noGrp="1"/>
          </p:cNvGraphicFramePr>
          <p:nvPr>
            <p:extLst>
              <p:ext uri="{D42A27DB-BD31-4B8C-83A1-F6EECF244321}">
                <p14:modId xmlns:p14="http://schemas.microsoft.com/office/powerpoint/2010/main" val="3837313084"/>
              </p:ext>
            </p:extLst>
          </p:nvPr>
        </p:nvGraphicFramePr>
        <p:xfrm>
          <a:off x="6394704" y="3221756"/>
          <a:ext cx="1196349" cy="370840"/>
        </p:xfrm>
        <a:graphic>
          <a:graphicData uri="http://schemas.openxmlformats.org/drawingml/2006/table">
            <a:tbl>
              <a:tblPr firstRow="1" bandRow="1">
                <a:tableStyleId>{5C22544A-7EE6-4342-B048-85BDC9FD1C3A}</a:tableStyleId>
              </a:tblPr>
              <a:tblGrid>
                <a:gridCol w="398783">
                  <a:extLst>
                    <a:ext uri="{9D8B030D-6E8A-4147-A177-3AD203B41FA5}">
                      <a16:colId xmlns:a16="http://schemas.microsoft.com/office/drawing/2014/main" val="305208820"/>
                    </a:ext>
                  </a:extLst>
                </a:gridCol>
                <a:gridCol w="398783">
                  <a:extLst>
                    <a:ext uri="{9D8B030D-6E8A-4147-A177-3AD203B41FA5}">
                      <a16:colId xmlns:a16="http://schemas.microsoft.com/office/drawing/2014/main" val="1656973802"/>
                    </a:ext>
                  </a:extLst>
                </a:gridCol>
                <a:gridCol w="398783">
                  <a:extLst>
                    <a:ext uri="{9D8B030D-6E8A-4147-A177-3AD203B41FA5}">
                      <a16:colId xmlns:a16="http://schemas.microsoft.com/office/drawing/2014/main" val="1989626361"/>
                    </a:ext>
                  </a:extLst>
                </a:gridCol>
              </a:tblGrid>
              <a:tr h="370840">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extLst>
                  <a:ext uri="{0D108BD9-81ED-4DB2-BD59-A6C34878D82A}">
                    <a16:rowId xmlns:a16="http://schemas.microsoft.com/office/drawing/2014/main" val="3970546403"/>
                  </a:ext>
                </a:extLst>
              </a:tr>
            </a:tbl>
          </a:graphicData>
        </a:graphic>
      </p:graphicFrame>
      <p:graphicFrame>
        <p:nvGraphicFramePr>
          <p:cNvPr id="47" name="Content Placeholder 6"/>
          <p:cNvGraphicFramePr>
            <a:graphicFrameLocks/>
          </p:cNvGraphicFramePr>
          <p:nvPr>
            <p:extLst>
              <p:ext uri="{D42A27DB-BD31-4B8C-83A1-F6EECF244321}">
                <p14:modId xmlns:p14="http://schemas.microsoft.com/office/powerpoint/2010/main" val="3751278944"/>
              </p:ext>
            </p:extLst>
          </p:nvPr>
        </p:nvGraphicFramePr>
        <p:xfrm>
          <a:off x="55800" y="3253289"/>
          <a:ext cx="8305815" cy="381000"/>
        </p:xfrm>
        <a:graphic>
          <a:graphicData uri="http://schemas.openxmlformats.org/drawingml/2006/table">
            <a:tbl>
              <a:tblPr firstRow="1" bandRow="1">
                <a:tableStyleId>{5940675A-B579-460E-94D1-54222C63F5DA}</a:tableStyleId>
              </a:tblPr>
              <a:tblGrid>
                <a:gridCol w="395515">
                  <a:extLst>
                    <a:ext uri="{9D8B030D-6E8A-4147-A177-3AD203B41FA5}">
                      <a16:colId xmlns:a16="http://schemas.microsoft.com/office/drawing/2014/main" val="3204006485"/>
                    </a:ext>
                  </a:extLst>
                </a:gridCol>
                <a:gridCol w="395515">
                  <a:extLst>
                    <a:ext uri="{9D8B030D-6E8A-4147-A177-3AD203B41FA5}">
                      <a16:colId xmlns:a16="http://schemas.microsoft.com/office/drawing/2014/main" val="1697682315"/>
                    </a:ext>
                  </a:extLst>
                </a:gridCol>
                <a:gridCol w="395515">
                  <a:extLst>
                    <a:ext uri="{9D8B030D-6E8A-4147-A177-3AD203B41FA5}">
                      <a16:colId xmlns:a16="http://schemas.microsoft.com/office/drawing/2014/main" val="1166061141"/>
                    </a:ext>
                  </a:extLst>
                </a:gridCol>
                <a:gridCol w="395515">
                  <a:extLst>
                    <a:ext uri="{9D8B030D-6E8A-4147-A177-3AD203B41FA5}">
                      <a16:colId xmlns:a16="http://schemas.microsoft.com/office/drawing/2014/main" val="3618821996"/>
                    </a:ext>
                  </a:extLst>
                </a:gridCol>
                <a:gridCol w="395515">
                  <a:extLst>
                    <a:ext uri="{9D8B030D-6E8A-4147-A177-3AD203B41FA5}">
                      <a16:colId xmlns:a16="http://schemas.microsoft.com/office/drawing/2014/main" val="1555223917"/>
                    </a:ext>
                  </a:extLst>
                </a:gridCol>
                <a:gridCol w="395515">
                  <a:extLst>
                    <a:ext uri="{9D8B030D-6E8A-4147-A177-3AD203B41FA5}">
                      <a16:colId xmlns:a16="http://schemas.microsoft.com/office/drawing/2014/main" val="1110732598"/>
                    </a:ext>
                  </a:extLst>
                </a:gridCol>
                <a:gridCol w="395515">
                  <a:extLst>
                    <a:ext uri="{9D8B030D-6E8A-4147-A177-3AD203B41FA5}">
                      <a16:colId xmlns:a16="http://schemas.microsoft.com/office/drawing/2014/main" val="4112483928"/>
                    </a:ext>
                  </a:extLst>
                </a:gridCol>
                <a:gridCol w="395515">
                  <a:extLst>
                    <a:ext uri="{9D8B030D-6E8A-4147-A177-3AD203B41FA5}">
                      <a16:colId xmlns:a16="http://schemas.microsoft.com/office/drawing/2014/main" val="506213351"/>
                    </a:ext>
                  </a:extLst>
                </a:gridCol>
                <a:gridCol w="395515">
                  <a:extLst>
                    <a:ext uri="{9D8B030D-6E8A-4147-A177-3AD203B41FA5}">
                      <a16:colId xmlns:a16="http://schemas.microsoft.com/office/drawing/2014/main" val="2009595335"/>
                    </a:ext>
                  </a:extLst>
                </a:gridCol>
                <a:gridCol w="395515">
                  <a:extLst>
                    <a:ext uri="{9D8B030D-6E8A-4147-A177-3AD203B41FA5}">
                      <a16:colId xmlns:a16="http://schemas.microsoft.com/office/drawing/2014/main" val="2836727580"/>
                    </a:ext>
                  </a:extLst>
                </a:gridCol>
                <a:gridCol w="395515">
                  <a:extLst>
                    <a:ext uri="{9D8B030D-6E8A-4147-A177-3AD203B41FA5}">
                      <a16:colId xmlns:a16="http://schemas.microsoft.com/office/drawing/2014/main" val="417252483"/>
                    </a:ext>
                  </a:extLst>
                </a:gridCol>
                <a:gridCol w="395515">
                  <a:extLst>
                    <a:ext uri="{9D8B030D-6E8A-4147-A177-3AD203B41FA5}">
                      <a16:colId xmlns:a16="http://schemas.microsoft.com/office/drawing/2014/main" val="3421012395"/>
                    </a:ext>
                  </a:extLst>
                </a:gridCol>
                <a:gridCol w="395515">
                  <a:extLst>
                    <a:ext uri="{9D8B030D-6E8A-4147-A177-3AD203B41FA5}">
                      <a16:colId xmlns:a16="http://schemas.microsoft.com/office/drawing/2014/main" val="2938966647"/>
                    </a:ext>
                  </a:extLst>
                </a:gridCol>
                <a:gridCol w="395515">
                  <a:extLst>
                    <a:ext uri="{9D8B030D-6E8A-4147-A177-3AD203B41FA5}">
                      <a16:colId xmlns:a16="http://schemas.microsoft.com/office/drawing/2014/main" val="1840499504"/>
                    </a:ext>
                  </a:extLst>
                </a:gridCol>
                <a:gridCol w="395515">
                  <a:extLst>
                    <a:ext uri="{9D8B030D-6E8A-4147-A177-3AD203B41FA5}">
                      <a16:colId xmlns:a16="http://schemas.microsoft.com/office/drawing/2014/main" val="4200939935"/>
                    </a:ext>
                  </a:extLst>
                </a:gridCol>
                <a:gridCol w="395515">
                  <a:extLst>
                    <a:ext uri="{9D8B030D-6E8A-4147-A177-3AD203B41FA5}">
                      <a16:colId xmlns:a16="http://schemas.microsoft.com/office/drawing/2014/main" val="2866207373"/>
                    </a:ext>
                  </a:extLst>
                </a:gridCol>
                <a:gridCol w="395515">
                  <a:extLst>
                    <a:ext uri="{9D8B030D-6E8A-4147-A177-3AD203B41FA5}">
                      <a16:colId xmlns:a16="http://schemas.microsoft.com/office/drawing/2014/main" val="736305523"/>
                    </a:ext>
                  </a:extLst>
                </a:gridCol>
                <a:gridCol w="395515">
                  <a:extLst>
                    <a:ext uri="{9D8B030D-6E8A-4147-A177-3AD203B41FA5}">
                      <a16:colId xmlns:a16="http://schemas.microsoft.com/office/drawing/2014/main" val="2925169710"/>
                    </a:ext>
                  </a:extLst>
                </a:gridCol>
                <a:gridCol w="395515">
                  <a:extLst>
                    <a:ext uri="{9D8B030D-6E8A-4147-A177-3AD203B41FA5}">
                      <a16:colId xmlns:a16="http://schemas.microsoft.com/office/drawing/2014/main" val="3597695838"/>
                    </a:ext>
                  </a:extLst>
                </a:gridCol>
                <a:gridCol w="395515">
                  <a:extLst>
                    <a:ext uri="{9D8B030D-6E8A-4147-A177-3AD203B41FA5}">
                      <a16:colId xmlns:a16="http://schemas.microsoft.com/office/drawing/2014/main" val="3066893467"/>
                    </a:ext>
                  </a:extLst>
                </a:gridCol>
                <a:gridCol w="395515">
                  <a:extLst>
                    <a:ext uri="{9D8B030D-6E8A-4147-A177-3AD203B41FA5}">
                      <a16:colId xmlns:a16="http://schemas.microsoft.com/office/drawing/2014/main" val="3567745222"/>
                    </a:ext>
                  </a:extLst>
                </a:gridCol>
              </a:tblGrid>
              <a:tr h="3810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54729137"/>
                  </a:ext>
                </a:extLst>
              </a:tr>
            </a:tbl>
          </a:graphicData>
        </a:graphic>
      </p:graphicFrame>
      <p:graphicFrame>
        <p:nvGraphicFramePr>
          <p:cNvPr id="49" name="Table 48"/>
          <p:cNvGraphicFramePr>
            <a:graphicFrameLocks noGrp="1"/>
          </p:cNvGraphicFramePr>
          <p:nvPr>
            <p:extLst>
              <p:ext uri="{D42A27DB-BD31-4B8C-83A1-F6EECF244321}">
                <p14:modId xmlns:p14="http://schemas.microsoft.com/office/powerpoint/2010/main" val="4098274282"/>
              </p:ext>
            </p:extLst>
          </p:nvPr>
        </p:nvGraphicFramePr>
        <p:xfrm>
          <a:off x="2843781" y="3222270"/>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51" name="TextBox 50"/>
          <p:cNvSpPr txBox="1"/>
          <p:nvPr/>
        </p:nvSpPr>
        <p:spPr>
          <a:xfrm>
            <a:off x="2743200" y="2933489"/>
            <a:ext cx="84189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E</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 (15$)</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2" name="TextBox 51"/>
          <p:cNvSpPr txBox="1"/>
          <p:nvPr/>
        </p:nvSpPr>
        <p:spPr>
          <a:xfrm>
            <a:off x="6356234" y="2909255"/>
            <a:ext cx="74571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A (4$)</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53" name="Table 52"/>
          <p:cNvGraphicFramePr>
            <a:graphicFrameLocks noGrp="1"/>
          </p:cNvGraphicFramePr>
          <p:nvPr>
            <p:extLst>
              <p:ext uri="{D42A27DB-BD31-4B8C-83A1-F6EECF244321}">
                <p14:modId xmlns:p14="http://schemas.microsoft.com/office/powerpoint/2010/main" val="389974014"/>
              </p:ext>
            </p:extLst>
          </p:nvPr>
        </p:nvGraphicFramePr>
        <p:xfrm>
          <a:off x="4782757" y="288452"/>
          <a:ext cx="1196349" cy="370840"/>
        </p:xfrm>
        <a:graphic>
          <a:graphicData uri="http://schemas.openxmlformats.org/drawingml/2006/table">
            <a:tbl>
              <a:tblPr firstRow="1" bandRow="1">
                <a:tableStyleId>{5C22544A-7EE6-4342-B048-85BDC9FD1C3A}</a:tableStyleId>
              </a:tblPr>
              <a:tblGrid>
                <a:gridCol w="398783">
                  <a:extLst>
                    <a:ext uri="{9D8B030D-6E8A-4147-A177-3AD203B41FA5}">
                      <a16:colId xmlns:a16="http://schemas.microsoft.com/office/drawing/2014/main" val="305208820"/>
                    </a:ext>
                  </a:extLst>
                </a:gridCol>
                <a:gridCol w="398783">
                  <a:extLst>
                    <a:ext uri="{9D8B030D-6E8A-4147-A177-3AD203B41FA5}">
                      <a16:colId xmlns:a16="http://schemas.microsoft.com/office/drawing/2014/main" val="1656973802"/>
                    </a:ext>
                  </a:extLst>
                </a:gridCol>
                <a:gridCol w="398783">
                  <a:extLst>
                    <a:ext uri="{9D8B030D-6E8A-4147-A177-3AD203B41FA5}">
                      <a16:colId xmlns:a16="http://schemas.microsoft.com/office/drawing/2014/main" val="1989626361"/>
                    </a:ext>
                  </a:extLst>
                </a:gridCol>
              </a:tblGrid>
              <a:tr h="370840">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extLst>
                  <a:ext uri="{0D108BD9-81ED-4DB2-BD59-A6C34878D82A}">
                    <a16:rowId xmlns:a16="http://schemas.microsoft.com/office/drawing/2014/main" val="3970546403"/>
                  </a:ext>
                </a:extLst>
              </a:tr>
            </a:tbl>
          </a:graphicData>
        </a:graphic>
      </p:graphicFrame>
      <p:graphicFrame>
        <p:nvGraphicFramePr>
          <p:cNvPr id="54" name="Table 53"/>
          <p:cNvGraphicFramePr>
            <a:graphicFrameLocks noGrp="1"/>
          </p:cNvGraphicFramePr>
          <p:nvPr>
            <p:extLst>
              <p:ext uri="{D42A27DB-BD31-4B8C-83A1-F6EECF244321}">
                <p14:modId xmlns:p14="http://schemas.microsoft.com/office/powerpoint/2010/main" val="628702376"/>
              </p:ext>
            </p:extLst>
          </p:nvPr>
        </p:nvGraphicFramePr>
        <p:xfrm>
          <a:off x="6434395" y="290911"/>
          <a:ext cx="1586492" cy="370840"/>
        </p:xfrm>
        <a:graphic>
          <a:graphicData uri="http://schemas.openxmlformats.org/drawingml/2006/table">
            <a:tbl>
              <a:tblPr firstRow="1" bandRow="1">
                <a:tableStyleId>{5C22544A-7EE6-4342-B048-85BDC9FD1C3A}</a:tableStyleId>
              </a:tblPr>
              <a:tblGrid>
                <a:gridCol w="396623">
                  <a:extLst>
                    <a:ext uri="{9D8B030D-6E8A-4147-A177-3AD203B41FA5}">
                      <a16:colId xmlns:a16="http://schemas.microsoft.com/office/drawing/2014/main" val="232159963"/>
                    </a:ext>
                  </a:extLst>
                </a:gridCol>
                <a:gridCol w="396623">
                  <a:extLst>
                    <a:ext uri="{9D8B030D-6E8A-4147-A177-3AD203B41FA5}">
                      <a16:colId xmlns:a16="http://schemas.microsoft.com/office/drawing/2014/main" val="459033437"/>
                    </a:ext>
                  </a:extLst>
                </a:gridCol>
                <a:gridCol w="396623">
                  <a:extLst>
                    <a:ext uri="{9D8B030D-6E8A-4147-A177-3AD203B41FA5}">
                      <a16:colId xmlns:a16="http://schemas.microsoft.com/office/drawing/2014/main" val="1157538066"/>
                    </a:ext>
                  </a:extLst>
                </a:gridCol>
                <a:gridCol w="396623">
                  <a:extLst>
                    <a:ext uri="{9D8B030D-6E8A-4147-A177-3AD203B41FA5}">
                      <a16:colId xmlns:a16="http://schemas.microsoft.com/office/drawing/2014/main" val="443307294"/>
                    </a:ext>
                  </a:extLst>
                </a:gridCol>
              </a:tblGrid>
              <a:tr h="370840">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217426090"/>
                  </a:ext>
                </a:extLst>
              </a:tr>
            </a:tbl>
          </a:graphicData>
        </a:graphic>
      </p:graphicFrame>
      <p:graphicFrame>
        <p:nvGraphicFramePr>
          <p:cNvPr id="55" name="Table 54"/>
          <p:cNvGraphicFramePr>
            <a:graphicFrameLocks noGrp="1"/>
          </p:cNvGraphicFramePr>
          <p:nvPr>
            <p:extLst>
              <p:ext uri="{D42A27DB-BD31-4B8C-83A1-F6EECF244321}">
                <p14:modId xmlns:p14="http://schemas.microsoft.com/office/powerpoint/2010/main" val="2393549733"/>
              </p:ext>
            </p:extLst>
          </p:nvPr>
        </p:nvGraphicFramePr>
        <p:xfrm>
          <a:off x="4802261" y="1000760"/>
          <a:ext cx="2764538" cy="370840"/>
        </p:xfrm>
        <a:graphic>
          <a:graphicData uri="http://schemas.openxmlformats.org/drawingml/2006/table">
            <a:tbl>
              <a:tblPr firstRow="1" bandRow="1">
                <a:tableStyleId>{5C22544A-7EE6-4342-B048-85BDC9FD1C3A}</a:tableStyleId>
              </a:tblPr>
              <a:tblGrid>
                <a:gridCol w="394934">
                  <a:extLst>
                    <a:ext uri="{9D8B030D-6E8A-4147-A177-3AD203B41FA5}">
                      <a16:colId xmlns:a16="http://schemas.microsoft.com/office/drawing/2014/main" val="1505445615"/>
                    </a:ext>
                  </a:extLst>
                </a:gridCol>
                <a:gridCol w="394934">
                  <a:extLst>
                    <a:ext uri="{9D8B030D-6E8A-4147-A177-3AD203B41FA5}">
                      <a16:colId xmlns:a16="http://schemas.microsoft.com/office/drawing/2014/main" val="79449735"/>
                    </a:ext>
                  </a:extLst>
                </a:gridCol>
                <a:gridCol w="394934">
                  <a:extLst>
                    <a:ext uri="{9D8B030D-6E8A-4147-A177-3AD203B41FA5}">
                      <a16:colId xmlns:a16="http://schemas.microsoft.com/office/drawing/2014/main" val="3520465647"/>
                    </a:ext>
                  </a:extLst>
                </a:gridCol>
                <a:gridCol w="394934">
                  <a:extLst>
                    <a:ext uri="{9D8B030D-6E8A-4147-A177-3AD203B41FA5}">
                      <a16:colId xmlns:a16="http://schemas.microsoft.com/office/drawing/2014/main" val="265221969"/>
                    </a:ext>
                  </a:extLst>
                </a:gridCol>
                <a:gridCol w="394934">
                  <a:extLst>
                    <a:ext uri="{9D8B030D-6E8A-4147-A177-3AD203B41FA5}">
                      <a16:colId xmlns:a16="http://schemas.microsoft.com/office/drawing/2014/main" val="1229537919"/>
                    </a:ext>
                  </a:extLst>
                </a:gridCol>
                <a:gridCol w="394934">
                  <a:extLst>
                    <a:ext uri="{9D8B030D-6E8A-4147-A177-3AD203B41FA5}">
                      <a16:colId xmlns:a16="http://schemas.microsoft.com/office/drawing/2014/main" val="1171471827"/>
                    </a:ext>
                  </a:extLst>
                </a:gridCol>
                <a:gridCol w="394934">
                  <a:extLst>
                    <a:ext uri="{9D8B030D-6E8A-4147-A177-3AD203B41FA5}">
                      <a16:colId xmlns:a16="http://schemas.microsoft.com/office/drawing/2014/main" val="2405637573"/>
                    </a:ext>
                  </a:extLst>
                </a:gridCol>
              </a:tblGrid>
              <a:tr h="370840">
                <a:tc>
                  <a:txBody>
                    <a:bodyPr/>
                    <a:lstStyle/>
                    <a:p>
                      <a:endParaRPr lang="en-US" dirty="0"/>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dirty="0"/>
                    </a:p>
                  </a:txBody>
                  <a:tcPr>
                    <a:solidFill>
                      <a:schemeClr val="accent3">
                        <a:lumMod val="75000"/>
                      </a:schemeClr>
                    </a:solidFill>
                  </a:tcPr>
                </a:tc>
                <a:extLst>
                  <a:ext uri="{0D108BD9-81ED-4DB2-BD59-A6C34878D82A}">
                    <a16:rowId xmlns:a16="http://schemas.microsoft.com/office/drawing/2014/main" val="619364408"/>
                  </a:ext>
                </a:extLst>
              </a:tr>
            </a:tbl>
          </a:graphicData>
        </a:graphic>
      </p:graphicFrame>
      <p:graphicFrame>
        <p:nvGraphicFramePr>
          <p:cNvPr id="56" name="Table 55"/>
          <p:cNvGraphicFramePr>
            <a:graphicFrameLocks noGrp="1"/>
          </p:cNvGraphicFramePr>
          <p:nvPr>
            <p:extLst>
              <p:ext uri="{D42A27DB-BD31-4B8C-83A1-F6EECF244321}">
                <p14:modId xmlns:p14="http://schemas.microsoft.com/office/powerpoint/2010/main" val="1434454396"/>
              </p:ext>
            </p:extLst>
          </p:nvPr>
        </p:nvGraphicFramePr>
        <p:xfrm>
          <a:off x="4794949" y="1685609"/>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graphicFrame>
        <p:nvGraphicFramePr>
          <p:cNvPr id="57" name="Table 56"/>
          <p:cNvGraphicFramePr>
            <a:graphicFrameLocks noGrp="1"/>
          </p:cNvGraphicFramePr>
          <p:nvPr>
            <p:extLst>
              <p:ext uri="{D42A27DB-BD31-4B8C-83A1-F6EECF244321}">
                <p14:modId xmlns:p14="http://schemas.microsoft.com/office/powerpoint/2010/main" val="3875824038"/>
              </p:ext>
            </p:extLst>
          </p:nvPr>
        </p:nvGraphicFramePr>
        <p:xfrm>
          <a:off x="4812789" y="2372360"/>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58" name="TextBox 57"/>
          <p:cNvSpPr txBox="1"/>
          <p:nvPr/>
        </p:nvSpPr>
        <p:spPr>
          <a:xfrm>
            <a:off x="6358195" y="-21590"/>
            <a:ext cx="117852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B</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 (5$,</a:t>
            </a:r>
            <a:r>
              <a:rPr kumimoji="0" lang="en-US" sz="1800" b="0" i="0" u="none" strike="noStrike" kern="1200" cap="none" spc="0" normalizeH="0" noProof="0" dirty="0" smtClean="0">
                <a:ln>
                  <a:noFill/>
                </a:ln>
                <a:solidFill>
                  <a:prstClr val="black"/>
                </a:solidFill>
                <a:effectLst/>
                <a:uLnTx/>
                <a:uFillTx/>
                <a:latin typeface="Calibri"/>
                <a:ea typeface="+mn-ea"/>
                <a:cs typeface="+mn-cs"/>
              </a:rPr>
              <a:t> </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4kg)</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9" name="TextBox 58"/>
          <p:cNvSpPr txBox="1"/>
          <p:nvPr/>
        </p:nvSpPr>
        <p:spPr>
          <a:xfrm>
            <a:off x="4724400" y="698748"/>
            <a:ext cx="129394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C (11$, 7kg)</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0" name="TextBox 59"/>
          <p:cNvSpPr txBox="1"/>
          <p:nvPr/>
        </p:nvSpPr>
        <p:spPr>
          <a:xfrm>
            <a:off x="4756479" y="1371600"/>
            <a:ext cx="131318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D</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 (14$, 8kg)</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1" name="TextBox 60"/>
          <p:cNvSpPr txBox="1"/>
          <p:nvPr/>
        </p:nvSpPr>
        <p:spPr>
          <a:xfrm>
            <a:off x="4712208" y="2083579"/>
            <a:ext cx="128272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E</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 (15$, 9kg)</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62" name="TextBox 61"/>
          <p:cNvSpPr txBox="1"/>
          <p:nvPr/>
        </p:nvSpPr>
        <p:spPr>
          <a:xfrm>
            <a:off x="4744287" y="-24049"/>
            <a:ext cx="118654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A (4$, 3kg)</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TextBox 2"/>
          <p:cNvSpPr txBox="1"/>
          <p:nvPr/>
        </p:nvSpPr>
        <p:spPr>
          <a:xfrm>
            <a:off x="8358114" y="3184564"/>
            <a:ext cx="78238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Calibri"/>
                <a:ea typeface="+mn-ea"/>
                <a:cs typeface="+mn-cs"/>
              </a:rPr>
              <a:t>0/1, NF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Calibri"/>
                <a:ea typeface="+mn-ea"/>
                <a:cs typeface="+mn-cs"/>
              </a:rPr>
              <a:t>3</a:t>
            </a:r>
            <a:r>
              <a:rPr lang="en-US" sz="1400" dirty="0" smtClean="0">
                <a:solidFill>
                  <a:prstClr val="black"/>
                </a:solidFill>
                <a:latin typeface="Calibri"/>
              </a:rPr>
              <a:t>0</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63" name="TextBox 62"/>
          <p:cNvSpPr txBox="1"/>
          <p:nvPr/>
        </p:nvSpPr>
        <p:spPr>
          <a:xfrm>
            <a:off x="8476063" y="4048780"/>
            <a:ext cx="706563"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smtClean="0">
                <a:ln>
                  <a:noFill/>
                </a:ln>
                <a:solidFill>
                  <a:prstClr val="black"/>
                </a:solidFill>
                <a:effectLst/>
                <a:uLnTx/>
                <a:uFillTx/>
                <a:latin typeface="Calibri"/>
                <a:ea typeface="+mn-ea"/>
                <a:cs typeface="+mn-cs"/>
              </a:rPr>
              <a:t>inf</a:t>
            </a:r>
            <a:r>
              <a:rPr kumimoji="0" lang="en-US" sz="1400" b="0" i="0" u="none" strike="noStrike" kern="1200" cap="none" spc="0" normalizeH="0" baseline="0" noProof="0" dirty="0" smtClean="0">
                <a:ln>
                  <a:noFill/>
                </a:ln>
                <a:solidFill>
                  <a:prstClr val="black"/>
                </a:solidFill>
                <a:effectLst/>
                <a:uLnTx/>
                <a:uFillTx/>
                <a:latin typeface="Calibri"/>
                <a:ea typeface="+mn-ea"/>
                <a:cs typeface="+mn-cs"/>
              </a:rPr>
              <a:t>, NF</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prstClr val="black"/>
                </a:solidFill>
                <a:latin typeface="Calibri"/>
              </a:rPr>
              <a:t>29</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66" name="TextBox 65"/>
          <p:cNvSpPr txBox="1"/>
          <p:nvPr/>
        </p:nvSpPr>
        <p:spPr>
          <a:xfrm>
            <a:off x="8437437" y="4876800"/>
            <a:ext cx="706563"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smtClean="0">
                <a:ln>
                  <a:noFill/>
                </a:ln>
                <a:solidFill>
                  <a:prstClr val="black"/>
                </a:solidFill>
                <a:effectLst/>
                <a:uLnTx/>
                <a:uFillTx/>
                <a:latin typeface="Calibri"/>
                <a:ea typeface="+mn-ea"/>
                <a:cs typeface="+mn-cs"/>
              </a:rPr>
              <a:t>inf</a:t>
            </a:r>
            <a:r>
              <a:rPr kumimoji="0" lang="en-US" sz="1400" b="0" i="0" u="none" strike="noStrike" kern="1200" cap="none" spc="0" normalizeH="0" baseline="0" noProof="0" dirty="0" smtClean="0">
                <a:ln>
                  <a:noFill/>
                </a:ln>
                <a:solidFill>
                  <a:prstClr val="black"/>
                </a:solidFill>
                <a:effectLst/>
                <a:uLnTx/>
                <a:uFillTx/>
                <a:latin typeface="Calibri"/>
                <a:ea typeface="+mn-ea"/>
                <a:cs typeface="+mn-cs"/>
              </a:rPr>
              <a:t>, 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Calibri"/>
                <a:ea typeface="+mn-ea"/>
                <a:cs typeface="+mn-cs"/>
              </a:rPr>
              <a:t>33.75</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67" name="TextBox 66"/>
          <p:cNvSpPr txBox="1"/>
          <p:nvPr/>
        </p:nvSpPr>
        <p:spPr>
          <a:xfrm>
            <a:off x="8514682" y="5833130"/>
            <a:ext cx="706563"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Calibri"/>
                <a:ea typeface="+mn-ea"/>
                <a:cs typeface="+mn-cs"/>
              </a:rPr>
              <a:t>0/1, 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prstClr val="black"/>
                </a:solidFill>
                <a:effectLst/>
                <a:uLnTx/>
                <a:uFillTx/>
                <a:latin typeface="Calibri"/>
                <a:ea typeface="+mn-ea"/>
                <a:cs typeface="+mn-cs"/>
              </a:rPr>
              <a:t>32.5</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64" name="Table 63"/>
          <p:cNvGraphicFramePr>
            <a:graphicFrameLocks noGrp="1"/>
          </p:cNvGraphicFramePr>
          <p:nvPr>
            <p:extLst>
              <p:ext uri="{D42A27DB-BD31-4B8C-83A1-F6EECF244321}">
                <p14:modId xmlns:p14="http://schemas.microsoft.com/office/powerpoint/2010/main" val="746142687"/>
              </p:ext>
            </p:extLst>
          </p:nvPr>
        </p:nvGraphicFramePr>
        <p:xfrm>
          <a:off x="54862" y="3224215"/>
          <a:ext cx="2764538" cy="370840"/>
        </p:xfrm>
        <a:graphic>
          <a:graphicData uri="http://schemas.openxmlformats.org/drawingml/2006/table">
            <a:tbl>
              <a:tblPr firstRow="1" bandRow="1">
                <a:tableStyleId>{5C22544A-7EE6-4342-B048-85BDC9FD1C3A}</a:tableStyleId>
              </a:tblPr>
              <a:tblGrid>
                <a:gridCol w="394934">
                  <a:extLst>
                    <a:ext uri="{9D8B030D-6E8A-4147-A177-3AD203B41FA5}">
                      <a16:colId xmlns:a16="http://schemas.microsoft.com/office/drawing/2014/main" val="1505445615"/>
                    </a:ext>
                  </a:extLst>
                </a:gridCol>
                <a:gridCol w="394934">
                  <a:extLst>
                    <a:ext uri="{9D8B030D-6E8A-4147-A177-3AD203B41FA5}">
                      <a16:colId xmlns:a16="http://schemas.microsoft.com/office/drawing/2014/main" val="79449735"/>
                    </a:ext>
                  </a:extLst>
                </a:gridCol>
                <a:gridCol w="394934">
                  <a:extLst>
                    <a:ext uri="{9D8B030D-6E8A-4147-A177-3AD203B41FA5}">
                      <a16:colId xmlns:a16="http://schemas.microsoft.com/office/drawing/2014/main" val="3520465647"/>
                    </a:ext>
                  </a:extLst>
                </a:gridCol>
                <a:gridCol w="394934">
                  <a:extLst>
                    <a:ext uri="{9D8B030D-6E8A-4147-A177-3AD203B41FA5}">
                      <a16:colId xmlns:a16="http://schemas.microsoft.com/office/drawing/2014/main" val="265221969"/>
                    </a:ext>
                  </a:extLst>
                </a:gridCol>
                <a:gridCol w="394934">
                  <a:extLst>
                    <a:ext uri="{9D8B030D-6E8A-4147-A177-3AD203B41FA5}">
                      <a16:colId xmlns:a16="http://schemas.microsoft.com/office/drawing/2014/main" val="1229537919"/>
                    </a:ext>
                  </a:extLst>
                </a:gridCol>
                <a:gridCol w="394934">
                  <a:extLst>
                    <a:ext uri="{9D8B030D-6E8A-4147-A177-3AD203B41FA5}">
                      <a16:colId xmlns:a16="http://schemas.microsoft.com/office/drawing/2014/main" val="1171471827"/>
                    </a:ext>
                  </a:extLst>
                </a:gridCol>
                <a:gridCol w="394934">
                  <a:extLst>
                    <a:ext uri="{9D8B030D-6E8A-4147-A177-3AD203B41FA5}">
                      <a16:colId xmlns:a16="http://schemas.microsoft.com/office/drawing/2014/main" val="2405637573"/>
                    </a:ext>
                  </a:extLst>
                </a:gridCol>
              </a:tblGrid>
              <a:tr h="370840">
                <a:tc>
                  <a:txBody>
                    <a:bodyPr/>
                    <a:lstStyle/>
                    <a:p>
                      <a:endParaRPr lang="en-US" dirty="0"/>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dirty="0"/>
                    </a:p>
                  </a:txBody>
                  <a:tcPr>
                    <a:solidFill>
                      <a:schemeClr val="accent3">
                        <a:lumMod val="75000"/>
                      </a:schemeClr>
                    </a:solidFill>
                  </a:tcPr>
                </a:tc>
                <a:extLst>
                  <a:ext uri="{0D108BD9-81ED-4DB2-BD59-A6C34878D82A}">
                    <a16:rowId xmlns:a16="http://schemas.microsoft.com/office/drawing/2014/main" val="619364408"/>
                  </a:ext>
                </a:extLst>
              </a:tr>
            </a:tbl>
          </a:graphicData>
        </a:graphic>
      </p:graphicFrame>
      <p:sp>
        <p:nvSpPr>
          <p:cNvPr id="65" name="TextBox 64"/>
          <p:cNvSpPr txBox="1"/>
          <p:nvPr/>
        </p:nvSpPr>
        <p:spPr>
          <a:xfrm>
            <a:off x="-22999" y="2922203"/>
            <a:ext cx="85311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C (11$)</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68" name="Table 67"/>
          <p:cNvGraphicFramePr>
            <a:graphicFrameLocks noGrp="1"/>
          </p:cNvGraphicFramePr>
          <p:nvPr>
            <p:extLst>
              <p:ext uri="{D42A27DB-BD31-4B8C-83A1-F6EECF244321}">
                <p14:modId xmlns:p14="http://schemas.microsoft.com/office/powerpoint/2010/main" val="2453685654"/>
              </p:ext>
            </p:extLst>
          </p:nvPr>
        </p:nvGraphicFramePr>
        <p:xfrm>
          <a:off x="3200400" y="4138615"/>
          <a:ext cx="1586492" cy="370840"/>
        </p:xfrm>
        <a:graphic>
          <a:graphicData uri="http://schemas.openxmlformats.org/drawingml/2006/table">
            <a:tbl>
              <a:tblPr firstRow="1" bandRow="1">
                <a:tableStyleId>{5C22544A-7EE6-4342-B048-85BDC9FD1C3A}</a:tableStyleId>
              </a:tblPr>
              <a:tblGrid>
                <a:gridCol w="396623">
                  <a:extLst>
                    <a:ext uri="{9D8B030D-6E8A-4147-A177-3AD203B41FA5}">
                      <a16:colId xmlns:a16="http://schemas.microsoft.com/office/drawing/2014/main" val="232159963"/>
                    </a:ext>
                  </a:extLst>
                </a:gridCol>
                <a:gridCol w="396623">
                  <a:extLst>
                    <a:ext uri="{9D8B030D-6E8A-4147-A177-3AD203B41FA5}">
                      <a16:colId xmlns:a16="http://schemas.microsoft.com/office/drawing/2014/main" val="459033437"/>
                    </a:ext>
                  </a:extLst>
                </a:gridCol>
                <a:gridCol w="396623">
                  <a:extLst>
                    <a:ext uri="{9D8B030D-6E8A-4147-A177-3AD203B41FA5}">
                      <a16:colId xmlns:a16="http://schemas.microsoft.com/office/drawing/2014/main" val="1157538066"/>
                    </a:ext>
                  </a:extLst>
                </a:gridCol>
                <a:gridCol w="396623">
                  <a:extLst>
                    <a:ext uri="{9D8B030D-6E8A-4147-A177-3AD203B41FA5}">
                      <a16:colId xmlns:a16="http://schemas.microsoft.com/office/drawing/2014/main" val="443307294"/>
                    </a:ext>
                  </a:extLst>
                </a:gridCol>
              </a:tblGrid>
              <a:tr h="370840">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217426090"/>
                  </a:ext>
                </a:extLst>
              </a:tr>
            </a:tbl>
          </a:graphicData>
        </a:graphic>
      </p:graphicFrame>
      <p:sp>
        <p:nvSpPr>
          <p:cNvPr id="69" name="TextBox 68"/>
          <p:cNvSpPr txBox="1"/>
          <p:nvPr/>
        </p:nvSpPr>
        <p:spPr>
          <a:xfrm>
            <a:off x="3200400" y="3826114"/>
            <a:ext cx="7377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B</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 (5$)</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70" name="Table 69"/>
          <p:cNvGraphicFramePr>
            <a:graphicFrameLocks noGrp="1"/>
          </p:cNvGraphicFramePr>
          <p:nvPr>
            <p:extLst>
              <p:ext uri="{D42A27DB-BD31-4B8C-83A1-F6EECF244321}">
                <p14:modId xmlns:p14="http://schemas.microsoft.com/office/powerpoint/2010/main" val="2176224245"/>
              </p:ext>
            </p:extLst>
          </p:nvPr>
        </p:nvGraphicFramePr>
        <p:xfrm>
          <a:off x="4800600" y="4052255"/>
          <a:ext cx="1586492" cy="370840"/>
        </p:xfrm>
        <a:graphic>
          <a:graphicData uri="http://schemas.openxmlformats.org/drawingml/2006/table">
            <a:tbl>
              <a:tblPr firstRow="1" bandRow="1">
                <a:tableStyleId>{5C22544A-7EE6-4342-B048-85BDC9FD1C3A}</a:tableStyleId>
              </a:tblPr>
              <a:tblGrid>
                <a:gridCol w="396623">
                  <a:extLst>
                    <a:ext uri="{9D8B030D-6E8A-4147-A177-3AD203B41FA5}">
                      <a16:colId xmlns:a16="http://schemas.microsoft.com/office/drawing/2014/main" val="232159963"/>
                    </a:ext>
                  </a:extLst>
                </a:gridCol>
                <a:gridCol w="396623">
                  <a:extLst>
                    <a:ext uri="{9D8B030D-6E8A-4147-A177-3AD203B41FA5}">
                      <a16:colId xmlns:a16="http://schemas.microsoft.com/office/drawing/2014/main" val="459033437"/>
                    </a:ext>
                  </a:extLst>
                </a:gridCol>
                <a:gridCol w="396623">
                  <a:extLst>
                    <a:ext uri="{9D8B030D-6E8A-4147-A177-3AD203B41FA5}">
                      <a16:colId xmlns:a16="http://schemas.microsoft.com/office/drawing/2014/main" val="1157538066"/>
                    </a:ext>
                  </a:extLst>
                </a:gridCol>
                <a:gridCol w="396623">
                  <a:extLst>
                    <a:ext uri="{9D8B030D-6E8A-4147-A177-3AD203B41FA5}">
                      <a16:colId xmlns:a16="http://schemas.microsoft.com/office/drawing/2014/main" val="443307294"/>
                    </a:ext>
                  </a:extLst>
                </a:gridCol>
              </a:tblGrid>
              <a:tr h="370840">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217426090"/>
                  </a:ext>
                </a:extLst>
              </a:tr>
            </a:tbl>
          </a:graphicData>
        </a:graphic>
      </p:graphicFrame>
      <p:sp>
        <p:nvSpPr>
          <p:cNvPr id="71" name="TextBox 70"/>
          <p:cNvSpPr txBox="1"/>
          <p:nvPr/>
        </p:nvSpPr>
        <p:spPr>
          <a:xfrm>
            <a:off x="4800600" y="3747455"/>
            <a:ext cx="7377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B</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 (5$)</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72" name="Table 71"/>
          <p:cNvGraphicFramePr>
            <a:graphicFrameLocks noGrp="1"/>
          </p:cNvGraphicFramePr>
          <p:nvPr>
            <p:extLst>
              <p:ext uri="{D42A27DB-BD31-4B8C-83A1-F6EECF244321}">
                <p14:modId xmlns:p14="http://schemas.microsoft.com/office/powerpoint/2010/main" val="3478107440"/>
              </p:ext>
            </p:extLst>
          </p:nvPr>
        </p:nvGraphicFramePr>
        <p:xfrm>
          <a:off x="6400800" y="4138615"/>
          <a:ext cx="1586492" cy="370840"/>
        </p:xfrm>
        <a:graphic>
          <a:graphicData uri="http://schemas.openxmlformats.org/drawingml/2006/table">
            <a:tbl>
              <a:tblPr firstRow="1" bandRow="1">
                <a:tableStyleId>{5C22544A-7EE6-4342-B048-85BDC9FD1C3A}</a:tableStyleId>
              </a:tblPr>
              <a:tblGrid>
                <a:gridCol w="396623">
                  <a:extLst>
                    <a:ext uri="{9D8B030D-6E8A-4147-A177-3AD203B41FA5}">
                      <a16:colId xmlns:a16="http://schemas.microsoft.com/office/drawing/2014/main" val="232159963"/>
                    </a:ext>
                  </a:extLst>
                </a:gridCol>
                <a:gridCol w="396623">
                  <a:extLst>
                    <a:ext uri="{9D8B030D-6E8A-4147-A177-3AD203B41FA5}">
                      <a16:colId xmlns:a16="http://schemas.microsoft.com/office/drawing/2014/main" val="459033437"/>
                    </a:ext>
                  </a:extLst>
                </a:gridCol>
                <a:gridCol w="396623">
                  <a:extLst>
                    <a:ext uri="{9D8B030D-6E8A-4147-A177-3AD203B41FA5}">
                      <a16:colId xmlns:a16="http://schemas.microsoft.com/office/drawing/2014/main" val="1157538066"/>
                    </a:ext>
                  </a:extLst>
                </a:gridCol>
                <a:gridCol w="396623">
                  <a:extLst>
                    <a:ext uri="{9D8B030D-6E8A-4147-A177-3AD203B41FA5}">
                      <a16:colId xmlns:a16="http://schemas.microsoft.com/office/drawing/2014/main" val="443307294"/>
                    </a:ext>
                  </a:extLst>
                </a:gridCol>
              </a:tblGrid>
              <a:tr h="370840">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217426090"/>
                  </a:ext>
                </a:extLst>
              </a:tr>
            </a:tbl>
          </a:graphicData>
        </a:graphic>
      </p:graphicFrame>
      <p:sp>
        <p:nvSpPr>
          <p:cNvPr id="73" name="TextBox 72"/>
          <p:cNvSpPr txBox="1"/>
          <p:nvPr/>
        </p:nvSpPr>
        <p:spPr>
          <a:xfrm>
            <a:off x="6324600" y="3826114"/>
            <a:ext cx="73770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B</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 (5$)</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74" name="Table 73"/>
          <p:cNvGraphicFramePr>
            <a:graphicFrameLocks noGrp="1"/>
          </p:cNvGraphicFramePr>
          <p:nvPr>
            <p:extLst>
              <p:ext uri="{D42A27DB-BD31-4B8C-83A1-F6EECF244321}">
                <p14:modId xmlns:p14="http://schemas.microsoft.com/office/powerpoint/2010/main" val="4119328685"/>
              </p:ext>
            </p:extLst>
          </p:nvPr>
        </p:nvGraphicFramePr>
        <p:xfrm>
          <a:off x="54862" y="4963160"/>
          <a:ext cx="2764538" cy="370840"/>
        </p:xfrm>
        <a:graphic>
          <a:graphicData uri="http://schemas.openxmlformats.org/drawingml/2006/table">
            <a:tbl>
              <a:tblPr firstRow="1" bandRow="1">
                <a:tableStyleId>{5C22544A-7EE6-4342-B048-85BDC9FD1C3A}</a:tableStyleId>
              </a:tblPr>
              <a:tblGrid>
                <a:gridCol w="394934">
                  <a:extLst>
                    <a:ext uri="{9D8B030D-6E8A-4147-A177-3AD203B41FA5}">
                      <a16:colId xmlns:a16="http://schemas.microsoft.com/office/drawing/2014/main" val="1505445615"/>
                    </a:ext>
                  </a:extLst>
                </a:gridCol>
                <a:gridCol w="394934">
                  <a:extLst>
                    <a:ext uri="{9D8B030D-6E8A-4147-A177-3AD203B41FA5}">
                      <a16:colId xmlns:a16="http://schemas.microsoft.com/office/drawing/2014/main" val="79449735"/>
                    </a:ext>
                  </a:extLst>
                </a:gridCol>
                <a:gridCol w="394934">
                  <a:extLst>
                    <a:ext uri="{9D8B030D-6E8A-4147-A177-3AD203B41FA5}">
                      <a16:colId xmlns:a16="http://schemas.microsoft.com/office/drawing/2014/main" val="3520465647"/>
                    </a:ext>
                  </a:extLst>
                </a:gridCol>
                <a:gridCol w="394934">
                  <a:extLst>
                    <a:ext uri="{9D8B030D-6E8A-4147-A177-3AD203B41FA5}">
                      <a16:colId xmlns:a16="http://schemas.microsoft.com/office/drawing/2014/main" val="265221969"/>
                    </a:ext>
                  </a:extLst>
                </a:gridCol>
                <a:gridCol w="394934">
                  <a:extLst>
                    <a:ext uri="{9D8B030D-6E8A-4147-A177-3AD203B41FA5}">
                      <a16:colId xmlns:a16="http://schemas.microsoft.com/office/drawing/2014/main" val="1229537919"/>
                    </a:ext>
                  </a:extLst>
                </a:gridCol>
                <a:gridCol w="394934">
                  <a:extLst>
                    <a:ext uri="{9D8B030D-6E8A-4147-A177-3AD203B41FA5}">
                      <a16:colId xmlns:a16="http://schemas.microsoft.com/office/drawing/2014/main" val="1171471827"/>
                    </a:ext>
                  </a:extLst>
                </a:gridCol>
                <a:gridCol w="394934">
                  <a:extLst>
                    <a:ext uri="{9D8B030D-6E8A-4147-A177-3AD203B41FA5}">
                      <a16:colId xmlns:a16="http://schemas.microsoft.com/office/drawing/2014/main" val="2405637573"/>
                    </a:ext>
                  </a:extLst>
                </a:gridCol>
              </a:tblGrid>
              <a:tr h="370840">
                <a:tc>
                  <a:txBody>
                    <a:bodyPr/>
                    <a:lstStyle/>
                    <a:p>
                      <a:endParaRPr lang="en-US" dirty="0"/>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dirty="0"/>
                    </a:p>
                  </a:txBody>
                  <a:tcPr>
                    <a:solidFill>
                      <a:schemeClr val="accent3">
                        <a:lumMod val="75000"/>
                      </a:schemeClr>
                    </a:solidFill>
                  </a:tcPr>
                </a:tc>
                <a:extLst>
                  <a:ext uri="{0D108BD9-81ED-4DB2-BD59-A6C34878D82A}">
                    <a16:rowId xmlns:a16="http://schemas.microsoft.com/office/drawing/2014/main" val="619364408"/>
                  </a:ext>
                </a:extLst>
              </a:tr>
            </a:tbl>
          </a:graphicData>
        </a:graphic>
      </p:graphicFrame>
      <p:sp>
        <p:nvSpPr>
          <p:cNvPr id="75" name="TextBox 74"/>
          <p:cNvSpPr txBox="1"/>
          <p:nvPr/>
        </p:nvSpPr>
        <p:spPr>
          <a:xfrm>
            <a:off x="-22999" y="4661148"/>
            <a:ext cx="85311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C (11$)</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76" name="Table 75"/>
          <p:cNvGraphicFramePr>
            <a:graphicFrameLocks noGrp="1"/>
          </p:cNvGraphicFramePr>
          <p:nvPr>
            <p:extLst>
              <p:ext uri="{D42A27DB-BD31-4B8C-83A1-F6EECF244321}">
                <p14:modId xmlns:p14="http://schemas.microsoft.com/office/powerpoint/2010/main" val="2245997812"/>
              </p:ext>
            </p:extLst>
          </p:nvPr>
        </p:nvGraphicFramePr>
        <p:xfrm>
          <a:off x="2821061" y="4874012"/>
          <a:ext cx="2764538" cy="370840"/>
        </p:xfrm>
        <a:graphic>
          <a:graphicData uri="http://schemas.openxmlformats.org/drawingml/2006/table">
            <a:tbl>
              <a:tblPr firstRow="1" bandRow="1">
                <a:tableStyleId>{5C22544A-7EE6-4342-B048-85BDC9FD1C3A}</a:tableStyleId>
              </a:tblPr>
              <a:tblGrid>
                <a:gridCol w="394934">
                  <a:extLst>
                    <a:ext uri="{9D8B030D-6E8A-4147-A177-3AD203B41FA5}">
                      <a16:colId xmlns:a16="http://schemas.microsoft.com/office/drawing/2014/main" val="1505445615"/>
                    </a:ext>
                  </a:extLst>
                </a:gridCol>
                <a:gridCol w="394934">
                  <a:extLst>
                    <a:ext uri="{9D8B030D-6E8A-4147-A177-3AD203B41FA5}">
                      <a16:colId xmlns:a16="http://schemas.microsoft.com/office/drawing/2014/main" val="79449735"/>
                    </a:ext>
                  </a:extLst>
                </a:gridCol>
                <a:gridCol w="394934">
                  <a:extLst>
                    <a:ext uri="{9D8B030D-6E8A-4147-A177-3AD203B41FA5}">
                      <a16:colId xmlns:a16="http://schemas.microsoft.com/office/drawing/2014/main" val="3520465647"/>
                    </a:ext>
                  </a:extLst>
                </a:gridCol>
                <a:gridCol w="394934">
                  <a:extLst>
                    <a:ext uri="{9D8B030D-6E8A-4147-A177-3AD203B41FA5}">
                      <a16:colId xmlns:a16="http://schemas.microsoft.com/office/drawing/2014/main" val="265221969"/>
                    </a:ext>
                  </a:extLst>
                </a:gridCol>
                <a:gridCol w="394934">
                  <a:extLst>
                    <a:ext uri="{9D8B030D-6E8A-4147-A177-3AD203B41FA5}">
                      <a16:colId xmlns:a16="http://schemas.microsoft.com/office/drawing/2014/main" val="1229537919"/>
                    </a:ext>
                  </a:extLst>
                </a:gridCol>
                <a:gridCol w="394934">
                  <a:extLst>
                    <a:ext uri="{9D8B030D-6E8A-4147-A177-3AD203B41FA5}">
                      <a16:colId xmlns:a16="http://schemas.microsoft.com/office/drawing/2014/main" val="1171471827"/>
                    </a:ext>
                  </a:extLst>
                </a:gridCol>
                <a:gridCol w="394934">
                  <a:extLst>
                    <a:ext uri="{9D8B030D-6E8A-4147-A177-3AD203B41FA5}">
                      <a16:colId xmlns:a16="http://schemas.microsoft.com/office/drawing/2014/main" val="2405637573"/>
                    </a:ext>
                  </a:extLst>
                </a:gridCol>
              </a:tblGrid>
              <a:tr h="370840">
                <a:tc>
                  <a:txBody>
                    <a:bodyPr/>
                    <a:lstStyle/>
                    <a:p>
                      <a:endParaRPr lang="en-US" dirty="0"/>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dirty="0"/>
                    </a:p>
                  </a:txBody>
                  <a:tcPr>
                    <a:solidFill>
                      <a:schemeClr val="accent3">
                        <a:lumMod val="75000"/>
                      </a:schemeClr>
                    </a:solidFill>
                  </a:tcPr>
                </a:tc>
                <a:extLst>
                  <a:ext uri="{0D108BD9-81ED-4DB2-BD59-A6C34878D82A}">
                    <a16:rowId xmlns:a16="http://schemas.microsoft.com/office/drawing/2014/main" val="619364408"/>
                  </a:ext>
                </a:extLst>
              </a:tr>
            </a:tbl>
          </a:graphicData>
        </a:graphic>
      </p:graphicFrame>
      <p:sp>
        <p:nvSpPr>
          <p:cNvPr id="77" name="TextBox 76"/>
          <p:cNvSpPr txBox="1"/>
          <p:nvPr/>
        </p:nvSpPr>
        <p:spPr>
          <a:xfrm>
            <a:off x="2743200" y="4572000"/>
            <a:ext cx="85311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C (11$)</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78" name="Table 77"/>
          <p:cNvGraphicFramePr>
            <a:graphicFrameLocks noGrp="1"/>
          </p:cNvGraphicFramePr>
          <p:nvPr>
            <p:extLst>
              <p:ext uri="{D42A27DB-BD31-4B8C-83A1-F6EECF244321}">
                <p14:modId xmlns:p14="http://schemas.microsoft.com/office/powerpoint/2010/main" val="850646074"/>
              </p:ext>
            </p:extLst>
          </p:nvPr>
        </p:nvGraphicFramePr>
        <p:xfrm>
          <a:off x="5593077" y="4963160"/>
          <a:ext cx="2761829"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79" name="TextBox 78"/>
          <p:cNvSpPr txBox="1"/>
          <p:nvPr/>
        </p:nvSpPr>
        <p:spPr>
          <a:xfrm>
            <a:off x="5492496" y="4674379"/>
            <a:ext cx="282167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Fraction of E ( 7kg*15$/9kg)</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80" name="Table 79"/>
          <p:cNvGraphicFramePr>
            <a:graphicFrameLocks noGrp="1"/>
          </p:cNvGraphicFramePr>
          <p:nvPr>
            <p:extLst>
              <p:ext uri="{D42A27DB-BD31-4B8C-83A1-F6EECF244321}">
                <p14:modId xmlns:p14="http://schemas.microsoft.com/office/powerpoint/2010/main" val="3013100561"/>
              </p:ext>
            </p:extLst>
          </p:nvPr>
        </p:nvGraphicFramePr>
        <p:xfrm>
          <a:off x="1661" y="6029960"/>
          <a:ext cx="2764538" cy="370840"/>
        </p:xfrm>
        <a:graphic>
          <a:graphicData uri="http://schemas.openxmlformats.org/drawingml/2006/table">
            <a:tbl>
              <a:tblPr firstRow="1" bandRow="1">
                <a:tableStyleId>{5C22544A-7EE6-4342-B048-85BDC9FD1C3A}</a:tableStyleId>
              </a:tblPr>
              <a:tblGrid>
                <a:gridCol w="394934">
                  <a:extLst>
                    <a:ext uri="{9D8B030D-6E8A-4147-A177-3AD203B41FA5}">
                      <a16:colId xmlns:a16="http://schemas.microsoft.com/office/drawing/2014/main" val="1505445615"/>
                    </a:ext>
                  </a:extLst>
                </a:gridCol>
                <a:gridCol w="394934">
                  <a:extLst>
                    <a:ext uri="{9D8B030D-6E8A-4147-A177-3AD203B41FA5}">
                      <a16:colId xmlns:a16="http://schemas.microsoft.com/office/drawing/2014/main" val="79449735"/>
                    </a:ext>
                  </a:extLst>
                </a:gridCol>
                <a:gridCol w="394934">
                  <a:extLst>
                    <a:ext uri="{9D8B030D-6E8A-4147-A177-3AD203B41FA5}">
                      <a16:colId xmlns:a16="http://schemas.microsoft.com/office/drawing/2014/main" val="3520465647"/>
                    </a:ext>
                  </a:extLst>
                </a:gridCol>
                <a:gridCol w="394934">
                  <a:extLst>
                    <a:ext uri="{9D8B030D-6E8A-4147-A177-3AD203B41FA5}">
                      <a16:colId xmlns:a16="http://schemas.microsoft.com/office/drawing/2014/main" val="265221969"/>
                    </a:ext>
                  </a:extLst>
                </a:gridCol>
                <a:gridCol w="394934">
                  <a:extLst>
                    <a:ext uri="{9D8B030D-6E8A-4147-A177-3AD203B41FA5}">
                      <a16:colId xmlns:a16="http://schemas.microsoft.com/office/drawing/2014/main" val="1229537919"/>
                    </a:ext>
                  </a:extLst>
                </a:gridCol>
                <a:gridCol w="394934">
                  <a:extLst>
                    <a:ext uri="{9D8B030D-6E8A-4147-A177-3AD203B41FA5}">
                      <a16:colId xmlns:a16="http://schemas.microsoft.com/office/drawing/2014/main" val="1171471827"/>
                    </a:ext>
                  </a:extLst>
                </a:gridCol>
                <a:gridCol w="394934">
                  <a:extLst>
                    <a:ext uri="{9D8B030D-6E8A-4147-A177-3AD203B41FA5}">
                      <a16:colId xmlns:a16="http://schemas.microsoft.com/office/drawing/2014/main" val="2405637573"/>
                    </a:ext>
                  </a:extLst>
                </a:gridCol>
              </a:tblGrid>
              <a:tr h="370840">
                <a:tc>
                  <a:txBody>
                    <a:bodyPr/>
                    <a:lstStyle/>
                    <a:p>
                      <a:endParaRPr lang="en-US" dirty="0"/>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dirty="0"/>
                    </a:p>
                  </a:txBody>
                  <a:tcPr>
                    <a:solidFill>
                      <a:schemeClr val="accent3">
                        <a:lumMod val="75000"/>
                      </a:schemeClr>
                    </a:solidFill>
                  </a:tcPr>
                </a:tc>
                <a:extLst>
                  <a:ext uri="{0D108BD9-81ED-4DB2-BD59-A6C34878D82A}">
                    <a16:rowId xmlns:a16="http://schemas.microsoft.com/office/drawing/2014/main" val="619364408"/>
                  </a:ext>
                </a:extLst>
              </a:tr>
            </a:tbl>
          </a:graphicData>
        </a:graphic>
      </p:graphicFrame>
      <p:sp>
        <p:nvSpPr>
          <p:cNvPr id="82" name="TextBox 81"/>
          <p:cNvSpPr txBox="1"/>
          <p:nvPr/>
        </p:nvSpPr>
        <p:spPr>
          <a:xfrm>
            <a:off x="0" y="5726668"/>
            <a:ext cx="85311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C (11$)</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83" name="Table 82"/>
          <p:cNvGraphicFramePr>
            <a:graphicFrameLocks noGrp="1"/>
          </p:cNvGraphicFramePr>
          <p:nvPr>
            <p:extLst>
              <p:ext uri="{D42A27DB-BD31-4B8C-83A1-F6EECF244321}">
                <p14:modId xmlns:p14="http://schemas.microsoft.com/office/powerpoint/2010/main" val="1303484630"/>
              </p:ext>
            </p:extLst>
          </p:nvPr>
        </p:nvGraphicFramePr>
        <p:xfrm>
          <a:off x="6363070" y="6027501"/>
          <a:ext cx="1196349" cy="370840"/>
        </p:xfrm>
        <a:graphic>
          <a:graphicData uri="http://schemas.openxmlformats.org/drawingml/2006/table">
            <a:tbl>
              <a:tblPr firstRow="1" bandRow="1">
                <a:tableStyleId>{5C22544A-7EE6-4342-B048-85BDC9FD1C3A}</a:tableStyleId>
              </a:tblPr>
              <a:tblGrid>
                <a:gridCol w="398783">
                  <a:extLst>
                    <a:ext uri="{9D8B030D-6E8A-4147-A177-3AD203B41FA5}">
                      <a16:colId xmlns:a16="http://schemas.microsoft.com/office/drawing/2014/main" val="305208820"/>
                    </a:ext>
                  </a:extLst>
                </a:gridCol>
                <a:gridCol w="398783">
                  <a:extLst>
                    <a:ext uri="{9D8B030D-6E8A-4147-A177-3AD203B41FA5}">
                      <a16:colId xmlns:a16="http://schemas.microsoft.com/office/drawing/2014/main" val="1656973802"/>
                    </a:ext>
                  </a:extLst>
                </a:gridCol>
                <a:gridCol w="398783">
                  <a:extLst>
                    <a:ext uri="{9D8B030D-6E8A-4147-A177-3AD203B41FA5}">
                      <a16:colId xmlns:a16="http://schemas.microsoft.com/office/drawing/2014/main" val="1989626361"/>
                    </a:ext>
                  </a:extLst>
                </a:gridCol>
              </a:tblGrid>
              <a:tr h="370840">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extLst>
                  <a:ext uri="{0D108BD9-81ED-4DB2-BD59-A6C34878D82A}">
                    <a16:rowId xmlns:a16="http://schemas.microsoft.com/office/drawing/2014/main" val="3970546403"/>
                  </a:ext>
                </a:extLst>
              </a:tr>
            </a:tbl>
          </a:graphicData>
        </a:graphic>
      </p:graphicFrame>
      <p:graphicFrame>
        <p:nvGraphicFramePr>
          <p:cNvPr id="84" name="Table 83"/>
          <p:cNvGraphicFramePr>
            <a:graphicFrameLocks noGrp="1"/>
          </p:cNvGraphicFramePr>
          <p:nvPr>
            <p:extLst>
              <p:ext uri="{D42A27DB-BD31-4B8C-83A1-F6EECF244321}">
                <p14:modId xmlns:p14="http://schemas.microsoft.com/office/powerpoint/2010/main" val="2170024755"/>
              </p:ext>
            </p:extLst>
          </p:nvPr>
        </p:nvGraphicFramePr>
        <p:xfrm>
          <a:off x="7536723" y="6029960"/>
          <a:ext cx="793246" cy="370840"/>
        </p:xfrm>
        <a:graphic>
          <a:graphicData uri="http://schemas.openxmlformats.org/drawingml/2006/table">
            <a:tbl>
              <a:tblPr firstRow="1" bandRow="1">
                <a:tableStyleId>{5C22544A-7EE6-4342-B048-85BDC9FD1C3A}</a:tableStyleId>
              </a:tblPr>
              <a:tblGrid>
                <a:gridCol w="396623">
                  <a:extLst>
                    <a:ext uri="{9D8B030D-6E8A-4147-A177-3AD203B41FA5}">
                      <a16:colId xmlns:a16="http://schemas.microsoft.com/office/drawing/2014/main" val="232159963"/>
                    </a:ext>
                  </a:extLst>
                </a:gridCol>
                <a:gridCol w="396623">
                  <a:extLst>
                    <a:ext uri="{9D8B030D-6E8A-4147-A177-3AD203B41FA5}">
                      <a16:colId xmlns:a16="http://schemas.microsoft.com/office/drawing/2014/main" val="459033437"/>
                    </a:ext>
                  </a:extLst>
                </a:gridCol>
              </a:tblGrid>
              <a:tr h="370840">
                <a:tc>
                  <a:txBody>
                    <a:bodyPr/>
                    <a:lstStyle/>
                    <a:p>
                      <a:endParaRPr lang="en-US" dirty="0"/>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217426090"/>
                  </a:ext>
                </a:extLst>
              </a:tr>
            </a:tbl>
          </a:graphicData>
        </a:graphic>
      </p:graphicFrame>
      <p:sp>
        <p:nvSpPr>
          <p:cNvPr id="85" name="TextBox 84"/>
          <p:cNvSpPr txBox="1"/>
          <p:nvPr/>
        </p:nvSpPr>
        <p:spPr>
          <a:xfrm>
            <a:off x="7506521" y="5529849"/>
            <a:ext cx="1037463"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Calibri"/>
                <a:ea typeface="+mn-ea"/>
                <a:cs typeface="+mn-cs"/>
              </a:rPr>
              <a:t>Fraction of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Calibri"/>
                <a:ea typeface="+mn-ea"/>
                <a:cs typeface="+mn-cs"/>
              </a:rPr>
              <a:t>B (2*5/4)</a:t>
            </a:r>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86" name="TextBox 85"/>
          <p:cNvSpPr txBox="1"/>
          <p:nvPr/>
        </p:nvSpPr>
        <p:spPr>
          <a:xfrm>
            <a:off x="6324600" y="5715000"/>
            <a:ext cx="118654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A (4$, 3kg)</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87" name="TextBox 86"/>
          <p:cNvSpPr txBox="1"/>
          <p:nvPr/>
        </p:nvSpPr>
        <p:spPr>
          <a:xfrm>
            <a:off x="76201" y="1725305"/>
            <a:ext cx="4495802" cy="1246495"/>
          </a:xfrm>
          <a:prstGeom prst="rect">
            <a:avLst/>
          </a:prstGeom>
          <a:noFill/>
        </p:spPr>
        <p:txBody>
          <a:bodyPr wrap="square" rtlCol="0">
            <a:spAutoFit/>
          </a:bodyPr>
          <a:lstStyle/>
          <a:p>
            <a:r>
              <a:rPr lang="en-US" sz="1500" dirty="0" smtClean="0"/>
              <a:t>Price per kilogram = value/weight. </a:t>
            </a:r>
          </a:p>
          <a:p>
            <a:r>
              <a:rPr lang="en-US" sz="1500" dirty="0" smtClean="0"/>
              <a:t>E.g. for B we have 5$/4kg = 1.25$/kg . </a:t>
            </a:r>
          </a:p>
          <a:p>
            <a:r>
              <a:rPr lang="en-US" sz="1500" dirty="0" smtClean="0"/>
              <a:t>(Useful for the fractional version in calculating the money made from using a fraction of an item. See the examples for the fractional problems below.)</a:t>
            </a:r>
            <a:endParaRPr lang="en-US" sz="1500" dirty="0"/>
          </a:p>
        </p:txBody>
      </p:sp>
      <p:sp>
        <p:nvSpPr>
          <p:cNvPr id="5" name="TextBox 4"/>
          <p:cNvSpPr txBox="1"/>
          <p:nvPr/>
        </p:nvSpPr>
        <p:spPr>
          <a:xfrm>
            <a:off x="184276" y="1342122"/>
            <a:ext cx="3842783" cy="369332"/>
          </a:xfrm>
          <a:prstGeom prst="rect">
            <a:avLst/>
          </a:prstGeom>
          <a:noFill/>
        </p:spPr>
        <p:txBody>
          <a:bodyPr wrap="none" rtlCol="0">
            <a:spAutoFit/>
          </a:bodyPr>
          <a:lstStyle/>
          <a:p>
            <a:r>
              <a:rPr lang="en-US" dirty="0" smtClean="0"/>
              <a:t>W=21 (i.e. the Knapsack </a:t>
            </a:r>
            <a:r>
              <a:rPr lang="en-US" dirty="0"/>
              <a:t>c</a:t>
            </a:r>
            <a:r>
              <a:rPr lang="en-US" dirty="0" smtClean="0"/>
              <a:t>apacity is 21)</a:t>
            </a:r>
            <a:endParaRPr lang="en-US" dirty="0"/>
          </a:p>
        </p:txBody>
      </p:sp>
    </p:spTree>
    <p:extLst>
      <p:ext uri="{BB962C8B-B14F-4D97-AF65-F5344CB8AC3E}">
        <p14:creationId xmlns:p14="http://schemas.microsoft.com/office/powerpoint/2010/main" val="14356923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609598"/>
          </a:xfrm>
        </p:spPr>
        <p:txBody>
          <a:bodyPr>
            <a:normAutofit fontScale="90000"/>
          </a:bodyPr>
          <a:lstStyle/>
          <a:p>
            <a:r>
              <a:rPr lang="en-US" sz="3600" dirty="0" smtClean="0"/>
              <a:t>Knapsack – Greedy solution</a:t>
            </a:r>
            <a:endParaRPr lang="en-US" sz="3600" dirty="0"/>
          </a:p>
        </p:txBody>
      </p:sp>
      <p:sp>
        <p:nvSpPr>
          <p:cNvPr id="3" name="Content Placeholder 2"/>
          <p:cNvSpPr>
            <a:spLocks noGrp="1"/>
          </p:cNvSpPr>
          <p:nvPr>
            <p:ph idx="1"/>
          </p:nvPr>
        </p:nvSpPr>
        <p:spPr>
          <a:xfrm>
            <a:off x="304800" y="1066800"/>
            <a:ext cx="8686800" cy="4419600"/>
          </a:xfrm>
        </p:spPr>
        <p:txBody>
          <a:bodyPr>
            <a:noAutofit/>
          </a:bodyPr>
          <a:lstStyle/>
          <a:p>
            <a:r>
              <a:rPr lang="en-US" sz="2400" dirty="0" smtClean="0"/>
              <a:t>What </a:t>
            </a:r>
            <a:r>
              <a:rPr lang="en-US" sz="2400" dirty="0" smtClean="0"/>
              <a:t>would a greedy thief do?</a:t>
            </a:r>
          </a:p>
          <a:p>
            <a:pPr lvl="1"/>
            <a:r>
              <a:rPr lang="en-US" sz="2000" dirty="0" smtClean="0"/>
              <a:t>Criterion: value/weight ratio</a:t>
            </a:r>
          </a:p>
          <a:p>
            <a:pPr lvl="1"/>
            <a:r>
              <a:rPr lang="en-US" sz="2000" dirty="0" smtClean="0"/>
              <a:t>Method</a:t>
            </a:r>
            <a:r>
              <a:rPr lang="en-US" sz="2000" dirty="0" smtClean="0"/>
              <a:t>:</a:t>
            </a:r>
          </a:p>
          <a:p>
            <a:pPr lvl="2"/>
            <a:r>
              <a:rPr lang="en-US" sz="1800" dirty="0" smtClean="0"/>
              <a:t>Sort in decreasing order of value/weight ratio</a:t>
            </a:r>
            <a:r>
              <a:rPr lang="en-US" sz="1800" dirty="0" smtClean="0"/>
              <a:t>. </a:t>
            </a:r>
            <a:endParaRPr lang="en-US" sz="1800" dirty="0" smtClean="0"/>
          </a:p>
          <a:p>
            <a:pPr lvl="2"/>
            <a:r>
              <a:rPr lang="en-US" sz="1800" dirty="0" smtClean="0"/>
              <a:t>Pick as many of the largest ratio as possible. After that, try to take as many of the next ratio as possible and so on.</a:t>
            </a:r>
          </a:p>
          <a:p>
            <a:pPr lvl="1"/>
            <a:r>
              <a:rPr lang="en-US" sz="2000" dirty="0" smtClean="0"/>
              <a:t>Does NOT give an optimal solution. See next page.</a:t>
            </a:r>
          </a:p>
          <a:p>
            <a:endParaRPr lang="en-US" sz="2400" dirty="0" smtClean="0"/>
          </a:p>
          <a:p>
            <a:r>
              <a:rPr lang="en-US" sz="2400" dirty="0" smtClean="0"/>
              <a:t>Would </a:t>
            </a:r>
            <a:r>
              <a:rPr lang="en-US" sz="2400" dirty="0" smtClean="0"/>
              <a:t>any of the </a:t>
            </a:r>
            <a:r>
              <a:rPr lang="en-US" sz="2400" dirty="0" smtClean="0"/>
              <a:t>4 variations</a:t>
            </a:r>
            <a:r>
              <a:rPr lang="en-US" sz="2400" dirty="0" smtClean="0"/>
              <a:t> </a:t>
            </a:r>
            <a:r>
              <a:rPr lang="en-US" sz="2400" dirty="0" smtClean="0"/>
              <a:t>be solved optimally using Greedy? </a:t>
            </a:r>
            <a:r>
              <a:rPr lang="en-US" sz="1800" dirty="0" smtClean="0"/>
              <a:t>(Prove or give counter-example)</a:t>
            </a:r>
          </a:p>
          <a:p>
            <a:pPr lvl="1"/>
            <a:r>
              <a:rPr lang="en-US" sz="2000" dirty="0" smtClean="0"/>
              <a:t>Yes. The fractional version.</a:t>
            </a:r>
            <a:endParaRPr lang="en-US" sz="2000" dirty="0"/>
          </a:p>
        </p:txBody>
      </p:sp>
      <p:sp>
        <p:nvSpPr>
          <p:cNvPr id="4" name="Slide Number Placeholder 3"/>
          <p:cNvSpPr>
            <a:spLocks noGrp="1"/>
          </p:cNvSpPr>
          <p:nvPr>
            <p:ph type="sldNum" sz="quarter" idx="12"/>
          </p:nvPr>
        </p:nvSpPr>
        <p:spPr/>
        <p:txBody>
          <a:bodyPr/>
          <a:lstStyle/>
          <a:p>
            <a:fld id="{7D96B568-7D3C-45B1-A9CC-4D2333E17166}" type="slidenum">
              <a:rPr lang="en-US" smtClean="0"/>
              <a:t>6</a:t>
            </a:fld>
            <a:endParaRPr lang="en-US"/>
          </a:p>
        </p:txBody>
      </p:sp>
    </p:spTree>
    <p:extLst>
      <p:ext uri="{BB962C8B-B14F-4D97-AF65-F5344CB8AC3E}">
        <p14:creationId xmlns:p14="http://schemas.microsoft.com/office/powerpoint/2010/main" val="2008506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4054076719"/>
              </p:ext>
            </p:extLst>
          </p:nvPr>
        </p:nvGraphicFramePr>
        <p:xfrm>
          <a:off x="4839070" y="3274619"/>
          <a:ext cx="1196349" cy="370840"/>
        </p:xfrm>
        <a:graphic>
          <a:graphicData uri="http://schemas.openxmlformats.org/drawingml/2006/table">
            <a:tbl>
              <a:tblPr firstRow="1" bandRow="1">
                <a:tableStyleId>{5C22544A-7EE6-4342-B048-85BDC9FD1C3A}</a:tableStyleId>
              </a:tblPr>
              <a:tblGrid>
                <a:gridCol w="398783">
                  <a:extLst>
                    <a:ext uri="{9D8B030D-6E8A-4147-A177-3AD203B41FA5}">
                      <a16:colId xmlns:a16="http://schemas.microsoft.com/office/drawing/2014/main" val="305208820"/>
                    </a:ext>
                  </a:extLst>
                </a:gridCol>
                <a:gridCol w="398783">
                  <a:extLst>
                    <a:ext uri="{9D8B030D-6E8A-4147-A177-3AD203B41FA5}">
                      <a16:colId xmlns:a16="http://schemas.microsoft.com/office/drawing/2014/main" val="1656973802"/>
                    </a:ext>
                  </a:extLst>
                </a:gridCol>
                <a:gridCol w="398783">
                  <a:extLst>
                    <a:ext uri="{9D8B030D-6E8A-4147-A177-3AD203B41FA5}">
                      <a16:colId xmlns:a16="http://schemas.microsoft.com/office/drawing/2014/main" val="1989626361"/>
                    </a:ext>
                  </a:extLst>
                </a:gridCol>
              </a:tblGrid>
              <a:tr h="370840">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extLst>
                  <a:ext uri="{0D108BD9-81ED-4DB2-BD59-A6C34878D82A}">
                    <a16:rowId xmlns:a16="http://schemas.microsoft.com/office/drawing/2014/main" val="3970546403"/>
                  </a:ext>
                </a:extLst>
              </a:tr>
            </a:tbl>
          </a:graphicData>
        </a:graphic>
      </p:graphicFrame>
      <p:sp>
        <p:nvSpPr>
          <p:cNvPr id="2" name="Title 1"/>
          <p:cNvSpPr>
            <a:spLocks noGrp="1"/>
          </p:cNvSpPr>
          <p:nvPr>
            <p:ph type="title"/>
          </p:nvPr>
        </p:nvSpPr>
        <p:spPr>
          <a:xfrm>
            <a:off x="457200" y="25035"/>
            <a:ext cx="8229600" cy="472875"/>
          </a:xfrm>
        </p:spPr>
        <p:txBody>
          <a:bodyPr>
            <a:normAutofit fontScale="90000"/>
          </a:bodyPr>
          <a:lstStyle/>
          <a:p>
            <a:r>
              <a:rPr lang="en-US" dirty="0" smtClean="0"/>
              <a:t>Worksheet (make copies)</a:t>
            </a:r>
            <a:endParaRPr lang="en-US" dirty="0"/>
          </a:p>
        </p:txBody>
      </p:sp>
      <p:graphicFrame>
        <p:nvGraphicFramePr>
          <p:cNvPr id="7" name="Content Placeholder 6"/>
          <p:cNvGraphicFramePr>
            <a:graphicFrameLocks noGrp="1"/>
          </p:cNvGraphicFramePr>
          <p:nvPr>
            <p:ph idx="1"/>
          </p:nvPr>
        </p:nvGraphicFramePr>
        <p:xfrm>
          <a:off x="419092" y="5638800"/>
          <a:ext cx="8305815" cy="381000"/>
        </p:xfrm>
        <a:graphic>
          <a:graphicData uri="http://schemas.openxmlformats.org/drawingml/2006/table">
            <a:tbl>
              <a:tblPr firstRow="1" bandRow="1">
                <a:tableStyleId>{5940675A-B579-460E-94D1-54222C63F5DA}</a:tableStyleId>
              </a:tblPr>
              <a:tblGrid>
                <a:gridCol w="395515">
                  <a:extLst>
                    <a:ext uri="{9D8B030D-6E8A-4147-A177-3AD203B41FA5}">
                      <a16:colId xmlns:a16="http://schemas.microsoft.com/office/drawing/2014/main" val="3204006485"/>
                    </a:ext>
                  </a:extLst>
                </a:gridCol>
                <a:gridCol w="395515">
                  <a:extLst>
                    <a:ext uri="{9D8B030D-6E8A-4147-A177-3AD203B41FA5}">
                      <a16:colId xmlns:a16="http://schemas.microsoft.com/office/drawing/2014/main" val="1697682315"/>
                    </a:ext>
                  </a:extLst>
                </a:gridCol>
                <a:gridCol w="395515">
                  <a:extLst>
                    <a:ext uri="{9D8B030D-6E8A-4147-A177-3AD203B41FA5}">
                      <a16:colId xmlns:a16="http://schemas.microsoft.com/office/drawing/2014/main" val="1166061141"/>
                    </a:ext>
                  </a:extLst>
                </a:gridCol>
                <a:gridCol w="395515">
                  <a:extLst>
                    <a:ext uri="{9D8B030D-6E8A-4147-A177-3AD203B41FA5}">
                      <a16:colId xmlns:a16="http://schemas.microsoft.com/office/drawing/2014/main" val="3618821996"/>
                    </a:ext>
                  </a:extLst>
                </a:gridCol>
                <a:gridCol w="395515">
                  <a:extLst>
                    <a:ext uri="{9D8B030D-6E8A-4147-A177-3AD203B41FA5}">
                      <a16:colId xmlns:a16="http://schemas.microsoft.com/office/drawing/2014/main" val="1555223917"/>
                    </a:ext>
                  </a:extLst>
                </a:gridCol>
                <a:gridCol w="395515">
                  <a:extLst>
                    <a:ext uri="{9D8B030D-6E8A-4147-A177-3AD203B41FA5}">
                      <a16:colId xmlns:a16="http://schemas.microsoft.com/office/drawing/2014/main" val="1110732598"/>
                    </a:ext>
                  </a:extLst>
                </a:gridCol>
                <a:gridCol w="395515">
                  <a:extLst>
                    <a:ext uri="{9D8B030D-6E8A-4147-A177-3AD203B41FA5}">
                      <a16:colId xmlns:a16="http://schemas.microsoft.com/office/drawing/2014/main" val="4112483928"/>
                    </a:ext>
                  </a:extLst>
                </a:gridCol>
                <a:gridCol w="395515">
                  <a:extLst>
                    <a:ext uri="{9D8B030D-6E8A-4147-A177-3AD203B41FA5}">
                      <a16:colId xmlns:a16="http://schemas.microsoft.com/office/drawing/2014/main" val="506213351"/>
                    </a:ext>
                  </a:extLst>
                </a:gridCol>
                <a:gridCol w="395515">
                  <a:extLst>
                    <a:ext uri="{9D8B030D-6E8A-4147-A177-3AD203B41FA5}">
                      <a16:colId xmlns:a16="http://schemas.microsoft.com/office/drawing/2014/main" val="2009595335"/>
                    </a:ext>
                  </a:extLst>
                </a:gridCol>
                <a:gridCol w="395515">
                  <a:extLst>
                    <a:ext uri="{9D8B030D-6E8A-4147-A177-3AD203B41FA5}">
                      <a16:colId xmlns:a16="http://schemas.microsoft.com/office/drawing/2014/main" val="2836727580"/>
                    </a:ext>
                  </a:extLst>
                </a:gridCol>
                <a:gridCol w="395515">
                  <a:extLst>
                    <a:ext uri="{9D8B030D-6E8A-4147-A177-3AD203B41FA5}">
                      <a16:colId xmlns:a16="http://schemas.microsoft.com/office/drawing/2014/main" val="417252483"/>
                    </a:ext>
                  </a:extLst>
                </a:gridCol>
                <a:gridCol w="395515">
                  <a:extLst>
                    <a:ext uri="{9D8B030D-6E8A-4147-A177-3AD203B41FA5}">
                      <a16:colId xmlns:a16="http://schemas.microsoft.com/office/drawing/2014/main" val="3421012395"/>
                    </a:ext>
                  </a:extLst>
                </a:gridCol>
                <a:gridCol w="395515">
                  <a:extLst>
                    <a:ext uri="{9D8B030D-6E8A-4147-A177-3AD203B41FA5}">
                      <a16:colId xmlns:a16="http://schemas.microsoft.com/office/drawing/2014/main" val="2938966647"/>
                    </a:ext>
                  </a:extLst>
                </a:gridCol>
                <a:gridCol w="395515">
                  <a:extLst>
                    <a:ext uri="{9D8B030D-6E8A-4147-A177-3AD203B41FA5}">
                      <a16:colId xmlns:a16="http://schemas.microsoft.com/office/drawing/2014/main" val="1840499504"/>
                    </a:ext>
                  </a:extLst>
                </a:gridCol>
                <a:gridCol w="395515">
                  <a:extLst>
                    <a:ext uri="{9D8B030D-6E8A-4147-A177-3AD203B41FA5}">
                      <a16:colId xmlns:a16="http://schemas.microsoft.com/office/drawing/2014/main" val="4200939935"/>
                    </a:ext>
                  </a:extLst>
                </a:gridCol>
                <a:gridCol w="395515">
                  <a:extLst>
                    <a:ext uri="{9D8B030D-6E8A-4147-A177-3AD203B41FA5}">
                      <a16:colId xmlns:a16="http://schemas.microsoft.com/office/drawing/2014/main" val="2866207373"/>
                    </a:ext>
                  </a:extLst>
                </a:gridCol>
                <a:gridCol w="395515">
                  <a:extLst>
                    <a:ext uri="{9D8B030D-6E8A-4147-A177-3AD203B41FA5}">
                      <a16:colId xmlns:a16="http://schemas.microsoft.com/office/drawing/2014/main" val="736305523"/>
                    </a:ext>
                  </a:extLst>
                </a:gridCol>
                <a:gridCol w="395515">
                  <a:extLst>
                    <a:ext uri="{9D8B030D-6E8A-4147-A177-3AD203B41FA5}">
                      <a16:colId xmlns:a16="http://schemas.microsoft.com/office/drawing/2014/main" val="2925169710"/>
                    </a:ext>
                  </a:extLst>
                </a:gridCol>
                <a:gridCol w="395515">
                  <a:extLst>
                    <a:ext uri="{9D8B030D-6E8A-4147-A177-3AD203B41FA5}">
                      <a16:colId xmlns:a16="http://schemas.microsoft.com/office/drawing/2014/main" val="3597695838"/>
                    </a:ext>
                  </a:extLst>
                </a:gridCol>
                <a:gridCol w="395515">
                  <a:extLst>
                    <a:ext uri="{9D8B030D-6E8A-4147-A177-3AD203B41FA5}">
                      <a16:colId xmlns:a16="http://schemas.microsoft.com/office/drawing/2014/main" val="3066893467"/>
                    </a:ext>
                  </a:extLst>
                </a:gridCol>
                <a:gridCol w="395515">
                  <a:extLst>
                    <a:ext uri="{9D8B030D-6E8A-4147-A177-3AD203B41FA5}">
                      <a16:colId xmlns:a16="http://schemas.microsoft.com/office/drawing/2014/main" val="3567745222"/>
                    </a:ext>
                  </a:extLst>
                </a:gridCol>
              </a:tblGrid>
              <a:tr h="3810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54729137"/>
                  </a:ext>
                </a:extLst>
              </a:tr>
            </a:tbl>
          </a:graphicData>
        </a:graphic>
      </p:graphicFrame>
      <p:sp>
        <p:nvSpPr>
          <p:cNvPr id="4" name="Slide Number Placeholder 3"/>
          <p:cNvSpPr>
            <a:spLocks noGrp="1"/>
          </p:cNvSpPr>
          <p:nvPr>
            <p:ph type="sldNum" sz="quarter" idx="12"/>
          </p:nvPr>
        </p:nvSpPr>
        <p:spPr/>
        <p:txBody>
          <a:bodyPr/>
          <a:lstStyle/>
          <a:p>
            <a:fld id="{7D96B568-7D3C-45B1-A9CC-4D2333E17166}" type="slidenum">
              <a:rPr lang="en-US" smtClean="0"/>
              <a:t>7</a:t>
            </a:fld>
            <a:endParaRPr lang="en-US"/>
          </a:p>
        </p:txBody>
      </p:sp>
      <p:sp>
        <p:nvSpPr>
          <p:cNvPr id="8" name="TextBox 7"/>
          <p:cNvSpPr txBox="1"/>
          <p:nvPr/>
        </p:nvSpPr>
        <p:spPr>
          <a:xfrm>
            <a:off x="382516" y="6143418"/>
            <a:ext cx="3099054" cy="369332"/>
          </a:xfrm>
          <a:prstGeom prst="rect">
            <a:avLst/>
          </a:prstGeom>
          <a:noFill/>
        </p:spPr>
        <p:txBody>
          <a:bodyPr wrap="none" rtlCol="0">
            <a:spAutoFit/>
          </a:bodyPr>
          <a:lstStyle/>
          <a:p>
            <a:r>
              <a:rPr lang="en-US" dirty="0" smtClean="0"/>
              <a:t>W=21 (knapsack capacity is 21)</a:t>
            </a:r>
            <a:endParaRPr lang="en-US" dirty="0"/>
          </a:p>
        </p:txBody>
      </p:sp>
      <p:graphicFrame>
        <p:nvGraphicFramePr>
          <p:cNvPr id="9" name="Content Placeholder 4"/>
          <p:cNvGraphicFramePr>
            <a:graphicFrameLocks/>
          </p:cNvGraphicFramePr>
          <p:nvPr>
            <p:extLst>
              <p:ext uri="{D42A27DB-BD31-4B8C-83A1-F6EECF244321}">
                <p14:modId xmlns:p14="http://schemas.microsoft.com/office/powerpoint/2010/main" val="318277589"/>
              </p:ext>
            </p:extLst>
          </p:nvPr>
        </p:nvGraphicFramePr>
        <p:xfrm>
          <a:off x="252778" y="613918"/>
          <a:ext cx="4319224" cy="2133600"/>
        </p:xfrm>
        <a:graphic>
          <a:graphicData uri="http://schemas.openxmlformats.org/drawingml/2006/table">
            <a:tbl>
              <a:tblPr firstRow="1" bandRow="1">
                <a:tableStyleId>{5C22544A-7EE6-4342-B048-85BDC9FD1C3A}</a:tableStyleId>
              </a:tblPr>
              <a:tblGrid>
                <a:gridCol w="1039813">
                  <a:extLst>
                    <a:ext uri="{9D8B030D-6E8A-4147-A177-3AD203B41FA5}">
                      <a16:colId xmlns:a16="http://schemas.microsoft.com/office/drawing/2014/main" val="20000"/>
                    </a:ext>
                  </a:extLst>
                </a:gridCol>
                <a:gridCol w="759863">
                  <a:extLst>
                    <a:ext uri="{9D8B030D-6E8A-4147-A177-3AD203B41FA5}">
                      <a16:colId xmlns:a16="http://schemas.microsoft.com/office/drawing/2014/main" val="20001"/>
                    </a:ext>
                  </a:extLst>
                </a:gridCol>
                <a:gridCol w="629887">
                  <a:extLst>
                    <a:ext uri="{9D8B030D-6E8A-4147-A177-3AD203B41FA5}">
                      <a16:colId xmlns:a16="http://schemas.microsoft.com/office/drawing/2014/main" val="20002"/>
                    </a:ext>
                  </a:extLst>
                </a:gridCol>
                <a:gridCol w="629887">
                  <a:extLst>
                    <a:ext uri="{9D8B030D-6E8A-4147-A177-3AD203B41FA5}">
                      <a16:colId xmlns:a16="http://schemas.microsoft.com/office/drawing/2014/main" val="20003"/>
                    </a:ext>
                  </a:extLst>
                </a:gridCol>
                <a:gridCol w="629887">
                  <a:extLst>
                    <a:ext uri="{9D8B030D-6E8A-4147-A177-3AD203B41FA5}">
                      <a16:colId xmlns:a16="http://schemas.microsoft.com/office/drawing/2014/main" val="20004"/>
                    </a:ext>
                  </a:extLst>
                </a:gridCol>
                <a:gridCol w="629887">
                  <a:extLst>
                    <a:ext uri="{9D8B030D-6E8A-4147-A177-3AD203B41FA5}">
                      <a16:colId xmlns:a16="http://schemas.microsoft.com/office/drawing/2014/main" val="20005"/>
                    </a:ext>
                  </a:extLst>
                </a:gridCol>
              </a:tblGrid>
              <a:tr h="279400">
                <a:tc>
                  <a:txBody>
                    <a:bodyPr/>
                    <a:lstStyle/>
                    <a:p>
                      <a:r>
                        <a:rPr lang="en-US" sz="1400" dirty="0" smtClean="0"/>
                        <a:t>Item</a:t>
                      </a:r>
                      <a:endParaRPr lang="en-US" sz="1400" dirty="0"/>
                    </a:p>
                  </a:txBody>
                  <a:tcPr/>
                </a:tc>
                <a:tc>
                  <a:txBody>
                    <a:bodyPr/>
                    <a:lstStyle/>
                    <a:p>
                      <a:r>
                        <a:rPr lang="en-US" sz="1400" dirty="0" smtClean="0"/>
                        <a:t>A</a:t>
                      </a:r>
                      <a:endParaRPr lang="en-US" sz="1400" dirty="0"/>
                    </a:p>
                  </a:txBody>
                  <a:tcPr/>
                </a:tc>
                <a:tc>
                  <a:txBody>
                    <a:bodyPr/>
                    <a:lstStyle/>
                    <a:p>
                      <a:r>
                        <a:rPr lang="en-US" sz="1400" dirty="0" smtClean="0"/>
                        <a:t>B</a:t>
                      </a:r>
                      <a:endParaRPr lang="en-US" sz="1400" dirty="0"/>
                    </a:p>
                  </a:txBody>
                  <a:tcPr/>
                </a:tc>
                <a:tc>
                  <a:txBody>
                    <a:bodyPr/>
                    <a:lstStyle/>
                    <a:p>
                      <a:r>
                        <a:rPr lang="en-US" sz="1400" dirty="0" smtClean="0"/>
                        <a:t>C</a:t>
                      </a:r>
                      <a:endParaRPr lang="en-US" sz="1400" dirty="0"/>
                    </a:p>
                  </a:txBody>
                  <a:tcPr/>
                </a:tc>
                <a:tc>
                  <a:txBody>
                    <a:bodyPr/>
                    <a:lstStyle/>
                    <a:p>
                      <a:r>
                        <a:rPr lang="en-US" sz="1400" dirty="0" smtClean="0"/>
                        <a:t>D</a:t>
                      </a:r>
                      <a:endParaRPr lang="en-US" sz="1400" dirty="0"/>
                    </a:p>
                  </a:txBody>
                  <a:tcPr/>
                </a:tc>
                <a:tc>
                  <a:txBody>
                    <a:bodyPr/>
                    <a:lstStyle/>
                    <a:p>
                      <a:r>
                        <a:rPr lang="en-US" sz="1400" dirty="0" smtClean="0"/>
                        <a:t>E</a:t>
                      </a:r>
                      <a:endParaRPr lang="en-US" sz="1400" dirty="0"/>
                    </a:p>
                  </a:txBody>
                  <a:tcPr/>
                </a:tc>
                <a:extLst>
                  <a:ext uri="{0D108BD9-81ED-4DB2-BD59-A6C34878D82A}">
                    <a16:rowId xmlns:a16="http://schemas.microsoft.com/office/drawing/2014/main" val="10000"/>
                  </a:ext>
                </a:extLst>
              </a:tr>
              <a:tr h="279400">
                <a:tc>
                  <a:txBody>
                    <a:bodyPr/>
                    <a:lstStyle/>
                    <a:p>
                      <a:r>
                        <a:rPr lang="en-US" sz="1400" dirty="0" smtClean="0"/>
                        <a:t>Value</a:t>
                      </a:r>
                      <a:r>
                        <a:rPr lang="en-US" sz="1400" baseline="0" dirty="0" smtClean="0"/>
                        <a:t> </a:t>
                      </a:r>
                      <a:endParaRPr lang="en-US" sz="1400" dirty="0"/>
                    </a:p>
                  </a:txBody>
                  <a:tcPr/>
                </a:tc>
                <a:tc>
                  <a:txBody>
                    <a:bodyPr/>
                    <a:lstStyle/>
                    <a:p>
                      <a:r>
                        <a:rPr lang="en-US" sz="1400" b="1" dirty="0" smtClean="0">
                          <a:solidFill>
                            <a:srgbClr val="C00000"/>
                          </a:solidFill>
                        </a:rPr>
                        <a:t>4</a:t>
                      </a:r>
                      <a:endParaRPr lang="en-US" sz="1400" b="1" dirty="0">
                        <a:solidFill>
                          <a:srgbClr val="C00000"/>
                        </a:solidFill>
                      </a:endParaRPr>
                    </a:p>
                  </a:txBody>
                  <a:tcPr/>
                </a:tc>
                <a:tc>
                  <a:txBody>
                    <a:bodyPr/>
                    <a:lstStyle/>
                    <a:p>
                      <a:r>
                        <a:rPr lang="en-US" sz="1400" b="1" dirty="0" smtClean="0">
                          <a:solidFill>
                            <a:srgbClr val="C00000"/>
                          </a:solidFill>
                        </a:rPr>
                        <a:t>5</a:t>
                      </a:r>
                      <a:endParaRPr lang="en-US" sz="1400" b="1" dirty="0">
                        <a:solidFill>
                          <a:srgbClr val="C00000"/>
                        </a:solidFill>
                      </a:endParaRPr>
                    </a:p>
                  </a:txBody>
                  <a:tcPr/>
                </a:tc>
                <a:tc>
                  <a:txBody>
                    <a:bodyPr/>
                    <a:lstStyle/>
                    <a:p>
                      <a:r>
                        <a:rPr lang="en-US" sz="1400" b="1" dirty="0" smtClean="0">
                          <a:solidFill>
                            <a:srgbClr val="C00000"/>
                          </a:solidFill>
                        </a:rPr>
                        <a:t>11</a:t>
                      </a:r>
                      <a:endParaRPr lang="en-US" sz="1400" b="1" dirty="0">
                        <a:solidFill>
                          <a:srgbClr val="C00000"/>
                        </a:solidFill>
                      </a:endParaRPr>
                    </a:p>
                  </a:txBody>
                  <a:tcPr/>
                </a:tc>
                <a:tc>
                  <a:txBody>
                    <a:bodyPr/>
                    <a:lstStyle/>
                    <a:p>
                      <a:r>
                        <a:rPr lang="en-US" sz="1400" b="1" dirty="0" smtClean="0">
                          <a:solidFill>
                            <a:srgbClr val="C00000"/>
                          </a:solidFill>
                        </a:rPr>
                        <a:t>14</a:t>
                      </a:r>
                      <a:endParaRPr lang="en-US" sz="1400" b="1" dirty="0">
                        <a:solidFill>
                          <a:srgbClr val="C00000"/>
                        </a:solidFill>
                      </a:endParaRPr>
                    </a:p>
                  </a:txBody>
                  <a:tcPr/>
                </a:tc>
                <a:tc>
                  <a:txBody>
                    <a:bodyPr/>
                    <a:lstStyle/>
                    <a:p>
                      <a:r>
                        <a:rPr lang="en-US" sz="1400" b="1" dirty="0" smtClean="0">
                          <a:solidFill>
                            <a:srgbClr val="C00000"/>
                          </a:solidFill>
                        </a:rPr>
                        <a:t>15</a:t>
                      </a:r>
                      <a:endParaRPr lang="en-US" sz="1400" b="1" dirty="0">
                        <a:solidFill>
                          <a:srgbClr val="C00000"/>
                        </a:solidFill>
                      </a:endParaRPr>
                    </a:p>
                  </a:txBody>
                  <a:tcPr/>
                </a:tc>
                <a:extLst>
                  <a:ext uri="{0D108BD9-81ED-4DB2-BD59-A6C34878D82A}">
                    <a16:rowId xmlns:a16="http://schemas.microsoft.com/office/drawing/2014/main" val="10001"/>
                  </a:ext>
                </a:extLst>
              </a:tr>
              <a:tr h="279400">
                <a:tc>
                  <a:txBody>
                    <a:bodyPr/>
                    <a:lstStyle/>
                    <a:p>
                      <a:r>
                        <a:rPr lang="en-US" sz="1400" dirty="0" smtClean="0"/>
                        <a:t>Weight</a:t>
                      </a:r>
                      <a:endParaRPr lang="en-US" sz="1400" dirty="0"/>
                    </a:p>
                  </a:txBody>
                  <a:tcPr/>
                </a:tc>
                <a:tc>
                  <a:txBody>
                    <a:bodyPr/>
                    <a:lstStyle/>
                    <a:p>
                      <a:r>
                        <a:rPr lang="en-US" sz="1400" b="1" dirty="0" smtClean="0">
                          <a:solidFill>
                            <a:schemeClr val="tx2"/>
                          </a:solidFill>
                        </a:rPr>
                        <a:t>3</a:t>
                      </a:r>
                      <a:endParaRPr lang="en-US" sz="1400" b="1" dirty="0">
                        <a:solidFill>
                          <a:schemeClr val="tx2"/>
                        </a:solidFill>
                      </a:endParaRPr>
                    </a:p>
                  </a:txBody>
                  <a:tcPr/>
                </a:tc>
                <a:tc>
                  <a:txBody>
                    <a:bodyPr/>
                    <a:lstStyle/>
                    <a:p>
                      <a:r>
                        <a:rPr lang="en-US" sz="1400" b="1" dirty="0" smtClean="0">
                          <a:solidFill>
                            <a:schemeClr val="tx2"/>
                          </a:solidFill>
                        </a:rPr>
                        <a:t>4</a:t>
                      </a:r>
                      <a:endParaRPr lang="en-US" sz="1400" b="1" dirty="0">
                        <a:solidFill>
                          <a:schemeClr val="tx2"/>
                        </a:solidFill>
                      </a:endParaRPr>
                    </a:p>
                  </a:txBody>
                  <a:tcPr/>
                </a:tc>
                <a:tc>
                  <a:txBody>
                    <a:bodyPr/>
                    <a:lstStyle/>
                    <a:p>
                      <a:r>
                        <a:rPr lang="en-US" sz="1400" b="1" dirty="0" smtClean="0">
                          <a:solidFill>
                            <a:schemeClr val="tx2"/>
                          </a:solidFill>
                        </a:rPr>
                        <a:t>7</a:t>
                      </a:r>
                      <a:endParaRPr lang="en-US" sz="1400" b="1" dirty="0">
                        <a:solidFill>
                          <a:schemeClr val="tx2"/>
                        </a:solidFill>
                      </a:endParaRPr>
                    </a:p>
                  </a:txBody>
                  <a:tcPr/>
                </a:tc>
                <a:tc>
                  <a:txBody>
                    <a:bodyPr/>
                    <a:lstStyle/>
                    <a:p>
                      <a:r>
                        <a:rPr lang="en-US" sz="1400" b="1" dirty="0" smtClean="0">
                          <a:solidFill>
                            <a:schemeClr val="tx2"/>
                          </a:solidFill>
                        </a:rPr>
                        <a:t>8</a:t>
                      </a:r>
                      <a:endParaRPr lang="en-US" sz="1400" b="1" dirty="0">
                        <a:solidFill>
                          <a:schemeClr val="tx2"/>
                        </a:solidFill>
                      </a:endParaRPr>
                    </a:p>
                  </a:txBody>
                  <a:tcPr/>
                </a:tc>
                <a:tc>
                  <a:txBody>
                    <a:bodyPr/>
                    <a:lstStyle/>
                    <a:p>
                      <a:r>
                        <a:rPr lang="en-US" sz="1400" b="1" dirty="0" smtClean="0">
                          <a:solidFill>
                            <a:schemeClr val="tx2"/>
                          </a:solidFill>
                        </a:rPr>
                        <a:t>9</a:t>
                      </a:r>
                    </a:p>
                  </a:txBody>
                  <a:tcPr/>
                </a:tc>
                <a:extLst>
                  <a:ext uri="{0D108BD9-81ED-4DB2-BD59-A6C34878D82A}">
                    <a16:rowId xmlns:a16="http://schemas.microsoft.com/office/drawing/2014/main" val="10002"/>
                  </a:ext>
                </a:extLst>
              </a:tr>
              <a:tr h="279400">
                <a:tc>
                  <a:txBody>
                    <a:bodyPr/>
                    <a:lstStyle/>
                    <a:p>
                      <a:r>
                        <a:rPr lang="en-US" sz="1400" dirty="0" smtClean="0"/>
                        <a:t>Ratio</a:t>
                      </a:r>
                      <a:endParaRPr lang="en-US" sz="1400" dirty="0"/>
                    </a:p>
                  </a:txBody>
                  <a:tcPr/>
                </a:tc>
                <a:tc>
                  <a:txBody>
                    <a:bodyPr/>
                    <a:lstStyle/>
                    <a:p>
                      <a:r>
                        <a:rPr lang="en-US" sz="1400" dirty="0" smtClean="0"/>
                        <a:t>4/3= </a:t>
                      </a:r>
                      <a:r>
                        <a:rPr lang="en-US" sz="1400" b="1" dirty="0" smtClean="0">
                          <a:solidFill>
                            <a:schemeClr val="accent6">
                              <a:lumMod val="50000"/>
                            </a:schemeClr>
                          </a:solidFill>
                        </a:rPr>
                        <a:t>1.3</a:t>
                      </a:r>
                      <a:endParaRPr lang="en-US" sz="1400" b="1" dirty="0">
                        <a:solidFill>
                          <a:schemeClr val="accent6">
                            <a:lumMod val="50000"/>
                          </a:schemeClr>
                        </a:solidFill>
                      </a:endParaRPr>
                    </a:p>
                  </a:txBody>
                  <a:tcPr/>
                </a:tc>
                <a:tc>
                  <a:txBody>
                    <a:bodyPr/>
                    <a:lstStyle/>
                    <a:p>
                      <a:r>
                        <a:rPr lang="en-US" sz="1400" dirty="0" smtClean="0"/>
                        <a:t>5/4=</a:t>
                      </a:r>
                    </a:p>
                    <a:p>
                      <a:r>
                        <a:rPr lang="en-US" sz="1400" b="1" dirty="0" smtClean="0">
                          <a:solidFill>
                            <a:schemeClr val="accent6">
                              <a:lumMod val="50000"/>
                            </a:schemeClr>
                          </a:solidFill>
                        </a:rPr>
                        <a:t>1.25</a:t>
                      </a:r>
                      <a:endParaRPr lang="en-US" sz="1400" b="1" dirty="0">
                        <a:solidFill>
                          <a:schemeClr val="accent6">
                            <a:lumMod val="50000"/>
                          </a:schemeClr>
                        </a:solidFill>
                      </a:endParaRPr>
                    </a:p>
                  </a:txBody>
                  <a:tcPr/>
                </a:tc>
                <a:tc>
                  <a:txBody>
                    <a:bodyPr/>
                    <a:lstStyle/>
                    <a:p>
                      <a:r>
                        <a:rPr lang="en-US" sz="1400" dirty="0" smtClean="0"/>
                        <a:t>11/7=</a:t>
                      </a:r>
                      <a:r>
                        <a:rPr lang="en-US" sz="1400" b="1" dirty="0" smtClean="0">
                          <a:solidFill>
                            <a:schemeClr val="accent6">
                              <a:lumMod val="50000"/>
                            </a:schemeClr>
                          </a:solidFill>
                        </a:rPr>
                        <a:t>1.57</a:t>
                      </a:r>
                      <a:endParaRPr lang="en-US" sz="1400" b="1" dirty="0">
                        <a:solidFill>
                          <a:schemeClr val="accent6">
                            <a:lumMod val="50000"/>
                          </a:schemeClr>
                        </a:solidFill>
                      </a:endParaRPr>
                    </a:p>
                  </a:txBody>
                  <a:tcPr/>
                </a:tc>
                <a:tc>
                  <a:txBody>
                    <a:bodyPr/>
                    <a:lstStyle/>
                    <a:p>
                      <a:r>
                        <a:rPr lang="en-US" sz="1400" dirty="0" smtClean="0"/>
                        <a:t>14/8=</a:t>
                      </a:r>
                      <a:r>
                        <a:rPr lang="en-US" sz="1400" b="1" dirty="0" smtClean="0">
                          <a:solidFill>
                            <a:schemeClr val="accent6">
                              <a:lumMod val="50000"/>
                            </a:schemeClr>
                          </a:solidFill>
                        </a:rPr>
                        <a:t>1.75</a:t>
                      </a:r>
                    </a:p>
                  </a:txBody>
                  <a:tcPr/>
                </a:tc>
                <a:tc>
                  <a:txBody>
                    <a:bodyPr/>
                    <a:lstStyle/>
                    <a:p>
                      <a:r>
                        <a:rPr lang="en-US" sz="1400" dirty="0" smtClean="0"/>
                        <a:t>15/9=</a:t>
                      </a:r>
                      <a:r>
                        <a:rPr lang="en-US" sz="1400" b="1" dirty="0" smtClean="0">
                          <a:solidFill>
                            <a:schemeClr val="accent6">
                              <a:lumMod val="50000"/>
                            </a:schemeClr>
                          </a:solidFill>
                        </a:rPr>
                        <a:t>1.67</a:t>
                      </a:r>
                    </a:p>
                  </a:txBody>
                  <a:tcPr/>
                </a:tc>
                <a:extLst>
                  <a:ext uri="{0D108BD9-81ED-4DB2-BD59-A6C34878D82A}">
                    <a16:rowId xmlns:a16="http://schemas.microsoft.com/office/drawing/2014/main" val="10003"/>
                  </a:ext>
                </a:extLst>
              </a:tr>
              <a:tr h="279400">
                <a:tc gridSpan="6">
                  <a:txBody>
                    <a:bodyPr/>
                    <a:lstStyle/>
                    <a:p>
                      <a:r>
                        <a:rPr lang="en-US" sz="1400" dirty="0" smtClean="0"/>
                        <a:t>Reordered decreasing by </a:t>
                      </a:r>
                      <a:r>
                        <a:rPr lang="en-US" sz="1600" b="1" dirty="0" smtClean="0">
                          <a:solidFill>
                            <a:srgbClr val="C00000"/>
                          </a:solidFill>
                        </a:rPr>
                        <a:t>ratio</a:t>
                      </a:r>
                      <a:r>
                        <a:rPr lang="en-US" sz="1400" dirty="0" smtClean="0"/>
                        <a:t>:  </a:t>
                      </a:r>
                      <a:r>
                        <a:rPr lang="en-US" sz="2000" b="1" dirty="0" smtClean="0">
                          <a:solidFill>
                            <a:schemeClr val="accent6">
                              <a:lumMod val="50000"/>
                            </a:schemeClr>
                          </a:solidFill>
                        </a:rPr>
                        <a:t>D,   E,   C,   A,  B</a:t>
                      </a:r>
                    </a:p>
                    <a:p>
                      <a:r>
                        <a:rPr lang="en-US" sz="2000" b="1" dirty="0" smtClean="0">
                          <a:solidFill>
                            <a:schemeClr val="accent6">
                              <a:lumMod val="50000"/>
                            </a:schemeClr>
                          </a:solidFill>
                        </a:rPr>
                        <a:t>                                        </a:t>
                      </a:r>
                      <a:r>
                        <a:rPr lang="en-US" sz="1200" b="1" dirty="0" smtClean="0">
                          <a:solidFill>
                            <a:schemeClr val="accent6">
                              <a:lumMod val="50000"/>
                            </a:schemeClr>
                          </a:solidFill>
                        </a:rPr>
                        <a:t>1.75,  </a:t>
                      </a:r>
                      <a:r>
                        <a:rPr lang="en-US" sz="1200" b="1" dirty="0" smtClean="0">
                          <a:solidFill>
                            <a:schemeClr val="accent6">
                              <a:lumMod val="50000"/>
                            </a:schemeClr>
                          </a:solidFill>
                        </a:rPr>
                        <a:t>1.67, 1.57,   1.3,   1.25</a:t>
                      </a:r>
                      <a:endParaRPr lang="en-US" sz="1400" b="1" dirty="0" smtClean="0">
                        <a:solidFill>
                          <a:schemeClr val="accent6">
                            <a:lumMod val="50000"/>
                          </a:schemeClr>
                        </a:solidFill>
                      </a:endParaRPr>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smtClean="0"/>
                    </a:p>
                  </a:txBody>
                  <a:tcPr/>
                </a:tc>
                <a:tc hMerge="1">
                  <a:txBody>
                    <a:bodyPr/>
                    <a:lstStyle/>
                    <a:p>
                      <a:endParaRPr lang="en-US" sz="1400" dirty="0" smtClean="0"/>
                    </a:p>
                  </a:txBody>
                  <a:tcPr/>
                </a:tc>
                <a:extLst>
                  <a:ext uri="{0D108BD9-81ED-4DB2-BD59-A6C34878D82A}">
                    <a16:rowId xmlns:a16="http://schemas.microsoft.com/office/drawing/2014/main" val="10004"/>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771107435"/>
              </p:ext>
            </p:extLst>
          </p:nvPr>
        </p:nvGraphicFramePr>
        <p:xfrm>
          <a:off x="4876800" y="3970101"/>
          <a:ext cx="1586492" cy="370840"/>
        </p:xfrm>
        <a:graphic>
          <a:graphicData uri="http://schemas.openxmlformats.org/drawingml/2006/table">
            <a:tbl>
              <a:tblPr firstRow="1" bandRow="1">
                <a:tableStyleId>{5C22544A-7EE6-4342-B048-85BDC9FD1C3A}</a:tableStyleId>
              </a:tblPr>
              <a:tblGrid>
                <a:gridCol w="396623">
                  <a:extLst>
                    <a:ext uri="{9D8B030D-6E8A-4147-A177-3AD203B41FA5}">
                      <a16:colId xmlns:a16="http://schemas.microsoft.com/office/drawing/2014/main" val="232159963"/>
                    </a:ext>
                  </a:extLst>
                </a:gridCol>
                <a:gridCol w="396623">
                  <a:extLst>
                    <a:ext uri="{9D8B030D-6E8A-4147-A177-3AD203B41FA5}">
                      <a16:colId xmlns:a16="http://schemas.microsoft.com/office/drawing/2014/main" val="459033437"/>
                    </a:ext>
                  </a:extLst>
                </a:gridCol>
                <a:gridCol w="396623">
                  <a:extLst>
                    <a:ext uri="{9D8B030D-6E8A-4147-A177-3AD203B41FA5}">
                      <a16:colId xmlns:a16="http://schemas.microsoft.com/office/drawing/2014/main" val="1157538066"/>
                    </a:ext>
                  </a:extLst>
                </a:gridCol>
                <a:gridCol w="396623">
                  <a:extLst>
                    <a:ext uri="{9D8B030D-6E8A-4147-A177-3AD203B41FA5}">
                      <a16:colId xmlns:a16="http://schemas.microsoft.com/office/drawing/2014/main" val="443307294"/>
                    </a:ext>
                  </a:extLst>
                </a:gridCol>
              </a:tblGrid>
              <a:tr h="370840">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21742609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888915460"/>
              </p:ext>
            </p:extLst>
          </p:nvPr>
        </p:nvGraphicFramePr>
        <p:xfrm>
          <a:off x="4849580" y="2511812"/>
          <a:ext cx="2764538" cy="370840"/>
        </p:xfrm>
        <a:graphic>
          <a:graphicData uri="http://schemas.openxmlformats.org/drawingml/2006/table">
            <a:tbl>
              <a:tblPr firstRow="1" bandRow="1">
                <a:tableStyleId>{5C22544A-7EE6-4342-B048-85BDC9FD1C3A}</a:tableStyleId>
              </a:tblPr>
              <a:tblGrid>
                <a:gridCol w="394934">
                  <a:extLst>
                    <a:ext uri="{9D8B030D-6E8A-4147-A177-3AD203B41FA5}">
                      <a16:colId xmlns:a16="http://schemas.microsoft.com/office/drawing/2014/main" val="1505445615"/>
                    </a:ext>
                  </a:extLst>
                </a:gridCol>
                <a:gridCol w="394934">
                  <a:extLst>
                    <a:ext uri="{9D8B030D-6E8A-4147-A177-3AD203B41FA5}">
                      <a16:colId xmlns:a16="http://schemas.microsoft.com/office/drawing/2014/main" val="79449735"/>
                    </a:ext>
                  </a:extLst>
                </a:gridCol>
                <a:gridCol w="394934">
                  <a:extLst>
                    <a:ext uri="{9D8B030D-6E8A-4147-A177-3AD203B41FA5}">
                      <a16:colId xmlns:a16="http://schemas.microsoft.com/office/drawing/2014/main" val="3520465647"/>
                    </a:ext>
                  </a:extLst>
                </a:gridCol>
                <a:gridCol w="394934">
                  <a:extLst>
                    <a:ext uri="{9D8B030D-6E8A-4147-A177-3AD203B41FA5}">
                      <a16:colId xmlns:a16="http://schemas.microsoft.com/office/drawing/2014/main" val="265221969"/>
                    </a:ext>
                  </a:extLst>
                </a:gridCol>
                <a:gridCol w="394934">
                  <a:extLst>
                    <a:ext uri="{9D8B030D-6E8A-4147-A177-3AD203B41FA5}">
                      <a16:colId xmlns:a16="http://schemas.microsoft.com/office/drawing/2014/main" val="1229537919"/>
                    </a:ext>
                  </a:extLst>
                </a:gridCol>
                <a:gridCol w="394934">
                  <a:extLst>
                    <a:ext uri="{9D8B030D-6E8A-4147-A177-3AD203B41FA5}">
                      <a16:colId xmlns:a16="http://schemas.microsoft.com/office/drawing/2014/main" val="1171471827"/>
                    </a:ext>
                  </a:extLst>
                </a:gridCol>
                <a:gridCol w="394934">
                  <a:extLst>
                    <a:ext uri="{9D8B030D-6E8A-4147-A177-3AD203B41FA5}">
                      <a16:colId xmlns:a16="http://schemas.microsoft.com/office/drawing/2014/main" val="2405637573"/>
                    </a:ext>
                  </a:extLst>
                </a:gridCol>
              </a:tblGrid>
              <a:tr h="370840">
                <a:tc>
                  <a:txBody>
                    <a:bodyPr/>
                    <a:lstStyle/>
                    <a:p>
                      <a:endParaRPr lang="en-US" dirty="0"/>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dirty="0"/>
                    </a:p>
                  </a:txBody>
                  <a:tcPr>
                    <a:solidFill>
                      <a:schemeClr val="accent3">
                        <a:lumMod val="75000"/>
                      </a:schemeClr>
                    </a:solidFill>
                  </a:tcPr>
                </a:tc>
                <a:extLst>
                  <a:ext uri="{0D108BD9-81ED-4DB2-BD59-A6C34878D82A}">
                    <a16:rowId xmlns:a16="http://schemas.microsoft.com/office/drawing/2014/main" val="619364408"/>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481170577"/>
              </p:ext>
            </p:extLst>
          </p:nvPr>
        </p:nvGraphicFramePr>
        <p:xfrm>
          <a:off x="4794949" y="923609"/>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860548987"/>
              </p:ext>
            </p:extLst>
          </p:nvPr>
        </p:nvGraphicFramePr>
        <p:xfrm>
          <a:off x="4812789" y="1695567"/>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16" name="TextBox 15"/>
          <p:cNvSpPr txBox="1"/>
          <p:nvPr/>
        </p:nvSpPr>
        <p:spPr>
          <a:xfrm>
            <a:off x="4800600" y="3657600"/>
            <a:ext cx="1351652" cy="369332"/>
          </a:xfrm>
          <a:prstGeom prst="rect">
            <a:avLst/>
          </a:prstGeom>
          <a:noFill/>
        </p:spPr>
        <p:txBody>
          <a:bodyPr wrap="none" rtlCol="0">
            <a:spAutoFit/>
          </a:bodyPr>
          <a:lstStyle/>
          <a:p>
            <a:r>
              <a:rPr lang="en-US" dirty="0"/>
              <a:t>B</a:t>
            </a:r>
            <a:r>
              <a:rPr lang="en-US" dirty="0" smtClean="0"/>
              <a:t> (1.25=5/4)</a:t>
            </a:r>
            <a:endParaRPr lang="en-US" dirty="0"/>
          </a:p>
        </p:txBody>
      </p:sp>
      <p:sp>
        <p:nvSpPr>
          <p:cNvPr id="17" name="TextBox 16"/>
          <p:cNvSpPr txBox="1"/>
          <p:nvPr/>
        </p:nvSpPr>
        <p:spPr>
          <a:xfrm>
            <a:off x="4771719" y="2209800"/>
            <a:ext cx="1467068" cy="369332"/>
          </a:xfrm>
          <a:prstGeom prst="rect">
            <a:avLst/>
          </a:prstGeom>
          <a:noFill/>
        </p:spPr>
        <p:txBody>
          <a:bodyPr wrap="none" rtlCol="0">
            <a:spAutoFit/>
          </a:bodyPr>
          <a:lstStyle/>
          <a:p>
            <a:r>
              <a:rPr lang="en-US" dirty="0" smtClean="0"/>
              <a:t>C (1.57=11/7)</a:t>
            </a:r>
            <a:endParaRPr lang="en-US" dirty="0"/>
          </a:p>
        </p:txBody>
      </p:sp>
      <p:sp>
        <p:nvSpPr>
          <p:cNvPr id="18" name="TextBox 17"/>
          <p:cNvSpPr txBox="1"/>
          <p:nvPr/>
        </p:nvSpPr>
        <p:spPr>
          <a:xfrm>
            <a:off x="4756479" y="609600"/>
            <a:ext cx="1486304" cy="369332"/>
          </a:xfrm>
          <a:prstGeom prst="rect">
            <a:avLst/>
          </a:prstGeom>
          <a:noFill/>
        </p:spPr>
        <p:txBody>
          <a:bodyPr wrap="none" rtlCol="0">
            <a:spAutoFit/>
          </a:bodyPr>
          <a:lstStyle/>
          <a:p>
            <a:r>
              <a:rPr lang="en-US" dirty="0"/>
              <a:t>D</a:t>
            </a:r>
            <a:r>
              <a:rPr lang="en-US" dirty="0" smtClean="0"/>
              <a:t> (1.75=14/8)</a:t>
            </a:r>
            <a:endParaRPr lang="en-US" dirty="0"/>
          </a:p>
        </p:txBody>
      </p:sp>
      <p:sp>
        <p:nvSpPr>
          <p:cNvPr id="19" name="TextBox 18"/>
          <p:cNvSpPr txBox="1"/>
          <p:nvPr/>
        </p:nvSpPr>
        <p:spPr>
          <a:xfrm>
            <a:off x="4712208" y="1406786"/>
            <a:ext cx="1455848" cy="369332"/>
          </a:xfrm>
          <a:prstGeom prst="rect">
            <a:avLst/>
          </a:prstGeom>
          <a:noFill/>
        </p:spPr>
        <p:txBody>
          <a:bodyPr wrap="none" rtlCol="0">
            <a:spAutoFit/>
          </a:bodyPr>
          <a:lstStyle/>
          <a:p>
            <a:r>
              <a:rPr lang="en-US" dirty="0"/>
              <a:t>E</a:t>
            </a:r>
            <a:r>
              <a:rPr lang="en-US" dirty="0" smtClean="0"/>
              <a:t> (1.67=15/9)</a:t>
            </a:r>
            <a:endParaRPr lang="en-US" dirty="0"/>
          </a:p>
        </p:txBody>
      </p:sp>
      <p:sp>
        <p:nvSpPr>
          <p:cNvPr id="15" name="TextBox 14"/>
          <p:cNvSpPr txBox="1"/>
          <p:nvPr/>
        </p:nvSpPr>
        <p:spPr>
          <a:xfrm>
            <a:off x="4800600" y="2962118"/>
            <a:ext cx="1242648" cy="369332"/>
          </a:xfrm>
          <a:prstGeom prst="rect">
            <a:avLst/>
          </a:prstGeom>
          <a:noFill/>
        </p:spPr>
        <p:txBody>
          <a:bodyPr wrap="none" rtlCol="0">
            <a:spAutoFit/>
          </a:bodyPr>
          <a:lstStyle/>
          <a:p>
            <a:r>
              <a:rPr lang="en-US" dirty="0" smtClean="0"/>
              <a:t>A (1.3=4/3)</a:t>
            </a:r>
            <a:endParaRPr lang="en-US" dirty="0"/>
          </a:p>
        </p:txBody>
      </p:sp>
    </p:spTree>
    <p:extLst>
      <p:ext uri="{BB962C8B-B14F-4D97-AF65-F5344CB8AC3E}">
        <p14:creationId xmlns:p14="http://schemas.microsoft.com/office/powerpoint/2010/main" val="3331234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4171778529"/>
              </p:ext>
            </p:extLst>
          </p:nvPr>
        </p:nvGraphicFramePr>
        <p:xfrm>
          <a:off x="7142218" y="5607267"/>
          <a:ext cx="1196349" cy="370840"/>
        </p:xfrm>
        <a:graphic>
          <a:graphicData uri="http://schemas.openxmlformats.org/drawingml/2006/table">
            <a:tbl>
              <a:tblPr firstRow="1" bandRow="1">
                <a:tableStyleId>{5C22544A-7EE6-4342-B048-85BDC9FD1C3A}</a:tableStyleId>
              </a:tblPr>
              <a:tblGrid>
                <a:gridCol w="398783">
                  <a:extLst>
                    <a:ext uri="{9D8B030D-6E8A-4147-A177-3AD203B41FA5}">
                      <a16:colId xmlns:a16="http://schemas.microsoft.com/office/drawing/2014/main" val="305208820"/>
                    </a:ext>
                  </a:extLst>
                </a:gridCol>
                <a:gridCol w="398783">
                  <a:extLst>
                    <a:ext uri="{9D8B030D-6E8A-4147-A177-3AD203B41FA5}">
                      <a16:colId xmlns:a16="http://schemas.microsoft.com/office/drawing/2014/main" val="1656973802"/>
                    </a:ext>
                  </a:extLst>
                </a:gridCol>
                <a:gridCol w="398783">
                  <a:extLst>
                    <a:ext uri="{9D8B030D-6E8A-4147-A177-3AD203B41FA5}">
                      <a16:colId xmlns:a16="http://schemas.microsoft.com/office/drawing/2014/main" val="1989626361"/>
                    </a:ext>
                  </a:extLst>
                </a:gridCol>
              </a:tblGrid>
              <a:tr h="370840">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extLst>
                  <a:ext uri="{0D108BD9-81ED-4DB2-BD59-A6C34878D82A}">
                    <a16:rowId xmlns:a16="http://schemas.microsoft.com/office/drawing/2014/main" val="3970546403"/>
                  </a:ext>
                </a:extLst>
              </a:tr>
            </a:tbl>
          </a:graphicData>
        </a:graphic>
      </p:graphicFrame>
      <p:sp>
        <p:nvSpPr>
          <p:cNvPr id="2" name="Title 1"/>
          <p:cNvSpPr>
            <a:spLocks noGrp="1"/>
          </p:cNvSpPr>
          <p:nvPr>
            <p:ph type="title"/>
          </p:nvPr>
        </p:nvSpPr>
        <p:spPr>
          <a:xfrm>
            <a:off x="457200" y="25035"/>
            <a:ext cx="8229600" cy="472875"/>
          </a:xfrm>
        </p:spPr>
        <p:txBody>
          <a:bodyPr>
            <a:normAutofit fontScale="90000"/>
          </a:bodyPr>
          <a:lstStyle/>
          <a:p>
            <a:r>
              <a:rPr lang="en-US" b="1" dirty="0" smtClean="0">
                <a:solidFill>
                  <a:srgbClr val="C00000"/>
                </a:solidFill>
              </a:rPr>
              <a:t>0/1</a:t>
            </a:r>
            <a:r>
              <a:rPr lang="en-US" dirty="0" smtClean="0"/>
              <a:t> Not Fractional, Ratio</a:t>
            </a:r>
            <a:endParaRPr lang="en-US" dirty="0"/>
          </a:p>
        </p:txBody>
      </p:sp>
      <p:graphicFrame>
        <p:nvGraphicFramePr>
          <p:cNvPr id="7" name="Content Placeholder 6"/>
          <p:cNvGraphicFramePr>
            <a:graphicFrameLocks noGrp="1"/>
          </p:cNvGraphicFramePr>
          <p:nvPr>
            <p:ph idx="1"/>
          </p:nvPr>
        </p:nvGraphicFramePr>
        <p:xfrm>
          <a:off x="419092" y="5638800"/>
          <a:ext cx="8305815" cy="381000"/>
        </p:xfrm>
        <a:graphic>
          <a:graphicData uri="http://schemas.openxmlformats.org/drawingml/2006/table">
            <a:tbl>
              <a:tblPr firstRow="1" bandRow="1">
                <a:tableStyleId>{5940675A-B579-460E-94D1-54222C63F5DA}</a:tableStyleId>
              </a:tblPr>
              <a:tblGrid>
                <a:gridCol w="395515">
                  <a:extLst>
                    <a:ext uri="{9D8B030D-6E8A-4147-A177-3AD203B41FA5}">
                      <a16:colId xmlns:a16="http://schemas.microsoft.com/office/drawing/2014/main" val="3204006485"/>
                    </a:ext>
                  </a:extLst>
                </a:gridCol>
                <a:gridCol w="395515">
                  <a:extLst>
                    <a:ext uri="{9D8B030D-6E8A-4147-A177-3AD203B41FA5}">
                      <a16:colId xmlns:a16="http://schemas.microsoft.com/office/drawing/2014/main" val="1697682315"/>
                    </a:ext>
                  </a:extLst>
                </a:gridCol>
                <a:gridCol w="395515">
                  <a:extLst>
                    <a:ext uri="{9D8B030D-6E8A-4147-A177-3AD203B41FA5}">
                      <a16:colId xmlns:a16="http://schemas.microsoft.com/office/drawing/2014/main" val="1166061141"/>
                    </a:ext>
                  </a:extLst>
                </a:gridCol>
                <a:gridCol w="395515">
                  <a:extLst>
                    <a:ext uri="{9D8B030D-6E8A-4147-A177-3AD203B41FA5}">
                      <a16:colId xmlns:a16="http://schemas.microsoft.com/office/drawing/2014/main" val="3618821996"/>
                    </a:ext>
                  </a:extLst>
                </a:gridCol>
                <a:gridCol w="395515">
                  <a:extLst>
                    <a:ext uri="{9D8B030D-6E8A-4147-A177-3AD203B41FA5}">
                      <a16:colId xmlns:a16="http://schemas.microsoft.com/office/drawing/2014/main" val="1555223917"/>
                    </a:ext>
                  </a:extLst>
                </a:gridCol>
                <a:gridCol w="395515">
                  <a:extLst>
                    <a:ext uri="{9D8B030D-6E8A-4147-A177-3AD203B41FA5}">
                      <a16:colId xmlns:a16="http://schemas.microsoft.com/office/drawing/2014/main" val="1110732598"/>
                    </a:ext>
                  </a:extLst>
                </a:gridCol>
                <a:gridCol w="395515">
                  <a:extLst>
                    <a:ext uri="{9D8B030D-6E8A-4147-A177-3AD203B41FA5}">
                      <a16:colId xmlns:a16="http://schemas.microsoft.com/office/drawing/2014/main" val="4112483928"/>
                    </a:ext>
                  </a:extLst>
                </a:gridCol>
                <a:gridCol w="395515">
                  <a:extLst>
                    <a:ext uri="{9D8B030D-6E8A-4147-A177-3AD203B41FA5}">
                      <a16:colId xmlns:a16="http://schemas.microsoft.com/office/drawing/2014/main" val="506213351"/>
                    </a:ext>
                  </a:extLst>
                </a:gridCol>
                <a:gridCol w="395515">
                  <a:extLst>
                    <a:ext uri="{9D8B030D-6E8A-4147-A177-3AD203B41FA5}">
                      <a16:colId xmlns:a16="http://schemas.microsoft.com/office/drawing/2014/main" val="2009595335"/>
                    </a:ext>
                  </a:extLst>
                </a:gridCol>
                <a:gridCol w="395515">
                  <a:extLst>
                    <a:ext uri="{9D8B030D-6E8A-4147-A177-3AD203B41FA5}">
                      <a16:colId xmlns:a16="http://schemas.microsoft.com/office/drawing/2014/main" val="2836727580"/>
                    </a:ext>
                  </a:extLst>
                </a:gridCol>
                <a:gridCol w="395515">
                  <a:extLst>
                    <a:ext uri="{9D8B030D-6E8A-4147-A177-3AD203B41FA5}">
                      <a16:colId xmlns:a16="http://schemas.microsoft.com/office/drawing/2014/main" val="417252483"/>
                    </a:ext>
                  </a:extLst>
                </a:gridCol>
                <a:gridCol w="395515">
                  <a:extLst>
                    <a:ext uri="{9D8B030D-6E8A-4147-A177-3AD203B41FA5}">
                      <a16:colId xmlns:a16="http://schemas.microsoft.com/office/drawing/2014/main" val="3421012395"/>
                    </a:ext>
                  </a:extLst>
                </a:gridCol>
                <a:gridCol w="395515">
                  <a:extLst>
                    <a:ext uri="{9D8B030D-6E8A-4147-A177-3AD203B41FA5}">
                      <a16:colId xmlns:a16="http://schemas.microsoft.com/office/drawing/2014/main" val="2938966647"/>
                    </a:ext>
                  </a:extLst>
                </a:gridCol>
                <a:gridCol w="395515">
                  <a:extLst>
                    <a:ext uri="{9D8B030D-6E8A-4147-A177-3AD203B41FA5}">
                      <a16:colId xmlns:a16="http://schemas.microsoft.com/office/drawing/2014/main" val="1840499504"/>
                    </a:ext>
                  </a:extLst>
                </a:gridCol>
                <a:gridCol w="395515">
                  <a:extLst>
                    <a:ext uri="{9D8B030D-6E8A-4147-A177-3AD203B41FA5}">
                      <a16:colId xmlns:a16="http://schemas.microsoft.com/office/drawing/2014/main" val="4200939935"/>
                    </a:ext>
                  </a:extLst>
                </a:gridCol>
                <a:gridCol w="395515">
                  <a:extLst>
                    <a:ext uri="{9D8B030D-6E8A-4147-A177-3AD203B41FA5}">
                      <a16:colId xmlns:a16="http://schemas.microsoft.com/office/drawing/2014/main" val="2866207373"/>
                    </a:ext>
                  </a:extLst>
                </a:gridCol>
                <a:gridCol w="395515">
                  <a:extLst>
                    <a:ext uri="{9D8B030D-6E8A-4147-A177-3AD203B41FA5}">
                      <a16:colId xmlns:a16="http://schemas.microsoft.com/office/drawing/2014/main" val="736305523"/>
                    </a:ext>
                  </a:extLst>
                </a:gridCol>
                <a:gridCol w="395515">
                  <a:extLst>
                    <a:ext uri="{9D8B030D-6E8A-4147-A177-3AD203B41FA5}">
                      <a16:colId xmlns:a16="http://schemas.microsoft.com/office/drawing/2014/main" val="2925169710"/>
                    </a:ext>
                  </a:extLst>
                </a:gridCol>
                <a:gridCol w="395515">
                  <a:extLst>
                    <a:ext uri="{9D8B030D-6E8A-4147-A177-3AD203B41FA5}">
                      <a16:colId xmlns:a16="http://schemas.microsoft.com/office/drawing/2014/main" val="3597695838"/>
                    </a:ext>
                  </a:extLst>
                </a:gridCol>
                <a:gridCol w="395515">
                  <a:extLst>
                    <a:ext uri="{9D8B030D-6E8A-4147-A177-3AD203B41FA5}">
                      <a16:colId xmlns:a16="http://schemas.microsoft.com/office/drawing/2014/main" val="3066893467"/>
                    </a:ext>
                  </a:extLst>
                </a:gridCol>
                <a:gridCol w="395515">
                  <a:extLst>
                    <a:ext uri="{9D8B030D-6E8A-4147-A177-3AD203B41FA5}">
                      <a16:colId xmlns:a16="http://schemas.microsoft.com/office/drawing/2014/main" val="3567745222"/>
                    </a:ext>
                  </a:extLst>
                </a:gridCol>
              </a:tblGrid>
              <a:tr h="3810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54729137"/>
                  </a:ext>
                </a:extLst>
              </a:tr>
            </a:tbl>
          </a:graphicData>
        </a:graphic>
      </p:graphicFrame>
      <p:sp>
        <p:nvSpPr>
          <p:cNvPr id="4" name="Slide Number Placeholder 3"/>
          <p:cNvSpPr>
            <a:spLocks noGrp="1"/>
          </p:cNvSpPr>
          <p:nvPr>
            <p:ph type="sldNum" sz="quarter" idx="12"/>
          </p:nvPr>
        </p:nvSpPr>
        <p:spPr/>
        <p:txBody>
          <a:bodyPr/>
          <a:lstStyle/>
          <a:p>
            <a:fld id="{7D96B568-7D3C-45B1-A9CC-4D2333E17166}" type="slidenum">
              <a:rPr lang="en-US" smtClean="0"/>
              <a:t>8</a:t>
            </a:fld>
            <a:endParaRPr lang="en-US"/>
          </a:p>
        </p:txBody>
      </p:sp>
      <p:sp>
        <p:nvSpPr>
          <p:cNvPr id="8" name="TextBox 7"/>
          <p:cNvSpPr txBox="1"/>
          <p:nvPr/>
        </p:nvSpPr>
        <p:spPr>
          <a:xfrm>
            <a:off x="377555" y="6012999"/>
            <a:ext cx="2453749" cy="307777"/>
          </a:xfrm>
          <a:prstGeom prst="rect">
            <a:avLst/>
          </a:prstGeom>
          <a:noFill/>
        </p:spPr>
        <p:txBody>
          <a:bodyPr wrap="none" rtlCol="0">
            <a:spAutoFit/>
          </a:bodyPr>
          <a:lstStyle/>
          <a:p>
            <a:r>
              <a:rPr lang="en-US" sz="1400" dirty="0" smtClean="0"/>
              <a:t>W=21 (knapsack capacity is 21)</a:t>
            </a:r>
            <a:endParaRPr lang="en-US" sz="1400" dirty="0"/>
          </a:p>
        </p:txBody>
      </p:sp>
      <p:graphicFrame>
        <p:nvGraphicFramePr>
          <p:cNvPr id="9" name="Content Placeholder 4"/>
          <p:cNvGraphicFramePr>
            <a:graphicFrameLocks/>
          </p:cNvGraphicFramePr>
          <p:nvPr>
            <p:extLst>
              <p:ext uri="{D42A27DB-BD31-4B8C-83A1-F6EECF244321}">
                <p14:modId xmlns:p14="http://schemas.microsoft.com/office/powerpoint/2010/main" val="2181667754"/>
              </p:ext>
            </p:extLst>
          </p:nvPr>
        </p:nvGraphicFramePr>
        <p:xfrm>
          <a:off x="252778" y="613918"/>
          <a:ext cx="4319224" cy="2133600"/>
        </p:xfrm>
        <a:graphic>
          <a:graphicData uri="http://schemas.openxmlformats.org/drawingml/2006/table">
            <a:tbl>
              <a:tblPr firstRow="1" bandRow="1">
                <a:tableStyleId>{5C22544A-7EE6-4342-B048-85BDC9FD1C3A}</a:tableStyleId>
              </a:tblPr>
              <a:tblGrid>
                <a:gridCol w="1039813">
                  <a:extLst>
                    <a:ext uri="{9D8B030D-6E8A-4147-A177-3AD203B41FA5}">
                      <a16:colId xmlns:a16="http://schemas.microsoft.com/office/drawing/2014/main" val="20000"/>
                    </a:ext>
                  </a:extLst>
                </a:gridCol>
                <a:gridCol w="759863">
                  <a:extLst>
                    <a:ext uri="{9D8B030D-6E8A-4147-A177-3AD203B41FA5}">
                      <a16:colId xmlns:a16="http://schemas.microsoft.com/office/drawing/2014/main" val="20001"/>
                    </a:ext>
                  </a:extLst>
                </a:gridCol>
                <a:gridCol w="629887">
                  <a:extLst>
                    <a:ext uri="{9D8B030D-6E8A-4147-A177-3AD203B41FA5}">
                      <a16:colId xmlns:a16="http://schemas.microsoft.com/office/drawing/2014/main" val="20002"/>
                    </a:ext>
                  </a:extLst>
                </a:gridCol>
                <a:gridCol w="629887">
                  <a:extLst>
                    <a:ext uri="{9D8B030D-6E8A-4147-A177-3AD203B41FA5}">
                      <a16:colId xmlns:a16="http://schemas.microsoft.com/office/drawing/2014/main" val="20003"/>
                    </a:ext>
                  </a:extLst>
                </a:gridCol>
                <a:gridCol w="629887">
                  <a:extLst>
                    <a:ext uri="{9D8B030D-6E8A-4147-A177-3AD203B41FA5}">
                      <a16:colId xmlns:a16="http://schemas.microsoft.com/office/drawing/2014/main" val="20004"/>
                    </a:ext>
                  </a:extLst>
                </a:gridCol>
                <a:gridCol w="629887">
                  <a:extLst>
                    <a:ext uri="{9D8B030D-6E8A-4147-A177-3AD203B41FA5}">
                      <a16:colId xmlns:a16="http://schemas.microsoft.com/office/drawing/2014/main" val="20005"/>
                    </a:ext>
                  </a:extLst>
                </a:gridCol>
              </a:tblGrid>
              <a:tr h="279400">
                <a:tc>
                  <a:txBody>
                    <a:bodyPr/>
                    <a:lstStyle/>
                    <a:p>
                      <a:r>
                        <a:rPr lang="en-US" sz="1400" dirty="0" smtClean="0"/>
                        <a:t>Item</a:t>
                      </a:r>
                      <a:endParaRPr lang="en-US" sz="1400" dirty="0"/>
                    </a:p>
                  </a:txBody>
                  <a:tcPr/>
                </a:tc>
                <a:tc>
                  <a:txBody>
                    <a:bodyPr/>
                    <a:lstStyle/>
                    <a:p>
                      <a:r>
                        <a:rPr lang="en-US" sz="1400" dirty="0" smtClean="0"/>
                        <a:t>A</a:t>
                      </a:r>
                      <a:endParaRPr lang="en-US" sz="1400" dirty="0"/>
                    </a:p>
                  </a:txBody>
                  <a:tcPr/>
                </a:tc>
                <a:tc>
                  <a:txBody>
                    <a:bodyPr/>
                    <a:lstStyle/>
                    <a:p>
                      <a:r>
                        <a:rPr lang="en-US" sz="1400" dirty="0" smtClean="0"/>
                        <a:t>B</a:t>
                      </a:r>
                      <a:endParaRPr lang="en-US" sz="1400" dirty="0"/>
                    </a:p>
                  </a:txBody>
                  <a:tcPr/>
                </a:tc>
                <a:tc>
                  <a:txBody>
                    <a:bodyPr/>
                    <a:lstStyle/>
                    <a:p>
                      <a:r>
                        <a:rPr lang="en-US" sz="1400" dirty="0" smtClean="0"/>
                        <a:t>C</a:t>
                      </a:r>
                      <a:endParaRPr lang="en-US" sz="1400" dirty="0"/>
                    </a:p>
                  </a:txBody>
                  <a:tcPr/>
                </a:tc>
                <a:tc>
                  <a:txBody>
                    <a:bodyPr/>
                    <a:lstStyle/>
                    <a:p>
                      <a:r>
                        <a:rPr lang="en-US" sz="1400" dirty="0" smtClean="0"/>
                        <a:t>D</a:t>
                      </a:r>
                      <a:endParaRPr lang="en-US" sz="1400" dirty="0"/>
                    </a:p>
                  </a:txBody>
                  <a:tcPr/>
                </a:tc>
                <a:tc>
                  <a:txBody>
                    <a:bodyPr/>
                    <a:lstStyle/>
                    <a:p>
                      <a:r>
                        <a:rPr lang="en-US" sz="1400" dirty="0" smtClean="0"/>
                        <a:t>E</a:t>
                      </a:r>
                      <a:endParaRPr lang="en-US" sz="1400" dirty="0"/>
                    </a:p>
                  </a:txBody>
                  <a:tcPr/>
                </a:tc>
                <a:extLst>
                  <a:ext uri="{0D108BD9-81ED-4DB2-BD59-A6C34878D82A}">
                    <a16:rowId xmlns:a16="http://schemas.microsoft.com/office/drawing/2014/main" val="10000"/>
                  </a:ext>
                </a:extLst>
              </a:tr>
              <a:tr h="279400">
                <a:tc>
                  <a:txBody>
                    <a:bodyPr/>
                    <a:lstStyle/>
                    <a:p>
                      <a:r>
                        <a:rPr lang="en-US" sz="1400" dirty="0" smtClean="0"/>
                        <a:t>Value</a:t>
                      </a:r>
                      <a:r>
                        <a:rPr lang="en-US" sz="1400" baseline="0" dirty="0" smtClean="0"/>
                        <a:t> </a:t>
                      </a:r>
                      <a:endParaRPr lang="en-US" sz="1400" dirty="0"/>
                    </a:p>
                  </a:txBody>
                  <a:tcPr/>
                </a:tc>
                <a:tc>
                  <a:txBody>
                    <a:bodyPr/>
                    <a:lstStyle/>
                    <a:p>
                      <a:r>
                        <a:rPr lang="en-US" sz="1400" b="1" dirty="0" smtClean="0">
                          <a:solidFill>
                            <a:srgbClr val="C00000"/>
                          </a:solidFill>
                        </a:rPr>
                        <a:t>4</a:t>
                      </a:r>
                      <a:endParaRPr lang="en-US" sz="1400" b="1" dirty="0">
                        <a:solidFill>
                          <a:srgbClr val="C00000"/>
                        </a:solidFill>
                      </a:endParaRPr>
                    </a:p>
                  </a:txBody>
                  <a:tcPr/>
                </a:tc>
                <a:tc>
                  <a:txBody>
                    <a:bodyPr/>
                    <a:lstStyle/>
                    <a:p>
                      <a:r>
                        <a:rPr lang="en-US" sz="1400" b="1" dirty="0" smtClean="0">
                          <a:solidFill>
                            <a:srgbClr val="C00000"/>
                          </a:solidFill>
                        </a:rPr>
                        <a:t>5</a:t>
                      </a:r>
                      <a:endParaRPr lang="en-US" sz="1400" b="1" dirty="0">
                        <a:solidFill>
                          <a:srgbClr val="C00000"/>
                        </a:solidFill>
                      </a:endParaRPr>
                    </a:p>
                  </a:txBody>
                  <a:tcPr/>
                </a:tc>
                <a:tc>
                  <a:txBody>
                    <a:bodyPr/>
                    <a:lstStyle/>
                    <a:p>
                      <a:r>
                        <a:rPr lang="en-US" sz="1400" b="1" dirty="0" smtClean="0">
                          <a:solidFill>
                            <a:srgbClr val="C00000"/>
                          </a:solidFill>
                        </a:rPr>
                        <a:t>11</a:t>
                      </a:r>
                      <a:endParaRPr lang="en-US" sz="1400" b="1" dirty="0">
                        <a:solidFill>
                          <a:srgbClr val="C00000"/>
                        </a:solidFill>
                      </a:endParaRPr>
                    </a:p>
                  </a:txBody>
                  <a:tcPr/>
                </a:tc>
                <a:tc>
                  <a:txBody>
                    <a:bodyPr/>
                    <a:lstStyle/>
                    <a:p>
                      <a:r>
                        <a:rPr lang="en-US" sz="1400" b="1" dirty="0" smtClean="0">
                          <a:solidFill>
                            <a:srgbClr val="C00000"/>
                          </a:solidFill>
                        </a:rPr>
                        <a:t>14</a:t>
                      </a:r>
                      <a:endParaRPr lang="en-US" sz="1400" b="1" dirty="0">
                        <a:solidFill>
                          <a:srgbClr val="C00000"/>
                        </a:solidFill>
                      </a:endParaRPr>
                    </a:p>
                  </a:txBody>
                  <a:tcPr/>
                </a:tc>
                <a:tc>
                  <a:txBody>
                    <a:bodyPr/>
                    <a:lstStyle/>
                    <a:p>
                      <a:r>
                        <a:rPr lang="en-US" sz="1400" b="1" dirty="0" smtClean="0">
                          <a:solidFill>
                            <a:srgbClr val="C00000"/>
                          </a:solidFill>
                        </a:rPr>
                        <a:t>15</a:t>
                      </a:r>
                      <a:endParaRPr lang="en-US" sz="1400" b="1" dirty="0">
                        <a:solidFill>
                          <a:srgbClr val="C00000"/>
                        </a:solidFill>
                      </a:endParaRPr>
                    </a:p>
                  </a:txBody>
                  <a:tcPr/>
                </a:tc>
                <a:extLst>
                  <a:ext uri="{0D108BD9-81ED-4DB2-BD59-A6C34878D82A}">
                    <a16:rowId xmlns:a16="http://schemas.microsoft.com/office/drawing/2014/main" val="10001"/>
                  </a:ext>
                </a:extLst>
              </a:tr>
              <a:tr h="279400">
                <a:tc>
                  <a:txBody>
                    <a:bodyPr/>
                    <a:lstStyle/>
                    <a:p>
                      <a:r>
                        <a:rPr lang="en-US" sz="1400" dirty="0" smtClean="0"/>
                        <a:t>Weight</a:t>
                      </a:r>
                      <a:endParaRPr lang="en-US" sz="1400" dirty="0"/>
                    </a:p>
                  </a:txBody>
                  <a:tcPr/>
                </a:tc>
                <a:tc>
                  <a:txBody>
                    <a:bodyPr/>
                    <a:lstStyle/>
                    <a:p>
                      <a:r>
                        <a:rPr lang="en-US" sz="1400" b="1" dirty="0" smtClean="0">
                          <a:solidFill>
                            <a:schemeClr val="tx2"/>
                          </a:solidFill>
                        </a:rPr>
                        <a:t>3</a:t>
                      </a:r>
                      <a:endParaRPr lang="en-US" sz="1400" b="1" dirty="0">
                        <a:solidFill>
                          <a:schemeClr val="tx2"/>
                        </a:solidFill>
                      </a:endParaRPr>
                    </a:p>
                  </a:txBody>
                  <a:tcPr/>
                </a:tc>
                <a:tc>
                  <a:txBody>
                    <a:bodyPr/>
                    <a:lstStyle/>
                    <a:p>
                      <a:r>
                        <a:rPr lang="en-US" sz="1400" b="1" dirty="0" smtClean="0">
                          <a:solidFill>
                            <a:schemeClr val="tx2"/>
                          </a:solidFill>
                        </a:rPr>
                        <a:t>4</a:t>
                      </a:r>
                      <a:endParaRPr lang="en-US" sz="1400" b="1" dirty="0">
                        <a:solidFill>
                          <a:schemeClr val="tx2"/>
                        </a:solidFill>
                      </a:endParaRPr>
                    </a:p>
                  </a:txBody>
                  <a:tcPr/>
                </a:tc>
                <a:tc>
                  <a:txBody>
                    <a:bodyPr/>
                    <a:lstStyle/>
                    <a:p>
                      <a:r>
                        <a:rPr lang="en-US" sz="1400" b="1" dirty="0" smtClean="0">
                          <a:solidFill>
                            <a:schemeClr val="tx2"/>
                          </a:solidFill>
                        </a:rPr>
                        <a:t>7</a:t>
                      </a:r>
                      <a:endParaRPr lang="en-US" sz="1400" b="1" dirty="0">
                        <a:solidFill>
                          <a:schemeClr val="tx2"/>
                        </a:solidFill>
                      </a:endParaRPr>
                    </a:p>
                  </a:txBody>
                  <a:tcPr/>
                </a:tc>
                <a:tc>
                  <a:txBody>
                    <a:bodyPr/>
                    <a:lstStyle/>
                    <a:p>
                      <a:r>
                        <a:rPr lang="en-US" sz="1400" b="1" dirty="0" smtClean="0">
                          <a:solidFill>
                            <a:schemeClr val="tx2"/>
                          </a:solidFill>
                        </a:rPr>
                        <a:t>8</a:t>
                      </a:r>
                      <a:endParaRPr lang="en-US" sz="1400" b="1" dirty="0">
                        <a:solidFill>
                          <a:schemeClr val="tx2"/>
                        </a:solidFill>
                      </a:endParaRPr>
                    </a:p>
                  </a:txBody>
                  <a:tcPr/>
                </a:tc>
                <a:tc>
                  <a:txBody>
                    <a:bodyPr/>
                    <a:lstStyle/>
                    <a:p>
                      <a:r>
                        <a:rPr lang="en-US" sz="1400" b="1" dirty="0" smtClean="0">
                          <a:solidFill>
                            <a:schemeClr val="tx2"/>
                          </a:solidFill>
                        </a:rPr>
                        <a:t>9</a:t>
                      </a:r>
                    </a:p>
                  </a:txBody>
                  <a:tcPr/>
                </a:tc>
                <a:extLst>
                  <a:ext uri="{0D108BD9-81ED-4DB2-BD59-A6C34878D82A}">
                    <a16:rowId xmlns:a16="http://schemas.microsoft.com/office/drawing/2014/main" val="10002"/>
                  </a:ext>
                </a:extLst>
              </a:tr>
              <a:tr h="279400">
                <a:tc>
                  <a:txBody>
                    <a:bodyPr/>
                    <a:lstStyle/>
                    <a:p>
                      <a:r>
                        <a:rPr lang="en-US" sz="1400" dirty="0" smtClean="0"/>
                        <a:t>Ratio</a:t>
                      </a:r>
                      <a:endParaRPr lang="en-US" sz="1400" dirty="0"/>
                    </a:p>
                  </a:txBody>
                  <a:tcPr/>
                </a:tc>
                <a:tc>
                  <a:txBody>
                    <a:bodyPr/>
                    <a:lstStyle/>
                    <a:p>
                      <a:r>
                        <a:rPr lang="en-US" sz="1400" dirty="0" smtClean="0"/>
                        <a:t>4/3= </a:t>
                      </a:r>
                      <a:r>
                        <a:rPr lang="en-US" sz="1400" b="1" dirty="0" smtClean="0">
                          <a:solidFill>
                            <a:schemeClr val="accent6">
                              <a:lumMod val="50000"/>
                            </a:schemeClr>
                          </a:solidFill>
                        </a:rPr>
                        <a:t>1.3</a:t>
                      </a:r>
                      <a:endParaRPr lang="en-US" sz="1400" b="1" dirty="0">
                        <a:solidFill>
                          <a:schemeClr val="accent6">
                            <a:lumMod val="50000"/>
                          </a:schemeClr>
                        </a:solidFill>
                      </a:endParaRPr>
                    </a:p>
                  </a:txBody>
                  <a:tcPr/>
                </a:tc>
                <a:tc>
                  <a:txBody>
                    <a:bodyPr/>
                    <a:lstStyle/>
                    <a:p>
                      <a:r>
                        <a:rPr lang="en-US" sz="1400" dirty="0" smtClean="0"/>
                        <a:t>5/4=</a:t>
                      </a:r>
                    </a:p>
                    <a:p>
                      <a:r>
                        <a:rPr lang="en-US" sz="1400" b="1" dirty="0" smtClean="0">
                          <a:solidFill>
                            <a:schemeClr val="accent6">
                              <a:lumMod val="50000"/>
                            </a:schemeClr>
                          </a:solidFill>
                        </a:rPr>
                        <a:t>1.25</a:t>
                      </a:r>
                      <a:endParaRPr lang="en-US" sz="1400" b="1" dirty="0">
                        <a:solidFill>
                          <a:schemeClr val="accent6">
                            <a:lumMod val="50000"/>
                          </a:schemeClr>
                        </a:solidFill>
                      </a:endParaRPr>
                    </a:p>
                  </a:txBody>
                  <a:tcPr/>
                </a:tc>
                <a:tc>
                  <a:txBody>
                    <a:bodyPr/>
                    <a:lstStyle/>
                    <a:p>
                      <a:r>
                        <a:rPr lang="en-US" sz="1400" dirty="0" smtClean="0"/>
                        <a:t>11/7=</a:t>
                      </a:r>
                      <a:r>
                        <a:rPr lang="en-US" sz="1400" b="1" dirty="0" smtClean="0">
                          <a:solidFill>
                            <a:schemeClr val="accent6">
                              <a:lumMod val="50000"/>
                            </a:schemeClr>
                          </a:solidFill>
                        </a:rPr>
                        <a:t>1.57</a:t>
                      </a:r>
                      <a:endParaRPr lang="en-US" sz="1400" b="1" dirty="0">
                        <a:solidFill>
                          <a:schemeClr val="accent6">
                            <a:lumMod val="50000"/>
                          </a:schemeClr>
                        </a:solidFill>
                      </a:endParaRPr>
                    </a:p>
                  </a:txBody>
                  <a:tcPr/>
                </a:tc>
                <a:tc>
                  <a:txBody>
                    <a:bodyPr/>
                    <a:lstStyle/>
                    <a:p>
                      <a:r>
                        <a:rPr lang="en-US" sz="1400" dirty="0" smtClean="0"/>
                        <a:t>14/8=</a:t>
                      </a:r>
                      <a:r>
                        <a:rPr lang="en-US" sz="1400" b="1" dirty="0" smtClean="0">
                          <a:solidFill>
                            <a:schemeClr val="accent6">
                              <a:lumMod val="50000"/>
                            </a:schemeClr>
                          </a:solidFill>
                        </a:rPr>
                        <a:t>1.75</a:t>
                      </a:r>
                    </a:p>
                  </a:txBody>
                  <a:tcPr/>
                </a:tc>
                <a:tc>
                  <a:txBody>
                    <a:bodyPr/>
                    <a:lstStyle/>
                    <a:p>
                      <a:r>
                        <a:rPr lang="en-US" sz="1400" dirty="0" smtClean="0"/>
                        <a:t>15/9=</a:t>
                      </a:r>
                      <a:r>
                        <a:rPr lang="en-US" sz="1400" b="1" dirty="0" smtClean="0">
                          <a:solidFill>
                            <a:schemeClr val="accent6">
                              <a:lumMod val="50000"/>
                            </a:schemeClr>
                          </a:solidFill>
                        </a:rPr>
                        <a:t>1.67</a:t>
                      </a:r>
                    </a:p>
                  </a:txBody>
                  <a:tcPr/>
                </a:tc>
                <a:extLst>
                  <a:ext uri="{0D108BD9-81ED-4DB2-BD59-A6C34878D82A}">
                    <a16:rowId xmlns:a16="http://schemas.microsoft.com/office/drawing/2014/main" val="10003"/>
                  </a:ext>
                </a:extLst>
              </a:tr>
              <a:tr h="279400">
                <a:tc gridSpan="6">
                  <a:txBody>
                    <a:bodyPr/>
                    <a:lstStyle/>
                    <a:p>
                      <a:r>
                        <a:rPr lang="en-US" sz="1400" dirty="0" smtClean="0"/>
                        <a:t>Reordered decreasing by </a:t>
                      </a:r>
                      <a:r>
                        <a:rPr lang="en-US" sz="1600" b="1" dirty="0" smtClean="0">
                          <a:solidFill>
                            <a:srgbClr val="C00000"/>
                          </a:solidFill>
                        </a:rPr>
                        <a:t>ratio</a:t>
                      </a:r>
                      <a:r>
                        <a:rPr lang="en-US" sz="1400" dirty="0" smtClean="0"/>
                        <a:t>:  </a:t>
                      </a:r>
                      <a:r>
                        <a:rPr lang="en-US" sz="2000" b="1" dirty="0" smtClean="0">
                          <a:solidFill>
                            <a:schemeClr val="accent6">
                              <a:lumMod val="50000"/>
                            </a:schemeClr>
                          </a:solidFill>
                        </a:rPr>
                        <a:t>D,   E,   C,   A,  B</a:t>
                      </a:r>
                    </a:p>
                    <a:p>
                      <a:r>
                        <a:rPr lang="en-US" sz="2000" b="1" dirty="0" smtClean="0">
                          <a:solidFill>
                            <a:schemeClr val="accent6">
                              <a:lumMod val="50000"/>
                            </a:schemeClr>
                          </a:solidFill>
                        </a:rPr>
                        <a:t>                                        </a:t>
                      </a:r>
                      <a:r>
                        <a:rPr lang="en-US" sz="1200" b="1" dirty="0" smtClean="0">
                          <a:solidFill>
                            <a:schemeClr val="accent6">
                              <a:lumMod val="50000"/>
                            </a:schemeClr>
                          </a:solidFill>
                        </a:rPr>
                        <a:t>1.75,  </a:t>
                      </a:r>
                      <a:r>
                        <a:rPr lang="en-US" sz="1200" b="1" dirty="0" smtClean="0">
                          <a:solidFill>
                            <a:schemeClr val="accent6">
                              <a:lumMod val="50000"/>
                            </a:schemeClr>
                          </a:solidFill>
                        </a:rPr>
                        <a:t>1.67, 1.57,   1.3,   1.25</a:t>
                      </a:r>
                      <a:endParaRPr lang="en-US" sz="1400" b="1" dirty="0" smtClean="0">
                        <a:solidFill>
                          <a:schemeClr val="accent6">
                            <a:lumMod val="50000"/>
                          </a:schemeClr>
                        </a:solidFill>
                      </a:endParaRPr>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smtClean="0"/>
                    </a:p>
                  </a:txBody>
                  <a:tcPr/>
                </a:tc>
                <a:tc hMerge="1">
                  <a:txBody>
                    <a:bodyPr/>
                    <a:lstStyle/>
                    <a:p>
                      <a:endParaRPr lang="en-US" sz="1400" dirty="0" smtClean="0"/>
                    </a:p>
                  </a:txBody>
                  <a:tcPr/>
                </a:tc>
                <a:extLst>
                  <a:ext uri="{0D108BD9-81ED-4DB2-BD59-A6C34878D82A}">
                    <a16:rowId xmlns:a16="http://schemas.microsoft.com/office/drawing/2014/main" val="10004"/>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062983510"/>
              </p:ext>
            </p:extLst>
          </p:nvPr>
        </p:nvGraphicFramePr>
        <p:xfrm>
          <a:off x="401762" y="5616259"/>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445016899"/>
              </p:ext>
            </p:extLst>
          </p:nvPr>
        </p:nvGraphicFramePr>
        <p:xfrm>
          <a:off x="3591295" y="5607781"/>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18" name="TextBox 17"/>
          <p:cNvSpPr txBox="1"/>
          <p:nvPr/>
        </p:nvSpPr>
        <p:spPr>
          <a:xfrm>
            <a:off x="363292" y="5302250"/>
            <a:ext cx="1486304" cy="369332"/>
          </a:xfrm>
          <a:prstGeom prst="rect">
            <a:avLst/>
          </a:prstGeom>
          <a:noFill/>
        </p:spPr>
        <p:txBody>
          <a:bodyPr wrap="none" rtlCol="0">
            <a:spAutoFit/>
          </a:bodyPr>
          <a:lstStyle/>
          <a:p>
            <a:r>
              <a:rPr lang="en-US" dirty="0"/>
              <a:t>D</a:t>
            </a:r>
            <a:r>
              <a:rPr lang="en-US" dirty="0" smtClean="0"/>
              <a:t> (1.75=14/8)</a:t>
            </a:r>
            <a:endParaRPr lang="en-US" dirty="0"/>
          </a:p>
        </p:txBody>
      </p:sp>
      <p:sp>
        <p:nvSpPr>
          <p:cNvPr id="19" name="TextBox 18"/>
          <p:cNvSpPr txBox="1"/>
          <p:nvPr/>
        </p:nvSpPr>
        <p:spPr>
          <a:xfrm>
            <a:off x="3490714" y="5319000"/>
            <a:ext cx="1455848" cy="369332"/>
          </a:xfrm>
          <a:prstGeom prst="rect">
            <a:avLst/>
          </a:prstGeom>
          <a:noFill/>
        </p:spPr>
        <p:txBody>
          <a:bodyPr wrap="none" rtlCol="0">
            <a:spAutoFit/>
          </a:bodyPr>
          <a:lstStyle/>
          <a:p>
            <a:r>
              <a:rPr lang="en-US" dirty="0"/>
              <a:t>E</a:t>
            </a:r>
            <a:r>
              <a:rPr lang="en-US" dirty="0" smtClean="0"/>
              <a:t> (1.67=15/9)</a:t>
            </a:r>
            <a:endParaRPr lang="en-US" dirty="0"/>
          </a:p>
        </p:txBody>
      </p:sp>
      <p:sp>
        <p:nvSpPr>
          <p:cNvPr id="15" name="TextBox 14"/>
          <p:cNvSpPr txBox="1"/>
          <p:nvPr/>
        </p:nvSpPr>
        <p:spPr>
          <a:xfrm>
            <a:off x="7103748" y="5294766"/>
            <a:ext cx="1242648" cy="369332"/>
          </a:xfrm>
          <a:prstGeom prst="rect">
            <a:avLst/>
          </a:prstGeom>
          <a:noFill/>
        </p:spPr>
        <p:txBody>
          <a:bodyPr wrap="none" rtlCol="0">
            <a:spAutoFit/>
          </a:bodyPr>
          <a:lstStyle/>
          <a:p>
            <a:r>
              <a:rPr lang="en-US" dirty="0" smtClean="0"/>
              <a:t>A (1.3=4/3)</a:t>
            </a:r>
            <a:endParaRPr lang="en-US" dirty="0"/>
          </a:p>
        </p:txBody>
      </p:sp>
      <p:sp>
        <p:nvSpPr>
          <p:cNvPr id="3" name="TextBox 2"/>
          <p:cNvSpPr txBox="1"/>
          <p:nvPr/>
        </p:nvSpPr>
        <p:spPr>
          <a:xfrm>
            <a:off x="355667" y="6260068"/>
            <a:ext cx="5820761" cy="369332"/>
          </a:xfrm>
          <a:prstGeom prst="rect">
            <a:avLst/>
          </a:prstGeom>
          <a:noFill/>
        </p:spPr>
        <p:txBody>
          <a:bodyPr wrap="none" rtlCol="0">
            <a:spAutoFit/>
          </a:bodyPr>
          <a:lstStyle/>
          <a:p>
            <a:r>
              <a:rPr lang="en-US" dirty="0" smtClean="0">
                <a:solidFill>
                  <a:srgbClr val="C00000"/>
                </a:solidFill>
              </a:rPr>
              <a:t>Total value = value(D) + value(E)  + value(A) =14 + 15 + 4 =33</a:t>
            </a:r>
            <a:endParaRPr lang="en-US" dirty="0">
              <a:solidFill>
                <a:srgbClr val="C00000"/>
              </a:solidFill>
            </a:endParaRPr>
          </a:p>
        </p:txBody>
      </p:sp>
      <p:graphicFrame>
        <p:nvGraphicFramePr>
          <p:cNvPr id="21" name="Table 20"/>
          <p:cNvGraphicFramePr>
            <a:graphicFrameLocks noGrp="1"/>
          </p:cNvGraphicFramePr>
          <p:nvPr>
            <p:extLst>
              <p:ext uri="{D42A27DB-BD31-4B8C-83A1-F6EECF244321}">
                <p14:modId xmlns:p14="http://schemas.microsoft.com/office/powerpoint/2010/main" val="1069140402"/>
              </p:ext>
            </p:extLst>
          </p:nvPr>
        </p:nvGraphicFramePr>
        <p:xfrm>
          <a:off x="4839070" y="3274619"/>
          <a:ext cx="1196349" cy="370840"/>
        </p:xfrm>
        <a:graphic>
          <a:graphicData uri="http://schemas.openxmlformats.org/drawingml/2006/table">
            <a:tbl>
              <a:tblPr firstRow="1" bandRow="1">
                <a:tableStyleId>{5C22544A-7EE6-4342-B048-85BDC9FD1C3A}</a:tableStyleId>
              </a:tblPr>
              <a:tblGrid>
                <a:gridCol w="398783">
                  <a:extLst>
                    <a:ext uri="{9D8B030D-6E8A-4147-A177-3AD203B41FA5}">
                      <a16:colId xmlns:a16="http://schemas.microsoft.com/office/drawing/2014/main" val="305208820"/>
                    </a:ext>
                  </a:extLst>
                </a:gridCol>
                <a:gridCol w="398783">
                  <a:extLst>
                    <a:ext uri="{9D8B030D-6E8A-4147-A177-3AD203B41FA5}">
                      <a16:colId xmlns:a16="http://schemas.microsoft.com/office/drawing/2014/main" val="1656973802"/>
                    </a:ext>
                  </a:extLst>
                </a:gridCol>
                <a:gridCol w="398783">
                  <a:extLst>
                    <a:ext uri="{9D8B030D-6E8A-4147-A177-3AD203B41FA5}">
                      <a16:colId xmlns:a16="http://schemas.microsoft.com/office/drawing/2014/main" val="1989626361"/>
                    </a:ext>
                  </a:extLst>
                </a:gridCol>
              </a:tblGrid>
              <a:tr h="370840">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extLst>
                  <a:ext uri="{0D108BD9-81ED-4DB2-BD59-A6C34878D82A}">
                    <a16:rowId xmlns:a16="http://schemas.microsoft.com/office/drawing/2014/main" val="3970546403"/>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2404088613"/>
              </p:ext>
            </p:extLst>
          </p:nvPr>
        </p:nvGraphicFramePr>
        <p:xfrm>
          <a:off x="4876800" y="3970101"/>
          <a:ext cx="1586492" cy="370840"/>
        </p:xfrm>
        <a:graphic>
          <a:graphicData uri="http://schemas.openxmlformats.org/drawingml/2006/table">
            <a:tbl>
              <a:tblPr firstRow="1" bandRow="1">
                <a:tableStyleId>{5C22544A-7EE6-4342-B048-85BDC9FD1C3A}</a:tableStyleId>
              </a:tblPr>
              <a:tblGrid>
                <a:gridCol w="396623">
                  <a:extLst>
                    <a:ext uri="{9D8B030D-6E8A-4147-A177-3AD203B41FA5}">
                      <a16:colId xmlns:a16="http://schemas.microsoft.com/office/drawing/2014/main" val="232159963"/>
                    </a:ext>
                  </a:extLst>
                </a:gridCol>
                <a:gridCol w="396623">
                  <a:extLst>
                    <a:ext uri="{9D8B030D-6E8A-4147-A177-3AD203B41FA5}">
                      <a16:colId xmlns:a16="http://schemas.microsoft.com/office/drawing/2014/main" val="459033437"/>
                    </a:ext>
                  </a:extLst>
                </a:gridCol>
                <a:gridCol w="396623">
                  <a:extLst>
                    <a:ext uri="{9D8B030D-6E8A-4147-A177-3AD203B41FA5}">
                      <a16:colId xmlns:a16="http://schemas.microsoft.com/office/drawing/2014/main" val="1157538066"/>
                    </a:ext>
                  </a:extLst>
                </a:gridCol>
                <a:gridCol w="396623">
                  <a:extLst>
                    <a:ext uri="{9D8B030D-6E8A-4147-A177-3AD203B41FA5}">
                      <a16:colId xmlns:a16="http://schemas.microsoft.com/office/drawing/2014/main" val="443307294"/>
                    </a:ext>
                  </a:extLst>
                </a:gridCol>
              </a:tblGrid>
              <a:tr h="370840">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217426090"/>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1085499563"/>
              </p:ext>
            </p:extLst>
          </p:nvPr>
        </p:nvGraphicFramePr>
        <p:xfrm>
          <a:off x="4849580" y="2511812"/>
          <a:ext cx="2764538" cy="370840"/>
        </p:xfrm>
        <a:graphic>
          <a:graphicData uri="http://schemas.openxmlformats.org/drawingml/2006/table">
            <a:tbl>
              <a:tblPr firstRow="1" bandRow="1">
                <a:tableStyleId>{5C22544A-7EE6-4342-B048-85BDC9FD1C3A}</a:tableStyleId>
              </a:tblPr>
              <a:tblGrid>
                <a:gridCol w="394934">
                  <a:extLst>
                    <a:ext uri="{9D8B030D-6E8A-4147-A177-3AD203B41FA5}">
                      <a16:colId xmlns:a16="http://schemas.microsoft.com/office/drawing/2014/main" val="1505445615"/>
                    </a:ext>
                  </a:extLst>
                </a:gridCol>
                <a:gridCol w="394934">
                  <a:extLst>
                    <a:ext uri="{9D8B030D-6E8A-4147-A177-3AD203B41FA5}">
                      <a16:colId xmlns:a16="http://schemas.microsoft.com/office/drawing/2014/main" val="79449735"/>
                    </a:ext>
                  </a:extLst>
                </a:gridCol>
                <a:gridCol w="394934">
                  <a:extLst>
                    <a:ext uri="{9D8B030D-6E8A-4147-A177-3AD203B41FA5}">
                      <a16:colId xmlns:a16="http://schemas.microsoft.com/office/drawing/2014/main" val="3520465647"/>
                    </a:ext>
                  </a:extLst>
                </a:gridCol>
                <a:gridCol w="394934">
                  <a:extLst>
                    <a:ext uri="{9D8B030D-6E8A-4147-A177-3AD203B41FA5}">
                      <a16:colId xmlns:a16="http://schemas.microsoft.com/office/drawing/2014/main" val="265221969"/>
                    </a:ext>
                  </a:extLst>
                </a:gridCol>
                <a:gridCol w="394934">
                  <a:extLst>
                    <a:ext uri="{9D8B030D-6E8A-4147-A177-3AD203B41FA5}">
                      <a16:colId xmlns:a16="http://schemas.microsoft.com/office/drawing/2014/main" val="1229537919"/>
                    </a:ext>
                  </a:extLst>
                </a:gridCol>
                <a:gridCol w="394934">
                  <a:extLst>
                    <a:ext uri="{9D8B030D-6E8A-4147-A177-3AD203B41FA5}">
                      <a16:colId xmlns:a16="http://schemas.microsoft.com/office/drawing/2014/main" val="1171471827"/>
                    </a:ext>
                  </a:extLst>
                </a:gridCol>
                <a:gridCol w="394934">
                  <a:extLst>
                    <a:ext uri="{9D8B030D-6E8A-4147-A177-3AD203B41FA5}">
                      <a16:colId xmlns:a16="http://schemas.microsoft.com/office/drawing/2014/main" val="2405637573"/>
                    </a:ext>
                  </a:extLst>
                </a:gridCol>
              </a:tblGrid>
              <a:tr h="370840">
                <a:tc>
                  <a:txBody>
                    <a:bodyPr/>
                    <a:lstStyle/>
                    <a:p>
                      <a:endParaRPr lang="en-US" dirty="0"/>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dirty="0"/>
                    </a:p>
                  </a:txBody>
                  <a:tcPr>
                    <a:solidFill>
                      <a:schemeClr val="accent3">
                        <a:lumMod val="75000"/>
                      </a:schemeClr>
                    </a:solidFill>
                  </a:tcPr>
                </a:tc>
                <a:extLst>
                  <a:ext uri="{0D108BD9-81ED-4DB2-BD59-A6C34878D82A}">
                    <a16:rowId xmlns:a16="http://schemas.microsoft.com/office/drawing/2014/main" val="619364408"/>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2205046930"/>
              </p:ext>
            </p:extLst>
          </p:nvPr>
        </p:nvGraphicFramePr>
        <p:xfrm>
          <a:off x="4794949" y="923609"/>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3893939056"/>
              </p:ext>
            </p:extLst>
          </p:nvPr>
        </p:nvGraphicFramePr>
        <p:xfrm>
          <a:off x="4812789" y="1695567"/>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26" name="TextBox 25"/>
          <p:cNvSpPr txBox="1"/>
          <p:nvPr/>
        </p:nvSpPr>
        <p:spPr>
          <a:xfrm>
            <a:off x="4800600" y="3657600"/>
            <a:ext cx="1351652" cy="369332"/>
          </a:xfrm>
          <a:prstGeom prst="rect">
            <a:avLst/>
          </a:prstGeom>
          <a:noFill/>
        </p:spPr>
        <p:txBody>
          <a:bodyPr wrap="none" rtlCol="0">
            <a:spAutoFit/>
          </a:bodyPr>
          <a:lstStyle/>
          <a:p>
            <a:r>
              <a:rPr lang="en-US" dirty="0"/>
              <a:t>B</a:t>
            </a:r>
            <a:r>
              <a:rPr lang="en-US" dirty="0" smtClean="0"/>
              <a:t> (1.25=5/4)</a:t>
            </a:r>
            <a:endParaRPr lang="en-US" dirty="0"/>
          </a:p>
        </p:txBody>
      </p:sp>
      <p:sp>
        <p:nvSpPr>
          <p:cNvPr id="27" name="TextBox 26"/>
          <p:cNvSpPr txBox="1"/>
          <p:nvPr/>
        </p:nvSpPr>
        <p:spPr>
          <a:xfrm>
            <a:off x="4771719" y="2209800"/>
            <a:ext cx="1467068" cy="369332"/>
          </a:xfrm>
          <a:prstGeom prst="rect">
            <a:avLst/>
          </a:prstGeom>
          <a:noFill/>
        </p:spPr>
        <p:txBody>
          <a:bodyPr wrap="none" rtlCol="0">
            <a:spAutoFit/>
          </a:bodyPr>
          <a:lstStyle/>
          <a:p>
            <a:r>
              <a:rPr lang="en-US" dirty="0" smtClean="0"/>
              <a:t>C (1.57=11/7)</a:t>
            </a:r>
            <a:endParaRPr lang="en-US" dirty="0"/>
          </a:p>
        </p:txBody>
      </p:sp>
      <p:sp>
        <p:nvSpPr>
          <p:cNvPr id="28" name="TextBox 27"/>
          <p:cNvSpPr txBox="1"/>
          <p:nvPr/>
        </p:nvSpPr>
        <p:spPr>
          <a:xfrm>
            <a:off x="4756479" y="609600"/>
            <a:ext cx="1486304" cy="369332"/>
          </a:xfrm>
          <a:prstGeom prst="rect">
            <a:avLst/>
          </a:prstGeom>
          <a:noFill/>
        </p:spPr>
        <p:txBody>
          <a:bodyPr wrap="none" rtlCol="0">
            <a:spAutoFit/>
          </a:bodyPr>
          <a:lstStyle/>
          <a:p>
            <a:r>
              <a:rPr lang="en-US" dirty="0"/>
              <a:t>D</a:t>
            </a:r>
            <a:r>
              <a:rPr lang="en-US" dirty="0" smtClean="0"/>
              <a:t> (1.75=14/8)</a:t>
            </a:r>
            <a:endParaRPr lang="en-US" dirty="0"/>
          </a:p>
        </p:txBody>
      </p:sp>
      <p:sp>
        <p:nvSpPr>
          <p:cNvPr id="29" name="TextBox 28"/>
          <p:cNvSpPr txBox="1"/>
          <p:nvPr/>
        </p:nvSpPr>
        <p:spPr>
          <a:xfrm>
            <a:off x="4712208" y="1406786"/>
            <a:ext cx="1455848" cy="369332"/>
          </a:xfrm>
          <a:prstGeom prst="rect">
            <a:avLst/>
          </a:prstGeom>
          <a:noFill/>
        </p:spPr>
        <p:txBody>
          <a:bodyPr wrap="none" rtlCol="0">
            <a:spAutoFit/>
          </a:bodyPr>
          <a:lstStyle/>
          <a:p>
            <a:r>
              <a:rPr lang="en-US" dirty="0"/>
              <a:t>E</a:t>
            </a:r>
            <a:r>
              <a:rPr lang="en-US" dirty="0" smtClean="0"/>
              <a:t> (1.67=15/9)</a:t>
            </a:r>
            <a:endParaRPr lang="en-US" dirty="0"/>
          </a:p>
        </p:txBody>
      </p:sp>
      <p:sp>
        <p:nvSpPr>
          <p:cNvPr id="30" name="TextBox 29"/>
          <p:cNvSpPr txBox="1"/>
          <p:nvPr/>
        </p:nvSpPr>
        <p:spPr>
          <a:xfrm>
            <a:off x="4800600" y="2962118"/>
            <a:ext cx="1242648" cy="369332"/>
          </a:xfrm>
          <a:prstGeom prst="rect">
            <a:avLst/>
          </a:prstGeom>
          <a:noFill/>
        </p:spPr>
        <p:txBody>
          <a:bodyPr wrap="none" rtlCol="0">
            <a:spAutoFit/>
          </a:bodyPr>
          <a:lstStyle/>
          <a:p>
            <a:r>
              <a:rPr lang="en-US" dirty="0" smtClean="0"/>
              <a:t>A (1.3=4/3)</a:t>
            </a:r>
            <a:endParaRPr lang="en-US" dirty="0"/>
          </a:p>
        </p:txBody>
      </p:sp>
      <p:cxnSp>
        <p:nvCxnSpPr>
          <p:cNvPr id="31" name="Straight Connector 30"/>
          <p:cNvCxnSpPr/>
          <p:nvPr/>
        </p:nvCxnSpPr>
        <p:spPr>
          <a:xfrm>
            <a:off x="4747335" y="2218420"/>
            <a:ext cx="2948865" cy="7255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4755339" y="3832315"/>
            <a:ext cx="1950261" cy="49047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63292" y="3345092"/>
            <a:ext cx="4081007" cy="923330"/>
          </a:xfrm>
          <a:prstGeom prst="rect">
            <a:avLst/>
          </a:prstGeom>
          <a:noFill/>
          <a:ln>
            <a:solidFill>
              <a:schemeClr val="bg1">
                <a:lumMod val="50000"/>
              </a:schemeClr>
            </a:solidFill>
          </a:ln>
        </p:spPr>
        <p:txBody>
          <a:bodyPr wrap="square" rtlCol="0">
            <a:spAutoFit/>
          </a:bodyPr>
          <a:lstStyle/>
          <a:p>
            <a:r>
              <a:rPr lang="en-US" dirty="0" smtClean="0"/>
              <a:t>We can only pick entire objects, must </a:t>
            </a:r>
          </a:p>
          <a:p>
            <a:r>
              <a:rPr lang="en-US" dirty="0"/>
              <a:t>s</a:t>
            </a:r>
            <a:r>
              <a:rPr lang="en-US" dirty="0" smtClean="0"/>
              <a:t>kip those that do not fit. We have only one of each object.</a:t>
            </a:r>
            <a:endParaRPr lang="en-US" dirty="0"/>
          </a:p>
        </p:txBody>
      </p:sp>
    </p:spTree>
    <p:extLst>
      <p:ext uri="{BB962C8B-B14F-4D97-AF65-F5344CB8AC3E}">
        <p14:creationId xmlns:p14="http://schemas.microsoft.com/office/powerpoint/2010/main" val="3994576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035"/>
            <a:ext cx="8229600" cy="472875"/>
          </a:xfrm>
        </p:spPr>
        <p:txBody>
          <a:bodyPr>
            <a:normAutofit fontScale="90000"/>
          </a:bodyPr>
          <a:lstStyle/>
          <a:p>
            <a:r>
              <a:rPr lang="en-US" b="1" dirty="0" smtClean="0">
                <a:solidFill>
                  <a:srgbClr val="C00000"/>
                </a:solidFill>
              </a:rPr>
              <a:t>Unbounded</a:t>
            </a:r>
            <a:r>
              <a:rPr lang="en-US" dirty="0" smtClean="0"/>
              <a:t> Not Fractional, RATIO</a:t>
            </a:r>
            <a:endParaRPr lang="en-US" dirty="0"/>
          </a:p>
        </p:txBody>
      </p:sp>
      <p:graphicFrame>
        <p:nvGraphicFramePr>
          <p:cNvPr id="7" name="Content Placeholder 6"/>
          <p:cNvGraphicFramePr>
            <a:graphicFrameLocks noGrp="1"/>
          </p:cNvGraphicFramePr>
          <p:nvPr>
            <p:ph idx="1"/>
          </p:nvPr>
        </p:nvGraphicFramePr>
        <p:xfrm>
          <a:off x="419092" y="5638800"/>
          <a:ext cx="8305815" cy="381000"/>
        </p:xfrm>
        <a:graphic>
          <a:graphicData uri="http://schemas.openxmlformats.org/drawingml/2006/table">
            <a:tbl>
              <a:tblPr firstRow="1" bandRow="1">
                <a:tableStyleId>{5940675A-B579-460E-94D1-54222C63F5DA}</a:tableStyleId>
              </a:tblPr>
              <a:tblGrid>
                <a:gridCol w="395515">
                  <a:extLst>
                    <a:ext uri="{9D8B030D-6E8A-4147-A177-3AD203B41FA5}">
                      <a16:colId xmlns:a16="http://schemas.microsoft.com/office/drawing/2014/main" val="3204006485"/>
                    </a:ext>
                  </a:extLst>
                </a:gridCol>
                <a:gridCol w="395515">
                  <a:extLst>
                    <a:ext uri="{9D8B030D-6E8A-4147-A177-3AD203B41FA5}">
                      <a16:colId xmlns:a16="http://schemas.microsoft.com/office/drawing/2014/main" val="1697682315"/>
                    </a:ext>
                  </a:extLst>
                </a:gridCol>
                <a:gridCol w="395515">
                  <a:extLst>
                    <a:ext uri="{9D8B030D-6E8A-4147-A177-3AD203B41FA5}">
                      <a16:colId xmlns:a16="http://schemas.microsoft.com/office/drawing/2014/main" val="1166061141"/>
                    </a:ext>
                  </a:extLst>
                </a:gridCol>
                <a:gridCol w="395515">
                  <a:extLst>
                    <a:ext uri="{9D8B030D-6E8A-4147-A177-3AD203B41FA5}">
                      <a16:colId xmlns:a16="http://schemas.microsoft.com/office/drawing/2014/main" val="3618821996"/>
                    </a:ext>
                  </a:extLst>
                </a:gridCol>
                <a:gridCol w="395515">
                  <a:extLst>
                    <a:ext uri="{9D8B030D-6E8A-4147-A177-3AD203B41FA5}">
                      <a16:colId xmlns:a16="http://schemas.microsoft.com/office/drawing/2014/main" val="1555223917"/>
                    </a:ext>
                  </a:extLst>
                </a:gridCol>
                <a:gridCol w="395515">
                  <a:extLst>
                    <a:ext uri="{9D8B030D-6E8A-4147-A177-3AD203B41FA5}">
                      <a16:colId xmlns:a16="http://schemas.microsoft.com/office/drawing/2014/main" val="1110732598"/>
                    </a:ext>
                  </a:extLst>
                </a:gridCol>
                <a:gridCol w="395515">
                  <a:extLst>
                    <a:ext uri="{9D8B030D-6E8A-4147-A177-3AD203B41FA5}">
                      <a16:colId xmlns:a16="http://schemas.microsoft.com/office/drawing/2014/main" val="4112483928"/>
                    </a:ext>
                  </a:extLst>
                </a:gridCol>
                <a:gridCol w="395515">
                  <a:extLst>
                    <a:ext uri="{9D8B030D-6E8A-4147-A177-3AD203B41FA5}">
                      <a16:colId xmlns:a16="http://schemas.microsoft.com/office/drawing/2014/main" val="506213351"/>
                    </a:ext>
                  </a:extLst>
                </a:gridCol>
                <a:gridCol w="395515">
                  <a:extLst>
                    <a:ext uri="{9D8B030D-6E8A-4147-A177-3AD203B41FA5}">
                      <a16:colId xmlns:a16="http://schemas.microsoft.com/office/drawing/2014/main" val="2009595335"/>
                    </a:ext>
                  </a:extLst>
                </a:gridCol>
                <a:gridCol w="395515">
                  <a:extLst>
                    <a:ext uri="{9D8B030D-6E8A-4147-A177-3AD203B41FA5}">
                      <a16:colId xmlns:a16="http://schemas.microsoft.com/office/drawing/2014/main" val="2836727580"/>
                    </a:ext>
                  </a:extLst>
                </a:gridCol>
                <a:gridCol w="395515">
                  <a:extLst>
                    <a:ext uri="{9D8B030D-6E8A-4147-A177-3AD203B41FA5}">
                      <a16:colId xmlns:a16="http://schemas.microsoft.com/office/drawing/2014/main" val="417252483"/>
                    </a:ext>
                  </a:extLst>
                </a:gridCol>
                <a:gridCol w="395515">
                  <a:extLst>
                    <a:ext uri="{9D8B030D-6E8A-4147-A177-3AD203B41FA5}">
                      <a16:colId xmlns:a16="http://schemas.microsoft.com/office/drawing/2014/main" val="3421012395"/>
                    </a:ext>
                  </a:extLst>
                </a:gridCol>
                <a:gridCol w="395515">
                  <a:extLst>
                    <a:ext uri="{9D8B030D-6E8A-4147-A177-3AD203B41FA5}">
                      <a16:colId xmlns:a16="http://schemas.microsoft.com/office/drawing/2014/main" val="2938966647"/>
                    </a:ext>
                  </a:extLst>
                </a:gridCol>
                <a:gridCol w="395515">
                  <a:extLst>
                    <a:ext uri="{9D8B030D-6E8A-4147-A177-3AD203B41FA5}">
                      <a16:colId xmlns:a16="http://schemas.microsoft.com/office/drawing/2014/main" val="1840499504"/>
                    </a:ext>
                  </a:extLst>
                </a:gridCol>
                <a:gridCol w="395515">
                  <a:extLst>
                    <a:ext uri="{9D8B030D-6E8A-4147-A177-3AD203B41FA5}">
                      <a16:colId xmlns:a16="http://schemas.microsoft.com/office/drawing/2014/main" val="4200939935"/>
                    </a:ext>
                  </a:extLst>
                </a:gridCol>
                <a:gridCol w="395515">
                  <a:extLst>
                    <a:ext uri="{9D8B030D-6E8A-4147-A177-3AD203B41FA5}">
                      <a16:colId xmlns:a16="http://schemas.microsoft.com/office/drawing/2014/main" val="2866207373"/>
                    </a:ext>
                  </a:extLst>
                </a:gridCol>
                <a:gridCol w="395515">
                  <a:extLst>
                    <a:ext uri="{9D8B030D-6E8A-4147-A177-3AD203B41FA5}">
                      <a16:colId xmlns:a16="http://schemas.microsoft.com/office/drawing/2014/main" val="736305523"/>
                    </a:ext>
                  </a:extLst>
                </a:gridCol>
                <a:gridCol w="395515">
                  <a:extLst>
                    <a:ext uri="{9D8B030D-6E8A-4147-A177-3AD203B41FA5}">
                      <a16:colId xmlns:a16="http://schemas.microsoft.com/office/drawing/2014/main" val="2925169710"/>
                    </a:ext>
                  </a:extLst>
                </a:gridCol>
                <a:gridCol w="395515">
                  <a:extLst>
                    <a:ext uri="{9D8B030D-6E8A-4147-A177-3AD203B41FA5}">
                      <a16:colId xmlns:a16="http://schemas.microsoft.com/office/drawing/2014/main" val="3597695838"/>
                    </a:ext>
                  </a:extLst>
                </a:gridCol>
                <a:gridCol w="395515">
                  <a:extLst>
                    <a:ext uri="{9D8B030D-6E8A-4147-A177-3AD203B41FA5}">
                      <a16:colId xmlns:a16="http://schemas.microsoft.com/office/drawing/2014/main" val="3066893467"/>
                    </a:ext>
                  </a:extLst>
                </a:gridCol>
                <a:gridCol w="395515">
                  <a:extLst>
                    <a:ext uri="{9D8B030D-6E8A-4147-A177-3AD203B41FA5}">
                      <a16:colId xmlns:a16="http://schemas.microsoft.com/office/drawing/2014/main" val="3567745222"/>
                    </a:ext>
                  </a:extLst>
                </a:gridCol>
              </a:tblGrid>
              <a:tr h="38100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54729137"/>
                  </a:ext>
                </a:extLst>
              </a:tr>
            </a:tbl>
          </a:graphicData>
        </a:graphic>
      </p:graphicFrame>
      <p:sp>
        <p:nvSpPr>
          <p:cNvPr id="4" name="Slide Number Placeholder 3"/>
          <p:cNvSpPr>
            <a:spLocks noGrp="1"/>
          </p:cNvSpPr>
          <p:nvPr>
            <p:ph type="sldNum" sz="quarter" idx="12"/>
          </p:nvPr>
        </p:nvSpPr>
        <p:spPr/>
        <p:txBody>
          <a:bodyPr/>
          <a:lstStyle/>
          <a:p>
            <a:fld id="{7D96B568-7D3C-45B1-A9CC-4D2333E17166}" type="slidenum">
              <a:rPr lang="en-US" smtClean="0"/>
              <a:t>9</a:t>
            </a:fld>
            <a:endParaRPr lang="en-US"/>
          </a:p>
        </p:txBody>
      </p:sp>
      <p:sp>
        <p:nvSpPr>
          <p:cNvPr id="8" name="TextBox 7"/>
          <p:cNvSpPr txBox="1"/>
          <p:nvPr/>
        </p:nvSpPr>
        <p:spPr>
          <a:xfrm>
            <a:off x="377555" y="6012999"/>
            <a:ext cx="2453749" cy="307777"/>
          </a:xfrm>
          <a:prstGeom prst="rect">
            <a:avLst/>
          </a:prstGeom>
          <a:noFill/>
        </p:spPr>
        <p:txBody>
          <a:bodyPr wrap="none" rtlCol="0">
            <a:spAutoFit/>
          </a:bodyPr>
          <a:lstStyle/>
          <a:p>
            <a:r>
              <a:rPr lang="en-US" sz="1400" dirty="0" smtClean="0"/>
              <a:t>W=21 (knapsack capacity is 21)</a:t>
            </a:r>
            <a:endParaRPr lang="en-US" sz="1400" dirty="0"/>
          </a:p>
        </p:txBody>
      </p:sp>
      <p:graphicFrame>
        <p:nvGraphicFramePr>
          <p:cNvPr id="9" name="Content Placeholder 4"/>
          <p:cNvGraphicFramePr>
            <a:graphicFrameLocks/>
          </p:cNvGraphicFramePr>
          <p:nvPr>
            <p:extLst>
              <p:ext uri="{D42A27DB-BD31-4B8C-83A1-F6EECF244321}">
                <p14:modId xmlns:p14="http://schemas.microsoft.com/office/powerpoint/2010/main" val="3817523244"/>
              </p:ext>
            </p:extLst>
          </p:nvPr>
        </p:nvGraphicFramePr>
        <p:xfrm>
          <a:off x="252778" y="613918"/>
          <a:ext cx="4319224" cy="2133600"/>
        </p:xfrm>
        <a:graphic>
          <a:graphicData uri="http://schemas.openxmlformats.org/drawingml/2006/table">
            <a:tbl>
              <a:tblPr firstRow="1" bandRow="1">
                <a:tableStyleId>{5C22544A-7EE6-4342-B048-85BDC9FD1C3A}</a:tableStyleId>
              </a:tblPr>
              <a:tblGrid>
                <a:gridCol w="1039813">
                  <a:extLst>
                    <a:ext uri="{9D8B030D-6E8A-4147-A177-3AD203B41FA5}">
                      <a16:colId xmlns:a16="http://schemas.microsoft.com/office/drawing/2014/main" val="20000"/>
                    </a:ext>
                  </a:extLst>
                </a:gridCol>
                <a:gridCol w="759863">
                  <a:extLst>
                    <a:ext uri="{9D8B030D-6E8A-4147-A177-3AD203B41FA5}">
                      <a16:colId xmlns:a16="http://schemas.microsoft.com/office/drawing/2014/main" val="20001"/>
                    </a:ext>
                  </a:extLst>
                </a:gridCol>
                <a:gridCol w="629887">
                  <a:extLst>
                    <a:ext uri="{9D8B030D-6E8A-4147-A177-3AD203B41FA5}">
                      <a16:colId xmlns:a16="http://schemas.microsoft.com/office/drawing/2014/main" val="20002"/>
                    </a:ext>
                  </a:extLst>
                </a:gridCol>
                <a:gridCol w="629887">
                  <a:extLst>
                    <a:ext uri="{9D8B030D-6E8A-4147-A177-3AD203B41FA5}">
                      <a16:colId xmlns:a16="http://schemas.microsoft.com/office/drawing/2014/main" val="20003"/>
                    </a:ext>
                  </a:extLst>
                </a:gridCol>
                <a:gridCol w="629887">
                  <a:extLst>
                    <a:ext uri="{9D8B030D-6E8A-4147-A177-3AD203B41FA5}">
                      <a16:colId xmlns:a16="http://schemas.microsoft.com/office/drawing/2014/main" val="20004"/>
                    </a:ext>
                  </a:extLst>
                </a:gridCol>
                <a:gridCol w="629887">
                  <a:extLst>
                    <a:ext uri="{9D8B030D-6E8A-4147-A177-3AD203B41FA5}">
                      <a16:colId xmlns:a16="http://schemas.microsoft.com/office/drawing/2014/main" val="20005"/>
                    </a:ext>
                  </a:extLst>
                </a:gridCol>
              </a:tblGrid>
              <a:tr h="279400">
                <a:tc>
                  <a:txBody>
                    <a:bodyPr/>
                    <a:lstStyle/>
                    <a:p>
                      <a:r>
                        <a:rPr lang="en-US" sz="1400" dirty="0" smtClean="0"/>
                        <a:t>Item</a:t>
                      </a:r>
                      <a:endParaRPr lang="en-US" sz="1400" dirty="0"/>
                    </a:p>
                  </a:txBody>
                  <a:tcPr/>
                </a:tc>
                <a:tc>
                  <a:txBody>
                    <a:bodyPr/>
                    <a:lstStyle/>
                    <a:p>
                      <a:r>
                        <a:rPr lang="en-US" sz="1400" dirty="0" smtClean="0"/>
                        <a:t>A</a:t>
                      </a:r>
                      <a:endParaRPr lang="en-US" sz="1400" dirty="0"/>
                    </a:p>
                  </a:txBody>
                  <a:tcPr/>
                </a:tc>
                <a:tc>
                  <a:txBody>
                    <a:bodyPr/>
                    <a:lstStyle/>
                    <a:p>
                      <a:r>
                        <a:rPr lang="en-US" sz="1400" dirty="0" smtClean="0"/>
                        <a:t>B</a:t>
                      </a:r>
                      <a:endParaRPr lang="en-US" sz="1400" dirty="0"/>
                    </a:p>
                  </a:txBody>
                  <a:tcPr/>
                </a:tc>
                <a:tc>
                  <a:txBody>
                    <a:bodyPr/>
                    <a:lstStyle/>
                    <a:p>
                      <a:r>
                        <a:rPr lang="en-US" sz="1400" dirty="0" smtClean="0"/>
                        <a:t>C</a:t>
                      </a:r>
                      <a:endParaRPr lang="en-US" sz="1400" dirty="0"/>
                    </a:p>
                  </a:txBody>
                  <a:tcPr/>
                </a:tc>
                <a:tc>
                  <a:txBody>
                    <a:bodyPr/>
                    <a:lstStyle/>
                    <a:p>
                      <a:r>
                        <a:rPr lang="en-US" sz="1400" dirty="0" smtClean="0"/>
                        <a:t>D</a:t>
                      </a:r>
                      <a:endParaRPr lang="en-US" sz="1400" dirty="0"/>
                    </a:p>
                  </a:txBody>
                  <a:tcPr/>
                </a:tc>
                <a:tc>
                  <a:txBody>
                    <a:bodyPr/>
                    <a:lstStyle/>
                    <a:p>
                      <a:r>
                        <a:rPr lang="en-US" sz="1400" dirty="0" smtClean="0"/>
                        <a:t>E</a:t>
                      </a:r>
                      <a:endParaRPr lang="en-US" sz="1400" dirty="0"/>
                    </a:p>
                  </a:txBody>
                  <a:tcPr/>
                </a:tc>
                <a:extLst>
                  <a:ext uri="{0D108BD9-81ED-4DB2-BD59-A6C34878D82A}">
                    <a16:rowId xmlns:a16="http://schemas.microsoft.com/office/drawing/2014/main" val="10000"/>
                  </a:ext>
                </a:extLst>
              </a:tr>
              <a:tr h="279400">
                <a:tc>
                  <a:txBody>
                    <a:bodyPr/>
                    <a:lstStyle/>
                    <a:p>
                      <a:r>
                        <a:rPr lang="en-US" sz="1400" dirty="0" smtClean="0"/>
                        <a:t>Value</a:t>
                      </a:r>
                      <a:r>
                        <a:rPr lang="en-US" sz="1400" baseline="0" dirty="0" smtClean="0"/>
                        <a:t> </a:t>
                      </a:r>
                      <a:endParaRPr lang="en-US" sz="1400" dirty="0"/>
                    </a:p>
                  </a:txBody>
                  <a:tcPr/>
                </a:tc>
                <a:tc>
                  <a:txBody>
                    <a:bodyPr/>
                    <a:lstStyle/>
                    <a:p>
                      <a:r>
                        <a:rPr lang="en-US" sz="1400" b="1" dirty="0" smtClean="0">
                          <a:solidFill>
                            <a:srgbClr val="C00000"/>
                          </a:solidFill>
                        </a:rPr>
                        <a:t>4</a:t>
                      </a:r>
                      <a:endParaRPr lang="en-US" sz="1400" b="1" dirty="0">
                        <a:solidFill>
                          <a:srgbClr val="C00000"/>
                        </a:solidFill>
                      </a:endParaRPr>
                    </a:p>
                  </a:txBody>
                  <a:tcPr/>
                </a:tc>
                <a:tc>
                  <a:txBody>
                    <a:bodyPr/>
                    <a:lstStyle/>
                    <a:p>
                      <a:r>
                        <a:rPr lang="en-US" sz="1400" b="1" dirty="0" smtClean="0">
                          <a:solidFill>
                            <a:srgbClr val="C00000"/>
                          </a:solidFill>
                        </a:rPr>
                        <a:t>5</a:t>
                      </a:r>
                      <a:endParaRPr lang="en-US" sz="1400" b="1" dirty="0">
                        <a:solidFill>
                          <a:srgbClr val="C00000"/>
                        </a:solidFill>
                      </a:endParaRPr>
                    </a:p>
                  </a:txBody>
                  <a:tcPr/>
                </a:tc>
                <a:tc>
                  <a:txBody>
                    <a:bodyPr/>
                    <a:lstStyle/>
                    <a:p>
                      <a:r>
                        <a:rPr lang="en-US" sz="1400" b="1" dirty="0" smtClean="0">
                          <a:solidFill>
                            <a:srgbClr val="C00000"/>
                          </a:solidFill>
                        </a:rPr>
                        <a:t>11</a:t>
                      </a:r>
                      <a:endParaRPr lang="en-US" sz="1400" b="1" dirty="0">
                        <a:solidFill>
                          <a:srgbClr val="C00000"/>
                        </a:solidFill>
                      </a:endParaRPr>
                    </a:p>
                  </a:txBody>
                  <a:tcPr/>
                </a:tc>
                <a:tc>
                  <a:txBody>
                    <a:bodyPr/>
                    <a:lstStyle/>
                    <a:p>
                      <a:r>
                        <a:rPr lang="en-US" sz="1400" b="1" dirty="0" smtClean="0">
                          <a:solidFill>
                            <a:srgbClr val="C00000"/>
                          </a:solidFill>
                        </a:rPr>
                        <a:t>14</a:t>
                      </a:r>
                      <a:endParaRPr lang="en-US" sz="1400" b="1" dirty="0">
                        <a:solidFill>
                          <a:srgbClr val="C00000"/>
                        </a:solidFill>
                      </a:endParaRPr>
                    </a:p>
                  </a:txBody>
                  <a:tcPr/>
                </a:tc>
                <a:tc>
                  <a:txBody>
                    <a:bodyPr/>
                    <a:lstStyle/>
                    <a:p>
                      <a:r>
                        <a:rPr lang="en-US" sz="1400" b="1" dirty="0" smtClean="0">
                          <a:solidFill>
                            <a:srgbClr val="C00000"/>
                          </a:solidFill>
                        </a:rPr>
                        <a:t>15</a:t>
                      </a:r>
                      <a:endParaRPr lang="en-US" sz="1400" b="1" dirty="0">
                        <a:solidFill>
                          <a:srgbClr val="C00000"/>
                        </a:solidFill>
                      </a:endParaRPr>
                    </a:p>
                  </a:txBody>
                  <a:tcPr/>
                </a:tc>
                <a:extLst>
                  <a:ext uri="{0D108BD9-81ED-4DB2-BD59-A6C34878D82A}">
                    <a16:rowId xmlns:a16="http://schemas.microsoft.com/office/drawing/2014/main" val="10001"/>
                  </a:ext>
                </a:extLst>
              </a:tr>
              <a:tr h="279400">
                <a:tc>
                  <a:txBody>
                    <a:bodyPr/>
                    <a:lstStyle/>
                    <a:p>
                      <a:r>
                        <a:rPr lang="en-US" sz="1400" dirty="0" smtClean="0"/>
                        <a:t>Weight</a:t>
                      </a:r>
                      <a:endParaRPr lang="en-US" sz="1400" dirty="0"/>
                    </a:p>
                  </a:txBody>
                  <a:tcPr/>
                </a:tc>
                <a:tc>
                  <a:txBody>
                    <a:bodyPr/>
                    <a:lstStyle/>
                    <a:p>
                      <a:r>
                        <a:rPr lang="en-US" sz="1400" b="1" dirty="0" smtClean="0">
                          <a:solidFill>
                            <a:schemeClr val="tx2"/>
                          </a:solidFill>
                        </a:rPr>
                        <a:t>3</a:t>
                      </a:r>
                      <a:endParaRPr lang="en-US" sz="1400" b="1" dirty="0">
                        <a:solidFill>
                          <a:schemeClr val="tx2"/>
                        </a:solidFill>
                      </a:endParaRPr>
                    </a:p>
                  </a:txBody>
                  <a:tcPr/>
                </a:tc>
                <a:tc>
                  <a:txBody>
                    <a:bodyPr/>
                    <a:lstStyle/>
                    <a:p>
                      <a:r>
                        <a:rPr lang="en-US" sz="1400" b="1" dirty="0" smtClean="0">
                          <a:solidFill>
                            <a:schemeClr val="tx2"/>
                          </a:solidFill>
                        </a:rPr>
                        <a:t>4</a:t>
                      </a:r>
                      <a:endParaRPr lang="en-US" sz="1400" b="1" dirty="0">
                        <a:solidFill>
                          <a:schemeClr val="tx2"/>
                        </a:solidFill>
                      </a:endParaRPr>
                    </a:p>
                  </a:txBody>
                  <a:tcPr/>
                </a:tc>
                <a:tc>
                  <a:txBody>
                    <a:bodyPr/>
                    <a:lstStyle/>
                    <a:p>
                      <a:r>
                        <a:rPr lang="en-US" sz="1400" b="1" dirty="0" smtClean="0">
                          <a:solidFill>
                            <a:schemeClr val="tx2"/>
                          </a:solidFill>
                        </a:rPr>
                        <a:t>7</a:t>
                      </a:r>
                      <a:endParaRPr lang="en-US" sz="1400" b="1" dirty="0">
                        <a:solidFill>
                          <a:schemeClr val="tx2"/>
                        </a:solidFill>
                      </a:endParaRPr>
                    </a:p>
                  </a:txBody>
                  <a:tcPr/>
                </a:tc>
                <a:tc>
                  <a:txBody>
                    <a:bodyPr/>
                    <a:lstStyle/>
                    <a:p>
                      <a:r>
                        <a:rPr lang="en-US" sz="1400" b="1" dirty="0" smtClean="0">
                          <a:solidFill>
                            <a:schemeClr val="tx2"/>
                          </a:solidFill>
                        </a:rPr>
                        <a:t>8</a:t>
                      </a:r>
                      <a:endParaRPr lang="en-US" sz="1400" b="1" dirty="0">
                        <a:solidFill>
                          <a:schemeClr val="tx2"/>
                        </a:solidFill>
                      </a:endParaRPr>
                    </a:p>
                  </a:txBody>
                  <a:tcPr/>
                </a:tc>
                <a:tc>
                  <a:txBody>
                    <a:bodyPr/>
                    <a:lstStyle/>
                    <a:p>
                      <a:r>
                        <a:rPr lang="en-US" sz="1400" b="1" dirty="0" smtClean="0">
                          <a:solidFill>
                            <a:schemeClr val="tx2"/>
                          </a:solidFill>
                        </a:rPr>
                        <a:t>9</a:t>
                      </a:r>
                    </a:p>
                  </a:txBody>
                  <a:tcPr/>
                </a:tc>
                <a:extLst>
                  <a:ext uri="{0D108BD9-81ED-4DB2-BD59-A6C34878D82A}">
                    <a16:rowId xmlns:a16="http://schemas.microsoft.com/office/drawing/2014/main" val="10002"/>
                  </a:ext>
                </a:extLst>
              </a:tr>
              <a:tr h="279400">
                <a:tc>
                  <a:txBody>
                    <a:bodyPr/>
                    <a:lstStyle/>
                    <a:p>
                      <a:r>
                        <a:rPr lang="en-US" sz="1400" dirty="0" smtClean="0"/>
                        <a:t>Ratio</a:t>
                      </a:r>
                      <a:endParaRPr lang="en-US" sz="1400" dirty="0"/>
                    </a:p>
                  </a:txBody>
                  <a:tcPr/>
                </a:tc>
                <a:tc>
                  <a:txBody>
                    <a:bodyPr/>
                    <a:lstStyle/>
                    <a:p>
                      <a:r>
                        <a:rPr lang="en-US" sz="1400" dirty="0" smtClean="0"/>
                        <a:t>4/3= </a:t>
                      </a:r>
                      <a:r>
                        <a:rPr lang="en-US" sz="1400" b="1" dirty="0" smtClean="0">
                          <a:solidFill>
                            <a:schemeClr val="accent6">
                              <a:lumMod val="50000"/>
                            </a:schemeClr>
                          </a:solidFill>
                        </a:rPr>
                        <a:t>1.3</a:t>
                      </a:r>
                      <a:endParaRPr lang="en-US" sz="1400" b="1" dirty="0">
                        <a:solidFill>
                          <a:schemeClr val="accent6">
                            <a:lumMod val="50000"/>
                          </a:schemeClr>
                        </a:solidFill>
                      </a:endParaRPr>
                    </a:p>
                  </a:txBody>
                  <a:tcPr/>
                </a:tc>
                <a:tc>
                  <a:txBody>
                    <a:bodyPr/>
                    <a:lstStyle/>
                    <a:p>
                      <a:r>
                        <a:rPr lang="en-US" sz="1400" dirty="0" smtClean="0"/>
                        <a:t>5/4=</a:t>
                      </a:r>
                    </a:p>
                    <a:p>
                      <a:r>
                        <a:rPr lang="en-US" sz="1400" b="1" dirty="0" smtClean="0">
                          <a:solidFill>
                            <a:schemeClr val="accent6">
                              <a:lumMod val="50000"/>
                            </a:schemeClr>
                          </a:solidFill>
                        </a:rPr>
                        <a:t>1.25</a:t>
                      </a:r>
                      <a:endParaRPr lang="en-US" sz="1400" b="1" dirty="0">
                        <a:solidFill>
                          <a:schemeClr val="accent6">
                            <a:lumMod val="50000"/>
                          </a:schemeClr>
                        </a:solidFill>
                      </a:endParaRPr>
                    </a:p>
                  </a:txBody>
                  <a:tcPr/>
                </a:tc>
                <a:tc>
                  <a:txBody>
                    <a:bodyPr/>
                    <a:lstStyle/>
                    <a:p>
                      <a:r>
                        <a:rPr lang="en-US" sz="1400" dirty="0" smtClean="0"/>
                        <a:t>11/7=</a:t>
                      </a:r>
                      <a:r>
                        <a:rPr lang="en-US" sz="1400" b="1" dirty="0" smtClean="0">
                          <a:solidFill>
                            <a:schemeClr val="accent6">
                              <a:lumMod val="50000"/>
                            </a:schemeClr>
                          </a:solidFill>
                        </a:rPr>
                        <a:t>1.57</a:t>
                      </a:r>
                      <a:endParaRPr lang="en-US" sz="1400" b="1" dirty="0">
                        <a:solidFill>
                          <a:schemeClr val="accent6">
                            <a:lumMod val="50000"/>
                          </a:schemeClr>
                        </a:solidFill>
                      </a:endParaRPr>
                    </a:p>
                  </a:txBody>
                  <a:tcPr/>
                </a:tc>
                <a:tc>
                  <a:txBody>
                    <a:bodyPr/>
                    <a:lstStyle/>
                    <a:p>
                      <a:r>
                        <a:rPr lang="en-US" sz="1400" dirty="0" smtClean="0"/>
                        <a:t>14/8=</a:t>
                      </a:r>
                      <a:r>
                        <a:rPr lang="en-US" sz="1400" b="1" dirty="0" smtClean="0">
                          <a:solidFill>
                            <a:schemeClr val="accent6">
                              <a:lumMod val="50000"/>
                            </a:schemeClr>
                          </a:solidFill>
                        </a:rPr>
                        <a:t>1.75</a:t>
                      </a:r>
                    </a:p>
                  </a:txBody>
                  <a:tcPr/>
                </a:tc>
                <a:tc>
                  <a:txBody>
                    <a:bodyPr/>
                    <a:lstStyle/>
                    <a:p>
                      <a:r>
                        <a:rPr lang="en-US" sz="1400" dirty="0" smtClean="0"/>
                        <a:t>15/9=</a:t>
                      </a:r>
                      <a:r>
                        <a:rPr lang="en-US" sz="1400" b="1" dirty="0" smtClean="0">
                          <a:solidFill>
                            <a:schemeClr val="accent6">
                              <a:lumMod val="50000"/>
                            </a:schemeClr>
                          </a:solidFill>
                        </a:rPr>
                        <a:t>1.67</a:t>
                      </a:r>
                    </a:p>
                  </a:txBody>
                  <a:tcPr/>
                </a:tc>
                <a:extLst>
                  <a:ext uri="{0D108BD9-81ED-4DB2-BD59-A6C34878D82A}">
                    <a16:rowId xmlns:a16="http://schemas.microsoft.com/office/drawing/2014/main" val="10003"/>
                  </a:ext>
                </a:extLst>
              </a:tr>
              <a:tr h="279400">
                <a:tc gridSpan="6">
                  <a:txBody>
                    <a:bodyPr/>
                    <a:lstStyle/>
                    <a:p>
                      <a:r>
                        <a:rPr lang="en-US" sz="1400" dirty="0" smtClean="0"/>
                        <a:t>Reordered decreasing by </a:t>
                      </a:r>
                      <a:r>
                        <a:rPr lang="en-US" sz="1600" b="1" dirty="0" smtClean="0">
                          <a:solidFill>
                            <a:srgbClr val="C00000"/>
                          </a:solidFill>
                        </a:rPr>
                        <a:t>ratio</a:t>
                      </a:r>
                      <a:r>
                        <a:rPr lang="en-US" sz="1400" dirty="0" smtClean="0"/>
                        <a:t>:  </a:t>
                      </a:r>
                      <a:r>
                        <a:rPr lang="en-US" sz="2000" b="1" dirty="0" smtClean="0">
                          <a:solidFill>
                            <a:schemeClr val="accent6">
                              <a:lumMod val="50000"/>
                            </a:schemeClr>
                          </a:solidFill>
                        </a:rPr>
                        <a:t>D,   E,   C,   A,  B</a:t>
                      </a:r>
                    </a:p>
                    <a:p>
                      <a:r>
                        <a:rPr lang="en-US" sz="2000" b="1" dirty="0" smtClean="0">
                          <a:solidFill>
                            <a:schemeClr val="accent6">
                              <a:lumMod val="50000"/>
                            </a:schemeClr>
                          </a:solidFill>
                        </a:rPr>
                        <a:t>                                        </a:t>
                      </a:r>
                      <a:r>
                        <a:rPr lang="en-US" sz="1200" b="1" dirty="0" smtClean="0">
                          <a:solidFill>
                            <a:schemeClr val="accent6">
                              <a:lumMod val="50000"/>
                            </a:schemeClr>
                          </a:solidFill>
                        </a:rPr>
                        <a:t>1.75,  </a:t>
                      </a:r>
                      <a:r>
                        <a:rPr lang="en-US" sz="1200" b="1" dirty="0" smtClean="0">
                          <a:solidFill>
                            <a:schemeClr val="accent6">
                              <a:lumMod val="50000"/>
                            </a:schemeClr>
                          </a:solidFill>
                        </a:rPr>
                        <a:t>1.67, 1.57,   1.3,   1.25</a:t>
                      </a:r>
                      <a:endParaRPr lang="en-US" sz="1400" b="1" dirty="0" smtClean="0">
                        <a:solidFill>
                          <a:schemeClr val="accent6">
                            <a:lumMod val="50000"/>
                          </a:schemeClr>
                        </a:solidFill>
                      </a:endParaRPr>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sz="1400" dirty="0" smtClean="0"/>
                    </a:p>
                  </a:txBody>
                  <a:tcPr/>
                </a:tc>
                <a:tc hMerge="1">
                  <a:txBody>
                    <a:bodyPr/>
                    <a:lstStyle/>
                    <a:p>
                      <a:endParaRPr lang="en-US" sz="1400" dirty="0" smtClean="0"/>
                    </a:p>
                  </a:txBody>
                  <a:tcPr/>
                </a:tc>
                <a:extLst>
                  <a:ext uri="{0D108BD9-81ED-4DB2-BD59-A6C34878D82A}">
                    <a16:rowId xmlns:a16="http://schemas.microsoft.com/office/drawing/2014/main" val="10004"/>
                  </a:ext>
                </a:extLst>
              </a:tr>
            </a:tbl>
          </a:graphicData>
        </a:graphic>
      </p:graphicFrame>
      <p:graphicFrame>
        <p:nvGraphicFramePr>
          <p:cNvPr id="13" name="Table 12"/>
          <p:cNvGraphicFramePr>
            <a:graphicFrameLocks noGrp="1"/>
          </p:cNvGraphicFramePr>
          <p:nvPr/>
        </p:nvGraphicFramePr>
        <p:xfrm>
          <a:off x="401762" y="5616259"/>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sp>
        <p:nvSpPr>
          <p:cNvPr id="18" name="TextBox 17"/>
          <p:cNvSpPr txBox="1"/>
          <p:nvPr/>
        </p:nvSpPr>
        <p:spPr>
          <a:xfrm>
            <a:off x="363292" y="5302250"/>
            <a:ext cx="1486304" cy="369332"/>
          </a:xfrm>
          <a:prstGeom prst="rect">
            <a:avLst/>
          </a:prstGeom>
          <a:noFill/>
        </p:spPr>
        <p:txBody>
          <a:bodyPr wrap="none" rtlCol="0">
            <a:spAutoFit/>
          </a:bodyPr>
          <a:lstStyle/>
          <a:p>
            <a:r>
              <a:rPr lang="en-US" dirty="0"/>
              <a:t>D</a:t>
            </a:r>
            <a:r>
              <a:rPr lang="en-US" dirty="0" smtClean="0"/>
              <a:t> (1.75=14/8)</a:t>
            </a:r>
            <a:endParaRPr lang="en-US" dirty="0"/>
          </a:p>
        </p:txBody>
      </p:sp>
      <p:sp>
        <p:nvSpPr>
          <p:cNvPr id="3" name="TextBox 2"/>
          <p:cNvSpPr txBox="1"/>
          <p:nvPr/>
        </p:nvSpPr>
        <p:spPr>
          <a:xfrm>
            <a:off x="355667" y="6260068"/>
            <a:ext cx="5851217" cy="646331"/>
          </a:xfrm>
          <a:prstGeom prst="rect">
            <a:avLst/>
          </a:prstGeom>
          <a:noFill/>
        </p:spPr>
        <p:txBody>
          <a:bodyPr wrap="none" rtlCol="0">
            <a:spAutoFit/>
          </a:bodyPr>
          <a:lstStyle/>
          <a:p>
            <a:r>
              <a:rPr lang="en-US" dirty="0" smtClean="0">
                <a:solidFill>
                  <a:srgbClr val="C00000"/>
                </a:solidFill>
              </a:rPr>
              <a:t>Total value = value(D) + value(D)  + value(A) =14 + 14 + 4 =32</a:t>
            </a:r>
          </a:p>
          <a:p>
            <a:r>
              <a:rPr lang="en-US" dirty="0" smtClean="0">
                <a:solidFill>
                  <a:srgbClr val="C00000"/>
                </a:solidFill>
              </a:rPr>
              <a:t>(D was selected twice)</a:t>
            </a:r>
            <a:endParaRPr lang="en-US" dirty="0">
              <a:solidFill>
                <a:srgbClr val="C00000"/>
              </a:solidFill>
            </a:endParaRPr>
          </a:p>
        </p:txBody>
      </p:sp>
      <p:graphicFrame>
        <p:nvGraphicFramePr>
          <p:cNvPr id="20" name="Table 19"/>
          <p:cNvGraphicFramePr>
            <a:graphicFrameLocks noGrp="1"/>
          </p:cNvGraphicFramePr>
          <p:nvPr>
            <p:extLst>
              <p:ext uri="{D42A27DB-BD31-4B8C-83A1-F6EECF244321}">
                <p14:modId xmlns:p14="http://schemas.microsoft.com/office/powerpoint/2010/main" val="2726113477"/>
              </p:ext>
            </p:extLst>
          </p:nvPr>
        </p:nvGraphicFramePr>
        <p:xfrm>
          <a:off x="3613200" y="5625941"/>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sp>
        <p:nvSpPr>
          <p:cNvPr id="21" name="TextBox 20"/>
          <p:cNvSpPr txBox="1"/>
          <p:nvPr/>
        </p:nvSpPr>
        <p:spPr>
          <a:xfrm>
            <a:off x="3574730" y="5311932"/>
            <a:ext cx="1486304" cy="369332"/>
          </a:xfrm>
          <a:prstGeom prst="rect">
            <a:avLst/>
          </a:prstGeom>
          <a:noFill/>
        </p:spPr>
        <p:txBody>
          <a:bodyPr wrap="none" rtlCol="0">
            <a:spAutoFit/>
          </a:bodyPr>
          <a:lstStyle/>
          <a:p>
            <a:r>
              <a:rPr lang="en-US" dirty="0"/>
              <a:t>D</a:t>
            </a:r>
            <a:r>
              <a:rPr lang="en-US" dirty="0" smtClean="0"/>
              <a:t> (1.75=14/8)</a:t>
            </a:r>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val="767362393"/>
              </p:ext>
            </p:extLst>
          </p:nvPr>
        </p:nvGraphicFramePr>
        <p:xfrm>
          <a:off x="4839070" y="3274619"/>
          <a:ext cx="1196349" cy="370840"/>
        </p:xfrm>
        <a:graphic>
          <a:graphicData uri="http://schemas.openxmlformats.org/drawingml/2006/table">
            <a:tbl>
              <a:tblPr firstRow="1" bandRow="1">
                <a:tableStyleId>{5C22544A-7EE6-4342-B048-85BDC9FD1C3A}</a:tableStyleId>
              </a:tblPr>
              <a:tblGrid>
                <a:gridCol w="398783">
                  <a:extLst>
                    <a:ext uri="{9D8B030D-6E8A-4147-A177-3AD203B41FA5}">
                      <a16:colId xmlns:a16="http://schemas.microsoft.com/office/drawing/2014/main" val="305208820"/>
                    </a:ext>
                  </a:extLst>
                </a:gridCol>
                <a:gridCol w="398783">
                  <a:extLst>
                    <a:ext uri="{9D8B030D-6E8A-4147-A177-3AD203B41FA5}">
                      <a16:colId xmlns:a16="http://schemas.microsoft.com/office/drawing/2014/main" val="1656973802"/>
                    </a:ext>
                  </a:extLst>
                </a:gridCol>
                <a:gridCol w="398783">
                  <a:extLst>
                    <a:ext uri="{9D8B030D-6E8A-4147-A177-3AD203B41FA5}">
                      <a16:colId xmlns:a16="http://schemas.microsoft.com/office/drawing/2014/main" val="1989626361"/>
                    </a:ext>
                  </a:extLst>
                </a:gridCol>
              </a:tblGrid>
              <a:tr h="370840">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extLst>
                  <a:ext uri="{0D108BD9-81ED-4DB2-BD59-A6C34878D82A}">
                    <a16:rowId xmlns:a16="http://schemas.microsoft.com/office/drawing/2014/main" val="3970546403"/>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3348405608"/>
              </p:ext>
            </p:extLst>
          </p:nvPr>
        </p:nvGraphicFramePr>
        <p:xfrm>
          <a:off x="4876800" y="3970101"/>
          <a:ext cx="1586492" cy="370840"/>
        </p:xfrm>
        <a:graphic>
          <a:graphicData uri="http://schemas.openxmlformats.org/drawingml/2006/table">
            <a:tbl>
              <a:tblPr firstRow="1" bandRow="1">
                <a:tableStyleId>{5C22544A-7EE6-4342-B048-85BDC9FD1C3A}</a:tableStyleId>
              </a:tblPr>
              <a:tblGrid>
                <a:gridCol w="396623">
                  <a:extLst>
                    <a:ext uri="{9D8B030D-6E8A-4147-A177-3AD203B41FA5}">
                      <a16:colId xmlns:a16="http://schemas.microsoft.com/office/drawing/2014/main" val="232159963"/>
                    </a:ext>
                  </a:extLst>
                </a:gridCol>
                <a:gridCol w="396623">
                  <a:extLst>
                    <a:ext uri="{9D8B030D-6E8A-4147-A177-3AD203B41FA5}">
                      <a16:colId xmlns:a16="http://schemas.microsoft.com/office/drawing/2014/main" val="459033437"/>
                    </a:ext>
                  </a:extLst>
                </a:gridCol>
                <a:gridCol w="396623">
                  <a:extLst>
                    <a:ext uri="{9D8B030D-6E8A-4147-A177-3AD203B41FA5}">
                      <a16:colId xmlns:a16="http://schemas.microsoft.com/office/drawing/2014/main" val="1157538066"/>
                    </a:ext>
                  </a:extLst>
                </a:gridCol>
                <a:gridCol w="396623">
                  <a:extLst>
                    <a:ext uri="{9D8B030D-6E8A-4147-A177-3AD203B41FA5}">
                      <a16:colId xmlns:a16="http://schemas.microsoft.com/office/drawing/2014/main" val="443307294"/>
                    </a:ext>
                  </a:extLst>
                </a:gridCol>
              </a:tblGrid>
              <a:tr h="370840">
                <a:tc>
                  <a:txBody>
                    <a:bodyPr/>
                    <a:lstStyle/>
                    <a:p>
                      <a:endParaRPr lang="en-US" dirty="0"/>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a:p>
                  </a:txBody>
                  <a:tcPr>
                    <a:solidFill>
                      <a:schemeClr val="accent5">
                        <a:lumMod val="40000"/>
                        <a:lumOff val="60000"/>
                      </a:schemeClr>
                    </a:solidFill>
                  </a:tcPr>
                </a:tc>
                <a:tc>
                  <a:txBody>
                    <a:bodyPr/>
                    <a:lstStyle/>
                    <a:p>
                      <a:endParaRPr lang="en-US" dirty="0"/>
                    </a:p>
                  </a:txBody>
                  <a:tcPr>
                    <a:solidFill>
                      <a:schemeClr val="accent5">
                        <a:lumMod val="40000"/>
                        <a:lumOff val="60000"/>
                      </a:schemeClr>
                    </a:solidFill>
                  </a:tcPr>
                </a:tc>
                <a:extLst>
                  <a:ext uri="{0D108BD9-81ED-4DB2-BD59-A6C34878D82A}">
                    <a16:rowId xmlns:a16="http://schemas.microsoft.com/office/drawing/2014/main" val="217426090"/>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3405537150"/>
              </p:ext>
            </p:extLst>
          </p:nvPr>
        </p:nvGraphicFramePr>
        <p:xfrm>
          <a:off x="4849580" y="2511812"/>
          <a:ext cx="2764538" cy="370840"/>
        </p:xfrm>
        <a:graphic>
          <a:graphicData uri="http://schemas.openxmlformats.org/drawingml/2006/table">
            <a:tbl>
              <a:tblPr firstRow="1" bandRow="1">
                <a:tableStyleId>{5C22544A-7EE6-4342-B048-85BDC9FD1C3A}</a:tableStyleId>
              </a:tblPr>
              <a:tblGrid>
                <a:gridCol w="394934">
                  <a:extLst>
                    <a:ext uri="{9D8B030D-6E8A-4147-A177-3AD203B41FA5}">
                      <a16:colId xmlns:a16="http://schemas.microsoft.com/office/drawing/2014/main" val="1505445615"/>
                    </a:ext>
                  </a:extLst>
                </a:gridCol>
                <a:gridCol w="394934">
                  <a:extLst>
                    <a:ext uri="{9D8B030D-6E8A-4147-A177-3AD203B41FA5}">
                      <a16:colId xmlns:a16="http://schemas.microsoft.com/office/drawing/2014/main" val="79449735"/>
                    </a:ext>
                  </a:extLst>
                </a:gridCol>
                <a:gridCol w="394934">
                  <a:extLst>
                    <a:ext uri="{9D8B030D-6E8A-4147-A177-3AD203B41FA5}">
                      <a16:colId xmlns:a16="http://schemas.microsoft.com/office/drawing/2014/main" val="3520465647"/>
                    </a:ext>
                  </a:extLst>
                </a:gridCol>
                <a:gridCol w="394934">
                  <a:extLst>
                    <a:ext uri="{9D8B030D-6E8A-4147-A177-3AD203B41FA5}">
                      <a16:colId xmlns:a16="http://schemas.microsoft.com/office/drawing/2014/main" val="265221969"/>
                    </a:ext>
                  </a:extLst>
                </a:gridCol>
                <a:gridCol w="394934">
                  <a:extLst>
                    <a:ext uri="{9D8B030D-6E8A-4147-A177-3AD203B41FA5}">
                      <a16:colId xmlns:a16="http://schemas.microsoft.com/office/drawing/2014/main" val="1229537919"/>
                    </a:ext>
                  </a:extLst>
                </a:gridCol>
                <a:gridCol w="394934">
                  <a:extLst>
                    <a:ext uri="{9D8B030D-6E8A-4147-A177-3AD203B41FA5}">
                      <a16:colId xmlns:a16="http://schemas.microsoft.com/office/drawing/2014/main" val="1171471827"/>
                    </a:ext>
                  </a:extLst>
                </a:gridCol>
                <a:gridCol w="394934">
                  <a:extLst>
                    <a:ext uri="{9D8B030D-6E8A-4147-A177-3AD203B41FA5}">
                      <a16:colId xmlns:a16="http://schemas.microsoft.com/office/drawing/2014/main" val="2405637573"/>
                    </a:ext>
                  </a:extLst>
                </a:gridCol>
              </a:tblGrid>
              <a:tr h="370840">
                <a:tc>
                  <a:txBody>
                    <a:bodyPr/>
                    <a:lstStyle/>
                    <a:p>
                      <a:endParaRPr lang="en-US" dirty="0"/>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a:p>
                  </a:txBody>
                  <a:tcPr>
                    <a:solidFill>
                      <a:schemeClr val="accent3">
                        <a:lumMod val="75000"/>
                      </a:schemeClr>
                    </a:solidFill>
                  </a:tcPr>
                </a:tc>
                <a:tc>
                  <a:txBody>
                    <a:bodyPr/>
                    <a:lstStyle/>
                    <a:p>
                      <a:endParaRPr lang="en-US" dirty="0"/>
                    </a:p>
                  </a:txBody>
                  <a:tcPr>
                    <a:solidFill>
                      <a:schemeClr val="accent3">
                        <a:lumMod val="75000"/>
                      </a:schemeClr>
                    </a:solidFill>
                  </a:tcPr>
                </a:tc>
                <a:extLst>
                  <a:ext uri="{0D108BD9-81ED-4DB2-BD59-A6C34878D82A}">
                    <a16:rowId xmlns:a16="http://schemas.microsoft.com/office/drawing/2014/main" val="619364408"/>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4133330959"/>
              </p:ext>
            </p:extLst>
          </p:nvPr>
        </p:nvGraphicFramePr>
        <p:xfrm>
          <a:off x="4794949" y="923609"/>
          <a:ext cx="3160776" cy="365760"/>
        </p:xfrm>
        <a:graphic>
          <a:graphicData uri="http://schemas.openxmlformats.org/drawingml/2006/table">
            <a:tbl>
              <a:tblPr firstRow="1" bandRow="1">
                <a:tableStyleId>{5C22544A-7EE6-4342-B048-85BDC9FD1C3A}</a:tableStyleId>
              </a:tblPr>
              <a:tblGrid>
                <a:gridCol w="395097">
                  <a:extLst>
                    <a:ext uri="{9D8B030D-6E8A-4147-A177-3AD203B41FA5}">
                      <a16:colId xmlns:a16="http://schemas.microsoft.com/office/drawing/2014/main" val="3125022960"/>
                    </a:ext>
                  </a:extLst>
                </a:gridCol>
                <a:gridCol w="395097">
                  <a:extLst>
                    <a:ext uri="{9D8B030D-6E8A-4147-A177-3AD203B41FA5}">
                      <a16:colId xmlns:a16="http://schemas.microsoft.com/office/drawing/2014/main" val="1275573910"/>
                    </a:ext>
                  </a:extLst>
                </a:gridCol>
                <a:gridCol w="395097">
                  <a:extLst>
                    <a:ext uri="{9D8B030D-6E8A-4147-A177-3AD203B41FA5}">
                      <a16:colId xmlns:a16="http://schemas.microsoft.com/office/drawing/2014/main" val="3641252500"/>
                    </a:ext>
                  </a:extLst>
                </a:gridCol>
                <a:gridCol w="395097">
                  <a:extLst>
                    <a:ext uri="{9D8B030D-6E8A-4147-A177-3AD203B41FA5}">
                      <a16:colId xmlns:a16="http://schemas.microsoft.com/office/drawing/2014/main" val="926036789"/>
                    </a:ext>
                  </a:extLst>
                </a:gridCol>
                <a:gridCol w="395097">
                  <a:extLst>
                    <a:ext uri="{9D8B030D-6E8A-4147-A177-3AD203B41FA5}">
                      <a16:colId xmlns:a16="http://schemas.microsoft.com/office/drawing/2014/main" val="299879581"/>
                    </a:ext>
                  </a:extLst>
                </a:gridCol>
                <a:gridCol w="395097">
                  <a:extLst>
                    <a:ext uri="{9D8B030D-6E8A-4147-A177-3AD203B41FA5}">
                      <a16:colId xmlns:a16="http://schemas.microsoft.com/office/drawing/2014/main" val="3902169457"/>
                    </a:ext>
                  </a:extLst>
                </a:gridCol>
                <a:gridCol w="395097">
                  <a:extLst>
                    <a:ext uri="{9D8B030D-6E8A-4147-A177-3AD203B41FA5}">
                      <a16:colId xmlns:a16="http://schemas.microsoft.com/office/drawing/2014/main" val="4003008929"/>
                    </a:ext>
                  </a:extLst>
                </a:gridCol>
                <a:gridCol w="395097">
                  <a:extLst>
                    <a:ext uri="{9D8B030D-6E8A-4147-A177-3AD203B41FA5}">
                      <a16:colId xmlns:a16="http://schemas.microsoft.com/office/drawing/2014/main" val="821576432"/>
                    </a:ext>
                  </a:extLst>
                </a:gridCol>
              </a:tblGrid>
              <a:tr h="320040">
                <a:tc>
                  <a:txBody>
                    <a:bodyPr/>
                    <a:lstStyle/>
                    <a:p>
                      <a:endParaRPr lang="en-US" dirty="0"/>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a:p>
                  </a:txBody>
                  <a:tcPr>
                    <a:solidFill>
                      <a:schemeClr val="bg1">
                        <a:lumMod val="75000"/>
                      </a:schemeClr>
                    </a:solidFill>
                  </a:tcPr>
                </a:tc>
                <a:tc>
                  <a:txBody>
                    <a:bodyPr/>
                    <a:lstStyle/>
                    <a:p>
                      <a:endParaRPr lang="en-US" dirty="0"/>
                    </a:p>
                  </a:txBody>
                  <a:tcPr>
                    <a:solidFill>
                      <a:schemeClr val="bg1">
                        <a:lumMod val="75000"/>
                      </a:schemeClr>
                    </a:solidFill>
                  </a:tcPr>
                </a:tc>
                <a:tc>
                  <a:txBody>
                    <a:bodyPr/>
                    <a:lstStyle/>
                    <a:p>
                      <a:endParaRPr lang="en-US" dirty="0"/>
                    </a:p>
                  </a:txBody>
                  <a:tcPr>
                    <a:solidFill>
                      <a:schemeClr val="bg1">
                        <a:lumMod val="75000"/>
                      </a:schemeClr>
                    </a:solidFill>
                  </a:tcPr>
                </a:tc>
                <a:extLst>
                  <a:ext uri="{0D108BD9-81ED-4DB2-BD59-A6C34878D82A}">
                    <a16:rowId xmlns:a16="http://schemas.microsoft.com/office/drawing/2014/main" val="1651909640"/>
                  </a:ext>
                </a:extLst>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390821680"/>
              </p:ext>
            </p:extLst>
          </p:nvPr>
        </p:nvGraphicFramePr>
        <p:xfrm>
          <a:off x="4812789" y="1695567"/>
          <a:ext cx="3550923" cy="370840"/>
        </p:xfrm>
        <a:graphic>
          <a:graphicData uri="http://schemas.openxmlformats.org/drawingml/2006/table">
            <a:tbl>
              <a:tblPr firstRow="1" bandRow="1">
                <a:tableStyleId>{5C22544A-7EE6-4342-B048-85BDC9FD1C3A}</a:tableStyleId>
              </a:tblPr>
              <a:tblGrid>
                <a:gridCol w="394547">
                  <a:extLst>
                    <a:ext uri="{9D8B030D-6E8A-4147-A177-3AD203B41FA5}">
                      <a16:colId xmlns:a16="http://schemas.microsoft.com/office/drawing/2014/main" val="1321419043"/>
                    </a:ext>
                  </a:extLst>
                </a:gridCol>
                <a:gridCol w="394547">
                  <a:extLst>
                    <a:ext uri="{9D8B030D-6E8A-4147-A177-3AD203B41FA5}">
                      <a16:colId xmlns:a16="http://schemas.microsoft.com/office/drawing/2014/main" val="3607427117"/>
                    </a:ext>
                  </a:extLst>
                </a:gridCol>
                <a:gridCol w="394547">
                  <a:extLst>
                    <a:ext uri="{9D8B030D-6E8A-4147-A177-3AD203B41FA5}">
                      <a16:colId xmlns:a16="http://schemas.microsoft.com/office/drawing/2014/main" val="1605182503"/>
                    </a:ext>
                  </a:extLst>
                </a:gridCol>
                <a:gridCol w="394547">
                  <a:extLst>
                    <a:ext uri="{9D8B030D-6E8A-4147-A177-3AD203B41FA5}">
                      <a16:colId xmlns:a16="http://schemas.microsoft.com/office/drawing/2014/main" val="976038914"/>
                    </a:ext>
                  </a:extLst>
                </a:gridCol>
                <a:gridCol w="394547">
                  <a:extLst>
                    <a:ext uri="{9D8B030D-6E8A-4147-A177-3AD203B41FA5}">
                      <a16:colId xmlns:a16="http://schemas.microsoft.com/office/drawing/2014/main" val="918514728"/>
                    </a:ext>
                  </a:extLst>
                </a:gridCol>
                <a:gridCol w="394547">
                  <a:extLst>
                    <a:ext uri="{9D8B030D-6E8A-4147-A177-3AD203B41FA5}">
                      <a16:colId xmlns:a16="http://schemas.microsoft.com/office/drawing/2014/main" val="3330306232"/>
                    </a:ext>
                  </a:extLst>
                </a:gridCol>
                <a:gridCol w="394547">
                  <a:extLst>
                    <a:ext uri="{9D8B030D-6E8A-4147-A177-3AD203B41FA5}">
                      <a16:colId xmlns:a16="http://schemas.microsoft.com/office/drawing/2014/main" val="1587329365"/>
                    </a:ext>
                  </a:extLst>
                </a:gridCol>
                <a:gridCol w="394547">
                  <a:extLst>
                    <a:ext uri="{9D8B030D-6E8A-4147-A177-3AD203B41FA5}">
                      <a16:colId xmlns:a16="http://schemas.microsoft.com/office/drawing/2014/main" val="3319291640"/>
                    </a:ext>
                  </a:extLst>
                </a:gridCol>
                <a:gridCol w="394547">
                  <a:extLst>
                    <a:ext uri="{9D8B030D-6E8A-4147-A177-3AD203B41FA5}">
                      <a16:colId xmlns:a16="http://schemas.microsoft.com/office/drawing/2014/main" val="1372527763"/>
                    </a:ext>
                  </a:extLst>
                </a:gridCol>
              </a:tblGrid>
              <a:tr h="370840">
                <a:tc>
                  <a:txBody>
                    <a:bodyPr/>
                    <a:lstStyle/>
                    <a:p>
                      <a:endParaRPr lang="en-US" dirty="0"/>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tc>
                  <a:txBody>
                    <a:bodyPr/>
                    <a:lstStyle/>
                    <a:p>
                      <a:endParaRPr lang="en-US" dirty="0"/>
                    </a:p>
                  </a:txBody>
                  <a:tcPr>
                    <a:solidFill>
                      <a:schemeClr val="accent2">
                        <a:lumMod val="40000"/>
                        <a:lumOff val="60000"/>
                      </a:schemeClr>
                    </a:solidFill>
                  </a:tcPr>
                </a:tc>
                <a:extLst>
                  <a:ext uri="{0D108BD9-81ED-4DB2-BD59-A6C34878D82A}">
                    <a16:rowId xmlns:a16="http://schemas.microsoft.com/office/drawing/2014/main" val="279062960"/>
                  </a:ext>
                </a:extLst>
              </a:tr>
            </a:tbl>
          </a:graphicData>
        </a:graphic>
      </p:graphicFrame>
      <p:sp>
        <p:nvSpPr>
          <p:cNvPr id="29" name="TextBox 28"/>
          <p:cNvSpPr txBox="1"/>
          <p:nvPr/>
        </p:nvSpPr>
        <p:spPr>
          <a:xfrm>
            <a:off x="4800600" y="3657600"/>
            <a:ext cx="1351652" cy="369332"/>
          </a:xfrm>
          <a:prstGeom prst="rect">
            <a:avLst/>
          </a:prstGeom>
          <a:noFill/>
        </p:spPr>
        <p:txBody>
          <a:bodyPr wrap="none" rtlCol="0">
            <a:spAutoFit/>
          </a:bodyPr>
          <a:lstStyle/>
          <a:p>
            <a:r>
              <a:rPr lang="en-US" dirty="0"/>
              <a:t>B</a:t>
            </a:r>
            <a:r>
              <a:rPr lang="en-US" dirty="0" smtClean="0"/>
              <a:t> (1.25=5/4)</a:t>
            </a:r>
            <a:endParaRPr lang="en-US" dirty="0"/>
          </a:p>
        </p:txBody>
      </p:sp>
      <p:sp>
        <p:nvSpPr>
          <p:cNvPr id="30" name="TextBox 29"/>
          <p:cNvSpPr txBox="1"/>
          <p:nvPr/>
        </p:nvSpPr>
        <p:spPr>
          <a:xfrm>
            <a:off x="4771719" y="2209800"/>
            <a:ext cx="1467068" cy="369332"/>
          </a:xfrm>
          <a:prstGeom prst="rect">
            <a:avLst/>
          </a:prstGeom>
          <a:noFill/>
        </p:spPr>
        <p:txBody>
          <a:bodyPr wrap="none" rtlCol="0">
            <a:spAutoFit/>
          </a:bodyPr>
          <a:lstStyle/>
          <a:p>
            <a:r>
              <a:rPr lang="en-US" dirty="0" smtClean="0"/>
              <a:t>C (1.57=11/7)</a:t>
            </a:r>
            <a:endParaRPr lang="en-US" dirty="0"/>
          </a:p>
        </p:txBody>
      </p:sp>
      <p:sp>
        <p:nvSpPr>
          <p:cNvPr id="31" name="TextBox 30"/>
          <p:cNvSpPr txBox="1"/>
          <p:nvPr/>
        </p:nvSpPr>
        <p:spPr>
          <a:xfrm>
            <a:off x="4756479" y="609600"/>
            <a:ext cx="1486304" cy="369332"/>
          </a:xfrm>
          <a:prstGeom prst="rect">
            <a:avLst/>
          </a:prstGeom>
          <a:noFill/>
        </p:spPr>
        <p:txBody>
          <a:bodyPr wrap="none" rtlCol="0">
            <a:spAutoFit/>
          </a:bodyPr>
          <a:lstStyle/>
          <a:p>
            <a:r>
              <a:rPr lang="en-US" dirty="0"/>
              <a:t>D</a:t>
            </a:r>
            <a:r>
              <a:rPr lang="en-US" dirty="0" smtClean="0"/>
              <a:t> (1.75=14/8)</a:t>
            </a:r>
            <a:endParaRPr lang="en-US" dirty="0"/>
          </a:p>
        </p:txBody>
      </p:sp>
      <p:sp>
        <p:nvSpPr>
          <p:cNvPr id="32" name="TextBox 31"/>
          <p:cNvSpPr txBox="1"/>
          <p:nvPr/>
        </p:nvSpPr>
        <p:spPr>
          <a:xfrm>
            <a:off x="4712208" y="1406786"/>
            <a:ext cx="1455848" cy="369332"/>
          </a:xfrm>
          <a:prstGeom prst="rect">
            <a:avLst/>
          </a:prstGeom>
          <a:noFill/>
        </p:spPr>
        <p:txBody>
          <a:bodyPr wrap="none" rtlCol="0">
            <a:spAutoFit/>
          </a:bodyPr>
          <a:lstStyle/>
          <a:p>
            <a:r>
              <a:rPr lang="en-US" dirty="0"/>
              <a:t>E</a:t>
            </a:r>
            <a:r>
              <a:rPr lang="en-US" dirty="0" smtClean="0"/>
              <a:t> (1.67=15/9)</a:t>
            </a:r>
            <a:endParaRPr lang="en-US" dirty="0"/>
          </a:p>
        </p:txBody>
      </p:sp>
      <p:sp>
        <p:nvSpPr>
          <p:cNvPr id="33" name="TextBox 32"/>
          <p:cNvSpPr txBox="1"/>
          <p:nvPr/>
        </p:nvSpPr>
        <p:spPr>
          <a:xfrm>
            <a:off x="4800600" y="2962118"/>
            <a:ext cx="1242648" cy="369332"/>
          </a:xfrm>
          <a:prstGeom prst="rect">
            <a:avLst/>
          </a:prstGeom>
          <a:noFill/>
        </p:spPr>
        <p:txBody>
          <a:bodyPr wrap="none" rtlCol="0">
            <a:spAutoFit/>
          </a:bodyPr>
          <a:lstStyle/>
          <a:p>
            <a:r>
              <a:rPr lang="en-US" dirty="0" smtClean="0"/>
              <a:t>A (1.3=4/3)</a:t>
            </a:r>
            <a:endParaRPr lang="en-US" dirty="0"/>
          </a:p>
        </p:txBody>
      </p:sp>
      <p:cxnSp>
        <p:nvCxnSpPr>
          <p:cNvPr id="6" name="Straight Connector 5"/>
          <p:cNvCxnSpPr/>
          <p:nvPr/>
        </p:nvCxnSpPr>
        <p:spPr>
          <a:xfrm>
            <a:off x="4812789" y="1406786"/>
            <a:ext cx="3550923" cy="8030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747335" y="2218420"/>
            <a:ext cx="2948865" cy="7255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7" name="Table 36"/>
          <p:cNvGraphicFramePr>
            <a:graphicFrameLocks noGrp="1"/>
          </p:cNvGraphicFramePr>
          <p:nvPr>
            <p:extLst>
              <p:ext uri="{D42A27DB-BD31-4B8C-83A1-F6EECF244321}">
                <p14:modId xmlns:p14="http://schemas.microsoft.com/office/powerpoint/2010/main" val="3974305072"/>
              </p:ext>
            </p:extLst>
          </p:nvPr>
        </p:nvGraphicFramePr>
        <p:xfrm>
          <a:off x="6757974" y="5616259"/>
          <a:ext cx="1132206" cy="370840"/>
        </p:xfrm>
        <a:graphic>
          <a:graphicData uri="http://schemas.openxmlformats.org/drawingml/2006/table">
            <a:tbl>
              <a:tblPr firstRow="1" bandRow="1">
                <a:tableStyleId>{5C22544A-7EE6-4342-B048-85BDC9FD1C3A}</a:tableStyleId>
              </a:tblPr>
              <a:tblGrid>
                <a:gridCol w="377402">
                  <a:extLst>
                    <a:ext uri="{9D8B030D-6E8A-4147-A177-3AD203B41FA5}">
                      <a16:colId xmlns:a16="http://schemas.microsoft.com/office/drawing/2014/main" val="305208820"/>
                    </a:ext>
                  </a:extLst>
                </a:gridCol>
                <a:gridCol w="377402">
                  <a:extLst>
                    <a:ext uri="{9D8B030D-6E8A-4147-A177-3AD203B41FA5}">
                      <a16:colId xmlns:a16="http://schemas.microsoft.com/office/drawing/2014/main" val="1656973802"/>
                    </a:ext>
                  </a:extLst>
                </a:gridCol>
                <a:gridCol w="377402">
                  <a:extLst>
                    <a:ext uri="{9D8B030D-6E8A-4147-A177-3AD203B41FA5}">
                      <a16:colId xmlns:a16="http://schemas.microsoft.com/office/drawing/2014/main" val="1989626361"/>
                    </a:ext>
                  </a:extLst>
                </a:gridCol>
              </a:tblGrid>
              <a:tr h="370840">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extLst>
                  <a:ext uri="{0D108BD9-81ED-4DB2-BD59-A6C34878D82A}">
                    <a16:rowId xmlns:a16="http://schemas.microsoft.com/office/drawing/2014/main" val="3970546403"/>
                  </a:ext>
                </a:extLst>
              </a:tr>
            </a:tbl>
          </a:graphicData>
        </a:graphic>
      </p:graphicFrame>
      <p:sp>
        <p:nvSpPr>
          <p:cNvPr id="38" name="TextBox 37"/>
          <p:cNvSpPr txBox="1"/>
          <p:nvPr/>
        </p:nvSpPr>
        <p:spPr>
          <a:xfrm>
            <a:off x="6682152" y="5303758"/>
            <a:ext cx="1242648" cy="369332"/>
          </a:xfrm>
          <a:prstGeom prst="rect">
            <a:avLst/>
          </a:prstGeom>
          <a:noFill/>
        </p:spPr>
        <p:txBody>
          <a:bodyPr wrap="none" rtlCol="0">
            <a:spAutoFit/>
          </a:bodyPr>
          <a:lstStyle/>
          <a:p>
            <a:r>
              <a:rPr lang="en-US" dirty="0" smtClean="0"/>
              <a:t>A (1.3=4/3)</a:t>
            </a:r>
            <a:endParaRPr lang="en-US" dirty="0"/>
          </a:p>
        </p:txBody>
      </p:sp>
      <p:cxnSp>
        <p:nvCxnSpPr>
          <p:cNvPr id="39" name="Straight Connector 38"/>
          <p:cNvCxnSpPr/>
          <p:nvPr/>
        </p:nvCxnSpPr>
        <p:spPr>
          <a:xfrm>
            <a:off x="4732451" y="3755494"/>
            <a:ext cx="2041525" cy="5429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63292" y="3345092"/>
            <a:ext cx="4202824" cy="1200329"/>
          </a:xfrm>
          <a:prstGeom prst="rect">
            <a:avLst/>
          </a:prstGeom>
          <a:noFill/>
          <a:ln>
            <a:solidFill>
              <a:schemeClr val="bg1">
                <a:lumMod val="50000"/>
              </a:schemeClr>
            </a:solidFill>
          </a:ln>
        </p:spPr>
        <p:txBody>
          <a:bodyPr wrap="square" rtlCol="0">
            <a:spAutoFit/>
          </a:bodyPr>
          <a:lstStyle/>
          <a:p>
            <a:r>
              <a:rPr lang="en-US" dirty="0" smtClean="0"/>
              <a:t>We can only pick entire objects, must </a:t>
            </a:r>
          </a:p>
          <a:p>
            <a:r>
              <a:rPr lang="en-US" dirty="0"/>
              <a:t>s</a:t>
            </a:r>
            <a:r>
              <a:rPr lang="en-US" dirty="0" smtClean="0"/>
              <a:t>kip those that do not fit. We have unlimited number of objects, thus we can pick as many of D as we can fit in.</a:t>
            </a:r>
            <a:endParaRPr lang="en-US" dirty="0"/>
          </a:p>
        </p:txBody>
      </p:sp>
    </p:spTree>
    <p:extLst>
      <p:ext uri="{BB962C8B-B14F-4D97-AF65-F5344CB8AC3E}">
        <p14:creationId xmlns:p14="http://schemas.microsoft.com/office/powerpoint/2010/main" val="2053436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4945</TotalTime>
  <Words>4287</Words>
  <Application>Microsoft Office PowerPoint</Application>
  <PresentationFormat>On-screen Show (4:3)</PresentationFormat>
  <Paragraphs>947</Paragraphs>
  <Slides>28</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Greedy Algorithms  for Optimization Problems</vt:lpstr>
      <vt:lpstr>Optimization Problems</vt:lpstr>
      <vt:lpstr>Greedy Method for Optimization Problems</vt:lpstr>
      <vt:lpstr>PowerPoint Presentation</vt:lpstr>
      <vt:lpstr>All four versions example – NOT optimal</vt:lpstr>
      <vt:lpstr>Knapsack – Greedy solution</vt:lpstr>
      <vt:lpstr>Worksheet (make copies)</vt:lpstr>
      <vt:lpstr>0/1 Not Fractional, Ratio</vt:lpstr>
      <vt:lpstr>Unbounded Not Fractional, RATIO</vt:lpstr>
      <vt:lpstr>Unbounded Fractional, RATIO - Solution</vt:lpstr>
      <vt:lpstr>0/1 Fractional, RATIO - Solution</vt:lpstr>
      <vt:lpstr>All four versions, Ratio</vt:lpstr>
      <vt:lpstr>Greedy for Knapsack – Criterion: Ratio</vt:lpstr>
      <vt:lpstr>All four versions, VALUE</vt:lpstr>
      <vt:lpstr>Greedy for Knapsack – Criterion: Value</vt:lpstr>
      <vt:lpstr>Greedy may NOT find the optimum solution for Unbounded and 0/1 Knapsack - Proof by counter example</vt:lpstr>
      <vt:lpstr>Weighted Interval Scheduling (a.k.a. Job Scheduling)</vt:lpstr>
      <vt:lpstr>Weighted Interval Scheduling (a.k.a. Job Scheduling)</vt:lpstr>
      <vt:lpstr>Weighted Interval Scheduling (a.k.a. Job Scheduling)</vt:lpstr>
      <vt:lpstr>Class work – Applying Greedy</vt:lpstr>
      <vt:lpstr>Interval Scheduling Greedy Criteria</vt:lpstr>
      <vt:lpstr>Summary and Counter Examples</vt:lpstr>
      <vt:lpstr>Huffman code</vt:lpstr>
      <vt:lpstr>Huffman code</vt:lpstr>
      <vt:lpstr>Huffman codes</vt:lpstr>
      <vt:lpstr>Building the Huffman Tree</vt:lpstr>
      <vt:lpstr>Glancing at implementation issues and options</vt:lpstr>
      <vt:lpstr>Greedy Algorithms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Greedy Algorithms</dc:title>
  <dc:creator>alex</dc:creator>
  <cp:lastModifiedBy>Stefan, Alexandra</cp:lastModifiedBy>
  <cp:revision>250</cp:revision>
  <cp:lastPrinted>2019-03-28T22:45:44Z</cp:lastPrinted>
  <dcterms:created xsi:type="dcterms:W3CDTF">2016-03-21T13:25:10Z</dcterms:created>
  <dcterms:modified xsi:type="dcterms:W3CDTF">2021-04-20T14:14:02Z</dcterms:modified>
</cp:coreProperties>
</file>