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handoutMasterIdLst>
    <p:handoutMasterId r:id="rId41"/>
  </p:handoutMasterIdLst>
  <p:sldIdLst>
    <p:sldId id="256" r:id="rId3"/>
    <p:sldId id="306" r:id="rId4"/>
    <p:sldId id="330" r:id="rId5"/>
    <p:sldId id="377" r:id="rId6"/>
    <p:sldId id="385" r:id="rId7"/>
    <p:sldId id="343" r:id="rId8"/>
    <p:sldId id="382" r:id="rId9"/>
    <p:sldId id="383" r:id="rId10"/>
    <p:sldId id="384" r:id="rId11"/>
    <p:sldId id="344" r:id="rId12"/>
    <p:sldId id="345" r:id="rId13"/>
    <p:sldId id="380" r:id="rId14"/>
    <p:sldId id="373" r:id="rId15"/>
    <p:sldId id="290" r:id="rId16"/>
    <p:sldId id="379" r:id="rId17"/>
    <p:sldId id="311" r:id="rId18"/>
    <p:sldId id="339" r:id="rId19"/>
    <p:sldId id="368" r:id="rId20"/>
    <p:sldId id="386" r:id="rId21"/>
    <p:sldId id="357" r:id="rId22"/>
    <p:sldId id="358" r:id="rId23"/>
    <p:sldId id="387" r:id="rId24"/>
    <p:sldId id="388" r:id="rId25"/>
    <p:sldId id="374" r:id="rId26"/>
    <p:sldId id="375" r:id="rId27"/>
    <p:sldId id="362" r:id="rId28"/>
    <p:sldId id="378" r:id="rId29"/>
    <p:sldId id="329" r:id="rId30"/>
    <p:sldId id="376" r:id="rId31"/>
    <p:sldId id="317" r:id="rId32"/>
    <p:sldId id="318" r:id="rId33"/>
    <p:sldId id="369" r:id="rId34"/>
    <p:sldId id="257" r:id="rId35"/>
    <p:sldId id="371" r:id="rId36"/>
    <p:sldId id="372" r:id="rId37"/>
    <p:sldId id="370" r:id="rId38"/>
    <p:sldId id="347" r:id="rId3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306"/>
            <p14:sldId id="330"/>
          </p14:sldIdLst>
        </p14:section>
        <p14:section name="Bucket sort" id="{FE6497D6-DA57-4014-9815-5812C5E440B4}">
          <p14:sldIdLst>
            <p14:sldId id="377"/>
            <p14:sldId id="385"/>
            <p14:sldId id="343"/>
            <p14:sldId id="382"/>
            <p14:sldId id="383"/>
            <p14:sldId id="384"/>
            <p14:sldId id="344"/>
            <p14:sldId id="345"/>
            <p14:sldId id="380"/>
            <p14:sldId id="373"/>
            <p14:sldId id="290"/>
          </p14:sldIdLst>
        </p14:section>
        <p14:section name="Count sort" id="{919A8870-DCFE-4EB2-B8FF-43D89D49FDA3}">
          <p14:sldIdLst>
            <p14:sldId id="379"/>
            <p14:sldId id="311"/>
            <p14:sldId id="339"/>
            <p14:sldId id="368"/>
            <p14:sldId id="386"/>
            <p14:sldId id="357"/>
            <p14:sldId id="358"/>
            <p14:sldId id="387"/>
            <p14:sldId id="388"/>
            <p14:sldId id="374"/>
            <p14:sldId id="375"/>
            <p14:sldId id="362"/>
          </p14:sldIdLst>
        </p14:section>
        <p14:section name="LSD Radix sort" id="{6E8CFB7A-9A36-476D-A2E7-965BC7EC5979}">
          <p14:sldIdLst>
            <p14:sldId id="378"/>
            <p14:sldId id="329"/>
            <p14:sldId id="376"/>
            <p14:sldId id="317"/>
            <p14:sldId id="318"/>
            <p14:sldId id="369"/>
            <p14:sldId id="257"/>
            <p14:sldId id="371"/>
            <p14:sldId id="372"/>
          </p14:sldIdLst>
        </p14:section>
        <p14:section name="Sorting Algorithms Review" id="{24328123-54EA-4DA0-AAA6-528FCAC34576}">
          <p14:sldIdLst>
            <p14:sldId id="370"/>
          </p14:sldIdLst>
        </p14:section>
        <p14:section name="Extra slides" id="{329772F0-8E6F-4724-8C8A-7DDA23EEF939}">
          <p14:sldIdLst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77AEF-5589-41E3-84C6-C823790344A0}" v="2294" dt="2023-09-21T16:30:44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5086" autoAdjust="0"/>
  </p:normalViewPr>
  <p:slideViewPr>
    <p:cSldViewPr>
      <p:cViewPr>
        <p:scale>
          <a:sx n="83" d="100"/>
          <a:sy n="83" d="100"/>
        </p:scale>
        <p:origin x="0" y="-6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6/11/relationships/changesInfo" Target="changesInfos/changesInfo1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B4243F3C-8D5C-4217-A7BE-19A3A6D035E0}"/>
  </pc:docChgLst>
  <pc:docChgLst>
    <pc:chgData name="Stefan, Alexandra" userId="31e1a6b8-5232-42c3-b6d4-9595b200ff55" providerId="ADAL" clId="{9E877AEF-5589-41E3-84C6-C823790344A0}"/>
    <pc:docChg chg="undo custSel addSld delSld modSld modSection">
      <pc:chgData name="Stefan, Alexandra" userId="31e1a6b8-5232-42c3-b6d4-9595b200ff55" providerId="ADAL" clId="{9E877AEF-5589-41E3-84C6-C823790344A0}" dt="2023-09-21T13:50:57.677" v="684" actId="20577"/>
      <pc:docMkLst>
        <pc:docMk/>
      </pc:docMkLst>
      <pc:sldChg chg="delSp modSp">
        <pc:chgData name="Stefan, Alexandra" userId="31e1a6b8-5232-42c3-b6d4-9595b200ff55" providerId="ADAL" clId="{9E877AEF-5589-41E3-84C6-C823790344A0}" dt="2023-09-21T13:37:18.439" v="387" actId="20577"/>
        <pc:sldMkLst>
          <pc:docMk/>
          <pc:sldMk cId="3454607211" sldId="311"/>
        </pc:sldMkLst>
        <pc:spChg chg="del">
          <ac:chgData name="Stefan, Alexandra" userId="31e1a6b8-5232-42c3-b6d4-9595b200ff55" providerId="ADAL" clId="{9E877AEF-5589-41E3-84C6-C823790344A0}" dt="2023-09-21T13:31:09.086" v="355" actId="478"/>
          <ac:spMkLst>
            <pc:docMk/>
            <pc:sldMk cId="3454607211" sldId="311"/>
            <ac:spMk id="21" creationId="{00000000-0000-0000-0000-000000000000}"/>
          </ac:spMkLst>
        </pc:spChg>
        <pc:graphicFrameChg chg="modGraphic">
          <ac:chgData name="Stefan, Alexandra" userId="31e1a6b8-5232-42c3-b6d4-9595b200ff55" providerId="ADAL" clId="{9E877AEF-5589-41E3-84C6-C823790344A0}" dt="2023-09-21T13:37:18.439" v="387" actId="20577"/>
          <ac:graphicFrameMkLst>
            <pc:docMk/>
            <pc:sldMk cId="3454607211" sldId="311"/>
            <ac:graphicFrameMk id="6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9E877AEF-5589-41E3-84C6-C823790344A0}" dt="2023-09-21T13:08:33.584" v="0" actId="404"/>
        <pc:sldMkLst>
          <pc:docMk/>
          <pc:sldMk cId="824727828" sldId="329"/>
        </pc:sldMkLst>
        <pc:spChg chg="mod">
          <ac:chgData name="Stefan, Alexandra" userId="31e1a6b8-5232-42c3-b6d4-9595b200ff55" providerId="ADAL" clId="{9E877AEF-5589-41E3-84C6-C823790344A0}" dt="2023-09-21T13:08:33.584" v="0" actId="404"/>
          <ac:spMkLst>
            <pc:docMk/>
            <pc:sldMk cId="824727828" sldId="329"/>
            <ac:spMk id="3" creationId="{00000000-0000-0000-0000-000000000000}"/>
          </ac:spMkLst>
        </pc:spChg>
      </pc:sldChg>
      <pc:sldChg chg="delSp modSp">
        <pc:chgData name="Stefan, Alexandra" userId="31e1a6b8-5232-42c3-b6d4-9595b200ff55" providerId="ADAL" clId="{9E877AEF-5589-41E3-84C6-C823790344A0}" dt="2023-09-21T13:47:09.738" v="569" actId="1076"/>
        <pc:sldMkLst>
          <pc:docMk/>
          <pc:sldMk cId="1805660213" sldId="339"/>
        </pc:sldMkLst>
        <pc:spChg chg="mod">
          <ac:chgData name="Stefan, Alexandra" userId="31e1a6b8-5232-42c3-b6d4-9595b200ff55" providerId="ADAL" clId="{9E877AEF-5589-41E3-84C6-C823790344A0}" dt="2023-09-21T13:40:08.497" v="429" actId="20577"/>
          <ac:spMkLst>
            <pc:docMk/>
            <pc:sldMk cId="1805660213" sldId="339"/>
            <ac:spMk id="9" creationId="{00000000-0000-0000-0000-000000000000}"/>
          </ac:spMkLst>
        </pc:spChg>
        <pc:spChg chg="del">
          <ac:chgData name="Stefan, Alexandra" userId="31e1a6b8-5232-42c3-b6d4-9595b200ff55" providerId="ADAL" clId="{9E877AEF-5589-41E3-84C6-C823790344A0}" dt="2023-09-21T13:31:05.635" v="354" actId="478"/>
          <ac:spMkLst>
            <pc:docMk/>
            <pc:sldMk cId="1805660213" sldId="339"/>
            <ac:spMk id="11" creationId="{00000000-0000-0000-0000-000000000000}"/>
          </ac:spMkLst>
        </pc:spChg>
        <pc:spChg chg="mod">
          <ac:chgData name="Stefan, Alexandra" userId="31e1a6b8-5232-42c3-b6d4-9595b200ff55" providerId="ADAL" clId="{9E877AEF-5589-41E3-84C6-C823790344A0}" dt="2023-09-21T13:47:09.738" v="569" actId="1076"/>
          <ac:spMkLst>
            <pc:docMk/>
            <pc:sldMk cId="1805660213" sldId="339"/>
            <ac:spMk id="24" creationId="{00000000-0000-0000-0000-000000000000}"/>
          </ac:spMkLst>
        </pc:spChg>
        <pc:graphicFrameChg chg="modGraphic">
          <ac:chgData name="Stefan, Alexandra" userId="31e1a6b8-5232-42c3-b6d4-9595b200ff55" providerId="ADAL" clId="{9E877AEF-5589-41E3-84C6-C823790344A0}" dt="2023-09-21T13:39:43.124" v="413" actId="20577"/>
          <ac:graphicFrameMkLst>
            <pc:docMk/>
            <pc:sldMk cId="1805660213" sldId="339"/>
            <ac:graphicFrameMk id="5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37:43.533" v="401" actId="20577"/>
          <ac:graphicFrameMkLst>
            <pc:docMk/>
            <pc:sldMk cId="1805660213" sldId="339"/>
            <ac:graphicFrameMk id="6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0:01.870" v="424" actId="20577"/>
          <ac:graphicFrameMkLst>
            <pc:docMk/>
            <pc:sldMk cId="1805660213" sldId="339"/>
            <ac:graphicFrameMk id="13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9E877AEF-5589-41E3-84C6-C823790344A0}" dt="2023-09-21T13:50:52.942" v="677" actId="20577"/>
        <pc:sldMkLst>
          <pc:docMk/>
          <pc:sldMk cId="1499156396" sldId="357"/>
        </pc:sldMkLst>
        <pc:spChg chg="mod">
          <ac:chgData name="Stefan, Alexandra" userId="31e1a6b8-5232-42c3-b6d4-9595b200ff55" providerId="ADAL" clId="{9E877AEF-5589-41E3-84C6-C823790344A0}" dt="2023-09-21T13:50:52.942" v="677" actId="20577"/>
          <ac:spMkLst>
            <pc:docMk/>
            <pc:sldMk cId="1499156396" sldId="357"/>
            <ac:spMk id="9" creationId="{00000000-0000-0000-0000-000000000000}"/>
          </ac:spMkLst>
        </pc:spChg>
        <pc:graphicFrameChg chg="modGraphic">
          <ac:chgData name="Stefan, Alexandra" userId="31e1a6b8-5232-42c3-b6d4-9595b200ff55" providerId="ADAL" clId="{9E877AEF-5589-41E3-84C6-C823790344A0}" dt="2023-09-21T13:49:59.485" v="631" actId="20577"/>
          <ac:graphicFrameMkLst>
            <pc:docMk/>
            <pc:sldMk cId="1499156396" sldId="357"/>
            <ac:graphicFrameMk id="5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9E877AEF-5589-41E3-84C6-C823790344A0}" dt="2023-09-21T13:50:57.677" v="684" actId="20577"/>
        <pc:sldMkLst>
          <pc:docMk/>
          <pc:sldMk cId="1609831360" sldId="358"/>
        </pc:sldMkLst>
        <pc:spChg chg="mod">
          <ac:chgData name="Stefan, Alexandra" userId="31e1a6b8-5232-42c3-b6d4-9595b200ff55" providerId="ADAL" clId="{9E877AEF-5589-41E3-84C6-C823790344A0}" dt="2023-09-21T13:50:57.677" v="684" actId="20577"/>
          <ac:spMkLst>
            <pc:docMk/>
            <pc:sldMk cId="1609831360" sldId="358"/>
            <ac:spMk id="3" creationId="{00000000-0000-0000-0000-000000000000}"/>
          </ac:spMkLst>
        </pc:spChg>
        <pc:graphicFrameChg chg="modGraphic">
          <ac:chgData name="Stefan, Alexandra" userId="31e1a6b8-5232-42c3-b6d4-9595b200ff55" providerId="ADAL" clId="{9E877AEF-5589-41E3-84C6-C823790344A0}" dt="2023-09-21T13:50:31.338" v="669" actId="20577"/>
          <ac:graphicFrameMkLst>
            <pc:docMk/>
            <pc:sldMk cId="1609831360" sldId="358"/>
            <ac:graphicFrameMk id="5" creationId="{00000000-0000-0000-0000-000000000000}"/>
          </ac:graphicFrameMkLst>
        </pc:graphicFrameChg>
      </pc:sldChg>
      <pc:sldChg chg="addSp modSp del">
        <pc:chgData name="Stefan, Alexandra" userId="31e1a6b8-5232-42c3-b6d4-9595b200ff55" providerId="ADAL" clId="{9E877AEF-5589-41E3-84C6-C823790344A0}" dt="2023-09-21T13:30:13.306" v="337" actId="2696"/>
        <pc:sldMkLst>
          <pc:docMk/>
          <pc:sldMk cId="699586113" sldId="362"/>
        </pc:sldMkLst>
        <pc:spChg chg="add mod">
          <ac:chgData name="Stefan, Alexandra" userId="31e1a6b8-5232-42c3-b6d4-9595b200ff55" providerId="ADAL" clId="{9E877AEF-5589-41E3-84C6-C823790344A0}" dt="2023-09-21T13:27:56.721" v="319" actId="1076"/>
          <ac:spMkLst>
            <pc:docMk/>
            <pc:sldMk cId="699586113" sldId="362"/>
            <ac:spMk id="2" creationId="{E8422B47-5BE8-4D87-BC26-F05D19F9C42E}"/>
          </ac:spMkLst>
        </pc:spChg>
        <pc:spChg chg="mod">
          <ac:chgData name="Stefan, Alexandra" userId="31e1a6b8-5232-42c3-b6d4-9595b200ff55" providerId="ADAL" clId="{9E877AEF-5589-41E3-84C6-C823790344A0}" dt="2023-09-21T13:26:55.324" v="282" actId="1076"/>
          <ac:spMkLst>
            <pc:docMk/>
            <pc:sldMk cId="699586113" sldId="362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9E877AEF-5589-41E3-84C6-C823790344A0}" dt="2023-09-21T13:41:48.937" v="512" actId="6549"/>
        <pc:sldMkLst>
          <pc:docMk/>
          <pc:sldMk cId="150182057" sldId="368"/>
        </pc:sldMkLst>
        <pc:spChg chg="mod">
          <ac:chgData name="Stefan, Alexandra" userId="31e1a6b8-5232-42c3-b6d4-9595b200ff55" providerId="ADAL" clId="{9E877AEF-5589-41E3-84C6-C823790344A0}" dt="2023-09-21T13:40:39.685" v="441" actId="20577"/>
          <ac:spMkLst>
            <pc:docMk/>
            <pc:sldMk cId="150182057" sldId="368"/>
            <ac:spMk id="2" creationId="{00000000-0000-0000-0000-000000000000}"/>
          </ac:spMkLst>
        </pc:spChg>
        <pc:spChg chg="mod">
          <ac:chgData name="Stefan, Alexandra" userId="31e1a6b8-5232-42c3-b6d4-9595b200ff55" providerId="ADAL" clId="{9E877AEF-5589-41E3-84C6-C823790344A0}" dt="2023-09-21T13:40:33.358" v="434" actId="20577"/>
          <ac:spMkLst>
            <pc:docMk/>
            <pc:sldMk cId="150182057" sldId="368"/>
            <ac:spMk id="14" creationId="{00000000-0000-0000-0000-000000000000}"/>
          </ac:spMkLst>
        </pc:spChg>
        <pc:graphicFrameChg chg="modGraphic">
          <ac:chgData name="Stefan, Alexandra" userId="31e1a6b8-5232-42c3-b6d4-9595b200ff55" providerId="ADAL" clId="{9E877AEF-5589-41E3-84C6-C823790344A0}" dt="2023-09-21T13:41:01.720" v="457" actId="20577"/>
          <ac:graphicFrameMkLst>
            <pc:docMk/>
            <pc:sldMk cId="150182057" sldId="368"/>
            <ac:graphicFrameMk id="5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31.097" v="488" actId="20577"/>
          <ac:graphicFrameMkLst>
            <pc:docMk/>
            <pc:sldMk cId="150182057" sldId="368"/>
            <ac:graphicFrameMk id="8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11.393" v="470" actId="6549"/>
          <ac:graphicFrameMkLst>
            <pc:docMk/>
            <pc:sldMk cId="150182057" sldId="368"/>
            <ac:graphicFrameMk id="10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18.072" v="478" actId="20577"/>
          <ac:graphicFrameMkLst>
            <pc:docMk/>
            <pc:sldMk cId="150182057" sldId="368"/>
            <ac:graphicFrameMk id="15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37.725" v="496" actId="20577"/>
          <ac:graphicFrameMkLst>
            <pc:docMk/>
            <pc:sldMk cId="150182057" sldId="368"/>
            <ac:graphicFrameMk id="16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43.172" v="504" actId="20577"/>
          <ac:graphicFrameMkLst>
            <pc:docMk/>
            <pc:sldMk cId="150182057" sldId="368"/>
            <ac:graphicFrameMk id="18" creationId="{00000000-0000-0000-0000-000000000000}"/>
          </ac:graphicFrameMkLst>
        </pc:graphicFrameChg>
        <pc:graphicFrameChg chg="modGraphic">
          <ac:chgData name="Stefan, Alexandra" userId="31e1a6b8-5232-42c3-b6d4-9595b200ff55" providerId="ADAL" clId="{9E877AEF-5589-41E3-84C6-C823790344A0}" dt="2023-09-21T13:41:48.937" v="512" actId="6549"/>
          <ac:graphicFrameMkLst>
            <pc:docMk/>
            <pc:sldMk cId="150182057" sldId="368"/>
            <ac:graphicFrameMk id="29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9E877AEF-5589-41E3-84C6-C823790344A0}" dt="2023-09-21T13:11:43.700" v="87" actId="20577"/>
        <pc:sldMkLst>
          <pc:docMk/>
          <pc:sldMk cId="812537532" sldId="376"/>
        </pc:sldMkLst>
        <pc:spChg chg="mod">
          <ac:chgData name="Stefan, Alexandra" userId="31e1a6b8-5232-42c3-b6d4-9595b200ff55" providerId="ADAL" clId="{9E877AEF-5589-41E3-84C6-C823790344A0}" dt="2023-09-21T13:11:43.700" v="87" actId="20577"/>
          <ac:spMkLst>
            <pc:docMk/>
            <pc:sldMk cId="812537532" sldId="376"/>
            <ac:spMk id="3" creationId="{00000000-0000-0000-0000-000000000000}"/>
          </ac:spMkLst>
        </pc:spChg>
      </pc:sldChg>
      <pc:sldChg chg="addSp modSp">
        <pc:chgData name="Stefan, Alexandra" userId="31e1a6b8-5232-42c3-b6d4-9595b200ff55" providerId="ADAL" clId="{9E877AEF-5589-41E3-84C6-C823790344A0}" dt="2023-09-21T13:42:31.378" v="552" actId="20577"/>
        <pc:sldMkLst>
          <pc:docMk/>
          <pc:sldMk cId="3001884384" sldId="386"/>
        </pc:sldMkLst>
        <pc:spChg chg="mod">
          <ac:chgData name="Stefan, Alexandra" userId="31e1a6b8-5232-42c3-b6d4-9595b200ff55" providerId="ADAL" clId="{9E877AEF-5589-41E3-84C6-C823790344A0}" dt="2023-09-21T13:30:29.950" v="353" actId="20577"/>
          <ac:spMkLst>
            <pc:docMk/>
            <pc:sldMk cId="3001884384" sldId="386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9E877AEF-5589-41E3-84C6-C823790344A0}" dt="2023-09-21T13:42:31.378" v="552" actId="20577"/>
          <ac:spMkLst>
            <pc:docMk/>
            <pc:sldMk cId="3001884384" sldId="386"/>
            <ac:spMk id="5" creationId="{685954BF-2715-4CA3-9FEA-869FF038E663}"/>
          </ac:spMkLst>
        </pc:spChg>
      </pc:sldChg>
      <pc:sldChg chg="addSp delSp modSp add">
        <pc:chgData name="Stefan, Alexandra" userId="31e1a6b8-5232-42c3-b6d4-9595b200ff55" providerId="ADAL" clId="{9E877AEF-5589-41E3-84C6-C823790344A0}" dt="2023-09-21T13:44:21.973" v="567" actId="1076"/>
        <pc:sldMkLst>
          <pc:docMk/>
          <pc:sldMk cId="912026213" sldId="387"/>
        </pc:sldMkLst>
        <pc:spChg chg="mod">
          <ac:chgData name="Stefan, Alexandra" userId="31e1a6b8-5232-42c3-b6d4-9595b200ff55" providerId="ADAL" clId="{9E877AEF-5589-41E3-84C6-C823790344A0}" dt="2023-09-21T13:29:51.889" v="334"/>
          <ac:spMkLst>
            <pc:docMk/>
            <pc:sldMk cId="912026213" sldId="387"/>
            <ac:spMk id="2" creationId="{FD37789D-9CDA-4FAB-939F-85390DDBFC8F}"/>
          </ac:spMkLst>
        </pc:spChg>
        <pc:spChg chg="del mod">
          <ac:chgData name="Stefan, Alexandra" userId="31e1a6b8-5232-42c3-b6d4-9595b200ff55" providerId="ADAL" clId="{9E877AEF-5589-41E3-84C6-C823790344A0}" dt="2023-09-21T13:29:40.531" v="332" actId="478"/>
          <ac:spMkLst>
            <pc:docMk/>
            <pc:sldMk cId="912026213" sldId="387"/>
            <ac:spMk id="3" creationId="{A1A9C767-958F-4755-8977-4BC72C1F5F52}"/>
          </ac:spMkLst>
        </pc:spChg>
        <pc:spChg chg="add mod">
          <ac:chgData name="Stefan, Alexandra" userId="31e1a6b8-5232-42c3-b6d4-9595b200ff55" providerId="ADAL" clId="{9E877AEF-5589-41E3-84C6-C823790344A0}" dt="2023-09-21T13:43:43.557" v="561" actId="20577"/>
          <ac:spMkLst>
            <pc:docMk/>
            <pc:sldMk cId="912026213" sldId="387"/>
            <ac:spMk id="5" creationId="{7E35E04E-D505-4B01-AC32-7FAE11CE2638}"/>
          </ac:spMkLst>
        </pc:spChg>
        <pc:spChg chg="add mod">
          <ac:chgData name="Stefan, Alexandra" userId="31e1a6b8-5232-42c3-b6d4-9595b200ff55" providerId="ADAL" clId="{9E877AEF-5589-41E3-84C6-C823790344A0}" dt="2023-09-21T13:44:14.915" v="566" actId="14100"/>
          <ac:spMkLst>
            <pc:docMk/>
            <pc:sldMk cId="912026213" sldId="387"/>
            <ac:spMk id="6" creationId="{0D4388C5-FF74-47C9-B182-77682E03E04D}"/>
          </ac:spMkLst>
        </pc:spChg>
        <pc:spChg chg="add mod">
          <ac:chgData name="Stefan, Alexandra" userId="31e1a6b8-5232-42c3-b6d4-9595b200ff55" providerId="ADAL" clId="{9E877AEF-5589-41E3-84C6-C823790344A0}" dt="2023-09-21T13:44:21.973" v="567" actId="1076"/>
          <ac:spMkLst>
            <pc:docMk/>
            <pc:sldMk cId="912026213" sldId="387"/>
            <ac:spMk id="7" creationId="{C6031FE4-2DA9-422D-A8B3-627B1A5C2D00}"/>
          </ac:spMkLst>
        </pc:spChg>
      </pc:sldChg>
      <pc:sldChg chg="delSp add">
        <pc:chgData name="Stefan, Alexandra" userId="31e1a6b8-5232-42c3-b6d4-9595b200ff55" providerId="ADAL" clId="{9E877AEF-5589-41E3-84C6-C823790344A0}" dt="2023-09-21T13:44:00.328" v="564" actId="478"/>
        <pc:sldMkLst>
          <pc:docMk/>
          <pc:sldMk cId="567212974" sldId="388"/>
        </pc:sldMkLst>
        <pc:spChg chg="del">
          <ac:chgData name="Stefan, Alexandra" userId="31e1a6b8-5232-42c3-b6d4-9595b200ff55" providerId="ADAL" clId="{9E877AEF-5589-41E3-84C6-C823790344A0}" dt="2023-09-21T13:44:00.328" v="564" actId="478"/>
          <ac:spMkLst>
            <pc:docMk/>
            <pc:sldMk cId="567212974" sldId="388"/>
            <ac:spMk id="6" creationId="{0D4388C5-FF74-47C9-B182-77682E03E04D}"/>
          </ac:spMkLst>
        </pc:spChg>
        <pc:spChg chg="del">
          <ac:chgData name="Stefan, Alexandra" userId="31e1a6b8-5232-42c3-b6d4-9595b200ff55" providerId="ADAL" clId="{9E877AEF-5589-41E3-84C6-C823790344A0}" dt="2023-09-21T13:43:59.253" v="563" actId="478"/>
          <ac:spMkLst>
            <pc:docMk/>
            <pc:sldMk cId="567212974" sldId="388"/>
            <ac:spMk id="7" creationId="{C6031FE4-2DA9-422D-A8B3-627B1A5C2D00}"/>
          </ac:spMkLst>
        </pc:spChg>
      </pc:sldChg>
    </pc:docChg>
  </pc:docChgLst>
  <pc:docChgLst>
    <pc:chgData name="Alexandra Stefan" userId="31e1a6b8-5232-42c3-b6d4-9595b200ff55" providerId="ADAL" clId="{9E877AEF-5589-41E3-84C6-C823790344A0}"/>
    <pc:docChg chg="undo custSel addSld delSld modSld sldOrd modSection">
      <pc:chgData name="Alexandra Stefan" userId="31e1a6b8-5232-42c3-b6d4-9595b200ff55" providerId="ADAL" clId="{9E877AEF-5589-41E3-84C6-C823790344A0}" dt="2023-09-21T16:30:44.594" v="1594" actId="20577"/>
      <pc:docMkLst>
        <pc:docMk/>
      </pc:docMkLst>
      <pc:sldChg chg="ord">
        <pc:chgData name="Alexandra Stefan" userId="31e1a6b8-5232-42c3-b6d4-9595b200ff55" providerId="ADAL" clId="{9E877AEF-5589-41E3-84C6-C823790344A0}" dt="2023-09-19T10:28:49.322" v="1"/>
        <pc:sldMkLst>
          <pc:docMk/>
          <pc:sldMk cId="2250936375" sldId="290"/>
        </pc:sldMkLst>
      </pc:sldChg>
      <pc:sldChg chg="addSp modSp ord">
        <pc:chgData name="Alexandra Stefan" userId="31e1a6b8-5232-42c3-b6d4-9595b200ff55" providerId="ADAL" clId="{9E877AEF-5589-41E3-84C6-C823790344A0}" dt="2023-09-19T13:46:56.638" v="1357" actId="6549"/>
        <pc:sldMkLst>
          <pc:docMk/>
          <pc:sldMk cId="2037699139" sldId="343"/>
        </pc:sldMkLst>
        <pc:spChg chg="mod">
          <ac:chgData name="Alexandra Stefan" userId="31e1a6b8-5232-42c3-b6d4-9595b200ff55" providerId="ADAL" clId="{9E877AEF-5589-41E3-84C6-C823790344A0}" dt="2023-09-19T10:37:11.360" v="47" actId="20577"/>
          <ac:spMkLst>
            <pc:docMk/>
            <pc:sldMk cId="2037699139" sldId="343"/>
            <ac:spMk id="2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46:56.638" v="1357" actId="6549"/>
          <ac:spMkLst>
            <pc:docMk/>
            <pc:sldMk cId="2037699139" sldId="343"/>
            <ac:spMk id="3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0:53.135" v="488" actId="208"/>
          <ac:spMkLst>
            <pc:docMk/>
            <pc:sldMk cId="2037699139" sldId="343"/>
            <ac:spMk id="6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0:24.506" v="483" actId="20577"/>
          <ac:spMkLst>
            <pc:docMk/>
            <pc:sldMk cId="2037699139" sldId="343"/>
            <ac:spMk id="13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0:59.136" v="491" actId="208"/>
          <ac:spMkLst>
            <pc:docMk/>
            <pc:sldMk cId="2037699139" sldId="343"/>
            <ac:spMk id="19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0:29.495" v="485" actId="20577"/>
          <ac:spMkLst>
            <pc:docMk/>
            <pc:sldMk cId="2037699139" sldId="343"/>
            <ac:spMk id="22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1:03.613" v="492" actId="208"/>
          <ac:spMkLst>
            <pc:docMk/>
            <pc:sldMk cId="2037699139" sldId="343"/>
            <ac:spMk id="25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10:38.152" v="487" actId="20577"/>
          <ac:spMkLst>
            <pc:docMk/>
            <pc:sldMk cId="2037699139" sldId="343"/>
            <ac:spMk id="31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07:03.384" v="372" actId="1035"/>
          <ac:spMkLst>
            <pc:docMk/>
            <pc:sldMk cId="2037699139" sldId="343"/>
            <ac:spMk id="38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09:02.411" v="427" actId="20577"/>
          <ac:spMkLst>
            <pc:docMk/>
            <pc:sldMk cId="2037699139" sldId="343"/>
            <ac:spMk id="39" creationId="{00000000-0000-0000-0000-000000000000}"/>
          </ac:spMkLst>
        </pc:spChg>
        <pc:spChg chg="add mod">
          <ac:chgData name="Alexandra Stefan" userId="31e1a6b8-5232-42c3-b6d4-9595b200ff55" providerId="ADAL" clId="{9E877AEF-5589-41E3-84C6-C823790344A0}" dt="2023-09-19T13:07:56.085" v="405" actId="1038"/>
          <ac:spMkLst>
            <pc:docMk/>
            <pc:sldMk cId="2037699139" sldId="343"/>
            <ac:spMk id="41" creationId="{BD4F6A8E-2E72-42E6-9CE8-FC9A53A6A904}"/>
          </ac:spMkLst>
        </pc:s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8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9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12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15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10:56.812" v="490" actId="1076"/>
          <ac:grpSpMkLst>
            <pc:docMk/>
            <pc:sldMk cId="2037699139" sldId="343"/>
            <ac:grpSpMk id="18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21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24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27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30" creationId="{00000000-0000-0000-0000-000000000000}"/>
          </ac:grpSpMkLst>
        </pc:grpChg>
        <pc:grpChg chg="mod">
          <ac:chgData name="Alexandra Stefan" userId="31e1a6b8-5232-42c3-b6d4-9595b200ff55" providerId="ADAL" clId="{9E877AEF-5589-41E3-84C6-C823790344A0}" dt="2023-09-19T13:07:03.384" v="372" actId="1035"/>
          <ac:grpSpMkLst>
            <pc:docMk/>
            <pc:sldMk cId="2037699139" sldId="343"/>
            <ac:grpSpMk id="33" creationId="{00000000-0000-0000-0000-000000000000}"/>
          </ac:grpSpMkLst>
        </pc:grpChg>
        <pc:graphicFrameChg chg="mod">
          <ac:chgData name="Alexandra Stefan" userId="31e1a6b8-5232-42c3-b6d4-9595b200ff55" providerId="ADAL" clId="{9E877AEF-5589-41E3-84C6-C823790344A0}" dt="2023-09-19T13:07:03.384" v="372" actId="1035"/>
          <ac:graphicFrameMkLst>
            <pc:docMk/>
            <pc:sldMk cId="2037699139" sldId="343"/>
            <ac:graphicFrameMk id="37" creationId="{00000000-0000-0000-0000-000000000000}"/>
          </ac:graphicFrameMkLst>
        </pc:graphicFrameChg>
        <pc:graphicFrameChg chg="add mod modGraphic">
          <ac:chgData name="Alexandra Stefan" userId="31e1a6b8-5232-42c3-b6d4-9595b200ff55" providerId="ADAL" clId="{9E877AEF-5589-41E3-84C6-C823790344A0}" dt="2023-09-19T13:10:17.229" v="477" actId="20577"/>
          <ac:graphicFrameMkLst>
            <pc:docMk/>
            <pc:sldMk cId="2037699139" sldId="343"/>
            <ac:graphicFrameMk id="40" creationId="{FA694F0E-164A-476C-B1DF-08E7BF77DFD8}"/>
          </ac:graphicFrameMkLst>
        </pc:graphicFrameChg>
      </pc:sldChg>
      <pc:sldChg chg="addSp modSp ord">
        <pc:chgData name="Alexandra Stefan" userId="31e1a6b8-5232-42c3-b6d4-9595b200ff55" providerId="ADAL" clId="{9E877AEF-5589-41E3-84C6-C823790344A0}" dt="2023-09-19T13:42:15.511" v="1308" actId="20577"/>
        <pc:sldMkLst>
          <pc:docMk/>
          <pc:sldMk cId="162852203" sldId="344"/>
        </pc:sldMkLst>
        <pc:spChg chg="add mod">
          <ac:chgData name="Alexandra Stefan" userId="31e1a6b8-5232-42c3-b6d4-9595b200ff55" providerId="ADAL" clId="{9E877AEF-5589-41E3-84C6-C823790344A0}" dt="2023-09-19T13:38:50.565" v="1240" actId="20577"/>
          <ac:spMkLst>
            <pc:docMk/>
            <pc:sldMk cId="162852203" sldId="344"/>
            <ac:spMk id="3" creationId="{552F3C5A-F21C-4E14-BE2F-6569CD296E69}"/>
          </ac:spMkLst>
        </pc:spChg>
        <pc:spChg chg="mod">
          <ac:chgData name="Alexandra Stefan" userId="31e1a6b8-5232-42c3-b6d4-9595b200ff55" providerId="ADAL" clId="{9E877AEF-5589-41E3-84C6-C823790344A0}" dt="2023-09-19T13:38:00.806" v="1191" actId="1076"/>
          <ac:spMkLst>
            <pc:docMk/>
            <pc:sldMk cId="162852203" sldId="344"/>
            <ac:spMk id="5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42:15.511" v="1308" actId="20577"/>
          <ac:spMkLst>
            <pc:docMk/>
            <pc:sldMk cId="162852203" sldId="344"/>
            <ac:spMk id="8" creationId="{2900DE92-BA98-4EC4-8B32-B296FC6EF9E0}"/>
          </ac:spMkLst>
        </pc:spChg>
      </pc:sldChg>
      <pc:sldChg chg="modSp add del ord">
        <pc:chgData name="Alexandra Stefan" userId="31e1a6b8-5232-42c3-b6d4-9595b200ff55" providerId="ADAL" clId="{9E877AEF-5589-41E3-84C6-C823790344A0}" dt="2023-09-19T13:39:04.814" v="1244"/>
        <pc:sldMkLst>
          <pc:docMk/>
          <pc:sldMk cId="2102885222" sldId="345"/>
        </pc:sldMkLst>
        <pc:spChg chg="mod">
          <ac:chgData name="Alexandra Stefan" userId="31e1a6b8-5232-42c3-b6d4-9595b200ff55" providerId="ADAL" clId="{9E877AEF-5589-41E3-84C6-C823790344A0}" dt="2023-09-19T13:35:02.511" v="1089" actId="6549"/>
          <ac:spMkLst>
            <pc:docMk/>
            <pc:sldMk cId="2102885222" sldId="345"/>
            <ac:spMk id="3" creationId="{00000000-0000-0000-0000-000000000000}"/>
          </ac:spMkLst>
        </pc:spChg>
      </pc:sldChg>
      <pc:sldChg chg="modSp ord">
        <pc:chgData name="Alexandra Stefan" userId="31e1a6b8-5232-42c3-b6d4-9595b200ff55" providerId="ADAL" clId="{9E877AEF-5589-41E3-84C6-C823790344A0}" dt="2023-09-19T13:40:49.762" v="1288" actId="20577"/>
        <pc:sldMkLst>
          <pc:docMk/>
          <pc:sldMk cId="489922304" sldId="373"/>
        </pc:sldMkLst>
        <pc:spChg chg="mod">
          <ac:chgData name="Alexandra Stefan" userId="31e1a6b8-5232-42c3-b6d4-9595b200ff55" providerId="ADAL" clId="{9E877AEF-5589-41E3-84C6-C823790344A0}" dt="2023-09-19T13:36:27.393" v="1151" actId="13926"/>
          <ac:spMkLst>
            <pc:docMk/>
            <pc:sldMk cId="489922304" sldId="373"/>
            <ac:spMk id="2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2:02:47.786" v="143" actId="207"/>
          <ac:spMkLst>
            <pc:docMk/>
            <pc:sldMk cId="489922304" sldId="373"/>
            <ac:spMk id="5" creationId="{45A26548-9935-4FE5-A1DC-FA8B8B12549F}"/>
          </ac:spMkLst>
        </pc:spChg>
        <pc:spChg chg="mod">
          <ac:chgData name="Alexandra Stefan" userId="31e1a6b8-5232-42c3-b6d4-9595b200ff55" providerId="ADAL" clId="{9E877AEF-5589-41E3-84C6-C823790344A0}" dt="2023-09-19T13:40:49.762" v="1288" actId="20577"/>
          <ac:spMkLst>
            <pc:docMk/>
            <pc:sldMk cId="489922304" sldId="373"/>
            <ac:spMk id="27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1:19:38.286" v="123"/>
          <ac:spMkLst>
            <pc:docMk/>
            <pc:sldMk cId="489922304" sldId="373"/>
            <ac:spMk id="50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40:48.016" v="1284" actId="20577"/>
          <ac:spMkLst>
            <pc:docMk/>
            <pc:sldMk cId="489922304" sldId="373"/>
            <ac:spMk id="54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40:48.533" v="1286" actId="20577"/>
          <ac:spMkLst>
            <pc:docMk/>
            <pc:sldMk cId="489922304" sldId="373"/>
            <ac:spMk id="57" creationId="{89F6195F-88B2-45DF-B6C1-FA41D371C27B}"/>
          </ac:spMkLst>
        </pc:spChg>
      </pc:sldChg>
      <pc:sldChg chg="delSp ord">
        <pc:chgData name="Alexandra Stefan" userId="31e1a6b8-5232-42c3-b6d4-9595b200ff55" providerId="ADAL" clId="{9E877AEF-5589-41E3-84C6-C823790344A0}" dt="2023-09-19T13:47:38.893" v="1358"/>
        <pc:sldMkLst>
          <pc:docMk/>
          <pc:sldMk cId="711818939" sldId="377"/>
        </pc:sldMkLst>
        <pc:spChg chg="del">
          <ac:chgData name="Alexandra Stefan" userId="31e1a6b8-5232-42c3-b6d4-9595b200ff55" providerId="ADAL" clId="{9E877AEF-5589-41E3-84C6-C823790344A0}" dt="2023-09-19T13:47:38.893" v="1358"/>
          <ac:spMkLst>
            <pc:docMk/>
            <pc:sldMk cId="711818939" sldId="377"/>
            <ac:spMk id="5" creationId="{2B0296C7-41D0-4F6C-BEC8-0EA76D72ED12}"/>
          </ac:spMkLst>
        </pc:spChg>
      </pc:sldChg>
      <pc:sldChg chg="modSp ord">
        <pc:chgData name="Alexandra Stefan" userId="31e1a6b8-5232-42c3-b6d4-9595b200ff55" providerId="ADAL" clId="{9E877AEF-5589-41E3-84C6-C823790344A0}" dt="2023-09-19T13:42:52.207" v="1326" actId="20577"/>
        <pc:sldMkLst>
          <pc:docMk/>
          <pc:sldMk cId="3121599073" sldId="380"/>
        </pc:sldMkLst>
        <pc:spChg chg="mod">
          <ac:chgData name="Alexandra Stefan" userId="31e1a6b8-5232-42c3-b6d4-9595b200ff55" providerId="ADAL" clId="{9E877AEF-5589-41E3-84C6-C823790344A0}" dt="2023-09-19T13:42:39.327" v="1316" actId="6549"/>
          <ac:spMkLst>
            <pc:docMk/>
            <pc:sldMk cId="3121599073" sldId="380"/>
            <ac:spMk id="3" creationId="{00000000-0000-0000-0000-000000000000}"/>
          </ac:spMkLst>
        </pc:spChg>
        <pc:spChg chg="mod">
          <ac:chgData name="Alexandra Stefan" userId="31e1a6b8-5232-42c3-b6d4-9595b200ff55" providerId="ADAL" clId="{9E877AEF-5589-41E3-84C6-C823790344A0}" dt="2023-09-19T13:42:52.207" v="1326" actId="20577"/>
          <ac:spMkLst>
            <pc:docMk/>
            <pc:sldMk cId="3121599073" sldId="380"/>
            <ac:spMk id="5" creationId="{00000000-0000-0000-0000-000000000000}"/>
          </ac:spMkLst>
        </pc:spChg>
      </pc:sldChg>
      <pc:sldChg chg="modSp add">
        <pc:chgData name="Alexandra Stefan" userId="31e1a6b8-5232-42c3-b6d4-9595b200ff55" providerId="ADAL" clId="{9E877AEF-5589-41E3-84C6-C823790344A0}" dt="2023-09-19T13:41:31.528" v="1292" actId="20577"/>
        <pc:sldMkLst>
          <pc:docMk/>
          <pc:sldMk cId="868395455" sldId="382"/>
        </pc:sldMkLst>
        <pc:spChg chg="mod">
          <ac:chgData name="Alexandra Stefan" userId="31e1a6b8-5232-42c3-b6d4-9595b200ff55" providerId="ADAL" clId="{9E877AEF-5589-41E3-84C6-C823790344A0}" dt="2023-09-19T12:05:33.820" v="276" actId="20577"/>
          <ac:spMkLst>
            <pc:docMk/>
            <pc:sldMk cId="868395455" sldId="382"/>
            <ac:spMk id="2" creationId="{1679E198-763D-4BCB-AD32-9CDF6DFA4221}"/>
          </ac:spMkLst>
        </pc:spChg>
        <pc:spChg chg="mod">
          <ac:chgData name="Alexandra Stefan" userId="31e1a6b8-5232-42c3-b6d4-9595b200ff55" providerId="ADAL" clId="{9E877AEF-5589-41E3-84C6-C823790344A0}" dt="2023-09-19T13:41:31.528" v="1292" actId="20577"/>
          <ac:spMkLst>
            <pc:docMk/>
            <pc:sldMk cId="868395455" sldId="382"/>
            <ac:spMk id="3" creationId="{3278966A-B4DD-4600-BAAC-7DDAA65D99E4}"/>
          </ac:spMkLst>
        </pc:spChg>
      </pc:sldChg>
      <pc:sldChg chg="modSp add">
        <pc:chgData name="Alexandra Stefan" userId="31e1a6b8-5232-42c3-b6d4-9595b200ff55" providerId="ADAL" clId="{9E877AEF-5589-41E3-84C6-C823790344A0}" dt="2023-09-19T13:41:39.369" v="1296" actId="20577"/>
        <pc:sldMkLst>
          <pc:docMk/>
          <pc:sldMk cId="2481410161" sldId="383"/>
        </pc:sldMkLst>
        <pc:spChg chg="mod">
          <ac:chgData name="Alexandra Stefan" userId="31e1a6b8-5232-42c3-b6d4-9595b200ff55" providerId="ADAL" clId="{9E877AEF-5589-41E3-84C6-C823790344A0}" dt="2023-09-19T13:26:37.019" v="977" actId="20577"/>
          <ac:spMkLst>
            <pc:docMk/>
            <pc:sldMk cId="2481410161" sldId="383"/>
            <ac:spMk id="2" creationId="{1679E198-763D-4BCB-AD32-9CDF6DFA4221}"/>
          </ac:spMkLst>
        </pc:spChg>
        <pc:spChg chg="mod">
          <ac:chgData name="Alexandra Stefan" userId="31e1a6b8-5232-42c3-b6d4-9595b200ff55" providerId="ADAL" clId="{9E877AEF-5589-41E3-84C6-C823790344A0}" dt="2023-09-19T13:41:39.369" v="1296" actId="20577"/>
          <ac:spMkLst>
            <pc:docMk/>
            <pc:sldMk cId="2481410161" sldId="383"/>
            <ac:spMk id="3" creationId="{3278966A-B4DD-4600-BAAC-7DDAA65D99E4}"/>
          </ac:spMkLst>
        </pc:spChg>
      </pc:sldChg>
      <pc:sldChg chg="modSp add">
        <pc:chgData name="Alexandra Stefan" userId="31e1a6b8-5232-42c3-b6d4-9595b200ff55" providerId="ADAL" clId="{9E877AEF-5589-41E3-84C6-C823790344A0}" dt="2023-09-19T13:41:58.888" v="1300" actId="20577"/>
        <pc:sldMkLst>
          <pc:docMk/>
          <pc:sldMk cId="1175652157" sldId="384"/>
        </pc:sldMkLst>
        <pc:spChg chg="mod">
          <ac:chgData name="Alexandra Stefan" userId="31e1a6b8-5232-42c3-b6d4-9595b200ff55" providerId="ADAL" clId="{9E877AEF-5589-41E3-84C6-C823790344A0}" dt="2023-09-19T13:26:41.445" v="980" actId="20577"/>
          <ac:spMkLst>
            <pc:docMk/>
            <pc:sldMk cId="1175652157" sldId="384"/>
            <ac:spMk id="2" creationId="{1679E198-763D-4BCB-AD32-9CDF6DFA4221}"/>
          </ac:spMkLst>
        </pc:spChg>
        <pc:spChg chg="mod">
          <ac:chgData name="Alexandra Stefan" userId="31e1a6b8-5232-42c3-b6d4-9595b200ff55" providerId="ADAL" clId="{9E877AEF-5589-41E3-84C6-C823790344A0}" dt="2023-09-19T13:41:58.888" v="1300" actId="20577"/>
          <ac:spMkLst>
            <pc:docMk/>
            <pc:sldMk cId="1175652157" sldId="384"/>
            <ac:spMk id="3" creationId="{3278966A-B4DD-4600-BAAC-7DDAA65D99E4}"/>
          </ac:spMkLst>
        </pc:spChg>
      </pc:sldChg>
      <pc:sldChg chg="modSp add">
        <pc:chgData name="Alexandra Stefan" userId="31e1a6b8-5232-42c3-b6d4-9595b200ff55" providerId="ADAL" clId="{9E877AEF-5589-41E3-84C6-C823790344A0}" dt="2023-09-19T13:50:10.386" v="1560" actId="20577"/>
        <pc:sldMkLst>
          <pc:docMk/>
          <pc:sldMk cId="4077925326" sldId="385"/>
        </pc:sldMkLst>
        <pc:spChg chg="mod">
          <ac:chgData name="Alexandra Stefan" userId="31e1a6b8-5232-42c3-b6d4-9595b200ff55" providerId="ADAL" clId="{9E877AEF-5589-41E3-84C6-C823790344A0}" dt="2023-09-19T13:50:10.386" v="1560" actId="20577"/>
          <ac:spMkLst>
            <pc:docMk/>
            <pc:sldMk cId="4077925326" sldId="385"/>
            <ac:spMk id="2" creationId="{C6214A0E-D3D9-4E73-9D05-94ACAA367987}"/>
          </ac:spMkLst>
        </pc:spChg>
        <pc:spChg chg="mod">
          <ac:chgData name="Alexandra Stefan" userId="31e1a6b8-5232-42c3-b6d4-9595b200ff55" providerId="ADAL" clId="{9E877AEF-5589-41E3-84C6-C823790344A0}" dt="2023-09-19T13:49:45.203" v="1533" actId="20577"/>
          <ac:spMkLst>
            <pc:docMk/>
            <pc:sldMk cId="4077925326" sldId="385"/>
            <ac:spMk id="3" creationId="{9CA7162F-575B-4DBD-A3F6-0A14789E4695}"/>
          </ac:spMkLst>
        </pc:spChg>
      </pc:sldChg>
      <pc:sldChg chg="modSp">
        <pc:chgData name="Alexandra Stefan" userId="31e1a6b8-5232-42c3-b6d4-9595b200ff55" providerId="ADAL" clId="{9E877AEF-5589-41E3-84C6-C823790344A0}" dt="2023-09-21T16:30:44.594" v="1594" actId="20577"/>
        <pc:sldMkLst>
          <pc:docMk/>
          <pc:sldMk cId="3001884384" sldId="386"/>
        </pc:sldMkLst>
        <pc:spChg chg="mod">
          <ac:chgData name="Alexandra Stefan" userId="31e1a6b8-5232-42c3-b6d4-9595b200ff55" providerId="ADAL" clId="{9E877AEF-5589-41E3-84C6-C823790344A0}" dt="2023-09-21T16:30:44.594" v="1594" actId="20577"/>
          <ac:spMkLst>
            <pc:docMk/>
            <pc:sldMk cId="3001884384" sldId="386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4:21:23.6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2033,'0'0'0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1T16:04:37.4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13718,'0'0'0,"127"138"-1264,2-31-2306,25 19-5314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 may not be able to bring each one of to an integer. There could be any number of decimals and it is not clear what we should multiply by, </a:t>
            </a:r>
          </a:p>
          <a:p>
            <a:r>
              <a:rPr lang="en-US" baseline="0" dirty="0"/>
              <a:t>or as we multiply the resulting integers become too large.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5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case:    A=[0.3,0.8, 0.1,0.7,]       O(  N  ) Explanation: </a:t>
            </a:r>
            <a:r>
              <a:rPr lang="en-US" dirty="0">
                <a:solidFill>
                  <a:srgbClr val="C00000"/>
                </a:solidFill>
              </a:rPr>
              <a:t>one number per bucket</a:t>
            </a:r>
          </a:p>
          <a:p>
            <a:r>
              <a:rPr lang="en-US" dirty="0"/>
              <a:t>Worst case: A=[0.2, 0.22, 0.20, 0.2, 0.26] O( N</a:t>
            </a:r>
            <a:r>
              <a:rPr lang="en-US" baseline="30000" dirty="0"/>
              <a:t>2</a:t>
            </a:r>
            <a:r>
              <a:rPr lang="en-US" dirty="0"/>
              <a:t> ) Explanation: </a:t>
            </a:r>
            <a:r>
              <a:rPr lang="en-US" dirty="0">
                <a:solidFill>
                  <a:srgbClr val="C00000"/>
                </a:solidFill>
              </a:rPr>
              <a:t>all numbers in the same bucket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2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9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7DE0-5396-43B9-9D1A-74927FE0F93F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5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7208-0B81-418E-ABCA-831CCE673117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54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306C-3C22-4355-B5D9-38194F7D7478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8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A876-E60A-4660-90B4-670B765EDF2B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DCEC-F9B6-4225-9B7D-BC0DA9B6DECA}" type="datetime1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B346-8B77-40D8-AE2F-F0405A6FF67D}" type="datetime1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78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D85-D4A3-4348-ADC0-50F53C455E5E}" type="datetime1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28EB-34A8-4DE7-94D9-D83EC6954728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A64A-557D-4DF6-A985-A6C8D2D22B56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5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76C5-DAA4-468F-B300-65A7BAB1F70F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FEDF-8212-42FD-A828-6CD66F1A41A7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1E65-517B-40BB-B1BF-8402EDD7E908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B840-2342-494D-8904-2C09F25F3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s.usfca.edu/~galles/visualization/BucketSor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s.usfca.edu/~galles/visualization/BucketSor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hyperlink" Target="https://www.cs.usfca.edu/~galles/visualization/BucketSort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CountingSor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RadixSort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BucketSor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/>
              <a:t>Count Sort, Bucket Sort, Radix Sort</a:t>
            </a:r>
          </a:p>
          <a:p>
            <a:r>
              <a:rPr lang="en-US" dirty="0"/>
              <a:t>(Non-Comparison Sorting)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3" y="4191001"/>
            <a:ext cx="4685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5D6C-1CF9-41CE-B587-90C5AB78CD73}" type="datetime1">
              <a:rPr lang="en-US" smtClean="0"/>
              <a:t>9/21/2023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543800" cy="685800"/>
          </a:xfrm>
        </p:spPr>
        <p:txBody>
          <a:bodyPr/>
          <a:lstStyle/>
          <a:p>
            <a:r>
              <a:rPr lang="en-US" dirty="0"/>
              <a:t>Bucket Sort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9080" y="2414707"/>
            <a:ext cx="3322320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Time</a:t>
            </a:r>
            <a:r>
              <a:rPr lang="en-US" dirty="0"/>
              <a:t> complexity: </a:t>
            </a:r>
          </a:p>
          <a:p>
            <a:pPr>
              <a:buFontTx/>
              <a:buChar char="-"/>
            </a:pPr>
            <a:r>
              <a:rPr lang="en-US" dirty="0"/>
              <a:t>Best: </a:t>
            </a:r>
            <a:r>
              <a:rPr lang="el-GR" dirty="0"/>
              <a:t>Θ</a:t>
            </a:r>
            <a:r>
              <a:rPr lang="en-US" dirty="0"/>
              <a:t>(___)</a:t>
            </a:r>
          </a:p>
          <a:p>
            <a:pPr>
              <a:buFontTx/>
              <a:buChar char="-"/>
            </a:pPr>
            <a:r>
              <a:rPr lang="en-US" dirty="0"/>
              <a:t>Average: </a:t>
            </a:r>
            <a:r>
              <a:rPr lang="el-GR" dirty="0"/>
              <a:t>Θ</a:t>
            </a:r>
            <a:r>
              <a:rPr lang="en-US" dirty="0"/>
              <a:t>(___)</a:t>
            </a:r>
          </a:p>
          <a:p>
            <a:pPr>
              <a:buFontTx/>
              <a:buChar char="-"/>
            </a:pPr>
            <a:r>
              <a:rPr lang="en-US" dirty="0"/>
              <a:t>Worst case : </a:t>
            </a:r>
            <a:r>
              <a:rPr lang="el-GR" dirty="0"/>
              <a:t>Θ</a:t>
            </a:r>
            <a:r>
              <a:rPr lang="en-US" dirty="0"/>
              <a:t>(___)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Worst case example:</a:t>
            </a:r>
            <a:r>
              <a:rPr lang="en-US" dirty="0"/>
              <a:t>     </a:t>
            </a:r>
          </a:p>
          <a:p>
            <a:r>
              <a:rPr lang="en-US" dirty="0"/>
              <a:t>_________________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Space </a:t>
            </a:r>
            <a:r>
              <a:rPr lang="en-US" dirty="0"/>
              <a:t>complexity</a:t>
            </a:r>
            <a:r>
              <a:rPr lang="en-US" b="1" dirty="0"/>
              <a:t>:  Θ(____)</a:t>
            </a:r>
            <a:r>
              <a:rPr lang="en-US" b="1" i="1" dirty="0"/>
              <a:t>  </a:t>
            </a:r>
          </a:p>
          <a:p>
            <a:r>
              <a:rPr lang="en-US" b="1" dirty="0"/>
              <a:t>(from: 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b="1" dirty="0"/>
              <a:t>Adaptive</a:t>
            </a:r>
            <a:r>
              <a:rPr lang="en-US" dirty="0"/>
              <a:t> – ____</a:t>
            </a:r>
          </a:p>
          <a:p>
            <a:r>
              <a:rPr lang="en-US" b="1" dirty="0"/>
              <a:t>Stable</a:t>
            </a:r>
            <a:r>
              <a:rPr lang="en-US" dirty="0"/>
              <a:t> – ____</a:t>
            </a:r>
          </a:p>
          <a:p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2900DE92-BA98-4EC4-8B32-B296FC6EF9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5280" y="685800"/>
                <a:ext cx="7543800" cy="6172199"/>
              </a:xfrm>
            </p:spPr>
            <p:txBody>
              <a:bodyPr/>
              <a:lstStyle/>
              <a:p>
                <a:r>
                  <a:rPr lang="en-US" sz="2000" dirty="0"/>
                  <a:t>Array, A, has </a:t>
                </a:r>
                <a:r>
                  <a:rPr lang="en-US" sz="2000" i="1" dirty="0"/>
                  <a:t>n</a:t>
                </a:r>
                <a:r>
                  <a:rPr lang="en-US" sz="2000" dirty="0"/>
                  <a:t> numbers.</a:t>
                </a:r>
              </a:p>
              <a:p>
                <a:pPr lvl="1"/>
                <a:r>
                  <a:rPr lang="en-US" sz="1600" dirty="0"/>
                  <a:t>version in the CLRS textbook assumes numbers in A are in the range [0,1) </a:t>
                </a:r>
              </a:p>
              <a:p>
                <a:pPr lvl="1"/>
                <a:r>
                  <a:rPr lang="en-US" sz="1600" dirty="0"/>
                  <a:t>See animation: </a:t>
                </a:r>
                <a:r>
                  <a:rPr lang="en-US" sz="1200" dirty="0">
                    <a:hlinkClick r:id="rId2"/>
                  </a:rPr>
                  <a:t>https://www.cs.usfca.edu/~galles/visualization/BucketSort.html</a:t>
                </a:r>
                <a:endParaRPr lang="en-US" sz="1400" dirty="0"/>
              </a:p>
              <a:p>
                <a:r>
                  <a:rPr lang="en-US" sz="2000" dirty="0"/>
                  <a:t>Idea: </a:t>
                </a:r>
              </a:p>
              <a:p>
                <a:pPr lvl="1"/>
                <a:r>
                  <a:rPr lang="en-US" sz="1600" dirty="0"/>
                  <a:t>Make as many buckets as number of items</a:t>
                </a:r>
              </a:p>
              <a:p>
                <a:pPr lvl="1"/>
                <a:r>
                  <a:rPr lang="en-US" sz="1600" dirty="0"/>
                  <a:t>Place items in buckets .  Maintain sorted buckets.</a:t>
                </a:r>
              </a:p>
              <a:p>
                <a:pPr lvl="1"/>
                <a:r>
                  <a:rPr lang="en-US" sz="1600" dirty="0"/>
                  <a:t>Copy from each bucket into the original array</a:t>
                </a:r>
                <a:endParaRPr lang="en-US" sz="1200" dirty="0"/>
              </a:p>
              <a:p>
                <a:pPr marL="0" indent="0">
                  <a:buNone/>
                </a:pPr>
                <a:r>
                  <a:rPr lang="en-US" sz="2000" i="1" dirty="0" err="1"/>
                  <a:t>bucket_sort</a:t>
                </a:r>
                <a:r>
                  <a:rPr lang="en-US" sz="2000" i="1" dirty="0"/>
                  <a:t>(int * A, int N)</a:t>
                </a:r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1800" i="1" dirty="0"/>
                  <a:t>Create array, B, of linked lists (bucket). Size of B will be N.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For each list in B: </a:t>
                </a:r>
              </a:p>
              <a:p>
                <a:pPr marL="457200" lvl="1" indent="0">
                  <a:buNone/>
                </a:pPr>
                <a:r>
                  <a:rPr lang="en-US" sz="1600" i="1" dirty="0"/>
                  <a:t>	initialize it to be empty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Compute </a:t>
                </a:r>
                <a:r>
                  <a:rPr lang="en-US" sz="1800" i="1" dirty="0" err="1"/>
                  <a:t>min_A</a:t>
                </a:r>
                <a:r>
                  <a:rPr lang="en-US" sz="1800" i="1" dirty="0"/>
                  <a:t>, </a:t>
                </a:r>
                <a:r>
                  <a:rPr lang="en-US" sz="1800" i="1" dirty="0" err="1"/>
                  <a:t>max_A</a:t>
                </a:r>
                <a:endParaRPr lang="en-US" sz="1800" i="1" dirty="0"/>
              </a:p>
              <a:p>
                <a:pPr marL="457200" lvl="1" indent="0">
                  <a:buNone/>
                </a:pPr>
                <a:r>
                  <a:rPr lang="en-US" sz="1800" i="1" dirty="0"/>
                  <a:t>For each </a:t>
                </a:r>
                <a:r>
                  <a:rPr lang="en-US" sz="1800" i="1" dirty="0" err="1"/>
                  <a:t>elem</a:t>
                </a:r>
                <a:r>
                  <a:rPr lang="en-US" sz="1800" i="1" dirty="0"/>
                  <a:t> in A,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insert </a:t>
                </a:r>
                <a:r>
                  <a:rPr lang="en-US" sz="1600" i="1" dirty="0" err="1"/>
                  <a:t>elem</a:t>
                </a:r>
                <a:r>
                  <a:rPr lang="en-US" sz="1600" i="1" dirty="0"/>
                  <a:t> in sorted list  B[</a:t>
                </a:r>
                <a:r>
                  <a:rPr lang="en-US" sz="1600" i="1" dirty="0" err="1"/>
                  <a:t>idx</a:t>
                </a:r>
                <a:r>
                  <a:rPr lang="en-US" sz="1600" i="1" dirty="0"/>
                  <a:t>] where </a:t>
                </a:r>
                <a:r>
                  <a:rPr lang="en-US" sz="1600" i="1" dirty="0" err="1"/>
                  <a:t>idx</a:t>
                </a:r>
                <a:r>
                  <a:rPr lang="en-US" sz="1600" i="1" dirty="0"/>
                  <a:t>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𝑒𝑙𝑒𝑚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600" i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sz="1600" i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⁡_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600" i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1600" i="1" dirty="0"/>
                  <a:t>) </a:t>
                </a:r>
              </a:p>
              <a:p>
                <a:pPr marL="914400" lvl="2" indent="0">
                  <a:buNone/>
                </a:pPr>
                <a:r>
                  <a:rPr lang="en-US" sz="1400" i="1" dirty="0"/>
                  <a:t>(if numbers in A are in [0, 1) you can use: </a:t>
                </a:r>
                <a:r>
                  <a:rPr lang="en-US" sz="1400" i="1" dirty="0" err="1"/>
                  <a:t>idx</a:t>
                </a:r>
                <a:r>
                  <a:rPr lang="en-US" sz="1400" i="1" dirty="0"/>
                  <a:t> = floor(</a:t>
                </a:r>
                <a:r>
                  <a:rPr lang="en-US" sz="1400" i="1" dirty="0" err="1"/>
                  <a:t>elem</a:t>
                </a:r>
                <a:r>
                  <a:rPr lang="en-US" sz="1400" i="1" dirty="0"/>
                  <a:t>*N)</a:t>
                </a:r>
                <a:r>
                  <a:rPr lang="en-US" sz="1600" i="1" dirty="0"/>
                  <a:t>  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For each list in B: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concatenate it (or copy back into A in this order).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Destroy the list (if needed).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2900DE92-BA98-4EC4-8B32-B296FC6EF9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280" y="685800"/>
                <a:ext cx="7543800" cy="6172199"/>
              </a:xfrm>
              <a:blipFill>
                <a:blip r:embed="rId3"/>
                <a:stretch>
                  <a:fillRect l="-808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52F3C5A-F21C-4E14-BE2F-6569CD296E69}"/>
              </a:ext>
            </a:extLst>
          </p:cNvPr>
          <p:cNvSpPr txBox="1"/>
          <p:nvPr/>
        </p:nvSpPr>
        <p:spPr>
          <a:xfrm>
            <a:off x="7657111" y="319087"/>
            <a:ext cx="4433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Exercise 3: </a:t>
            </a:r>
          </a:p>
          <a:p>
            <a:r>
              <a:rPr lang="en-US" dirty="0"/>
              <a:t>Give both an example of the data and the time complexity for:</a:t>
            </a:r>
          </a:p>
          <a:p>
            <a:r>
              <a:rPr lang="en-US" dirty="0"/>
              <a:t>Best case:    A=[___, ___, ___, ___ ]     </a:t>
            </a:r>
          </a:p>
          <a:p>
            <a:r>
              <a:rPr lang="en-US" dirty="0"/>
              <a:t>  O(    )  Explanation: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Worst case: A=[___, ___, ___, ___, ___]    </a:t>
            </a:r>
          </a:p>
          <a:p>
            <a:r>
              <a:rPr lang="en-US" dirty="0"/>
              <a:t>  O(    ) Explanation: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229600" cy="705847"/>
          </a:xfrm>
        </p:spPr>
        <p:txBody>
          <a:bodyPr/>
          <a:lstStyle/>
          <a:p>
            <a:r>
              <a:rPr lang="en-US" dirty="0"/>
              <a:t>Bucket Sort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782047"/>
            <a:ext cx="7493000" cy="5883276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Exercise 3: </a:t>
            </a:r>
          </a:p>
          <a:p>
            <a:pPr marL="0" indent="0">
              <a:buNone/>
            </a:pPr>
            <a:r>
              <a:rPr lang="en-US" sz="2000" dirty="0"/>
              <a:t>Give both an example of the data and the time complexity for:</a:t>
            </a:r>
          </a:p>
          <a:p>
            <a:pPr marL="0" indent="0">
              <a:buNone/>
            </a:pPr>
            <a:r>
              <a:rPr lang="en-US" sz="2000" dirty="0"/>
              <a:t>Best case:    A=[___, ___, ___, ___ ]            O(    )  Explanation: 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/>
              <a:t>Worst case: A=[___, ___, ___, ___, ___]     O(    ) Explanation: 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8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543800" cy="685800"/>
          </a:xfrm>
        </p:spPr>
        <p:txBody>
          <a:bodyPr/>
          <a:lstStyle/>
          <a:p>
            <a:r>
              <a:rPr lang="en-US" dirty="0"/>
              <a:t>Bucket Sort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80720"/>
                <a:ext cx="7391401" cy="6177280"/>
              </a:xfrm>
            </p:spPr>
            <p:txBody>
              <a:bodyPr/>
              <a:lstStyle/>
              <a:p>
                <a:r>
                  <a:rPr lang="en-US" sz="2000" dirty="0"/>
                  <a:t>Array, A, has </a:t>
                </a:r>
                <a:r>
                  <a:rPr lang="en-US" sz="2000" i="1" dirty="0"/>
                  <a:t>n</a:t>
                </a:r>
                <a:r>
                  <a:rPr lang="en-US" sz="2000" dirty="0"/>
                  <a:t> numbers.</a:t>
                </a:r>
              </a:p>
              <a:p>
                <a:pPr lvl="1"/>
                <a:r>
                  <a:rPr lang="en-US" sz="1600" dirty="0"/>
                  <a:t>version in the CLRS textbook assumes numbers in A are in the range [0,1) </a:t>
                </a:r>
              </a:p>
              <a:p>
                <a:pPr lvl="1"/>
                <a:r>
                  <a:rPr lang="en-US" sz="1600" dirty="0"/>
                  <a:t>See animation: </a:t>
                </a:r>
                <a:r>
                  <a:rPr lang="en-US" sz="1200" dirty="0">
                    <a:hlinkClick r:id="rId2"/>
                  </a:rPr>
                  <a:t>https://www.cs.usfca.edu/~galles/visualization/BucketSort.html</a:t>
                </a:r>
                <a:endParaRPr lang="en-US" sz="1400" dirty="0"/>
              </a:p>
              <a:p>
                <a:r>
                  <a:rPr lang="en-US" sz="2000" dirty="0"/>
                  <a:t>Idea: </a:t>
                </a:r>
              </a:p>
              <a:p>
                <a:pPr lvl="1"/>
                <a:r>
                  <a:rPr lang="en-US" sz="1600" dirty="0"/>
                  <a:t>Make as many buckets as number of items</a:t>
                </a:r>
              </a:p>
              <a:p>
                <a:pPr lvl="1"/>
                <a:r>
                  <a:rPr lang="en-US" sz="1600" dirty="0"/>
                  <a:t>Place items in buckets .  Maintain sorted buckets.</a:t>
                </a:r>
              </a:p>
              <a:p>
                <a:pPr lvl="1"/>
                <a:r>
                  <a:rPr lang="en-US" sz="1600" dirty="0"/>
                  <a:t>Copy from each bucket into the original array</a:t>
                </a:r>
                <a:endParaRPr lang="en-US" sz="1200" dirty="0"/>
              </a:p>
              <a:p>
                <a:pPr marL="0" indent="0">
                  <a:buNone/>
                </a:pPr>
                <a:r>
                  <a:rPr lang="en-US" sz="2000" i="1" dirty="0" err="1"/>
                  <a:t>bucket_sort</a:t>
                </a:r>
                <a:r>
                  <a:rPr lang="en-US" sz="2000" i="1" dirty="0"/>
                  <a:t>(int * A, int N)</a:t>
                </a:r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1800" i="1" dirty="0"/>
                  <a:t>Create array, B, of linked lists (bucket). Size of B will be N.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For each list in B: </a:t>
                </a:r>
              </a:p>
              <a:p>
                <a:pPr marL="457200" lvl="1" indent="0">
                  <a:buNone/>
                </a:pPr>
                <a:r>
                  <a:rPr lang="en-US" sz="1600" i="1" dirty="0"/>
                  <a:t>	initialize it to be empty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Compute </a:t>
                </a:r>
                <a:r>
                  <a:rPr lang="en-US" sz="1800" i="1" dirty="0" err="1"/>
                  <a:t>min_A</a:t>
                </a:r>
                <a:r>
                  <a:rPr lang="en-US" sz="1800" i="1" dirty="0"/>
                  <a:t>, </a:t>
                </a:r>
                <a:r>
                  <a:rPr lang="en-US" sz="1800" i="1" dirty="0" err="1"/>
                  <a:t>max_A</a:t>
                </a:r>
                <a:endParaRPr lang="en-US" sz="1800" i="1" dirty="0"/>
              </a:p>
              <a:p>
                <a:pPr marL="457200" lvl="1" indent="0">
                  <a:buNone/>
                </a:pPr>
                <a:r>
                  <a:rPr lang="en-US" sz="1800" i="1" dirty="0"/>
                  <a:t>For each </a:t>
                </a:r>
                <a:r>
                  <a:rPr lang="en-US" sz="1800" i="1" dirty="0" err="1"/>
                  <a:t>elem</a:t>
                </a:r>
                <a:r>
                  <a:rPr lang="en-US" sz="1800" i="1" dirty="0"/>
                  <a:t> in A,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insert </a:t>
                </a:r>
                <a:r>
                  <a:rPr lang="en-US" sz="1600" i="1" dirty="0" err="1"/>
                  <a:t>elem</a:t>
                </a:r>
                <a:r>
                  <a:rPr lang="en-US" sz="1600" i="1" dirty="0"/>
                  <a:t> in sorted list  B[</a:t>
                </a:r>
                <a:r>
                  <a:rPr lang="en-US" sz="1600" i="1" dirty="0" err="1"/>
                  <a:t>idx</a:t>
                </a:r>
                <a:r>
                  <a:rPr lang="en-US" sz="1600" i="1" dirty="0"/>
                  <a:t>] where </a:t>
                </a:r>
                <a:r>
                  <a:rPr lang="en-US" sz="1600" i="1" dirty="0" err="1"/>
                  <a:t>idx</a:t>
                </a:r>
                <a:r>
                  <a:rPr lang="en-US" sz="1600" i="1" dirty="0"/>
                  <a:t>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𝑒𝑙𝑒𝑚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600" i="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sz="1600" i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m:rPr>
                            <m:sty m:val="p"/>
                          </m:rPr>
                          <a:rPr lang="en-US" sz="1600" i="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600" i="1" dirty="0"/>
                  <a:t>) </a:t>
                </a:r>
              </a:p>
              <a:p>
                <a:pPr marL="914400" lvl="2" indent="0">
                  <a:buNone/>
                </a:pPr>
                <a:r>
                  <a:rPr lang="en-US" sz="1400" i="1" dirty="0"/>
                  <a:t>(if numbers in A are in [0, 1) you can use: </a:t>
                </a:r>
                <a:r>
                  <a:rPr lang="en-US" sz="1400" i="1" dirty="0" err="1"/>
                  <a:t>idx</a:t>
                </a:r>
                <a:r>
                  <a:rPr lang="en-US" sz="1400" i="1" dirty="0"/>
                  <a:t> = floor(</a:t>
                </a:r>
                <a:r>
                  <a:rPr lang="en-US" sz="1400" i="1" dirty="0" err="1"/>
                  <a:t>elem</a:t>
                </a:r>
                <a:r>
                  <a:rPr lang="en-US" sz="1400" i="1" dirty="0"/>
                  <a:t>*N)  </a:t>
                </a:r>
              </a:p>
              <a:p>
                <a:pPr marL="457200" lvl="1" indent="0">
                  <a:buNone/>
                </a:pPr>
                <a:r>
                  <a:rPr lang="en-US" sz="1800" i="1" dirty="0"/>
                  <a:t>For each list in B: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concatenate it (or copy back into A in this order). </a:t>
                </a:r>
              </a:p>
              <a:p>
                <a:pPr marL="914400" lvl="2" indent="0">
                  <a:buNone/>
                </a:pPr>
                <a:r>
                  <a:rPr lang="en-US" sz="1600" i="1" dirty="0"/>
                  <a:t>Destroy the list (if needed).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80720"/>
                <a:ext cx="7391401" cy="6177280"/>
              </a:xfrm>
              <a:blipFill>
                <a:blip r:embed="rId3"/>
                <a:stretch>
                  <a:fillRect l="-908" t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4172" y="2232145"/>
            <a:ext cx="3322320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Time</a:t>
            </a:r>
            <a:r>
              <a:rPr lang="en-US" dirty="0"/>
              <a:t> complexity: </a:t>
            </a:r>
          </a:p>
          <a:p>
            <a:pPr>
              <a:buFontTx/>
              <a:buChar char="-"/>
            </a:pPr>
            <a:r>
              <a:rPr lang="en-US" dirty="0"/>
              <a:t>Best: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(N)</a:t>
            </a:r>
          </a:p>
          <a:p>
            <a:pPr>
              <a:buFontTx/>
              <a:buChar char="-"/>
            </a:pPr>
            <a:r>
              <a:rPr lang="en-US" dirty="0"/>
              <a:t>Average: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(N)</a:t>
            </a:r>
          </a:p>
          <a:p>
            <a:pPr>
              <a:buFontTx/>
              <a:buChar char="-"/>
            </a:pPr>
            <a:r>
              <a:rPr lang="en-US" dirty="0"/>
              <a:t>Worst case : </a:t>
            </a:r>
            <a:r>
              <a:rPr lang="el-GR" dirty="0">
                <a:solidFill>
                  <a:srgbClr val="C00000"/>
                </a:solidFill>
              </a:rPr>
              <a:t>Θ</a:t>
            </a:r>
            <a:r>
              <a:rPr lang="en-US" dirty="0">
                <a:solidFill>
                  <a:srgbClr val="C00000"/>
                </a:solidFill>
              </a:rPr>
              <a:t>(N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r>
              <a:rPr lang="en-US" sz="1600" dirty="0">
                <a:solidFill>
                  <a:srgbClr val="C00000"/>
                </a:solidFill>
              </a:rPr>
              <a:t>(coming from worst case of insertion sort for longest list, size N)</a:t>
            </a:r>
          </a:p>
          <a:p>
            <a:r>
              <a:rPr lang="en-US" sz="1600" dirty="0"/>
              <a:t>Worst case example (for N=10):</a:t>
            </a:r>
            <a:r>
              <a:rPr lang="en-US" dirty="0"/>
              <a:t>     </a:t>
            </a:r>
          </a:p>
          <a:p>
            <a:r>
              <a:rPr lang="en-US" dirty="0">
                <a:solidFill>
                  <a:srgbClr val="C00000"/>
                </a:solidFill>
              </a:rPr>
              <a:t>0.1, 0.11, 0.1001, 0.15,…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Space </a:t>
            </a:r>
            <a:r>
              <a:rPr lang="en-US" dirty="0"/>
              <a:t>complexity</a:t>
            </a:r>
            <a:r>
              <a:rPr lang="en-US" b="1" dirty="0"/>
              <a:t>:  Θ(</a:t>
            </a:r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en-US" b="1" dirty="0"/>
              <a:t>)</a:t>
            </a:r>
            <a:r>
              <a:rPr lang="en-US" b="1" i="1" dirty="0"/>
              <a:t>  </a:t>
            </a:r>
          </a:p>
          <a:p>
            <a:r>
              <a:rPr lang="en-US" b="1" dirty="0"/>
              <a:t>(from: </a:t>
            </a:r>
            <a:r>
              <a:rPr lang="en-US" b="1" dirty="0">
                <a:solidFill>
                  <a:srgbClr val="C00000"/>
                </a:solidFill>
              </a:rPr>
              <a:t>N pointes + N nodes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b="1" dirty="0"/>
              <a:t>Adaptive</a:t>
            </a:r>
            <a:r>
              <a:rPr lang="en-US" dirty="0"/>
              <a:t> – </a:t>
            </a:r>
            <a:r>
              <a:rPr lang="en-US" dirty="0">
                <a:solidFill>
                  <a:srgbClr val="C00000"/>
                </a:solidFill>
              </a:rPr>
              <a:t>yes</a:t>
            </a:r>
            <a:r>
              <a:rPr lang="en-US" dirty="0"/>
              <a:t> </a:t>
            </a:r>
          </a:p>
          <a:p>
            <a:r>
              <a:rPr lang="en-US" b="1" dirty="0"/>
              <a:t>Stable</a:t>
            </a:r>
            <a:r>
              <a:rPr lang="en-US" dirty="0"/>
              <a:t> –</a:t>
            </a:r>
            <a:r>
              <a:rPr lang="en-US" dirty="0">
                <a:solidFill>
                  <a:srgbClr val="C00000"/>
                </a:solidFill>
              </a:rPr>
              <a:t> yes </a:t>
            </a:r>
            <a:r>
              <a:rPr lang="en-US" sz="1600" dirty="0"/>
              <a:t>(depending on where a new node is inserted in a linked list)</a:t>
            </a:r>
          </a:p>
        </p:txBody>
      </p:sp>
    </p:spTree>
    <p:extLst>
      <p:ext uri="{BB962C8B-B14F-4D97-AF65-F5344CB8AC3E}">
        <p14:creationId xmlns:p14="http://schemas.microsoft.com/office/powerpoint/2010/main" val="312159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877284" cy="747565"/>
          </a:xfrm>
        </p:spPr>
        <p:txBody>
          <a:bodyPr>
            <a:normAutofit/>
          </a:bodyPr>
          <a:lstStyle/>
          <a:p>
            <a:r>
              <a:rPr lang="en-US" sz="3600" dirty="0">
                <a:highlight>
                  <a:srgbClr val="FFFF00"/>
                </a:highlight>
              </a:rPr>
              <a:t>Optional</a:t>
            </a:r>
            <a:r>
              <a:rPr lang="en-US" sz="3600" dirty="0"/>
              <a:t>: Intuition for computing the bucket index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8" name="Straight Connector 7"/>
          <p:cNvCxnSpPr>
            <a:stCxn id="11" idx="6"/>
            <a:endCxn id="13" idx="2"/>
          </p:cNvCxnSpPr>
          <p:nvPr/>
        </p:nvCxnSpPr>
        <p:spPr>
          <a:xfrm>
            <a:off x="3505202" y="3827191"/>
            <a:ext cx="44957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5140" y="339923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min</a:t>
            </a:r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5682" y="3396345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1+max</a:t>
            </a:r>
          </a:p>
        </p:txBody>
      </p:sp>
      <p:sp>
        <p:nvSpPr>
          <p:cNvPr id="11" name="Oval 10"/>
          <p:cNvSpPr/>
          <p:nvPr/>
        </p:nvSpPr>
        <p:spPr>
          <a:xfrm>
            <a:off x="3429001" y="376567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13" name="Oval 12"/>
          <p:cNvSpPr/>
          <p:nvPr/>
        </p:nvSpPr>
        <p:spPr>
          <a:xfrm>
            <a:off x="8001001" y="376567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08314" y="42813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91401" y="428137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7020" y="4281373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idx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343400" y="376567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139" y="343150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A[k]</a:t>
            </a:r>
          </a:p>
        </p:txBody>
      </p:sp>
      <p:cxnSp>
        <p:nvCxnSpPr>
          <p:cNvPr id="32" name="Straight Arrow Connector 31"/>
          <p:cNvCxnSpPr>
            <a:stCxn id="11" idx="4"/>
            <a:endCxn id="44" idx="1"/>
          </p:cNvCxnSpPr>
          <p:nvPr/>
        </p:nvCxnSpPr>
        <p:spPr>
          <a:xfrm>
            <a:off x="3467101" y="3888706"/>
            <a:ext cx="125458" cy="352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5"/>
            <a:endCxn id="45" idx="7"/>
          </p:cNvCxnSpPr>
          <p:nvPr/>
        </p:nvCxnSpPr>
        <p:spPr>
          <a:xfrm flipH="1">
            <a:off x="7685042" y="3870688"/>
            <a:ext cx="381000" cy="370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6"/>
            <a:endCxn id="46" idx="7"/>
          </p:cNvCxnSpPr>
          <p:nvPr/>
        </p:nvCxnSpPr>
        <p:spPr>
          <a:xfrm flipH="1">
            <a:off x="4256042" y="3827192"/>
            <a:ext cx="163559" cy="431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81399" y="4281373"/>
            <a:ext cx="4104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581401" y="422287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5" name="Oval 44"/>
          <p:cNvSpPr/>
          <p:nvPr/>
        </p:nvSpPr>
        <p:spPr>
          <a:xfrm>
            <a:off x="7620001" y="422287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46" name="Oval 45"/>
          <p:cNvSpPr/>
          <p:nvPr/>
        </p:nvSpPr>
        <p:spPr>
          <a:xfrm>
            <a:off x="4191000" y="4240457"/>
            <a:ext cx="76201" cy="12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31189" y="5133469"/>
                <a:ext cx="4658811" cy="505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𝑓𝑙𝑜𝑜𝑟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189" y="5133469"/>
                <a:ext cx="4658811" cy="505331"/>
              </a:xfrm>
              <a:prstGeom prst="rect">
                <a:avLst/>
              </a:prstGeom>
              <a:blipFill>
                <a:blip r:embed="rId2"/>
                <a:stretch>
                  <a:fillRect b="-11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1828800" y="3583905"/>
            <a:ext cx="149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range: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86284" y="4117305"/>
            <a:ext cx="159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Indexes range: 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1653958" y="1091135"/>
            <a:ext cx="8763000" cy="1997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How will you compute the index, </a:t>
            </a:r>
            <a:r>
              <a:rPr lang="en-US" sz="2000" i="1" dirty="0" err="1"/>
              <a:t>idx</a:t>
            </a:r>
            <a:r>
              <a:rPr lang="en-US" sz="2000" i="1" dirty="0"/>
              <a:t>,</a:t>
            </a:r>
            <a:r>
              <a:rPr lang="en-US" sz="2000" dirty="0"/>
              <a:t> for the bucket for element A[k] out of N buckets?</a:t>
            </a:r>
          </a:p>
          <a:p>
            <a:pPr marL="0" indent="0">
              <a:buNone/>
            </a:pPr>
            <a:r>
              <a:rPr lang="en-US" sz="2000" dirty="0"/>
              <a:t>Let </a:t>
            </a:r>
          </a:p>
          <a:p>
            <a:pPr marL="0" indent="0">
              <a:buNone/>
            </a:pPr>
            <a:r>
              <a:rPr lang="en-US" sz="2000" i="1" dirty="0"/>
              <a:t>min</a:t>
            </a:r>
            <a:r>
              <a:rPr lang="en-US" sz="2000" dirty="0"/>
              <a:t> = min element from A and </a:t>
            </a:r>
          </a:p>
          <a:p>
            <a:pPr marL="0" indent="0">
              <a:buNone/>
            </a:pPr>
            <a:r>
              <a:rPr lang="en-US" sz="2000" i="1" dirty="0"/>
              <a:t>max</a:t>
            </a:r>
            <a:r>
              <a:rPr lang="en-US" sz="2000" dirty="0"/>
              <a:t> = max element from A.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N buckets =&gt; indexes: 0,1,2,…, (N-1)</a:t>
            </a:r>
          </a:p>
          <a:p>
            <a:pPr marL="0" indent="0">
              <a:buNone/>
            </a:pPr>
            <a:r>
              <a:rPr lang="en-US" sz="2000" dirty="0"/>
              <a:t>We want to map </a:t>
            </a:r>
            <a:r>
              <a:rPr lang="en-US" sz="2000" i="1" dirty="0"/>
              <a:t>min</a:t>
            </a:r>
            <a:r>
              <a:rPr lang="en-US" sz="2000" dirty="0"/>
              <a:t> to index 0 and </a:t>
            </a:r>
            <a:r>
              <a:rPr lang="en-US" sz="2000" i="1" dirty="0"/>
              <a:t>max</a:t>
            </a:r>
            <a:r>
              <a:rPr lang="en-US" sz="2000" dirty="0"/>
              <a:t> to index (N-1)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362200" y="5104748"/>
                <a:ext cx="2513020" cy="505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4748"/>
                <a:ext cx="2513020" cy="505010"/>
              </a:xfrm>
              <a:prstGeom prst="rect">
                <a:avLst/>
              </a:prstGeom>
              <a:blipFill>
                <a:blip r:embed="rId3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5A26548-9935-4FE5-A1DC-FA8B8B12549F}"/>
              </a:ext>
            </a:extLst>
          </p:cNvPr>
          <p:cNvSpPr txBox="1"/>
          <p:nvPr/>
        </p:nvSpPr>
        <p:spPr>
          <a:xfrm>
            <a:off x="1524000" y="5943642"/>
            <a:ext cx="8434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How does this formula compare with the one from </a:t>
            </a:r>
            <a:r>
              <a:rPr lang="en-US" sz="1200" dirty="0">
                <a:hlinkClick r:id="rId4"/>
              </a:rPr>
              <a:t>https://www.cs.usfca.edu/~galles/visualization/BucketSort.html</a:t>
            </a:r>
            <a:endParaRPr lang="en-US" sz="1600" dirty="0"/>
          </a:p>
          <a:p>
            <a:r>
              <a:rPr lang="en-US" sz="1600" dirty="0"/>
              <a:t>Do they make any assumptions about the data in the array?</a:t>
            </a:r>
          </a:p>
          <a:p>
            <a:r>
              <a:rPr lang="en-US" sz="1600" dirty="0"/>
              <a:t>Is there any data that that formula would not work for?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FE26CBB-A84A-4AC3-9F3E-FFAF9100717A}"/>
              </a:ext>
            </a:extLst>
          </p:cNvPr>
          <p:cNvSpPr/>
          <p:nvPr/>
        </p:nvSpPr>
        <p:spPr>
          <a:xfrm rot="10800000">
            <a:off x="9407123" y="3412450"/>
            <a:ext cx="1816698" cy="1692950"/>
          </a:xfrm>
          <a:prstGeom prst="triangl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DFAA9A-ABD3-43C7-9584-A813729D6F36}"/>
              </a:ext>
            </a:extLst>
          </p:cNvPr>
          <p:cNvCxnSpPr>
            <a:endCxn id="6" idx="0"/>
          </p:cNvCxnSpPr>
          <p:nvPr/>
        </p:nvCxnSpPr>
        <p:spPr>
          <a:xfrm>
            <a:off x="10003761" y="3407574"/>
            <a:ext cx="311711" cy="169782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20F501-DEF8-4F7B-B556-FBD2E9DC323D}"/>
              </a:ext>
            </a:extLst>
          </p:cNvPr>
          <p:cNvCxnSpPr>
            <a:stCxn id="6" idx="5"/>
            <a:endCxn id="6" idx="1"/>
          </p:cNvCxnSpPr>
          <p:nvPr/>
        </p:nvCxnSpPr>
        <p:spPr>
          <a:xfrm>
            <a:off x="9861297" y="4258925"/>
            <a:ext cx="908349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0D7F96-F5DF-4B1E-9B35-02924852C3EA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9407122" y="3407574"/>
            <a:ext cx="1816699" cy="4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F49765E-F6D6-456C-A8FF-05706983E076}"/>
                  </a:ext>
                </a:extLst>
              </p14:cNvPr>
              <p14:cNvContentPartPr/>
              <p14:nvPr/>
            </p14:nvContentPartPr>
            <p14:xfrm>
              <a:off x="9309162" y="3171630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F49765E-F6D6-456C-A8FF-05706983E0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04842" y="3167310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A1CA86DE-61DE-40A2-8C29-BF11964B6B43}"/>
              </a:ext>
            </a:extLst>
          </p:cNvPr>
          <p:cNvSpPr txBox="1"/>
          <p:nvPr/>
        </p:nvSpPr>
        <p:spPr>
          <a:xfrm>
            <a:off x="9039084" y="308579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min</a:t>
            </a:r>
            <a:r>
              <a:rPr lang="en-US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9B74D9-55F7-4A50-99E6-A4D85E20EC75}"/>
              </a:ext>
            </a:extLst>
          </p:cNvPr>
          <p:cNvSpPr txBox="1"/>
          <p:nvPr/>
        </p:nvSpPr>
        <p:spPr>
          <a:xfrm>
            <a:off x="11020284" y="308579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1+max</a:t>
            </a:r>
            <a:r>
              <a:rPr lang="en-US" dirty="0"/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F3E16C-7517-4769-9576-11EC64741092}"/>
              </a:ext>
            </a:extLst>
          </p:cNvPr>
          <p:cNvSpPr txBox="1"/>
          <p:nvPr/>
        </p:nvSpPr>
        <p:spPr>
          <a:xfrm>
            <a:off x="9801084" y="308579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A[k]</a:t>
            </a:r>
            <a:r>
              <a:rPr lang="en-US" dirty="0"/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656908-43FF-476F-A418-69797144B51C}"/>
              </a:ext>
            </a:extLst>
          </p:cNvPr>
          <p:cNvSpPr txBox="1"/>
          <p:nvPr/>
        </p:nvSpPr>
        <p:spPr>
          <a:xfrm>
            <a:off x="10080753" y="4001206"/>
            <a:ext cx="459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err="1"/>
              <a:t>idx</a:t>
            </a:r>
            <a:endParaRPr lang="en-US" sz="15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B327A2-6825-4106-A24A-C03304A1911A}"/>
              </a:ext>
            </a:extLst>
          </p:cNvPr>
          <p:cNvSpPr txBox="1"/>
          <p:nvPr/>
        </p:nvSpPr>
        <p:spPr>
          <a:xfrm>
            <a:off x="9588055" y="4089859"/>
            <a:ext cx="3729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/>
              <a:t>0</a:t>
            </a:r>
            <a:endParaRPr lang="en-US" sz="1500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9F6195F-88B2-45DF-B6C1-FA41D371C27B}"/>
              </a:ext>
            </a:extLst>
          </p:cNvPr>
          <p:cNvSpPr txBox="1"/>
          <p:nvPr/>
        </p:nvSpPr>
        <p:spPr>
          <a:xfrm>
            <a:off x="10710642" y="4075216"/>
            <a:ext cx="5233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/>
              <a:t>N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48992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68" y="55668"/>
            <a:ext cx="4823289" cy="672006"/>
          </a:xfrm>
        </p:spPr>
        <p:txBody>
          <a:bodyPr>
            <a:noAutofit/>
          </a:bodyPr>
          <a:lstStyle/>
          <a:p>
            <a:r>
              <a:rPr lang="en-US" sz="2400" dirty="0"/>
              <a:t>Array of linked lists –  simple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191" y="609600"/>
            <a:ext cx="4823291" cy="62484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/* assume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(), array_2_list(),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print_list_horiz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are the ones from the provided linked list implementation. */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* next;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 = {5,1,8};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[5]; //1</a:t>
            </a:r>
          </a:p>
          <a:p>
            <a:pPr marL="0" indent="0">
              <a:buNone/>
            </a:pPr>
            <a:r>
              <a:rPr lang="en-US" sz="2000" dirty="0"/>
              <a:t>// size: 5*</a:t>
            </a:r>
            <a:r>
              <a:rPr lang="en-US" sz="2000" dirty="0" err="1"/>
              <a:t>sizeof</a:t>
            </a:r>
            <a:r>
              <a:rPr lang="en-US" sz="2000" dirty="0"/>
              <a:t>(memory address) = 5*8B=40B</a:t>
            </a:r>
          </a:p>
          <a:p>
            <a:pPr marL="0" indent="0">
              <a:buNone/>
            </a:pPr>
            <a:r>
              <a:rPr lang="en-US" sz="2000" dirty="0"/>
              <a:t>// use </a:t>
            </a:r>
            <a:r>
              <a:rPr lang="en-US" sz="2000" dirty="0" err="1"/>
              <a:t>listArr</a:t>
            </a:r>
            <a:r>
              <a:rPr lang="en-US" sz="2000" dirty="0"/>
              <a:t>[j] like any variable </a:t>
            </a:r>
            <a:r>
              <a:rPr lang="en-US" sz="2000" i="1" dirty="0"/>
              <a:t>L</a:t>
            </a:r>
            <a:r>
              <a:rPr lang="en-US" sz="2000" dirty="0"/>
              <a:t> or </a:t>
            </a:r>
            <a:r>
              <a:rPr lang="en-US" sz="2000" i="1" dirty="0"/>
              <a:t>head</a:t>
            </a:r>
            <a:r>
              <a:rPr lang="en-US" sz="2000" dirty="0"/>
              <a:t> (of type </a:t>
            </a:r>
            <a:r>
              <a:rPr lang="en-US" sz="2000" dirty="0" err="1"/>
              <a:t>nodePT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set every pointer/list to NULL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for(j=0; j&lt;5;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{  // 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[j]=NULL;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new_node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(5);     //4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[2] = array_2_list(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3); //5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print_list_horiz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Practice: create a new node with value 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and insert it at the beginning of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list at index 0. Update drawing.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for(j=0; j&lt;5;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destroy_list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[j]);   //11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B840-2342-494D-8904-2C09F25F3064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363127" y="1818232"/>
          <a:ext cx="64384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847">
                  <a:extLst>
                    <a:ext uri="{9D8B030D-6E8A-4147-A177-3AD203B41FA5}">
                      <a16:colId xmlns:a16="http://schemas.microsoft.com/office/drawing/2014/main" val="644640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5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83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0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044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70661" y="863030"/>
            <a:ext cx="1284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listArr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created in line 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927261" y="1786360"/>
          <a:ext cx="64384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847">
                  <a:extLst>
                    <a:ext uri="{9D8B030D-6E8A-4147-A177-3AD203B41FA5}">
                      <a16:colId xmlns:a16="http://schemas.microsoft.com/office/drawing/2014/main" val="644640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5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83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0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0441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2880" y="863030"/>
            <a:ext cx="1191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listArr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after loop in line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8034" y="107480"/>
            <a:ext cx="3086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Drawings of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listArr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at different stages in the program.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353604" y="4671688"/>
          <a:ext cx="64384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847">
                  <a:extLst>
                    <a:ext uri="{9D8B030D-6E8A-4147-A177-3AD203B41FA5}">
                      <a16:colId xmlns:a16="http://schemas.microsoft.com/office/drawing/2014/main" val="644640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07cc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5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83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abcd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0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0441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79223" y="3748358"/>
            <a:ext cx="1191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listArr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after lines 4 and 5</a:t>
            </a:r>
          </a:p>
        </p:txBody>
      </p:sp>
      <p:graphicFrame>
        <p:nvGraphicFramePr>
          <p:cNvPr id="12" name="Content Placeholder 26"/>
          <p:cNvGraphicFramePr>
            <a:graphicFrameLocks/>
          </p:cNvGraphicFramePr>
          <p:nvPr>
            <p:extLst/>
          </p:nvPr>
        </p:nvGraphicFramePr>
        <p:xfrm>
          <a:off x="7378464" y="5290866"/>
          <a:ext cx="82061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dabc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26"/>
          <p:cNvGraphicFramePr>
            <a:graphicFrameLocks/>
          </p:cNvGraphicFramePr>
          <p:nvPr>
            <p:extLst/>
          </p:nvPr>
        </p:nvGraphicFramePr>
        <p:xfrm>
          <a:off x="9668468" y="5290866"/>
          <a:ext cx="85403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9289131" y="5430665"/>
            <a:ext cx="390127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2"/>
          </p:cNvCxnSpPr>
          <p:nvPr/>
        </p:nvCxnSpPr>
        <p:spPr>
          <a:xfrm>
            <a:off x="9949806" y="5309973"/>
            <a:ext cx="572698" cy="242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85550" y="5443266"/>
            <a:ext cx="390127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75535" y="5018183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abcd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93890" y="5072428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dabc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06791" y="5032974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200c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16" name="Content Placeholder 26"/>
          <p:cNvGraphicFramePr>
            <a:graphicFrameLocks/>
          </p:cNvGraphicFramePr>
          <p:nvPr>
            <p:extLst/>
          </p:nvPr>
        </p:nvGraphicFramePr>
        <p:xfrm>
          <a:off x="8560832" y="5290866"/>
          <a:ext cx="7487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200c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Content Placeholder 26"/>
          <p:cNvGraphicFramePr>
            <a:graphicFrameLocks/>
          </p:cNvGraphicFramePr>
          <p:nvPr>
            <p:extLst/>
          </p:nvPr>
        </p:nvGraphicFramePr>
        <p:xfrm>
          <a:off x="7530864" y="4713803"/>
          <a:ext cx="82061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427935" y="4441120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07cc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9" name="Straight Arrow Connector 28"/>
          <p:cNvCxnSpPr>
            <a:endCxn id="27" idx="1"/>
          </p:cNvCxnSpPr>
          <p:nvPr/>
        </p:nvCxnSpPr>
        <p:spPr>
          <a:xfrm flipV="1">
            <a:off x="6992894" y="4850964"/>
            <a:ext cx="537970" cy="43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3"/>
            <a:endCxn id="12" idx="1"/>
          </p:cNvCxnSpPr>
          <p:nvPr/>
        </p:nvCxnSpPr>
        <p:spPr>
          <a:xfrm flipV="1">
            <a:off x="6997450" y="5428026"/>
            <a:ext cx="381014" cy="170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6130349" y="4717155"/>
          <a:ext cx="41631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7">
                  <a:extLst>
                    <a:ext uri="{9D8B030D-6E8A-4147-A177-3AD203B41FA5}">
                      <a16:colId xmlns:a16="http://schemas.microsoft.com/office/drawing/2014/main" val="816216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46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84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236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814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079316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6138913" y="1818132"/>
          <a:ext cx="41631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7">
                  <a:extLst>
                    <a:ext uri="{9D8B030D-6E8A-4147-A177-3AD203B41FA5}">
                      <a16:colId xmlns:a16="http://schemas.microsoft.com/office/drawing/2014/main" val="816216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46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84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236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814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079316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7678316" y="1826696"/>
          <a:ext cx="41631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7">
                  <a:extLst>
                    <a:ext uri="{9D8B030D-6E8A-4147-A177-3AD203B41FA5}">
                      <a16:colId xmlns:a16="http://schemas.microsoft.com/office/drawing/2014/main" val="816216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46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84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236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814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0793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2D31467-0DB4-42D6-8DC0-13511B9B3669}"/>
                  </a:ext>
                </a:extLst>
              </p14:cNvPr>
              <p14:cNvContentPartPr/>
              <p14:nvPr/>
            </p14:nvContentPartPr>
            <p14:xfrm>
              <a:off x="3776960" y="4021984"/>
              <a:ext cx="147960" cy="1339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2D31467-0DB4-42D6-8DC0-13511B9B36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72640" y="4017664"/>
                <a:ext cx="156600" cy="14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0936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229600" cy="1981200"/>
          </a:xfrm>
        </p:spPr>
        <p:txBody>
          <a:bodyPr/>
          <a:lstStyle/>
          <a:p>
            <a:r>
              <a:rPr lang="en-US" sz="6000" dirty="0"/>
              <a:t>Count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43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8286" y="0"/>
            <a:ext cx="3279714" cy="609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000" dirty="0"/>
              <a:t>Count Sort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665559"/>
              </p:ext>
            </p:extLst>
          </p:nvPr>
        </p:nvGraphicFramePr>
        <p:xfrm>
          <a:off x="1905001" y="3550920"/>
          <a:ext cx="822959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 err="1"/>
                        <a:t>Rui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  <a:p>
                      <a:r>
                        <a:rPr lang="en-US" dirty="0"/>
                        <a:t>Jane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34155"/>
              </p:ext>
            </p:extLst>
          </p:nvPr>
        </p:nvGraphicFramePr>
        <p:xfrm>
          <a:off x="1905000" y="4541520"/>
          <a:ext cx="350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1" y="4248388"/>
            <a:ext cx="271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Counts ( =&gt; position range)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486400"/>
            <a:ext cx="127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3997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83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705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327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757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graphicFrame>
        <p:nvGraphicFramePr>
          <p:cNvPr id="2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849969"/>
              </p:ext>
            </p:extLst>
          </p:nvPr>
        </p:nvGraphicFramePr>
        <p:xfrm>
          <a:off x="1905001" y="5760720"/>
          <a:ext cx="822959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94455" y="58102"/>
            <a:ext cx="5679375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Based on counting occurrences, not on comparisons.</a:t>
            </a:r>
          </a:p>
          <a:p>
            <a:r>
              <a:rPr lang="en-US" sz="2000" dirty="0">
                <a:hlinkClick r:id="rId3"/>
              </a:rPr>
              <a:t>See animation</a:t>
            </a:r>
            <a:r>
              <a:rPr lang="en-US" sz="2000" dirty="0"/>
              <a:t>.</a:t>
            </a:r>
          </a:p>
          <a:p>
            <a:endParaRPr lang="en-US" sz="1000" dirty="0"/>
          </a:p>
          <a:p>
            <a:r>
              <a:rPr lang="en-US" sz="2000" dirty="0"/>
              <a:t>Stable? 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1000" dirty="0"/>
          </a:p>
          <a:p>
            <a:r>
              <a:rPr lang="en-US" sz="2000" dirty="0"/>
              <a:t>Adaptive? 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1000" dirty="0"/>
          </a:p>
          <a:p>
            <a:r>
              <a:rPr lang="en-US" sz="2000" dirty="0"/>
              <a:t>Extra memory? </a:t>
            </a:r>
          </a:p>
          <a:p>
            <a:endParaRPr lang="en-US" sz="1000" dirty="0"/>
          </a:p>
          <a:p>
            <a:r>
              <a:rPr lang="en-US" sz="2000" dirty="0"/>
              <a:t>Runtime? </a:t>
            </a:r>
          </a:p>
          <a:p>
            <a:endParaRPr lang="en-US" dirty="0"/>
          </a:p>
          <a:p>
            <a:r>
              <a:rPr lang="en-US" sz="2000" dirty="0"/>
              <a:t>Does it work for ANY type of data (keys)?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0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961972"/>
              </p:ext>
            </p:extLst>
          </p:nvPr>
        </p:nvGraphicFramePr>
        <p:xfrm>
          <a:off x="1899493" y="3577703"/>
          <a:ext cx="822959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 err="1"/>
                        <a:t>Rui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  <a:p>
                      <a:r>
                        <a:rPr lang="en-US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  <a:p>
                      <a:r>
                        <a:rPr lang="en-US" dirty="0"/>
                        <a:t>Jane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00934"/>
              </p:ext>
            </p:extLst>
          </p:nvPr>
        </p:nvGraphicFramePr>
        <p:xfrm>
          <a:off x="1905000" y="4541520"/>
          <a:ext cx="350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78095"/>
              </p:ext>
            </p:extLst>
          </p:nvPr>
        </p:nvGraphicFramePr>
        <p:xfrm>
          <a:off x="1905001" y="5760720"/>
          <a:ext cx="822959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4248388"/>
            <a:ext cx="229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count  occurrences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1" y="5467588"/>
            <a:ext cx="23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Sorted data; copy array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6062"/>
              </p:ext>
            </p:extLst>
          </p:nvPr>
        </p:nvGraphicFramePr>
        <p:xfrm>
          <a:off x="6400800" y="4560332"/>
          <a:ext cx="3505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trike="sngStrike" dirty="0"/>
                        <a:t>0</a:t>
                      </a:r>
                      <a:r>
                        <a:rPr lang="en-US" dirty="0"/>
                        <a:t>   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(=2+0)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trike="sngStrike" dirty="0"/>
                        <a:t>3</a:t>
                      </a:r>
                      <a:r>
                        <a:rPr lang="en-US" dirty="0"/>
                        <a:t> 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5</a:t>
                      </a:r>
                    </a:p>
                    <a:p>
                      <a:pPr algn="ctr"/>
                      <a:r>
                        <a:rPr lang="en-US" dirty="0"/>
                        <a:t>(=2+3)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trike="sngStrike" dirty="0"/>
                        <a:t>2</a:t>
                      </a:r>
                      <a:r>
                        <a:rPr lang="en-US" dirty="0"/>
                        <a:t> 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7</a:t>
                      </a:r>
                    </a:p>
                    <a:p>
                      <a:pPr algn="ctr"/>
                      <a:r>
                        <a:rPr lang="en-US" dirty="0"/>
                        <a:t>(=5+2)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24601" y="4267200"/>
            <a:ext cx="362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cumulative sum: </a:t>
            </a:r>
            <a:r>
              <a:rPr lang="en-US" dirty="0" err="1"/>
              <a:t>curr</a:t>
            </a:r>
            <a:r>
              <a:rPr lang="en-US" dirty="0"/>
              <a:t> = </a:t>
            </a:r>
            <a:r>
              <a:rPr lang="en-US" dirty="0" err="1"/>
              <a:t>prev+curr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13997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83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4400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705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6600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327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7571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8264490" y="3276600"/>
            <a:ext cx="187011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543800" y="57520"/>
            <a:ext cx="3133060" cy="609600"/>
          </a:xfrm>
        </p:spPr>
        <p:txBody>
          <a:bodyPr/>
          <a:lstStyle/>
          <a:p>
            <a:r>
              <a:rPr lang="en-US" sz="4000" dirty="0"/>
              <a:t>Count Sort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94455" y="76200"/>
            <a:ext cx="5777479" cy="3385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Based on counting occurrences, not on comparisons.</a:t>
            </a:r>
          </a:p>
          <a:p>
            <a:r>
              <a:rPr lang="en-US" sz="2000" dirty="0"/>
              <a:t>See animation.</a:t>
            </a:r>
          </a:p>
          <a:p>
            <a:endParaRPr lang="en-US" sz="1000" dirty="0"/>
          </a:p>
          <a:p>
            <a:r>
              <a:rPr lang="en-US" sz="2000" dirty="0"/>
              <a:t>Stable?  </a:t>
            </a:r>
            <a:r>
              <a:rPr lang="en-US" sz="2000" dirty="0">
                <a:solidFill>
                  <a:srgbClr val="FF0000"/>
                </a:solidFill>
              </a:rPr>
              <a:t>Yes</a:t>
            </a:r>
          </a:p>
          <a:p>
            <a:endParaRPr lang="en-US" sz="1000" dirty="0"/>
          </a:p>
          <a:p>
            <a:r>
              <a:rPr lang="en-US" sz="2000" dirty="0"/>
              <a:t>Adaptive?  </a:t>
            </a:r>
            <a:r>
              <a:rPr lang="en-US" sz="2000" dirty="0">
                <a:solidFill>
                  <a:srgbClr val="FF0000"/>
                </a:solidFill>
              </a:rPr>
              <a:t>No</a:t>
            </a:r>
          </a:p>
          <a:p>
            <a:endParaRPr lang="en-US" sz="1000" dirty="0"/>
          </a:p>
          <a:p>
            <a:r>
              <a:rPr lang="en-US" sz="2000" dirty="0"/>
              <a:t>Extra memory? </a:t>
            </a:r>
            <a:r>
              <a:rPr lang="el-GR" sz="2000" dirty="0">
                <a:solidFill>
                  <a:srgbClr val="FF0000"/>
                </a:solidFill>
              </a:rPr>
              <a:t>Θ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N+k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endParaRPr lang="en-US" sz="2000" dirty="0"/>
          </a:p>
          <a:p>
            <a:endParaRPr lang="en-US" sz="1000" dirty="0"/>
          </a:p>
          <a:p>
            <a:r>
              <a:rPr lang="en-US" sz="2000" dirty="0"/>
              <a:t>Runtime? </a:t>
            </a:r>
            <a:r>
              <a:rPr lang="el-GR" sz="2000" dirty="0">
                <a:solidFill>
                  <a:srgbClr val="FF0000"/>
                </a:solidFill>
              </a:rPr>
              <a:t>Θ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N+k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For sorting only grades (no names), just counting is enough.</a:t>
            </a:r>
          </a:p>
          <a:p>
            <a:r>
              <a:rPr lang="en-US" sz="2000" dirty="0"/>
              <a:t>Does it work for ANY type of data (keys)?  </a:t>
            </a:r>
          </a:p>
          <a:p>
            <a:r>
              <a:rPr lang="en-US" dirty="0">
                <a:solidFill>
                  <a:srgbClr val="FF0000"/>
                </a:solidFill>
              </a:rPr>
              <a:t>No. E.g.: Sorting Strings, doubles</a:t>
            </a:r>
          </a:p>
        </p:txBody>
      </p:sp>
    </p:spTree>
    <p:extLst>
      <p:ext uri="{BB962C8B-B14F-4D97-AF65-F5344CB8AC3E}">
        <p14:creationId xmlns:p14="http://schemas.microsoft.com/office/powerpoint/2010/main" val="1805660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49287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179054"/>
              </p:ext>
            </p:extLst>
          </p:nvPr>
        </p:nvGraphicFramePr>
        <p:xfrm>
          <a:off x="5297426" y="580757"/>
          <a:ext cx="4800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  <a:p>
                      <a:r>
                        <a:rPr lang="en-US" sz="1600" dirty="0" err="1"/>
                        <a:t>Rui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  <a:p>
                      <a:r>
                        <a:rPr lang="en-US" sz="1600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  <a:p>
                      <a:r>
                        <a:rPr lang="en-US" sz="1600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  <a:p>
                      <a:r>
                        <a:rPr lang="en-US" sz="1600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  <a:p>
                      <a:r>
                        <a:rPr lang="en-US" sz="1600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  <a:p>
                      <a:r>
                        <a:rPr lang="en-US" sz="1600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  <a:p>
                      <a:r>
                        <a:rPr lang="en-US" sz="1600" dirty="0"/>
                        <a:t>Jane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1" y="1371600"/>
            <a:ext cx="3302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Update with occurrences of each key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651901"/>
              </p:ext>
            </p:extLst>
          </p:nvPr>
        </p:nvGraphicFramePr>
        <p:xfrm>
          <a:off x="1676400" y="2731532"/>
          <a:ext cx="2895600" cy="89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trike="sngStrike" dirty="0"/>
                        <a:t>0</a:t>
                      </a:r>
                      <a:r>
                        <a:rPr lang="en-US" sz="1600" dirty="0"/>
                        <a:t>  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algn="ctr"/>
                      <a:r>
                        <a:rPr lang="en-US" sz="1400" baseline="0" dirty="0"/>
                        <a:t>(=2+0)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trike="sngStrike" dirty="0"/>
                        <a:t>3</a:t>
                      </a:r>
                      <a:r>
                        <a:rPr lang="en-US" sz="1600" dirty="0"/>
                        <a:t>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 5</a:t>
                      </a:r>
                    </a:p>
                    <a:p>
                      <a:pPr algn="ctr"/>
                      <a:r>
                        <a:rPr lang="en-US" sz="1400" dirty="0"/>
                        <a:t>(=2+3)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trike="sngStrike" dirty="0"/>
                        <a:t>2</a:t>
                      </a:r>
                      <a:r>
                        <a:rPr lang="en-US" sz="1600" dirty="0"/>
                        <a:t>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 7</a:t>
                      </a:r>
                    </a:p>
                    <a:p>
                      <a:pPr algn="ctr"/>
                      <a:r>
                        <a:rPr lang="en-US" sz="1400" dirty="0"/>
                        <a:t>(=5+2)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1" y="2438400"/>
            <a:ext cx="5595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cumulative sum: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counts[j]=counts[j-1]+counts[j];</a:t>
            </a:r>
            <a:r>
              <a:rPr lang="en-US" sz="1600" dirty="0"/>
              <a:t>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85859"/>
              </p:ext>
            </p:extLst>
          </p:nvPr>
        </p:nvGraphicFramePr>
        <p:xfrm>
          <a:off x="1676400" y="624840"/>
          <a:ext cx="2895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1" y="331708"/>
            <a:ext cx="1434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Init</a:t>
            </a:r>
            <a:r>
              <a:rPr lang="en-US" sz="1600" dirty="0"/>
              <a:t> counts to 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1" y="3669268"/>
            <a:ext cx="1174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Copy array: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80095"/>
              </p:ext>
            </p:extLst>
          </p:nvPr>
        </p:nvGraphicFramePr>
        <p:xfrm>
          <a:off x="1676400" y="1691640"/>
          <a:ext cx="2895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03860"/>
              </p:ext>
            </p:extLst>
          </p:nvPr>
        </p:nvGraphicFramePr>
        <p:xfrm>
          <a:off x="1676400" y="3901440"/>
          <a:ext cx="2895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249408"/>
              </p:ext>
            </p:extLst>
          </p:nvPr>
        </p:nvGraphicFramePr>
        <p:xfrm>
          <a:off x="5791200" y="3962400"/>
          <a:ext cx="4800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741301"/>
              </p:ext>
            </p:extLst>
          </p:nvPr>
        </p:nvGraphicFramePr>
        <p:xfrm>
          <a:off x="1676400" y="4815840"/>
          <a:ext cx="2895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0001"/>
              </p:ext>
            </p:extLst>
          </p:nvPr>
        </p:nvGraphicFramePr>
        <p:xfrm>
          <a:off x="5791200" y="4876800"/>
          <a:ext cx="4800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  <a:p>
                      <a:r>
                        <a:rPr lang="en-US" sz="1600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98015"/>
              </p:ext>
            </p:extLst>
          </p:nvPr>
        </p:nvGraphicFramePr>
        <p:xfrm>
          <a:off x="5334002" y="1153160"/>
          <a:ext cx="4800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76800" y="41264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t=6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4964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t=5</a:t>
            </a:r>
          </a:p>
        </p:txBody>
      </p:sp>
      <p:cxnSp>
        <p:nvCxnSpPr>
          <p:cNvPr id="24" name="Straight Arrow Connector 23"/>
          <p:cNvCxnSpPr>
            <a:stCxn id="21" idx="0"/>
          </p:cNvCxnSpPr>
          <p:nvPr/>
        </p:nvCxnSpPr>
        <p:spPr>
          <a:xfrm flipV="1">
            <a:off x="5123824" y="1447800"/>
            <a:ext cx="4553577" cy="2678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978290"/>
              </p:ext>
            </p:extLst>
          </p:nvPr>
        </p:nvGraphicFramePr>
        <p:xfrm>
          <a:off x="1676400" y="5730240"/>
          <a:ext cx="2895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047194"/>
              </p:ext>
            </p:extLst>
          </p:nvPr>
        </p:nvGraphicFramePr>
        <p:xfrm>
          <a:off x="5791200" y="5791200"/>
          <a:ext cx="48006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  <a:p>
                      <a:r>
                        <a:rPr lang="en-US" sz="1600" dirty="0"/>
                        <a:t>Jane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  <a:p>
                      <a:r>
                        <a:rPr lang="en-US" sz="1600" dirty="0"/>
                        <a:t>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876800" y="58790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t=4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53407"/>
              </p:ext>
            </p:extLst>
          </p:nvPr>
        </p:nvGraphicFramePr>
        <p:xfrm>
          <a:off x="5791200" y="4505960"/>
          <a:ext cx="4800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07626"/>
              </p:ext>
            </p:extLst>
          </p:nvPr>
        </p:nvGraphicFramePr>
        <p:xfrm>
          <a:off x="5791200" y="5420360"/>
          <a:ext cx="4800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6674"/>
              </p:ext>
            </p:extLst>
          </p:nvPr>
        </p:nvGraphicFramePr>
        <p:xfrm>
          <a:off x="5791200" y="6334760"/>
          <a:ext cx="480060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257801" y="228600"/>
            <a:ext cx="1561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Original array, A: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00201" y="3623846"/>
            <a:ext cx="804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REPEAT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7612" y="6564114"/>
            <a:ext cx="257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back from copy to A</a:t>
            </a:r>
          </a:p>
        </p:txBody>
      </p:sp>
    </p:spTree>
    <p:extLst>
      <p:ext uri="{BB962C8B-B14F-4D97-AF65-F5344CB8AC3E}">
        <p14:creationId xmlns:p14="http://schemas.microsoft.com/office/powerpoint/2010/main" val="15018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102108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cs typeface="Courier New" panose="02070309020205020404" pitchFamily="49" charset="0"/>
              </a:rPr>
              <a:t>// Assume array A has integers in the range [0,k]</a:t>
            </a:r>
          </a:p>
          <a:p>
            <a:pPr marL="0" indent="0">
              <a:buNone/>
            </a:pPr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* A, int N, int k){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int counts[k+1];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int copy[N]; 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for(j=0; j&lt;=k;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prstClr val="black"/>
                </a:solidFill>
                <a:cs typeface="Courier New" panose="02070309020205020404" pitchFamily="49" charset="0"/>
              </a:rPr>
              <a:t>// </a:t>
            </a:r>
            <a:r>
              <a:rPr lang="en-US" sz="1200" dirty="0" err="1">
                <a:solidFill>
                  <a:prstClr val="black"/>
                </a:solidFill>
                <a:cs typeface="Courier New" panose="02070309020205020404" pitchFamily="49" charset="0"/>
              </a:rPr>
              <a:t>init</a:t>
            </a:r>
            <a:r>
              <a:rPr lang="en-US" sz="1200" dirty="0">
                <a:solidFill>
                  <a:prstClr val="black"/>
                </a:solidFill>
                <a:cs typeface="Courier New" panose="02070309020205020404" pitchFamily="49" charset="0"/>
              </a:rPr>
              <a:t> counts to 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counts[j]=0;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for(t=0; t&lt;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 </a:t>
            </a:r>
            <a:r>
              <a:rPr lang="en-US" sz="1200" dirty="0">
                <a:solidFill>
                  <a:prstClr val="black"/>
                </a:solidFill>
                <a:cs typeface="Courier New" panose="02070309020205020404" pitchFamily="49" charset="0"/>
              </a:rPr>
              <a:t>// update counts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counts[A[t]]++;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for(j=1; j&lt;=k;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>
                <a:solidFill>
                  <a:prstClr val="black"/>
                </a:solidFill>
                <a:cs typeface="Courier New" panose="02070309020205020404" pitchFamily="49" charset="0"/>
              </a:rPr>
              <a:t>// cumulative sum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counts[j]=counts[j]+counts[j-1];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for(t=N-1; t&gt;=0;t--){ </a:t>
            </a:r>
            <a:r>
              <a:rPr lang="en-US" sz="1200" dirty="0">
                <a:solidFill>
                  <a:prstClr val="black"/>
                </a:solidFill>
                <a:cs typeface="Courier New" panose="02070309020205020404" pitchFamily="49" charset="0"/>
              </a:rPr>
              <a:t>// copy data in sorted order in copy array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counts[A[t]]--;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copy[counts[A[t]]] = A[t]; </a:t>
            </a:r>
            <a:r>
              <a:rPr lang="en-US" sz="1200" dirty="0">
                <a:cs typeface="Courier New" panose="02070309020205020404" pitchFamily="49" charset="0"/>
              </a:rPr>
              <a:t>//counts[A[t]] holds the index (+1) where A[t] will be in the sorted array</a:t>
            </a:r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for(t=0; t&lt;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200" dirty="0">
                <a:cs typeface="Courier New" panose="02070309020205020404" pitchFamily="49" charset="0"/>
              </a:rPr>
              <a:t>// copy back in the original array</a:t>
            </a:r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A[t] = copy[t];  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5954BF-2715-4CA3-9FEA-869FF038E663}"/>
              </a:ext>
            </a:extLst>
          </p:cNvPr>
          <p:cNvSpPr txBox="1"/>
          <p:nvPr/>
        </p:nvSpPr>
        <p:spPr>
          <a:xfrm>
            <a:off x="1219200" y="152400"/>
            <a:ext cx="4655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Count sort  (for an array of integers)</a:t>
            </a:r>
          </a:p>
        </p:txBody>
      </p:sp>
    </p:spTree>
    <p:extLst>
      <p:ext uri="{BB962C8B-B14F-4D97-AF65-F5344CB8AC3E}">
        <p14:creationId xmlns:p14="http://schemas.microsoft.com/office/powerpoint/2010/main" val="300188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Non-comparison sorts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Count sort</a:t>
            </a:r>
          </a:p>
          <a:p>
            <a:r>
              <a:rPr lang="en-US" dirty="0"/>
              <a:t>Radix sort</a:t>
            </a:r>
          </a:p>
          <a:p>
            <a:r>
              <a:rPr lang="en-US" dirty="0"/>
              <a:t>Bucket sort  </a:t>
            </a:r>
            <a:r>
              <a:rPr lang="en-US" sz="2200" dirty="0"/>
              <a:t>(uses comparisons in managing the buckets)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Comparison-based sorting: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dirty="0" err="1"/>
              <a:t>NlgN</a:t>
            </a:r>
            <a:r>
              <a:rPr lang="en-US" dirty="0"/>
              <a:t>) lower bound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97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6940"/>
              </p:ext>
            </p:extLst>
          </p:nvPr>
        </p:nvGraphicFramePr>
        <p:xfrm>
          <a:off x="1578864" y="1921129"/>
          <a:ext cx="90678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Algorithm/ problem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10, k = ___</a:t>
                      </a:r>
                    </a:p>
                    <a:p>
                      <a:r>
                        <a:rPr lang="en-US" dirty="0"/>
                        <a:t>In range 0 to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10, k = _____</a:t>
                      </a:r>
                    </a:p>
                    <a:p>
                      <a:r>
                        <a:rPr lang="en-US" dirty="0"/>
                        <a:t>In range 501 to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1000, k = __</a:t>
                      </a:r>
                    </a:p>
                    <a:p>
                      <a:r>
                        <a:rPr lang="en-US" dirty="0"/>
                        <a:t>In range 0 to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1000, k = ____</a:t>
                      </a:r>
                    </a:p>
                    <a:p>
                      <a:r>
                        <a:rPr lang="en-US" dirty="0"/>
                        <a:t>In range 0 to 999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Insertion sort</a:t>
                      </a:r>
                    </a:p>
                    <a:p>
                      <a:pPr algn="ctr"/>
                      <a:r>
                        <a:rPr lang="en-US" sz="1400" dirty="0"/>
                        <a:t>(worst case) </a:t>
                      </a:r>
                      <a:r>
                        <a:rPr lang="en-US" dirty="0"/>
                        <a:t>Θ(N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 sort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Θ(</a:t>
                      </a:r>
                      <a:r>
                        <a:rPr lang="en-US" dirty="0" err="1"/>
                        <a:t>N+k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dirty="0"/>
                        <a:t>__________)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Θ</a:t>
                      </a:r>
                      <a:r>
                        <a:rPr lang="en-US" dirty="0"/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(___________)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76400" y="371221"/>
            <a:ext cx="8229600" cy="1752600"/>
          </a:xfrm>
        </p:spPr>
        <p:txBody>
          <a:bodyPr/>
          <a:lstStyle/>
          <a:p>
            <a:r>
              <a:rPr lang="en-US" sz="1800" dirty="0"/>
              <a:t>Compare the </a:t>
            </a:r>
            <a:r>
              <a:rPr lang="en-US" sz="1800" i="1" dirty="0"/>
              <a:t>time complexity </a:t>
            </a:r>
            <a:r>
              <a:rPr lang="en-US" sz="1800" dirty="0"/>
              <a:t>of Selection sort and Count sort for sorting </a:t>
            </a:r>
          </a:p>
          <a:p>
            <a:pPr lvl="1"/>
            <a:r>
              <a:rPr lang="en-US" sz="1600" dirty="0"/>
              <a:t>An array of 10 values in the range 0 to 9  vs</a:t>
            </a:r>
          </a:p>
          <a:p>
            <a:pPr lvl="1"/>
            <a:r>
              <a:rPr lang="en-US" sz="1600" dirty="0"/>
              <a:t>An array of 10 values in the range 501 to 1500.  - skip</a:t>
            </a:r>
          </a:p>
          <a:p>
            <a:pPr lvl="1"/>
            <a:r>
              <a:rPr lang="en-US" sz="1600" dirty="0"/>
              <a:t>An array of 1000 values in the range 0 to 9  vs</a:t>
            </a:r>
          </a:p>
          <a:p>
            <a:pPr lvl="1"/>
            <a:r>
              <a:rPr lang="en-US" sz="1600" dirty="0"/>
              <a:t>An array of 1000 values in the range 0 to 999  vs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12976" y="4874044"/>
            <a:ext cx="8811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When/for what data is count sort better?</a:t>
            </a:r>
          </a:p>
          <a:p>
            <a:pPr marL="285750" indent="-285750">
              <a:buFontTx/>
              <a:buChar char="-"/>
            </a:pPr>
            <a:r>
              <a:rPr lang="en-US" dirty="0"/>
              <a:t>Is there any desired relation between k and N?</a:t>
            </a:r>
          </a:p>
          <a:p>
            <a:pPr marL="285750" indent="-285750">
              <a:buFontTx/>
              <a:buChar char="-"/>
            </a:pPr>
            <a:r>
              <a:rPr lang="en-US" dirty="0"/>
              <a:t>Is there anything special (or needed) about the keys, in order for this to work?</a:t>
            </a:r>
          </a:p>
          <a:p>
            <a:pPr marL="285750" indent="-285750">
              <a:buFontTx/>
              <a:buChar char="-"/>
            </a:pPr>
            <a:r>
              <a:rPr lang="en-US" dirty="0"/>
              <a:t>Can you think of data (keys) that count sort would not easily (possibly not at all) work for?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3728" y="0"/>
            <a:ext cx="8958072" cy="501650"/>
          </a:xfrm>
        </p:spPr>
        <p:txBody>
          <a:bodyPr/>
          <a:lstStyle/>
          <a:p>
            <a:r>
              <a:rPr lang="en-US" sz="2800" dirty="0"/>
              <a:t>Count sort: comparison with Insertion sort and usage</a:t>
            </a:r>
          </a:p>
        </p:txBody>
      </p:sp>
    </p:spTree>
    <p:extLst>
      <p:ext uri="{BB962C8B-B14F-4D97-AF65-F5344CB8AC3E}">
        <p14:creationId xmlns:p14="http://schemas.microsoft.com/office/powerpoint/2010/main" val="149915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728" y="0"/>
            <a:ext cx="8958072" cy="501650"/>
          </a:xfrm>
        </p:spPr>
        <p:txBody>
          <a:bodyPr/>
          <a:lstStyle/>
          <a:p>
            <a:r>
              <a:rPr lang="en-US" sz="2800" dirty="0"/>
              <a:t>Count sort: comparison with 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255" y="480315"/>
            <a:ext cx="8229600" cy="1740153"/>
          </a:xfrm>
        </p:spPr>
        <p:txBody>
          <a:bodyPr/>
          <a:lstStyle/>
          <a:p>
            <a:r>
              <a:rPr lang="en-US" sz="1800" dirty="0"/>
              <a:t>Compare the </a:t>
            </a:r>
            <a:r>
              <a:rPr lang="en-US" sz="1800" i="1" dirty="0"/>
              <a:t>time complexity </a:t>
            </a:r>
            <a:r>
              <a:rPr lang="en-US" sz="1800" dirty="0"/>
              <a:t>of Selection sort and Count sort for sorting </a:t>
            </a:r>
          </a:p>
          <a:p>
            <a:pPr lvl="1"/>
            <a:r>
              <a:rPr lang="en-US" sz="1600" dirty="0"/>
              <a:t>An array of 10 values in the range 0 to 9  vs</a:t>
            </a:r>
          </a:p>
          <a:p>
            <a:pPr lvl="1"/>
            <a:r>
              <a:rPr lang="en-US" sz="1600" dirty="0"/>
              <a:t>An array of 10 values in the range 501 to 1500.  </a:t>
            </a:r>
            <a:r>
              <a:rPr lang="en-US" sz="1600"/>
              <a:t>-skip</a:t>
            </a:r>
            <a:endParaRPr lang="en-US" sz="1600" dirty="0"/>
          </a:p>
          <a:p>
            <a:pPr lvl="1"/>
            <a:r>
              <a:rPr lang="en-US" sz="1600" dirty="0"/>
              <a:t>An array of 1000 values in the range 0 to 9  vs</a:t>
            </a:r>
          </a:p>
          <a:p>
            <a:pPr lvl="1"/>
            <a:r>
              <a:rPr lang="en-US" sz="1600" dirty="0"/>
              <a:t>An array of 1000 values in the range 0 to 999  vs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59726"/>
              </p:ext>
            </p:extLst>
          </p:nvPr>
        </p:nvGraphicFramePr>
        <p:xfrm>
          <a:off x="1633728" y="1981200"/>
          <a:ext cx="9067800" cy="2133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Algorithm/ problem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10, k = 10</a:t>
                      </a:r>
                    </a:p>
                    <a:p>
                      <a:r>
                        <a:rPr lang="en-US" dirty="0"/>
                        <a:t>In range 0 to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10, k = 1000</a:t>
                      </a:r>
                    </a:p>
                    <a:p>
                      <a:r>
                        <a:rPr lang="en-US" dirty="0"/>
                        <a:t>In range 501 to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1000, k = 10</a:t>
                      </a:r>
                    </a:p>
                    <a:p>
                      <a:r>
                        <a:rPr lang="en-US" dirty="0"/>
                        <a:t>In range 0 to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1000, k = 1000</a:t>
                      </a:r>
                    </a:p>
                    <a:p>
                      <a:r>
                        <a:rPr lang="en-US" dirty="0"/>
                        <a:t>In range 0 to 999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Insertion sort</a:t>
                      </a:r>
                    </a:p>
                    <a:p>
                      <a:pPr algn="ctr"/>
                      <a:r>
                        <a:rPr lang="en-US" sz="1400" dirty="0"/>
                        <a:t>(worst case) </a:t>
                      </a:r>
                      <a:r>
                        <a:rPr lang="en-US" dirty="0"/>
                        <a:t>Θ(N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(10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</a:t>
                      </a:r>
                      <a:r>
                        <a:rPr lang="en-US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(1000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(1000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 sort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Θ(</a:t>
                      </a:r>
                      <a:r>
                        <a:rPr lang="en-US" dirty="0" err="1"/>
                        <a:t>N+k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(10+10)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=</a:t>
                      </a: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Θ</a:t>
                      </a:r>
                      <a:r>
                        <a:rPr lang="en-US" dirty="0"/>
                        <a:t>(10+1000)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</a:t>
                      </a:r>
                      <a:r>
                        <a:rPr lang="el-GR" dirty="0"/>
                        <a:t>Θ</a:t>
                      </a:r>
                      <a:r>
                        <a:rPr lang="en-US" dirty="0"/>
                        <a:t>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(1000+10)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=</a:t>
                      </a: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(1000+1000)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=</a:t>
                      </a:r>
                      <a:r>
                        <a:rPr lang="el-GR" b="1" dirty="0">
                          <a:solidFill>
                            <a:srgbClr val="FF0000"/>
                          </a:solidFill>
                        </a:rPr>
                        <a:t>Θ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9514" y="4114801"/>
            <a:ext cx="637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Best performing method is in </a:t>
            </a:r>
            <a:r>
              <a:rPr lang="en-US" sz="1600" b="1" dirty="0">
                <a:solidFill>
                  <a:srgbClr val="FF0000"/>
                </a:solidFill>
              </a:rPr>
              <a:t>red</a:t>
            </a:r>
            <a:r>
              <a:rPr lang="en-US" sz="1600" dirty="0"/>
              <a:t>.</a:t>
            </a:r>
          </a:p>
          <a:p>
            <a:r>
              <a:rPr lang="en-US" sz="1600" dirty="0"/>
              <a:t>Note that this notation of </a:t>
            </a:r>
            <a:r>
              <a:rPr lang="el-GR" sz="1600" dirty="0"/>
              <a:t>Θ</a:t>
            </a:r>
            <a:r>
              <a:rPr lang="en-US" sz="1600" dirty="0"/>
              <a:t>(number) is not correct.</a:t>
            </a:r>
          </a:p>
          <a:p>
            <a:r>
              <a:rPr lang="en-US" sz="1600" dirty="0"/>
              <a:t>I am showing it like this to highlight the difference in the values of N and k.</a:t>
            </a:r>
          </a:p>
        </p:txBody>
      </p:sp>
    </p:spTree>
    <p:extLst>
      <p:ext uri="{BB962C8B-B14F-4D97-AF65-F5344CB8AC3E}">
        <p14:creationId xmlns:p14="http://schemas.microsoft.com/office/powerpoint/2010/main" val="1609831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789D-9CDA-4FAB-939F-85390DDB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6D462-62FD-4080-B916-6503453C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5E04E-D505-4B01-AC32-7FAE11CE2638}"/>
              </a:ext>
            </a:extLst>
          </p:cNvPr>
          <p:cNvSpPr txBox="1"/>
          <p:nvPr/>
        </p:nvSpPr>
        <p:spPr>
          <a:xfrm>
            <a:off x="609600" y="1447800"/>
            <a:ext cx="7239000" cy="2000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Sort an array of  10 English letters.</a:t>
            </a:r>
          </a:p>
          <a:p>
            <a:endParaRPr lang="en-US" sz="1000" dirty="0"/>
          </a:p>
          <a:p>
            <a:r>
              <a:rPr lang="en-US" sz="2400" dirty="0"/>
              <a:t>How big is the </a:t>
            </a:r>
            <a:r>
              <a:rPr lang="en-US" sz="2400" b="1" dirty="0"/>
              <a:t>counts</a:t>
            </a:r>
            <a:r>
              <a:rPr lang="en-US" sz="2400" dirty="0"/>
              <a:t> array?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(k)  </a:t>
            </a:r>
          </a:p>
          <a:p>
            <a:r>
              <a:rPr lang="en-US" dirty="0"/>
              <a:t>(k = 26 possible key values letters)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Runtime: 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N+k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4388C5-FF74-47C9-B182-77682E03E04D}"/>
              </a:ext>
            </a:extLst>
          </p:cNvPr>
          <p:cNvSpPr/>
          <p:nvPr/>
        </p:nvSpPr>
        <p:spPr>
          <a:xfrm>
            <a:off x="685800" y="2362200"/>
            <a:ext cx="32766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031FE4-2DA9-422D-A8B3-627B1A5C2D00}"/>
              </a:ext>
            </a:extLst>
          </p:cNvPr>
          <p:cNvSpPr/>
          <p:nvPr/>
        </p:nvSpPr>
        <p:spPr>
          <a:xfrm>
            <a:off x="1828800" y="3095774"/>
            <a:ext cx="1295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26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789D-9CDA-4FAB-939F-85390DDB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6D462-62FD-4080-B916-6503453C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5E04E-D505-4B01-AC32-7FAE11CE2638}"/>
              </a:ext>
            </a:extLst>
          </p:cNvPr>
          <p:cNvSpPr txBox="1"/>
          <p:nvPr/>
        </p:nvSpPr>
        <p:spPr>
          <a:xfrm>
            <a:off x="609600" y="1447800"/>
            <a:ext cx="7239000" cy="2000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Sort an array of  10 English letters.</a:t>
            </a:r>
          </a:p>
          <a:p>
            <a:endParaRPr lang="en-US" sz="1000" dirty="0"/>
          </a:p>
          <a:p>
            <a:r>
              <a:rPr lang="en-US" sz="2400" dirty="0"/>
              <a:t>How big is the </a:t>
            </a:r>
            <a:r>
              <a:rPr lang="en-US" sz="2400" b="1" dirty="0"/>
              <a:t>counts</a:t>
            </a:r>
            <a:r>
              <a:rPr lang="en-US" sz="2400" dirty="0"/>
              <a:t> array?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(k)  </a:t>
            </a:r>
          </a:p>
          <a:p>
            <a:r>
              <a:rPr lang="en-US" dirty="0"/>
              <a:t>(k = 26 possible key values letters)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Runtime:  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N+k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7212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001000" cy="425450"/>
          </a:xfrm>
        </p:spPr>
        <p:txBody>
          <a:bodyPr/>
          <a:lstStyle/>
          <a:p>
            <a:r>
              <a:rPr lang="en-US" sz="3600" dirty="0"/>
              <a:t>Functions to convert key to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611615"/>
            <a:ext cx="8610600" cy="6109860"/>
          </a:xfrm>
        </p:spPr>
        <p:txBody>
          <a:bodyPr/>
          <a:lstStyle/>
          <a:p>
            <a:r>
              <a:rPr lang="en-US" sz="2000" dirty="0"/>
              <a:t>Function (no data structure used)</a:t>
            </a:r>
          </a:p>
          <a:p>
            <a:pPr lvl="1"/>
            <a:r>
              <a:rPr lang="en-US" sz="1600" dirty="0"/>
              <a:t>Char (the key is a char): </a:t>
            </a:r>
          </a:p>
          <a:p>
            <a:pPr lvl="2"/>
            <a:r>
              <a:rPr lang="en-US" sz="1200" dirty="0"/>
              <a:t>char-'A'   </a:t>
            </a:r>
          </a:p>
          <a:p>
            <a:pPr lvl="2"/>
            <a:r>
              <a:rPr lang="en-US" sz="1200" dirty="0"/>
              <a:t>E.g. 'D'-'A‘ or grade-'A'      (  In C you can subtract 2 chars (it uses their ASCII code)  )</a:t>
            </a:r>
          </a:p>
          <a:p>
            <a:pPr lvl="1"/>
            <a:r>
              <a:rPr lang="en-US" sz="1600" dirty="0"/>
              <a:t>Integer (the key is an </a:t>
            </a:r>
            <a:r>
              <a:rPr lang="en-US" sz="1600" dirty="0" err="1"/>
              <a:t>int</a:t>
            </a:r>
            <a:r>
              <a:rPr lang="en-US" sz="1600" dirty="0"/>
              <a:t>): </a:t>
            </a:r>
          </a:p>
          <a:p>
            <a:pPr lvl="2"/>
            <a:r>
              <a:rPr lang="en-US" sz="1400" dirty="0"/>
              <a:t>index = key-</a:t>
            </a:r>
            <a:r>
              <a:rPr lang="en-US" sz="1400" dirty="0" err="1"/>
              <a:t>min_key</a:t>
            </a:r>
            <a:r>
              <a:rPr lang="en-US" sz="1400" dirty="0"/>
              <a:t>  (index for current key is given by the formula key-</a:t>
            </a:r>
            <a:r>
              <a:rPr lang="en-US" sz="1400" dirty="0" err="1"/>
              <a:t>min_key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k = max_key-min_key+1       (possible different keys )</a:t>
            </a:r>
          </a:p>
          <a:p>
            <a:pPr lvl="2"/>
            <a:r>
              <a:rPr lang="en-US" sz="1400" dirty="0" err="1"/>
              <a:t>E.g</a:t>
            </a:r>
            <a:r>
              <a:rPr lang="en-US" sz="1400" dirty="0"/>
              <a:t> .for keys (numbers) in range 501 and 1500:</a:t>
            </a:r>
          </a:p>
          <a:p>
            <a:pPr marL="400050" lvl="1" indent="0">
              <a:buNone/>
            </a:pPr>
            <a:r>
              <a:rPr lang="en-US" sz="1600" dirty="0"/>
              <a:t>               </a:t>
            </a:r>
            <a:r>
              <a:rPr lang="en-US" sz="1400" dirty="0"/>
              <a:t>index = key-501   </a:t>
            </a:r>
          </a:p>
          <a:p>
            <a:pPr marL="400050" lvl="1" indent="0">
              <a:buNone/>
            </a:pPr>
            <a:r>
              <a:rPr lang="en-US" sz="1400" dirty="0"/>
              <a:t>               E.g. 501-501=0 so for key (number) 501, we go to index 0 in the counts array, and similar for 1500 we go to index 999 and for 700 we go to index 199 because: 1500-501=999, 700-501=199 </a:t>
            </a:r>
            <a:endParaRPr lang="en-US" sz="1600" dirty="0"/>
          </a:p>
          <a:p>
            <a:r>
              <a:rPr lang="en-US" sz="2200" dirty="0"/>
              <a:t>Using a data structure – will require</a:t>
            </a:r>
            <a:r>
              <a:rPr lang="en-US" sz="2400" dirty="0"/>
              <a:t> </a:t>
            </a:r>
            <a:r>
              <a:rPr lang="el-GR" sz="2400" dirty="0"/>
              <a:t>Θ</a:t>
            </a:r>
            <a:r>
              <a:rPr lang="en-US" sz="2400" dirty="0"/>
              <a:t>(k) extra space</a:t>
            </a:r>
            <a:endParaRPr lang="en-US" sz="2200" dirty="0"/>
          </a:p>
          <a:p>
            <a:pPr lvl="1"/>
            <a:r>
              <a:rPr lang="en-US" sz="1800" dirty="0"/>
              <a:t>Unsorted array, L, with all k possible keys and linear search for a key in the array and return the index -&gt; TC</a:t>
            </a:r>
            <a:r>
              <a:rPr lang="en-US" sz="1800" baseline="-25000" dirty="0"/>
              <a:t>key2idx(A, k, key)</a:t>
            </a:r>
            <a:r>
              <a:rPr lang="en-US" sz="1800" dirty="0"/>
              <a:t> = </a:t>
            </a:r>
            <a:r>
              <a:rPr lang="el-GR" sz="1800" dirty="0"/>
              <a:t>Θ</a:t>
            </a:r>
            <a:r>
              <a:rPr lang="en-US" sz="1800" dirty="0"/>
              <a:t>(k)   (</a:t>
            </a:r>
            <a:r>
              <a:rPr lang="en-US" sz="1800"/>
              <a:t>where |L|=</a:t>
            </a:r>
            <a:r>
              <a:rPr lang="en-US" sz="1800" dirty="0"/>
              <a:t>k)</a:t>
            </a:r>
          </a:p>
          <a:p>
            <a:pPr lvl="1"/>
            <a:r>
              <a:rPr lang="en-US" sz="1800" dirty="0"/>
              <a:t>Sorted array, S, of all possible k keys, and binary search in S to find the index for a key </a:t>
            </a:r>
          </a:p>
          <a:p>
            <a:pPr marL="457200" lvl="1" indent="0">
              <a:buNone/>
            </a:pPr>
            <a:r>
              <a:rPr lang="en-US" sz="1800" dirty="0"/>
              <a:t>      =&gt; TC</a:t>
            </a:r>
            <a:r>
              <a:rPr lang="en-US" sz="1800" baseline="-25000" dirty="0"/>
              <a:t>key2idx(</a:t>
            </a:r>
            <a:r>
              <a:rPr lang="en-US" sz="1800" baseline="-25000" dirty="0" err="1"/>
              <a:t>S,k</a:t>
            </a:r>
            <a:r>
              <a:rPr lang="en-US" sz="1800" baseline="-25000" dirty="0"/>
              <a:t>, key)</a:t>
            </a:r>
            <a:r>
              <a:rPr lang="en-US" sz="1800" dirty="0"/>
              <a:t> = </a:t>
            </a:r>
            <a:r>
              <a:rPr lang="el-GR" sz="1800" dirty="0"/>
              <a:t>Θ</a:t>
            </a:r>
            <a:r>
              <a:rPr lang="en-US" sz="1800" dirty="0"/>
              <a:t>(log</a:t>
            </a:r>
            <a:r>
              <a:rPr lang="en-US" sz="1800" baseline="-25000" dirty="0"/>
              <a:t>2</a:t>
            </a:r>
            <a:r>
              <a:rPr lang="en-US" sz="1800" dirty="0"/>
              <a:t>(k))  (where |S| = k)</a:t>
            </a:r>
          </a:p>
          <a:p>
            <a:pPr lvl="1"/>
            <a:r>
              <a:rPr lang="en-US" sz="1800" dirty="0" err="1"/>
              <a:t>HashTable</a:t>
            </a:r>
            <a:r>
              <a:rPr lang="en-US" sz="1800" dirty="0"/>
              <a:t> (</a:t>
            </a:r>
            <a:r>
              <a:rPr lang="en-US" sz="1800" dirty="0" err="1"/>
              <a:t>HashMap</a:t>
            </a:r>
            <a:r>
              <a:rPr lang="en-US" sz="1800" dirty="0"/>
              <a:t>) , H, to map unique keys to indexes. </a:t>
            </a:r>
            <a:r>
              <a:rPr lang="en-US" sz="1800" dirty="0" err="1"/>
              <a:t>HashTables</a:t>
            </a:r>
            <a:r>
              <a:rPr lang="en-US" sz="1800" dirty="0"/>
              <a:t> will be covered later in the course.  =&gt; TC</a:t>
            </a:r>
            <a:r>
              <a:rPr lang="en-US" sz="1800" baseline="-25000" dirty="0"/>
              <a:t>key2idx(H, k, key)</a:t>
            </a:r>
            <a:r>
              <a:rPr lang="en-US" sz="1800" dirty="0"/>
              <a:t> = </a:t>
            </a:r>
            <a:r>
              <a:rPr lang="el-GR" sz="1800" dirty="0"/>
              <a:t>Θ</a:t>
            </a:r>
            <a:r>
              <a:rPr lang="en-US" sz="1800" dirty="0"/>
              <a:t>(1) on average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If can guarantee that no two different keys are hashed to the same index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03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528" y="0"/>
            <a:ext cx="8229600" cy="457200"/>
          </a:xfrm>
        </p:spPr>
        <p:txBody>
          <a:bodyPr/>
          <a:lstStyle/>
          <a:p>
            <a:r>
              <a:rPr lang="en-US" sz="3200" dirty="0"/>
              <a:t>Count sort usage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529080" y="413159"/>
            <a:ext cx="9144000" cy="644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data can count sort be applied for:</a:t>
            </a:r>
          </a:p>
          <a:p>
            <a:pPr lvl="1"/>
            <a:r>
              <a:rPr lang="en-US" sz="1800" dirty="0"/>
              <a:t>Values (keys) to be sorted must be integer values or chars (or be able to map to integers easily), </a:t>
            </a:r>
          </a:p>
          <a:p>
            <a:pPr lvl="2"/>
            <a:r>
              <a:rPr lang="en-US" sz="1400" dirty="0"/>
              <a:t>It DOES work for negative values as well.</a:t>
            </a:r>
            <a:r>
              <a:rPr lang="en-US" sz="1800" dirty="0"/>
              <a:t> </a:t>
            </a:r>
            <a:r>
              <a:rPr lang="en-US" sz="1400" dirty="0"/>
              <a:t>E.g. for temperatures in range [-20, 50], the formula is temp-</a:t>
            </a:r>
            <a:r>
              <a:rPr lang="en-US" sz="1400" dirty="0" err="1"/>
              <a:t>min_temp</a:t>
            </a:r>
            <a:r>
              <a:rPr lang="en-US" sz="1400" dirty="0"/>
              <a:t> = temp - (-20).   E.g. (-20)-(-20)= (-20)+20 = 0,   (-15)-(-20)=5, 50-(-20) = 70</a:t>
            </a:r>
          </a:p>
          <a:p>
            <a:pPr marL="685800" lvl="1">
              <a:buFontTx/>
              <a:buChar char="-"/>
            </a:pPr>
            <a:r>
              <a:rPr lang="en-US" sz="1800" dirty="0"/>
              <a:t>What data (keys) will count sort NOT be able to handle?</a:t>
            </a:r>
          </a:p>
          <a:p>
            <a:pPr marL="1085850" lvl="2">
              <a:buFontTx/>
              <a:buChar char="-"/>
            </a:pPr>
            <a:r>
              <a:rPr lang="en-US" sz="1600" dirty="0"/>
              <a:t>Real numbers (float, double).</a:t>
            </a:r>
          </a:p>
          <a:p>
            <a:pPr marL="1085850" lvl="2">
              <a:buFontTx/>
              <a:buChar char="-"/>
            </a:pPr>
            <a:r>
              <a:rPr lang="en-US" sz="1600" dirty="0"/>
              <a:t>Strings (generates very large k and it is non-trivial to generate an index based on a string)</a:t>
            </a:r>
          </a:p>
          <a:p>
            <a:r>
              <a:rPr lang="en-US" sz="2000" dirty="0"/>
              <a:t>When is count sort better than worst case insertion sort?</a:t>
            </a:r>
          </a:p>
          <a:p>
            <a:pPr marL="685800" lvl="1">
              <a:buFontTx/>
              <a:buChar char="-"/>
            </a:pPr>
            <a:r>
              <a:rPr lang="en-US" sz="1800" dirty="0"/>
              <a:t>The number of all possible keys (k) should be asymptotically smaller than N</a:t>
            </a:r>
            <a:r>
              <a:rPr lang="en-US" sz="1800" baseline="30000" dirty="0"/>
              <a:t>2</a:t>
            </a:r>
            <a:r>
              <a:rPr lang="en-US" sz="1800" dirty="0"/>
              <a:t>  (written as k=o(N</a:t>
            </a:r>
            <a:r>
              <a:rPr lang="en-US" sz="1800" baseline="30000" dirty="0"/>
              <a:t>2</a:t>
            </a:r>
            <a:r>
              <a:rPr lang="en-US" sz="1800" dirty="0"/>
              <a:t>) ). Ideally k is at most proportional to N (written: k=O(N) ) </a:t>
            </a:r>
          </a:p>
          <a:p>
            <a:r>
              <a:rPr lang="en-US" sz="2000" dirty="0"/>
              <a:t>In a case when both insertion sort and count sort can be used, can you think of a reason why insertion sort would be preferred?</a:t>
            </a:r>
          </a:p>
          <a:p>
            <a:pPr lvl="1"/>
            <a:r>
              <a:rPr lang="en-US" sz="1800" dirty="0"/>
              <a:t>If the best case of insertion sort (data is almost sorted) is likely </a:t>
            </a:r>
          </a:p>
          <a:p>
            <a:pPr lvl="1"/>
            <a:r>
              <a:rPr lang="en-US" sz="1800" dirty="0"/>
              <a:t>Do not want to use the extra space of count sort</a:t>
            </a:r>
          </a:p>
          <a:p>
            <a:pPr lvl="1"/>
            <a:r>
              <a:rPr lang="en-US" sz="1800" dirty="0"/>
              <a:t>Want an adaptive algorithm.</a:t>
            </a:r>
          </a:p>
          <a:p>
            <a:pPr lvl="1"/>
            <a:r>
              <a:rPr lang="en-US" sz="1800" dirty="0"/>
              <a:t>k may be too big</a:t>
            </a:r>
          </a:p>
          <a:p>
            <a:r>
              <a:rPr lang="en-US" sz="2000" dirty="0"/>
              <a:t>How does count sort compare to the BEST case of insertion sort? </a:t>
            </a:r>
          </a:p>
          <a:p>
            <a:pPr lvl="1"/>
            <a:r>
              <a:rPr lang="en-US" sz="1800" dirty="0"/>
              <a:t>Insertion sort is better: does not use extra space, and does less work in general (smaller dominant term)</a:t>
            </a:r>
          </a:p>
        </p:txBody>
      </p:sp>
    </p:spTree>
    <p:extLst>
      <p:ext uri="{BB962C8B-B14F-4D97-AF65-F5344CB8AC3E}">
        <p14:creationId xmlns:p14="http://schemas.microsoft.com/office/powerpoint/2010/main" val="1096298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51114"/>
            <a:ext cx="9753600" cy="6096000"/>
          </a:xfrm>
        </p:spPr>
        <p:txBody>
          <a:bodyPr/>
          <a:lstStyle/>
          <a:p>
            <a:pPr marL="0" indent="0">
              <a:buNone/>
            </a:pPr>
            <a:endParaRPr lang="en-US" sz="7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// Assume: k = number of different possible keys,</a:t>
            </a:r>
          </a:p>
          <a:p>
            <a:pPr marL="0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//                  key2idx(key) returns the index for that key (e.g. 0 for letter A)</a:t>
            </a:r>
          </a:p>
          <a:p>
            <a:pPr marL="0" indent="0">
              <a:buNone/>
            </a:pPr>
            <a:r>
              <a:rPr lang="en-US" sz="1400" dirty="0">
                <a:cs typeface="Courier New" panose="02070309020205020404" pitchFamily="49" charset="0"/>
              </a:rPr>
              <a:t>//                  Records is a </a:t>
            </a:r>
            <a:r>
              <a:rPr lang="en-US" sz="1400" dirty="0" err="1">
                <a:cs typeface="Courier New" panose="02070309020205020404" pitchFamily="49" charset="0"/>
              </a:rPr>
              <a:t>typename</a:t>
            </a:r>
            <a:r>
              <a:rPr lang="en-US" sz="1400" dirty="0">
                <a:cs typeface="Courier New" panose="02070309020205020404" pitchFamily="49" charset="0"/>
              </a:rPr>
              <a:t> for a struct that has a ‘key’ field</a:t>
            </a:r>
          </a:p>
          <a:p>
            <a:pPr marL="0" indent="0">
              <a:buNone/>
            </a:pPr>
            <a:endParaRPr lang="en-US" sz="7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(Records* A, int N, int k){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int counts[k];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Records copy[N];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for(j=0; j&lt;k;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100" dirty="0">
                <a:solidFill>
                  <a:prstClr val="black"/>
                </a:solidFill>
                <a:cs typeface="Courier New" panose="02070309020205020404" pitchFamily="49" charset="0"/>
              </a:rPr>
              <a:t>// </a:t>
            </a:r>
            <a:r>
              <a:rPr lang="en-US" sz="1100" dirty="0" err="1">
                <a:solidFill>
                  <a:prstClr val="black"/>
                </a:solidFill>
                <a:cs typeface="Courier New" panose="02070309020205020404" pitchFamily="49" charset="0"/>
              </a:rPr>
              <a:t>init</a:t>
            </a:r>
            <a:r>
              <a:rPr lang="en-US" sz="1100" dirty="0">
                <a:solidFill>
                  <a:prstClr val="black"/>
                </a:solidFill>
                <a:cs typeface="Courier New" panose="02070309020205020404" pitchFamily="49" charset="0"/>
              </a:rPr>
              <a:t> counts to 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counts[j]=0;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for(t=0; t&lt;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++){ </a:t>
            </a:r>
            <a:r>
              <a:rPr lang="en-US" sz="1100" dirty="0">
                <a:solidFill>
                  <a:prstClr val="black"/>
                </a:solidFill>
                <a:cs typeface="Courier New" panose="02070309020205020404" pitchFamily="49" charset="0"/>
              </a:rPr>
              <a:t>// update counts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key2idx(A[t].key); </a:t>
            </a:r>
            <a:r>
              <a:rPr lang="en-US" sz="1200" dirty="0">
                <a:cs typeface="Courier New" panose="02070309020205020404" pitchFamily="49" charset="0"/>
              </a:rPr>
              <a:t>//assume key2index is </a:t>
            </a:r>
            <a:r>
              <a:rPr lang="el-GR" sz="1200" dirty="0">
                <a:cs typeface="Courier New" panose="02070309020205020404" pitchFamily="49" charset="0"/>
              </a:rPr>
              <a:t>Θ</a:t>
            </a:r>
            <a:r>
              <a:rPr lang="en-US" sz="1200" dirty="0">
                <a:cs typeface="Courier New" panose="02070309020205020404" pitchFamily="49" charset="0"/>
              </a:rPr>
              <a:t>(1)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]++;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for(j=1; j&lt;k;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100" dirty="0">
                <a:solidFill>
                  <a:prstClr val="black"/>
                </a:solidFill>
                <a:cs typeface="Courier New" panose="02070309020205020404" pitchFamily="49" charset="0"/>
              </a:rPr>
              <a:t>// cumulative sum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counts[j]=counts[j]+counts[j-1];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for(t=N-1; t&gt;=0;t--){ </a:t>
            </a:r>
            <a:r>
              <a:rPr lang="en-US" sz="1100" dirty="0">
                <a:solidFill>
                  <a:prstClr val="black"/>
                </a:solidFill>
                <a:cs typeface="Courier New" panose="02070309020205020404" pitchFamily="49" charset="0"/>
              </a:rPr>
              <a:t>// copy data in sorted order in copy array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key2idx(A[t].key); </a:t>
            </a:r>
            <a:r>
              <a:rPr lang="en-US" sz="1200" dirty="0">
                <a:cs typeface="Courier New" panose="02070309020205020404" pitchFamily="49" charset="0"/>
              </a:rPr>
              <a:t>//assume key2index is </a:t>
            </a:r>
            <a:r>
              <a:rPr lang="el-GR" sz="1200" dirty="0">
                <a:cs typeface="Courier New" panose="02070309020205020404" pitchFamily="49" charset="0"/>
              </a:rPr>
              <a:t>Θ</a:t>
            </a:r>
            <a:r>
              <a:rPr lang="en-US" sz="1200" dirty="0">
                <a:cs typeface="Courier New" panose="02070309020205020404" pitchFamily="49" charset="0"/>
              </a:rPr>
              <a:t>(1)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]--;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copy[counts[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]]=A[t]; </a:t>
            </a:r>
            <a:r>
              <a:rPr lang="en-US" sz="1100" dirty="0">
                <a:cs typeface="Courier New" panose="02070309020205020404" pitchFamily="49" charset="0"/>
              </a:rPr>
              <a:t>//counts[</a:t>
            </a:r>
            <a:r>
              <a:rPr lang="en-US" sz="1100" dirty="0" err="1">
                <a:cs typeface="Courier New" panose="02070309020205020404" pitchFamily="49" charset="0"/>
              </a:rPr>
              <a:t>idx</a:t>
            </a:r>
            <a:r>
              <a:rPr lang="en-US" sz="1100" dirty="0">
                <a:cs typeface="Courier New" panose="02070309020205020404" pitchFamily="49" charset="0"/>
              </a:rPr>
              <a:t>] holds the index (+1) where A[t] will be in the sorted array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for(t=0; t&lt;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100" dirty="0">
                <a:cs typeface="Courier New" panose="02070309020205020404" pitchFamily="49" charset="0"/>
              </a:rPr>
              <a:t>// copy back in the original array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A[t] = copy[t];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422B47-5BE8-4D87-BC26-F05D19F9C42E}"/>
              </a:ext>
            </a:extLst>
          </p:cNvPr>
          <p:cNvSpPr txBox="1"/>
          <p:nvPr/>
        </p:nvSpPr>
        <p:spPr>
          <a:xfrm>
            <a:off x="1219200" y="152400"/>
            <a:ext cx="3807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Generic count sort Algorithm</a:t>
            </a:r>
          </a:p>
        </p:txBody>
      </p:sp>
    </p:spTree>
    <p:extLst>
      <p:ext uri="{BB962C8B-B14F-4D97-AF65-F5344CB8AC3E}">
        <p14:creationId xmlns:p14="http://schemas.microsoft.com/office/powerpoint/2010/main" val="1562007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66800"/>
            <a:ext cx="8229600" cy="2362200"/>
          </a:xfrm>
        </p:spPr>
        <p:txBody>
          <a:bodyPr/>
          <a:lstStyle/>
          <a:p>
            <a:r>
              <a:rPr lang="en-US" dirty="0"/>
              <a:t>Least Significant Digit</a:t>
            </a:r>
            <a:br>
              <a:rPr lang="en-US" dirty="0"/>
            </a:br>
            <a:r>
              <a:rPr lang="en-US" dirty="0"/>
              <a:t>Radix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67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722"/>
            <a:ext cx="8229600" cy="972879"/>
          </a:xfrm>
          <a:noFill/>
        </p:spPr>
        <p:txBody>
          <a:bodyPr/>
          <a:lstStyle/>
          <a:p>
            <a:r>
              <a:rPr lang="en-US" dirty="0"/>
              <a:t>LSD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458200" cy="5638800"/>
          </a:xfrm>
        </p:spPr>
        <p:txBody>
          <a:bodyPr/>
          <a:lstStyle/>
          <a:p>
            <a:r>
              <a:rPr lang="en-US" dirty="0"/>
              <a:t>Radix sort:</a:t>
            </a:r>
          </a:p>
          <a:p>
            <a:pPr lvl="1"/>
            <a:r>
              <a:rPr lang="en-US" dirty="0"/>
              <a:t>Addresses the problem count sort has with large range, k.</a:t>
            </a:r>
          </a:p>
          <a:p>
            <a:pPr lvl="1"/>
            <a:r>
              <a:rPr lang="en-US" dirty="0"/>
              <a:t>Sorts the data by repeatedly sorting by digits</a:t>
            </a:r>
          </a:p>
          <a:p>
            <a:pPr lvl="1"/>
            <a:r>
              <a:rPr lang="en-US" dirty="0"/>
              <a:t>Versions based on what it sorts first: </a:t>
            </a:r>
          </a:p>
          <a:p>
            <a:pPr lvl="2"/>
            <a:r>
              <a:rPr lang="en-US" dirty="0"/>
              <a:t>LSD = Least Significant Digit first.</a:t>
            </a:r>
          </a:p>
          <a:p>
            <a:pPr lvl="2"/>
            <a:r>
              <a:rPr lang="en-US" sz="1800" dirty="0"/>
              <a:t>MSD = Most Significant Digit first – We will not cover it.</a:t>
            </a:r>
          </a:p>
          <a:p>
            <a:pPr lvl="1"/>
            <a:endParaRPr lang="en-US" dirty="0"/>
          </a:p>
          <a:p>
            <a:r>
              <a:rPr lang="en-US" dirty="0"/>
              <a:t>LSD radix sort (Least Significant Digit)</a:t>
            </a:r>
          </a:p>
          <a:p>
            <a:pPr lvl="1"/>
            <a:r>
              <a:rPr lang="en-US" dirty="0"/>
              <a:t>sorts the data based on individual digits, starting at the Least Significant Digit (LSD).</a:t>
            </a:r>
          </a:p>
          <a:p>
            <a:pPr lvl="1"/>
            <a:r>
              <a:rPr lang="en-US" dirty="0"/>
              <a:t>It is somewhat counterintuitive, but:</a:t>
            </a:r>
          </a:p>
          <a:p>
            <a:pPr lvl="2"/>
            <a:r>
              <a:rPr lang="en-US" dirty="0"/>
              <a:t>It works (requires a </a:t>
            </a:r>
            <a:r>
              <a:rPr lang="en-US" u="sng" dirty="0"/>
              <a:t>stable sort</a:t>
            </a:r>
            <a:r>
              <a:rPr lang="en-US" dirty="0"/>
              <a:t> for sorting based on the digits)</a:t>
            </a:r>
          </a:p>
          <a:p>
            <a:pPr lvl="2"/>
            <a:r>
              <a:rPr lang="en-US" dirty="0"/>
              <a:t>It is simpler to implement than the MSD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7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381001"/>
          </a:xfrm>
        </p:spPr>
        <p:txBody>
          <a:bodyPr/>
          <a:lstStyle/>
          <a:p>
            <a:r>
              <a:rPr lang="en-US" sz="3600" dirty="0"/>
              <a:t>Sorting with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534400" cy="603567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each digit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to d-1  </a:t>
            </a:r>
            <a:r>
              <a:rPr lang="en-US" sz="1800" dirty="0"/>
              <a:t>(0 is the least significant digit)</a:t>
            </a:r>
          </a:p>
          <a:p>
            <a:pPr marL="0" indent="0">
              <a:buNone/>
            </a:pPr>
            <a:r>
              <a:rPr lang="en-US" sz="2000" b="1" dirty="0"/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count_sort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using digit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the key</a:t>
            </a:r>
            <a:endParaRPr lang="en-US" sz="20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600" dirty="0"/>
              <a:t>Known that values in A are in range: [0,999] =&gt; at most 3 digits</a:t>
            </a:r>
          </a:p>
          <a:p>
            <a:pPr marL="0" indent="0">
              <a:buNone/>
            </a:pPr>
            <a:r>
              <a:rPr lang="en-US" sz="2000" dirty="0"/>
              <a:t>A: {708,  512,  131,  24,  742,  810,  107,  634}       ( Original array )</a:t>
            </a:r>
          </a:p>
          <a:p>
            <a:pPr marL="0" indent="0">
              <a:buNone/>
            </a:pPr>
            <a:r>
              <a:rPr lang="en-US" sz="2000" dirty="0"/>
              <a:t>                    sort by </a:t>
            </a:r>
            <a:r>
              <a:rPr lang="en-US" sz="2400" dirty="0">
                <a:solidFill>
                  <a:srgbClr val="C00000"/>
                </a:solidFill>
              </a:rPr>
              <a:t>units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A: {81</a:t>
            </a:r>
            <a:r>
              <a:rPr lang="en-US" sz="2000" b="1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,  13</a:t>
            </a:r>
            <a:r>
              <a:rPr lang="en-US" sz="2000" b="1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,  51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  <a:r>
              <a:rPr lang="en-US" sz="2000" dirty="0"/>
              <a:t>,  74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  <a:r>
              <a:rPr lang="en-US" sz="2000" dirty="0"/>
              <a:t>,   2</a:t>
            </a:r>
            <a:r>
              <a:rPr lang="en-US" sz="2000" b="1" dirty="0">
                <a:solidFill>
                  <a:srgbClr val="C00000"/>
                </a:solidFill>
              </a:rPr>
              <a:t>4</a:t>
            </a:r>
            <a:r>
              <a:rPr lang="en-US" sz="2000" dirty="0"/>
              <a:t>,  63</a:t>
            </a:r>
            <a:r>
              <a:rPr lang="en-US" sz="2000" b="1" dirty="0">
                <a:solidFill>
                  <a:srgbClr val="C00000"/>
                </a:solidFill>
              </a:rPr>
              <a:t>4</a:t>
            </a:r>
            <a:r>
              <a:rPr lang="en-US" sz="2000" dirty="0"/>
              <a:t>,  10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dirty="0"/>
              <a:t>,  70</a:t>
            </a:r>
            <a:r>
              <a:rPr lang="en-US" sz="2000" b="1" dirty="0">
                <a:solidFill>
                  <a:srgbClr val="C00000"/>
                </a:solidFill>
              </a:rPr>
              <a:t>8</a:t>
            </a: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                    sort by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tens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A: {1</a:t>
            </a:r>
            <a:r>
              <a:rPr lang="en-US" sz="2000" b="1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7,  7</a:t>
            </a:r>
            <a:r>
              <a:rPr lang="en-US" sz="2000" b="1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8,  8</a:t>
            </a:r>
            <a:r>
              <a:rPr lang="en-US" sz="2000" b="1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0,  5</a:t>
            </a:r>
            <a:r>
              <a:rPr lang="en-US" sz="2000" b="1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2,   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  <a:r>
              <a:rPr lang="en-US" sz="2000" dirty="0"/>
              <a:t>4,  1</a:t>
            </a:r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1,  6</a:t>
            </a:r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4,  7</a:t>
            </a:r>
            <a:r>
              <a:rPr lang="en-US" sz="2000" b="1" dirty="0">
                <a:solidFill>
                  <a:srgbClr val="C00000"/>
                </a:solidFill>
              </a:rPr>
              <a:t>4</a:t>
            </a:r>
            <a:r>
              <a:rPr lang="en-US" sz="2000" dirty="0"/>
              <a:t>2}</a:t>
            </a:r>
          </a:p>
          <a:p>
            <a:pPr marL="0" indent="0">
              <a:buNone/>
            </a:pPr>
            <a:r>
              <a:rPr lang="en-US" sz="2000" dirty="0"/>
              <a:t>                    sort by  </a:t>
            </a:r>
            <a:r>
              <a:rPr lang="en-US" sz="2400" dirty="0">
                <a:solidFill>
                  <a:srgbClr val="C00000"/>
                </a:solidFill>
              </a:rPr>
              <a:t>hundreds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A: {</a:t>
            </a:r>
            <a:r>
              <a:rPr lang="en-US" sz="2000" b="1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24,  </a:t>
            </a:r>
            <a:r>
              <a:rPr lang="en-US" sz="2000" b="1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07,  </a:t>
            </a:r>
            <a:r>
              <a:rPr lang="en-US" sz="2000" b="1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31, </a:t>
            </a:r>
            <a:r>
              <a:rPr lang="en-US" sz="2000" b="1" dirty="0">
                <a:solidFill>
                  <a:srgbClr val="C00000"/>
                </a:solidFill>
              </a:rPr>
              <a:t>5</a:t>
            </a:r>
            <a:r>
              <a:rPr lang="en-US" sz="2000" dirty="0"/>
              <a:t>12,  </a:t>
            </a:r>
            <a:r>
              <a:rPr lang="en-US" sz="2000" b="1" dirty="0">
                <a:solidFill>
                  <a:srgbClr val="C00000"/>
                </a:solidFill>
              </a:rPr>
              <a:t>6</a:t>
            </a:r>
            <a:r>
              <a:rPr lang="en-US" sz="2000" dirty="0"/>
              <a:t>34,  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dirty="0"/>
              <a:t>08,  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dirty="0"/>
              <a:t>42,  </a:t>
            </a:r>
            <a:r>
              <a:rPr lang="en-US" sz="2000" b="1" dirty="0">
                <a:solidFill>
                  <a:srgbClr val="C00000"/>
                </a:solidFill>
              </a:rPr>
              <a:t>8</a:t>
            </a:r>
            <a:r>
              <a:rPr lang="en-US" sz="2000" dirty="0"/>
              <a:t>10}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Here (in base 10): n = 8, d = 3, k=10 (0,1,2,…9)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In base 2 (as numbers are stored): n=8,  d=32 (for  4Bytes </a:t>
            </a:r>
            <a:r>
              <a:rPr lang="en-US" sz="2000" dirty="0" err="1"/>
              <a:t>int</a:t>
            </a:r>
            <a:r>
              <a:rPr lang="en-US" sz="2000" dirty="0"/>
              <a:t>),  k=2 (bit: 0, 1)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Implementation: How do you “extract” a digit from an integer in C? Use % and /.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76200"/>
            <a:ext cx="8686800" cy="914400"/>
          </a:xfrm>
        </p:spPr>
        <p:txBody>
          <a:bodyPr/>
          <a:lstStyle/>
          <a:p>
            <a:r>
              <a:rPr lang="en-US" sz="2800" dirty="0"/>
              <a:t>Lower-bounds on comparison-based sorting algorithms (Decision tree) </a:t>
            </a:r>
            <a:r>
              <a:rPr lang="en-US" sz="2800" dirty="0">
                <a:solidFill>
                  <a:srgbClr val="FF0000"/>
                </a:solidFill>
              </a:rPr>
              <a:t>– covered if time permits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839200" cy="5715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/>
              <a:t>A correct sorting algorithm must be able to distinguish between any two different permutations of N items. </a:t>
            </a:r>
          </a:p>
          <a:p>
            <a:r>
              <a:rPr lang="en-US" sz="2400" dirty="0"/>
              <a:t>If the algorithm is based on comparing elements, it can only compare one pair at a time.</a:t>
            </a:r>
          </a:p>
          <a:p>
            <a:r>
              <a:rPr lang="en-US" sz="2400" dirty="0"/>
              <a:t>Build a binary tree where at each node you compare a different pair of elements, and branch left and right based on the result of the comparison.</a:t>
            </a:r>
          </a:p>
          <a:p>
            <a:pPr marL="457200" lvl="1" indent="0">
              <a:buNone/>
            </a:pPr>
            <a:r>
              <a:rPr lang="en-US" dirty="0"/>
              <a:t>=&gt; each permutation must be a leaf and must be reachable	</a:t>
            </a:r>
          </a:p>
          <a:p>
            <a:pPr marL="457200" lvl="1" indent="0">
              <a:buNone/>
            </a:pPr>
            <a:r>
              <a:rPr lang="en-US" dirty="0"/>
              <a:t>    Number of permutations for n elements: n!  </a:t>
            </a:r>
          </a:p>
          <a:p>
            <a:pPr marL="457200" lvl="1" indent="0">
              <a:buNone/>
            </a:pPr>
            <a:r>
              <a:rPr lang="en-US" dirty="0"/>
              <a:t>=&gt; tree will have at least n! leaves. =&gt; height ≥ </a:t>
            </a:r>
            <a:r>
              <a:rPr lang="en-US" dirty="0" err="1"/>
              <a:t>lg</a:t>
            </a:r>
            <a:r>
              <a:rPr lang="en-US" dirty="0"/>
              <a:t> (n!) =&gt;</a:t>
            </a:r>
          </a:p>
          <a:p>
            <a:pPr marL="457200" lvl="1" indent="0">
              <a:buNone/>
            </a:pPr>
            <a:r>
              <a:rPr lang="en-US" dirty="0"/>
              <a:t>     height = </a:t>
            </a:r>
            <a:r>
              <a:rPr lang="el-GR" dirty="0"/>
              <a:t>Ω</a:t>
            </a:r>
            <a:r>
              <a:rPr lang="en-US" dirty="0"/>
              <a:t>(</a:t>
            </a:r>
            <a:r>
              <a:rPr lang="en-US" dirty="0" err="1"/>
              <a:t>nlgn</a:t>
            </a:r>
            <a:r>
              <a:rPr lang="en-US" dirty="0"/>
              <a:t>)     </a:t>
            </a:r>
            <a:r>
              <a:rPr lang="en-US" sz="2000" dirty="0"/>
              <a:t> (</a:t>
            </a:r>
            <a:r>
              <a:rPr lang="en-US" sz="2000" dirty="0" err="1"/>
              <a:t>b.c.</a:t>
            </a:r>
            <a:r>
              <a:rPr lang="en-US" sz="2000" dirty="0"/>
              <a:t> </a:t>
            </a:r>
            <a:r>
              <a:rPr lang="en-US" sz="2000" dirty="0" err="1"/>
              <a:t>lg</a:t>
            </a:r>
            <a:r>
              <a:rPr lang="en-US" sz="2000" dirty="0"/>
              <a:t>(n!) = </a:t>
            </a:r>
            <a:r>
              <a:rPr lang="el-GR" sz="2000" dirty="0"/>
              <a:t>Θ</a:t>
            </a:r>
            <a:r>
              <a:rPr lang="en-US" sz="2000" dirty="0"/>
              <a:t>(</a:t>
            </a:r>
            <a:r>
              <a:rPr lang="en-US" sz="2000" dirty="0" err="1"/>
              <a:t>nlgn</a:t>
            </a:r>
            <a:r>
              <a:rPr lang="en-US" sz="2000" dirty="0"/>
              <a:t>))</a:t>
            </a:r>
            <a:endParaRPr lang="en-US" dirty="0"/>
          </a:p>
          <a:p>
            <a:pPr lvl="1"/>
            <a:r>
              <a:rPr lang="en-US" dirty="0"/>
              <a:t>The decision tree for any comparison-based algorithm will have the above properties =&gt; cannot take less than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nlgn</a:t>
            </a:r>
            <a:r>
              <a:rPr lang="en-US" dirty="0"/>
              <a:t>) time in the worst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17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447800"/>
            <a:ext cx="8915400" cy="5029200"/>
          </a:xfrm>
        </p:spPr>
        <p:txBody>
          <a:bodyPr/>
          <a:lstStyle/>
          <a:p>
            <a:r>
              <a:rPr lang="en-US" sz="2400" dirty="0"/>
              <a:t>What are the quantities that affect the time and space complexity?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What is the time and space complexity?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Properties: </a:t>
            </a:r>
          </a:p>
          <a:p>
            <a:pPr marL="0" lvl="1" indent="0">
              <a:buNone/>
            </a:pPr>
            <a:r>
              <a:rPr lang="en-US" dirty="0"/>
              <a:t>	- </a:t>
            </a:r>
            <a:r>
              <a:rPr lang="en-US" sz="2000" dirty="0"/>
              <a:t>Stable? </a:t>
            </a:r>
          </a:p>
          <a:p>
            <a:pPr marL="0" lvl="1" indent="0">
              <a:buNone/>
            </a:pPr>
            <a:r>
              <a:rPr lang="en-US" sz="2000" dirty="0"/>
              <a:t>	- Adaptive?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3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762000"/>
          </a:xfrm>
        </p:spPr>
        <p:txBody>
          <a:bodyPr/>
          <a:lstStyle/>
          <a:p>
            <a:r>
              <a:rPr lang="en-US" sz="3600" dirty="0"/>
              <a:t>LSD Radix Sort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6546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What are the quantities that affect the time and space complexity?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n is the number of items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k is radix (or the base)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d: the number of digits in the radix-k representation of each item. </a:t>
            </a:r>
          </a:p>
          <a:p>
            <a:pPr marL="0" lvl="1" indent="0">
              <a:buNone/>
            </a:pPr>
            <a:r>
              <a:rPr lang="en-US" dirty="0"/>
              <a:t>What is the time and space complexity?</a:t>
            </a:r>
          </a:p>
          <a:p>
            <a:r>
              <a:rPr lang="el-GR" sz="2400" dirty="0">
                <a:solidFill>
                  <a:srgbClr val="7030A0"/>
                </a:solidFill>
              </a:rPr>
              <a:t>Θ</a:t>
            </a:r>
            <a:r>
              <a:rPr lang="en-US" sz="2400" dirty="0">
                <a:solidFill>
                  <a:srgbClr val="7030A0"/>
                </a:solidFill>
              </a:rPr>
              <a:t>(d*(</a:t>
            </a:r>
            <a:r>
              <a:rPr lang="en-US" sz="2400" dirty="0" err="1">
                <a:solidFill>
                  <a:srgbClr val="7030A0"/>
                </a:solidFill>
              </a:rPr>
              <a:t>n+k</a:t>
            </a:r>
            <a:r>
              <a:rPr lang="en-US" sz="2400" dirty="0">
                <a:solidFill>
                  <a:srgbClr val="7030A0"/>
                </a:solidFill>
              </a:rPr>
              <a:t>)) time.  (</a:t>
            </a:r>
            <a:r>
              <a:rPr lang="el-GR" sz="2400" dirty="0">
                <a:solidFill>
                  <a:srgbClr val="7030A0"/>
                </a:solidFill>
              </a:rPr>
              <a:t>Θ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nd+kd</a:t>
            </a:r>
            <a:r>
              <a:rPr lang="en-US" sz="2400" dirty="0">
                <a:solidFill>
                  <a:srgbClr val="7030A0"/>
                </a:solidFill>
              </a:rPr>
              <a:t>))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d * the time complexity of count sort</a:t>
            </a:r>
            <a:endParaRPr lang="en-US" sz="1800" dirty="0">
              <a:solidFill>
                <a:srgbClr val="7030A0"/>
              </a:solidFill>
            </a:endParaRP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See the visualization at: </a:t>
            </a:r>
            <a:r>
              <a:rPr lang="en-US" sz="1200" dirty="0">
                <a:solidFill>
                  <a:srgbClr val="7030A0"/>
                </a:solidFill>
                <a:hlinkClick r:id="rId2"/>
              </a:rPr>
              <a:t>https://www.cs.usfca.edu/~galles/visualization/RadixSort.html</a:t>
            </a:r>
            <a:endParaRPr lang="en-US" sz="1200" dirty="0">
              <a:solidFill>
                <a:srgbClr val="7030A0"/>
              </a:solidFill>
            </a:endParaRPr>
          </a:p>
          <a:p>
            <a:r>
              <a:rPr lang="el-GR" sz="2400" dirty="0">
                <a:solidFill>
                  <a:srgbClr val="7030A0"/>
                </a:solidFill>
              </a:rPr>
              <a:t>Θ</a:t>
            </a:r>
            <a:r>
              <a:rPr lang="en-US" sz="2400" dirty="0">
                <a:solidFill>
                  <a:srgbClr val="7030A0"/>
                </a:solidFill>
              </a:rPr>
              <a:t>(n + k) space (for count sort).</a:t>
            </a:r>
          </a:p>
          <a:p>
            <a:pPr lvl="1"/>
            <a:r>
              <a:rPr lang="el-GR" sz="2000" dirty="0">
                <a:solidFill>
                  <a:srgbClr val="7030A0"/>
                </a:solidFill>
              </a:rPr>
              <a:t>Θ</a:t>
            </a:r>
            <a:r>
              <a:rPr lang="en-US" sz="2000" dirty="0">
                <a:solidFill>
                  <a:srgbClr val="7030A0"/>
                </a:solidFill>
              </a:rPr>
              <a:t>(n) space for scratch array.</a:t>
            </a:r>
          </a:p>
          <a:p>
            <a:pPr lvl="1"/>
            <a:r>
              <a:rPr lang="el-GR" sz="2000" dirty="0">
                <a:solidFill>
                  <a:srgbClr val="7030A0"/>
                </a:solidFill>
              </a:rPr>
              <a:t>Θ</a:t>
            </a:r>
            <a:r>
              <a:rPr lang="en-US" sz="2000" dirty="0">
                <a:solidFill>
                  <a:srgbClr val="7030A0"/>
                </a:solidFill>
              </a:rPr>
              <a:t>(k) space for counters/indices array.</a:t>
            </a:r>
          </a:p>
          <a:p>
            <a:r>
              <a:rPr lang="en-US" sz="2400" dirty="0"/>
              <a:t>Properties </a:t>
            </a:r>
            <a:r>
              <a:rPr lang="en-US" sz="2400" dirty="0">
                <a:solidFill>
                  <a:srgbClr val="7030A0"/>
                </a:solidFill>
              </a:rPr>
              <a:t>(same as count sort)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Stable – </a:t>
            </a:r>
            <a:r>
              <a:rPr lang="en-US" sz="2000" dirty="0">
                <a:solidFill>
                  <a:srgbClr val="7030A0"/>
                </a:solidFill>
              </a:rPr>
              <a:t>yes (because count sort is)</a:t>
            </a:r>
          </a:p>
          <a:p>
            <a:pPr lvl="1"/>
            <a:r>
              <a:rPr lang="en-US" sz="2000" dirty="0"/>
              <a:t>Adaptive - </a:t>
            </a:r>
            <a:r>
              <a:rPr lang="en-US" sz="2000" dirty="0">
                <a:solidFill>
                  <a:srgbClr val="7030A0"/>
                </a:solidFill>
              </a:rPr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43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Radix-sort to sort an array of 3-letter English words: [sun, cat, tot, ban, dog, toy, law, all, bat, rat, dot, toe, owl]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93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type of data can be sorted with radix sort (that uses count sort)?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For each type of data below, say if it can be sorted with Radix sort and how you would do it.</a:t>
            </a:r>
          </a:p>
          <a:p>
            <a:r>
              <a:rPr lang="en-US" sz="2400" dirty="0"/>
              <a:t>Integers</a:t>
            </a:r>
          </a:p>
          <a:p>
            <a:pPr lvl="1"/>
            <a:r>
              <a:rPr lang="en-US" sz="2000" dirty="0"/>
              <a:t>All positive  __</a:t>
            </a:r>
            <a:r>
              <a:rPr lang="en-US" sz="2000" dirty="0">
                <a:solidFill>
                  <a:srgbClr val="C00000"/>
                </a:solidFill>
              </a:rPr>
              <a:t>yes</a:t>
            </a:r>
            <a:r>
              <a:rPr lang="en-US" sz="2000" dirty="0"/>
              <a:t>________</a:t>
            </a:r>
          </a:p>
          <a:p>
            <a:pPr lvl="1"/>
            <a:r>
              <a:rPr lang="en-US" sz="2000" dirty="0"/>
              <a:t>All negative  ___</a:t>
            </a:r>
            <a:r>
              <a:rPr lang="en-US" sz="2000" dirty="0">
                <a:solidFill>
                  <a:srgbClr val="C00000"/>
                </a:solidFill>
              </a:rPr>
              <a:t>yes, but careful about the sign, reverse order of magnitude (</a:t>
            </a:r>
            <a:r>
              <a:rPr lang="en-US" sz="2000" dirty="0" err="1">
                <a:solidFill>
                  <a:srgbClr val="C00000"/>
                </a:solidFill>
              </a:rPr>
              <a:t>b.c.</a:t>
            </a:r>
            <a:r>
              <a:rPr lang="en-US" sz="2000" dirty="0">
                <a:solidFill>
                  <a:srgbClr val="C00000"/>
                </a:solidFill>
              </a:rPr>
              <a:t> -34 is smaller than -1 )</a:t>
            </a:r>
          </a:p>
          <a:p>
            <a:pPr lvl="1"/>
            <a:r>
              <a:rPr lang="en-US" sz="2000" dirty="0"/>
              <a:t>Mixed  ___</a:t>
            </a:r>
            <a:r>
              <a:rPr lang="en-US" sz="2000" dirty="0">
                <a:solidFill>
                  <a:srgbClr val="C00000"/>
                </a:solidFill>
              </a:rPr>
              <a:t>no</a:t>
            </a:r>
            <a:r>
              <a:rPr lang="en-US" sz="2000" dirty="0"/>
              <a:t>____________</a:t>
            </a:r>
          </a:p>
          <a:p>
            <a:r>
              <a:rPr lang="en-US" sz="2400" dirty="0"/>
              <a:t>Real numbers  __  </a:t>
            </a:r>
            <a:r>
              <a:rPr lang="en-US" sz="2000" dirty="0">
                <a:solidFill>
                  <a:srgbClr val="C00000"/>
                </a:solidFill>
              </a:rPr>
              <a:t>no (count sort does not work for them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r>
              <a:rPr lang="en-US" sz="2400" dirty="0"/>
              <a:t>Strings  _____ </a:t>
            </a:r>
            <a:r>
              <a:rPr lang="en-US" sz="2000" dirty="0">
                <a:solidFill>
                  <a:srgbClr val="C00000"/>
                </a:solidFill>
              </a:rPr>
              <a:t>yes, but non trivial for different lengths </a:t>
            </a:r>
            <a:r>
              <a:rPr lang="en-US" sz="2400" dirty="0"/>
              <a:t>__________</a:t>
            </a:r>
          </a:p>
          <a:p>
            <a:pPr lvl="1"/>
            <a:r>
              <a:rPr lang="en-US" sz="2000" dirty="0"/>
              <a:t>(If sorted according to the </a:t>
            </a:r>
            <a:r>
              <a:rPr lang="en-US" sz="2000" dirty="0" err="1"/>
              <a:t>strcmp</a:t>
            </a:r>
            <a:r>
              <a:rPr lang="en-US" sz="2000" dirty="0"/>
              <a:t> function, where "Dog" comes before "cat", because capital letters come before lowercase letters). </a:t>
            </a:r>
            <a:r>
              <a:rPr lang="en-US" sz="2000" dirty="0">
                <a:solidFill>
                  <a:srgbClr val="C00000"/>
                </a:solidFill>
              </a:rPr>
              <a:t>- yes</a:t>
            </a:r>
          </a:p>
          <a:p>
            <a:pPr lvl="1"/>
            <a:r>
              <a:rPr lang="en-US" sz="2000" dirty="0"/>
              <a:t>Consider “catapult” compared with “air”  </a:t>
            </a:r>
            <a:r>
              <a:rPr lang="en-US" sz="2000" dirty="0">
                <a:solidFill>
                  <a:srgbClr val="C00000"/>
                </a:solidFill>
              </a:rPr>
              <a:t>- careful as “cat” and “air” must be compared, not “</a:t>
            </a:r>
            <a:r>
              <a:rPr lang="en-US" sz="2000" dirty="0" err="1">
                <a:solidFill>
                  <a:srgbClr val="C00000"/>
                </a:solidFill>
              </a:rPr>
              <a:t>ult</a:t>
            </a:r>
            <a:r>
              <a:rPr lang="en-US" sz="2000" dirty="0">
                <a:solidFill>
                  <a:srgbClr val="C00000"/>
                </a:solidFill>
              </a:rPr>
              <a:t>” and “air”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29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RadixSort</a:t>
            </a:r>
            <a:r>
              <a:rPr lang="en-US"/>
              <a:t> - 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 far we have discussed applying Radix Sort to the data in the GIVEN representation (e.g. base 10 for numbers).</a:t>
            </a:r>
          </a:p>
          <a:p>
            <a:endParaRPr lang="en-US" sz="2400" dirty="0"/>
          </a:p>
          <a:p>
            <a:r>
              <a:rPr lang="en-US" sz="2400" dirty="0"/>
              <a:t>A better performance may be achieved by changing the representation (e.g. using base 2 or base 5) of each number. Next slide gives a theorem that provides:</a:t>
            </a:r>
          </a:p>
          <a:p>
            <a:pPr lvl="1"/>
            <a:r>
              <a:rPr lang="en-US" sz="2000" dirty="0"/>
              <a:t>the formula for the time complexity of LSD Radix-Sort when numbers are in a different base  and </a:t>
            </a:r>
          </a:p>
          <a:p>
            <a:pPr lvl="1"/>
            <a:r>
              <a:rPr lang="en-US" sz="2000" dirty="0"/>
              <a:t>How to choose the base to get the best time complexity of </a:t>
            </a:r>
            <a:r>
              <a:rPr lang="en-US" sz="2000" dirty="0" err="1"/>
              <a:t>LSD_Radix</a:t>
            </a:r>
            <a:r>
              <a:rPr lang="en-US" sz="2000" dirty="0"/>
              <a:t> sort. (But it does not discuss the cost to change from one base to another)</a:t>
            </a:r>
          </a:p>
          <a:p>
            <a:r>
              <a:rPr lang="en-US" dirty="0"/>
              <a:t>The next slide is provided for completeness, but we will not go into details regarding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57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/>
              <a:t>Lemma 8.4 (CLRS): Given n numbers, where each of them is represented using b-bits and any r ≤ b, LSD Radix-sort with radix 2</a:t>
            </a:r>
            <a:r>
              <a:rPr lang="en-US" sz="2000" i="1" baseline="30000" dirty="0"/>
              <a:t>r</a:t>
            </a:r>
            <a:r>
              <a:rPr lang="en-US" sz="2000" i="1" dirty="0"/>
              <a:t>, will correctly sort them in </a:t>
            </a:r>
            <a:r>
              <a:rPr lang="el-GR" sz="2000" i="1" dirty="0"/>
              <a:t>Θ</a:t>
            </a:r>
            <a:r>
              <a:rPr lang="en-US" sz="2000" i="1" dirty="0"/>
              <a:t>( (b/r)(n+2</a:t>
            </a:r>
            <a:r>
              <a:rPr lang="en-US" sz="2000" i="1" baseline="30000" dirty="0"/>
              <a:t>r</a:t>
            </a:r>
            <a:r>
              <a:rPr lang="en-US" sz="2000" i="1" dirty="0"/>
              <a:t>) ) if the stable sort it uses takes </a:t>
            </a:r>
            <a:r>
              <a:rPr lang="el-GR" sz="2000" i="1" dirty="0"/>
              <a:t>Θ</a:t>
            </a:r>
            <a:r>
              <a:rPr lang="en-US" sz="2000" i="1" dirty="0"/>
              <a:t>(</a:t>
            </a:r>
            <a:r>
              <a:rPr lang="en-US" sz="2000" i="1" dirty="0" err="1"/>
              <a:t>n+k</a:t>
            </a:r>
            <a:r>
              <a:rPr lang="en-US" sz="2000" i="1" dirty="0"/>
              <a:t>) to run for inputs in the range 0 to k.</a:t>
            </a:r>
          </a:p>
          <a:p>
            <a:endParaRPr lang="en-US" sz="1100" i="1" dirty="0"/>
          </a:p>
          <a:p>
            <a:pPr marL="0" indent="0">
              <a:buNone/>
            </a:pPr>
            <a:r>
              <a:rPr lang="en-US" sz="2000" i="1" dirty="0"/>
              <a:t>(Here the radix (or base) is 2</a:t>
            </a:r>
            <a:r>
              <a:rPr lang="en-US" sz="2000" i="1" baseline="30000" dirty="0"/>
              <a:t>r</a:t>
            </a:r>
            <a:r>
              <a:rPr lang="en-US" sz="2000" i="1" dirty="0"/>
              <a:t> and each new digit is represented on r bits) </a:t>
            </a:r>
          </a:p>
          <a:p>
            <a:pPr marL="0" indent="0"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en-US" sz="2000" i="1" dirty="0"/>
              <a:t>How to choose r to optimize runtime: 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r = min{b, floor(</a:t>
            </a:r>
            <a:r>
              <a:rPr lang="en-US" sz="2000" i="1" dirty="0" err="1">
                <a:solidFill>
                  <a:srgbClr val="FF0000"/>
                </a:solidFill>
              </a:rPr>
              <a:t>lg</a:t>
            </a:r>
            <a:r>
              <a:rPr lang="en-US" sz="2000" i="1" dirty="0">
                <a:solidFill>
                  <a:srgbClr val="FF0000"/>
                </a:solidFill>
              </a:rPr>
              <a:t> n)}     </a:t>
            </a:r>
            <a:r>
              <a:rPr lang="en-US" sz="1800" i="1" dirty="0">
                <a:solidFill>
                  <a:srgbClr val="FF0000"/>
                </a:solidFill>
              </a:rPr>
              <a:t>(intuition: compare k with n and use the log of the smaller one)</a:t>
            </a:r>
            <a:endParaRPr lang="en-US" sz="2000" i="1" dirty="0">
              <a:solidFill>
                <a:srgbClr val="FF0000"/>
              </a:solidFill>
            </a:endParaRPr>
          </a:p>
          <a:p>
            <a:pPr lvl="1"/>
            <a:r>
              <a:rPr lang="en-US" sz="1800" i="1" dirty="0"/>
              <a:t>If b ≤ </a:t>
            </a:r>
            <a:r>
              <a:rPr lang="en-US" sz="1800" i="1" dirty="0" err="1"/>
              <a:t>lg</a:t>
            </a:r>
            <a:r>
              <a:rPr lang="en-US" sz="1800" i="1" dirty="0"/>
              <a:t> n     =&gt;    r = b  </a:t>
            </a:r>
          </a:p>
          <a:p>
            <a:pPr lvl="1"/>
            <a:r>
              <a:rPr lang="en-US" sz="1800" i="1" dirty="0"/>
              <a:t>If b &gt; </a:t>
            </a:r>
            <a:r>
              <a:rPr lang="en-US" sz="1800" i="1" dirty="0" err="1"/>
              <a:t>lg</a:t>
            </a:r>
            <a:r>
              <a:rPr lang="en-US" sz="1800" i="1" dirty="0"/>
              <a:t> n     =&gt;    r = floor(</a:t>
            </a:r>
            <a:r>
              <a:rPr lang="en-US" sz="1800" i="1" dirty="0" err="1"/>
              <a:t>lg</a:t>
            </a:r>
            <a:r>
              <a:rPr lang="en-US" sz="1800" i="1" dirty="0"/>
              <a:t> n)</a:t>
            </a:r>
          </a:p>
          <a:p>
            <a:r>
              <a:rPr lang="en-US" sz="1600" b="1" i="1" dirty="0">
                <a:solidFill>
                  <a:srgbClr val="FF0000"/>
                </a:solidFill>
              </a:rPr>
              <a:t>Use as base min(2</a:t>
            </a:r>
            <a:r>
              <a:rPr lang="en-US" sz="1600" b="1" i="1" baseline="30000" dirty="0">
                <a:solidFill>
                  <a:srgbClr val="FF0000"/>
                </a:solidFill>
              </a:rPr>
              <a:t>u</a:t>
            </a:r>
            <a:r>
              <a:rPr lang="en-US" sz="1600" b="1" i="1" dirty="0">
                <a:solidFill>
                  <a:srgbClr val="FF0000"/>
                </a:solidFill>
              </a:rPr>
              <a:t>, 2</a:t>
            </a:r>
            <a:r>
              <a:rPr lang="en-US" sz="1600" b="1" i="1" baseline="30000" dirty="0">
                <a:solidFill>
                  <a:srgbClr val="FF0000"/>
                </a:solidFill>
              </a:rPr>
              <a:t>b</a:t>
            </a:r>
            <a:r>
              <a:rPr lang="en-US" sz="1600" b="1" i="1" dirty="0">
                <a:solidFill>
                  <a:srgbClr val="FF0000"/>
                </a:solidFill>
              </a:rPr>
              <a:t>),  where 2</a:t>
            </a:r>
            <a:r>
              <a:rPr lang="en-US" sz="1600" b="1" i="1" baseline="30000" dirty="0">
                <a:solidFill>
                  <a:srgbClr val="FF0000"/>
                </a:solidFill>
              </a:rPr>
              <a:t>u</a:t>
            </a:r>
            <a:r>
              <a:rPr lang="en-US" sz="1600" b="1" i="1" dirty="0">
                <a:solidFill>
                  <a:srgbClr val="FF0000"/>
                </a:solidFill>
              </a:rPr>
              <a:t> is the largest power of 2 smaller than n (2</a:t>
            </a:r>
            <a:r>
              <a:rPr lang="en-US" sz="1600" b="1" i="1" baseline="30000" dirty="0">
                <a:solidFill>
                  <a:srgbClr val="FF0000"/>
                </a:solidFill>
              </a:rPr>
              <a:t>u</a:t>
            </a:r>
            <a:r>
              <a:rPr lang="en-US" sz="1600" b="1" i="1" dirty="0">
                <a:solidFill>
                  <a:srgbClr val="FF0000"/>
                </a:solidFill>
              </a:rPr>
              <a:t>≤n≤2</a:t>
            </a:r>
            <a:r>
              <a:rPr lang="en-US" sz="1600" b="1" i="1" baseline="30000" dirty="0">
                <a:solidFill>
                  <a:srgbClr val="FF0000"/>
                </a:solidFill>
              </a:rPr>
              <a:t>u+1</a:t>
            </a:r>
            <a:r>
              <a:rPr lang="en-US" sz="1600" b="1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i="1" dirty="0"/>
              <a:t>What is the extra space needed for each case above?  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	</a:t>
            </a:r>
            <a:r>
              <a:rPr lang="el-GR" sz="2000" dirty="0">
                <a:solidFill>
                  <a:srgbClr val="FF0000"/>
                </a:solidFill>
              </a:rPr>
              <a:t>Θ</a:t>
            </a:r>
            <a:r>
              <a:rPr lang="en-US" sz="2000" dirty="0">
                <a:solidFill>
                  <a:srgbClr val="FF0000"/>
                </a:solidFill>
              </a:rPr>
              <a:t>(n+2</a:t>
            </a:r>
            <a:r>
              <a:rPr lang="en-US" sz="2000" baseline="30000" dirty="0">
                <a:solidFill>
                  <a:srgbClr val="FF0000"/>
                </a:solidFill>
              </a:rPr>
              <a:t>r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1600" dirty="0">
                <a:solidFill>
                  <a:srgbClr val="FF0000"/>
                </a:solidFill>
              </a:rPr>
              <a:t>  (assuming it uses count sort as the stable sorting algorithm for each digit)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07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14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Transformations</a:t>
            </a:r>
            <a:br>
              <a:rPr lang="en-US" dirty="0"/>
            </a:br>
            <a:r>
              <a:rPr lang="en-US" dirty="0"/>
              <a:t>(Math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686800" cy="53054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Draw  and show the mappings of the interval edges.</a:t>
            </a:r>
          </a:p>
          <a:p>
            <a:endParaRPr lang="en-US" dirty="0"/>
          </a:p>
          <a:p>
            <a:r>
              <a:rPr lang="en-US" dirty="0"/>
              <a:t>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[0,n)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a,b</a:t>
            </a:r>
            <a:r>
              <a:rPr lang="en-US" dirty="0"/>
              <a:t>) -&gt; [0,1) -&gt; [</a:t>
            </a:r>
            <a:r>
              <a:rPr lang="en-US" dirty="0" err="1"/>
              <a:t>s,t</a:t>
            </a:r>
            <a:r>
              <a:rPr lang="en-US" dirty="0"/>
              <a:t>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000" dirty="0"/>
              <a:t>What this transformation is doing is: bring to origin (a-&gt;0), scale to 1, scale up to new scale and translate to new  location s. The order matters! You will see this in Computer Graphics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00388" y="3877724"/>
          <a:ext cx="914400" cy="59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0388" y="3877724"/>
                        <a:ext cx="914400" cy="59134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188159" y="4024312"/>
          <a:ext cx="66357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31640" imgH="164880" progId="Equation.3">
                  <p:embed/>
                </p:oleObj>
              </mc:Choice>
              <mc:Fallback>
                <p:oleObj name="Equation" r:id="rId5" imgW="431640" imgH="1648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159" y="4024312"/>
                        <a:ext cx="663575" cy="3095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895601" y="2957508"/>
          <a:ext cx="1023937" cy="3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444240" imgH="164880" progId="Equation.3">
                  <p:embed/>
                </p:oleObj>
              </mc:Choice>
              <mc:Fallback>
                <p:oleObj name="Equation" r:id="rId7" imgW="444240" imgH="164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957508"/>
                        <a:ext cx="1023937" cy="3826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919538" y="5065383"/>
          <a:ext cx="14065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914400" imgH="203040" progId="Equation.3">
                  <p:embed/>
                </p:oleObj>
              </mc:Choice>
              <mc:Fallback>
                <p:oleObj name="Equation" r:id="rId9" imgW="914400" imgH="203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5065383"/>
                        <a:ext cx="1406525" cy="312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125496" y="4393871"/>
          <a:ext cx="3652838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2247840" imgH="825480" progId="Equation.3">
                  <p:embed/>
                </p:oleObj>
              </mc:Choice>
              <mc:Fallback>
                <p:oleObj name="Equation" r:id="rId11" imgW="2247840" imgH="8254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496" y="4393871"/>
                        <a:ext cx="3652838" cy="1343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477001" y="2674938"/>
          <a:ext cx="4106863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2527200" imgH="838080" progId="Equation.3">
                  <p:embed/>
                </p:oleObj>
              </mc:Choice>
              <mc:Fallback>
                <p:oleObj name="Equation" r:id="rId13" imgW="2527200" imgH="83808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1" y="2674938"/>
                        <a:ext cx="4106863" cy="1363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39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95400"/>
            <a:ext cx="8229600" cy="1600200"/>
          </a:xfrm>
        </p:spPr>
        <p:txBody>
          <a:bodyPr/>
          <a:lstStyle/>
          <a:p>
            <a:r>
              <a:rPr lang="en-US" sz="5400" dirty="0"/>
              <a:t>Bucket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38600"/>
            <a:ext cx="8229600" cy="2362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1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A0E-D3D9-4E73-9D05-94ACAA36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162F-575B-4DBD-A3F6-0A14789E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time complexity to place N items in an array maintaining it sorted after each item is added.</a:t>
            </a:r>
          </a:p>
          <a:p>
            <a:endParaRPr lang="en-US" dirty="0"/>
          </a:p>
          <a:p>
            <a:r>
              <a:rPr lang="en-US" dirty="0"/>
              <a:t>Same question for a single linked list.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5E3BE-1673-4938-8E2E-97A9E5D2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2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229600" cy="533400"/>
          </a:xfrm>
          <a:noFill/>
        </p:spPr>
        <p:txBody>
          <a:bodyPr/>
          <a:lstStyle/>
          <a:p>
            <a:r>
              <a:rPr lang="en-US" sz="3200" dirty="0"/>
              <a:t>Bucket Sort -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53" y="621268"/>
            <a:ext cx="10642600" cy="2171043"/>
          </a:xfrm>
        </p:spPr>
        <p:txBody>
          <a:bodyPr/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Bucket sort Idea: </a:t>
            </a:r>
          </a:p>
          <a:p>
            <a:pPr>
              <a:buFontTx/>
              <a:buChar char="-"/>
            </a:pPr>
            <a:r>
              <a:rPr lang="en-US" sz="1800" dirty="0"/>
              <a:t>Split the RANGE of keys into smaller ranges/intervals.   Number of intervals = number of items in the array.</a:t>
            </a:r>
          </a:p>
          <a:p>
            <a:pPr lvl="1">
              <a:buFontTx/>
              <a:buChar char="-"/>
            </a:pPr>
            <a:r>
              <a:rPr lang="en-US" sz="1600" dirty="0"/>
              <a:t>Each interval will have a corresponding bucket. </a:t>
            </a:r>
          </a:p>
          <a:p>
            <a:pPr>
              <a:buFontTx/>
              <a:buChar char="-"/>
            </a:pPr>
            <a:r>
              <a:rPr lang="en-US" sz="1800" dirty="0"/>
              <a:t>Copy each element in its corresponding bucket. Maintain the bucket sorted.</a:t>
            </a:r>
          </a:p>
          <a:p>
            <a:pPr>
              <a:buFontTx/>
              <a:buChar char="-"/>
            </a:pPr>
            <a:r>
              <a:rPr lang="en-US" sz="1800" dirty="0"/>
              <a:t>Copy back in original array in order of buckets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23870" y="3886201"/>
            <a:ext cx="926857" cy="1758553"/>
            <a:chOff x="99869" y="4800600"/>
            <a:chExt cx="926857" cy="1758553"/>
          </a:xfrm>
        </p:grpSpPr>
        <p:sp>
          <p:nvSpPr>
            <p:cNvPr id="6" name="TextBox 5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869" y="5943600"/>
              <a:ext cx="92685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[0.0, 0.1)</a:t>
              </a:r>
            </a:p>
            <a:p>
              <a:pPr algn="ctr"/>
              <a:r>
                <a:rPr lang="en-US" dirty="0"/>
                <a:t>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38270" y="3886201"/>
            <a:ext cx="926857" cy="1758553"/>
            <a:chOff x="99869" y="4800600"/>
            <a:chExt cx="926857" cy="1758553"/>
          </a:xfrm>
        </p:grpSpPr>
        <p:sp>
          <p:nvSpPr>
            <p:cNvPr id="10" name="TextBox 9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0.12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869" y="5943600"/>
              <a:ext cx="92685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[0.1, 0.2)</a:t>
              </a:r>
            </a:p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29001" y="3897869"/>
            <a:ext cx="880369" cy="1758553"/>
            <a:chOff x="99869" y="4800600"/>
            <a:chExt cx="880369" cy="1758553"/>
          </a:xfrm>
        </p:grpSpPr>
        <p:sp>
          <p:nvSpPr>
            <p:cNvPr id="13" name="TextBox 12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0.21</a:t>
              </a:r>
            </a:p>
            <a:p>
              <a:r>
                <a:rPr lang="en-US" dirty="0"/>
                <a:t>0.23</a:t>
              </a:r>
            </a:p>
            <a:p>
              <a:r>
                <a:rPr lang="en-US" dirty="0"/>
                <a:t>0.29</a:t>
              </a:r>
            </a:p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869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[0.2,0.3)</a:t>
              </a:r>
            </a:p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90870" y="3897869"/>
            <a:ext cx="880369" cy="1758553"/>
            <a:chOff x="99869" y="4800600"/>
            <a:chExt cx="880369" cy="1758553"/>
          </a:xfrm>
        </p:grpSpPr>
        <p:sp>
          <p:nvSpPr>
            <p:cNvPr id="16" name="TextBox 15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0.3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869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[0.3,0.4)</a:t>
              </a:r>
            </a:p>
            <a:p>
              <a:pPr algn="ctr"/>
              <a:r>
                <a:rPr lang="en-US" dirty="0"/>
                <a:t>3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72351" y="3897869"/>
            <a:ext cx="880369" cy="1758553"/>
            <a:chOff x="143150" y="4800600"/>
            <a:chExt cx="880369" cy="1758553"/>
          </a:xfrm>
        </p:grpSpPr>
        <p:sp>
          <p:nvSpPr>
            <p:cNvPr id="19" name="TextBox 18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150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[0.4,0.5)</a:t>
              </a:r>
            </a:p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67270" y="3886201"/>
            <a:ext cx="880369" cy="1758553"/>
            <a:chOff x="99869" y="4800600"/>
            <a:chExt cx="880369" cy="1758553"/>
          </a:xfrm>
        </p:grpSpPr>
        <p:sp>
          <p:nvSpPr>
            <p:cNvPr id="22" name="TextBox 21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0.5</a:t>
              </a:r>
            </a:p>
            <a:p>
              <a:r>
                <a:rPr lang="en-US" dirty="0"/>
                <a:t>0.58</a:t>
              </a:r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869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[0.5,0.6)</a:t>
              </a:r>
            </a:p>
            <a:p>
              <a:pPr algn="ctr"/>
              <a:r>
                <a:rPr lang="en-US" dirty="0"/>
                <a:t>5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924951" y="3886201"/>
            <a:ext cx="880369" cy="1758553"/>
            <a:chOff x="143150" y="4800600"/>
            <a:chExt cx="880369" cy="1758553"/>
          </a:xfrm>
        </p:grpSpPr>
        <p:sp>
          <p:nvSpPr>
            <p:cNvPr id="25" name="TextBox 24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3150" y="5943600"/>
              <a:ext cx="880369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[0.6,0.7)</a:t>
              </a:r>
            </a:p>
            <a:p>
              <a:pPr algn="ctr"/>
              <a:r>
                <a:rPr lang="en-US" dirty="0"/>
                <a:t>6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15682" y="3897869"/>
            <a:ext cx="880369" cy="1758553"/>
            <a:chOff x="143150" y="4800600"/>
            <a:chExt cx="880369" cy="1758553"/>
          </a:xfrm>
        </p:grpSpPr>
        <p:sp>
          <p:nvSpPr>
            <p:cNvPr id="28" name="TextBox 27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0.71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3150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[0.7,0.8)</a:t>
              </a:r>
            </a:p>
            <a:p>
              <a:pPr algn="ctr"/>
              <a:r>
                <a:rPr lang="en-US" dirty="0"/>
                <a:t>7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634270" y="3897869"/>
            <a:ext cx="880369" cy="1758553"/>
            <a:chOff x="99869" y="4800600"/>
            <a:chExt cx="880369" cy="1758553"/>
          </a:xfrm>
        </p:grpSpPr>
        <p:sp>
          <p:nvSpPr>
            <p:cNvPr id="31" name="TextBox 30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0.8</a:t>
              </a:r>
            </a:p>
            <a:p>
              <a:r>
                <a:rPr lang="en-US" dirty="0"/>
                <a:t>0.85</a:t>
              </a:r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9869" y="5943600"/>
              <a:ext cx="8803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[0.8,0.9)</a:t>
              </a:r>
            </a:p>
            <a:p>
              <a:pPr algn="ctr"/>
              <a:r>
                <a:rPr lang="en-US" dirty="0"/>
                <a:t>8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472470" y="3897869"/>
            <a:ext cx="811483" cy="1758553"/>
            <a:chOff x="99869" y="4800600"/>
            <a:chExt cx="811483" cy="1758553"/>
          </a:xfrm>
        </p:grpSpPr>
        <p:sp>
          <p:nvSpPr>
            <p:cNvPr id="34" name="TextBox 33"/>
            <p:cNvSpPr txBox="1"/>
            <p:nvPr/>
          </p:nvSpPr>
          <p:spPr>
            <a:xfrm>
              <a:off x="225552" y="4800600"/>
              <a:ext cx="6858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9869" y="5943600"/>
              <a:ext cx="724878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[0.9,1)</a:t>
              </a:r>
            </a:p>
            <a:p>
              <a:pPr algn="ctr"/>
              <a:r>
                <a:rPr lang="en-US" dirty="0"/>
                <a:t>9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654624" y="6258580"/>
            <a:ext cx="8974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Here all ‘buckets’ are shown as same size, but their size should depend on the number of items in them (e.g. linked list).  </a:t>
            </a:r>
          </a:p>
          <a:p>
            <a:r>
              <a:rPr lang="en-US" sz="1400" dirty="0"/>
              <a:t>See animation : </a:t>
            </a:r>
            <a:r>
              <a:rPr lang="en-US" sz="1400" dirty="0">
                <a:hlinkClick r:id="rId3"/>
              </a:rPr>
              <a:t>https://www.cs.usfca.edu/~galles/visualization/BucketSort.html</a:t>
            </a:r>
            <a:endParaRPr lang="en-US" sz="14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60170"/>
              </p:ext>
            </p:extLst>
          </p:nvPr>
        </p:nvGraphicFramePr>
        <p:xfrm>
          <a:off x="2825761" y="3415834"/>
          <a:ext cx="603711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711">
                  <a:extLst>
                    <a:ext uri="{9D8B030D-6E8A-4147-A177-3AD203B41FA5}">
                      <a16:colId xmlns:a16="http://schemas.microsoft.com/office/drawing/2014/main" val="141990345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2423471001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913004446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863529943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497965954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122242338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791543217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460471994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900548511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4256244392"/>
                    </a:ext>
                  </a:extLst>
                </a:gridCol>
              </a:tblGrid>
              <a:tr h="31373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710777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905000" y="3373134"/>
            <a:ext cx="101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Array A: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5001" y="2971800"/>
            <a:ext cx="366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Known: values in A are in range [0,1)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FA694F0E-164A-476C-B1DF-08E7BF77D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2528"/>
              </p:ext>
            </p:extLst>
          </p:nvPr>
        </p:nvGraphicFramePr>
        <p:xfrm>
          <a:off x="2878290" y="5730240"/>
          <a:ext cx="603711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711">
                  <a:extLst>
                    <a:ext uri="{9D8B030D-6E8A-4147-A177-3AD203B41FA5}">
                      <a16:colId xmlns:a16="http://schemas.microsoft.com/office/drawing/2014/main" val="141990345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2423471001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913004446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863529943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497965954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122242338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3791543217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460471994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1900548511"/>
                    </a:ext>
                  </a:extLst>
                </a:gridCol>
                <a:gridCol w="603711">
                  <a:extLst>
                    <a:ext uri="{9D8B030D-6E8A-4147-A177-3AD203B41FA5}">
                      <a16:colId xmlns:a16="http://schemas.microsoft.com/office/drawing/2014/main" val="4256244392"/>
                    </a:ext>
                  </a:extLst>
                </a:gridCol>
              </a:tblGrid>
              <a:tr h="31373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710777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BD4F6A8E-2E72-42E6-9CE8-FC9A53A6A904}"/>
              </a:ext>
            </a:extLst>
          </p:cNvPr>
          <p:cNvSpPr txBox="1"/>
          <p:nvPr/>
        </p:nvSpPr>
        <p:spPr>
          <a:xfrm>
            <a:off x="1957529" y="5687540"/>
            <a:ext cx="101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Array A:</a:t>
            </a:r>
          </a:p>
        </p:txBody>
      </p:sp>
    </p:spTree>
    <p:extLst>
      <p:ext uri="{BB962C8B-B14F-4D97-AF65-F5344CB8AC3E}">
        <p14:creationId xmlns:p14="http://schemas.microsoft.com/office/powerpoint/2010/main" val="203769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66800"/>
                <a:ext cx="10972800" cy="5334000"/>
              </a:xfrm>
            </p:spPr>
            <p:txBody>
              <a:bodyPr/>
              <a:lstStyle/>
              <a:p>
                <a:r>
                  <a:rPr lang="en-US" sz="2400" dirty="0"/>
                  <a:t>Given an element in the array, A, how do we find the index, </a:t>
                </a:r>
                <a:r>
                  <a:rPr lang="en-US" sz="2400" dirty="0" err="1"/>
                  <a:t>idx</a:t>
                </a:r>
                <a:r>
                  <a:rPr lang="en-US" sz="2400" dirty="0"/>
                  <a:t>, of the bucket it should go to?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[0,1) case  </a:t>
                </a:r>
              </a:p>
              <a:p>
                <a:pPr lvl="1"/>
                <a:r>
                  <a:rPr lang="en-US" sz="2000" dirty="0"/>
                  <a:t>when known that each element, </a:t>
                </a:r>
                <a:r>
                  <a:rPr lang="en-US" sz="2000" dirty="0" err="1"/>
                  <a:t>elem</a:t>
                </a:r>
                <a:r>
                  <a:rPr lang="en-US" sz="2000" dirty="0"/>
                  <a:t>, in A is in range [0,1)</a:t>
                </a:r>
              </a:p>
              <a:p>
                <a:pPr lvl="1"/>
                <a:r>
                  <a:rPr lang="en-US" sz="2000" dirty="0" err="1"/>
                  <a:t>idx</a:t>
                </a:r>
                <a:r>
                  <a:rPr lang="en-US" sz="2000" dirty="0"/>
                  <a:t> = floor(N*</a:t>
                </a:r>
                <a:r>
                  <a:rPr lang="en-US" sz="2000" dirty="0" err="1"/>
                  <a:t>elem</a:t>
                </a:r>
                <a:r>
                  <a:rPr lang="en-US" sz="2000" dirty="0"/>
                  <a:t>)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/>
                  <a:t>general case:</a:t>
                </a:r>
              </a:p>
              <a:p>
                <a:pPr lvl="1"/>
                <a:r>
                  <a:rPr lang="en-US" sz="2000" dirty="0"/>
                  <a:t>works when elements in A are in any range</a:t>
                </a:r>
              </a:p>
              <a:p>
                <a:pPr lvl="1"/>
                <a:r>
                  <a:rPr lang="en-US" sz="2000" dirty="0"/>
                  <a:t>find min and max values in A</a:t>
                </a:r>
              </a:p>
              <a:p>
                <a:pPr lvl="1"/>
                <a:r>
                  <a:rPr lang="en-US" sz="2000" i="1" dirty="0"/>
                  <a:t>idx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⁡_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66800"/>
                <a:ext cx="10972800" cy="5334000"/>
              </a:xfrm>
              <a:blipFill>
                <a:blip r:embed="rId2"/>
                <a:stretch>
                  <a:fillRect l="-722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9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calculation - special case [0,1)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966A-B4DD-4600-BAAC-7DDAA65D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334000"/>
          </a:xfrm>
        </p:spPr>
        <p:txBody>
          <a:bodyPr/>
          <a:lstStyle/>
          <a:p>
            <a:r>
              <a:rPr lang="en-US" sz="2400" dirty="0"/>
              <a:t>Given an element in the array, A, how do we find the index, </a:t>
            </a:r>
            <a:r>
              <a:rPr lang="en-US" sz="2400" dirty="0" err="1"/>
              <a:t>idx</a:t>
            </a:r>
            <a:r>
              <a:rPr lang="en-US" sz="2400" dirty="0"/>
              <a:t>, of the bucket it should go to?</a:t>
            </a:r>
          </a:p>
          <a:p>
            <a:endParaRPr lang="en-US" sz="2400" dirty="0"/>
          </a:p>
          <a:p>
            <a:r>
              <a:rPr lang="en-US" sz="2400" dirty="0"/>
              <a:t>[0,1) case  </a:t>
            </a:r>
          </a:p>
          <a:p>
            <a:pPr lvl="1"/>
            <a:r>
              <a:rPr lang="en-US" sz="2000" dirty="0"/>
              <a:t>when known that each element, </a:t>
            </a:r>
            <a:r>
              <a:rPr lang="en-US" sz="2000" dirty="0" err="1"/>
              <a:t>elem</a:t>
            </a:r>
            <a:r>
              <a:rPr lang="en-US" sz="2000" dirty="0"/>
              <a:t>, in A is in range [0,1)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= floor(N*</a:t>
            </a:r>
            <a:r>
              <a:rPr lang="en-US" sz="2000" dirty="0" err="1"/>
              <a:t>elem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Exercise 1: </a:t>
            </a:r>
          </a:p>
          <a:p>
            <a:pPr marL="0" indent="0">
              <a:buNone/>
            </a:pPr>
            <a:r>
              <a:rPr lang="en-US" sz="2400" dirty="0"/>
              <a:t>It is given that A has elements in range [0,1).</a:t>
            </a:r>
          </a:p>
          <a:p>
            <a:pPr marL="0" indent="0">
              <a:buNone/>
            </a:pPr>
            <a:r>
              <a:rPr lang="en-US" sz="2400" dirty="0"/>
              <a:t>A = {0.9, 0.71, 0.23, 0.05}</a:t>
            </a:r>
          </a:p>
          <a:p>
            <a:pPr marL="0" indent="0">
              <a:buNone/>
            </a:pPr>
            <a:r>
              <a:rPr lang="en-US" sz="2400" dirty="0"/>
              <a:t>Use formula:__________              N = ____</a:t>
            </a:r>
          </a:p>
          <a:p>
            <a:pPr marL="0" indent="0">
              <a:buNone/>
            </a:pPr>
            <a:r>
              <a:rPr lang="en-US" sz="2400" dirty="0"/>
              <a:t>Compute indexes for these elements: </a:t>
            </a:r>
          </a:p>
          <a:p>
            <a:pPr marL="0" indent="0">
              <a:buNone/>
            </a:pPr>
            <a:r>
              <a:rPr lang="en-US" sz="2400" dirty="0"/>
              <a:t>Simulate bucket sort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1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E198-763D-4BCB-AD32-9CDF6DFA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calculation - general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66800"/>
                <a:ext cx="10972800" cy="5791200"/>
              </a:xfrm>
            </p:spPr>
            <p:txBody>
              <a:bodyPr/>
              <a:lstStyle/>
              <a:p>
                <a:r>
                  <a:rPr lang="en-US" sz="2400" dirty="0"/>
                  <a:t>Given an element in the array, A, how do we find the index, </a:t>
                </a:r>
                <a:r>
                  <a:rPr lang="en-US" sz="2400" dirty="0" err="1"/>
                  <a:t>idx</a:t>
                </a:r>
                <a:r>
                  <a:rPr lang="en-US" sz="2400" dirty="0"/>
                  <a:t>, of the bucket it should go to?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general case:</a:t>
                </a:r>
              </a:p>
              <a:p>
                <a:pPr lvl="1"/>
                <a:r>
                  <a:rPr lang="en-US" sz="2000" dirty="0"/>
                  <a:t>works when elements in A are in any range</a:t>
                </a:r>
              </a:p>
              <a:p>
                <a:pPr lvl="1"/>
                <a:r>
                  <a:rPr lang="en-US" sz="2000" dirty="0"/>
                  <a:t>find min and max values in A</a:t>
                </a:r>
              </a:p>
              <a:p>
                <a:pPr lvl="1"/>
                <a:r>
                  <a:rPr lang="en-US" sz="2000" i="1" dirty="0"/>
                  <a:t>idx = floor(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𝑒𝑙𝑒𝑚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⁡_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min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1800" dirty="0"/>
              </a:p>
              <a:p>
                <a:pPr lvl="1"/>
                <a:r>
                  <a:rPr lang="en-US" sz="1800" dirty="0"/>
                  <a:t>coding issues</a:t>
                </a:r>
              </a:p>
              <a:p>
                <a:pPr lvl="1"/>
                <a:endParaRPr lang="en-US" sz="2000" dirty="0"/>
              </a:p>
              <a:p>
                <a:pPr marL="0" indent="0">
                  <a:buNone/>
                </a:pPr>
                <a:r>
                  <a:rPr lang="en-US" sz="2400" dirty="0"/>
                  <a:t>Exercise 2: </a:t>
                </a:r>
              </a:p>
              <a:p>
                <a:pPr marL="0" indent="0">
                  <a:buNone/>
                </a:pPr>
                <a:r>
                  <a:rPr lang="en-US" sz="2400" dirty="0"/>
                  <a:t>A = {2, 9, 7, 1, 8}, nothing else said about A.</a:t>
                </a:r>
              </a:p>
              <a:p>
                <a:pPr marL="0" indent="0">
                  <a:buNone/>
                </a:pPr>
                <a:r>
                  <a:rPr lang="en-US" sz="2400" dirty="0"/>
                  <a:t>Use formula:__________               N = ____</a:t>
                </a:r>
              </a:p>
              <a:p>
                <a:pPr marL="0" indent="0">
                  <a:buNone/>
                </a:pPr>
                <a:r>
                  <a:rPr lang="en-US" sz="2400" dirty="0"/>
                  <a:t>Compute indexes for these elements: </a:t>
                </a:r>
              </a:p>
              <a:p>
                <a:pPr marL="0" indent="0">
                  <a:buNone/>
                </a:pPr>
                <a:r>
                  <a:rPr lang="en-US" sz="2400" dirty="0"/>
                  <a:t>Simulate bucket sort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8966A-B4DD-4600-BAAC-7DDAA65D99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66800"/>
                <a:ext cx="10972800" cy="5791200"/>
              </a:xfrm>
              <a:blipFill>
                <a:blip r:embed="rId2"/>
                <a:stretch>
                  <a:fillRect l="-833" t="-842" b="-4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89E40-F3C6-4438-A0B4-966D91F9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5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23103</TotalTime>
  <Words>4704</Words>
  <Application>Microsoft Office PowerPoint</Application>
  <PresentationFormat>Widescreen</PresentationFormat>
  <Paragraphs>848</Paragraphs>
  <Slides>37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Courier New</vt:lpstr>
      <vt:lpstr>Office Theme</vt:lpstr>
      <vt:lpstr>1_Office Theme</vt:lpstr>
      <vt:lpstr>Equation</vt:lpstr>
      <vt:lpstr>PowerPoint Presentation</vt:lpstr>
      <vt:lpstr>Non-comparison sorts</vt:lpstr>
      <vt:lpstr>Lower-bounds on comparison-based sorting algorithms (Decision tree) – covered if time permits</vt:lpstr>
      <vt:lpstr>Bucket sort</vt:lpstr>
      <vt:lpstr>TC practice</vt:lpstr>
      <vt:lpstr>Bucket Sort - Idea</vt:lpstr>
      <vt:lpstr>Index calculation</vt:lpstr>
      <vt:lpstr>Index calculation - special case [0,1)</vt:lpstr>
      <vt:lpstr>Index calculation - general case</vt:lpstr>
      <vt:lpstr>Bucket Sort</vt:lpstr>
      <vt:lpstr>Bucket Sort - Practice</vt:lpstr>
      <vt:lpstr>Bucket Sort</vt:lpstr>
      <vt:lpstr>Optional: Intuition for computing the bucket index</vt:lpstr>
      <vt:lpstr>Array of linked lists –  simple example </vt:lpstr>
      <vt:lpstr>Count Sort</vt:lpstr>
      <vt:lpstr>Count Sort</vt:lpstr>
      <vt:lpstr>Count Sort</vt:lpstr>
      <vt:lpstr>PowerPoint Presentation</vt:lpstr>
      <vt:lpstr>PowerPoint Presentation</vt:lpstr>
      <vt:lpstr>Count sort: comparison with Insertion sort and usage</vt:lpstr>
      <vt:lpstr>Count sort: comparison with Insertion sort</vt:lpstr>
      <vt:lpstr>Example 2</vt:lpstr>
      <vt:lpstr>Example 2</vt:lpstr>
      <vt:lpstr>Functions to convert key to integer</vt:lpstr>
      <vt:lpstr>Count sort usage </vt:lpstr>
      <vt:lpstr>PowerPoint Presentation</vt:lpstr>
      <vt:lpstr>Least Significant Digit Radix Sort</vt:lpstr>
      <vt:lpstr>LSD Radix Sort</vt:lpstr>
      <vt:lpstr>Sorting with radix sort</vt:lpstr>
      <vt:lpstr>LSD Radix Sort Complexity</vt:lpstr>
      <vt:lpstr>LSD Radix Sort Complexity</vt:lpstr>
      <vt:lpstr>Example 3</vt:lpstr>
      <vt:lpstr>What type of data can be sorted with radix sort (that uses count sort)?</vt:lpstr>
      <vt:lpstr>More on RadixSort - Extra</vt:lpstr>
      <vt:lpstr>Tuning Radix Sort</vt:lpstr>
      <vt:lpstr>PowerPoint Presentation</vt:lpstr>
      <vt:lpstr>Range Transformations (Math review)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Alexandra Stefan</cp:lastModifiedBy>
  <cp:revision>1333</cp:revision>
  <cp:lastPrinted>2019-04-18T14:08:17Z</cp:lastPrinted>
  <dcterms:created xsi:type="dcterms:W3CDTF">2006-08-16T00:00:00Z</dcterms:created>
  <dcterms:modified xsi:type="dcterms:W3CDTF">2023-09-21T17:19:11Z</dcterms:modified>
</cp:coreProperties>
</file>