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6" r:id="rId5"/>
    <p:sldId id="288" r:id="rId6"/>
    <p:sldId id="264" r:id="rId7"/>
    <p:sldId id="258" r:id="rId8"/>
    <p:sldId id="262" r:id="rId9"/>
    <p:sldId id="268" r:id="rId10"/>
    <p:sldId id="263" r:id="rId11"/>
    <p:sldId id="269" r:id="rId12"/>
    <p:sldId id="291" r:id="rId13"/>
    <p:sldId id="271" r:id="rId14"/>
    <p:sldId id="297" r:id="rId15"/>
    <p:sldId id="298" r:id="rId16"/>
    <p:sldId id="296" r:id="rId17"/>
    <p:sldId id="275" r:id="rId18"/>
    <p:sldId id="290" r:id="rId19"/>
    <p:sldId id="292" r:id="rId20"/>
    <p:sldId id="270" r:id="rId21"/>
    <p:sldId id="294" r:id="rId22"/>
    <p:sldId id="300" r:id="rId23"/>
    <p:sldId id="299" r:id="rId24"/>
    <p:sldId id="301" r:id="rId25"/>
    <p:sldId id="30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7FC6CB-8659-4153-85BA-FA0DBE3DC9C6}" v="1" dt="2024-03-07T14:11:25.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CB7FC6CB-8659-4153-85BA-FA0DBE3DC9C6}"/>
    <pc:docChg chg="modSld modMainMaster modNotesMaster">
      <pc:chgData name="Stefan, Alexandra" userId="31e1a6b8-5232-42c3-b6d4-9595b200ff55" providerId="ADAL" clId="{CB7FC6CB-8659-4153-85BA-FA0DBE3DC9C6}" dt="2024-03-07T14:16:10.536" v="50" actId="20577"/>
      <pc:docMkLst>
        <pc:docMk/>
      </pc:docMkLst>
      <pc:sldChg chg="modSp">
        <pc:chgData name="Stefan, Alexandra" userId="31e1a6b8-5232-42c3-b6d4-9595b200ff55" providerId="ADAL" clId="{CB7FC6CB-8659-4153-85BA-FA0DBE3DC9C6}" dt="2024-03-07T14:11:25.068" v="0"/>
        <pc:sldMkLst>
          <pc:docMk/>
          <pc:sldMk cId="1576894206" sldId="258"/>
        </pc:sldMkLst>
        <pc:spChg chg="mod">
          <ac:chgData name="Stefan, Alexandra" userId="31e1a6b8-5232-42c3-b6d4-9595b200ff55" providerId="ADAL" clId="{CB7FC6CB-8659-4153-85BA-FA0DBE3DC9C6}" dt="2024-03-07T14:11:25.068" v="0"/>
          <ac:spMkLst>
            <pc:docMk/>
            <pc:sldMk cId="1576894206" sldId="258"/>
            <ac:spMk id="3" creationId="{00000000-0000-0000-0000-000000000000}"/>
          </ac:spMkLst>
        </pc:spChg>
      </pc:sldChg>
      <pc:sldChg chg="modSp">
        <pc:chgData name="Stefan, Alexandra" userId="31e1a6b8-5232-42c3-b6d4-9595b200ff55" providerId="ADAL" clId="{CB7FC6CB-8659-4153-85BA-FA0DBE3DC9C6}" dt="2024-03-07T14:11:25.068" v="0"/>
        <pc:sldMkLst>
          <pc:docMk/>
          <pc:sldMk cId="213124752" sldId="263"/>
        </pc:sldMkLst>
        <pc:spChg chg="mod">
          <ac:chgData name="Stefan, Alexandra" userId="31e1a6b8-5232-42c3-b6d4-9595b200ff55" providerId="ADAL" clId="{CB7FC6CB-8659-4153-85BA-FA0DBE3DC9C6}" dt="2024-03-07T14:11:25.068" v="0"/>
          <ac:spMkLst>
            <pc:docMk/>
            <pc:sldMk cId="213124752" sldId="263"/>
            <ac:spMk id="2" creationId="{00000000-0000-0000-0000-000000000000}"/>
          </ac:spMkLst>
        </pc:spChg>
        <pc:spChg chg="mod">
          <ac:chgData name="Stefan, Alexandra" userId="31e1a6b8-5232-42c3-b6d4-9595b200ff55" providerId="ADAL" clId="{CB7FC6CB-8659-4153-85BA-FA0DBE3DC9C6}" dt="2024-03-07T14:11:25.068" v="0"/>
          <ac:spMkLst>
            <pc:docMk/>
            <pc:sldMk cId="213124752" sldId="263"/>
            <ac:spMk id="3" creationId="{00000000-0000-0000-0000-000000000000}"/>
          </ac:spMkLst>
        </pc:spChg>
      </pc:sldChg>
      <pc:sldChg chg="modSp">
        <pc:chgData name="Stefan, Alexandra" userId="31e1a6b8-5232-42c3-b6d4-9595b200ff55" providerId="ADAL" clId="{CB7FC6CB-8659-4153-85BA-FA0DBE3DC9C6}" dt="2024-03-07T14:11:25.068" v="0"/>
        <pc:sldMkLst>
          <pc:docMk/>
          <pc:sldMk cId="1040288683" sldId="264"/>
        </pc:sldMkLst>
        <pc:spChg chg="mod">
          <ac:chgData name="Stefan, Alexandra" userId="31e1a6b8-5232-42c3-b6d4-9595b200ff55" providerId="ADAL" clId="{CB7FC6CB-8659-4153-85BA-FA0DBE3DC9C6}" dt="2024-03-07T14:11:25.068" v="0"/>
          <ac:spMkLst>
            <pc:docMk/>
            <pc:sldMk cId="1040288683" sldId="264"/>
            <ac:spMk id="3" creationId="{00000000-0000-0000-0000-000000000000}"/>
          </ac:spMkLst>
        </pc:spChg>
        <pc:spChg chg="mod">
          <ac:chgData name="Stefan, Alexandra" userId="31e1a6b8-5232-42c3-b6d4-9595b200ff55" providerId="ADAL" clId="{CB7FC6CB-8659-4153-85BA-FA0DBE3DC9C6}" dt="2024-03-07T14:11:25.068" v="0"/>
          <ac:spMkLst>
            <pc:docMk/>
            <pc:sldMk cId="1040288683" sldId="264"/>
            <ac:spMk id="5" creationId="{00000000-0000-0000-0000-000000000000}"/>
          </ac:spMkLst>
        </pc:spChg>
        <pc:graphicFrameChg chg="mod">
          <ac:chgData name="Stefan, Alexandra" userId="31e1a6b8-5232-42c3-b6d4-9595b200ff55" providerId="ADAL" clId="{CB7FC6CB-8659-4153-85BA-FA0DBE3DC9C6}" dt="2024-03-07T14:11:25.068" v="0"/>
          <ac:graphicFrameMkLst>
            <pc:docMk/>
            <pc:sldMk cId="1040288683" sldId="264"/>
            <ac:graphicFrameMk id="4" creationId="{00000000-0000-0000-0000-000000000000}"/>
          </ac:graphicFrameMkLst>
        </pc:graphicFrameChg>
      </pc:sldChg>
      <pc:sldChg chg="modSp modNotes">
        <pc:chgData name="Stefan, Alexandra" userId="31e1a6b8-5232-42c3-b6d4-9595b200ff55" providerId="ADAL" clId="{CB7FC6CB-8659-4153-85BA-FA0DBE3DC9C6}" dt="2024-03-07T14:11:25.068" v="0"/>
        <pc:sldMkLst>
          <pc:docMk/>
          <pc:sldMk cId="1442073553" sldId="268"/>
        </pc:sldMkLst>
        <pc:spChg chg="mod">
          <ac:chgData name="Stefan, Alexandra" userId="31e1a6b8-5232-42c3-b6d4-9595b200ff55" providerId="ADAL" clId="{CB7FC6CB-8659-4153-85BA-FA0DBE3DC9C6}" dt="2024-03-07T14:11:25.068" v="0"/>
          <ac:spMkLst>
            <pc:docMk/>
            <pc:sldMk cId="1442073553" sldId="268"/>
            <ac:spMk id="3"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5"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7"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8"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11"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13"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15"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17" creationId="{00000000-0000-0000-0000-000000000000}"/>
          </ac:spMkLst>
        </pc:spChg>
        <pc:spChg chg="mod">
          <ac:chgData name="Stefan, Alexandra" userId="31e1a6b8-5232-42c3-b6d4-9595b200ff55" providerId="ADAL" clId="{CB7FC6CB-8659-4153-85BA-FA0DBE3DC9C6}" dt="2024-03-07T14:11:25.068" v="0"/>
          <ac:spMkLst>
            <pc:docMk/>
            <pc:sldMk cId="1442073553" sldId="268"/>
            <ac:spMk id="19" creationId="{00000000-0000-0000-0000-000000000000}"/>
          </ac:spMkLst>
        </pc:spChg>
        <pc:graphicFrameChg chg="mod">
          <ac:chgData name="Stefan, Alexandra" userId="31e1a6b8-5232-42c3-b6d4-9595b200ff55" providerId="ADAL" clId="{CB7FC6CB-8659-4153-85BA-FA0DBE3DC9C6}" dt="2024-03-07T14:11:25.068" v="0"/>
          <ac:graphicFrameMkLst>
            <pc:docMk/>
            <pc:sldMk cId="1442073553" sldId="268"/>
            <ac:graphicFrameMk id="6" creationId="{00000000-0000-0000-0000-000000000000}"/>
          </ac:graphicFrameMkLst>
        </pc:graphicFrameChg>
        <pc:cxnChg chg="mod">
          <ac:chgData name="Stefan, Alexandra" userId="31e1a6b8-5232-42c3-b6d4-9595b200ff55" providerId="ADAL" clId="{CB7FC6CB-8659-4153-85BA-FA0DBE3DC9C6}" dt="2024-03-07T14:11:25.068" v="0"/>
          <ac:cxnSpMkLst>
            <pc:docMk/>
            <pc:sldMk cId="1442073553" sldId="268"/>
            <ac:cxnSpMk id="9" creationId="{00000000-0000-0000-0000-000000000000}"/>
          </ac:cxnSpMkLst>
        </pc:cxnChg>
        <pc:cxnChg chg="mod">
          <ac:chgData name="Stefan, Alexandra" userId="31e1a6b8-5232-42c3-b6d4-9595b200ff55" providerId="ADAL" clId="{CB7FC6CB-8659-4153-85BA-FA0DBE3DC9C6}" dt="2024-03-07T14:11:25.068" v="0"/>
          <ac:cxnSpMkLst>
            <pc:docMk/>
            <pc:sldMk cId="1442073553" sldId="268"/>
            <ac:cxnSpMk id="10" creationId="{00000000-0000-0000-0000-000000000000}"/>
          </ac:cxnSpMkLst>
        </pc:cxnChg>
        <pc:cxnChg chg="mod">
          <ac:chgData name="Stefan, Alexandra" userId="31e1a6b8-5232-42c3-b6d4-9595b200ff55" providerId="ADAL" clId="{CB7FC6CB-8659-4153-85BA-FA0DBE3DC9C6}" dt="2024-03-07T14:11:25.068" v="0"/>
          <ac:cxnSpMkLst>
            <pc:docMk/>
            <pc:sldMk cId="1442073553" sldId="268"/>
            <ac:cxnSpMk id="12" creationId="{00000000-0000-0000-0000-000000000000}"/>
          </ac:cxnSpMkLst>
        </pc:cxnChg>
        <pc:cxnChg chg="mod">
          <ac:chgData name="Stefan, Alexandra" userId="31e1a6b8-5232-42c3-b6d4-9595b200ff55" providerId="ADAL" clId="{CB7FC6CB-8659-4153-85BA-FA0DBE3DC9C6}" dt="2024-03-07T14:11:25.068" v="0"/>
          <ac:cxnSpMkLst>
            <pc:docMk/>
            <pc:sldMk cId="1442073553" sldId="268"/>
            <ac:cxnSpMk id="14" creationId="{00000000-0000-0000-0000-000000000000}"/>
          </ac:cxnSpMkLst>
        </pc:cxnChg>
        <pc:cxnChg chg="mod">
          <ac:chgData name="Stefan, Alexandra" userId="31e1a6b8-5232-42c3-b6d4-9595b200ff55" providerId="ADAL" clId="{CB7FC6CB-8659-4153-85BA-FA0DBE3DC9C6}" dt="2024-03-07T14:11:25.068" v="0"/>
          <ac:cxnSpMkLst>
            <pc:docMk/>
            <pc:sldMk cId="1442073553" sldId="268"/>
            <ac:cxnSpMk id="16" creationId="{00000000-0000-0000-0000-000000000000}"/>
          </ac:cxnSpMkLst>
        </pc:cxnChg>
        <pc:cxnChg chg="mod">
          <ac:chgData name="Stefan, Alexandra" userId="31e1a6b8-5232-42c3-b6d4-9595b200ff55" providerId="ADAL" clId="{CB7FC6CB-8659-4153-85BA-FA0DBE3DC9C6}" dt="2024-03-07T14:11:25.068" v="0"/>
          <ac:cxnSpMkLst>
            <pc:docMk/>
            <pc:sldMk cId="1442073553" sldId="268"/>
            <ac:cxnSpMk id="18" creationId="{00000000-0000-0000-0000-000000000000}"/>
          </ac:cxnSpMkLst>
        </pc:cxnChg>
      </pc:sldChg>
      <pc:sldChg chg="modSp">
        <pc:chgData name="Stefan, Alexandra" userId="31e1a6b8-5232-42c3-b6d4-9595b200ff55" providerId="ADAL" clId="{CB7FC6CB-8659-4153-85BA-FA0DBE3DC9C6}" dt="2024-03-07T14:11:25.068" v="0"/>
        <pc:sldMkLst>
          <pc:docMk/>
          <pc:sldMk cId="2384508109" sldId="269"/>
        </pc:sldMkLst>
        <pc:spChg chg="mod">
          <ac:chgData name="Stefan, Alexandra" userId="31e1a6b8-5232-42c3-b6d4-9595b200ff55" providerId="ADAL" clId="{CB7FC6CB-8659-4153-85BA-FA0DBE3DC9C6}" dt="2024-03-07T14:11:25.068" v="0"/>
          <ac:spMkLst>
            <pc:docMk/>
            <pc:sldMk cId="2384508109" sldId="269"/>
            <ac:spMk id="3"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24"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26"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27"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0"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2"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3"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4"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5"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6" creationId="{00000000-0000-0000-0000-000000000000}"/>
          </ac:spMkLst>
        </pc:spChg>
        <pc:spChg chg="mod">
          <ac:chgData name="Stefan, Alexandra" userId="31e1a6b8-5232-42c3-b6d4-9595b200ff55" providerId="ADAL" clId="{CB7FC6CB-8659-4153-85BA-FA0DBE3DC9C6}" dt="2024-03-07T14:11:25.068" v="0"/>
          <ac:spMkLst>
            <pc:docMk/>
            <pc:sldMk cId="2384508109" sldId="269"/>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2384508109" sldId="269"/>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384508109" sldId="269"/>
            <ac:graphicFrameMk id="17"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4107990893" sldId="270"/>
        </pc:sldMkLst>
        <pc:spChg chg="mod">
          <ac:chgData name="Stefan, Alexandra" userId="31e1a6b8-5232-42c3-b6d4-9595b200ff55" providerId="ADAL" clId="{CB7FC6CB-8659-4153-85BA-FA0DBE3DC9C6}" dt="2024-03-07T14:11:25.068" v="0"/>
          <ac:spMkLst>
            <pc:docMk/>
            <pc:sldMk cId="4107990893" sldId="270"/>
            <ac:spMk id="3" creationId="{00000000-0000-0000-0000-000000000000}"/>
          </ac:spMkLst>
        </pc:spChg>
      </pc:sldChg>
      <pc:sldChg chg="modSp">
        <pc:chgData name="Stefan, Alexandra" userId="31e1a6b8-5232-42c3-b6d4-9595b200ff55" providerId="ADAL" clId="{CB7FC6CB-8659-4153-85BA-FA0DBE3DC9C6}" dt="2024-03-07T14:11:25.068" v="0"/>
        <pc:sldMkLst>
          <pc:docMk/>
          <pc:sldMk cId="1647692386" sldId="271"/>
        </pc:sldMkLst>
        <pc:spChg chg="mod">
          <ac:chgData name="Stefan, Alexandra" userId="31e1a6b8-5232-42c3-b6d4-9595b200ff55" providerId="ADAL" clId="{CB7FC6CB-8659-4153-85BA-FA0DBE3DC9C6}" dt="2024-03-07T14:11:25.068" v="0"/>
          <ac:spMkLst>
            <pc:docMk/>
            <pc:sldMk cId="1647692386" sldId="271"/>
            <ac:spMk id="2"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5"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7"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3"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4"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6"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7"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8"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29"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0"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3"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4"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5"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6"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8" creationId="{00000000-0000-0000-0000-000000000000}"/>
          </ac:spMkLst>
        </pc:spChg>
        <pc:spChg chg="mod">
          <ac:chgData name="Stefan, Alexandra" userId="31e1a6b8-5232-42c3-b6d4-9595b200ff55" providerId="ADAL" clId="{CB7FC6CB-8659-4153-85BA-FA0DBE3DC9C6}" dt="2024-03-07T14:11:25.068" v="0"/>
          <ac:spMkLst>
            <pc:docMk/>
            <pc:sldMk cId="1647692386" sldId="271"/>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1647692386" sldId="271"/>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1647692386" sldId="271"/>
            <ac:graphicFrameMk id="19"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1647692386" sldId="271"/>
            <ac:graphicFrameMk id="20"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1647692386" sldId="271"/>
            <ac:graphicFrameMk id="21" creationId="{00000000-0000-0000-0000-000000000000}"/>
          </ac:graphicFrameMkLst>
        </pc:graphicFrameChg>
      </pc:sldChg>
      <pc:sldChg chg="modSp mod">
        <pc:chgData name="Stefan, Alexandra" userId="31e1a6b8-5232-42c3-b6d4-9595b200ff55" providerId="ADAL" clId="{CB7FC6CB-8659-4153-85BA-FA0DBE3DC9C6}" dt="2024-03-07T14:16:10.536" v="50" actId="20577"/>
        <pc:sldMkLst>
          <pc:docMk/>
          <pc:sldMk cId="3873097298" sldId="288"/>
        </pc:sldMkLst>
        <pc:spChg chg="mod">
          <ac:chgData name="Stefan, Alexandra" userId="31e1a6b8-5232-42c3-b6d4-9595b200ff55" providerId="ADAL" clId="{CB7FC6CB-8659-4153-85BA-FA0DBE3DC9C6}" dt="2024-03-07T14:16:10.536" v="50" actId="20577"/>
          <ac:spMkLst>
            <pc:docMk/>
            <pc:sldMk cId="3873097298" sldId="288"/>
            <ac:spMk id="3" creationId="{00000000-0000-0000-0000-000000000000}"/>
          </ac:spMkLst>
        </pc:spChg>
      </pc:sldChg>
      <pc:sldChg chg="modSp">
        <pc:chgData name="Stefan, Alexandra" userId="31e1a6b8-5232-42c3-b6d4-9595b200ff55" providerId="ADAL" clId="{CB7FC6CB-8659-4153-85BA-FA0DBE3DC9C6}" dt="2024-03-07T14:11:25.068" v="0"/>
        <pc:sldMkLst>
          <pc:docMk/>
          <pc:sldMk cId="796364022" sldId="291"/>
        </pc:sldMkLst>
        <pc:spChg chg="mod">
          <ac:chgData name="Stefan, Alexandra" userId="31e1a6b8-5232-42c3-b6d4-9595b200ff55" providerId="ADAL" clId="{CB7FC6CB-8659-4153-85BA-FA0DBE3DC9C6}" dt="2024-03-07T14:11:25.068" v="0"/>
          <ac:spMkLst>
            <pc:docMk/>
            <pc:sldMk cId="796364022" sldId="291"/>
            <ac:spMk id="3"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24"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26"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27"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28"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29"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0"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2"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3"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4"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5"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6"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8" creationId="{00000000-0000-0000-0000-000000000000}"/>
          </ac:spMkLst>
        </pc:spChg>
        <pc:spChg chg="mod">
          <ac:chgData name="Stefan, Alexandra" userId="31e1a6b8-5232-42c3-b6d4-9595b200ff55" providerId="ADAL" clId="{CB7FC6CB-8659-4153-85BA-FA0DBE3DC9C6}" dt="2024-03-07T14:11:25.068" v="0"/>
          <ac:spMkLst>
            <pc:docMk/>
            <pc:sldMk cId="796364022" sldId="291"/>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796364022" sldId="291"/>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796364022" sldId="291"/>
            <ac:graphicFrameMk id="7"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3222214386" sldId="292"/>
        </pc:sldMkLst>
        <pc:spChg chg="mod">
          <ac:chgData name="Stefan, Alexandra" userId="31e1a6b8-5232-42c3-b6d4-9595b200ff55" providerId="ADAL" clId="{CB7FC6CB-8659-4153-85BA-FA0DBE3DC9C6}" dt="2024-03-07T14:11:25.068" v="0"/>
          <ac:spMkLst>
            <pc:docMk/>
            <pc:sldMk cId="3222214386" sldId="292"/>
            <ac:spMk id="3" creationId="{00000000-0000-0000-0000-000000000000}"/>
          </ac:spMkLst>
        </pc:spChg>
        <pc:graphicFrameChg chg="mod">
          <ac:chgData name="Stefan, Alexandra" userId="31e1a6b8-5232-42c3-b6d4-9595b200ff55" providerId="ADAL" clId="{CB7FC6CB-8659-4153-85BA-FA0DBE3DC9C6}" dt="2024-03-07T14:11:25.068" v="0"/>
          <ac:graphicFrameMkLst>
            <pc:docMk/>
            <pc:sldMk cId="3222214386" sldId="292"/>
            <ac:graphicFrameMk id="5"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3940520560" sldId="294"/>
        </pc:sldMkLst>
        <pc:spChg chg="mod">
          <ac:chgData name="Stefan, Alexandra" userId="31e1a6b8-5232-42c3-b6d4-9595b200ff55" providerId="ADAL" clId="{CB7FC6CB-8659-4153-85BA-FA0DBE3DC9C6}" dt="2024-03-07T14:11:25.068" v="0"/>
          <ac:spMkLst>
            <pc:docMk/>
            <pc:sldMk cId="3940520560" sldId="294"/>
            <ac:spMk id="2" creationId="{00000000-0000-0000-0000-000000000000}"/>
          </ac:spMkLst>
        </pc:spChg>
        <pc:spChg chg="mod">
          <ac:chgData name="Stefan, Alexandra" userId="31e1a6b8-5232-42c3-b6d4-9595b200ff55" providerId="ADAL" clId="{CB7FC6CB-8659-4153-85BA-FA0DBE3DC9C6}" dt="2024-03-07T14:11:25.068" v="0"/>
          <ac:spMkLst>
            <pc:docMk/>
            <pc:sldMk cId="3940520560" sldId="294"/>
            <ac:spMk id="3" creationId="{00000000-0000-0000-0000-000000000000}"/>
          </ac:spMkLst>
        </pc:spChg>
        <pc:spChg chg="mod">
          <ac:chgData name="Stefan, Alexandra" userId="31e1a6b8-5232-42c3-b6d4-9595b200ff55" providerId="ADAL" clId="{CB7FC6CB-8659-4153-85BA-FA0DBE3DC9C6}" dt="2024-03-07T14:11:25.068" v="0"/>
          <ac:spMkLst>
            <pc:docMk/>
            <pc:sldMk cId="3940520560" sldId="294"/>
            <ac:spMk id="6" creationId="{00000000-0000-0000-0000-000000000000}"/>
          </ac:spMkLst>
        </pc:spChg>
        <pc:spChg chg="mod">
          <ac:chgData name="Stefan, Alexandra" userId="31e1a6b8-5232-42c3-b6d4-9595b200ff55" providerId="ADAL" clId="{CB7FC6CB-8659-4153-85BA-FA0DBE3DC9C6}" dt="2024-03-07T14:11:25.068" v="0"/>
          <ac:spMkLst>
            <pc:docMk/>
            <pc:sldMk cId="3940520560" sldId="294"/>
            <ac:spMk id="7" creationId="{00000000-0000-0000-0000-000000000000}"/>
          </ac:spMkLst>
        </pc:spChg>
        <pc:inkChg chg="mod">
          <ac:chgData name="Stefan, Alexandra" userId="31e1a6b8-5232-42c3-b6d4-9595b200ff55" providerId="ADAL" clId="{CB7FC6CB-8659-4153-85BA-FA0DBE3DC9C6}" dt="2024-03-07T14:11:25.068" v="0"/>
          <ac:inkMkLst>
            <pc:docMk/>
            <pc:sldMk cId="3940520560" sldId="294"/>
            <ac:inkMk id="5" creationId="{7EEEF0B8-66E4-1039-FE24-2EA5B96B5578}"/>
          </ac:inkMkLst>
        </pc:inkChg>
      </pc:sldChg>
      <pc:sldChg chg="modSp">
        <pc:chgData name="Stefan, Alexandra" userId="31e1a6b8-5232-42c3-b6d4-9595b200ff55" providerId="ADAL" clId="{CB7FC6CB-8659-4153-85BA-FA0DBE3DC9C6}" dt="2024-03-07T14:11:25.068" v="0"/>
        <pc:sldMkLst>
          <pc:docMk/>
          <pc:sldMk cId="2121487138" sldId="296"/>
        </pc:sldMkLst>
        <pc:spChg chg="mod">
          <ac:chgData name="Stefan, Alexandra" userId="31e1a6b8-5232-42c3-b6d4-9595b200ff55" providerId="ADAL" clId="{CB7FC6CB-8659-4153-85BA-FA0DBE3DC9C6}" dt="2024-03-07T14:11:25.068" v="0"/>
          <ac:spMkLst>
            <pc:docMk/>
            <pc:sldMk cId="2121487138" sldId="296"/>
            <ac:spMk id="2"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7"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8"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3"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4"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6"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7"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8"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29"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0"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3"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4"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5"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6"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8" creationId="{00000000-0000-0000-0000-000000000000}"/>
          </ac:spMkLst>
        </pc:spChg>
        <pc:spChg chg="mod">
          <ac:chgData name="Stefan, Alexandra" userId="31e1a6b8-5232-42c3-b6d4-9595b200ff55" providerId="ADAL" clId="{CB7FC6CB-8659-4153-85BA-FA0DBE3DC9C6}" dt="2024-03-07T14:11:25.068" v="0"/>
          <ac:spMkLst>
            <pc:docMk/>
            <pc:sldMk cId="2121487138" sldId="296"/>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2121487138" sldId="296"/>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121487138" sldId="296"/>
            <ac:graphicFrameMk id="19"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121487138" sldId="296"/>
            <ac:graphicFrameMk id="21"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2607407299" sldId="297"/>
        </pc:sldMkLst>
        <pc:spChg chg="mod">
          <ac:chgData name="Stefan, Alexandra" userId="31e1a6b8-5232-42c3-b6d4-9595b200ff55" providerId="ADAL" clId="{CB7FC6CB-8659-4153-85BA-FA0DBE3DC9C6}" dt="2024-03-07T14:11:25.068" v="0"/>
          <ac:spMkLst>
            <pc:docMk/>
            <pc:sldMk cId="2607407299" sldId="297"/>
            <ac:spMk id="2"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5"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2"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3"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4"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6"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7"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8"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29"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0"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3"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4"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5"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6"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8" creationId="{00000000-0000-0000-0000-000000000000}"/>
          </ac:spMkLst>
        </pc:spChg>
        <pc:spChg chg="mod">
          <ac:chgData name="Stefan, Alexandra" userId="31e1a6b8-5232-42c3-b6d4-9595b200ff55" providerId="ADAL" clId="{CB7FC6CB-8659-4153-85BA-FA0DBE3DC9C6}" dt="2024-03-07T14:11:25.068" v="0"/>
          <ac:spMkLst>
            <pc:docMk/>
            <pc:sldMk cId="2607407299" sldId="297"/>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2607407299" sldId="297"/>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607407299" sldId="297"/>
            <ac:graphicFrameMk id="19"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607407299" sldId="297"/>
            <ac:graphicFrameMk id="20"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2607407299" sldId="297"/>
            <ac:graphicFrameMk id="21"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1100846069" sldId="298"/>
        </pc:sldMkLst>
        <pc:spChg chg="mod">
          <ac:chgData name="Stefan, Alexandra" userId="31e1a6b8-5232-42c3-b6d4-9595b200ff55" providerId="ADAL" clId="{CB7FC6CB-8659-4153-85BA-FA0DBE3DC9C6}" dt="2024-03-07T14:11:25.068" v="0"/>
          <ac:spMkLst>
            <pc:docMk/>
            <pc:sldMk cId="1100846069" sldId="298"/>
            <ac:spMk id="2"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7"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8"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3"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4"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6"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7"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8"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29"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0"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3"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4"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5"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6"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8" creationId="{00000000-0000-0000-0000-000000000000}"/>
          </ac:spMkLst>
        </pc:spChg>
        <pc:spChg chg="mod">
          <ac:chgData name="Stefan, Alexandra" userId="31e1a6b8-5232-42c3-b6d4-9595b200ff55" providerId="ADAL" clId="{CB7FC6CB-8659-4153-85BA-FA0DBE3DC9C6}" dt="2024-03-07T14:11:25.068" v="0"/>
          <ac:spMkLst>
            <pc:docMk/>
            <pc:sldMk cId="1100846069" sldId="298"/>
            <ac:spMk id="39" creationId="{00000000-0000-0000-0000-000000000000}"/>
          </ac:spMkLst>
        </pc:spChg>
        <pc:graphicFrameChg chg="mod">
          <ac:chgData name="Stefan, Alexandra" userId="31e1a6b8-5232-42c3-b6d4-9595b200ff55" providerId="ADAL" clId="{CB7FC6CB-8659-4153-85BA-FA0DBE3DC9C6}" dt="2024-03-07T14:11:25.068" v="0"/>
          <ac:graphicFrameMkLst>
            <pc:docMk/>
            <pc:sldMk cId="1100846069" sldId="298"/>
            <ac:graphicFrameMk id="4"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1100846069" sldId="298"/>
            <ac:graphicFrameMk id="19" creationId="{00000000-0000-0000-0000-000000000000}"/>
          </ac:graphicFrameMkLst>
        </pc:graphicFrameChg>
        <pc:graphicFrameChg chg="mod">
          <ac:chgData name="Stefan, Alexandra" userId="31e1a6b8-5232-42c3-b6d4-9595b200ff55" providerId="ADAL" clId="{CB7FC6CB-8659-4153-85BA-FA0DBE3DC9C6}" dt="2024-03-07T14:11:25.068" v="0"/>
          <ac:graphicFrameMkLst>
            <pc:docMk/>
            <pc:sldMk cId="1100846069" sldId="298"/>
            <ac:graphicFrameMk id="21" creationId="{00000000-0000-0000-0000-000000000000}"/>
          </ac:graphicFrameMkLst>
        </pc:graphicFrameChg>
      </pc:sldChg>
      <pc:sldChg chg="modSp">
        <pc:chgData name="Stefan, Alexandra" userId="31e1a6b8-5232-42c3-b6d4-9595b200ff55" providerId="ADAL" clId="{CB7FC6CB-8659-4153-85BA-FA0DBE3DC9C6}" dt="2024-03-07T14:11:25.068" v="0"/>
        <pc:sldMkLst>
          <pc:docMk/>
          <pc:sldMk cId="506014318" sldId="299"/>
        </pc:sldMkLst>
        <pc:spChg chg="mod">
          <ac:chgData name="Stefan, Alexandra" userId="31e1a6b8-5232-42c3-b6d4-9595b200ff55" providerId="ADAL" clId="{CB7FC6CB-8659-4153-85BA-FA0DBE3DC9C6}" dt="2024-03-07T14:11:25.068" v="0"/>
          <ac:spMkLst>
            <pc:docMk/>
            <pc:sldMk cId="506014318" sldId="299"/>
            <ac:spMk id="2" creationId="{00000000-0000-0000-0000-000000000000}"/>
          </ac:spMkLst>
        </pc:spChg>
        <pc:spChg chg="mod">
          <ac:chgData name="Stefan, Alexandra" userId="31e1a6b8-5232-42c3-b6d4-9595b200ff55" providerId="ADAL" clId="{CB7FC6CB-8659-4153-85BA-FA0DBE3DC9C6}" dt="2024-03-07T14:11:25.068" v="0"/>
          <ac:spMkLst>
            <pc:docMk/>
            <pc:sldMk cId="506014318" sldId="299"/>
            <ac:spMk id="3" creationId="{00000000-0000-0000-0000-000000000000}"/>
          </ac:spMkLst>
        </pc:spChg>
      </pc:sldChg>
      <pc:sldMasterChg chg="modSp modSldLayout">
        <pc:chgData name="Stefan, Alexandra" userId="31e1a6b8-5232-42c3-b6d4-9595b200ff55" providerId="ADAL" clId="{CB7FC6CB-8659-4153-85BA-FA0DBE3DC9C6}" dt="2024-03-07T14:11:25.068" v="0"/>
        <pc:sldMasterMkLst>
          <pc:docMk/>
          <pc:sldMasterMk cId="447671424" sldId="2147483648"/>
        </pc:sldMasterMkLst>
        <pc:spChg chg="mod">
          <ac:chgData name="Stefan, Alexandra" userId="31e1a6b8-5232-42c3-b6d4-9595b200ff55" providerId="ADAL" clId="{CB7FC6CB-8659-4153-85BA-FA0DBE3DC9C6}" dt="2024-03-07T14:11:25.068" v="0"/>
          <ac:spMkLst>
            <pc:docMk/>
            <pc:sldMasterMk cId="447671424" sldId="2147483648"/>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ac:spMk id="3"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ac:spMk id="4"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ac:spMk id="5"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ac:spMk id="6" creationId="{00000000-0000-0000-0000-000000000000}"/>
          </ac:spMkLst>
        </pc:spChg>
        <pc:sldLayoutChg chg="modSp">
          <pc:chgData name="Stefan, Alexandra" userId="31e1a6b8-5232-42c3-b6d4-9595b200ff55" providerId="ADAL" clId="{CB7FC6CB-8659-4153-85BA-FA0DBE3DC9C6}" dt="2024-03-07T14:11:25.068" v="0"/>
          <pc:sldLayoutMkLst>
            <pc:docMk/>
            <pc:sldMasterMk cId="447671424" sldId="2147483648"/>
            <pc:sldLayoutMk cId="2267760117" sldId="2147483649"/>
          </pc:sldLayoutMkLst>
          <pc:spChg chg="mod">
            <ac:chgData name="Stefan, Alexandra" userId="31e1a6b8-5232-42c3-b6d4-9595b200ff55" providerId="ADAL" clId="{CB7FC6CB-8659-4153-85BA-FA0DBE3DC9C6}" dt="2024-03-07T14:11:25.068" v="0"/>
            <ac:spMkLst>
              <pc:docMk/>
              <pc:sldMasterMk cId="447671424" sldId="2147483648"/>
              <pc:sldLayoutMk cId="2267760117" sldId="2147483649"/>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2267760117" sldId="2147483649"/>
              <ac:spMk id="3"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3166097903" sldId="2147483651"/>
          </pc:sldLayoutMkLst>
          <pc:spChg chg="mod">
            <ac:chgData name="Stefan, Alexandra" userId="31e1a6b8-5232-42c3-b6d4-9595b200ff55" providerId="ADAL" clId="{CB7FC6CB-8659-4153-85BA-FA0DBE3DC9C6}" dt="2024-03-07T14:11:25.068" v="0"/>
            <ac:spMkLst>
              <pc:docMk/>
              <pc:sldMasterMk cId="447671424" sldId="2147483648"/>
              <pc:sldLayoutMk cId="3166097903" sldId="2147483651"/>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166097903" sldId="2147483651"/>
              <ac:spMk id="3"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3939132508" sldId="2147483652"/>
          </pc:sldLayoutMkLst>
          <pc:spChg chg="mod">
            <ac:chgData name="Stefan, Alexandra" userId="31e1a6b8-5232-42c3-b6d4-9595b200ff55" providerId="ADAL" clId="{CB7FC6CB-8659-4153-85BA-FA0DBE3DC9C6}" dt="2024-03-07T14:11:25.068" v="0"/>
            <ac:spMkLst>
              <pc:docMk/>
              <pc:sldMasterMk cId="447671424" sldId="2147483648"/>
              <pc:sldLayoutMk cId="3939132508" sldId="2147483652"/>
              <ac:spMk id="3"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939132508" sldId="2147483652"/>
              <ac:spMk id="4"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3927618918" sldId="2147483653"/>
          </pc:sldLayoutMkLst>
          <pc:spChg chg="mod">
            <ac:chgData name="Stefan, Alexandra" userId="31e1a6b8-5232-42c3-b6d4-9595b200ff55" providerId="ADAL" clId="{CB7FC6CB-8659-4153-85BA-FA0DBE3DC9C6}" dt="2024-03-07T14:11:25.068" v="0"/>
            <ac:spMkLst>
              <pc:docMk/>
              <pc:sldMasterMk cId="447671424" sldId="2147483648"/>
              <pc:sldLayoutMk cId="3927618918" sldId="2147483653"/>
              <ac:spMk id="3"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927618918" sldId="2147483653"/>
              <ac:spMk id="4"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927618918" sldId="2147483653"/>
              <ac:spMk id="5"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927618918" sldId="2147483653"/>
              <ac:spMk id="6"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2645303823" sldId="2147483656"/>
          </pc:sldLayoutMkLst>
          <pc:spChg chg="mod">
            <ac:chgData name="Stefan, Alexandra" userId="31e1a6b8-5232-42c3-b6d4-9595b200ff55" providerId="ADAL" clId="{CB7FC6CB-8659-4153-85BA-FA0DBE3DC9C6}" dt="2024-03-07T14:11:25.068" v="0"/>
            <ac:spMkLst>
              <pc:docMk/>
              <pc:sldMasterMk cId="447671424" sldId="2147483648"/>
              <pc:sldLayoutMk cId="2645303823" sldId="2147483656"/>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2645303823" sldId="2147483656"/>
              <ac:spMk id="3"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2645303823" sldId="2147483656"/>
              <ac:spMk id="4"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3676948821" sldId="2147483657"/>
          </pc:sldLayoutMkLst>
          <pc:spChg chg="mod">
            <ac:chgData name="Stefan, Alexandra" userId="31e1a6b8-5232-42c3-b6d4-9595b200ff55" providerId="ADAL" clId="{CB7FC6CB-8659-4153-85BA-FA0DBE3DC9C6}" dt="2024-03-07T14:11:25.068" v="0"/>
            <ac:spMkLst>
              <pc:docMk/>
              <pc:sldMasterMk cId="447671424" sldId="2147483648"/>
              <pc:sldLayoutMk cId="3676948821" sldId="2147483657"/>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676948821" sldId="2147483657"/>
              <ac:spMk id="3"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676948821" sldId="2147483657"/>
              <ac:spMk id="4" creationId="{00000000-0000-0000-0000-000000000000}"/>
            </ac:spMkLst>
          </pc:spChg>
        </pc:sldLayoutChg>
        <pc:sldLayoutChg chg="modSp">
          <pc:chgData name="Stefan, Alexandra" userId="31e1a6b8-5232-42c3-b6d4-9595b200ff55" providerId="ADAL" clId="{CB7FC6CB-8659-4153-85BA-FA0DBE3DC9C6}" dt="2024-03-07T14:11:25.068" v="0"/>
          <pc:sldLayoutMkLst>
            <pc:docMk/>
            <pc:sldMasterMk cId="447671424" sldId="2147483648"/>
            <pc:sldLayoutMk cId="3581924666" sldId="2147483659"/>
          </pc:sldLayoutMkLst>
          <pc:spChg chg="mod">
            <ac:chgData name="Stefan, Alexandra" userId="31e1a6b8-5232-42c3-b6d4-9595b200ff55" providerId="ADAL" clId="{CB7FC6CB-8659-4153-85BA-FA0DBE3DC9C6}" dt="2024-03-07T14:11:25.068" v="0"/>
            <ac:spMkLst>
              <pc:docMk/>
              <pc:sldMasterMk cId="447671424" sldId="2147483648"/>
              <pc:sldLayoutMk cId="3581924666" sldId="2147483659"/>
              <ac:spMk id="2" creationId="{00000000-0000-0000-0000-000000000000}"/>
            </ac:spMkLst>
          </pc:spChg>
          <pc:spChg chg="mod">
            <ac:chgData name="Stefan, Alexandra" userId="31e1a6b8-5232-42c3-b6d4-9595b200ff55" providerId="ADAL" clId="{CB7FC6CB-8659-4153-85BA-FA0DBE3DC9C6}" dt="2024-03-07T14:11:25.068" v="0"/>
            <ac:spMkLst>
              <pc:docMk/>
              <pc:sldMasterMk cId="447671424" sldId="2147483648"/>
              <pc:sldLayoutMk cId="3581924666"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CAD8F1-5E31-41DC-BE53-34DC1EDF6BC9}" type="datetimeFigureOut">
              <a:rPr lang="en-US" smtClean="0"/>
              <a:t>3/7/2024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F97D4F7-366C-4556-A99D-FA07A04065F3}" type="slidenum">
              <a:rPr lang="en-US" smtClean="0"/>
              <a:t>‹#›</a:t>
            </a:fld>
            <a:endParaRPr lang="en-US"/>
          </a:p>
        </p:txBody>
      </p:sp>
    </p:spTree>
    <p:extLst>
      <p:ext uri="{BB962C8B-B14F-4D97-AF65-F5344CB8AC3E}">
        <p14:creationId xmlns:p14="http://schemas.microsoft.com/office/powerpoint/2010/main" val="334542575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9T16:34:35.050"/>
    </inkml:context>
    <inkml:brush xml:id="br0">
      <inkml:brushProperty name="width" value="0.05" units="cm"/>
      <inkml:brushProperty name="height" value="0.05" units="cm"/>
    </inkml:brush>
  </inkml:definitions>
  <inkml:trace contextRef="#ctx0" brushRef="#br0">0 12 592,'0'0'2161,"116"-8"-2161,-77 7-480,5-1-721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86B1393-1527-44F2-ADAE-40B27DCB9461}" type="datetimeFigureOut">
              <a:rPr lang="en-US" smtClean="0"/>
              <a:t>3/7/2024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A1BBA1-EEC5-48DA-8F8D-3A53FB15BF86}" type="slidenum">
              <a:rPr lang="en-US" smtClean="0"/>
              <a:t>‹#›</a:t>
            </a:fld>
            <a:endParaRPr lang="en-US"/>
          </a:p>
        </p:txBody>
      </p:sp>
    </p:spTree>
    <p:extLst>
      <p:ext uri="{BB962C8B-B14F-4D97-AF65-F5344CB8AC3E}">
        <p14:creationId xmlns:p14="http://schemas.microsoft.com/office/powerpoint/2010/main" val="142478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l-GR" dirty="0"/>
              <a:t>Α</a:t>
            </a:r>
            <a:r>
              <a:rPr lang="en-US" dirty="0"/>
              <a:t>=6/10</a:t>
            </a:r>
          </a:p>
        </p:txBody>
      </p:sp>
      <p:sp>
        <p:nvSpPr>
          <p:cNvPr id="4" name="Slide Number Placeholder 3"/>
          <p:cNvSpPr>
            <a:spLocks noGrp="1"/>
          </p:cNvSpPr>
          <p:nvPr>
            <p:ph type="sldNum" sz="quarter" idx="10"/>
          </p:nvPr>
        </p:nvSpPr>
        <p:spPr/>
        <p:txBody>
          <a:bodyPr/>
          <a:lstStyle/>
          <a:p>
            <a:fld id="{A2A1BBA1-EEC5-48DA-8F8D-3A53FB15BF86}" type="slidenum">
              <a:rPr lang="en-US" smtClean="0"/>
              <a:t>6</a:t>
            </a:fld>
            <a:endParaRPr lang="en-US"/>
          </a:p>
        </p:txBody>
      </p:sp>
    </p:spTree>
    <p:extLst>
      <p:ext uri="{BB962C8B-B14F-4D97-AF65-F5344CB8AC3E}">
        <p14:creationId xmlns:p14="http://schemas.microsoft.com/office/powerpoint/2010/main" val="1759146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A0D8DC-7B51-44BE-A2A7-B68985CB0072}"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226776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F6E53-1BEB-48FA-A190-5282EE603315}"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171876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C5834E-FF17-4201-811D-800F187119B7}"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58192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12FD71-0F0A-4A6C-B885-4697FBA85207}"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03860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07E7A-17C2-42FA-B76A-28032C0A253C}"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16609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FDA451-DD8B-40D3-86DA-D2FD7F6D1FF0}" type="datetime1">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9391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470F5E-CD93-4F56-B278-9AA9E8AEB5AA}" type="datetime1">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92761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8E93F1-D7BB-4A11-B7C5-20D90A78D441}" type="datetime1">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14056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E33E7-C887-45A1-B231-807E621B235B}" type="datetime1">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73962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1258AF-7F19-480A-9F9B-D2C676F98A46}" type="datetime1">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264530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2F6C0B-5B74-4343-8B43-F72FE94E6CD4}" type="datetime1">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95343-4AC4-45E6-AD55-2A4BEE273D8A}" type="slidenum">
              <a:rPr lang="en-US" smtClean="0"/>
              <a:t>‹#›</a:t>
            </a:fld>
            <a:endParaRPr lang="en-US"/>
          </a:p>
        </p:txBody>
      </p:sp>
    </p:spTree>
    <p:extLst>
      <p:ext uri="{BB962C8B-B14F-4D97-AF65-F5344CB8AC3E}">
        <p14:creationId xmlns:p14="http://schemas.microsoft.com/office/powerpoint/2010/main" val="367694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F767F-ADB1-4345-96B9-DEE8F06BAEDF}" type="datetime1">
              <a:rPr lang="en-US" smtClean="0"/>
              <a:t>3/7/2024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95343-4AC4-45E6-AD55-2A4BEE273D8A}" type="slidenum">
              <a:rPr lang="en-US" smtClean="0"/>
              <a:t>‹#›</a:t>
            </a:fld>
            <a:endParaRPr lang="en-US"/>
          </a:p>
        </p:txBody>
      </p:sp>
    </p:spTree>
    <p:extLst>
      <p:ext uri="{BB962C8B-B14F-4D97-AF65-F5344CB8AC3E}">
        <p14:creationId xmlns:p14="http://schemas.microsoft.com/office/powerpoint/2010/main" val="44767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egriffs.com/posts/2014-03-28-magic-numbers-in-polynomial-hash.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KyUTuwz_b7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eeksforgeeks.org/internal-working-of-hashmap-java/" TargetMode="External"/><Relationship Id="rId2" Type="http://schemas.openxmlformats.org/officeDocument/2006/relationships/hyperlink" Target="https://rcoh.me/posts/hash-map-analysis/" TargetMode="External"/><Relationship Id="rId1" Type="http://schemas.openxmlformats.org/officeDocument/2006/relationships/slideLayout" Target="../slideLayouts/slideLayout2.xml"/><Relationship Id="rId4" Type="http://schemas.openxmlformats.org/officeDocument/2006/relationships/hyperlink" Target="http://www.open-std.org/jtc1/sc22/wg21/docs/papers/2013/n3690.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Hashing</a:t>
            </a:r>
          </a:p>
        </p:txBody>
      </p:sp>
      <p:sp>
        <p:nvSpPr>
          <p:cNvPr id="3" name="Subtitle 2"/>
          <p:cNvSpPr>
            <a:spLocks noGrp="1"/>
          </p:cNvSpPr>
          <p:nvPr>
            <p:ph type="subTitle" idx="1"/>
          </p:nvPr>
        </p:nvSpPr>
        <p:spPr/>
        <p:txBody>
          <a:bodyPr/>
          <a:lstStyle/>
          <a:p>
            <a:r>
              <a:rPr lang="en-US" dirty="0"/>
              <a:t>Alexandra Stefan</a:t>
            </a:r>
          </a:p>
          <a:p>
            <a:endParaRPr lang="en-US" dirty="0"/>
          </a:p>
        </p:txBody>
      </p:sp>
      <p:sp>
        <p:nvSpPr>
          <p:cNvPr id="4" name="Slide Number Placeholder 3"/>
          <p:cNvSpPr>
            <a:spLocks noGrp="1"/>
          </p:cNvSpPr>
          <p:nvPr>
            <p:ph type="sldNum" sz="quarter" idx="12"/>
          </p:nvPr>
        </p:nvSpPr>
        <p:spPr/>
        <p:txBody>
          <a:bodyPr/>
          <a:lstStyle/>
          <a:p>
            <a:fld id="{16395343-4AC4-45E6-AD55-2A4BEE273D8A}" type="slidenum">
              <a:rPr lang="en-US" smtClean="0"/>
              <a:t>1</a:t>
            </a:fld>
            <a:endParaRPr lang="en-US"/>
          </a:p>
        </p:txBody>
      </p:sp>
    </p:spTree>
    <p:extLst>
      <p:ext uri="{BB962C8B-B14F-4D97-AF65-F5344CB8AC3E}">
        <p14:creationId xmlns:p14="http://schemas.microsoft.com/office/powerpoint/2010/main" val="3122104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790"/>
            <a:ext cx="8839200" cy="891611"/>
          </a:xfrm>
        </p:spPr>
        <p:txBody>
          <a:bodyPr>
            <a:normAutofit/>
          </a:bodyPr>
          <a:lstStyle/>
          <a:p>
            <a:r>
              <a:rPr lang="en-US" sz="3600" dirty="0"/>
              <a:t>Open Addressing </a:t>
            </a:r>
            <a:r>
              <a:rPr lang="en-US" sz="3200" dirty="0"/>
              <a:t>: </a:t>
            </a:r>
            <a:r>
              <a:rPr lang="en-US" sz="3600" dirty="0"/>
              <a:t>double hashing - Worksheet</a:t>
            </a:r>
            <a:endParaRPr lang="en-US" sz="3200" dirty="0"/>
          </a:p>
        </p:txBody>
      </p:sp>
      <p:sp>
        <p:nvSpPr>
          <p:cNvPr id="3" name="Content Placeholder 2"/>
          <p:cNvSpPr>
            <a:spLocks noGrp="1"/>
          </p:cNvSpPr>
          <p:nvPr>
            <p:ph idx="1"/>
          </p:nvPr>
        </p:nvSpPr>
        <p:spPr>
          <a:xfrm>
            <a:off x="1705599" y="762000"/>
            <a:ext cx="4214501" cy="1143000"/>
          </a:xfrm>
          <a:ln>
            <a:solidFill>
              <a:schemeClr val="tx1"/>
            </a:solidFill>
          </a:ln>
        </p:spPr>
        <p:txBody>
          <a:bodyPr>
            <a:noAutofit/>
          </a:bodyPr>
          <a:lstStyle/>
          <a:p>
            <a:pPr marL="0" indent="0">
              <a:buNone/>
            </a:pPr>
            <a:r>
              <a:rPr lang="en-US" sz="1200" dirty="0"/>
              <a:t>M = 10,   h</a:t>
            </a:r>
            <a:r>
              <a:rPr lang="en-US" sz="1200" baseline="-25000" dirty="0"/>
              <a:t>1</a:t>
            </a:r>
            <a:r>
              <a:rPr lang="en-US" sz="1200" dirty="0"/>
              <a:t>(k) = k%10.  </a:t>
            </a:r>
          </a:p>
          <a:p>
            <a:pPr marL="0" indent="0">
              <a:buNone/>
            </a:pPr>
            <a:r>
              <a:rPr lang="en-US" sz="1200" dirty="0"/>
              <a:t>Table already contains keys:  46, 15, 20, 37, 23  </a:t>
            </a:r>
          </a:p>
          <a:p>
            <a:pPr marL="0" indent="0">
              <a:buNone/>
            </a:pPr>
            <a:r>
              <a:rPr lang="en-US" sz="1600" dirty="0"/>
              <a:t>Try to insert 25:</a:t>
            </a:r>
          </a:p>
          <a:p>
            <a:pPr marL="0" indent="0">
              <a:buNone/>
            </a:pPr>
            <a:r>
              <a:rPr lang="en-US" sz="1600" dirty="0"/>
              <a:t>h</a:t>
            </a:r>
            <a:r>
              <a:rPr lang="en-US" sz="1600" baseline="-25000" dirty="0"/>
              <a:t>1</a:t>
            </a:r>
            <a:r>
              <a:rPr lang="en-US" sz="1600" dirty="0"/>
              <a:t>(25)  = </a:t>
            </a:r>
            <a:r>
              <a:rPr lang="en-US" sz="1600" dirty="0">
                <a:solidFill>
                  <a:srgbClr val="FF0000"/>
                </a:solidFill>
              </a:rPr>
              <a:t>5  (collision: 25 with 15)</a:t>
            </a:r>
            <a:endParaRPr lang="en-US" sz="1600" dirty="0"/>
          </a:p>
          <a:p>
            <a:pPr marL="0" indent="0">
              <a:buNone/>
            </a:pPr>
            <a:endParaRPr lang="en-US" sz="1400" dirty="0">
              <a:solidFill>
                <a:srgbClr val="FF0000"/>
              </a:solidFill>
            </a:endParaRPr>
          </a:p>
          <a:p>
            <a:pPr marL="0" indent="0">
              <a:buNone/>
            </a:pPr>
            <a:endParaRPr lang="en-US" sz="1400" dirty="0"/>
          </a:p>
          <a:p>
            <a:pPr marL="0" indent="0">
              <a:buNone/>
            </a:pP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4145917926"/>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25</a:t>
                      </a: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r>
                        <a:rPr lang="en-US" sz="1200" b="1" dirty="0">
                          <a:solidFill>
                            <a:srgbClr val="FF0000"/>
                          </a:solidFill>
                        </a:rPr>
                        <a:t>25</a:t>
                      </a:r>
                    </a:p>
                  </a:txBody>
                  <a:tcPr/>
                </a:tc>
                <a:tc>
                  <a:txBody>
                    <a:bodyPr/>
                    <a:lstStyle/>
                    <a:p>
                      <a:pPr algn="ctr"/>
                      <a:r>
                        <a:rPr lang="en-US" sz="1200" b="1" dirty="0">
                          <a:solidFill>
                            <a:srgbClr val="FF0000"/>
                          </a:solidFill>
                        </a:rPr>
                        <a:t>25</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5" name="Content Placeholder 2"/>
          <p:cNvSpPr txBox="1">
            <a:spLocks/>
          </p:cNvSpPr>
          <p:nvPr/>
        </p:nvSpPr>
        <p:spPr>
          <a:xfrm>
            <a:off x="1705598" y="1905000"/>
            <a:ext cx="3628402" cy="2057400"/>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Double hashing example</a:t>
            </a:r>
          </a:p>
          <a:p>
            <a:pPr>
              <a:buFontTx/>
              <a:buChar char="-"/>
            </a:pPr>
            <a:r>
              <a:rPr lang="en-US" sz="1400" dirty="0"/>
              <a:t>h(</a:t>
            </a:r>
            <a:r>
              <a:rPr lang="en-US" sz="1400" dirty="0" err="1"/>
              <a:t>k,f,M</a:t>
            </a:r>
            <a:r>
              <a:rPr lang="en-US" sz="1400" dirty="0"/>
              <a:t>) = (h</a:t>
            </a:r>
            <a:r>
              <a:rPr lang="en-US" sz="1400" baseline="-25000" dirty="0"/>
              <a:t>1</a:t>
            </a:r>
            <a:r>
              <a:rPr lang="en-US" sz="1400" dirty="0"/>
              <a:t>(k) + f* h</a:t>
            </a:r>
            <a:r>
              <a:rPr lang="en-US" sz="1400" baseline="-25000" dirty="0"/>
              <a:t>2</a:t>
            </a:r>
            <a:r>
              <a:rPr lang="en-US" sz="1400" dirty="0"/>
              <a:t>(k)) % M</a:t>
            </a:r>
          </a:p>
          <a:p>
            <a:pPr marL="0" indent="0">
              <a:buNone/>
            </a:pPr>
            <a:r>
              <a:rPr lang="en-US" sz="1400" dirty="0"/>
              <a:t>Choice of h</a:t>
            </a:r>
            <a:r>
              <a:rPr lang="en-US" sz="1400" baseline="-25000" dirty="0"/>
              <a:t>2</a:t>
            </a:r>
            <a:r>
              <a:rPr lang="en-US" sz="1400" dirty="0"/>
              <a:t> matters:</a:t>
            </a:r>
          </a:p>
          <a:p>
            <a:pPr>
              <a:buFontTx/>
              <a:buChar char="-"/>
            </a:pPr>
            <a:r>
              <a:rPr lang="en-US" sz="1400" dirty="0"/>
              <a:t>h</a:t>
            </a:r>
            <a:r>
              <a:rPr lang="en-US" sz="1400" baseline="-25000" dirty="0"/>
              <a:t>2a</a:t>
            </a:r>
            <a:r>
              <a:rPr lang="en-US" sz="1400" dirty="0"/>
              <a:t>(k) = 1+(k%7): try slots: 5, 9,  </a:t>
            </a:r>
          </a:p>
          <a:p>
            <a:pPr lvl="1">
              <a:buFontTx/>
              <a:buChar char="-"/>
            </a:pPr>
            <a:r>
              <a:rPr lang="en-US" sz="1100" dirty="0"/>
              <a:t>h</a:t>
            </a:r>
            <a:r>
              <a:rPr lang="en-US" sz="1100" baseline="-25000" dirty="0"/>
              <a:t>2</a:t>
            </a:r>
            <a:r>
              <a:rPr lang="en-US" sz="1100" dirty="0"/>
              <a:t>(25) = 1+ (25%7) = 1+ 4 = 5 =&gt; </a:t>
            </a:r>
          </a:p>
          <a:p>
            <a:pPr marL="457200" lvl="1" indent="0">
              <a:buNone/>
            </a:pPr>
            <a:r>
              <a:rPr lang="en-US" sz="1100" dirty="0"/>
              <a:t>   h(</a:t>
            </a:r>
            <a:r>
              <a:rPr lang="en-US" sz="1100" dirty="0" err="1"/>
              <a:t>k,f,M</a:t>
            </a:r>
            <a:r>
              <a:rPr lang="en-US" sz="1100" dirty="0"/>
              <a:t>) = (5 + f*5)%M =&gt; slots: 5,0,5,0,…</a:t>
            </a:r>
          </a:p>
          <a:p>
            <a:pPr marL="514350" lvl="1" indent="0">
              <a:buNone/>
            </a:pPr>
            <a:r>
              <a:rPr lang="en-US" sz="1100" dirty="0">
                <a:solidFill>
                  <a:srgbClr val="FF0000"/>
                </a:solidFill>
              </a:rPr>
              <a:t>Cannot insert 25.</a:t>
            </a:r>
          </a:p>
          <a:p>
            <a:pPr>
              <a:buFontTx/>
              <a:buChar char="-"/>
            </a:pPr>
            <a:r>
              <a:rPr lang="en-US" sz="1400" dirty="0"/>
              <a:t>h</a:t>
            </a:r>
            <a:r>
              <a:rPr lang="en-US" sz="1400" baseline="-25000" dirty="0"/>
              <a:t>2b</a:t>
            </a:r>
            <a:r>
              <a:rPr lang="en-US" sz="1400" dirty="0"/>
              <a:t>(k) = 1+(k%9):</a:t>
            </a:r>
          </a:p>
          <a:p>
            <a:pPr lvl="1">
              <a:buFontTx/>
              <a:buChar char="-"/>
            </a:pPr>
            <a:r>
              <a:rPr lang="en-US" sz="1100" dirty="0"/>
              <a:t>h</a:t>
            </a:r>
            <a:r>
              <a:rPr lang="en-US" sz="1100" baseline="-25000" dirty="0"/>
              <a:t>2</a:t>
            </a:r>
            <a:r>
              <a:rPr lang="en-US" sz="1100" dirty="0"/>
              <a:t>(25) = 1 + (25%9) = 1 + 7 = 8  =&gt;</a:t>
            </a:r>
          </a:p>
          <a:p>
            <a:pPr marL="457200" lvl="1" indent="0">
              <a:buNone/>
            </a:pPr>
            <a:r>
              <a:rPr lang="en-US" sz="1100" dirty="0"/>
              <a:t> h(</a:t>
            </a:r>
            <a:r>
              <a:rPr lang="en-US" sz="1100" dirty="0" err="1"/>
              <a:t>k,f,M</a:t>
            </a:r>
            <a:r>
              <a:rPr lang="en-US" sz="1100" dirty="0"/>
              <a:t>) = (5 + f*8)%M =&gt; slots: 5,3,1,9,7,5,…</a:t>
            </a:r>
          </a:p>
        </p:txBody>
      </p:sp>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3820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9916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363200" y="4114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477001"/>
            <a:ext cx="2133600" cy="276999"/>
          </a:xfrm>
          <a:prstGeom prst="rect">
            <a:avLst/>
          </a:prstGeom>
          <a:noFill/>
        </p:spPr>
        <p:txBody>
          <a:bodyPr wrap="square" rtlCol="0">
            <a:spAutoFit/>
          </a:bodyPr>
          <a:lstStyle/>
          <a:p>
            <a:r>
              <a:rPr lang="en-US" sz="1200" dirty="0">
                <a:solidFill>
                  <a:schemeClr val="tx2"/>
                </a:solidFill>
              </a:rPr>
              <a:t>Where will  9 be inserted now?</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10</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3276442348"/>
              </p:ext>
            </p:extLst>
          </p:nvPr>
        </p:nvGraphicFramePr>
        <p:xfrm>
          <a:off x="4581970" y="4165719"/>
          <a:ext cx="2819400" cy="2354580"/>
        </p:xfrm>
        <a:graphic>
          <a:graphicData uri="http://schemas.openxmlformats.org/drawingml/2006/table">
            <a:tbl>
              <a:tblPr firstRow="1" bandRow="1">
                <a:tableStyleId>{5C22544A-7EE6-4342-B048-85BDC9FD1C3A}</a:tableStyleId>
              </a:tblPr>
              <a:tblGrid>
                <a:gridCol w="386976">
                  <a:extLst>
                    <a:ext uri="{9D8B030D-6E8A-4147-A177-3AD203B41FA5}">
                      <a16:colId xmlns:a16="http://schemas.microsoft.com/office/drawing/2014/main" val="20000"/>
                    </a:ext>
                  </a:extLst>
                </a:gridCol>
                <a:gridCol w="527424">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200" b="0" dirty="0"/>
                        <a:t>Index</a:t>
                      </a:r>
                    </a:p>
                  </a:txBody>
                  <a:tcPr/>
                </a:tc>
                <a:tc>
                  <a:txBody>
                    <a:bodyPr/>
                    <a:lstStyle/>
                    <a:p>
                      <a:r>
                        <a:rPr lang="en-US" sz="1400" b="0" dirty="0"/>
                        <a:t>(h</a:t>
                      </a:r>
                      <a:r>
                        <a:rPr lang="en-US" sz="1400" b="0" baseline="-25000" dirty="0"/>
                        <a:t>1</a:t>
                      </a:r>
                      <a:r>
                        <a:rPr lang="en-US" sz="1400" b="0" dirty="0"/>
                        <a:t>(k) + f*h</a:t>
                      </a:r>
                      <a:r>
                        <a:rPr lang="en-US" sz="1400" b="0" baseline="-25000" dirty="0"/>
                        <a:t>2b</a:t>
                      </a:r>
                      <a:r>
                        <a:rPr lang="en-US" sz="1400" b="0" dirty="0"/>
                        <a:t>(k) )%M</a:t>
                      </a:r>
                    </a:p>
                    <a:p>
                      <a:r>
                        <a:rPr lang="en-US" sz="1400" b="0" dirty="0"/>
                        <a:t>(5+f*8)%10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endParaRPr lang="en-US" sz="1400" b="1"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r h="203200">
                <a:tc>
                  <a:txBody>
                    <a:bodyPr/>
                    <a:lstStyle/>
                    <a:p>
                      <a:r>
                        <a:rPr lang="en-US" sz="1400" dirty="0"/>
                        <a:t>5</a:t>
                      </a:r>
                    </a:p>
                  </a:txBody>
                  <a:tcPr/>
                </a:tc>
                <a:tc>
                  <a:txBody>
                    <a:bodyPr/>
                    <a:lstStyle/>
                    <a:p>
                      <a:endParaRPr lang="en-US" sz="1400" b="1" dirty="0">
                        <a:solidFill>
                          <a:srgbClr val="FF0000"/>
                        </a:solidFill>
                      </a:endParaRPr>
                    </a:p>
                  </a:txBody>
                  <a:tcPr/>
                </a:tc>
                <a:tc>
                  <a:txBody>
                    <a:bodyPr/>
                    <a:lstStyle/>
                    <a:p>
                      <a:endParaRPr lang="en-US" sz="1400" b="0" dirty="0">
                        <a:solidFill>
                          <a:srgbClr val="FF0000"/>
                        </a:solidFill>
                      </a:endParaRPr>
                    </a:p>
                  </a:txBody>
                  <a:tcPr/>
                </a:tc>
                <a:extLst>
                  <a:ext uri="{0D108BD9-81ED-4DB2-BD59-A6C34878D82A}">
                    <a16:rowId xmlns:a16="http://schemas.microsoft.com/office/drawing/2014/main" val="10006"/>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905330529"/>
              </p:ext>
            </p:extLst>
          </p:nvPr>
        </p:nvGraphicFramePr>
        <p:xfrm>
          <a:off x="1600200" y="4137660"/>
          <a:ext cx="2819400" cy="1744980"/>
        </p:xfrm>
        <a:graphic>
          <a:graphicData uri="http://schemas.openxmlformats.org/drawingml/2006/table">
            <a:tbl>
              <a:tblPr firstRow="1" bandRow="1">
                <a:tableStyleId>{5C22544A-7EE6-4342-B048-85BDC9FD1C3A}</a:tableStyleId>
              </a:tblPr>
              <a:tblGrid>
                <a:gridCol w="386976">
                  <a:extLst>
                    <a:ext uri="{9D8B030D-6E8A-4147-A177-3AD203B41FA5}">
                      <a16:colId xmlns:a16="http://schemas.microsoft.com/office/drawing/2014/main" val="20000"/>
                    </a:ext>
                  </a:extLst>
                </a:gridCol>
                <a:gridCol w="527424">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200" b="0" dirty="0"/>
                        <a:t>Index</a:t>
                      </a:r>
                    </a:p>
                  </a:txBody>
                  <a:tcPr/>
                </a:tc>
                <a:tc>
                  <a:txBody>
                    <a:bodyPr/>
                    <a:lstStyle/>
                    <a:p>
                      <a:r>
                        <a:rPr lang="en-US" sz="1400" dirty="0"/>
                        <a:t>(h</a:t>
                      </a:r>
                      <a:r>
                        <a:rPr lang="en-US" sz="1400" baseline="-25000" dirty="0"/>
                        <a:t>1</a:t>
                      </a:r>
                      <a:r>
                        <a:rPr lang="en-US" sz="1400" dirty="0"/>
                        <a:t>(k) + f*h</a:t>
                      </a:r>
                      <a:r>
                        <a:rPr lang="en-US" sz="1400" baseline="-25000" dirty="0"/>
                        <a:t>2a</a:t>
                      </a:r>
                      <a:r>
                        <a:rPr lang="en-US" sz="1400" dirty="0"/>
                        <a:t>(k) )%M</a:t>
                      </a:r>
                    </a:p>
                    <a:p>
                      <a:r>
                        <a:rPr lang="en-US" sz="1400" b="0" dirty="0"/>
                        <a:t>(5+f*5)%10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endParaRPr lang="en-US" sz="1400" b="1"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endParaRPr lang="en-US" sz="1400" b="1" dirty="0">
                        <a:solidFill>
                          <a:srgbClr val="FF0000"/>
                        </a:solidFill>
                      </a:endParaRPr>
                    </a:p>
                  </a:txBody>
                  <a:tcPr/>
                </a:tc>
                <a:tc>
                  <a:txBody>
                    <a:bodyPr/>
                    <a:lstStyle/>
                    <a:p>
                      <a:endParaRPr lang="en-US" sz="1400" dirty="0">
                        <a:solidFill>
                          <a:srgbClr val="FF0000"/>
                        </a:solidFill>
                      </a:endParaRP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241459579"/>
              </p:ext>
            </p:extLst>
          </p:nvPr>
        </p:nvGraphicFramePr>
        <p:xfrm>
          <a:off x="7772400" y="1066800"/>
          <a:ext cx="2819400" cy="19126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400" dirty="0"/>
                        <a:t>h</a:t>
                      </a:r>
                      <a:r>
                        <a:rPr lang="en-US" sz="1400" baseline="-25000" dirty="0"/>
                        <a:t>1</a:t>
                      </a:r>
                      <a:r>
                        <a:rPr lang="en-US" sz="1400" dirty="0"/>
                        <a:t>(k) + 2f+f</a:t>
                      </a:r>
                      <a:r>
                        <a:rPr lang="en-US" sz="1400" baseline="30000" dirty="0"/>
                        <a:t>2</a:t>
                      </a:r>
                      <a:endParaRPr lang="en-US" sz="1400" b="0" dirty="0"/>
                    </a:p>
                  </a:txBody>
                  <a:tcPr/>
                </a:tc>
                <a:tc>
                  <a:txBody>
                    <a:bodyPr/>
                    <a:lstStyle/>
                    <a:p>
                      <a:r>
                        <a:rPr lang="en-US" sz="1400" dirty="0"/>
                        <a:t>%10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dirty="0"/>
                        <a:t>5+0=5</a:t>
                      </a:r>
                    </a:p>
                  </a:txBody>
                  <a:tcPr/>
                </a:tc>
                <a:tc>
                  <a:txBody>
                    <a:bodyPr/>
                    <a:lstStyle/>
                    <a:p>
                      <a:r>
                        <a:rPr lang="en-US" sz="1400" dirty="0"/>
                        <a:t>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5+3=8</a:t>
                      </a:r>
                    </a:p>
                  </a:txBody>
                  <a:tcPr/>
                </a:tc>
                <a:tc>
                  <a:txBody>
                    <a:bodyPr/>
                    <a:lstStyle/>
                    <a:p>
                      <a:r>
                        <a:rPr lang="en-US" sz="1400" dirty="0"/>
                        <a:t>8</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5+8=13</a:t>
                      </a:r>
                    </a:p>
                  </a:txBody>
                  <a:tcPr/>
                </a:tc>
                <a:tc>
                  <a:txBody>
                    <a:bodyPr/>
                    <a:lstStyle/>
                    <a:p>
                      <a:r>
                        <a:rPr lang="en-US" sz="1400" dirty="0"/>
                        <a:t>3</a:t>
                      </a: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5+2*3+3</a:t>
                      </a:r>
                      <a:r>
                        <a:rPr lang="en-US" sz="1400" baseline="30000" dirty="0"/>
                        <a:t>2</a:t>
                      </a:r>
                      <a:r>
                        <a:rPr lang="en-US" sz="1400" dirty="0"/>
                        <a:t> = 5+15=20</a:t>
                      </a:r>
                    </a:p>
                  </a:txBody>
                  <a:tcPr/>
                </a:tc>
                <a:tc>
                  <a:txBody>
                    <a:bodyPr/>
                    <a:lstStyle/>
                    <a:p>
                      <a:r>
                        <a:rPr lang="en-US" sz="1400" dirty="0"/>
                        <a:t>0</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3886200" y="3886200"/>
            <a:ext cx="1641796" cy="369332"/>
          </a:xfrm>
          <a:prstGeom prst="rect">
            <a:avLst/>
          </a:prstGeom>
          <a:noFill/>
        </p:spPr>
        <p:txBody>
          <a:bodyPr wrap="none" rtlCol="0">
            <a:spAutoFit/>
          </a:bodyPr>
          <a:lstStyle/>
          <a:p>
            <a:r>
              <a:rPr lang="en-US" dirty="0"/>
              <a:t>Double hashing</a:t>
            </a:r>
          </a:p>
        </p:txBody>
      </p:sp>
      <p:sp>
        <p:nvSpPr>
          <p:cNvPr id="23" name="TextBox 22"/>
          <p:cNvSpPr txBox="1"/>
          <p:nvPr/>
        </p:nvSpPr>
        <p:spPr>
          <a:xfrm>
            <a:off x="8246902" y="762000"/>
            <a:ext cx="1884490" cy="369332"/>
          </a:xfrm>
          <a:prstGeom prst="rect">
            <a:avLst/>
          </a:prstGeom>
          <a:noFill/>
        </p:spPr>
        <p:txBody>
          <a:bodyPr wrap="none" rtlCol="0">
            <a:spAutoFit/>
          </a:bodyPr>
          <a:lstStyle/>
          <a:p>
            <a:r>
              <a:rPr lang="en-US" dirty="0"/>
              <a:t>Quadratic probing</a:t>
            </a:r>
          </a:p>
        </p:txBody>
      </p:sp>
    </p:spTree>
    <p:extLst>
      <p:ext uri="{BB962C8B-B14F-4D97-AF65-F5344CB8AC3E}">
        <p14:creationId xmlns:p14="http://schemas.microsoft.com/office/powerpoint/2010/main" val="164769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790"/>
            <a:ext cx="8839200" cy="891611"/>
          </a:xfrm>
        </p:spPr>
        <p:txBody>
          <a:bodyPr>
            <a:normAutofit/>
          </a:bodyPr>
          <a:lstStyle/>
          <a:p>
            <a:r>
              <a:rPr lang="en-US" sz="3600" dirty="0"/>
              <a:t>Open Addressing </a:t>
            </a:r>
            <a:r>
              <a:rPr lang="en-US" sz="3200" dirty="0"/>
              <a:t>: </a:t>
            </a:r>
            <a:r>
              <a:rPr lang="en-US" sz="3600" dirty="0"/>
              <a:t>double hashing - Answers</a:t>
            </a:r>
            <a:endParaRPr lang="en-US" sz="3200" dirty="0"/>
          </a:p>
        </p:txBody>
      </p:sp>
      <p:sp>
        <p:nvSpPr>
          <p:cNvPr id="3" name="Content Placeholder 2"/>
          <p:cNvSpPr>
            <a:spLocks noGrp="1"/>
          </p:cNvSpPr>
          <p:nvPr>
            <p:ph idx="1"/>
          </p:nvPr>
        </p:nvSpPr>
        <p:spPr>
          <a:xfrm>
            <a:off x="1705599" y="762000"/>
            <a:ext cx="4214501" cy="1143000"/>
          </a:xfrm>
          <a:ln>
            <a:solidFill>
              <a:schemeClr val="tx1"/>
            </a:solidFill>
          </a:ln>
        </p:spPr>
        <p:txBody>
          <a:bodyPr>
            <a:noAutofit/>
          </a:bodyPr>
          <a:lstStyle/>
          <a:p>
            <a:pPr marL="0" indent="0">
              <a:buNone/>
            </a:pPr>
            <a:r>
              <a:rPr lang="en-US" sz="1200" dirty="0"/>
              <a:t>M = 10,   h</a:t>
            </a:r>
            <a:r>
              <a:rPr lang="en-US" sz="1200" baseline="-25000" dirty="0"/>
              <a:t>1</a:t>
            </a:r>
            <a:r>
              <a:rPr lang="en-US" sz="1200" dirty="0"/>
              <a:t>(k) = k%10.  </a:t>
            </a:r>
          </a:p>
          <a:p>
            <a:pPr marL="0" indent="0">
              <a:buNone/>
            </a:pPr>
            <a:r>
              <a:rPr lang="en-US" sz="1200" dirty="0"/>
              <a:t>Table already contains keys:  46, 15, 20, 37, 23  </a:t>
            </a:r>
          </a:p>
          <a:p>
            <a:pPr marL="0" indent="0">
              <a:buNone/>
            </a:pPr>
            <a:r>
              <a:rPr lang="en-US" sz="1600" dirty="0"/>
              <a:t>Try to insert 25:</a:t>
            </a:r>
          </a:p>
          <a:p>
            <a:pPr marL="0" indent="0">
              <a:buNone/>
            </a:pPr>
            <a:r>
              <a:rPr lang="en-US" sz="1600" dirty="0"/>
              <a:t>h</a:t>
            </a:r>
            <a:r>
              <a:rPr lang="en-US" sz="1600" baseline="-25000" dirty="0"/>
              <a:t>1</a:t>
            </a:r>
            <a:r>
              <a:rPr lang="en-US" sz="1600" dirty="0"/>
              <a:t>(25)  = </a:t>
            </a:r>
            <a:r>
              <a:rPr lang="en-US" sz="1600" dirty="0">
                <a:solidFill>
                  <a:srgbClr val="FF0000"/>
                </a:solidFill>
              </a:rPr>
              <a:t>5  (collision: 25 with 15)</a:t>
            </a:r>
            <a:endParaRPr lang="en-US" sz="1600" dirty="0"/>
          </a:p>
          <a:p>
            <a:pPr marL="0" indent="0">
              <a:buNone/>
            </a:pPr>
            <a:endParaRPr lang="en-US" sz="1400" dirty="0">
              <a:solidFill>
                <a:srgbClr val="FF0000"/>
              </a:solidFill>
            </a:endParaRPr>
          </a:p>
          <a:p>
            <a:pPr marL="0" indent="0">
              <a:buNone/>
            </a:pPr>
            <a:endParaRPr lang="en-US" sz="1400" dirty="0"/>
          </a:p>
          <a:p>
            <a:pPr marL="0" indent="0">
              <a:buNone/>
            </a:pP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2377428476"/>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25</a:t>
                      </a: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r>
                        <a:rPr lang="en-US" sz="1200" b="1" dirty="0">
                          <a:solidFill>
                            <a:srgbClr val="FF0000"/>
                          </a:solidFill>
                        </a:rPr>
                        <a:t>25</a:t>
                      </a:r>
                    </a:p>
                  </a:txBody>
                  <a:tcPr/>
                </a:tc>
                <a:tc>
                  <a:txBody>
                    <a:bodyPr/>
                    <a:lstStyle/>
                    <a:p>
                      <a:pPr algn="ctr"/>
                      <a:r>
                        <a:rPr lang="en-US" sz="1200" b="1" dirty="0">
                          <a:solidFill>
                            <a:srgbClr val="FF0000"/>
                          </a:solidFill>
                        </a:rPr>
                        <a:t>25</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5" name="Content Placeholder 2"/>
          <p:cNvSpPr txBox="1">
            <a:spLocks/>
          </p:cNvSpPr>
          <p:nvPr/>
        </p:nvSpPr>
        <p:spPr>
          <a:xfrm>
            <a:off x="1705598" y="1905000"/>
            <a:ext cx="3628402" cy="2057400"/>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Double hashing example</a:t>
            </a:r>
          </a:p>
          <a:p>
            <a:pPr>
              <a:buFontTx/>
              <a:buChar char="-"/>
            </a:pPr>
            <a:r>
              <a:rPr lang="en-US" sz="1400" dirty="0"/>
              <a:t>h(</a:t>
            </a:r>
            <a:r>
              <a:rPr lang="en-US" sz="1400" dirty="0" err="1"/>
              <a:t>k,f,M</a:t>
            </a:r>
            <a:r>
              <a:rPr lang="en-US" sz="1400" dirty="0"/>
              <a:t>) = (h</a:t>
            </a:r>
            <a:r>
              <a:rPr lang="en-US" sz="1400" baseline="-25000" dirty="0"/>
              <a:t>1</a:t>
            </a:r>
            <a:r>
              <a:rPr lang="en-US" sz="1400" dirty="0"/>
              <a:t>(k) + f* h</a:t>
            </a:r>
            <a:r>
              <a:rPr lang="en-US" sz="1400" baseline="-25000" dirty="0"/>
              <a:t>2</a:t>
            </a:r>
            <a:r>
              <a:rPr lang="en-US" sz="1400" dirty="0"/>
              <a:t>(k)) % M</a:t>
            </a:r>
          </a:p>
          <a:p>
            <a:pPr marL="0" indent="0">
              <a:buNone/>
            </a:pPr>
            <a:r>
              <a:rPr lang="en-US" sz="1400" dirty="0"/>
              <a:t>Choice of h</a:t>
            </a:r>
            <a:r>
              <a:rPr lang="en-US" sz="1400" baseline="-25000" dirty="0"/>
              <a:t>2</a:t>
            </a:r>
            <a:r>
              <a:rPr lang="en-US" sz="1400" dirty="0"/>
              <a:t> matters:</a:t>
            </a:r>
          </a:p>
          <a:p>
            <a:pPr>
              <a:buFontTx/>
              <a:buChar char="-"/>
            </a:pPr>
            <a:r>
              <a:rPr lang="en-US" sz="1400" dirty="0"/>
              <a:t>h</a:t>
            </a:r>
            <a:r>
              <a:rPr lang="en-US" sz="1400" baseline="-25000" dirty="0"/>
              <a:t>2a</a:t>
            </a:r>
            <a:r>
              <a:rPr lang="en-US" sz="1400" dirty="0"/>
              <a:t>(k) = 1+(k%7): try slots: 5, 9,  </a:t>
            </a:r>
          </a:p>
          <a:p>
            <a:pPr lvl="1">
              <a:buFontTx/>
              <a:buChar char="-"/>
            </a:pPr>
            <a:r>
              <a:rPr lang="en-US" sz="1100" dirty="0"/>
              <a:t>h</a:t>
            </a:r>
            <a:r>
              <a:rPr lang="en-US" sz="1100" baseline="-25000" dirty="0"/>
              <a:t>2</a:t>
            </a:r>
            <a:r>
              <a:rPr lang="en-US" sz="1100" dirty="0"/>
              <a:t>(25) = 1+ (25%7) = 1+ 4 = 5 =&gt; </a:t>
            </a:r>
          </a:p>
          <a:p>
            <a:pPr marL="457200" lvl="1" indent="0">
              <a:buNone/>
            </a:pPr>
            <a:r>
              <a:rPr lang="en-US" sz="1100" dirty="0"/>
              <a:t>   h(</a:t>
            </a:r>
            <a:r>
              <a:rPr lang="en-US" sz="1100" dirty="0" err="1"/>
              <a:t>k,f,M</a:t>
            </a:r>
            <a:r>
              <a:rPr lang="en-US" sz="1100" dirty="0"/>
              <a:t>) = (5 + f*5)%M =&gt; slots: 5,0,5,0,…</a:t>
            </a:r>
          </a:p>
          <a:p>
            <a:pPr marL="514350" lvl="1" indent="0">
              <a:buNone/>
            </a:pPr>
            <a:r>
              <a:rPr lang="en-US" sz="1100" dirty="0">
                <a:solidFill>
                  <a:srgbClr val="FF0000"/>
                </a:solidFill>
              </a:rPr>
              <a:t>Cannot insert 25.</a:t>
            </a:r>
          </a:p>
          <a:p>
            <a:pPr>
              <a:buFontTx/>
              <a:buChar char="-"/>
            </a:pPr>
            <a:r>
              <a:rPr lang="en-US" sz="1400" dirty="0"/>
              <a:t>h</a:t>
            </a:r>
            <a:r>
              <a:rPr lang="en-US" sz="1400" baseline="-25000" dirty="0"/>
              <a:t>2b</a:t>
            </a:r>
            <a:r>
              <a:rPr lang="en-US" sz="1400" dirty="0"/>
              <a:t>(k) = 1+(k%9):</a:t>
            </a:r>
          </a:p>
          <a:p>
            <a:pPr lvl="1">
              <a:buFontTx/>
              <a:buChar char="-"/>
            </a:pPr>
            <a:r>
              <a:rPr lang="en-US" sz="1100" dirty="0"/>
              <a:t>h</a:t>
            </a:r>
            <a:r>
              <a:rPr lang="en-US" sz="1100" baseline="-25000" dirty="0"/>
              <a:t>2</a:t>
            </a:r>
            <a:r>
              <a:rPr lang="en-US" sz="1100" dirty="0"/>
              <a:t>(25) = 1 + (25%9) = 1 + 7 = 8  =&gt;</a:t>
            </a:r>
          </a:p>
          <a:p>
            <a:pPr marL="457200" lvl="1" indent="0">
              <a:buNone/>
            </a:pPr>
            <a:r>
              <a:rPr lang="en-US" sz="1100" dirty="0"/>
              <a:t> h(</a:t>
            </a:r>
            <a:r>
              <a:rPr lang="en-US" sz="1100" dirty="0" err="1"/>
              <a:t>k,f,M</a:t>
            </a:r>
            <a:r>
              <a:rPr lang="en-US" sz="1100" dirty="0"/>
              <a:t>) = (5 + f*8)%M =&gt; slots: 5,3,1,9,7,5,…</a:t>
            </a:r>
          </a:p>
        </p:txBody>
      </p:sp>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3820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9916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363200" y="4114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477001"/>
            <a:ext cx="2133600" cy="276999"/>
          </a:xfrm>
          <a:prstGeom prst="rect">
            <a:avLst/>
          </a:prstGeom>
          <a:noFill/>
        </p:spPr>
        <p:txBody>
          <a:bodyPr wrap="square" rtlCol="0">
            <a:spAutoFit/>
          </a:bodyPr>
          <a:lstStyle/>
          <a:p>
            <a:r>
              <a:rPr lang="en-US" sz="1200" dirty="0">
                <a:solidFill>
                  <a:schemeClr val="tx2"/>
                </a:solidFill>
              </a:rPr>
              <a:t>Where will  9 be inserted now?</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11</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331249686"/>
              </p:ext>
            </p:extLst>
          </p:nvPr>
        </p:nvGraphicFramePr>
        <p:xfrm>
          <a:off x="4581970" y="4165719"/>
          <a:ext cx="2819400" cy="2567940"/>
        </p:xfrm>
        <a:graphic>
          <a:graphicData uri="http://schemas.openxmlformats.org/drawingml/2006/table">
            <a:tbl>
              <a:tblPr firstRow="1" bandRow="1">
                <a:tableStyleId>{5C22544A-7EE6-4342-B048-85BDC9FD1C3A}</a:tableStyleId>
              </a:tblPr>
              <a:tblGrid>
                <a:gridCol w="386976">
                  <a:extLst>
                    <a:ext uri="{9D8B030D-6E8A-4147-A177-3AD203B41FA5}">
                      <a16:colId xmlns:a16="http://schemas.microsoft.com/office/drawing/2014/main" val="20000"/>
                    </a:ext>
                  </a:extLst>
                </a:gridCol>
                <a:gridCol w="527424">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200" b="0" dirty="0"/>
                        <a:t>Index</a:t>
                      </a:r>
                    </a:p>
                  </a:txBody>
                  <a:tcPr/>
                </a:tc>
                <a:tc>
                  <a:txBody>
                    <a:bodyPr/>
                    <a:lstStyle/>
                    <a:p>
                      <a:r>
                        <a:rPr lang="en-US" sz="1400" b="0" dirty="0"/>
                        <a:t>(h</a:t>
                      </a:r>
                      <a:r>
                        <a:rPr lang="en-US" sz="1400" b="0" baseline="-25000" dirty="0"/>
                        <a:t>1</a:t>
                      </a:r>
                      <a:r>
                        <a:rPr lang="en-US" sz="1400" b="0" dirty="0"/>
                        <a:t>(k) + f*h</a:t>
                      </a:r>
                      <a:r>
                        <a:rPr lang="en-US" sz="1400" b="0" baseline="-25000" dirty="0"/>
                        <a:t>2b</a:t>
                      </a:r>
                      <a:r>
                        <a:rPr lang="en-US" sz="1400" b="0" dirty="0"/>
                        <a:t>(k) )%M</a:t>
                      </a:r>
                    </a:p>
                    <a:p>
                      <a:r>
                        <a:rPr lang="en-US" sz="1400" b="0" dirty="0"/>
                        <a:t>(5+f*8)%10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b="1" dirty="0">
                          <a:solidFill>
                            <a:srgbClr val="FF0000"/>
                          </a:solidFill>
                        </a:rPr>
                        <a:t>5</a:t>
                      </a:r>
                    </a:p>
                  </a:txBody>
                  <a:tcPr/>
                </a:tc>
                <a:tc>
                  <a:txBody>
                    <a:bodyPr/>
                    <a:lstStyle/>
                    <a:p>
                      <a:r>
                        <a:rPr lang="en-US" sz="1400" dirty="0"/>
                        <a:t>(5+0)%10=5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3</a:t>
                      </a:r>
                    </a:p>
                  </a:txBody>
                  <a:tcPr/>
                </a:tc>
                <a:tc>
                  <a:txBody>
                    <a:bodyPr/>
                    <a:lstStyle/>
                    <a:p>
                      <a:r>
                        <a:rPr lang="en-US" sz="1400" dirty="0"/>
                        <a:t>(5+8)%10=3</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1</a:t>
                      </a:r>
                    </a:p>
                  </a:txBody>
                  <a:tcPr/>
                </a:tc>
                <a:tc>
                  <a:txBody>
                    <a:bodyPr/>
                    <a:lstStyle/>
                    <a:p>
                      <a:r>
                        <a:rPr lang="en-US" sz="1400" dirty="0"/>
                        <a:t>(5+2*8)%10 =21%10</a:t>
                      </a:r>
                      <a:r>
                        <a:rPr lang="en-US" sz="1400" baseline="0" dirty="0"/>
                        <a:t>= 1</a:t>
                      </a:r>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9</a:t>
                      </a:r>
                    </a:p>
                  </a:txBody>
                  <a:tcPr/>
                </a:tc>
                <a:tc>
                  <a:txBody>
                    <a:bodyPr/>
                    <a:lstStyle/>
                    <a:p>
                      <a:r>
                        <a:rPr lang="en-US" sz="1400" dirty="0"/>
                        <a:t>(5+3*8)%10=29%10= 9</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r>
                        <a:rPr lang="en-US" sz="1400" dirty="0"/>
                        <a:t>7</a:t>
                      </a:r>
                    </a:p>
                  </a:txBody>
                  <a:tcPr/>
                </a:tc>
                <a:tc>
                  <a:txBody>
                    <a:bodyPr/>
                    <a:lstStyle/>
                    <a:p>
                      <a:r>
                        <a:rPr lang="en-US" sz="1400" dirty="0"/>
                        <a:t>(5+4*8)%10=37%10= 7</a:t>
                      </a:r>
                    </a:p>
                  </a:txBody>
                  <a:tcPr/>
                </a:tc>
                <a:extLst>
                  <a:ext uri="{0D108BD9-81ED-4DB2-BD59-A6C34878D82A}">
                    <a16:rowId xmlns:a16="http://schemas.microsoft.com/office/drawing/2014/main" val="10005"/>
                  </a:ext>
                </a:extLst>
              </a:tr>
              <a:tr h="203200">
                <a:tc>
                  <a:txBody>
                    <a:bodyPr/>
                    <a:lstStyle/>
                    <a:p>
                      <a:r>
                        <a:rPr lang="en-US" sz="1400" dirty="0"/>
                        <a:t>5</a:t>
                      </a:r>
                    </a:p>
                  </a:txBody>
                  <a:tcPr/>
                </a:tc>
                <a:tc>
                  <a:txBody>
                    <a:bodyPr/>
                    <a:lstStyle/>
                    <a:p>
                      <a:r>
                        <a:rPr lang="en-US" sz="1400" b="1" dirty="0">
                          <a:solidFill>
                            <a:srgbClr val="FF0000"/>
                          </a:solidFill>
                        </a:rPr>
                        <a:t>5</a:t>
                      </a:r>
                    </a:p>
                  </a:txBody>
                  <a:tcPr/>
                </a:tc>
                <a:tc>
                  <a:txBody>
                    <a:bodyPr/>
                    <a:lstStyle/>
                    <a:p>
                      <a:r>
                        <a:rPr lang="en-US" sz="1400" dirty="0"/>
                        <a:t>(5+5*8)%10=45%10= 5</a:t>
                      </a:r>
                    </a:p>
                    <a:p>
                      <a:r>
                        <a:rPr lang="en-US" sz="1400" b="0" dirty="0">
                          <a:solidFill>
                            <a:srgbClr val="FF0000"/>
                          </a:solidFill>
                        </a:rPr>
                        <a:t>Cycles back to 5</a:t>
                      </a:r>
                    </a:p>
                  </a:txBody>
                  <a:tcPr/>
                </a:tc>
                <a:extLst>
                  <a:ext uri="{0D108BD9-81ED-4DB2-BD59-A6C34878D82A}">
                    <a16:rowId xmlns:a16="http://schemas.microsoft.com/office/drawing/2014/main" val="10006"/>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127418122"/>
              </p:ext>
            </p:extLst>
          </p:nvPr>
        </p:nvGraphicFramePr>
        <p:xfrm>
          <a:off x="1600200" y="4137660"/>
          <a:ext cx="2819400" cy="2171700"/>
        </p:xfrm>
        <a:graphic>
          <a:graphicData uri="http://schemas.openxmlformats.org/drawingml/2006/table">
            <a:tbl>
              <a:tblPr firstRow="1" bandRow="1">
                <a:tableStyleId>{5C22544A-7EE6-4342-B048-85BDC9FD1C3A}</a:tableStyleId>
              </a:tblPr>
              <a:tblGrid>
                <a:gridCol w="386976">
                  <a:extLst>
                    <a:ext uri="{9D8B030D-6E8A-4147-A177-3AD203B41FA5}">
                      <a16:colId xmlns:a16="http://schemas.microsoft.com/office/drawing/2014/main" val="20000"/>
                    </a:ext>
                  </a:extLst>
                </a:gridCol>
                <a:gridCol w="527424">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400" b="0" dirty="0"/>
                        <a:t>Index</a:t>
                      </a:r>
                    </a:p>
                  </a:txBody>
                  <a:tcPr/>
                </a:tc>
                <a:tc>
                  <a:txBody>
                    <a:bodyPr/>
                    <a:lstStyle/>
                    <a:p>
                      <a:r>
                        <a:rPr lang="en-US" sz="1400" dirty="0"/>
                        <a:t>(h</a:t>
                      </a:r>
                      <a:r>
                        <a:rPr lang="en-US" sz="1400" baseline="-25000" dirty="0"/>
                        <a:t>1</a:t>
                      </a:r>
                      <a:r>
                        <a:rPr lang="en-US" sz="1400" dirty="0"/>
                        <a:t>(k) + f*h</a:t>
                      </a:r>
                      <a:r>
                        <a:rPr lang="en-US" sz="1400" baseline="-25000" dirty="0"/>
                        <a:t>2a</a:t>
                      </a:r>
                      <a:r>
                        <a:rPr lang="en-US" sz="1400" dirty="0"/>
                        <a:t>(k) )%M</a:t>
                      </a:r>
                    </a:p>
                    <a:p>
                      <a:r>
                        <a:rPr lang="en-US" sz="1400" b="0" dirty="0"/>
                        <a:t>(5+f*5)%10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b="1" dirty="0">
                          <a:solidFill>
                            <a:srgbClr val="FF0000"/>
                          </a:solidFill>
                        </a:rPr>
                        <a:t>5</a:t>
                      </a:r>
                    </a:p>
                  </a:txBody>
                  <a:tcPr/>
                </a:tc>
                <a:tc>
                  <a:txBody>
                    <a:bodyPr/>
                    <a:lstStyle/>
                    <a:p>
                      <a:r>
                        <a:rPr lang="en-US" sz="1400" dirty="0"/>
                        <a:t>(5+0)%10=5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0</a:t>
                      </a:r>
                    </a:p>
                  </a:txBody>
                  <a:tcPr/>
                </a:tc>
                <a:tc>
                  <a:txBody>
                    <a:bodyPr/>
                    <a:lstStyle/>
                    <a:p>
                      <a:r>
                        <a:rPr lang="en-US" sz="1400" dirty="0"/>
                        <a:t>(5+5)%10=0</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b="1" dirty="0">
                          <a:solidFill>
                            <a:srgbClr val="FF0000"/>
                          </a:solidFill>
                        </a:rPr>
                        <a:t>5</a:t>
                      </a:r>
                    </a:p>
                  </a:txBody>
                  <a:tcPr/>
                </a:tc>
                <a:tc>
                  <a:txBody>
                    <a:bodyPr/>
                    <a:lstStyle/>
                    <a:p>
                      <a:r>
                        <a:rPr lang="en-US" sz="1400" dirty="0"/>
                        <a:t>(5+2*5)%10 =15%10</a:t>
                      </a:r>
                      <a:r>
                        <a:rPr lang="en-US" sz="1400" baseline="0" dirty="0"/>
                        <a:t>= 5</a:t>
                      </a:r>
                      <a:endParaRPr lang="en-US" sz="1400" dirty="0"/>
                    </a:p>
                    <a:p>
                      <a:r>
                        <a:rPr lang="en-US" sz="1400" dirty="0">
                          <a:solidFill>
                            <a:srgbClr val="FF0000"/>
                          </a:solidFill>
                        </a:rPr>
                        <a:t>Cycles back to 5</a:t>
                      </a:r>
                      <a:r>
                        <a:rPr lang="en-US" sz="1400" baseline="0" dirty="0">
                          <a:solidFill>
                            <a:srgbClr val="FF0000"/>
                          </a:solidFill>
                        </a:rPr>
                        <a:t> =&gt;</a:t>
                      </a:r>
                    </a:p>
                    <a:p>
                      <a:r>
                        <a:rPr lang="en-US" sz="1400" baseline="0" dirty="0">
                          <a:solidFill>
                            <a:srgbClr val="FF0000"/>
                          </a:solidFill>
                        </a:rPr>
                        <a:t>Cannot insert 25</a:t>
                      </a:r>
                      <a:endParaRPr lang="en-US" sz="1400" dirty="0">
                        <a:solidFill>
                          <a:srgbClr val="FF0000"/>
                        </a:solidFill>
                      </a:endParaRP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0</a:t>
                      </a:r>
                    </a:p>
                  </a:txBody>
                  <a:tcPr/>
                </a:tc>
                <a:tc>
                  <a:txBody>
                    <a:bodyPr/>
                    <a:lstStyle/>
                    <a:p>
                      <a:r>
                        <a:rPr lang="en-US" sz="1400" dirty="0"/>
                        <a:t>(5+3*5)%10=20%10= 0</a:t>
                      </a:r>
                    </a:p>
                  </a:txBody>
                  <a:tcPr/>
                </a:tc>
                <a:extLst>
                  <a:ext uri="{0D108BD9-81ED-4DB2-BD59-A6C34878D82A}">
                    <a16:rowId xmlns:a16="http://schemas.microsoft.com/office/drawing/2014/main" val="10004"/>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130075032"/>
              </p:ext>
            </p:extLst>
          </p:nvPr>
        </p:nvGraphicFramePr>
        <p:xfrm>
          <a:off x="7772400" y="1066800"/>
          <a:ext cx="2819400" cy="19126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203200">
                <a:tc>
                  <a:txBody>
                    <a:bodyPr/>
                    <a:lstStyle/>
                    <a:p>
                      <a:r>
                        <a:rPr lang="en-US" sz="1050" b="0"/>
                        <a:t>f</a:t>
                      </a:r>
                      <a:endParaRPr lang="en-US" sz="1050" b="0" dirty="0"/>
                    </a:p>
                    <a:p>
                      <a:r>
                        <a:rPr lang="en-US" sz="900" b="0" dirty="0"/>
                        <a:t>(probe)</a:t>
                      </a:r>
                    </a:p>
                  </a:txBody>
                  <a:tcPr/>
                </a:tc>
                <a:tc>
                  <a:txBody>
                    <a:bodyPr/>
                    <a:lstStyle/>
                    <a:p>
                      <a:r>
                        <a:rPr lang="en-US" sz="1400" dirty="0"/>
                        <a:t>h</a:t>
                      </a:r>
                      <a:r>
                        <a:rPr lang="en-US" sz="1400" baseline="-25000" dirty="0"/>
                        <a:t>1</a:t>
                      </a:r>
                      <a:r>
                        <a:rPr lang="en-US" sz="1400" dirty="0"/>
                        <a:t>(k) + 2f+f</a:t>
                      </a:r>
                      <a:r>
                        <a:rPr lang="en-US" sz="1400" baseline="30000" dirty="0"/>
                        <a:t>2</a:t>
                      </a:r>
                      <a:endParaRPr lang="en-US" sz="1400" b="0" dirty="0"/>
                    </a:p>
                  </a:txBody>
                  <a:tcPr/>
                </a:tc>
                <a:tc>
                  <a:txBody>
                    <a:bodyPr/>
                    <a:lstStyle/>
                    <a:p>
                      <a:r>
                        <a:rPr lang="en-US" sz="1400" dirty="0"/>
                        <a:t>%10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dirty="0"/>
                        <a:t>5+0=5</a:t>
                      </a:r>
                    </a:p>
                  </a:txBody>
                  <a:tcPr/>
                </a:tc>
                <a:tc>
                  <a:txBody>
                    <a:bodyPr/>
                    <a:lstStyle/>
                    <a:p>
                      <a:r>
                        <a:rPr lang="en-US" sz="1400" dirty="0"/>
                        <a:t>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5+3=8</a:t>
                      </a:r>
                    </a:p>
                  </a:txBody>
                  <a:tcPr/>
                </a:tc>
                <a:tc>
                  <a:txBody>
                    <a:bodyPr/>
                    <a:lstStyle/>
                    <a:p>
                      <a:r>
                        <a:rPr lang="en-US" sz="1400" dirty="0"/>
                        <a:t>8</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5+8=13</a:t>
                      </a:r>
                    </a:p>
                  </a:txBody>
                  <a:tcPr/>
                </a:tc>
                <a:tc>
                  <a:txBody>
                    <a:bodyPr/>
                    <a:lstStyle/>
                    <a:p>
                      <a:r>
                        <a:rPr lang="en-US" sz="1400" dirty="0"/>
                        <a:t>3</a:t>
                      </a: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5+2*3+3</a:t>
                      </a:r>
                      <a:r>
                        <a:rPr lang="en-US" sz="1400" baseline="30000" dirty="0"/>
                        <a:t>2</a:t>
                      </a:r>
                      <a:r>
                        <a:rPr lang="en-US" sz="1400" dirty="0"/>
                        <a:t> = 5+15=20</a:t>
                      </a:r>
                    </a:p>
                  </a:txBody>
                  <a:tcPr/>
                </a:tc>
                <a:tc>
                  <a:txBody>
                    <a:bodyPr/>
                    <a:lstStyle/>
                    <a:p>
                      <a:r>
                        <a:rPr lang="en-US" sz="1400" dirty="0"/>
                        <a:t>0</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
        <p:nvSpPr>
          <p:cNvPr id="22" name="TextBox 21"/>
          <p:cNvSpPr txBox="1"/>
          <p:nvPr/>
        </p:nvSpPr>
        <p:spPr>
          <a:xfrm>
            <a:off x="8246902" y="762000"/>
            <a:ext cx="1884490" cy="369332"/>
          </a:xfrm>
          <a:prstGeom prst="rect">
            <a:avLst/>
          </a:prstGeom>
          <a:noFill/>
        </p:spPr>
        <p:txBody>
          <a:bodyPr wrap="none" rtlCol="0">
            <a:spAutoFit/>
          </a:bodyPr>
          <a:lstStyle/>
          <a:p>
            <a:r>
              <a:rPr lang="en-US" dirty="0"/>
              <a:t>Quadratic probing</a:t>
            </a:r>
          </a:p>
        </p:txBody>
      </p:sp>
      <p:sp>
        <p:nvSpPr>
          <p:cNvPr id="23" name="TextBox 22"/>
          <p:cNvSpPr txBox="1"/>
          <p:nvPr/>
        </p:nvSpPr>
        <p:spPr>
          <a:xfrm>
            <a:off x="3886200" y="3886200"/>
            <a:ext cx="1641796" cy="369332"/>
          </a:xfrm>
          <a:prstGeom prst="rect">
            <a:avLst/>
          </a:prstGeom>
          <a:noFill/>
        </p:spPr>
        <p:txBody>
          <a:bodyPr wrap="none" rtlCol="0">
            <a:spAutoFit/>
          </a:bodyPr>
          <a:lstStyle/>
          <a:p>
            <a:r>
              <a:rPr lang="en-US" dirty="0"/>
              <a:t>Double hashing</a:t>
            </a:r>
          </a:p>
        </p:txBody>
      </p:sp>
    </p:spTree>
    <p:extLst>
      <p:ext uri="{BB962C8B-B14F-4D97-AF65-F5344CB8AC3E}">
        <p14:creationId xmlns:p14="http://schemas.microsoft.com/office/powerpoint/2010/main" val="260740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8001000" cy="990600"/>
          </a:xfrm>
        </p:spPr>
        <p:txBody>
          <a:bodyPr>
            <a:normAutofit fontScale="90000"/>
          </a:bodyPr>
          <a:lstStyle/>
          <a:p>
            <a:r>
              <a:rPr lang="en-US" dirty="0"/>
              <a:t>Open Addressing: </a:t>
            </a:r>
            <a:br>
              <a:rPr lang="en-US" dirty="0"/>
            </a:br>
            <a:r>
              <a:rPr lang="en-US" sz="4000" dirty="0"/>
              <a:t>Quadratic vs double hashing</a:t>
            </a:r>
            <a:endParaRPr lang="en-US" sz="3600" dirty="0"/>
          </a:p>
        </p:txBody>
      </p:sp>
      <p:sp>
        <p:nvSpPr>
          <p:cNvPr id="3" name="Content Placeholder 2"/>
          <p:cNvSpPr>
            <a:spLocks noGrp="1"/>
          </p:cNvSpPr>
          <p:nvPr>
            <p:ph idx="1"/>
          </p:nvPr>
        </p:nvSpPr>
        <p:spPr>
          <a:xfrm>
            <a:off x="1752600" y="990600"/>
            <a:ext cx="4495800" cy="1336358"/>
          </a:xfrm>
        </p:spPr>
        <p:txBody>
          <a:bodyPr>
            <a:noAutofit/>
          </a:bodyPr>
          <a:lstStyle/>
          <a:p>
            <a:pPr marL="0" indent="0">
              <a:buNone/>
            </a:pPr>
            <a:r>
              <a:rPr lang="en-US" sz="1600" dirty="0"/>
              <a:t>M = 10,   h</a:t>
            </a:r>
            <a:r>
              <a:rPr lang="en-US" sz="1600" baseline="-25000" dirty="0"/>
              <a:t>1</a:t>
            </a:r>
            <a:r>
              <a:rPr lang="en-US" sz="1600" dirty="0"/>
              <a:t>(k) = k%10.  </a:t>
            </a:r>
          </a:p>
          <a:p>
            <a:pPr marL="0" indent="0">
              <a:buNone/>
            </a:pPr>
            <a:r>
              <a:rPr lang="en-US" sz="1600" dirty="0"/>
              <a:t>Table already contains keys:  46, 15, 20, 37, 23  </a:t>
            </a:r>
          </a:p>
          <a:p>
            <a:pPr marL="0" indent="0">
              <a:buNone/>
            </a:pPr>
            <a:r>
              <a:rPr lang="en-US" sz="1600" dirty="0"/>
              <a:t>Try to insert 25:</a:t>
            </a:r>
          </a:p>
          <a:p>
            <a:pPr marL="0" indent="0">
              <a:buNone/>
            </a:pPr>
            <a:r>
              <a:rPr lang="en-US" sz="1600" dirty="0"/>
              <a:t>h</a:t>
            </a:r>
            <a:r>
              <a:rPr lang="en-US" sz="1600" baseline="-25000" dirty="0"/>
              <a:t>1</a:t>
            </a:r>
            <a:r>
              <a:rPr lang="en-US" sz="1600" dirty="0"/>
              <a:t>(25)  = </a:t>
            </a:r>
            <a:r>
              <a:rPr lang="en-US" sz="1600" dirty="0">
                <a:solidFill>
                  <a:srgbClr val="FF0000"/>
                </a:solidFill>
              </a:rPr>
              <a:t>5  (collision: 25 with 15)</a:t>
            </a:r>
          </a:p>
          <a:p>
            <a:pPr marL="0" indent="0">
              <a:buNone/>
            </a:pPr>
            <a:endParaRPr lang="en-US" sz="1600" dirty="0"/>
          </a:p>
          <a:p>
            <a:pPr marL="0" indent="0">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661217477"/>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25</a:t>
                      </a: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r>
                        <a:rPr lang="en-US" sz="1200" b="1" dirty="0">
                          <a:solidFill>
                            <a:srgbClr val="FF0000"/>
                          </a:solidFill>
                        </a:rPr>
                        <a:t>25</a:t>
                      </a:r>
                    </a:p>
                  </a:txBody>
                  <a:tcPr/>
                </a:tc>
                <a:tc>
                  <a:txBody>
                    <a:bodyPr/>
                    <a:lstStyle/>
                    <a:p>
                      <a:pPr algn="ctr"/>
                      <a:r>
                        <a:rPr lang="en-US" sz="1200" b="1" dirty="0">
                          <a:solidFill>
                            <a:srgbClr val="FF0000"/>
                          </a:solidFill>
                        </a:rPr>
                        <a:t>25</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3820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9916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363200" y="4114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477001"/>
            <a:ext cx="2133600" cy="276999"/>
          </a:xfrm>
          <a:prstGeom prst="rect">
            <a:avLst/>
          </a:prstGeom>
          <a:noFill/>
        </p:spPr>
        <p:txBody>
          <a:bodyPr wrap="square" rtlCol="0">
            <a:spAutoFit/>
          </a:bodyPr>
          <a:lstStyle/>
          <a:p>
            <a:r>
              <a:rPr lang="en-US" sz="1200" dirty="0">
                <a:solidFill>
                  <a:schemeClr val="tx2"/>
                </a:solidFill>
              </a:rPr>
              <a:t>Where will  9 be inserted now?</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12</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710589432"/>
              </p:ext>
            </p:extLst>
          </p:nvPr>
        </p:nvGraphicFramePr>
        <p:xfrm>
          <a:off x="4495800" y="3562817"/>
          <a:ext cx="2885630" cy="2354580"/>
        </p:xfrm>
        <a:graphic>
          <a:graphicData uri="http://schemas.openxmlformats.org/drawingml/2006/table">
            <a:tbl>
              <a:tblPr firstRow="1" bandRow="1">
                <a:tableStyleId>{5C22544A-7EE6-4342-B048-85BDC9FD1C3A}</a:tableStyleId>
              </a:tblPr>
              <a:tblGrid>
                <a:gridCol w="396066">
                  <a:extLst>
                    <a:ext uri="{9D8B030D-6E8A-4147-A177-3AD203B41FA5}">
                      <a16:colId xmlns:a16="http://schemas.microsoft.com/office/drawing/2014/main" val="20000"/>
                    </a:ext>
                  </a:extLst>
                </a:gridCol>
                <a:gridCol w="539814">
                  <a:extLst>
                    <a:ext uri="{9D8B030D-6E8A-4147-A177-3AD203B41FA5}">
                      <a16:colId xmlns:a16="http://schemas.microsoft.com/office/drawing/2014/main" val="20001"/>
                    </a:ext>
                  </a:extLst>
                </a:gridCol>
                <a:gridCol w="194975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200" b="0" dirty="0"/>
                        <a:t>Index</a:t>
                      </a:r>
                    </a:p>
                  </a:txBody>
                  <a:tcPr/>
                </a:tc>
                <a:tc>
                  <a:txBody>
                    <a:bodyPr/>
                    <a:lstStyle/>
                    <a:p>
                      <a:r>
                        <a:rPr lang="en-US" sz="1400" b="0" dirty="0"/>
                        <a:t>h(k)=(h</a:t>
                      </a:r>
                      <a:r>
                        <a:rPr lang="en-US" sz="1400" b="0" baseline="-25000" dirty="0"/>
                        <a:t>1</a:t>
                      </a:r>
                      <a:r>
                        <a:rPr lang="en-US" sz="1400" b="0" dirty="0"/>
                        <a:t>(k)+f*h</a:t>
                      </a:r>
                      <a:r>
                        <a:rPr lang="en-US" sz="1400" b="0" baseline="-25000" dirty="0"/>
                        <a:t>2</a:t>
                      </a:r>
                      <a:r>
                        <a:rPr lang="en-US" sz="1400" b="0" dirty="0"/>
                        <a:t>(k) )%M = (5+f*8)%10     </a:t>
                      </a:r>
                      <a:r>
                        <a:rPr lang="en-US" sz="1200" b="0" dirty="0"/>
                        <a:t>(for k=25)</a:t>
                      </a:r>
                      <a:endParaRPr lang="en-US" sz="1400" b="0" dirty="0"/>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endParaRPr lang="en-US" sz="1400" b="1"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r h="203200">
                <a:tc>
                  <a:txBody>
                    <a:bodyPr/>
                    <a:lstStyle/>
                    <a:p>
                      <a:r>
                        <a:rPr lang="en-US" sz="1400" dirty="0"/>
                        <a:t>5</a:t>
                      </a:r>
                    </a:p>
                  </a:txBody>
                  <a:tcPr/>
                </a:tc>
                <a:tc>
                  <a:txBody>
                    <a:bodyPr/>
                    <a:lstStyle/>
                    <a:p>
                      <a:endParaRPr lang="en-US" sz="1400" b="1" dirty="0">
                        <a:solidFill>
                          <a:srgbClr val="FF0000"/>
                        </a:solidFill>
                      </a:endParaRPr>
                    </a:p>
                  </a:txBody>
                  <a:tcPr/>
                </a:tc>
                <a:tc>
                  <a:txBody>
                    <a:bodyPr/>
                    <a:lstStyle/>
                    <a:p>
                      <a:endParaRPr lang="en-US" sz="1400" dirty="0"/>
                    </a:p>
                  </a:txBody>
                  <a:tcPr/>
                </a:tc>
                <a:extLst>
                  <a:ext uri="{0D108BD9-81ED-4DB2-BD59-A6C34878D82A}">
                    <a16:rowId xmlns:a16="http://schemas.microsoft.com/office/drawing/2014/main" val="10006"/>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815611122"/>
              </p:ext>
            </p:extLst>
          </p:nvPr>
        </p:nvGraphicFramePr>
        <p:xfrm>
          <a:off x="1523999" y="3581400"/>
          <a:ext cx="2963154" cy="2042160"/>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536627">
                  <a:extLst>
                    <a:ext uri="{9D8B030D-6E8A-4147-A177-3AD203B41FA5}">
                      <a16:colId xmlns:a16="http://schemas.microsoft.com/office/drawing/2014/main" val="20001"/>
                    </a:ext>
                  </a:extLst>
                </a:gridCol>
                <a:gridCol w="1893126">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baseline="0" dirty="0"/>
                        <a:t>Index</a:t>
                      </a:r>
                    </a:p>
                  </a:txBody>
                  <a:tcPr/>
                </a:tc>
                <a:tc>
                  <a:txBody>
                    <a:bodyPr/>
                    <a:lstStyle/>
                    <a:p>
                      <a:r>
                        <a:rPr lang="en-US" sz="1400" b="0" dirty="0"/>
                        <a:t>h(k)=(h</a:t>
                      </a:r>
                      <a:r>
                        <a:rPr lang="en-US" sz="1400" b="0" baseline="-25000" dirty="0"/>
                        <a:t>1</a:t>
                      </a:r>
                      <a:r>
                        <a:rPr lang="en-US" sz="1400" b="0" dirty="0"/>
                        <a:t>(k) + 2f+f</a:t>
                      </a:r>
                      <a:r>
                        <a:rPr lang="en-US" sz="1400" b="0" baseline="30000" dirty="0"/>
                        <a:t>2</a:t>
                      </a:r>
                      <a:r>
                        <a:rPr lang="en-US" sz="1400" b="0" baseline="0" dirty="0"/>
                        <a:t>)%M </a:t>
                      </a:r>
                    </a:p>
                    <a:p>
                      <a:r>
                        <a:rPr lang="en-US" sz="1400" b="0" baseline="0" dirty="0"/>
                        <a:t>=</a:t>
                      </a:r>
                      <a:r>
                        <a:rPr lang="en-US" sz="1400" b="0" dirty="0"/>
                        <a:t>(5 + 2f+f</a:t>
                      </a:r>
                      <a:r>
                        <a:rPr lang="en-US" sz="1400" b="0" baseline="30000" dirty="0"/>
                        <a:t>2</a:t>
                      </a:r>
                      <a:r>
                        <a:rPr lang="en-US" sz="1400" b="0" baseline="0" dirty="0"/>
                        <a:t>)%10   </a:t>
                      </a:r>
                      <a:r>
                        <a:rPr lang="en-US" sz="1200" b="0" baseline="0" dirty="0"/>
                        <a:t>(k=25)</a:t>
                      </a:r>
                      <a:endParaRPr lang="en-US" sz="1100" b="0" baseline="0" dirty="0"/>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1524000" y="2732783"/>
            <a:ext cx="2819400" cy="830997"/>
          </a:xfrm>
          <a:prstGeom prst="rect">
            <a:avLst/>
          </a:prstGeom>
          <a:noFill/>
          <a:ln>
            <a:solidFill>
              <a:schemeClr val="tx1"/>
            </a:solidFill>
          </a:ln>
        </p:spPr>
        <p:txBody>
          <a:bodyPr wrap="square" rtlCol="0">
            <a:spAutoFit/>
          </a:bodyPr>
          <a:lstStyle/>
          <a:p>
            <a:r>
              <a:rPr lang="en-US" sz="1600" dirty="0"/>
              <a:t>Quadratic hashing with:  2i+i</a:t>
            </a:r>
            <a:r>
              <a:rPr lang="en-US" sz="1600" baseline="30000" dirty="0"/>
              <a:t>2</a:t>
            </a:r>
            <a:endParaRPr lang="en-US" sz="1600" dirty="0"/>
          </a:p>
          <a:p>
            <a:r>
              <a:rPr lang="en-US" sz="1600" dirty="0"/>
              <a:t>h(k)= (h</a:t>
            </a:r>
            <a:r>
              <a:rPr lang="en-US" sz="1600" baseline="-25000" dirty="0"/>
              <a:t>1</a:t>
            </a:r>
            <a:r>
              <a:rPr lang="en-US" sz="1600" dirty="0"/>
              <a:t>(k) + 2f+f</a:t>
            </a:r>
            <a:r>
              <a:rPr lang="en-US" sz="1600" baseline="30000" dirty="0"/>
              <a:t>2</a:t>
            </a:r>
            <a:r>
              <a:rPr lang="en-US" sz="1600" dirty="0"/>
              <a:t>)%M  where</a:t>
            </a:r>
          </a:p>
          <a:p>
            <a:r>
              <a:rPr lang="en-US" sz="1600" dirty="0"/>
              <a:t>     h</a:t>
            </a:r>
            <a:r>
              <a:rPr lang="en-US" sz="1600" baseline="-25000" dirty="0"/>
              <a:t>1</a:t>
            </a:r>
            <a:r>
              <a:rPr lang="en-US" sz="1600" dirty="0"/>
              <a:t>(k) = </a:t>
            </a:r>
            <a:r>
              <a:rPr lang="en-US" sz="1600" dirty="0" err="1"/>
              <a:t>k%M</a:t>
            </a:r>
            <a:endParaRPr lang="en-US" sz="1600" dirty="0"/>
          </a:p>
        </p:txBody>
      </p:sp>
      <p:sp>
        <p:nvSpPr>
          <p:cNvPr id="23" name="TextBox 22"/>
          <p:cNvSpPr txBox="1"/>
          <p:nvPr/>
        </p:nvSpPr>
        <p:spPr>
          <a:xfrm>
            <a:off x="4419600" y="2257962"/>
            <a:ext cx="3048000" cy="1323439"/>
          </a:xfrm>
          <a:prstGeom prst="rect">
            <a:avLst/>
          </a:prstGeom>
          <a:noFill/>
          <a:ln>
            <a:solidFill>
              <a:schemeClr val="tx1"/>
            </a:solidFill>
          </a:ln>
        </p:spPr>
        <p:txBody>
          <a:bodyPr wrap="square" rtlCol="0">
            <a:spAutoFit/>
          </a:bodyPr>
          <a:lstStyle/>
          <a:p>
            <a:r>
              <a:rPr lang="en-US" sz="1600" dirty="0"/>
              <a:t>Double hashing:</a:t>
            </a:r>
          </a:p>
          <a:p>
            <a:r>
              <a:rPr lang="en-US" sz="1600" dirty="0"/>
              <a:t>h(k)=(h</a:t>
            </a:r>
            <a:r>
              <a:rPr lang="en-US" sz="1600" baseline="-25000" dirty="0"/>
              <a:t>1</a:t>
            </a:r>
            <a:r>
              <a:rPr lang="en-US" sz="1600" dirty="0"/>
              <a:t>(k)+f*h</a:t>
            </a:r>
            <a:r>
              <a:rPr lang="en-US" sz="1600" baseline="-25000" dirty="0"/>
              <a:t>2</a:t>
            </a:r>
            <a:r>
              <a:rPr lang="en-US" sz="1600" dirty="0"/>
              <a:t>(k) )%M where:</a:t>
            </a:r>
          </a:p>
          <a:p>
            <a:r>
              <a:rPr lang="en-US" sz="1600" dirty="0"/>
              <a:t>     h</a:t>
            </a:r>
            <a:r>
              <a:rPr lang="en-US" sz="1600" baseline="-25000" dirty="0"/>
              <a:t>1</a:t>
            </a:r>
            <a:r>
              <a:rPr lang="en-US" sz="1600" dirty="0"/>
              <a:t>(k) = </a:t>
            </a:r>
            <a:r>
              <a:rPr lang="en-US" sz="1600" dirty="0" err="1"/>
              <a:t>k%M</a:t>
            </a:r>
            <a:endParaRPr lang="en-US" sz="1600" dirty="0"/>
          </a:p>
          <a:p>
            <a:r>
              <a:rPr lang="en-US" sz="1600" dirty="0"/>
              <a:t>     h</a:t>
            </a:r>
            <a:r>
              <a:rPr lang="en-US" sz="1600" baseline="-25000" dirty="0"/>
              <a:t>2</a:t>
            </a:r>
            <a:r>
              <a:rPr lang="en-US" sz="1600" dirty="0"/>
              <a:t>(k) = 1+(k%(M-1)) = 1+(k%9)</a:t>
            </a:r>
          </a:p>
          <a:p>
            <a:r>
              <a:rPr lang="en-US" sz="1600" dirty="0"/>
              <a:t>        h</a:t>
            </a:r>
            <a:r>
              <a:rPr lang="en-US" sz="1600" baseline="-25000" dirty="0"/>
              <a:t>2</a:t>
            </a:r>
            <a:r>
              <a:rPr lang="en-US" sz="1600" dirty="0"/>
              <a:t>(25) = 1+(25%9) = 1+7 = 8</a:t>
            </a:r>
          </a:p>
        </p:txBody>
      </p:sp>
      <p:sp>
        <p:nvSpPr>
          <p:cNvPr id="8" name="TextBox 7"/>
          <p:cNvSpPr txBox="1"/>
          <p:nvPr/>
        </p:nvSpPr>
        <p:spPr>
          <a:xfrm>
            <a:off x="4487153" y="6138445"/>
            <a:ext cx="3240374" cy="738664"/>
          </a:xfrm>
          <a:prstGeom prst="rect">
            <a:avLst/>
          </a:prstGeom>
          <a:noFill/>
        </p:spPr>
        <p:txBody>
          <a:bodyPr wrap="none" rtlCol="0">
            <a:spAutoFit/>
          </a:bodyPr>
          <a:lstStyle/>
          <a:p>
            <a:r>
              <a:rPr lang="en-US" sz="1400" dirty="0"/>
              <a:t>Choice of h</a:t>
            </a:r>
            <a:r>
              <a:rPr lang="en-US" sz="1400" baseline="-25000" dirty="0"/>
              <a:t>2</a:t>
            </a:r>
            <a:r>
              <a:rPr lang="en-US" sz="1400" dirty="0"/>
              <a:t> matters. See h</a:t>
            </a:r>
            <a:r>
              <a:rPr lang="en-US" sz="1400" baseline="-25000" dirty="0"/>
              <a:t>2</a:t>
            </a:r>
            <a:r>
              <a:rPr lang="en-US" sz="1400" dirty="0"/>
              <a:t>(k) = 1+(k%7)  </a:t>
            </a:r>
          </a:p>
          <a:p>
            <a:r>
              <a:rPr lang="en-US" sz="1400" dirty="0"/>
              <a:t>h</a:t>
            </a:r>
            <a:r>
              <a:rPr lang="en-US" sz="1400" baseline="-25000" dirty="0"/>
              <a:t>2</a:t>
            </a:r>
            <a:r>
              <a:rPr lang="en-US" sz="1400" dirty="0"/>
              <a:t>(25) = 1+4 = 5 =&gt; h(25) cycles: 5,0,5,0</a:t>
            </a:r>
          </a:p>
          <a:p>
            <a:r>
              <a:rPr lang="en-US" sz="1400" dirty="0">
                <a:solidFill>
                  <a:srgbClr val="FF0000"/>
                </a:solidFill>
              </a:rPr>
              <a:t>=&gt; Could not insert 25.</a:t>
            </a:r>
            <a:endParaRPr lang="en-US" sz="2400" dirty="0">
              <a:solidFill>
                <a:srgbClr val="FF0000"/>
              </a:solidFill>
            </a:endParaRPr>
          </a:p>
        </p:txBody>
      </p:sp>
    </p:spTree>
    <p:extLst>
      <p:ext uri="{BB962C8B-B14F-4D97-AF65-F5344CB8AC3E}">
        <p14:creationId xmlns:p14="http://schemas.microsoft.com/office/powerpoint/2010/main" val="1100846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8001000" cy="990600"/>
          </a:xfrm>
        </p:spPr>
        <p:txBody>
          <a:bodyPr>
            <a:normAutofit fontScale="90000"/>
          </a:bodyPr>
          <a:lstStyle/>
          <a:p>
            <a:r>
              <a:rPr lang="en-US" dirty="0"/>
              <a:t>Open Addressing: </a:t>
            </a:r>
            <a:br>
              <a:rPr lang="en-US" dirty="0"/>
            </a:br>
            <a:r>
              <a:rPr lang="en-US" sz="4000" dirty="0"/>
              <a:t>Quadratic vs double hashing</a:t>
            </a:r>
            <a:endParaRPr lang="en-US" sz="3600" dirty="0"/>
          </a:p>
        </p:txBody>
      </p:sp>
      <p:sp>
        <p:nvSpPr>
          <p:cNvPr id="3" name="Content Placeholder 2"/>
          <p:cNvSpPr>
            <a:spLocks noGrp="1"/>
          </p:cNvSpPr>
          <p:nvPr>
            <p:ph idx="1"/>
          </p:nvPr>
        </p:nvSpPr>
        <p:spPr>
          <a:xfrm>
            <a:off x="1752600" y="990600"/>
            <a:ext cx="4495800" cy="1336358"/>
          </a:xfrm>
        </p:spPr>
        <p:txBody>
          <a:bodyPr>
            <a:noAutofit/>
          </a:bodyPr>
          <a:lstStyle/>
          <a:p>
            <a:pPr marL="0" indent="0">
              <a:buNone/>
            </a:pPr>
            <a:r>
              <a:rPr lang="en-US" sz="1600" dirty="0"/>
              <a:t>M = 10,   h</a:t>
            </a:r>
            <a:r>
              <a:rPr lang="en-US" sz="1600" baseline="-25000" dirty="0"/>
              <a:t>1</a:t>
            </a:r>
            <a:r>
              <a:rPr lang="en-US" sz="1600" dirty="0"/>
              <a:t>(k) = k%10.  </a:t>
            </a:r>
          </a:p>
          <a:p>
            <a:pPr marL="0" indent="0">
              <a:buNone/>
            </a:pPr>
            <a:r>
              <a:rPr lang="en-US" sz="1600" dirty="0"/>
              <a:t>Table already contains keys:  46, 15, 20, 37, 23  </a:t>
            </a:r>
          </a:p>
          <a:p>
            <a:pPr marL="0" indent="0">
              <a:buNone/>
            </a:pPr>
            <a:r>
              <a:rPr lang="en-US" sz="1600" dirty="0"/>
              <a:t>Try to insert 25:</a:t>
            </a:r>
          </a:p>
          <a:p>
            <a:pPr marL="0" indent="0">
              <a:buNone/>
            </a:pPr>
            <a:r>
              <a:rPr lang="en-US" sz="1600" dirty="0"/>
              <a:t>h</a:t>
            </a:r>
            <a:r>
              <a:rPr lang="en-US" sz="1600" baseline="-25000" dirty="0"/>
              <a:t>1</a:t>
            </a:r>
            <a:r>
              <a:rPr lang="en-US" sz="1600" dirty="0"/>
              <a:t>(25)  = </a:t>
            </a:r>
            <a:r>
              <a:rPr lang="en-US" sz="1600" dirty="0">
                <a:solidFill>
                  <a:srgbClr val="FF0000"/>
                </a:solidFill>
              </a:rPr>
              <a:t>5  (collision: 25 with 15)</a:t>
            </a:r>
          </a:p>
          <a:p>
            <a:pPr marL="0" indent="0">
              <a:buNone/>
            </a:pPr>
            <a:endParaRPr lang="en-US" sz="1600" dirty="0"/>
          </a:p>
          <a:p>
            <a:pPr marL="0" indent="0">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026220137"/>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25</a:t>
                      </a: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r>
                        <a:rPr lang="en-US" sz="1200" b="1" dirty="0">
                          <a:solidFill>
                            <a:srgbClr val="FF0000"/>
                          </a:solidFill>
                        </a:rPr>
                        <a:t>25</a:t>
                      </a:r>
                    </a:p>
                  </a:txBody>
                  <a:tcPr/>
                </a:tc>
                <a:tc>
                  <a:txBody>
                    <a:bodyPr/>
                    <a:lstStyle/>
                    <a:p>
                      <a:pPr algn="ctr"/>
                      <a:r>
                        <a:rPr lang="en-US" sz="1200" b="1" dirty="0">
                          <a:solidFill>
                            <a:srgbClr val="FF0000"/>
                          </a:solidFill>
                        </a:rPr>
                        <a:t>25</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3820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9916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363200" y="4114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477001"/>
            <a:ext cx="2133600" cy="276999"/>
          </a:xfrm>
          <a:prstGeom prst="rect">
            <a:avLst/>
          </a:prstGeom>
          <a:noFill/>
        </p:spPr>
        <p:txBody>
          <a:bodyPr wrap="square" rtlCol="0">
            <a:spAutoFit/>
          </a:bodyPr>
          <a:lstStyle/>
          <a:p>
            <a:r>
              <a:rPr lang="en-US" sz="1200" dirty="0">
                <a:solidFill>
                  <a:schemeClr val="tx2"/>
                </a:solidFill>
              </a:rPr>
              <a:t>Where will  9 be inserted now?</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13</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3072806091"/>
              </p:ext>
            </p:extLst>
          </p:nvPr>
        </p:nvGraphicFramePr>
        <p:xfrm>
          <a:off x="4495800" y="3562817"/>
          <a:ext cx="2885630" cy="2567940"/>
        </p:xfrm>
        <a:graphic>
          <a:graphicData uri="http://schemas.openxmlformats.org/drawingml/2006/table">
            <a:tbl>
              <a:tblPr firstRow="1" bandRow="1">
                <a:tableStyleId>{5C22544A-7EE6-4342-B048-85BDC9FD1C3A}</a:tableStyleId>
              </a:tblPr>
              <a:tblGrid>
                <a:gridCol w="396066">
                  <a:extLst>
                    <a:ext uri="{9D8B030D-6E8A-4147-A177-3AD203B41FA5}">
                      <a16:colId xmlns:a16="http://schemas.microsoft.com/office/drawing/2014/main" val="20000"/>
                    </a:ext>
                  </a:extLst>
                </a:gridCol>
                <a:gridCol w="539814">
                  <a:extLst>
                    <a:ext uri="{9D8B030D-6E8A-4147-A177-3AD203B41FA5}">
                      <a16:colId xmlns:a16="http://schemas.microsoft.com/office/drawing/2014/main" val="20001"/>
                    </a:ext>
                  </a:extLst>
                </a:gridCol>
                <a:gridCol w="194975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200" b="0" dirty="0"/>
                        <a:t>Index</a:t>
                      </a:r>
                    </a:p>
                  </a:txBody>
                  <a:tcPr/>
                </a:tc>
                <a:tc>
                  <a:txBody>
                    <a:bodyPr/>
                    <a:lstStyle/>
                    <a:p>
                      <a:r>
                        <a:rPr lang="en-US" sz="1400" b="0" dirty="0"/>
                        <a:t>h(k)=(h</a:t>
                      </a:r>
                      <a:r>
                        <a:rPr lang="en-US" sz="1400" b="0" baseline="-25000" dirty="0"/>
                        <a:t>1</a:t>
                      </a:r>
                      <a:r>
                        <a:rPr lang="en-US" sz="1400" b="0" dirty="0"/>
                        <a:t>(k)+f*h</a:t>
                      </a:r>
                      <a:r>
                        <a:rPr lang="en-US" sz="1400" b="0" baseline="-25000" dirty="0"/>
                        <a:t>2</a:t>
                      </a:r>
                      <a:r>
                        <a:rPr lang="en-US" sz="1400" b="0" dirty="0"/>
                        <a:t>(k) )%M = (5+f*8)%10     </a:t>
                      </a:r>
                      <a:r>
                        <a:rPr lang="en-US" sz="1200" b="0" dirty="0"/>
                        <a:t>(for k=25)</a:t>
                      </a:r>
                      <a:endParaRPr lang="en-US" sz="1400" b="0" dirty="0"/>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b="1" dirty="0">
                          <a:solidFill>
                            <a:srgbClr val="FF0000"/>
                          </a:solidFill>
                        </a:rPr>
                        <a:t>5</a:t>
                      </a:r>
                    </a:p>
                  </a:txBody>
                  <a:tcPr/>
                </a:tc>
                <a:tc>
                  <a:txBody>
                    <a:bodyPr/>
                    <a:lstStyle/>
                    <a:p>
                      <a:r>
                        <a:rPr lang="en-US" sz="1400" dirty="0"/>
                        <a:t>(5+0)%10=5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3</a:t>
                      </a:r>
                    </a:p>
                  </a:txBody>
                  <a:tcPr/>
                </a:tc>
                <a:tc>
                  <a:txBody>
                    <a:bodyPr/>
                    <a:lstStyle/>
                    <a:p>
                      <a:r>
                        <a:rPr lang="en-US" sz="1400" dirty="0"/>
                        <a:t>(5+8)%10=3</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1</a:t>
                      </a:r>
                    </a:p>
                  </a:txBody>
                  <a:tcPr/>
                </a:tc>
                <a:tc>
                  <a:txBody>
                    <a:bodyPr/>
                    <a:lstStyle/>
                    <a:p>
                      <a:r>
                        <a:rPr lang="en-US" sz="1400" dirty="0"/>
                        <a:t>(5+2*8)%10 =31%10</a:t>
                      </a:r>
                      <a:r>
                        <a:rPr lang="en-US" sz="1400" baseline="0" dirty="0"/>
                        <a:t>= 1</a:t>
                      </a:r>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9</a:t>
                      </a:r>
                    </a:p>
                  </a:txBody>
                  <a:tcPr/>
                </a:tc>
                <a:tc>
                  <a:txBody>
                    <a:bodyPr/>
                    <a:lstStyle/>
                    <a:p>
                      <a:r>
                        <a:rPr lang="en-US" sz="1400" dirty="0"/>
                        <a:t>(5+3*8)%10=29%10= 9</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r>
                        <a:rPr lang="en-US" sz="1400" dirty="0"/>
                        <a:t>7</a:t>
                      </a:r>
                    </a:p>
                  </a:txBody>
                  <a:tcPr/>
                </a:tc>
                <a:tc>
                  <a:txBody>
                    <a:bodyPr/>
                    <a:lstStyle/>
                    <a:p>
                      <a:r>
                        <a:rPr lang="en-US" sz="1400" dirty="0"/>
                        <a:t>(5+4*8)%10=37%10= 7</a:t>
                      </a:r>
                    </a:p>
                  </a:txBody>
                  <a:tcPr/>
                </a:tc>
                <a:extLst>
                  <a:ext uri="{0D108BD9-81ED-4DB2-BD59-A6C34878D82A}">
                    <a16:rowId xmlns:a16="http://schemas.microsoft.com/office/drawing/2014/main" val="10005"/>
                  </a:ext>
                </a:extLst>
              </a:tr>
              <a:tr h="203200">
                <a:tc>
                  <a:txBody>
                    <a:bodyPr/>
                    <a:lstStyle/>
                    <a:p>
                      <a:r>
                        <a:rPr lang="en-US" sz="1400" dirty="0"/>
                        <a:t>5</a:t>
                      </a:r>
                    </a:p>
                  </a:txBody>
                  <a:tcPr/>
                </a:tc>
                <a:tc>
                  <a:txBody>
                    <a:bodyPr/>
                    <a:lstStyle/>
                    <a:p>
                      <a:r>
                        <a:rPr lang="en-US" sz="1400" b="1" dirty="0">
                          <a:solidFill>
                            <a:srgbClr val="FF0000"/>
                          </a:solidFill>
                        </a:rPr>
                        <a:t>5</a:t>
                      </a:r>
                    </a:p>
                  </a:txBody>
                  <a:tcPr/>
                </a:tc>
                <a:tc>
                  <a:txBody>
                    <a:bodyPr/>
                    <a:lstStyle/>
                    <a:p>
                      <a:r>
                        <a:rPr lang="en-US" sz="1400" dirty="0"/>
                        <a:t>(5+5*8)%10=45%10= 5</a:t>
                      </a:r>
                    </a:p>
                    <a:p>
                      <a:r>
                        <a:rPr lang="en-US" sz="1400" dirty="0"/>
                        <a:t>Cycles back to 5</a:t>
                      </a:r>
                    </a:p>
                  </a:txBody>
                  <a:tcPr/>
                </a:tc>
                <a:extLst>
                  <a:ext uri="{0D108BD9-81ED-4DB2-BD59-A6C34878D82A}">
                    <a16:rowId xmlns:a16="http://schemas.microsoft.com/office/drawing/2014/main" val="10006"/>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152956236"/>
              </p:ext>
            </p:extLst>
          </p:nvPr>
        </p:nvGraphicFramePr>
        <p:xfrm>
          <a:off x="1523999" y="3581400"/>
          <a:ext cx="2963154" cy="2042160"/>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536627">
                  <a:extLst>
                    <a:ext uri="{9D8B030D-6E8A-4147-A177-3AD203B41FA5}">
                      <a16:colId xmlns:a16="http://schemas.microsoft.com/office/drawing/2014/main" val="20001"/>
                    </a:ext>
                  </a:extLst>
                </a:gridCol>
                <a:gridCol w="1893126">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baseline="0" dirty="0"/>
                        <a:t>Index</a:t>
                      </a:r>
                    </a:p>
                  </a:txBody>
                  <a:tcPr/>
                </a:tc>
                <a:tc>
                  <a:txBody>
                    <a:bodyPr/>
                    <a:lstStyle/>
                    <a:p>
                      <a:r>
                        <a:rPr lang="en-US" sz="1400" b="0" dirty="0"/>
                        <a:t>h(k)=(h</a:t>
                      </a:r>
                      <a:r>
                        <a:rPr lang="en-US" sz="1400" b="0" baseline="-25000" dirty="0"/>
                        <a:t>1</a:t>
                      </a:r>
                      <a:r>
                        <a:rPr lang="en-US" sz="1400" b="0" dirty="0"/>
                        <a:t>(k) + 2f+f</a:t>
                      </a:r>
                      <a:r>
                        <a:rPr lang="en-US" sz="1400" b="0" baseline="30000" dirty="0"/>
                        <a:t>2</a:t>
                      </a:r>
                      <a:r>
                        <a:rPr lang="en-US" sz="1400" b="0" baseline="0" dirty="0"/>
                        <a:t>)%M </a:t>
                      </a:r>
                    </a:p>
                    <a:p>
                      <a:r>
                        <a:rPr lang="en-US" sz="1400" b="0" baseline="0" dirty="0"/>
                        <a:t>=</a:t>
                      </a:r>
                      <a:r>
                        <a:rPr lang="en-US" sz="1400" b="0" dirty="0"/>
                        <a:t>(5 + 2f+f</a:t>
                      </a:r>
                      <a:r>
                        <a:rPr lang="en-US" sz="1400" b="0" baseline="30000" dirty="0"/>
                        <a:t>2</a:t>
                      </a:r>
                      <a:r>
                        <a:rPr lang="en-US" sz="1400" b="0" baseline="0" dirty="0"/>
                        <a:t>)%10   </a:t>
                      </a:r>
                      <a:r>
                        <a:rPr lang="en-US" sz="1200" b="0" baseline="0" dirty="0"/>
                        <a:t>(k=25)</a:t>
                      </a:r>
                      <a:endParaRPr lang="en-US" sz="1100" b="0" baseline="0" dirty="0"/>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dirty="0"/>
                        <a:t>5</a:t>
                      </a:r>
                    </a:p>
                  </a:txBody>
                  <a:tcPr/>
                </a:tc>
                <a:tc>
                  <a:txBody>
                    <a:bodyPr/>
                    <a:lstStyle/>
                    <a:p>
                      <a:r>
                        <a:rPr lang="en-US" sz="1400" dirty="0"/>
                        <a:t>5+0=5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8</a:t>
                      </a:r>
                    </a:p>
                  </a:txBody>
                  <a:tcPr/>
                </a:tc>
                <a:tc>
                  <a:txBody>
                    <a:bodyPr/>
                    <a:lstStyle/>
                    <a:p>
                      <a:r>
                        <a:rPr lang="en-US" sz="1400" dirty="0"/>
                        <a:t>5+3=8</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3</a:t>
                      </a:r>
                    </a:p>
                  </a:txBody>
                  <a:tcPr/>
                </a:tc>
                <a:tc>
                  <a:txBody>
                    <a:bodyPr/>
                    <a:lstStyle/>
                    <a:p>
                      <a:r>
                        <a:rPr lang="en-US" sz="1400" dirty="0"/>
                        <a:t>5+8=13</a:t>
                      </a: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0</a:t>
                      </a:r>
                    </a:p>
                  </a:txBody>
                  <a:tcPr/>
                </a:tc>
                <a:tc>
                  <a:txBody>
                    <a:bodyPr/>
                    <a:lstStyle/>
                    <a:p>
                      <a:r>
                        <a:rPr lang="en-US" sz="1400" dirty="0"/>
                        <a:t>5+2*3+3</a:t>
                      </a:r>
                      <a:r>
                        <a:rPr lang="en-US" sz="1400" baseline="30000" dirty="0"/>
                        <a:t>2</a:t>
                      </a:r>
                      <a:r>
                        <a:rPr lang="en-US" sz="1400" dirty="0"/>
                        <a:t> = 5+15=20</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1524000" y="2732783"/>
            <a:ext cx="2819400" cy="830997"/>
          </a:xfrm>
          <a:prstGeom prst="rect">
            <a:avLst/>
          </a:prstGeom>
          <a:noFill/>
          <a:ln>
            <a:solidFill>
              <a:schemeClr val="tx1"/>
            </a:solidFill>
          </a:ln>
        </p:spPr>
        <p:txBody>
          <a:bodyPr wrap="square" rtlCol="0">
            <a:spAutoFit/>
          </a:bodyPr>
          <a:lstStyle/>
          <a:p>
            <a:r>
              <a:rPr lang="en-US" sz="1600" dirty="0"/>
              <a:t>Quadratic hashing with:  2f+f</a:t>
            </a:r>
            <a:r>
              <a:rPr lang="en-US" sz="1600" baseline="30000" dirty="0"/>
              <a:t>2</a:t>
            </a:r>
            <a:endParaRPr lang="en-US" sz="1600" dirty="0"/>
          </a:p>
          <a:p>
            <a:r>
              <a:rPr lang="en-US" sz="1600" dirty="0"/>
              <a:t>h(k)= (h</a:t>
            </a:r>
            <a:r>
              <a:rPr lang="en-US" sz="1600" baseline="-25000" dirty="0"/>
              <a:t>1</a:t>
            </a:r>
            <a:r>
              <a:rPr lang="en-US" sz="1600" dirty="0"/>
              <a:t>(k) + 2f+f</a:t>
            </a:r>
            <a:r>
              <a:rPr lang="en-US" sz="1600" baseline="30000" dirty="0"/>
              <a:t>2</a:t>
            </a:r>
            <a:r>
              <a:rPr lang="en-US" sz="1600" dirty="0"/>
              <a:t>)%M  where</a:t>
            </a:r>
          </a:p>
          <a:p>
            <a:r>
              <a:rPr lang="en-US" sz="1600" dirty="0"/>
              <a:t>     h</a:t>
            </a:r>
            <a:r>
              <a:rPr lang="en-US" sz="1600" baseline="-25000" dirty="0"/>
              <a:t>1</a:t>
            </a:r>
            <a:r>
              <a:rPr lang="en-US" sz="1600" dirty="0"/>
              <a:t>(k) = </a:t>
            </a:r>
            <a:r>
              <a:rPr lang="en-US" sz="1600" dirty="0" err="1"/>
              <a:t>k%M</a:t>
            </a:r>
            <a:endParaRPr lang="en-US" sz="1600" dirty="0"/>
          </a:p>
        </p:txBody>
      </p:sp>
      <p:sp>
        <p:nvSpPr>
          <p:cNvPr id="23" name="TextBox 22"/>
          <p:cNvSpPr txBox="1"/>
          <p:nvPr/>
        </p:nvSpPr>
        <p:spPr>
          <a:xfrm>
            <a:off x="4419600" y="2257962"/>
            <a:ext cx="3048000" cy="1323439"/>
          </a:xfrm>
          <a:prstGeom prst="rect">
            <a:avLst/>
          </a:prstGeom>
          <a:noFill/>
          <a:ln>
            <a:solidFill>
              <a:schemeClr val="tx1"/>
            </a:solidFill>
          </a:ln>
        </p:spPr>
        <p:txBody>
          <a:bodyPr wrap="square" rtlCol="0">
            <a:spAutoFit/>
          </a:bodyPr>
          <a:lstStyle/>
          <a:p>
            <a:r>
              <a:rPr lang="en-US" sz="1600" dirty="0"/>
              <a:t>Double hashing:</a:t>
            </a:r>
          </a:p>
          <a:p>
            <a:r>
              <a:rPr lang="en-US" sz="1600" dirty="0"/>
              <a:t>h(k)=(h</a:t>
            </a:r>
            <a:r>
              <a:rPr lang="en-US" sz="1600" baseline="-25000" dirty="0"/>
              <a:t>1</a:t>
            </a:r>
            <a:r>
              <a:rPr lang="en-US" sz="1600" dirty="0"/>
              <a:t>(k)+f*h</a:t>
            </a:r>
            <a:r>
              <a:rPr lang="en-US" sz="1600" baseline="-25000" dirty="0"/>
              <a:t>2</a:t>
            </a:r>
            <a:r>
              <a:rPr lang="en-US" sz="1600" dirty="0"/>
              <a:t>(k) )%M where:</a:t>
            </a:r>
          </a:p>
          <a:p>
            <a:r>
              <a:rPr lang="en-US" sz="1600" dirty="0"/>
              <a:t>     h</a:t>
            </a:r>
            <a:r>
              <a:rPr lang="en-US" sz="1600" baseline="-25000" dirty="0"/>
              <a:t>1</a:t>
            </a:r>
            <a:r>
              <a:rPr lang="en-US" sz="1600" dirty="0"/>
              <a:t>(k) = </a:t>
            </a:r>
            <a:r>
              <a:rPr lang="en-US" sz="1600" dirty="0" err="1"/>
              <a:t>k%M</a:t>
            </a:r>
            <a:endParaRPr lang="en-US" sz="1600" dirty="0"/>
          </a:p>
          <a:p>
            <a:r>
              <a:rPr lang="en-US" sz="1600" dirty="0"/>
              <a:t>     h</a:t>
            </a:r>
            <a:r>
              <a:rPr lang="en-US" sz="1600" baseline="-25000" dirty="0"/>
              <a:t>2</a:t>
            </a:r>
            <a:r>
              <a:rPr lang="en-US" sz="1600" dirty="0"/>
              <a:t>(k) = 1+(k%(M-1)) = 1+(k%9)</a:t>
            </a:r>
          </a:p>
          <a:p>
            <a:r>
              <a:rPr lang="en-US" sz="1600" dirty="0"/>
              <a:t>        h</a:t>
            </a:r>
            <a:r>
              <a:rPr lang="en-US" sz="1600" baseline="-25000" dirty="0"/>
              <a:t>2</a:t>
            </a:r>
            <a:r>
              <a:rPr lang="en-US" sz="1600" dirty="0"/>
              <a:t>(25) = 1+(25%9) = 1+7 = 8</a:t>
            </a:r>
          </a:p>
        </p:txBody>
      </p:sp>
      <p:sp>
        <p:nvSpPr>
          <p:cNvPr id="8" name="TextBox 7"/>
          <p:cNvSpPr txBox="1"/>
          <p:nvPr/>
        </p:nvSpPr>
        <p:spPr>
          <a:xfrm>
            <a:off x="4487153" y="6138445"/>
            <a:ext cx="3240374" cy="738664"/>
          </a:xfrm>
          <a:prstGeom prst="rect">
            <a:avLst/>
          </a:prstGeom>
          <a:noFill/>
        </p:spPr>
        <p:txBody>
          <a:bodyPr wrap="none" rtlCol="0">
            <a:spAutoFit/>
          </a:bodyPr>
          <a:lstStyle/>
          <a:p>
            <a:r>
              <a:rPr lang="en-US" sz="1400" dirty="0"/>
              <a:t>Choice of h</a:t>
            </a:r>
            <a:r>
              <a:rPr lang="en-US" sz="1400" baseline="-25000" dirty="0"/>
              <a:t>2</a:t>
            </a:r>
            <a:r>
              <a:rPr lang="en-US" sz="1400" dirty="0"/>
              <a:t> matters. See h</a:t>
            </a:r>
            <a:r>
              <a:rPr lang="en-US" sz="1400" baseline="-25000" dirty="0"/>
              <a:t>2</a:t>
            </a:r>
            <a:r>
              <a:rPr lang="en-US" sz="1400" dirty="0"/>
              <a:t>(k) = 1+(k%7)  </a:t>
            </a:r>
          </a:p>
          <a:p>
            <a:r>
              <a:rPr lang="en-US" sz="1400" dirty="0"/>
              <a:t>h</a:t>
            </a:r>
            <a:r>
              <a:rPr lang="en-US" sz="1400" baseline="-25000" dirty="0"/>
              <a:t>2</a:t>
            </a:r>
            <a:r>
              <a:rPr lang="en-US" sz="1400" dirty="0"/>
              <a:t>(25) = 1+4 = 5 =&gt; h(25) cycles: 5,0,5,0</a:t>
            </a:r>
          </a:p>
          <a:p>
            <a:r>
              <a:rPr lang="en-US" sz="1400" dirty="0">
                <a:solidFill>
                  <a:srgbClr val="FF0000"/>
                </a:solidFill>
              </a:rPr>
              <a:t>=&gt; Could not insert 25.</a:t>
            </a:r>
            <a:endParaRPr lang="en-US" sz="2400" dirty="0">
              <a:solidFill>
                <a:srgbClr val="FF0000"/>
              </a:solidFill>
            </a:endParaRPr>
          </a:p>
        </p:txBody>
      </p:sp>
    </p:spTree>
    <p:extLst>
      <p:ext uri="{BB962C8B-B14F-4D97-AF65-F5344CB8AC3E}">
        <p14:creationId xmlns:p14="http://schemas.microsoft.com/office/powerpoint/2010/main" val="2121487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Search and Deletion in Open Addressing</a:t>
            </a:r>
          </a:p>
        </p:txBody>
      </p:sp>
      <p:sp>
        <p:nvSpPr>
          <p:cNvPr id="3" name="Content Placeholder 2"/>
          <p:cNvSpPr>
            <a:spLocks noGrp="1"/>
          </p:cNvSpPr>
          <p:nvPr>
            <p:ph idx="1"/>
          </p:nvPr>
        </p:nvSpPr>
        <p:spPr/>
        <p:txBody>
          <a:bodyPr>
            <a:normAutofit/>
          </a:bodyPr>
          <a:lstStyle/>
          <a:p>
            <a:r>
              <a:rPr lang="en-US" sz="2800" dirty="0"/>
              <a:t>Searching:</a:t>
            </a:r>
          </a:p>
          <a:p>
            <a:pPr lvl="1"/>
            <a:r>
              <a:rPr lang="en-US" sz="2400" dirty="0"/>
              <a:t>Report as not found when land on an EMPTY cell</a:t>
            </a:r>
          </a:p>
          <a:p>
            <a:r>
              <a:rPr lang="en-US" sz="2800" dirty="0"/>
              <a:t>Deletion:</a:t>
            </a:r>
          </a:p>
          <a:p>
            <a:pPr lvl="1"/>
            <a:r>
              <a:rPr lang="en-US" sz="2400" dirty="0"/>
              <a:t>Mark the cell as ‘DELETED’, not as an EMPTY cell</a:t>
            </a:r>
          </a:p>
          <a:p>
            <a:pPr lvl="2"/>
            <a:r>
              <a:rPr lang="en-US" sz="2000" dirty="0"/>
              <a:t>Otherwise you will break the chain and not be able to find elements following in that chain.</a:t>
            </a:r>
          </a:p>
          <a:p>
            <a:pPr lvl="2"/>
            <a:r>
              <a:rPr lang="en-US" sz="2000" dirty="0"/>
              <a:t>E.g., with linear probing, and hash function h(k,i,10) = (k + </a:t>
            </a:r>
            <a:r>
              <a:rPr lang="en-US" sz="2000" dirty="0" err="1"/>
              <a:t>i</a:t>
            </a:r>
            <a:r>
              <a:rPr lang="en-US" sz="2000" dirty="0"/>
              <a:t>) %10, </a:t>
            </a:r>
            <a:r>
              <a:rPr lang="en-US" sz="2000"/>
              <a:t>insert 15,25,35,5</a:t>
            </a:r>
            <a:r>
              <a:rPr lang="en-US" sz="2000" dirty="0"/>
              <a:t>, search for 5, then delete 25 and search for 5 or 35.</a:t>
            </a:r>
          </a:p>
        </p:txBody>
      </p:sp>
      <p:sp>
        <p:nvSpPr>
          <p:cNvPr id="4" name="Slide Number Placeholder 3"/>
          <p:cNvSpPr>
            <a:spLocks noGrp="1"/>
          </p:cNvSpPr>
          <p:nvPr>
            <p:ph type="sldNum" sz="quarter" idx="12"/>
          </p:nvPr>
        </p:nvSpPr>
        <p:spPr/>
        <p:txBody>
          <a:bodyPr/>
          <a:lstStyle/>
          <a:p>
            <a:fld id="{16395343-4AC4-45E6-AD55-2A4BEE273D8A}" type="slidenum">
              <a:rPr lang="en-US" smtClean="0"/>
              <a:t>14</a:t>
            </a:fld>
            <a:endParaRPr lang="en-US"/>
          </a:p>
        </p:txBody>
      </p:sp>
    </p:spTree>
    <p:extLst>
      <p:ext uri="{BB962C8B-B14F-4D97-AF65-F5344CB8AC3E}">
        <p14:creationId xmlns:p14="http://schemas.microsoft.com/office/powerpoint/2010/main" val="1535252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Addressing: clustering</a:t>
            </a:r>
          </a:p>
        </p:txBody>
      </p:sp>
      <p:sp>
        <p:nvSpPr>
          <p:cNvPr id="3" name="Content Placeholder 2"/>
          <p:cNvSpPr>
            <a:spLocks noGrp="1"/>
          </p:cNvSpPr>
          <p:nvPr>
            <p:ph idx="1"/>
          </p:nvPr>
        </p:nvSpPr>
        <p:spPr/>
        <p:txBody>
          <a:bodyPr>
            <a:normAutofit/>
          </a:bodyPr>
          <a:lstStyle/>
          <a:p>
            <a:r>
              <a:rPr lang="en-US" sz="2800" dirty="0"/>
              <a:t>Linear probing </a:t>
            </a:r>
          </a:p>
          <a:p>
            <a:pPr lvl="1"/>
            <a:r>
              <a:rPr lang="en-US" sz="2400" dirty="0"/>
              <a:t>primary clustering: the longer the chain, the higher the probability that it will increase. </a:t>
            </a:r>
          </a:p>
          <a:p>
            <a:pPr lvl="1"/>
            <a:r>
              <a:rPr lang="en-US" sz="2400" dirty="0"/>
              <a:t>Given a chain of size T in a table of size M, what is the probability that this chain will increase after a new insertion?</a:t>
            </a:r>
          </a:p>
          <a:p>
            <a:r>
              <a:rPr lang="en-US" sz="2800" dirty="0"/>
              <a:t>Quadratic probing</a:t>
            </a:r>
          </a:p>
          <a:p>
            <a:pPr lvl="1"/>
            <a:r>
              <a:rPr lang="en-US" sz="2400" dirty="0"/>
              <a:t>Secondary clustering</a:t>
            </a:r>
          </a:p>
        </p:txBody>
      </p:sp>
      <p:sp>
        <p:nvSpPr>
          <p:cNvPr id="4" name="Slide Number Placeholder 3"/>
          <p:cNvSpPr>
            <a:spLocks noGrp="1"/>
          </p:cNvSpPr>
          <p:nvPr>
            <p:ph type="sldNum" sz="quarter" idx="12"/>
          </p:nvPr>
        </p:nvSpPr>
        <p:spPr/>
        <p:txBody>
          <a:bodyPr/>
          <a:lstStyle/>
          <a:p>
            <a:fld id="{16395343-4AC4-45E6-AD55-2A4BEE273D8A}" type="slidenum">
              <a:rPr lang="en-US" smtClean="0"/>
              <a:t>15</a:t>
            </a:fld>
            <a:endParaRPr lang="en-US"/>
          </a:p>
        </p:txBody>
      </p:sp>
    </p:spTree>
    <p:extLst>
      <p:ext uri="{BB962C8B-B14F-4D97-AF65-F5344CB8AC3E}">
        <p14:creationId xmlns:p14="http://schemas.microsoft.com/office/powerpoint/2010/main" val="184747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Expected Time Complexity for Hash Operations</a:t>
            </a:r>
            <a:br>
              <a:rPr lang="en-US" sz="3600" dirty="0"/>
            </a:br>
            <a:r>
              <a:rPr lang="en-US" sz="2800" dirty="0"/>
              <a:t>(under ‘perfect’ conditions)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5663939"/>
              </p:ext>
            </p:extLst>
          </p:nvPr>
        </p:nvGraphicFramePr>
        <p:xfrm>
          <a:off x="1676400" y="1447800"/>
          <a:ext cx="8229600" cy="386588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dirty="0"/>
                        <a:t>Operation \Methods</a:t>
                      </a:r>
                    </a:p>
                  </a:txBody>
                  <a:tcPr/>
                </a:tc>
                <a:tc>
                  <a:txBody>
                    <a:bodyPr/>
                    <a:lstStyle/>
                    <a:p>
                      <a:r>
                        <a:rPr lang="en-US" dirty="0"/>
                        <a:t>Separate chaining</a:t>
                      </a:r>
                    </a:p>
                  </a:txBody>
                  <a:tcPr/>
                </a:tc>
                <a:tc>
                  <a:txBody>
                    <a:bodyPr/>
                    <a:lstStyle/>
                    <a:p>
                      <a:r>
                        <a:rPr lang="en-US" dirty="0"/>
                        <a:t>Open Addressing</a:t>
                      </a:r>
                    </a:p>
                  </a:txBody>
                  <a:tcPr/>
                </a:tc>
                <a:extLst>
                  <a:ext uri="{0D108BD9-81ED-4DB2-BD59-A6C34878D82A}">
                    <a16:rowId xmlns:a16="http://schemas.microsoft.com/office/drawing/2014/main" val="10000"/>
                  </a:ext>
                </a:extLst>
              </a:tr>
              <a:tr h="370840">
                <a:tc>
                  <a:txBody>
                    <a:bodyPr/>
                    <a:lstStyle/>
                    <a:p>
                      <a:r>
                        <a:rPr lang="en-US" dirty="0"/>
                        <a:t>Successful search</a:t>
                      </a:r>
                    </a:p>
                  </a:txBody>
                  <a:tcPr/>
                </a:tc>
                <a:tc>
                  <a:txBody>
                    <a:bodyPr/>
                    <a:lstStyle/>
                    <a:p>
                      <a:r>
                        <a:rPr lang="el-GR" sz="1800" dirty="0"/>
                        <a:t>Θ</a:t>
                      </a:r>
                      <a:r>
                        <a:rPr lang="en-US" sz="1800" dirty="0"/>
                        <a:t>(1+</a:t>
                      </a:r>
                      <a:r>
                        <a:rPr lang="el-GR" sz="1800" dirty="0"/>
                        <a:t>α</a:t>
                      </a:r>
                      <a:r>
                        <a:rPr lang="en-US" sz="1800" dirty="0"/>
                        <a:t>) </a:t>
                      </a:r>
                      <a:endParaRPr lang="en-US" dirty="0"/>
                    </a:p>
                  </a:txBody>
                  <a:tcPr/>
                </a:tc>
                <a:tc>
                  <a:txBody>
                    <a:bodyPr/>
                    <a:lstStyle/>
                    <a:p>
                      <a:r>
                        <a:rPr lang="en-US" sz="1800" dirty="0"/>
                        <a:t>(1/</a:t>
                      </a:r>
                      <a:r>
                        <a:rPr lang="el-GR" sz="1800" dirty="0"/>
                        <a:t>α</a:t>
                      </a:r>
                      <a:r>
                        <a:rPr lang="en-US" sz="1800" dirty="0"/>
                        <a:t>)ln(1/(1-</a:t>
                      </a:r>
                      <a:r>
                        <a:rPr lang="el-GR" sz="1800" dirty="0"/>
                        <a:t>α</a:t>
                      </a:r>
                      <a:r>
                        <a:rPr lang="en-US" sz="1800" dirty="0"/>
                        <a:t>))</a:t>
                      </a:r>
                      <a:endParaRPr lang="en-US" dirty="0"/>
                    </a:p>
                  </a:txBody>
                  <a:tcPr/>
                </a:tc>
                <a:extLst>
                  <a:ext uri="{0D108BD9-81ED-4DB2-BD59-A6C34878D82A}">
                    <a16:rowId xmlns:a16="http://schemas.microsoft.com/office/drawing/2014/main" val="10001"/>
                  </a:ext>
                </a:extLst>
              </a:tr>
              <a:tr h="370840">
                <a:tc>
                  <a:txBody>
                    <a:bodyPr/>
                    <a:lstStyle/>
                    <a:p>
                      <a:r>
                        <a:rPr lang="en-US" dirty="0"/>
                        <a:t>Unsuccessful</a:t>
                      </a:r>
                      <a:r>
                        <a:rPr lang="en-US" baseline="0" dirty="0"/>
                        <a:t> search</a:t>
                      </a:r>
                      <a:endParaRPr lang="en-US" dirty="0"/>
                    </a:p>
                  </a:txBody>
                  <a:tcPr/>
                </a:tc>
                <a:tc>
                  <a:txBody>
                    <a:bodyPr/>
                    <a:lstStyle/>
                    <a:p>
                      <a:r>
                        <a:rPr lang="el-GR" sz="1800" dirty="0"/>
                        <a:t>Θ</a:t>
                      </a:r>
                      <a:r>
                        <a:rPr lang="en-US" sz="1800" dirty="0"/>
                        <a:t>(1+</a:t>
                      </a:r>
                      <a:r>
                        <a:rPr lang="el-GR" sz="1800" dirty="0"/>
                        <a:t>α</a:t>
                      </a:r>
                      <a:r>
                        <a:rPr lang="en-US" sz="1800" dirty="0"/>
                        <a:t>) </a:t>
                      </a:r>
                      <a:endParaRPr lang="en-US" dirty="0"/>
                    </a:p>
                  </a:txBody>
                  <a:tcPr/>
                </a:tc>
                <a:tc>
                  <a:txBody>
                    <a:bodyPr/>
                    <a:lstStyle/>
                    <a:p>
                      <a:r>
                        <a:rPr lang="en-US" sz="1800" dirty="0"/>
                        <a:t>1/(1-</a:t>
                      </a:r>
                      <a:r>
                        <a:rPr lang="el-GR" sz="1800" dirty="0"/>
                        <a:t>α</a:t>
                      </a:r>
                      <a:r>
                        <a:rPr lang="en-US" sz="1800" dirty="0"/>
                        <a:t>) </a:t>
                      </a:r>
                      <a:endParaRPr lang="en-US" dirty="0"/>
                    </a:p>
                  </a:txBody>
                  <a:tcPr/>
                </a:tc>
                <a:extLst>
                  <a:ext uri="{0D108BD9-81ED-4DB2-BD59-A6C34878D82A}">
                    <a16:rowId xmlns:a16="http://schemas.microsoft.com/office/drawing/2014/main" val="10002"/>
                  </a:ext>
                </a:extLst>
              </a:tr>
              <a:tr h="370840">
                <a:tc>
                  <a:txBody>
                    <a:bodyPr/>
                    <a:lstStyle/>
                    <a:p>
                      <a:r>
                        <a:rPr lang="en-US" dirty="0"/>
                        <a:t>Insert</a:t>
                      </a:r>
                    </a:p>
                  </a:txBody>
                  <a:tcPr/>
                </a:tc>
                <a:tc>
                  <a:txBody>
                    <a:bodyPr/>
                    <a:lstStyle/>
                    <a:p>
                      <a:r>
                        <a:rPr lang="el-GR" sz="1800" dirty="0"/>
                        <a:t>Θ</a:t>
                      </a:r>
                      <a:r>
                        <a:rPr lang="en-US" sz="1800" dirty="0"/>
                        <a:t>(1) </a:t>
                      </a:r>
                    </a:p>
                    <a:p>
                      <a:r>
                        <a:rPr lang="en-US" sz="1400" dirty="0"/>
                        <a:t>When: insert at beginning and no search for duplicates</a:t>
                      </a:r>
                    </a:p>
                  </a:txBody>
                  <a:tcPr/>
                </a:tc>
                <a:tc>
                  <a:txBody>
                    <a:bodyPr/>
                    <a:lstStyle/>
                    <a:p>
                      <a:r>
                        <a:rPr lang="en-US" sz="1800" dirty="0"/>
                        <a:t>1/(1-</a:t>
                      </a:r>
                      <a:r>
                        <a:rPr lang="el-GR" sz="1800" dirty="0"/>
                        <a:t>α</a:t>
                      </a:r>
                      <a:r>
                        <a:rPr lang="en-US" sz="1800" dirty="0"/>
                        <a:t>) </a:t>
                      </a:r>
                      <a:endParaRPr lang="en-US" dirty="0"/>
                    </a:p>
                  </a:txBody>
                  <a:tcPr/>
                </a:tc>
                <a:extLst>
                  <a:ext uri="{0D108BD9-81ED-4DB2-BD59-A6C34878D82A}">
                    <a16:rowId xmlns:a16="http://schemas.microsoft.com/office/drawing/2014/main" val="10003"/>
                  </a:ext>
                </a:extLst>
              </a:tr>
              <a:tr h="370840">
                <a:tc>
                  <a:txBody>
                    <a:bodyPr/>
                    <a:lstStyle/>
                    <a:p>
                      <a:r>
                        <a:rPr lang="en-US" dirty="0"/>
                        <a:t>Delete</a:t>
                      </a:r>
                    </a:p>
                  </a:txBody>
                  <a:tcPr/>
                </a:tc>
                <a:tc>
                  <a:txBody>
                    <a:bodyPr/>
                    <a:lstStyle/>
                    <a:p>
                      <a:r>
                        <a:rPr lang="el-GR" sz="1800" dirty="0"/>
                        <a:t>Θ</a:t>
                      </a:r>
                      <a:r>
                        <a:rPr lang="en-US" sz="1800" dirty="0"/>
                        <a:t>(1) </a:t>
                      </a:r>
                    </a:p>
                    <a:p>
                      <a:r>
                        <a:rPr lang="en-US" sz="1400" dirty="0"/>
                        <a:t>Assumes: doubly-linked list and </a:t>
                      </a:r>
                      <a:r>
                        <a:rPr lang="en-US" sz="1400" baseline="0" dirty="0"/>
                        <a:t>node with item to be deleted is given. </a:t>
                      </a:r>
                      <a:endParaRPr lang="en-US" sz="1600" dirty="0"/>
                    </a:p>
                  </a:txBody>
                  <a:tcPr/>
                </a:tc>
                <a:tc>
                  <a:txBody>
                    <a:bodyPr/>
                    <a:lstStyle/>
                    <a:p>
                      <a:r>
                        <a:rPr lang="en-US" sz="1400" dirty="0"/>
                        <a:t>The time complexity does not depend only on </a:t>
                      </a:r>
                      <a:r>
                        <a:rPr lang="el-GR" sz="1400" dirty="0"/>
                        <a:t>α</a:t>
                      </a:r>
                      <a:r>
                        <a:rPr lang="en-US" sz="1400" dirty="0"/>
                        <a:t>, (but also on the deleted cells). In such cases separate chaining may be preferred to open addressing as its behavior has better guarantees.</a:t>
                      </a:r>
                    </a:p>
                  </a:txBody>
                  <a:tcPr/>
                </a:tc>
                <a:extLst>
                  <a:ext uri="{0D108BD9-81ED-4DB2-BD59-A6C34878D82A}">
                    <a16:rowId xmlns:a16="http://schemas.microsoft.com/office/drawing/2014/main" val="10004"/>
                  </a:ext>
                </a:extLst>
              </a:tr>
              <a:tr h="370840">
                <a:tc>
                  <a:txBody>
                    <a:bodyPr/>
                    <a:lstStyle/>
                    <a:p>
                      <a:r>
                        <a:rPr lang="en-US" dirty="0"/>
                        <a:t>Perfect conditions:</a:t>
                      </a:r>
                    </a:p>
                  </a:txBody>
                  <a:tcPr/>
                </a:tc>
                <a:tc>
                  <a:txBody>
                    <a:bodyPr/>
                    <a:lstStyle/>
                    <a:p>
                      <a:r>
                        <a:rPr lang="en-US" sz="1200" dirty="0"/>
                        <a:t>simple unifor</a:t>
                      </a:r>
                      <a:r>
                        <a:rPr lang="en-US" sz="1200" baseline="0" dirty="0"/>
                        <a:t>m hashing</a:t>
                      </a:r>
                      <a:endParaRPr lang="en-US" sz="1200" dirty="0"/>
                    </a:p>
                  </a:txBody>
                  <a:tcPr/>
                </a:tc>
                <a:tc>
                  <a:txBody>
                    <a:bodyPr/>
                    <a:lstStyle/>
                    <a:p>
                      <a:r>
                        <a:rPr lang="en-US" sz="1200" dirty="0"/>
                        <a:t>uniform</a:t>
                      </a:r>
                      <a:r>
                        <a:rPr lang="en-US" sz="1200" baseline="0" dirty="0"/>
                        <a:t> hashing</a:t>
                      </a:r>
                      <a:endParaRPr lang="en-US" sz="1200" dirty="0"/>
                    </a:p>
                  </a:txBody>
                  <a:tcPr/>
                </a:tc>
                <a:extLst>
                  <a:ext uri="{0D108BD9-81ED-4DB2-BD59-A6C34878D82A}">
                    <a16:rowId xmlns:a16="http://schemas.microsoft.com/office/drawing/2014/main" val="10005"/>
                  </a:ext>
                </a:extLst>
              </a:tr>
              <a:tr h="370840">
                <a:tc>
                  <a:txBody>
                    <a:bodyPr/>
                    <a:lstStyle/>
                    <a:p>
                      <a:r>
                        <a:rPr lang="en-US" dirty="0"/>
                        <a:t>Reference</a:t>
                      </a:r>
                    </a:p>
                  </a:txBody>
                  <a:tcPr/>
                </a:tc>
                <a:tc>
                  <a:txBody>
                    <a:bodyPr/>
                    <a:lstStyle/>
                    <a:p>
                      <a:r>
                        <a:rPr lang="en-US" sz="1200" dirty="0"/>
                        <a:t>Theorem 11.1 and 11.2</a:t>
                      </a:r>
                    </a:p>
                  </a:txBody>
                  <a:tcPr/>
                </a:tc>
                <a:tc>
                  <a:txBody>
                    <a:bodyPr/>
                    <a:lstStyle/>
                    <a:p>
                      <a:r>
                        <a:rPr lang="en-US" sz="1200" dirty="0"/>
                        <a:t>Theorem 11.6 and 11.8 and corollary 11.7  in CLRS</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16395343-4AC4-45E6-AD55-2A4BEE273D8A}" type="slidenum">
              <a:rPr lang="en-US" smtClean="0"/>
              <a:t>16</a:t>
            </a:fld>
            <a:endParaRPr lang="en-US"/>
          </a:p>
        </p:txBody>
      </p:sp>
      <p:sp>
        <p:nvSpPr>
          <p:cNvPr id="3" name="TextBox 2"/>
          <p:cNvSpPr txBox="1"/>
          <p:nvPr/>
        </p:nvSpPr>
        <p:spPr>
          <a:xfrm>
            <a:off x="1752600" y="5638801"/>
            <a:ext cx="2819400" cy="307777"/>
          </a:xfrm>
          <a:prstGeom prst="rect">
            <a:avLst/>
          </a:prstGeom>
          <a:noFill/>
        </p:spPr>
        <p:txBody>
          <a:bodyPr wrap="square" rtlCol="0">
            <a:spAutoFit/>
          </a:bodyPr>
          <a:lstStyle/>
          <a:p>
            <a:r>
              <a:rPr lang="el-GR" sz="1400" dirty="0"/>
              <a:t>α</a:t>
            </a:r>
            <a:r>
              <a:rPr lang="en-US" sz="1400" dirty="0"/>
              <a:t> = N/M is the load factor</a:t>
            </a:r>
          </a:p>
        </p:txBody>
      </p:sp>
    </p:spTree>
    <p:extLst>
      <p:ext uri="{BB962C8B-B14F-4D97-AF65-F5344CB8AC3E}">
        <p14:creationId xmlns:p14="http://schemas.microsoft.com/office/powerpoint/2010/main" val="3222214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Hashing</a:t>
            </a:r>
          </a:p>
        </p:txBody>
      </p:sp>
      <p:sp>
        <p:nvSpPr>
          <p:cNvPr id="3" name="Content Placeholder 2"/>
          <p:cNvSpPr>
            <a:spLocks noGrp="1"/>
          </p:cNvSpPr>
          <p:nvPr>
            <p:ph idx="1"/>
          </p:nvPr>
        </p:nvSpPr>
        <p:spPr>
          <a:xfrm>
            <a:off x="1676400" y="2209800"/>
            <a:ext cx="8763000" cy="1600200"/>
          </a:xfrm>
        </p:spPr>
        <p:txBody>
          <a:bodyPr>
            <a:normAutofit/>
          </a:bodyPr>
          <a:lstStyle/>
          <a:p>
            <a:pPr marL="0" indent="0">
              <a:buNone/>
            </a:pPr>
            <a:r>
              <a:rPr lang="en-US" sz="2000" dirty="0"/>
              <a:t>Like separate chaining, but </a:t>
            </a:r>
            <a:r>
              <a:rPr lang="en-US" sz="2000" b="1" dirty="0"/>
              <a:t>use another hash table instead of a linked list</a:t>
            </a:r>
            <a:r>
              <a:rPr lang="en-US" sz="2000" dirty="0"/>
              <a:t>.</a:t>
            </a:r>
          </a:p>
          <a:p>
            <a:pPr lvl="1"/>
            <a:r>
              <a:rPr lang="en-US" sz="1800" dirty="0"/>
              <a:t>Can be done for </a:t>
            </a:r>
            <a:r>
              <a:rPr lang="en-US" sz="1800" b="1" i="1" dirty="0"/>
              <a:t>static</a:t>
            </a:r>
            <a:r>
              <a:rPr lang="en-US" sz="1800" dirty="0"/>
              <a:t> keys (once the keys are stored in the table, the set of keys never changes).</a:t>
            </a:r>
          </a:p>
          <a:p>
            <a:pPr lvl="1"/>
            <a:r>
              <a:rPr lang="en-US" sz="1600" dirty="0"/>
              <a:t>Corollary 11.11:Suppose that we store N keys in a hash table using perfect hashing. Then the </a:t>
            </a:r>
            <a:r>
              <a:rPr lang="en-US" sz="1600" b="1" dirty="0"/>
              <a:t>expected storage used for the secondary hash tables is less than 2N</a:t>
            </a:r>
            <a:r>
              <a:rPr lang="en-US" sz="1600" dirty="0"/>
              <a:t>.</a:t>
            </a:r>
          </a:p>
        </p:txBody>
      </p:sp>
      <p:sp>
        <p:nvSpPr>
          <p:cNvPr id="4" name="Slide Number Placeholder 3"/>
          <p:cNvSpPr>
            <a:spLocks noGrp="1"/>
          </p:cNvSpPr>
          <p:nvPr>
            <p:ph type="sldNum" sz="quarter" idx="12"/>
          </p:nvPr>
        </p:nvSpPr>
        <p:spPr/>
        <p:txBody>
          <a:bodyPr/>
          <a:lstStyle/>
          <a:p>
            <a:fld id="{16395343-4AC4-45E6-AD55-2A4BEE273D8A}" type="slidenum">
              <a:rPr lang="en-US" smtClean="0"/>
              <a:t>17</a:t>
            </a:fld>
            <a:endParaRPr lang="en-US"/>
          </a:p>
        </p:txBody>
      </p:sp>
    </p:spTree>
    <p:extLst>
      <p:ext uri="{BB962C8B-B14F-4D97-AF65-F5344CB8AC3E}">
        <p14:creationId xmlns:p14="http://schemas.microsoft.com/office/powerpoint/2010/main" val="4107990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312" y="0"/>
            <a:ext cx="8229600" cy="609600"/>
          </a:xfrm>
        </p:spPr>
        <p:txBody>
          <a:bodyPr>
            <a:normAutofit fontScale="90000"/>
          </a:bodyPr>
          <a:lstStyle/>
          <a:p>
            <a:r>
              <a:rPr lang="en-US" sz="2400" dirty="0"/>
              <a:t>Hashing Strings – Polynomial hash code</a:t>
            </a:r>
            <a:br>
              <a:rPr lang="en-US" sz="2400" dirty="0"/>
            </a:br>
            <a:r>
              <a:rPr lang="en-US" sz="1800" dirty="0">
                <a:solidFill>
                  <a:srgbClr val="FF0000"/>
                </a:solidFill>
              </a:rPr>
              <a:t>(Implementation - avoid number overflow)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09928" y="618743"/>
                <a:ext cx="8839200" cy="4440739"/>
              </a:xfrm>
            </p:spPr>
            <p:txBody>
              <a:bodyPr>
                <a:noAutofit/>
              </a:bodyPr>
              <a:lstStyle/>
              <a:p>
                <a:pPr marL="0" indent="0">
                  <a:buNone/>
                </a:pPr>
                <a14:m>
                  <m:oMathPara xmlns:m="http://schemas.openxmlformats.org/officeDocument/2006/math">
                    <m:oMathParaPr>
                      <m:jc m:val="left"/>
                    </m:oMathParaPr>
                    <m:oMath xmlns:m="http://schemas.openxmlformats.org/officeDocument/2006/math">
                      <m:r>
                        <a:rPr lang="en-US" sz="1200" i="1">
                          <a:latin typeface="Cambria Math"/>
                        </a:rPr>
                        <m:t>𝐿𝑒𝑡</m:t>
                      </m:r>
                      <m:r>
                        <a:rPr lang="en-US" sz="1200" i="1">
                          <a:latin typeface="Cambria Math"/>
                        </a:rPr>
                        <m:t> </m:t>
                      </m:r>
                      <m:r>
                        <a:rPr lang="en-US" sz="1200" i="1">
                          <a:latin typeface="Cambria Math"/>
                        </a:rPr>
                        <m:t>𝑠</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0</m:t>
                          </m:r>
                        </m:sub>
                      </m:sSub>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1</m:t>
                          </m:r>
                        </m:sub>
                      </m:sSub>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2</m:t>
                          </m:r>
                        </m:sub>
                      </m:sSub>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𝑡</m:t>
                          </m:r>
                        </m:sub>
                      </m:sSub>
                      <m:r>
                        <a:rPr lang="en-US" sz="1200" i="1">
                          <a:latin typeface="Cambria Math"/>
                        </a:rPr>
                        <m:t>,  </m:t>
                      </m:r>
                      <m:r>
                        <a:rPr lang="en-US" sz="1200" i="1">
                          <a:latin typeface="Cambria Math"/>
                        </a:rPr>
                        <m:t>𝑏𝑒</m:t>
                      </m:r>
                      <m:r>
                        <a:rPr lang="en-US" sz="1200" i="1">
                          <a:latin typeface="Cambria Math"/>
                        </a:rPr>
                        <m:t> </m:t>
                      </m:r>
                      <m:r>
                        <a:rPr lang="en-US" sz="1200" i="1">
                          <a:latin typeface="Cambria Math"/>
                        </a:rPr>
                        <m:t>𝑎</m:t>
                      </m:r>
                      <m:r>
                        <a:rPr lang="en-US" sz="1200" i="1">
                          <a:latin typeface="Cambria Math"/>
                        </a:rPr>
                        <m:t> </m:t>
                      </m:r>
                      <m:r>
                        <a:rPr lang="en-US" sz="1200" i="1">
                          <a:latin typeface="Cambria Math"/>
                        </a:rPr>
                        <m:t>𝑠𝑡𝑟𝑖𝑛𝑔</m:t>
                      </m:r>
                      <m:r>
                        <a:rPr lang="en-US" sz="1200" i="1">
                          <a:latin typeface="Cambria Math"/>
                        </a:rPr>
                        <m:t> (</m:t>
                      </m:r>
                      <m:r>
                        <a:rPr lang="en-US" sz="1200" i="1">
                          <a:latin typeface="Cambria Math"/>
                        </a:rPr>
                        <m:t>h𝑒𝑟𝑒</m:t>
                      </m:r>
                      <m:r>
                        <a:rPr lang="en-US" sz="1200" i="1">
                          <a:latin typeface="Cambria Math" panose="02040503050406030204" pitchFamily="18" charset="0"/>
                        </a:rPr>
                        <m:t> </m:t>
                      </m:r>
                      <m:sSub>
                        <m:sSubPr>
                          <m:ctrlPr>
                            <a:rPr lang="en-US" sz="1200" i="1">
                              <a:latin typeface="Cambria Math" panose="02040503050406030204" pitchFamily="18" charset="0"/>
                            </a:rPr>
                          </m:ctrlPr>
                        </m:sSubPr>
                        <m:e>
                          <m:r>
                            <a:rPr lang="en-US" sz="1200" i="1">
                              <a:latin typeface="Cambria Math" panose="02040503050406030204" pitchFamily="18" charset="0"/>
                            </a:rPr>
                            <m:t>𝑠</m:t>
                          </m:r>
                        </m:e>
                        <m:sub>
                          <m:r>
                            <a:rPr lang="en-US" sz="1200" i="1">
                              <a:latin typeface="Cambria Math" panose="02040503050406030204" pitchFamily="18" charset="0"/>
                            </a:rPr>
                            <m:t>0</m:t>
                          </m:r>
                        </m:sub>
                      </m:sSub>
                      <m:r>
                        <a:rPr lang="en-US" sz="1200" i="1">
                          <a:latin typeface="Cambria Math" panose="02040503050406030204" pitchFamily="18" charset="0"/>
                        </a:rPr>
                        <m:t> </m:t>
                      </m:r>
                      <m:r>
                        <a:rPr lang="en-US" sz="1200" i="1">
                          <a:latin typeface="Cambria Math" panose="02040503050406030204" pitchFamily="18" charset="0"/>
                        </a:rPr>
                        <m:t>𝑖𝑠</m:t>
                      </m:r>
                      <m:r>
                        <a:rPr lang="en-US" sz="1200" i="1">
                          <a:latin typeface="Cambria Math" panose="02040503050406030204" pitchFamily="18" charset="0"/>
                        </a:rPr>
                        <m:t> </m:t>
                      </m:r>
                      <m:r>
                        <a:rPr lang="en-US" sz="1200" i="1">
                          <a:latin typeface="Cambria Math" panose="02040503050406030204" pitchFamily="18" charset="0"/>
                        </a:rPr>
                        <m:t>𝑡h𝑒</m:t>
                      </m:r>
                      <m:r>
                        <a:rPr lang="en-US" sz="1200" i="1">
                          <a:latin typeface="Cambria Math" panose="02040503050406030204" pitchFamily="18" charset="0"/>
                        </a:rPr>
                        <m:t> </m:t>
                      </m:r>
                      <m:r>
                        <a:rPr lang="en-US" sz="1200" i="1">
                          <a:latin typeface="Cambria Math" panose="02040503050406030204" pitchFamily="18" charset="0"/>
                        </a:rPr>
                        <m:t>𝑓𝑖𝑟𝑠𝑡</m:t>
                      </m:r>
                      <m:r>
                        <a:rPr lang="en-US" sz="1200" i="1">
                          <a:latin typeface="Cambria Math" panose="02040503050406030204" pitchFamily="18" charset="0"/>
                        </a:rPr>
                        <m:t> </m:t>
                      </m:r>
                      <m:r>
                        <a:rPr lang="en-US" sz="1200" i="1">
                          <a:latin typeface="Cambria Math" panose="02040503050406030204" pitchFamily="18" charset="0"/>
                        </a:rPr>
                        <m:t>𝑐h𝑎𝑟𝑎𝑐𝑡𝑒𝑟</m:t>
                      </m:r>
                      <m:r>
                        <a:rPr lang="en-US" sz="1200" i="1">
                          <a:latin typeface="Cambria Math" panose="02040503050406030204" pitchFamily="18" charset="0"/>
                        </a:rPr>
                        <m:t> </m:t>
                      </m:r>
                      <m:r>
                        <a:rPr lang="en-US" sz="1200" i="1">
                          <a:latin typeface="Cambria Math" panose="02040503050406030204" pitchFamily="18" charset="0"/>
                        </a:rPr>
                        <m:t>𝑎𝑛𝑑</m:t>
                      </m:r>
                      <m:r>
                        <a:rPr lang="en-US" sz="1200" i="1">
                          <a:latin typeface="Cambria Math" panose="02040503050406030204" pitchFamily="18" charset="0"/>
                        </a:rPr>
                        <m:t>  </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𝑡</m:t>
                          </m:r>
                        </m:sub>
                      </m:sSub>
                      <m:r>
                        <a:rPr lang="en-US" sz="1200" i="1">
                          <a:latin typeface="Cambria Math"/>
                        </a:rPr>
                        <m:t> </m:t>
                      </m:r>
                      <m:r>
                        <a:rPr lang="en-US" sz="1200" i="1">
                          <a:latin typeface="Cambria Math"/>
                        </a:rPr>
                        <m:t>𝑖𝑠</m:t>
                      </m:r>
                      <m:r>
                        <a:rPr lang="en-US" sz="1200" i="1">
                          <a:latin typeface="Cambria Math"/>
                        </a:rPr>
                        <m:t> </m:t>
                      </m:r>
                      <m:r>
                        <a:rPr lang="en-US" sz="1200" i="1">
                          <a:latin typeface="Cambria Math"/>
                        </a:rPr>
                        <m:t>𝑡h𝑒</m:t>
                      </m:r>
                      <m:r>
                        <a:rPr lang="en-US" sz="1200" i="1">
                          <a:latin typeface="Cambria Math"/>
                        </a:rPr>
                        <m:t> </m:t>
                      </m:r>
                      <m:r>
                        <a:rPr lang="en-US" sz="1200" i="1">
                          <a:latin typeface="Cambria Math"/>
                        </a:rPr>
                        <m:t>𝑙𝑎𝑠𝑡</m:t>
                      </m:r>
                      <m:r>
                        <a:rPr lang="en-US" sz="1200" i="1">
                          <a:latin typeface="Cambria Math"/>
                        </a:rPr>
                        <m:t> </m:t>
                      </m:r>
                      <m:r>
                        <a:rPr lang="en-US" sz="1200" i="1">
                          <a:latin typeface="Cambria Math"/>
                        </a:rPr>
                        <m:t>𝑐h𝑎𝑟𝑎𝑐𝑡𝑒𝑟</m:t>
                      </m:r>
                      <m:r>
                        <a:rPr lang="en-US" sz="1200" i="1">
                          <a:latin typeface="Cambria Math"/>
                        </a:rPr>
                        <m:t> </m:t>
                      </m:r>
                      <m:r>
                        <a:rPr lang="en-US" sz="1200" i="1">
                          <a:latin typeface="Cambria Math"/>
                        </a:rPr>
                        <m:t>𝑖𝑛</m:t>
                      </m:r>
                      <m:r>
                        <a:rPr lang="en-US" sz="1200" i="1">
                          <a:latin typeface="Cambria Math"/>
                        </a:rPr>
                        <m:t> </m:t>
                      </m:r>
                      <m:r>
                        <a:rPr lang="en-US" sz="1200" i="1">
                          <a:latin typeface="Cambria Math"/>
                        </a:rPr>
                        <m:t>𝑡h𝑒</m:t>
                      </m:r>
                      <m:r>
                        <a:rPr lang="en-US" sz="1200" i="1">
                          <a:latin typeface="Cambria Math"/>
                        </a:rPr>
                        <m:t> </m:t>
                      </m:r>
                      <m:r>
                        <a:rPr lang="en-US" sz="1200" i="1">
                          <a:latin typeface="Cambria Math"/>
                        </a:rPr>
                        <m:t>𝑠𝑡𝑟𝑖𝑛𝑔</m:t>
                      </m:r>
                      <m:r>
                        <a:rPr lang="en-US" sz="1200" i="1">
                          <a:latin typeface="Cambria Math"/>
                        </a:rPr>
                        <m:t>). </m:t>
                      </m:r>
                    </m:oMath>
                  </m:oMathPara>
                </a14:m>
                <a:endParaRPr lang="en-US" sz="1200" i="1" dirty="0">
                  <a:latin typeface="Cambria Math"/>
                </a:endParaRPr>
              </a:p>
              <a:p>
                <a:pPr marL="0" indent="0">
                  <a:buNone/>
                </a:pPr>
                <a14:m>
                  <m:oMathPara xmlns:m="http://schemas.openxmlformats.org/officeDocument/2006/math">
                    <m:oMathParaPr>
                      <m:jc m:val="left"/>
                    </m:oMathParaPr>
                    <m:oMath xmlns:m="http://schemas.openxmlformats.org/officeDocument/2006/math">
                      <m:r>
                        <a:rPr lang="en-US" sz="1200" i="1">
                          <a:latin typeface="Cambria Math"/>
                        </a:rPr>
                        <m:t>𝑃𝑜𝑙𝑦𝑛𝑜𝑚𝑖𝑎𝑙</m:t>
                      </m:r>
                      <m:r>
                        <a:rPr lang="en-US" sz="1200" i="1">
                          <a:latin typeface="Cambria Math"/>
                        </a:rPr>
                        <m:t> </m:t>
                      </m:r>
                      <m:r>
                        <a:rPr lang="en-US" sz="1200" i="1">
                          <a:latin typeface="Cambria Math"/>
                        </a:rPr>
                        <m:t>h𝑎𝑠h</m:t>
                      </m:r>
                      <m:r>
                        <a:rPr lang="en-US" sz="1200" i="1">
                          <a:latin typeface="Cambria Math"/>
                        </a:rPr>
                        <m:t> </m:t>
                      </m:r>
                      <m:r>
                        <a:rPr lang="en-US" sz="1200" i="1">
                          <a:latin typeface="Cambria Math"/>
                        </a:rPr>
                        <m:t>𝑐𝑜𝑑𝑒</m:t>
                      </m:r>
                      <m:r>
                        <a:rPr lang="en-US" sz="1200" i="1">
                          <a:latin typeface="Cambria Math"/>
                        </a:rPr>
                        <m:t> </m:t>
                      </m:r>
                      <m:r>
                        <a:rPr lang="en-US" sz="1200" i="1">
                          <a:latin typeface="Cambria Math"/>
                        </a:rPr>
                        <m:t>𝑓𝑜𝑟</m:t>
                      </m:r>
                      <m:r>
                        <a:rPr lang="en-US" sz="1200" i="1">
                          <a:latin typeface="Cambria Math"/>
                        </a:rPr>
                        <m:t> </m:t>
                      </m:r>
                      <m:r>
                        <a:rPr lang="en-US" sz="1200" i="1">
                          <a:latin typeface="Cambria Math"/>
                        </a:rPr>
                        <m:t>𝑠</m:t>
                      </m:r>
                      <m:r>
                        <a:rPr lang="en-US" sz="1200" i="1">
                          <a:latin typeface="Cambria Math"/>
                        </a:rPr>
                        <m:t> (</m:t>
                      </m:r>
                      <m:r>
                        <a:rPr lang="en-US" sz="1200" i="1">
                          <a:latin typeface="Cambria Math"/>
                        </a:rPr>
                        <m:t>𝑤𝑖𝑡h</m:t>
                      </m:r>
                      <m:r>
                        <a:rPr lang="en-US" sz="1200" i="1">
                          <a:latin typeface="Cambria Math"/>
                        </a:rPr>
                        <m:t> </m:t>
                      </m:r>
                      <m:r>
                        <a:rPr lang="en-US" sz="1200" i="1">
                          <a:latin typeface="Cambria Math"/>
                        </a:rPr>
                        <m:t>𝑟𝑒𝑠𝑢𝑙𝑡</m:t>
                      </m:r>
                      <m:r>
                        <a:rPr lang="en-US" sz="1200" i="1">
                          <a:latin typeface="Cambria Math"/>
                        </a:rPr>
                        <m:t> </m:t>
                      </m:r>
                      <m:r>
                        <a:rPr lang="en-US" sz="1200" i="1">
                          <a:latin typeface="Cambria Math"/>
                        </a:rPr>
                        <m:t>𝑖𝑛</m:t>
                      </m:r>
                      <m:r>
                        <a:rPr lang="en-US" sz="1200" i="1">
                          <a:latin typeface="Cambria Math"/>
                        </a:rPr>
                        <m:t> </m:t>
                      </m:r>
                      <m:r>
                        <a:rPr lang="en-US" sz="1200" i="1">
                          <a:latin typeface="Cambria Math"/>
                        </a:rPr>
                        <m:t>𝑟𝑎𝑛𝑔𝑒</m:t>
                      </m:r>
                      <m:r>
                        <a:rPr lang="en-US" sz="1200" i="1">
                          <a:latin typeface="Cambria Math"/>
                        </a:rPr>
                        <m:t> [0,</m:t>
                      </m:r>
                      <m:r>
                        <a:rPr lang="en-US" sz="1200" i="1">
                          <a:latin typeface="Cambria Math"/>
                        </a:rPr>
                        <m:t>𝑀</m:t>
                      </m:r>
                      <m:r>
                        <a:rPr lang="en-US" sz="1200" i="1">
                          <a:latin typeface="Cambria Math"/>
                        </a:rPr>
                        <m:t>−1]):</m:t>
                      </m:r>
                    </m:oMath>
                  </m:oMathPara>
                </a14:m>
                <a:endParaRPr lang="en-US" sz="1200" i="1"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sz="1200" i="1">
                          <a:latin typeface="Cambria Math"/>
                        </a:rPr>
                        <m:t>h</m:t>
                      </m:r>
                      <m:r>
                        <a:rPr lang="en-US" sz="1200" i="1" baseline="-25000">
                          <a:latin typeface="Cambria Math"/>
                        </a:rPr>
                        <m:t>𝑎</m:t>
                      </m:r>
                      <m:d>
                        <m:dPr>
                          <m:ctrlPr>
                            <a:rPr lang="en-US" sz="1200" i="1">
                              <a:latin typeface="Cambria Math" panose="02040503050406030204" pitchFamily="18" charset="0"/>
                            </a:rPr>
                          </m:ctrlPr>
                        </m:dPr>
                        <m:e>
                          <m:r>
                            <a:rPr lang="en-US" sz="1200" i="1">
                              <a:latin typeface="Cambria Math"/>
                            </a:rPr>
                            <m:t>𝑠</m:t>
                          </m:r>
                          <m:r>
                            <a:rPr lang="en-US" sz="1200" i="1">
                              <a:latin typeface="Cambria Math"/>
                            </a:rPr>
                            <m:t>, </m:t>
                          </m:r>
                          <m:r>
                            <a:rPr lang="en-US" sz="1200" i="1">
                              <a:latin typeface="Cambria Math"/>
                            </a:rPr>
                            <m:t>𝑀</m:t>
                          </m:r>
                        </m:e>
                      </m:d>
                      <m:r>
                        <a:rPr lang="en-US" sz="1200" i="1">
                          <a:latin typeface="Cambria Math"/>
                        </a:rPr>
                        <m:t>=</m:t>
                      </m:r>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0</m:t>
                              </m:r>
                            </m:sub>
                          </m:sSub>
                          <m:r>
                            <a:rPr lang="en-US" sz="1200" i="1">
                              <a:latin typeface="Cambria Math"/>
                            </a:rPr>
                            <m:t>∗ </m:t>
                          </m:r>
                          <m:sSup>
                            <m:sSupPr>
                              <m:ctrlPr>
                                <a:rPr lang="en-US" sz="1200" i="1">
                                  <a:latin typeface="Cambria Math" panose="02040503050406030204" pitchFamily="18" charset="0"/>
                                </a:rPr>
                              </m:ctrlPr>
                            </m:sSupPr>
                            <m:e>
                              <m:r>
                                <a:rPr lang="en-US" sz="1200" i="1">
                                  <a:latin typeface="Cambria Math"/>
                                </a:rPr>
                                <m:t>𝑎</m:t>
                              </m:r>
                            </m:e>
                            <m:sup>
                              <m:r>
                                <a:rPr lang="en-US" sz="1200" i="1">
                                  <a:latin typeface="Cambria Math"/>
                                </a:rPr>
                                <m:t>𝑡</m:t>
                              </m:r>
                            </m:sup>
                          </m:sSup>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1</m:t>
                              </m:r>
                            </m:sub>
                          </m:sSub>
                          <m:r>
                            <a:rPr lang="en-US" sz="1200" i="1">
                              <a:latin typeface="Cambria Math"/>
                            </a:rPr>
                            <m:t>∗ </m:t>
                          </m:r>
                          <m:sSup>
                            <m:sSupPr>
                              <m:ctrlPr>
                                <a:rPr lang="en-US" sz="1200" i="1">
                                  <a:latin typeface="Cambria Math" panose="02040503050406030204" pitchFamily="18" charset="0"/>
                                </a:rPr>
                              </m:ctrlPr>
                            </m:sSupPr>
                            <m:e>
                              <m:r>
                                <a:rPr lang="en-US" sz="1200" i="1">
                                  <a:latin typeface="Cambria Math"/>
                                </a:rPr>
                                <m:t>𝑎</m:t>
                              </m:r>
                            </m:e>
                            <m:sup>
                              <m:r>
                                <a:rPr lang="en-US" sz="1200" i="1">
                                  <a:latin typeface="Cambria Math"/>
                                </a:rPr>
                                <m:t>𝑡</m:t>
                              </m:r>
                              <m:r>
                                <a:rPr lang="en-US" sz="1200" i="1">
                                  <a:latin typeface="Cambria Math"/>
                                </a:rPr>
                                <m:t>−1</m:t>
                              </m:r>
                            </m:sup>
                          </m:sSup>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𝑡</m:t>
                              </m:r>
                              <m:r>
                                <a:rPr lang="en-US" sz="1200" i="1">
                                  <a:latin typeface="Cambria Math"/>
                                </a:rPr>
                                <m:t>−1</m:t>
                              </m:r>
                            </m:sub>
                          </m:sSub>
                          <m:r>
                            <a:rPr lang="en-US" sz="1200" i="1">
                              <a:latin typeface="Cambria Math"/>
                            </a:rPr>
                            <m:t>∗</m:t>
                          </m:r>
                          <m:r>
                            <a:rPr lang="en-US" sz="1200" i="1">
                              <a:latin typeface="Cambria Math"/>
                            </a:rPr>
                            <m:t>𝑎</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𝑡</m:t>
                              </m:r>
                            </m:sub>
                          </m:sSub>
                          <m:r>
                            <a:rPr lang="en-US" sz="1200" i="1">
                              <a:latin typeface="Cambria Math"/>
                            </a:rPr>
                            <m:t>∗1</m:t>
                          </m:r>
                        </m:e>
                      </m:d>
                      <m:r>
                        <a:rPr lang="en-US" sz="1200" i="1">
                          <a:latin typeface="Cambria Math"/>
                        </a:rPr>
                        <m:t>%</m:t>
                      </m:r>
                      <m:r>
                        <a:rPr lang="en-US" sz="1200" i="1">
                          <a:latin typeface="Cambria Math"/>
                        </a:rPr>
                        <m:t>𝑀</m:t>
                      </m:r>
                      <m:r>
                        <a:rPr lang="en-US" sz="1200" i="1">
                          <a:latin typeface="Cambria Math"/>
                        </a:rPr>
                        <m:t>     </m:t>
                      </m:r>
                      <m:d>
                        <m:dPr>
                          <m:ctrlPr>
                            <a:rPr lang="en-US" sz="1200" i="1">
                              <a:latin typeface="Cambria Math" panose="02040503050406030204" pitchFamily="18" charset="0"/>
                            </a:rPr>
                          </m:ctrlPr>
                        </m:dPr>
                        <m:e>
                          <m:r>
                            <a:rPr lang="en-US" sz="1200" i="1">
                              <a:latin typeface="Cambria Math"/>
                            </a:rPr>
                            <m:t>1</m:t>
                          </m:r>
                        </m:e>
                      </m:d>
                    </m:oMath>
                  </m:oMathPara>
                </a14:m>
                <a:endParaRPr lang="en-US" sz="1200" i="1" dirty="0">
                  <a:latin typeface="Cambria Math"/>
                </a:endParaRPr>
              </a:p>
              <a:p>
                <a:pPr marL="0" indent="0">
                  <a:buNone/>
                </a:pPr>
                <a14:m>
                  <m:oMathPara xmlns:m="http://schemas.openxmlformats.org/officeDocument/2006/math">
                    <m:oMathParaPr>
                      <m:jc m:val="left"/>
                    </m:oMathParaPr>
                    <m:oMath xmlns:m="http://schemas.openxmlformats.org/officeDocument/2006/math">
                      <m:r>
                        <a:rPr lang="en-US" sz="1200" i="1">
                          <a:latin typeface="Cambria Math"/>
                        </a:rPr>
                        <m:t>𝑖𝑛</m:t>
                      </m:r>
                      <m:r>
                        <a:rPr lang="en-US" sz="1200" i="1">
                          <a:latin typeface="Cambria Math"/>
                        </a:rPr>
                        <m:t> </m:t>
                      </m:r>
                      <m:r>
                        <a:rPr lang="en-US" sz="1200" i="1">
                          <a:latin typeface="Cambria Math"/>
                        </a:rPr>
                        <m:t>𝑜𝑟𝑑𝑒𝑟</m:t>
                      </m:r>
                      <m:r>
                        <a:rPr lang="en-US" sz="1200" i="1">
                          <a:latin typeface="Cambria Math"/>
                        </a:rPr>
                        <m:t> </m:t>
                      </m:r>
                      <m:r>
                        <a:rPr lang="en-US" sz="1200" i="1">
                          <a:latin typeface="Cambria Math"/>
                        </a:rPr>
                        <m:t>𝑡𝑜</m:t>
                      </m:r>
                      <m:r>
                        <a:rPr lang="en-US" sz="1200" i="1">
                          <a:latin typeface="Cambria Math"/>
                        </a:rPr>
                        <m:t> </m:t>
                      </m:r>
                      <m:r>
                        <a:rPr lang="en-US" sz="1200" i="1">
                          <a:latin typeface="Cambria Math"/>
                        </a:rPr>
                        <m:t>𝑎𝑣𝑜𝑖𝑑</m:t>
                      </m:r>
                      <m:r>
                        <a:rPr lang="en-US" sz="1200" i="1">
                          <a:latin typeface="Cambria Math"/>
                        </a:rPr>
                        <m:t> </m:t>
                      </m:r>
                      <m:r>
                        <a:rPr lang="en-US" sz="1200" i="1">
                          <a:latin typeface="Cambria Math"/>
                        </a:rPr>
                        <m:t>𝑜𝑣𝑒𝑟𝑓𝑙𝑜𝑤</m:t>
                      </m:r>
                      <m:r>
                        <a:rPr lang="en-US" sz="1200" i="1">
                          <a:latin typeface="Cambria Math"/>
                        </a:rPr>
                        <m:t> </m:t>
                      </m:r>
                      <m:r>
                        <a:rPr lang="en-US" sz="1200" i="1">
                          <a:latin typeface="Cambria Math"/>
                        </a:rPr>
                        <m:t>𝑐𝑜𝑚𝑝𝑢𝑡𝑒</m:t>
                      </m:r>
                      <m:r>
                        <a:rPr lang="en-US" sz="1200" i="1">
                          <a:latin typeface="Cambria Math"/>
                        </a:rPr>
                        <m:t> </m:t>
                      </m:r>
                      <m:r>
                        <a:rPr lang="en-US" sz="1200" i="1">
                          <a:latin typeface="Cambria Math"/>
                        </a:rPr>
                        <m:t>𝑖𝑡</m:t>
                      </m:r>
                      <m:r>
                        <a:rPr lang="en-US" sz="1200" i="1">
                          <a:latin typeface="Cambria Math"/>
                        </a:rPr>
                        <m:t> </m:t>
                      </m:r>
                      <m:r>
                        <a:rPr lang="en-US" sz="1200" i="1">
                          <a:latin typeface="Cambria Math"/>
                        </a:rPr>
                        <m:t>𝑖𝑡𝑒𝑟𝑎𝑡𝑖𝑣𝑒𝑙𝑦</m:t>
                      </m:r>
                      <m:r>
                        <a:rPr lang="en-US" sz="1200" i="1">
                          <a:latin typeface="Cambria Math"/>
                        </a:rPr>
                        <m:t> </m:t>
                      </m:r>
                      <m:r>
                        <a:rPr lang="en-US" sz="1200" i="1">
                          <a:latin typeface="Cambria Math"/>
                        </a:rPr>
                        <m:t>𝑎𝑛𝑑</m:t>
                      </m:r>
                      <m:r>
                        <a:rPr lang="en-US" sz="1200" i="1">
                          <a:latin typeface="Cambria Math"/>
                        </a:rPr>
                        <m:t> </m:t>
                      </m:r>
                      <m:r>
                        <a:rPr lang="en-US" sz="1200" i="1">
                          <a:latin typeface="Cambria Math"/>
                        </a:rPr>
                        <m:t>𝑎𝑝𝑝𝑙𝑦</m:t>
                      </m:r>
                      <m:r>
                        <a:rPr lang="en-US" sz="1200" i="1">
                          <a:latin typeface="Cambria Math"/>
                        </a:rPr>
                        <m:t> </m:t>
                      </m:r>
                      <m:r>
                        <a:rPr lang="en-US" sz="1200" i="1">
                          <a:latin typeface="Cambria Math"/>
                        </a:rPr>
                        <m:t>𝑚𝑜𝑑</m:t>
                      </m:r>
                      <m:r>
                        <a:rPr lang="en-US" sz="1200" i="1">
                          <a:latin typeface="Cambria Math"/>
                        </a:rPr>
                        <m:t> </m:t>
                      </m:r>
                      <m:r>
                        <a:rPr lang="en-US" sz="1200" i="1">
                          <a:latin typeface="Cambria Math"/>
                        </a:rPr>
                        <m:t>𝑀</m:t>
                      </m:r>
                      <m:r>
                        <a:rPr lang="en-US" sz="1200" i="1">
                          <a:latin typeface="Cambria Math"/>
                        </a:rPr>
                        <m:t> </m:t>
                      </m:r>
                      <m:r>
                        <a:rPr lang="en-US" sz="1200" i="1">
                          <a:latin typeface="Cambria Math"/>
                        </a:rPr>
                        <m:t>𝑎𝑡</m:t>
                      </m:r>
                      <m:r>
                        <a:rPr lang="en-US" sz="1200" i="1">
                          <a:latin typeface="Cambria Math"/>
                        </a:rPr>
                        <m:t> </m:t>
                      </m:r>
                      <m:r>
                        <a:rPr lang="en-US" sz="1200" i="1">
                          <a:latin typeface="Cambria Math"/>
                        </a:rPr>
                        <m:t>𝑒𝑎𝑐h</m:t>
                      </m:r>
                      <m:r>
                        <a:rPr lang="en-US" sz="1200" i="1">
                          <a:latin typeface="Cambria Math"/>
                        </a:rPr>
                        <m:t> </m:t>
                      </m:r>
                      <m:r>
                        <a:rPr lang="en-US" sz="1200" i="1">
                          <a:latin typeface="Cambria Math"/>
                        </a:rPr>
                        <m:t>𝑠𝑡𝑒𝑝</m:t>
                      </m:r>
                      <m:r>
                        <a:rPr lang="en-US" sz="1200" i="1">
                          <a:latin typeface="Cambria Math"/>
                        </a:rPr>
                        <m:t>:</m:t>
                      </m:r>
                    </m:oMath>
                  </m:oMathPara>
                </a14:m>
                <a:endParaRPr lang="en-US" sz="1200" i="1"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sz="1200" i="1">
                          <a:latin typeface="Cambria Math"/>
                        </a:rPr>
                        <m:t>h</m:t>
                      </m:r>
                      <m:r>
                        <a:rPr lang="en-US" sz="1200" i="1" baseline="-25000">
                          <a:latin typeface="Cambria Math"/>
                        </a:rPr>
                        <m:t>𝑎</m:t>
                      </m:r>
                      <m:d>
                        <m:dPr>
                          <m:ctrlPr>
                            <a:rPr lang="en-US" sz="1200" i="1">
                              <a:latin typeface="Cambria Math" panose="02040503050406030204" pitchFamily="18" charset="0"/>
                            </a:rPr>
                          </m:ctrlPr>
                        </m:dPr>
                        <m:e>
                          <m:r>
                            <a:rPr lang="en-US" sz="1200" i="1">
                              <a:latin typeface="Cambria Math"/>
                            </a:rPr>
                            <m:t>𝑠</m:t>
                          </m:r>
                          <m:r>
                            <a:rPr lang="en-US" sz="1200" i="1">
                              <a:latin typeface="Cambria Math"/>
                            </a:rPr>
                            <m:t>, </m:t>
                          </m:r>
                          <m:r>
                            <a:rPr lang="en-US" sz="1200" i="1">
                              <a:latin typeface="Cambria Math"/>
                            </a:rPr>
                            <m:t>𝑀</m:t>
                          </m:r>
                        </m:e>
                      </m:d>
                      <m:r>
                        <a:rPr lang="en-US" sz="1200" i="1">
                          <a:latin typeface="Cambria Math"/>
                        </a:rPr>
                        <m:t>=  </m:t>
                      </m:r>
                      <m:r>
                        <a:rPr lang="en-US" sz="1200" i="1">
                          <a:latin typeface="Cambria Math" panose="02040503050406030204" pitchFamily="18" charset="0"/>
                        </a:rPr>
                        <m:t>(</m:t>
                      </m:r>
                      <m:r>
                        <a:rPr lang="en-US" sz="1200" i="1">
                          <a:latin typeface="Cambria Math"/>
                        </a:rPr>
                        <m:t>((…(</m:t>
                      </m:r>
                      <m:d>
                        <m:dPr>
                          <m:ctrlPr>
                            <a:rPr lang="en-US" sz="1200" i="1">
                              <a:latin typeface="Cambria Math" panose="02040503050406030204" pitchFamily="18" charset="0"/>
                            </a:rPr>
                          </m:ctrlPr>
                        </m:dPr>
                        <m:e>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0</m:t>
                              </m:r>
                            </m:sub>
                          </m:sSub>
                          <m:r>
                            <a:rPr lang="en-US" sz="1200" i="1">
                              <a:latin typeface="Cambria Math"/>
                            </a:rPr>
                            <m:t>%</m:t>
                          </m:r>
                          <m:r>
                            <a:rPr lang="en-US" sz="1200" i="1">
                              <a:latin typeface="Cambria Math"/>
                            </a:rPr>
                            <m:t>𝑀</m:t>
                          </m:r>
                        </m:e>
                      </m:d>
                      <m:r>
                        <a:rPr lang="en-US" sz="1200" i="1">
                          <a:latin typeface="Cambria Math"/>
                        </a:rPr>
                        <m:t>∗</m:t>
                      </m:r>
                      <m:r>
                        <a:rPr lang="en-US" sz="1200" i="1">
                          <a:latin typeface="Cambria Math"/>
                        </a:rPr>
                        <m:t>𝑎</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1</m:t>
                          </m:r>
                        </m:sub>
                      </m:sSub>
                      <m:r>
                        <a:rPr lang="en-US" sz="1200" i="1">
                          <a:latin typeface="Cambria Math"/>
                        </a:rPr>
                        <m:t>)%</m:t>
                      </m:r>
                      <m:r>
                        <a:rPr lang="en-US" sz="1200" i="1">
                          <a:latin typeface="Cambria Math"/>
                        </a:rPr>
                        <m:t>𝑀</m:t>
                      </m:r>
                      <m:r>
                        <a:rPr lang="en-US" sz="1200" i="1">
                          <a:latin typeface="Cambria Math"/>
                        </a:rPr>
                        <m:t>)∗</m:t>
                      </m:r>
                      <m:r>
                        <a:rPr lang="en-US" sz="1200" i="1">
                          <a:latin typeface="Cambria Math"/>
                        </a:rPr>
                        <m:t>𝑎</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a:rPr>
                            <m:t>2</m:t>
                          </m:r>
                        </m:sub>
                      </m:sSub>
                      <m:r>
                        <a:rPr lang="en-US" sz="1200" i="1">
                          <a:latin typeface="Cambria Math"/>
                        </a:rPr>
                        <m:t>)%</m:t>
                      </m:r>
                      <m:r>
                        <a:rPr lang="en-US" sz="1200" i="1">
                          <a:latin typeface="Cambria Math"/>
                        </a:rPr>
                        <m:t>𝑀</m:t>
                      </m:r>
                      <m:r>
                        <a:rPr lang="en-US" sz="1200" i="1">
                          <a:latin typeface="Cambria Math"/>
                        </a:rPr>
                        <m:t>)∗</m:t>
                      </m:r>
                      <m:r>
                        <a:rPr lang="en-US" sz="1200" i="1">
                          <a:latin typeface="Cambria Math"/>
                        </a:rPr>
                        <m:t>𝑎</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m:t>
                          </m:r>
                          <m:r>
                            <a:rPr lang="en-US" sz="1200" i="1">
                              <a:latin typeface="Cambria Math"/>
                            </a:rPr>
                            <m:t>𝑠</m:t>
                          </m:r>
                        </m:e>
                        <m:sub>
                          <m:r>
                            <a:rPr lang="en-US" sz="1200" i="1">
                              <a:latin typeface="Cambria Math" panose="02040503050406030204" pitchFamily="18" charset="0"/>
                            </a:rPr>
                            <m:t>𝑡</m:t>
                          </m:r>
                          <m:r>
                            <a:rPr lang="en-US" sz="1200" i="1">
                              <a:latin typeface="Cambria Math" panose="02040503050406030204" pitchFamily="18" charset="0"/>
                            </a:rPr>
                            <m:t>−1</m:t>
                          </m:r>
                        </m:sub>
                      </m:sSub>
                      <m:r>
                        <a:rPr lang="en-US" sz="1200" i="1">
                          <a:latin typeface="Cambria Math"/>
                        </a:rPr>
                        <m:t>)%</m:t>
                      </m:r>
                      <m:r>
                        <a:rPr lang="en-US" sz="1200" i="1">
                          <a:latin typeface="Cambria Math"/>
                        </a:rPr>
                        <m:t>𝑀</m:t>
                      </m:r>
                      <m:r>
                        <a:rPr lang="en-US" sz="1200" i="1">
                          <a:latin typeface="Cambria Math"/>
                        </a:rPr>
                        <m:t>)∗</m:t>
                      </m:r>
                      <m:r>
                        <a:rPr lang="en-US" sz="1200" i="1">
                          <a:latin typeface="Cambria Math"/>
                        </a:rPr>
                        <m:t>𝑎</m:t>
                      </m:r>
                      <m:r>
                        <a:rPr lang="en-US" sz="1200" i="1">
                          <a:latin typeface="Cambria Math"/>
                        </a:rPr>
                        <m:t>+</m:t>
                      </m:r>
                      <m:sSub>
                        <m:sSubPr>
                          <m:ctrlPr>
                            <a:rPr lang="en-US" sz="1200" i="1">
                              <a:latin typeface="Cambria Math" panose="02040503050406030204" pitchFamily="18" charset="0"/>
                            </a:rPr>
                          </m:ctrlPr>
                        </m:sSubPr>
                        <m:e>
                          <m:r>
                            <a:rPr lang="en-US" sz="1200" i="1">
                              <a:latin typeface="Cambria Math"/>
                            </a:rPr>
                            <m:t>𝑠</m:t>
                          </m:r>
                        </m:e>
                        <m:sub>
                          <m:r>
                            <a:rPr lang="en-US" sz="1200" i="1">
                              <a:latin typeface="Cambria Math" panose="02040503050406030204" pitchFamily="18" charset="0"/>
                            </a:rPr>
                            <m:t>𝑡</m:t>
                          </m:r>
                        </m:sub>
                      </m:sSub>
                      <m:r>
                        <a:rPr lang="en-US" sz="1200" i="1">
                          <a:latin typeface="Cambria Math"/>
                        </a:rPr>
                        <m:t> </m:t>
                      </m:r>
                      <m:r>
                        <a:rPr lang="en-US" sz="1200" i="1">
                          <a:latin typeface="Cambria Math" panose="02040503050406030204" pitchFamily="18" charset="0"/>
                        </a:rPr>
                        <m:t>)%</m:t>
                      </m:r>
                      <m:r>
                        <a:rPr lang="en-US" sz="1200" i="1">
                          <a:latin typeface="Cambria Math" panose="02040503050406030204" pitchFamily="18" charset="0"/>
                        </a:rPr>
                        <m:t>𝑀</m:t>
                      </m:r>
                      <m:r>
                        <a:rPr lang="en-US" sz="1200" i="1">
                          <a:latin typeface="Cambria Math"/>
                        </a:rPr>
                        <m:t>  (2)</m:t>
                      </m:r>
                    </m:oMath>
                  </m:oMathPara>
                </a14:m>
                <a:endParaRPr lang="en-US" sz="1200" i="1" dirty="0">
                  <a:latin typeface="Cambria Math"/>
                </a:endParaRPr>
              </a:p>
              <a:p>
                <a:pPr marL="0" indent="0">
                  <a:buNone/>
                </a:pPr>
                <a:r>
                  <a:rPr lang="en-US" sz="1200" i="1" dirty="0">
                    <a:latin typeface="Cambria Math"/>
                  </a:rPr>
                  <a:t>(Both  expressions give the same value for h</a:t>
                </a:r>
                <a:r>
                  <a:rPr lang="en-US" sz="1200" i="1" baseline="-25000" dirty="0">
                    <a:latin typeface="Cambria Math"/>
                  </a:rPr>
                  <a:t>a</a:t>
                </a:r>
                <a:r>
                  <a:rPr lang="en-US" sz="1200" i="1" dirty="0">
                    <a:latin typeface="Cambria Math"/>
                  </a:rPr>
                  <a:t>(</a:t>
                </a:r>
                <a:r>
                  <a:rPr lang="en-US" sz="1200" i="1" dirty="0" err="1">
                    <a:latin typeface="Cambria Math"/>
                  </a:rPr>
                  <a:t>s,M</a:t>
                </a:r>
                <a:r>
                  <a:rPr lang="en-US" sz="1200" i="1" dirty="0">
                    <a:latin typeface="Cambria Math"/>
                  </a:rPr>
                  <a:t>) )</a:t>
                </a:r>
              </a:p>
              <a:p>
                <a:pPr marL="0" indent="0">
                  <a:buNone/>
                </a:pPr>
                <a:r>
                  <a:rPr lang="en-US" sz="1200" dirty="0"/>
                  <a:t>Recommendations: </a:t>
                </a:r>
              </a:p>
              <a:p>
                <a:r>
                  <a:rPr lang="en-US" sz="1200" dirty="0"/>
                  <a:t>Choose </a:t>
                </a:r>
                <a:r>
                  <a:rPr lang="en-US" sz="1200" i="1" dirty="0"/>
                  <a:t>a</a:t>
                </a:r>
                <a:r>
                  <a:rPr lang="en-US" sz="1200" dirty="0"/>
                  <a:t> and </a:t>
                </a:r>
                <a:r>
                  <a:rPr lang="en-US" sz="1200" i="1" dirty="0"/>
                  <a:t>M</a:t>
                </a:r>
                <a:r>
                  <a:rPr lang="en-US" sz="1200" dirty="0"/>
                  <a:t> to be prime numbers.</a:t>
                </a:r>
              </a:p>
              <a:p>
                <a:r>
                  <a:rPr lang="en-US" sz="1200" dirty="0"/>
                  <a:t>Recommended values for </a:t>
                </a:r>
                <a:r>
                  <a:rPr lang="en-US" sz="1200" i="1" dirty="0"/>
                  <a:t>a</a:t>
                </a:r>
                <a:r>
                  <a:rPr lang="en-US" sz="1200" dirty="0"/>
                  <a:t>: 33, 37,39,41  </a:t>
                </a:r>
                <a:r>
                  <a:rPr lang="en-US" sz="900" dirty="0"/>
                  <a:t>(citation: “Data Structures and Algorithms in Java” by Goodrich and </a:t>
                </a:r>
                <a:r>
                  <a:rPr lang="en-US" sz="900" dirty="0" err="1"/>
                  <a:t>Tamassia</a:t>
                </a:r>
                <a:r>
                  <a:rPr lang="en-US" sz="900" dirty="0"/>
                  <a:t>)</a:t>
                </a:r>
                <a:endParaRPr lang="en-US" sz="1200" dirty="0"/>
              </a:p>
              <a:p>
                <a:pPr marL="0" indent="0">
                  <a:buNone/>
                </a:pPr>
                <a:r>
                  <a:rPr lang="en-US" sz="1200" dirty="0"/>
                  <a:t>E.g.  h</a:t>
                </a:r>
                <a:r>
                  <a:rPr lang="en-US" sz="1200" baseline="-25000" dirty="0"/>
                  <a:t>33</a:t>
                </a:r>
                <a:r>
                  <a:rPr lang="en-US" sz="1200" dirty="0"/>
                  <a:t>("dog",101) =( ASCII(d)*33</a:t>
                </a:r>
                <a:r>
                  <a:rPr lang="en-US" sz="1200" baseline="30000" dirty="0"/>
                  <a:t>2</a:t>
                </a:r>
                <a:r>
                  <a:rPr lang="en-US" sz="1200" dirty="0"/>
                  <a:t> + ASCII(o)*33 + ASCII(g) ) %101 = (100*1089 + 111*33+ 103)%101 = 112666 % 101 = 51  </a:t>
                </a:r>
              </a:p>
              <a:p>
                <a:pPr marL="0" indent="0">
                  <a:buNone/>
                </a:pPr>
                <a:r>
                  <a:rPr lang="en-US" sz="1000" dirty="0"/>
                  <a:t>The other method: </a:t>
                </a:r>
              </a:p>
              <a:p>
                <a:pPr marL="0" indent="0">
                  <a:buNone/>
                </a:pPr>
                <a:r>
                  <a:rPr lang="en-US" sz="1200" dirty="0"/>
                  <a:t>Discussion: </a:t>
                </a:r>
              </a:p>
              <a:p>
                <a:pPr marL="0" indent="0">
                  <a:buNone/>
                </a:pPr>
                <a:r>
                  <a:rPr lang="en-US" sz="1200" dirty="0"/>
                  <a:t>1) </a:t>
                </a:r>
                <a:r>
                  <a:rPr lang="en-US" sz="1200" i="1" dirty="0"/>
                  <a:t>a</a:t>
                </a:r>
                <a:r>
                  <a:rPr lang="en-US" sz="1200" dirty="0"/>
                  <a:t> should have some non-zero lower order bits. (Reason: If all the lower order bits of </a:t>
                </a:r>
                <a:r>
                  <a:rPr lang="en-US" sz="1200" i="1" dirty="0"/>
                  <a:t>a</a:t>
                </a:r>
                <a:r>
                  <a:rPr lang="en-US" sz="1200" dirty="0"/>
                  <a:t> are 0, in expression (1), when multiplying by powers of a and then truncating due to overflow, the influence of first letters of s is removed. Since expressions (1) and (2)  give the same result, it means that this happens even when explicitly avoiding the overflow.)</a:t>
                </a:r>
              </a:p>
              <a:p>
                <a:pPr marL="0" indent="0">
                  <a:buNone/>
                </a:pPr>
                <a:r>
                  <a:rPr lang="en-US" sz="1200" dirty="0"/>
                  <a:t>2) If a and M have a common divisor, other issues may appear and thus a better choice is to pick </a:t>
                </a:r>
                <a:r>
                  <a:rPr lang="en-US" sz="1200" i="1" dirty="0"/>
                  <a:t>a</a:t>
                </a:r>
                <a:r>
                  <a:rPr lang="en-US" sz="1200" dirty="0"/>
                  <a:t> and </a:t>
                </a:r>
                <a:r>
                  <a:rPr lang="en-US" sz="1200" i="1" dirty="0"/>
                  <a:t>M</a:t>
                </a:r>
                <a:r>
                  <a:rPr lang="en-US" sz="1200" dirty="0"/>
                  <a:t> to be relatively prime with each other. (See a discussion here: </a:t>
                </a:r>
                <a:r>
                  <a:rPr lang="en-US" sz="1200" dirty="0">
                    <a:hlinkClick r:id="rId2"/>
                  </a:rPr>
                  <a:t> Magic numbers in polynomial hash functions</a:t>
                </a:r>
                <a:r>
                  <a:rPr lang="en-US" sz="1200" dirty="0"/>
                  <a:t>.)</a:t>
                </a:r>
              </a:p>
              <a:p>
                <a:pPr marL="0" indent="0">
                  <a:buNone/>
                </a:pPr>
                <a:r>
                  <a:rPr lang="en-US" sz="1200" dirty="0"/>
                  <a:t>   =&gt; Note that if both </a:t>
                </a:r>
                <a:r>
                  <a:rPr lang="en-US" sz="1200" i="1" dirty="0"/>
                  <a:t>a</a:t>
                </a:r>
                <a:r>
                  <a:rPr lang="en-US" sz="1200" dirty="0"/>
                  <a:t> and </a:t>
                </a:r>
                <a:r>
                  <a:rPr lang="en-US" sz="1200" i="1" dirty="0"/>
                  <a:t>M</a:t>
                </a:r>
                <a:r>
                  <a:rPr lang="en-US" sz="1200" dirty="0"/>
                  <a:t> are prime, then they are also prime with each other and because a is not a multiple of any power of 2 it will also have non-zero lower order bits.</a:t>
                </a:r>
              </a:p>
              <a:p>
                <a:pPr marL="0" indent="0">
                  <a:buNone/>
                </a:pPr>
                <a:endParaRPr lang="en-US" sz="900" dirty="0"/>
              </a:p>
              <a:p>
                <a:pPr marL="0" indent="0">
                  <a:buNone/>
                </a:pPr>
                <a:r>
                  <a:rPr lang="en-US" sz="1200" dirty="0"/>
                  <a:t>To understand overflow, pick a = 33 &gt; 32 = 2</a:t>
                </a:r>
                <a:r>
                  <a:rPr lang="en-US" sz="1200" baseline="30000" dirty="0"/>
                  <a:t>5</a:t>
                </a:r>
                <a:r>
                  <a:rPr lang="en-US" sz="1200" dirty="0"/>
                  <a:t> the term 33</a:t>
                </a:r>
                <a:r>
                  <a:rPr lang="en-US" sz="1200" baseline="30000" dirty="0"/>
                  <a:t>t</a:t>
                </a:r>
                <a:r>
                  <a:rPr lang="en-US" sz="1200" dirty="0"/>
                  <a:t> &gt; 32</a:t>
                </a:r>
                <a:r>
                  <a:rPr lang="en-US" sz="1200" baseline="30000" dirty="0"/>
                  <a:t>t</a:t>
                </a:r>
                <a:r>
                  <a:rPr lang="en-US" sz="1200" dirty="0"/>
                  <a:t> = (2</a:t>
                </a:r>
                <a:r>
                  <a:rPr lang="en-US" sz="1200" baseline="30000" dirty="0"/>
                  <a:t>5</a:t>
                </a:r>
                <a:r>
                  <a:rPr lang="en-US" sz="1200" dirty="0"/>
                  <a:t>)</a:t>
                </a:r>
                <a:r>
                  <a:rPr lang="en-US" sz="1200" baseline="30000" dirty="0"/>
                  <a:t>t</a:t>
                </a:r>
                <a:r>
                  <a:rPr lang="en-US" sz="1200" dirty="0"/>
                  <a:t> = 2</a:t>
                </a:r>
                <a:r>
                  <a:rPr lang="en-US" sz="1200" baseline="30000" dirty="0"/>
                  <a:t>5t</a:t>
                </a:r>
                <a:r>
                  <a:rPr lang="en-US" sz="1200" dirty="0"/>
                  <a:t> &gt; 2</a:t>
                </a:r>
                <a:r>
                  <a:rPr lang="en-US" sz="1200" baseline="30000" dirty="0"/>
                  <a:t>32</a:t>
                </a:r>
                <a:r>
                  <a:rPr lang="en-US" sz="1200" dirty="0"/>
                  <a:t> for t≥7 =&gt; for strings  of length 8 or more, the a</a:t>
                </a:r>
                <a:r>
                  <a:rPr lang="en-US" sz="1200" baseline="30000" dirty="0"/>
                  <a:t>t</a:t>
                </a:r>
                <a:r>
                  <a:rPr lang="en-US" sz="1200" dirty="0"/>
                  <a:t> term alone overflows a 4B integer (even more so after multiplying with s</a:t>
                </a:r>
                <a:r>
                  <a:rPr lang="en-US" sz="1200" baseline="-25000" dirty="0"/>
                  <a:t>0</a:t>
                </a:r>
                <a:r>
                  <a:rPr lang="en-US" sz="1200" dirty="0"/>
                  <a:t> and adding the other terms).</a:t>
                </a:r>
                <a:endParaRPr lang="en-US" sz="900" baseline="30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09928" y="618743"/>
                <a:ext cx="8839200" cy="4440739"/>
              </a:xfrm>
              <a:blipFill>
                <a:blip r:embed="rId3"/>
                <a:stretch>
                  <a:fillRect l="-69" b="-150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16395343-4AC4-45E6-AD55-2A4BEE273D8A}" type="slidenum">
              <a:rPr lang="en-US" smtClean="0"/>
              <a:t>18</a:t>
            </a:fld>
            <a:endParaRPr lang="en-US"/>
          </a:p>
        </p:txBody>
      </p:sp>
      <p:sp>
        <p:nvSpPr>
          <p:cNvPr id="6" name="TextBox 5"/>
          <p:cNvSpPr txBox="1"/>
          <p:nvPr/>
        </p:nvSpPr>
        <p:spPr>
          <a:xfrm>
            <a:off x="1712977" y="5274925"/>
            <a:ext cx="3090911" cy="1446550"/>
          </a:xfrm>
          <a:prstGeom prst="rect">
            <a:avLst/>
          </a:prstGeom>
          <a:noFill/>
          <a:ln>
            <a:solidFill>
              <a:schemeClr val="tx1"/>
            </a:solidFill>
          </a:ln>
        </p:spPr>
        <p:txBody>
          <a:bodyPr wrap="none" rtlCol="0">
            <a:spAutoFit/>
          </a:bodyPr>
          <a:lstStyle/>
          <a:p>
            <a:r>
              <a:rPr lang="pt-BR" sz="1100" dirty="0">
                <a:latin typeface="Courier New" panose="02070309020205020404" pitchFamily="49" charset="0"/>
                <a:cs typeface="Courier New" panose="02070309020205020404" pitchFamily="49" charset="0"/>
              </a:rPr>
              <a:t>int hash(char *s, int M)  {</a:t>
            </a:r>
          </a:p>
          <a:p>
            <a:r>
              <a:rPr lang="pt-BR" sz="1100" dirty="0">
                <a:latin typeface="Courier New" panose="02070309020205020404" pitchFamily="49" charset="0"/>
                <a:cs typeface="Courier New" panose="02070309020205020404" pitchFamily="49" charset="0"/>
              </a:rPr>
              <a:t>  int i, h = 0, a = 33;</a:t>
            </a:r>
          </a:p>
          <a:p>
            <a:r>
              <a:rPr lang="pt-BR" sz="1100" dirty="0">
                <a:latin typeface="Courier New" panose="02070309020205020404" pitchFamily="49" charset="0"/>
                <a:cs typeface="Courier New" panose="02070309020205020404" pitchFamily="49" charset="0"/>
              </a:rPr>
              <a:t>  for (i = 0; i&lt;strlen(s); i++) {</a:t>
            </a:r>
          </a:p>
          <a:p>
            <a:r>
              <a:rPr lang="pt-BR" sz="1100" dirty="0">
                <a:latin typeface="Courier New" panose="02070309020205020404" pitchFamily="49" charset="0"/>
                <a:cs typeface="Courier New" panose="02070309020205020404" pitchFamily="49" charset="0"/>
              </a:rPr>
              <a:t>    h = (a*h + s[i]) </a:t>
            </a:r>
            <a:r>
              <a:rPr lang="pt-BR" sz="1100" b="1" dirty="0">
                <a:solidFill>
                  <a:srgbClr val="FF0000"/>
                </a:solidFill>
                <a:latin typeface="Courier New" panose="02070309020205020404" pitchFamily="49" charset="0"/>
                <a:cs typeface="Courier New" panose="02070309020205020404" pitchFamily="49" charset="0"/>
              </a:rPr>
              <a:t>% M</a:t>
            </a:r>
            <a:r>
              <a:rPr lang="pt-BR" sz="1100" dirty="0">
                <a:latin typeface="Courier New" panose="02070309020205020404" pitchFamily="49" charset="0"/>
                <a:cs typeface="Courier New" panose="02070309020205020404" pitchFamily="49" charset="0"/>
              </a:rPr>
              <a:t>;</a:t>
            </a:r>
          </a:p>
          <a:p>
            <a:r>
              <a:rPr lang="pt-BR" sz="1100" dirty="0">
                <a:latin typeface="Courier New" panose="02070309020205020404" pitchFamily="49" charset="0"/>
                <a:cs typeface="Courier New" panose="02070309020205020404" pitchFamily="49" charset="0"/>
              </a:rPr>
              <a:t>    </a:t>
            </a:r>
            <a:r>
              <a:rPr lang="pt-BR" sz="900" dirty="0">
                <a:latin typeface="Courier New" panose="02070309020205020404" pitchFamily="49" charset="0"/>
                <a:cs typeface="Courier New" panose="02070309020205020404" pitchFamily="49" charset="0"/>
              </a:rPr>
              <a:t>// here s[i] will use the ASCII code</a:t>
            </a:r>
            <a:r>
              <a:rPr lang="pt-BR" sz="1100" dirty="0">
                <a:latin typeface="Courier New" panose="02070309020205020404" pitchFamily="49" charset="0"/>
                <a:cs typeface="Courier New" panose="02070309020205020404" pitchFamily="49" charset="0"/>
              </a:rPr>
              <a:t> </a:t>
            </a:r>
          </a:p>
          <a:p>
            <a:r>
              <a:rPr lang="pt-BR" sz="1100" dirty="0">
                <a:latin typeface="Courier New" panose="02070309020205020404" pitchFamily="49" charset="0"/>
                <a:cs typeface="Courier New" panose="02070309020205020404" pitchFamily="49" charset="0"/>
              </a:rPr>
              <a:t>  } </a:t>
            </a:r>
          </a:p>
          <a:p>
            <a:r>
              <a:rPr lang="pt-BR" sz="1100" dirty="0">
                <a:latin typeface="Courier New" panose="02070309020205020404" pitchFamily="49" charset="0"/>
                <a:cs typeface="Courier New" panose="02070309020205020404" pitchFamily="49" charset="0"/>
              </a:rPr>
              <a:t>  return h;</a:t>
            </a:r>
          </a:p>
          <a:p>
            <a:r>
              <a:rPr lang="pt-BR" sz="1100" dirty="0">
                <a:latin typeface="Courier New" panose="02070309020205020404" pitchFamily="49" charset="0"/>
                <a:cs typeface="Courier New" panose="02070309020205020404" pitchFamily="49" charset="0"/>
              </a:rPr>
              <a:t>}</a:t>
            </a:r>
          </a:p>
        </p:txBody>
      </p:sp>
      <p:sp>
        <p:nvSpPr>
          <p:cNvPr id="7" name="TextBox 6"/>
          <p:cNvSpPr txBox="1"/>
          <p:nvPr/>
        </p:nvSpPr>
        <p:spPr>
          <a:xfrm>
            <a:off x="5099185" y="5059481"/>
            <a:ext cx="4724400" cy="1815882"/>
          </a:xfrm>
          <a:prstGeom prst="rect">
            <a:avLst/>
          </a:prstGeom>
          <a:noFill/>
          <a:ln>
            <a:solidFill>
              <a:schemeClr val="bg1">
                <a:lumMod val="50000"/>
              </a:schemeClr>
            </a:solidFill>
          </a:ln>
        </p:spPr>
        <p:txBody>
          <a:bodyPr wrap="square" rtlCol="0">
            <a:spAutoFit/>
          </a:bodyPr>
          <a:lstStyle/>
          <a:p>
            <a:r>
              <a:rPr lang="en-US" sz="1400" dirty="0"/>
              <a:t>Worked-out code for s = “dog”</a:t>
            </a:r>
          </a:p>
          <a:p>
            <a:r>
              <a:rPr lang="en-US" sz="1400" dirty="0"/>
              <a:t>Function call:     </a:t>
            </a:r>
            <a:r>
              <a:rPr lang="en-US" sz="1400" dirty="0">
                <a:latin typeface="Courier New" panose="02070309020205020404" pitchFamily="49" charset="0"/>
                <a:cs typeface="Courier New" panose="02070309020205020404" pitchFamily="49" charset="0"/>
              </a:rPr>
              <a:t>hash("dog",101)</a:t>
            </a:r>
            <a:r>
              <a:rPr lang="en-US" sz="1400" dirty="0"/>
              <a:t>   </a:t>
            </a:r>
          </a:p>
          <a:p>
            <a:r>
              <a:rPr lang="en-US" sz="1400" dirty="0"/>
              <a:t>M=101, s = “dog”  (ASCII(d)=100, ASCII(o)=111, ASCII(g)=103 )  </a:t>
            </a:r>
          </a:p>
          <a:p>
            <a:r>
              <a:rPr lang="en-US" sz="1400" dirty="0"/>
              <a:t>h=0, a=33</a:t>
            </a:r>
          </a:p>
          <a:p>
            <a:r>
              <a:rPr lang="en-US" sz="1400" dirty="0" err="1"/>
              <a:t>i</a:t>
            </a:r>
            <a:r>
              <a:rPr lang="en-US" sz="1400" dirty="0"/>
              <a:t> = 0, s[0]-&gt;d :  h = (33*0+100)%101 = 100</a:t>
            </a:r>
          </a:p>
          <a:p>
            <a:r>
              <a:rPr lang="en-US" sz="1400" dirty="0" err="1"/>
              <a:t>i</a:t>
            </a:r>
            <a:r>
              <a:rPr lang="en-US" sz="1400" dirty="0"/>
              <a:t> = 1, s[1]-&gt;o :  h = (33*100+111)%101=78</a:t>
            </a:r>
          </a:p>
          <a:p>
            <a:r>
              <a:rPr lang="en-US" sz="1400" dirty="0" err="1"/>
              <a:t>i</a:t>
            </a:r>
            <a:r>
              <a:rPr lang="en-US" sz="1400" dirty="0"/>
              <a:t> = 2, s[2]-&gt;g :  h = (33*78+103)%101 = 51</a:t>
            </a:r>
          </a:p>
          <a:p>
            <a:r>
              <a:rPr lang="en-US" sz="1400" dirty="0"/>
              <a:t>return 51</a:t>
            </a:r>
          </a:p>
        </p:txBody>
      </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7EEEF0B8-66E4-1039-FE24-2EA5B96B5578}"/>
                  </a:ext>
                </a:extLst>
              </p14:cNvPr>
              <p14:cNvContentPartPr/>
              <p14:nvPr/>
            </p14:nvContentPartPr>
            <p14:xfrm>
              <a:off x="8242053" y="2694263"/>
              <a:ext cx="72000" cy="4320"/>
            </p14:xfrm>
          </p:contentPart>
        </mc:Choice>
        <mc:Fallback xmlns="">
          <p:pic>
            <p:nvPicPr>
              <p:cNvPr id="5" name="Ink 4">
                <a:extLst>
                  <a:ext uri="{FF2B5EF4-FFF2-40B4-BE49-F238E27FC236}">
                    <a16:creationId xmlns:a16="http://schemas.microsoft.com/office/drawing/2014/main" id="{7EEEF0B8-66E4-1039-FE24-2EA5B96B5578}"/>
                  </a:ext>
                </a:extLst>
              </p:cNvPr>
              <p:cNvPicPr/>
              <p:nvPr/>
            </p:nvPicPr>
            <p:blipFill>
              <a:blip r:embed="rId5"/>
              <a:stretch>
                <a:fillRect/>
              </a:stretch>
            </p:blipFill>
            <p:spPr>
              <a:xfrm>
                <a:off x="8233053" y="2685263"/>
                <a:ext cx="89640" cy="21960"/>
              </a:xfrm>
              <a:prstGeom prst="rect">
                <a:avLst/>
              </a:prstGeom>
            </p:spPr>
          </p:pic>
        </mc:Fallback>
      </mc:AlternateContent>
    </p:spTree>
    <p:extLst>
      <p:ext uri="{BB962C8B-B14F-4D97-AF65-F5344CB8AC3E}">
        <p14:creationId xmlns:p14="http://schemas.microsoft.com/office/powerpoint/2010/main" val="394052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Hashing strings</a:t>
            </a:r>
          </a:p>
        </p:txBody>
      </p:sp>
      <p:sp>
        <p:nvSpPr>
          <p:cNvPr id="3" name="Content Placeholder 2"/>
          <p:cNvSpPr>
            <a:spLocks noGrp="1"/>
          </p:cNvSpPr>
          <p:nvPr>
            <p:ph idx="1"/>
          </p:nvPr>
        </p:nvSpPr>
        <p:spPr/>
        <p:txBody>
          <a:bodyPr>
            <a:normAutofit fontScale="77500" lnSpcReduction="20000"/>
          </a:bodyPr>
          <a:lstStyle/>
          <a:p>
            <a:r>
              <a:rPr lang="en-US" dirty="0"/>
              <a:t>Note that the hash function for strings given in the previous slide can be used as the initial hash function. Based on what type of hash table you have, you will need to do additional work </a:t>
            </a:r>
          </a:p>
          <a:p>
            <a:pPr lvl="1"/>
            <a:r>
              <a:rPr lang="en-US" dirty="0"/>
              <a:t>If you are using separate chaining, you will create a node with this word and insert it in the linked list (or if you were doing a search, you would search in the linked list)</a:t>
            </a:r>
          </a:p>
          <a:p>
            <a:pPr lvl="1"/>
            <a:r>
              <a:rPr lang="en-US" dirty="0"/>
              <a:t>If you are using open addressing:</a:t>
            </a:r>
          </a:p>
          <a:p>
            <a:pPr lvl="2"/>
            <a:r>
              <a:rPr lang="en-US" dirty="0"/>
              <a:t>For linear, you can use at the next cells as needed</a:t>
            </a:r>
          </a:p>
          <a:p>
            <a:pPr lvl="2"/>
            <a:r>
              <a:rPr lang="en-US" dirty="0"/>
              <a:t>For quadratic, you would use this function in the expression with the quadratic terms </a:t>
            </a:r>
          </a:p>
          <a:p>
            <a:pPr marL="914400" lvl="2" indent="0">
              <a:buNone/>
            </a:pPr>
            <a:r>
              <a:rPr lang="en-US" dirty="0"/>
              <a:t>              E.g. index = [h</a:t>
            </a:r>
            <a:r>
              <a:rPr lang="en-US" baseline="-25000" dirty="0"/>
              <a:t>33</a:t>
            </a:r>
            <a:r>
              <a:rPr lang="en-US" dirty="0"/>
              <a:t>(“dog”,101) + 2i+i</a:t>
            </a:r>
            <a:r>
              <a:rPr lang="en-US" baseline="30000" dirty="0"/>
              <a:t>2</a:t>
            </a:r>
            <a:r>
              <a:rPr lang="en-US" dirty="0"/>
              <a:t>]%101</a:t>
            </a:r>
          </a:p>
          <a:p>
            <a:pPr lvl="2"/>
            <a:r>
              <a:rPr lang="en-US" dirty="0"/>
              <a:t>For double hashing you will need to choose another hash function (e.g. </a:t>
            </a:r>
            <a:r>
              <a:rPr lang="en-US" dirty="0">
                <a:latin typeface="Courier New" panose="02070309020205020404" pitchFamily="49" charset="0"/>
                <a:cs typeface="Courier New" panose="02070309020205020404" pitchFamily="49" charset="0"/>
              </a:rPr>
              <a:t>1+h</a:t>
            </a:r>
            <a:r>
              <a:rPr lang="en-US" baseline="-25000" dirty="0">
                <a:latin typeface="Courier New" panose="02070309020205020404" pitchFamily="49" charset="0"/>
                <a:cs typeface="Courier New" panose="02070309020205020404" pitchFamily="49" charset="0"/>
              </a:rPr>
              <a:t>41</a:t>
            </a:r>
            <a:r>
              <a:rPr lang="en-US" dirty="0">
                <a:latin typeface="Courier New" panose="02070309020205020404" pitchFamily="49" charset="0"/>
                <a:cs typeface="Courier New" panose="02070309020205020404" pitchFamily="49" charset="0"/>
              </a:rPr>
              <a:t>("dog",100)</a:t>
            </a:r>
            <a:r>
              <a:rPr lang="en-US" dirty="0"/>
              <a:t> ) to get the jump size</a:t>
            </a:r>
          </a:p>
          <a:p>
            <a:pPr marL="914400" lvl="2" indent="0">
              <a:buNone/>
            </a:pPr>
            <a:r>
              <a:rPr lang="en-US" dirty="0"/>
              <a:t>	E.g. index = {h</a:t>
            </a:r>
            <a:r>
              <a:rPr lang="en-US" baseline="-25000" dirty="0"/>
              <a:t>33</a:t>
            </a:r>
            <a:r>
              <a:rPr lang="en-US" dirty="0"/>
              <a:t>(dog, 101) + </a:t>
            </a:r>
            <a:r>
              <a:rPr lang="en-US" dirty="0" err="1"/>
              <a:t>i</a:t>
            </a:r>
            <a:r>
              <a:rPr lang="en-US" dirty="0"/>
              <a:t>*[1+h</a:t>
            </a:r>
            <a:r>
              <a:rPr lang="en-US" baseline="-25000" dirty="0"/>
              <a:t>41</a:t>
            </a:r>
            <a:r>
              <a:rPr lang="en-US" dirty="0"/>
              <a:t>(dog,100)]}%101</a:t>
            </a:r>
          </a:p>
        </p:txBody>
      </p:sp>
      <p:sp>
        <p:nvSpPr>
          <p:cNvPr id="4" name="Slide Number Placeholder 3"/>
          <p:cNvSpPr>
            <a:spLocks noGrp="1"/>
          </p:cNvSpPr>
          <p:nvPr>
            <p:ph type="sldNum" sz="quarter" idx="12"/>
          </p:nvPr>
        </p:nvSpPr>
        <p:spPr/>
        <p:txBody>
          <a:bodyPr/>
          <a:lstStyle/>
          <a:p>
            <a:fld id="{16395343-4AC4-45E6-AD55-2A4BEE273D8A}" type="slidenum">
              <a:rPr lang="en-US" smtClean="0"/>
              <a:t>19</a:t>
            </a:fld>
            <a:endParaRPr lang="en-US"/>
          </a:p>
        </p:txBody>
      </p:sp>
    </p:spTree>
    <p:extLst>
      <p:ext uri="{BB962C8B-B14F-4D97-AF65-F5344CB8AC3E}">
        <p14:creationId xmlns:p14="http://schemas.microsoft.com/office/powerpoint/2010/main" val="198840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a:t>
            </a:r>
          </a:p>
        </p:txBody>
      </p:sp>
      <p:sp>
        <p:nvSpPr>
          <p:cNvPr id="3" name="Content Placeholder 2"/>
          <p:cNvSpPr>
            <a:spLocks noGrp="1"/>
          </p:cNvSpPr>
          <p:nvPr>
            <p:ph idx="1"/>
          </p:nvPr>
        </p:nvSpPr>
        <p:spPr>
          <a:xfrm>
            <a:off x="1371600" y="1295400"/>
            <a:ext cx="9448800" cy="5287962"/>
          </a:xfrm>
        </p:spPr>
        <p:txBody>
          <a:bodyPr>
            <a:normAutofit fontScale="62500" lnSpcReduction="20000"/>
          </a:bodyPr>
          <a:lstStyle/>
          <a:p>
            <a:r>
              <a:rPr lang="en-US" dirty="0"/>
              <a:t>Tables</a:t>
            </a:r>
          </a:p>
          <a:p>
            <a:pPr lvl="1"/>
            <a:r>
              <a:rPr lang="en-US" b="1" dirty="0"/>
              <a:t>Direct access </a:t>
            </a:r>
            <a:r>
              <a:rPr lang="en-US" dirty="0"/>
              <a:t>table (or key-index table):  key =&gt; index</a:t>
            </a:r>
          </a:p>
          <a:p>
            <a:pPr lvl="1"/>
            <a:r>
              <a:rPr lang="en-US" b="1" dirty="0"/>
              <a:t>Hash</a:t>
            </a:r>
            <a:r>
              <a:rPr lang="en-US" dirty="0"/>
              <a:t> table:   key =&gt; hash value =&gt; index </a:t>
            </a:r>
          </a:p>
          <a:p>
            <a:r>
              <a:rPr lang="en-US" dirty="0"/>
              <a:t>Main components</a:t>
            </a:r>
          </a:p>
          <a:p>
            <a:pPr lvl="1"/>
            <a:r>
              <a:rPr lang="en-US" dirty="0"/>
              <a:t>Hash function</a:t>
            </a:r>
          </a:p>
          <a:p>
            <a:pPr lvl="1"/>
            <a:r>
              <a:rPr lang="en-US" dirty="0"/>
              <a:t>Collision resolution</a:t>
            </a:r>
          </a:p>
          <a:p>
            <a:pPr lvl="2"/>
            <a:r>
              <a:rPr lang="en-US" dirty="0"/>
              <a:t>Different keys mapped to the same index</a:t>
            </a:r>
          </a:p>
          <a:p>
            <a:r>
              <a:rPr lang="en-US" dirty="0"/>
              <a:t>Dynamic hashing/rehashing – reallocate the table as needed </a:t>
            </a:r>
          </a:p>
          <a:p>
            <a:pPr lvl="1"/>
            <a:r>
              <a:rPr lang="en-US" dirty="0"/>
              <a:t>If an Insert operation brings the load factor past a threshold, e.g. 0.75, double the table. </a:t>
            </a:r>
          </a:p>
          <a:p>
            <a:pPr lvl="2"/>
            <a:r>
              <a:rPr lang="en-US" dirty="0"/>
              <a:t>Other load factors may be used</a:t>
            </a:r>
          </a:p>
          <a:p>
            <a:pPr lvl="1"/>
            <a:r>
              <a:rPr lang="en-US" dirty="0"/>
              <a:t>If a Delete operation brings the  load factor to 1/8 , half the table.</a:t>
            </a:r>
          </a:p>
          <a:p>
            <a:r>
              <a:rPr lang="en-US" dirty="0"/>
              <a:t>Properties:</a:t>
            </a:r>
          </a:p>
          <a:p>
            <a:pPr lvl="1"/>
            <a:r>
              <a:rPr lang="en-US" dirty="0"/>
              <a:t>Good time-space trade-off</a:t>
            </a:r>
          </a:p>
          <a:p>
            <a:pPr lvl="1"/>
            <a:r>
              <a:rPr lang="en-US" dirty="0"/>
              <a:t>Good for:</a:t>
            </a:r>
          </a:p>
          <a:p>
            <a:pPr lvl="2"/>
            <a:r>
              <a:rPr lang="en-US" dirty="0"/>
              <a:t>Search, insert, delete – O(1) – average time</a:t>
            </a:r>
          </a:p>
          <a:p>
            <a:pPr lvl="1"/>
            <a:r>
              <a:rPr lang="en-US" dirty="0"/>
              <a:t>Not good for:</a:t>
            </a:r>
          </a:p>
          <a:p>
            <a:pPr lvl="2"/>
            <a:r>
              <a:rPr lang="en-US" dirty="0"/>
              <a:t>Select, sort – not supported, must use a different method</a:t>
            </a:r>
          </a:p>
          <a:p>
            <a:r>
              <a:rPr lang="en-US" dirty="0"/>
              <a:t>Reading: chapter 11, CLRS  </a:t>
            </a:r>
            <a:r>
              <a:rPr lang="en-US" sz="2600" dirty="0"/>
              <a:t>(chapter 14, Sedgewick – has more complexity analysis)</a:t>
            </a:r>
          </a:p>
          <a:p>
            <a:r>
              <a:rPr lang="en-US" b="0" i="0" dirty="0">
                <a:effectLst/>
                <a:hlinkClick r:id="rId2"/>
              </a:rPr>
              <a:t>Hash Tables and Hash Functions</a:t>
            </a:r>
            <a:r>
              <a:rPr lang="en-US" b="0" i="0" dirty="0">
                <a:solidFill>
                  <a:srgbClr val="000000"/>
                </a:solidFill>
                <a:effectLst/>
              </a:rPr>
              <a:t> - </a:t>
            </a:r>
            <a:r>
              <a:rPr lang="en-US" b="0" i="0" dirty="0" err="1">
                <a:solidFill>
                  <a:srgbClr val="000000"/>
                </a:solidFill>
                <a:effectLst/>
              </a:rPr>
              <a:t>youtube</a:t>
            </a:r>
            <a:r>
              <a:rPr lang="en-US" b="0" i="0" dirty="0">
                <a:solidFill>
                  <a:srgbClr val="000000"/>
                </a:solidFill>
                <a:effectLst/>
              </a:rPr>
              <a:t> video </a:t>
            </a:r>
            <a:endParaRPr lang="en-US" dirty="0"/>
          </a:p>
        </p:txBody>
      </p:sp>
      <p:sp>
        <p:nvSpPr>
          <p:cNvPr id="4" name="Slide Number Placeholder 3"/>
          <p:cNvSpPr>
            <a:spLocks noGrp="1"/>
          </p:cNvSpPr>
          <p:nvPr>
            <p:ph type="sldNum" sz="quarter" idx="12"/>
          </p:nvPr>
        </p:nvSpPr>
        <p:spPr/>
        <p:txBody>
          <a:bodyPr/>
          <a:lstStyle/>
          <a:p>
            <a:fld id="{16395343-4AC4-45E6-AD55-2A4BEE273D8A}" type="slidenum">
              <a:rPr lang="en-US" smtClean="0"/>
              <a:t>2</a:t>
            </a:fld>
            <a:endParaRPr lang="en-US"/>
          </a:p>
        </p:txBody>
      </p:sp>
    </p:spTree>
    <p:extLst>
      <p:ext uri="{BB962C8B-B14F-4D97-AF65-F5344CB8AC3E}">
        <p14:creationId xmlns:p14="http://schemas.microsoft.com/office/powerpoint/2010/main" val="3873097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US" dirty="0"/>
              <a:t>Hash Tables in Popular Languages</a:t>
            </a:r>
          </a:p>
        </p:txBody>
      </p:sp>
      <p:sp>
        <p:nvSpPr>
          <p:cNvPr id="3" name="Content Placeholder 2"/>
          <p:cNvSpPr>
            <a:spLocks noGrp="1"/>
          </p:cNvSpPr>
          <p:nvPr>
            <p:ph idx="1"/>
          </p:nvPr>
        </p:nvSpPr>
        <p:spPr>
          <a:xfrm>
            <a:off x="1828800" y="1219200"/>
            <a:ext cx="8382000" cy="5257800"/>
          </a:xfrm>
        </p:spPr>
        <p:txBody>
          <a:bodyPr>
            <a:normAutofit fontScale="55000" lnSpcReduction="20000"/>
          </a:bodyPr>
          <a:lstStyle/>
          <a:p>
            <a:r>
              <a:rPr lang="en-US" dirty="0"/>
              <a:t>“An Analysis of Hash Map Implementations in Popular Languages”</a:t>
            </a:r>
          </a:p>
          <a:p>
            <a:pPr lvl="1"/>
            <a:r>
              <a:rPr lang="en-US" dirty="0"/>
              <a:t>Reference: </a:t>
            </a:r>
            <a:r>
              <a:rPr lang="en-US" sz="2100" dirty="0">
                <a:hlinkClick r:id="rId2"/>
              </a:rPr>
              <a:t>https://rcoh.me/posts/hash-map-analysis/</a:t>
            </a:r>
            <a:endParaRPr lang="en-US" sz="2100" dirty="0"/>
          </a:p>
          <a:p>
            <a:pPr lvl="1"/>
            <a:r>
              <a:rPr lang="en-US" dirty="0"/>
              <a:t>Chaining: Java, C++, C#, Scala, Go</a:t>
            </a:r>
          </a:p>
          <a:p>
            <a:pPr lvl="1"/>
            <a:r>
              <a:rPr lang="en-US" dirty="0"/>
              <a:t>Open addressing: Ruby, Python</a:t>
            </a:r>
          </a:p>
          <a:p>
            <a:endParaRPr lang="en-US" dirty="0"/>
          </a:p>
          <a:p>
            <a:r>
              <a:rPr lang="en-US" dirty="0" err="1"/>
              <a:t>HashMap</a:t>
            </a:r>
            <a:r>
              <a:rPr lang="en-US" dirty="0"/>
              <a:t> in Java 8</a:t>
            </a:r>
          </a:p>
          <a:p>
            <a:pPr lvl="1"/>
            <a:r>
              <a:rPr lang="en-US" dirty="0"/>
              <a:t>Reference: </a:t>
            </a:r>
            <a:r>
              <a:rPr lang="en-US" sz="1200" dirty="0">
                <a:hlinkClick r:id="rId3"/>
              </a:rPr>
              <a:t>https://www.geeksforgeeks.org/internal-working-of-hashmap-java/</a:t>
            </a:r>
            <a:endParaRPr lang="en-US" sz="1200" dirty="0"/>
          </a:p>
          <a:p>
            <a:pPr lvl="1"/>
            <a:r>
              <a:rPr lang="en-US" dirty="0"/>
              <a:t>In Java 8, a </a:t>
            </a:r>
            <a:r>
              <a:rPr lang="en-US" dirty="0" err="1"/>
              <a:t>HashMap</a:t>
            </a:r>
            <a:r>
              <a:rPr lang="en-US" dirty="0"/>
              <a:t> is implemented with separate chaining.</a:t>
            </a:r>
          </a:p>
          <a:p>
            <a:pPr lvl="1"/>
            <a:r>
              <a:rPr lang="en-US" dirty="0"/>
              <a:t>Default load factor is 0.75</a:t>
            </a:r>
          </a:p>
          <a:p>
            <a:pPr lvl="1"/>
            <a:r>
              <a:rPr lang="en-US" dirty="0">
                <a:solidFill>
                  <a:schemeClr val="tx1">
                    <a:lumMod val="65000"/>
                    <a:lumOff val="35000"/>
                  </a:schemeClr>
                </a:solidFill>
              </a:rPr>
              <a:t>For efficiency, the bucket (chain) starts as a linked list but after a certain threshold it is replaced with a balanced tree.</a:t>
            </a:r>
          </a:p>
          <a:p>
            <a:r>
              <a:rPr lang="en-US" dirty="0"/>
              <a:t>C++</a:t>
            </a:r>
          </a:p>
          <a:p>
            <a:pPr lvl="1"/>
            <a:r>
              <a:rPr lang="en-US" dirty="0"/>
              <a:t>Reference: </a:t>
            </a:r>
            <a:r>
              <a:rPr lang="en-US" dirty="0">
                <a:hlinkClick r:id="rId4"/>
              </a:rPr>
              <a:t>http://www.open-std.org/jtc1/sc22/wg21/docs/papers/2013/n3690.pdf</a:t>
            </a:r>
            <a:endParaRPr lang="en-US" dirty="0"/>
          </a:p>
          <a:p>
            <a:pPr lvl="1"/>
            <a:r>
              <a:rPr lang="en-US" dirty="0"/>
              <a:t>“The elements of an unordered associative container are </a:t>
            </a:r>
            <a:r>
              <a:rPr lang="en-US" b="1" i="1" dirty="0"/>
              <a:t>organized into buckets</a:t>
            </a:r>
            <a:r>
              <a:rPr lang="en-US" dirty="0"/>
              <a:t>. Keys with the same hash code appear in the same bucket. The number of buckets is automatically increased as elements are added to an unordered associative container, so that the average number of elements per bucket is kept below a bound. Rehashing invalidates iterators, changes ordering between elements, and changes which buckets elements appear in, but does not invalidate pointers or references to elements. For </a:t>
            </a:r>
            <a:r>
              <a:rPr lang="en-US" dirty="0" err="1"/>
              <a:t>unordered_multiset</a:t>
            </a:r>
            <a:r>
              <a:rPr lang="en-US" dirty="0"/>
              <a:t> and </a:t>
            </a:r>
            <a:r>
              <a:rPr lang="en-US" dirty="0" err="1"/>
              <a:t>unordered_multimap</a:t>
            </a:r>
            <a:r>
              <a:rPr lang="en-US" dirty="0"/>
              <a:t>, rehashing preserves the relative ordering of equivalent elements.” </a:t>
            </a:r>
          </a:p>
          <a:p>
            <a:pPr lvl="1"/>
            <a:endParaRPr lang="en-US" dirty="0"/>
          </a:p>
        </p:txBody>
      </p:sp>
      <p:sp>
        <p:nvSpPr>
          <p:cNvPr id="4" name="Slide Number Placeholder 3"/>
          <p:cNvSpPr>
            <a:spLocks noGrp="1"/>
          </p:cNvSpPr>
          <p:nvPr>
            <p:ph type="sldNum" sz="quarter" idx="12"/>
          </p:nvPr>
        </p:nvSpPr>
        <p:spPr/>
        <p:txBody>
          <a:bodyPr/>
          <a:lstStyle/>
          <a:p>
            <a:fld id="{16395343-4AC4-45E6-AD55-2A4BEE273D8A}" type="slidenum">
              <a:rPr lang="en-US" smtClean="0"/>
              <a:t>20</a:t>
            </a:fld>
            <a:endParaRPr lang="en-US"/>
          </a:p>
        </p:txBody>
      </p:sp>
    </p:spTree>
    <p:extLst>
      <p:ext uri="{BB962C8B-B14F-4D97-AF65-F5344CB8AC3E}">
        <p14:creationId xmlns:p14="http://schemas.microsoft.com/office/powerpoint/2010/main" val="506014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p:txBody>
          <a:bodyPr>
            <a:normAutofit fontScale="92500" lnSpcReduction="20000"/>
          </a:bodyPr>
          <a:lstStyle/>
          <a:p>
            <a:r>
              <a:rPr lang="en-US" dirty="0"/>
              <a:t>% – is the remainder operator</a:t>
            </a:r>
          </a:p>
          <a:p>
            <a:r>
              <a:rPr lang="en-US" dirty="0"/>
              <a:t>Note that if the number on the left is smaller than the number on the right, the result is the number on the left (and NOT 0; 0 is the result of the integer division in that case, but not the remainder)</a:t>
            </a:r>
          </a:p>
          <a:p>
            <a:r>
              <a:rPr lang="en-US" dirty="0"/>
              <a:t> 7 % 10 is 7 </a:t>
            </a:r>
          </a:p>
          <a:p>
            <a:r>
              <a:rPr lang="en-US" dirty="0"/>
              <a:t> 4 % 9 is 4</a:t>
            </a:r>
          </a:p>
          <a:p>
            <a:endParaRPr lang="en-US" dirty="0"/>
          </a:p>
          <a:p>
            <a:r>
              <a:rPr lang="en-US" dirty="0"/>
              <a:t>48 % 13 is 9</a:t>
            </a:r>
          </a:p>
        </p:txBody>
      </p:sp>
      <p:sp>
        <p:nvSpPr>
          <p:cNvPr id="4" name="Slide Number Placeholder 3"/>
          <p:cNvSpPr>
            <a:spLocks noGrp="1"/>
          </p:cNvSpPr>
          <p:nvPr>
            <p:ph type="sldNum" sz="quarter" idx="12"/>
          </p:nvPr>
        </p:nvSpPr>
        <p:spPr/>
        <p:txBody>
          <a:bodyPr/>
          <a:lstStyle/>
          <a:p>
            <a:fld id="{16395343-4AC4-45E6-AD55-2A4BEE273D8A}" type="slidenum">
              <a:rPr lang="en-US" smtClean="0"/>
              <a:t>21</a:t>
            </a:fld>
            <a:endParaRPr lang="en-US"/>
          </a:p>
        </p:txBody>
      </p:sp>
    </p:spTree>
    <p:extLst>
      <p:ext uri="{BB962C8B-B14F-4D97-AF65-F5344CB8AC3E}">
        <p14:creationId xmlns:p14="http://schemas.microsoft.com/office/powerpoint/2010/main" val="2621017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6395343-4AC4-45E6-AD55-2A4BEE273D8A}" type="slidenum">
              <a:rPr lang="en-US" smtClean="0"/>
              <a:t>22</a:t>
            </a:fld>
            <a:endParaRPr lang="en-US"/>
          </a:p>
        </p:txBody>
      </p:sp>
    </p:spTree>
    <p:extLst>
      <p:ext uri="{BB962C8B-B14F-4D97-AF65-F5344CB8AC3E}">
        <p14:creationId xmlns:p14="http://schemas.microsoft.com/office/powerpoint/2010/main" val="301790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807388" y="1905000"/>
            <a:ext cx="2819400" cy="4800600"/>
          </a:xfrm>
        </p:spPr>
        <p:txBody>
          <a:bodyPr>
            <a:normAutofit fontScale="55000" lnSpcReduction="20000"/>
          </a:bodyPr>
          <a:lstStyle/>
          <a:p>
            <a:r>
              <a:rPr lang="en-US" dirty="0"/>
              <a:t>M – table size.</a:t>
            </a:r>
          </a:p>
          <a:p>
            <a:r>
              <a:rPr lang="en-US" dirty="0"/>
              <a:t>h – hash function that maps a key to an index</a:t>
            </a:r>
          </a:p>
          <a:p>
            <a:endParaRPr lang="en-US" dirty="0"/>
          </a:p>
          <a:p>
            <a:r>
              <a:rPr lang="en-US" dirty="0"/>
              <a:t>Let M = 10,   h(k) = k%10</a:t>
            </a:r>
          </a:p>
          <a:p>
            <a:pPr lvl="1"/>
            <a:r>
              <a:rPr lang="en-US" sz="2500" dirty="0"/>
              <a:t>Note: 10 is a bad table size, but is used here for ease of calculation</a:t>
            </a:r>
          </a:p>
          <a:p>
            <a:endParaRPr lang="en-US" dirty="0"/>
          </a:p>
          <a:p>
            <a:pPr marL="0" indent="0">
              <a:buNone/>
            </a:pPr>
            <a:r>
              <a:rPr lang="en-US" dirty="0"/>
              <a:t>Insert keys:</a:t>
            </a:r>
          </a:p>
          <a:p>
            <a:pPr marL="0" indent="0">
              <a:buNone/>
            </a:pPr>
            <a:r>
              <a:rPr lang="en-US" dirty="0"/>
              <a:t>46  -&gt; 6</a:t>
            </a:r>
          </a:p>
          <a:p>
            <a:pPr marL="0" indent="0">
              <a:buNone/>
            </a:pPr>
            <a:r>
              <a:rPr lang="en-US" dirty="0"/>
              <a:t>15  -&gt; 5</a:t>
            </a:r>
          </a:p>
          <a:p>
            <a:pPr marL="0" indent="0">
              <a:buNone/>
            </a:pPr>
            <a:r>
              <a:rPr lang="en-US" dirty="0"/>
              <a:t>20  -&gt; 0</a:t>
            </a:r>
          </a:p>
          <a:p>
            <a:pPr marL="0" indent="0">
              <a:buNone/>
            </a:pPr>
            <a:r>
              <a:rPr lang="en-US" dirty="0"/>
              <a:t>37  -&gt; 7</a:t>
            </a:r>
          </a:p>
          <a:p>
            <a:pPr marL="0" indent="0">
              <a:buNone/>
            </a:pPr>
            <a:r>
              <a:rPr lang="en-US" dirty="0"/>
              <a:t>23  -&gt; 3</a:t>
            </a:r>
          </a:p>
          <a:p>
            <a:pPr marL="0" indent="0">
              <a:buNone/>
            </a:pPr>
            <a:r>
              <a:rPr lang="en-US" dirty="0"/>
              <a:t>25  -&gt; </a:t>
            </a:r>
            <a:r>
              <a:rPr lang="en-US" dirty="0">
                <a:solidFill>
                  <a:srgbClr val="FF0000"/>
                </a:solidFill>
              </a:rPr>
              <a:t>5 collision</a:t>
            </a:r>
          </a:p>
          <a:p>
            <a:pPr marL="0" indent="0">
              <a:buNone/>
            </a:pPr>
            <a:r>
              <a:rPr lang="en-US" dirty="0"/>
              <a:t>35  -&gt;</a:t>
            </a:r>
          </a:p>
          <a:p>
            <a:pPr marL="0" indent="0">
              <a:buNone/>
            </a:pPr>
            <a:r>
              <a:rPr lang="en-US" dirty="0"/>
              <a:t>  9  -&gt; </a:t>
            </a:r>
          </a:p>
        </p:txBody>
      </p:sp>
      <p:graphicFrame>
        <p:nvGraphicFramePr>
          <p:cNvPr id="4" name="Table 3"/>
          <p:cNvGraphicFramePr>
            <a:graphicFrameLocks noGrp="1"/>
          </p:cNvGraphicFramePr>
          <p:nvPr>
            <p:extLst>
              <p:ext uri="{D42A27DB-BD31-4B8C-83A1-F6EECF244321}">
                <p14:modId xmlns:p14="http://schemas.microsoft.com/office/powerpoint/2010/main" val="1818262251"/>
              </p:ext>
            </p:extLst>
          </p:nvPr>
        </p:nvGraphicFramePr>
        <p:xfrm>
          <a:off x="8382000" y="3276600"/>
          <a:ext cx="1295400" cy="3352800"/>
        </p:xfrm>
        <a:graphic>
          <a:graphicData uri="http://schemas.openxmlformats.org/drawingml/2006/table">
            <a:tbl>
              <a:tblPr firstRow="1" bandRow="1">
                <a:tableStyleId>{5940675A-B579-460E-94D1-54222C63F5DA}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268778">
                <a:tc>
                  <a:txBody>
                    <a:bodyPr/>
                    <a:lstStyle/>
                    <a:p>
                      <a:pPr algn="ctr"/>
                      <a:r>
                        <a:rPr lang="en-US" sz="1400" dirty="0"/>
                        <a:t>index</a:t>
                      </a:r>
                    </a:p>
                  </a:txBody>
                  <a:tcPr/>
                </a:tc>
                <a:tc>
                  <a:txBody>
                    <a:bodyPr/>
                    <a:lstStyle/>
                    <a:p>
                      <a:pPr algn="ctr"/>
                      <a:r>
                        <a:rPr lang="en-US" sz="1400" dirty="0"/>
                        <a:t>k</a:t>
                      </a:r>
                    </a:p>
                  </a:txBody>
                  <a:tcPr/>
                </a:tc>
                <a:extLst>
                  <a:ext uri="{0D108BD9-81ED-4DB2-BD59-A6C34878D82A}">
                    <a16:rowId xmlns:a16="http://schemas.microsoft.com/office/drawing/2014/main" val="10000"/>
                  </a:ext>
                </a:extLst>
              </a:tr>
              <a:tr h="268778">
                <a:tc>
                  <a:txBody>
                    <a:bodyPr/>
                    <a:lstStyle/>
                    <a:p>
                      <a:pPr algn="ctr"/>
                      <a:r>
                        <a:rPr lang="en-US" sz="1400" dirty="0"/>
                        <a:t>0</a:t>
                      </a:r>
                    </a:p>
                  </a:txBody>
                  <a:tcPr/>
                </a:tc>
                <a:tc>
                  <a:txBody>
                    <a:bodyPr/>
                    <a:lstStyle/>
                    <a:p>
                      <a:pPr algn="ctr"/>
                      <a:r>
                        <a:rPr lang="en-US" sz="1400" dirty="0"/>
                        <a:t>20</a:t>
                      </a:r>
                    </a:p>
                  </a:txBody>
                  <a:tcPr/>
                </a:tc>
                <a:extLst>
                  <a:ext uri="{0D108BD9-81ED-4DB2-BD59-A6C34878D82A}">
                    <a16:rowId xmlns:a16="http://schemas.microsoft.com/office/drawing/2014/main" val="10001"/>
                  </a:ext>
                </a:extLst>
              </a:tr>
              <a:tr h="268778">
                <a:tc>
                  <a:txBody>
                    <a:bodyPr/>
                    <a:lstStyle/>
                    <a:p>
                      <a:pPr algn="ctr"/>
                      <a:r>
                        <a:rPr lang="en-US" sz="1400" dirty="0"/>
                        <a:t>1</a:t>
                      </a:r>
                    </a:p>
                  </a:txBody>
                  <a:tcPr/>
                </a:tc>
                <a:tc>
                  <a:txBody>
                    <a:bodyPr/>
                    <a:lstStyle/>
                    <a:p>
                      <a:pPr algn="ctr"/>
                      <a:endParaRPr lang="en-US" sz="1400" dirty="0"/>
                    </a:p>
                  </a:txBody>
                  <a:tcPr/>
                </a:tc>
                <a:extLst>
                  <a:ext uri="{0D108BD9-81ED-4DB2-BD59-A6C34878D82A}">
                    <a16:rowId xmlns:a16="http://schemas.microsoft.com/office/drawing/2014/main" val="10002"/>
                  </a:ext>
                </a:extLst>
              </a:tr>
              <a:tr h="268778">
                <a:tc>
                  <a:txBody>
                    <a:bodyPr/>
                    <a:lstStyle/>
                    <a:p>
                      <a:pPr algn="ctr"/>
                      <a:r>
                        <a:rPr lang="en-US" sz="1400" dirty="0"/>
                        <a:t>2</a:t>
                      </a:r>
                    </a:p>
                  </a:txBody>
                  <a:tcPr/>
                </a:tc>
                <a:tc>
                  <a:txBody>
                    <a:bodyPr/>
                    <a:lstStyle/>
                    <a:p>
                      <a:pPr algn="ctr"/>
                      <a:endParaRPr lang="en-US" sz="1400" dirty="0"/>
                    </a:p>
                  </a:txBody>
                  <a:tcPr/>
                </a:tc>
                <a:extLst>
                  <a:ext uri="{0D108BD9-81ED-4DB2-BD59-A6C34878D82A}">
                    <a16:rowId xmlns:a16="http://schemas.microsoft.com/office/drawing/2014/main" val="10003"/>
                  </a:ext>
                </a:extLst>
              </a:tr>
              <a:tr h="268778">
                <a:tc>
                  <a:txBody>
                    <a:bodyPr/>
                    <a:lstStyle/>
                    <a:p>
                      <a:pPr algn="ctr"/>
                      <a:r>
                        <a:rPr lang="en-US" sz="1400" dirty="0"/>
                        <a:t>3</a:t>
                      </a:r>
                    </a:p>
                  </a:txBody>
                  <a:tcPr/>
                </a:tc>
                <a:tc>
                  <a:txBody>
                    <a:bodyPr/>
                    <a:lstStyle/>
                    <a:p>
                      <a:pPr algn="ctr"/>
                      <a:r>
                        <a:rPr lang="en-US" sz="1400" dirty="0"/>
                        <a:t>23</a:t>
                      </a:r>
                    </a:p>
                  </a:txBody>
                  <a:tcPr/>
                </a:tc>
                <a:extLst>
                  <a:ext uri="{0D108BD9-81ED-4DB2-BD59-A6C34878D82A}">
                    <a16:rowId xmlns:a16="http://schemas.microsoft.com/office/drawing/2014/main" val="10004"/>
                  </a:ext>
                </a:extLst>
              </a:tr>
              <a:tr h="268778">
                <a:tc>
                  <a:txBody>
                    <a:bodyPr/>
                    <a:lstStyle/>
                    <a:p>
                      <a:pPr algn="ctr"/>
                      <a:r>
                        <a:rPr lang="en-US" sz="1400" dirty="0"/>
                        <a:t>4</a:t>
                      </a:r>
                    </a:p>
                  </a:txBody>
                  <a:tcPr/>
                </a:tc>
                <a:tc>
                  <a:txBody>
                    <a:bodyPr/>
                    <a:lstStyle/>
                    <a:p>
                      <a:pPr algn="ctr"/>
                      <a:endParaRPr lang="en-US" sz="1400" dirty="0"/>
                    </a:p>
                  </a:txBody>
                  <a:tcPr/>
                </a:tc>
                <a:extLst>
                  <a:ext uri="{0D108BD9-81ED-4DB2-BD59-A6C34878D82A}">
                    <a16:rowId xmlns:a16="http://schemas.microsoft.com/office/drawing/2014/main" val="10005"/>
                  </a:ext>
                </a:extLst>
              </a:tr>
              <a:tr h="268778">
                <a:tc>
                  <a:txBody>
                    <a:bodyPr/>
                    <a:lstStyle/>
                    <a:p>
                      <a:pPr algn="ctr"/>
                      <a:r>
                        <a:rPr lang="en-US" sz="1400" b="1" dirty="0">
                          <a:solidFill>
                            <a:srgbClr val="FF0000"/>
                          </a:solidFill>
                        </a:rPr>
                        <a:t>5</a:t>
                      </a:r>
                    </a:p>
                  </a:txBody>
                  <a:tcPr/>
                </a:tc>
                <a:tc>
                  <a:txBody>
                    <a:bodyPr/>
                    <a:lstStyle/>
                    <a:p>
                      <a:pPr algn="ctr"/>
                      <a:r>
                        <a:rPr lang="en-US" sz="1400" b="1" dirty="0">
                          <a:solidFill>
                            <a:srgbClr val="FF0000"/>
                          </a:solidFill>
                        </a:rPr>
                        <a:t>15</a:t>
                      </a:r>
                    </a:p>
                  </a:txBody>
                  <a:tcPr/>
                </a:tc>
                <a:extLst>
                  <a:ext uri="{0D108BD9-81ED-4DB2-BD59-A6C34878D82A}">
                    <a16:rowId xmlns:a16="http://schemas.microsoft.com/office/drawing/2014/main" val="10006"/>
                  </a:ext>
                </a:extLst>
              </a:tr>
              <a:tr h="268778">
                <a:tc>
                  <a:txBody>
                    <a:bodyPr/>
                    <a:lstStyle/>
                    <a:p>
                      <a:pPr algn="ctr"/>
                      <a:r>
                        <a:rPr lang="en-US" sz="1400" dirty="0"/>
                        <a:t>6</a:t>
                      </a:r>
                    </a:p>
                  </a:txBody>
                  <a:tcPr/>
                </a:tc>
                <a:tc>
                  <a:txBody>
                    <a:bodyPr/>
                    <a:lstStyle/>
                    <a:p>
                      <a:pPr algn="ctr"/>
                      <a:r>
                        <a:rPr lang="en-US" sz="1400" dirty="0"/>
                        <a:t>46</a:t>
                      </a:r>
                    </a:p>
                  </a:txBody>
                  <a:tcPr/>
                </a:tc>
                <a:extLst>
                  <a:ext uri="{0D108BD9-81ED-4DB2-BD59-A6C34878D82A}">
                    <a16:rowId xmlns:a16="http://schemas.microsoft.com/office/drawing/2014/main" val="10007"/>
                  </a:ext>
                </a:extLst>
              </a:tr>
              <a:tr h="268778">
                <a:tc>
                  <a:txBody>
                    <a:bodyPr/>
                    <a:lstStyle/>
                    <a:p>
                      <a:pPr algn="ctr"/>
                      <a:r>
                        <a:rPr lang="en-US" sz="1400" dirty="0"/>
                        <a:t>7</a:t>
                      </a:r>
                    </a:p>
                  </a:txBody>
                  <a:tcPr/>
                </a:tc>
                <a:tc>
                  <a:txBody>
                    <a:bodyPr/>
                    <a:lstStyle/>
                    <a:p>
                      <a:pPr algn="ctr"/>
                      <a:r>
                        <a:rPr lang="en-US" sz="1400" dirty="0"/>
                        <a:t>37</a:t>
                      </a:r>
                    </a:p>
                  </a:txBody>
                  <a:tcPr/>
                </a:tc>
                <a:extLst>
                  <a:ext uri="{0D108BD9-81ED-4DB2-BD59-A6C34878D82A}">
                    <a16:rowId xmlns:a16="http://schemas.microsoft.com/office/drawing/2014/main" val="10008"/>
                  </a:ext>
                </a:extLst>
              </a:tr>
              <a:tr h="268778">
                <a:tc>
                  <a:txBody>
                    <a:bodyPr/>
                    <a:lstStyle/>
                    <a:p>
                      <a:pPr algn="ctr"/>
                      <a:r>
                        <a:rPr lang="en-US" sz="1400" dirty="0"/>
                        <a:t>8</a:t>
                      </a:r>
                    </a:p>
                  </a:txBody>
                  <a:tcPr/>
                </a:tc>
                <a:tc>
                  <a:txBody>
                    <a:bodyPr/>
                    <a:lstStyle/>
                    <a:p>
                      <a:pPr algn="ctr"/>
                      <a:endParaRPr lang="en-US" sz="1400" dirty="0"/>
                    </a:p>
                  </a:txBody>
                  <a:tcPr/>
                </a:tc>
                <a:extLst>
                  <a:ext uri="{0D108BD9-81ED-4DB2-BD59-A6C34878D82A}">
                    <a16:rowId xmlns:a16="http://schemas.microsoft.com/office/drawing/2014/main" val="10009"/>
                  </a:ext>
                </a:extLst>
              </a:tr>
              <a:tr h="268778">
                <a:tc>
                  <a:txBody>
                    <a:bodyPr/>
                    <a:lstStyle/>
                    <a:p>
                      <a:pPr algn="ctr"/>
                      <a:r>
                        <a:rPr lang="en-US" sz="1400" dirty="0"/>
                        <a:t>9</a:t>
                      </a:r>
                    </a:p>
                  </a:txBody>
                  <a:tcPr/>
                </a:tc>
                <a:tc>
                  <a:txBody>
                    <a:bodyPr/>
                    <a:lstStyle/>
                    <a:p>
                      <a:pPr algn="ctr"/>
                      <a:endParaRPr lang="en-US" sz="1400" dirty="0"/>
                    </a:p>
                  </a:txBody>
                  <a:tcPr/>
                </a:tc>
                <a:extLst>
                  <a:ext uri="{0D108BD9-81ED-4DB2-BD59-A6C34878D82A}">
                    <a16:rowId xmlns:a16="http://schemas.microsoft.com/office/drawing/2014/main" val="10010"/>
                  </a:ext>
                </a:extLst>
              </a:tr>
            </a:tbl>
          </a:graphicData>
        </a:graphic>
      </p:graphicFrame>
      <p:sp>
        <p:nvSpPr>
          <p:cNvPr id="5" name="Content Placeholder 2"/>
          <p:cNvSpPr txBox="1">
            <a:spLocks/>
          </p:cNvSpPr>
          <p:nvPr/>
        </p:nvSpPr>
        <p:spPr>
          <a:xfrm>
            <a:off x="4419600" y="4876800"/>
            <a:ext cx="3962400" cy="1905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Collision resolution: </a:t>
            </a:r>
          </a:p>
          <a:p>
            <a:pPr>
              <a:buFontTx/>
              <a:buChar char="-"/>
            </a:pPr>
            <a:r>
              <a:rPr lang="en-US" dirty="0"/>
              <a:t>Separate chaining</a:t>
            </a:r>
          </a:p>
          <a:p>
            <a:pPr>
              <a:buFontTx/>
              <a:buChar char="-"/>
            </a:pPr>
            <a:r>
              <a:rPr lang="en-US" dirty="0"/>
              <a:t>Open addressing</a:t>
            </a:r>
          </a:p>
          <a:p>
            <a:pPr lvl="1">
              <a:buFontTx/>
              <a:buChar char="-"/>
            </a:pPr>
            <a:r>
              <a:rPr lang="en-US" sz="2700" dirty="0"/>
              <a:t>Linear probing</a:t>
            </a:r>
          </a:p>
          <a:p>
            <a:pPr lvl="1">
              <a:buFontTx/>
              <a:buChar char="-"/>
            </a:pPr>
            <a:r>
              <a:rPr lang="en-US" sz="2700" dirty="0"/>
              <a:t>Quadratic probing</a:t>
            </a:r>
          </a:p>
          <a:p>
            <a:pPr lvl="1">
              <a:buFontTx/>
              <a:buChar char="-"/>
            </a:pPr>
            <a:r>
              <a:rPr lang="en-US" sz="2700" dirty="0"/>
              <a:t>Double hashing</a:t>
            </a:r>
          </a:p>
          <a:p>
            <a:pPr marL="0" indent="0">
              <a:buNone/>
            </a:pPr>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16395343-4AC4-45E6-AD55-2A4BEE273D8A}" type="slidenum">
              <a:rPr lang="en-US" smtClean="0"/>
              <a:t>3</a:t>
            </a:fld>
            <a:endParaRPr lang="en-US"/>
          </a:p>
        </p:txBody>
      </p:sp>
    </p:spTree>
    <p:extLst>
      <p:ext uri="{BB962C8B-B14F-4D97-AF65-F5344CB8AC3E}">
        <p14:creationId xmlns:p14="http://schemas.microsoft.com/office/powerpoint/2010/main" val="104028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functions</a:t>
            </a:r>
          </a:p>
        </p:txBody>
      </p:sp>
      <p:sp>
        <p:nvSpPr>
          <p:cNvPr id="3" name="Content Placeholder 2"/>
          <p:cNvSpPr>
            <a:spLocks noGrp="1"/>
          </p:cNvSpPr>
          <p:nvPr>
            <p:ph idx="1"/>
          </p:nvPr>
        </p:nvSpPr>
        <p:spPr>
          <a:xfrm>
            <a:off x="1981200" y="1600200"/>
            <a:ext cx="8229600" cy="4876800"/>
          </a:xfrm>
        </p:spPr>
        <p:txBody>
          <a:bodyPr>
            <a:normAutofit fontScale="70000" lnSpcReduction="20000"/>
          </a:bodyPr>
          <a:lstStyle/>
          <a:p>
            <a:r>
              <a:rPr lang="en-US" dirty="0"/>
              <a:t>M – table size.</a:t>
            </a:r>
          </a:p>
          <a:p>
            <a:r>
              <a:rPr lang="en-US" dirty="0"/>
              <a:t>h – hash function that maps a key to an index</a:t>
            </a:r>
          </a:p>
          <a:p>
            <a:pPr lvl="1"/>
            <a:r>
              <a:rPr lang="en-US" dirty="0"/>
              <a:t>We want random-like behavior: </a:t>
            </a:r>
          </a:p>
          <a:p>
            <a:pPr lvl="2"/>
            <a:r>
              <a:rPr lang="en-US" dirty="0"/>
              <a:t>any key can be mapped to any index with equal probability.</a:t>
            </a:r>
          </a:p>
          <a:p>
            <a:pPr lvl="2"/>
            <a:endParaRPr lang="en-US" dirty="0"/>
          </a:p>
          <a:p>
            <a:pPr lvl="1"/>
            <a:r>
              <a:rPr lang="en-US" dirty="0"/>
              <a:t>Typical functions for numeric keys: </a:t>
            </a:r>
          </a:p>
          <a:p>
            <a:pPr lvl="2"/>
            <a:r>
              <a:rPr lang="en-US" dirty="0"/>
              <a:t>h(</a:t>
            </a:r>
            <a:r>
              <a:rPr lang="en-US" dirty="0" err="1"/>
              <a:t>k,M</a:t>
            </a:r>
            <a:r>
              <a:rPr lang="en-US" dirty="0"/>
              <a:t>) = k % M</a:t>
            </a:r>
          </a:p>
          <a:p>
            <a:pPr lvl="3"/>
            <a:r>
              <a:rPr lang="en-US" dirty="0"/>
              <a:t>Best M is a prime number. (Avoid M that has a power of 2 factor, will generate more collisions).</a:t>
            </a:r>
          </a:p>
          <a:p>
            <a:pPr lvl="3"/>
            <a:r>
              <a:rPr lang="en-US" dirty="0"/>
              <a:t>Choose M a prime number that is closest to the desired table size.</a:t>
            </a:r>
          </a:p>
          <a:p>
            <a:pPr lvl="3"/>
            <a:r>
              <a:rPr lang="en-US" dirty="0"/>
              <a:t>If M = 2</a:t>
            </a:r>
            <a:r>
              <a:rPr lang="en-US" baseline="30000" dirty="0"/>
              <a:t>p</a:t>
            </a:r>
            <a:r>
              <a:rPr lang="en-US" dirty="0"/>
              <a:t>, it uses only the lower order p bits =&gt; bad, ideally use all bits.</a:t>
            </a:r>
          </a:p>
          <a:p>
            <a:pPr lvl="2"/>
            <a:r>
              <a:rPr lang="en-US" dirty="0"/>
              <a:t>h(</a:t>
            </a:r>
            <a:r>
              <a:rPr lang="en-US" dirty="0" err="1"/>
              <a:t>k,M</a:t>
            </a:r>
            <a:r>
              <a:rPr lang="en-US" dirty="0"/>
              <a:t>) = floor( ((k-A)/(B-A))* M )</a:t>
            </a:r>
          </a:p>
          <a:p>
            <a:pPr lvl="3"/>
            <a:r>
              <a:rPr lang="en-US" dirty="0"/>
              <a:t>Here </a:t>
            </a:r>
            <a:r>
              <a:rPr lang="en-US" dirty="0" err="1"/>
              <a:t>A≤k</a:t>
            </a:r>
            <a:r>
              <a:rPr lang="en-US" dirty="0"/>
              <a:t>&lt;B. </a:t>
            </a:r>
          </a:p>
          <a:p>
            <a:pPr lvl="3"/>
            <a:r>
              <a:rPr lang="en-US" dirty="0"/>
              <a:t>Simple, good if keys are random, not so good otherwise.</a:t>
            </a:r>
          </a:p>
          <a:p>
            <a:pPr lvl="2"/>
            <a:r>
              <a:rPr lang="en-US" dirty="0"/>
              <a:t>h(</a:t>
            </a:r>
            <a:r>
              <a:rPr lang="en-US" dirty="0" err="1"/>
              <a:t>k,M</a:t>
            </a:r>
            <a:r>
              <a:rPr lang="en-US" dirty="0"/>
              <a:t>) = floor(M*(k*A mod 1)) ,   0&lt;A&lt;1  (in CLRS)</a:t>
            </a:r>
          </a:p>
          <a:p>
            <a:pPr lvl="3"/>
            <a:r>
              <a:rPr lang="en-US" dirty="0"/>
              <a:t>Good A = 0.6180339887 (the golden ratio)</a:t>
            </a:r>
          </a:p>
          <a:p>
            <a:pPr lvl="3"/>
            <a:r>
              <a:rPr lang="en-US" dirty="0"/>
              <a:t>Useful when M is not prime (can pick M to be a power of 2)</a:t>
            </a:r>
          </a:p>
          <a:p>
            <a:pPr lvl="3"/>
            <a:r>
              <a:rPr lang="en-US" dirty="0"/>
              <a:t>Alternative: h(</a:t>
            </a:r>
            <a:r>
              <a:rPr lang="en-US" dirty="0" err="1"/>
              <a:t>k,M</a:t>
            </a:r>
            <a:r>
              <a:rPr lang="en-US" dirty="0"/>
              <a:t>) = (16161 * (unsigned)k ) % M     (from Sedgewick)</a:t>
            </a:r>
          </a:p>
          <a:p>
            <a:pPr marL="1371600" lvl="3" indent="0">
              <a:buNone/>
            </a:pPr>
            <a:endParaRPr lang="en-US" dirty="0"/>
          </a:p>
        </p:txBody>
      </p:sp>
      <p:sp>
        <p:nvSpPr>
          <p:cNvPr id="4" name="Slide Number Placeholder 3"/>
          <p:cNvSpPr>
            <a:spLocks noGrp="1"/>
          </p:cNvSpPr>
          <p:nvPr>
            <p:ph type="sldNum" sz="quarter" idx="12"/>
          </p:nvPr>
        </p:nvSpPr>
        <p:spPr/>
        <p:txBody>
          <a:bodyPr/>
          <a:lstStyle/>
          <a:p>
            <a:fld id="{16395343-4AC4-45E6-AD55-2A4BEE273D8A}" type="slidenum">
              <a:rPr lang="en-US" smtClean="0"/>
              <a:t>4</a:t>
            </a:fld>
            <a:endParaRPr lang="en-US"/>
          </a:p>
        </p:txBody>
      </p:sp>
    </p:spTree>
    <p:extLst>
      <p:ext uri="{BB962C8B-B14F-4D97-AF65-F5344CB8AC3E}">
        <p14:creationId xmlns:p14="http://schemas.microsoft.com/office/powerpoint/2010/main" val="157689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Collision Resolution: </a:t>
            </a:r>
            <a:r>
              <a:rPr lang="en-US" dirty="0">
                <a:solidFill>
                  <a:srgbClr val="FF0000"/>
                </a:solidFill>
              </a:rPr>
              <a:t>Separate Chaining</a:t>
            </a:r>
          </a:p>
        </p:txBody>
      </p:sp>
      <p:sp>
        <p:nvSpPr>
          <p:cNvPr id="3" name="Content Placeholder 2"/>
          <p:cNvSpPr>
            <a:spLocks noGrp="1"/>
          </p:cNvSpPr>
          <p:nvPr>
            <p:ph idx="1"/>
          </p:nvPr>
        </p:nvSpPr>
        <p:spPr/>
        <p:txBody>
          <a:bodyPr>
            <a:normAutofit fontScale="62500" lnSpcReduction="20000"/>
          </a:bodyPr>
          <a:lstStyle/>
          <a:p>
            <a:r>
              <a:rPr lang="el-GR" dirty="0"/>
              <a:t>α</a:t>
            </a:r>
            <a:r>
              <a:rPr lang="en-US" dirty="0"/>
              <a:t> = N/M    </a:t>
            </a:r>
            <a:r>
              <a:rPr lang="en-US" sz="2400" dirty="0"/>
              <a:t>(N – items in the table, M – table size)</a:t>
            </a:r>
          </a:p>
          <a:p>
            <a:pPr lvl="1"/>
            <a:r>
              <a:rPr lang="en-US" dirty="0"/>
              <a:t>load factor </a:t>
            </a:r>
          </a:p>
          <a:p>
            <a:r>
              <a:rPr lang="en-US" dirty="0"/>
              <a:t>Separate chaining</a:t>
            </a:r>
          </a:p>
          <a:p>
            <a:pPr lvl="1"/>
            <a:r>
              <a:rPr lang="en-US" dirty="0"/>
              <a:t>Each table entry points to a list of all items whose keys were mapped to that index.</a:t>
            </a:r>
          </a:p>
          <a:p>
            <a:pPr lvl="1"/>
            <a:r>
              <a:rPr lang="en-US" dirty="0"/>
              <a:t>Requires extra space for links in lists</a:t>
            </a:r>
          </a:p>
          <a:p>
            <a:pPr lvl="1"/>
            <a:r>
              <a:rPr lang="en-US" dirty="0"/>
              <a:t>Lists will be short. On average, size  </a:t>
            </a:r>
            <a:r>
              <a:rPr lang="el-GR" dirty="0"/>
              <a:t>α</a:t>
            </a:r>
            <a:r>
              <a:rPr lang="en-US" dirty="0"/>
              <a:t>.</a:t>
            </a:r>
          </a:p>
          <a:p>
            <a:pPr lvl="1"/>
            <a:r>
              <a:rPr lang="en-US" dirty="0"/>
              <a:t>Preferred when the table must support deletions.</a:t>
            </a:r>
          </a:p>
          <a:p>
            <a:r>
              <a:rPr lang="en-US" dirty="0"/>
              <a:t>Operations:</a:t>
            </a:r>
          </a:p>
          <a:p>
            <a:pPr lvl="1"/>
            <a:r>
              <a:rPr lang="en-US" dirty="0" err="1"/>
              <a:t>Chain_Insert</a:t>
            </a:r>
            <a:r>
              <a:rPr lang="en-US" dirty="0"/>
              <a:t>(</a:t>
            </a:r>
            <a:r>
              <a:rPr lang="en-US" dirty="0" err="1"/>
              <a:t>T,x</a:t>
            </a:r>
            <a:r>
              <a:rPr lang="en-US" dirty="0"/>
              <a:t>)  - O(1)</a:t>
            </a:r>
          </a:p>
          <a:p>
            <a:pPr lvl="2"/>
            <a:r>
              <a:rPr lang="en-US" dirty="0"/>
              <a:t>insert x in list T[h(</a:t>
            </a:r>
            <a:r>
              <a:rPr lang="en-US" dirty="0" err="1"/>
              <a:t>x.key</a:t>
            </a:r>
            <a:r>
              <a:rPr lang="en-US" dirty="0"/>
              <a:t>)] at beginning. No search for duplicates</a:t>
            </a:r>
          </a:p>
          <a:p>
            <a:pPr lvl="1"/>
            <a:r>
              <a:rPr lang="en-US" dirty="0" err="1"/>
              <a:t>Chain_Delete</a:t>
            </a:r>
            <a:r>
              <a:rPr lang="en-US" dirty="0"/>
              <a:t>(</a:t>
            </a:r>
            <a:r>
              <a:rPr lang="en-US" dirty="0" err="1"/>
              <a:t>T,x</a:t>
            </a:r>
            <a:r>
              <a:rPr lang="en-US" dirty="0"/>
              <a:t>) – O(1)</a:t>
            </a:r>
          </a:p>
          <a:p>
            <a:pPr lvl="2"/>
            <a:r>
              <a:rPr lang="en-US" dirty="0"/>
              <a:t>delete x from list T[h(</a:t>
            </a:r>
            <a:r>
              <a:rPr lang="en-US" dirty="0" err="1"/>
              <a:t>x.key</a:t>
            </a:r>
            <a:r>
              <a:rPr lang="en-US" dirty="0"/>
              <a:t>)] (Here x is the record so we do not need to search for it)</a:t>
            </a:r>
          </a:p>
          <a:p>
            <a:pPr lvl="1"/>
            <a:r>
              <a:rPr lang="en-US" dirty="0" err="1"/>
              <a:t>Chain_Search</a:t>
            </a:r>
            <a:r>
              <a:rPr lang="en-US" dirty="0"/>
              <a:t>(T, k) – </a:t>
            </a:r>
            <a:r>
              <a:rPr lang="el-GR" dirty="0"/>
              <a:t>Θ</a:t>
            </a:r>
            <a:r>
              <a:rPr lang="en-US" dirty="0"/>
              <a:t>(1+</a:t>
            </a:r>
            <a:r>
              <a:rPr lang="el-GR" dirty="0"/>
              <a:t> α</a:t>
            </a:r>
            <a:r>
              <a:rPr lang="en-US" dirty="0"/>
              <a:t>)    </a:t>
            </a:r>
            <a:r>
              <a:rPr lang="en-US" sz="2300" dirty="0"/>
              <a:t>(both successful and unsuccessful)</a:t>
            </a:r>
            <a:r>
              <a:rPr lang="en-US" dirty="0"/>
              <a:t>   </a:t>
            </a:r>
          </a:p>
          <a:p>
            <a:pPr lvl="2"/>
            <a:r>
              <a:rPr lang="en-US" dirty="0"/>
              <a:t>search in list T[h(k)] for an item x with </a:t>
            </a:r>
            <a:r>
              <a:rPr lang="en-US" dirty="0" err="1"/>
              <a:t>x.key</a:t>
            </a:r>
            <a:r>
              <a:rPr lang="en-US" dirty="0"/>
              <a:t> == k.</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95343-4AC4-45E6-AD55-2A4BEE273D8A}" type="slidenum">
              <a:rPr lang="en-US" smtClean="0"/>
              <a:t>5</a:t>
            </a:fld>
            <a:endParaRPr lang="en-US"/>
          </a:p>
        </p:txBody>
      </p:sp>
    </p:spTree>
    <p:extLst>
      <p:ext uri="{BB962C8B-B14F-4D97-AF65-F5344CB8AC3E}">
        <p14:creationId xmlns:p14="http://schemas.microsoft.com/office/powerpoint/2010/main" val="243049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Separate Chaining</a:t>
            </a:r>
            <a:br>
              <a:rPr lang="en-US" dirty="0"/>
            </a:br>
            <a:r>
              <a:rPr lang="en-US" sz="4000" dirty="0"/>
              <a:t>Example: insert 25</a:t>
            </a:r>
          </a:p>
        </p:txBody>
      </p:sp>
      <p:sp>
        <p:nvSpPr>
          <p:cNvPr id="3" name="Content Placeholder 2"/>
          <p:cNvSpPr>
            <a:spLocks noGrp="1"/>
          </p:cNvSpPr>
          <p:nvPr>
            <p:ph idx="1"/>
          </p:nvPr>
        </p:nvSpPr>
        <p:spPr>
          <a:xfrm>
            <a:off x="1828800" y="3429000"/>
            <a:ext cx="2819400" cy="3200400"/>
          </a:xfrm>
        </p:spPr>
        <p:txBody>
          <a:bodyPr>
            <a:normAutofit fontScale="55000" lnSpcReduction="20000"/>
          </a:bodyPr>
          <a:lstStyle/>
          <a:p>
            <a:r>
              <a:rPr lang="en-US" dirty="0"/>
              <a:t>Let M = 10,   h(k) = k%10</a:t>
            </a:r>
          </a:p>
          <a:p>
            <a:endParaRPr lang="en-US" dirty="0"/>
          </a:p>
          <a:p>
            <a:pPr marL="0" indent="0">
              <a:buNone/>
            </a:pPr>
            <a:r>
              <a:rPr lang="en-US" dirty="0"/>
              <a:t>Insert keys:</a:t>
            </a:r>
          </a:p>
          <a:p>
            <a:pPr marL="0" indent="0">
              <a:buNone/>
            </a:pPr>
            <a:r>
              <a:rPr lang="en-US" dirty="0"/>
              <a:t>46  -&gt; 6</a:t>
            </a:r>
          </a:p>
          <a:p>
            <a:pPr marL="0" indent="0">
              <a:buNone/>
            </a:pPr>
            <a:r>
              <a:rPr lang="en-US" dirty="0"/>
              <a:t>15  -&gt; 5</a:t>
            </a:r>
          </a:p>
          <a:p>
            <a:pPr marL="0" indent="0">
              <a:buNone/>
            </a:pPr>
            <a:r>
              <a:rPr lang="en-US" dirty="0"/>
              <a:t>20  -&gt; 0</a:t>
            </a:r>
          </a:p>
          <a:p>
            <a:pPr marL="0" indent="0">
              <a:buNone/>
            </a:pPr>
            <a:r>
              <a:rPr lang="en-US" dirty="0"/>
              <a:t>37  -&gt; 7</a:t>
            </a:r>
          </a:p>
          <a:p>
            <a:pPr marL="0" indent="0">
              <a:buNone/>
            </a:pPr>
            <a:r>
              <a:rPr lang="en-US" dirty="0"/>
              <a:t>23  -&gt; 3</a:t>
            </a:r>
          </a:p>
          <a:p>
            <a:pPr marL="0" indent="0">
              <a:buNone/>
            </a:pPr>
            <a:r>
              <a:rPr lang="en-US" dirty="0"/>
              <a:t>25  -&gt; </a:t>
            </a:r>
            <a:r>
              <a:rPr lang="en-US" dirty="0">
                <a:solidFill>
                  <a:srgbClr val="FF0000"/>
                </a:solidFill>
              </a:rPr>
              <a:t>5 collision</a:t>
            </a:r>
          </a:p>
          <a:p>
            <a:pPr marL="0" indent="0">
              <a:buNone/>
            </a:pPr>
            <a:r>
              <a:rPr lang="en-US" dirty="0"/>
              <a:t>35</a:t>
            </a:r>
          </a:p>
          <a:p>
            <a:pPr marL="0" indent="0">
              <a:buNone/>
            </a:pPr>
            <a:r>
              <a:rPr lang="en-US" dirty="0"/>
              <a:t>  9  -&gt; </a:t>
            </a:r>
          </a:p>
        </p:txBody>
      </p:sp>
      <p:graphicFrame>
        <p:nvGraphicFramePr>
          <p:cNvPr id="6" name="Table 5"/>
          <p:cNvGraphicFramePr>
            <a:graphicFrameLocks noGrp="1"/>
          </p:cNvGraphicFramePr>
          <p:nvPr>
            <p:extLst>
              <p:ext uri="{D42A27DB-BD31-4B8C-83A1-F6EECF244321}">
                <p14:modId xmlns:p14="http://schemas.microsoft.com/office/powerpoint/2010/main" val="2113505191"/>
              </p:ext>
            </p:extLst>
          </p:nvPr>
        </p:nvGraphicFramePr>
        <p:xfrm>
          <a:off x="5105400" y="3733800"/>
          <a:ext cx="914400" cy="3048001"/>
        </p:xfrm>
        <a:graphic>
          <a:graphicData uri="http://schemas.openxmlformats.org/drawingml/2006/table">
            <a:tbl>
              <a:tblPr firstRow="1" bandRow="1">
                <a:tableStyleId>{5940675A-B579-460E-94D1-54222C63F5DA}</a:tableStyleId>
              </a:tblPr>
              <a:tblGrid>
                <a:gridCol w="5334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tblGrid>
              <a:tr h="277091">
                <a:tc>
                  <a:txBody>
                    <a:bodyPr/>
                    <a:lstStyle/>
                    <a:p>
                      <a:r>
                        <a:rPr lang="en-US" sz="1200" dirty="0"/>
                        <a:t>index</a:t>
                      </a:r>
                    </a:p>
                  </a:txBody>
                  <a:tcPr/>
                </a:tc>
                <a:tc>
                  <a:txBody>
                    <a:bodyPr/>
                    <a:lstStyle/>
                    <a:p>
                      <a:r>
                        <a:rPr lang="en-US" sz="1200" dirty="0"/>
                        <a:t>k</a:t>
                      </a:r>
                    </a:p>
                  </a:txBody>
                  <a:tcPr/>
                </a:tc>
                <a:extLst>
                  <a:ext uri="{0D108BD9-81ED-4DB2-BD59-A6C34878D82A}">
                    <a16:rowId xmlns:a16="http://schemas.microsoft.com/office/drawing/2014/main" val="10000"/>
                  </a:ext>
                </a:extLst>
              </a:tr>
              <a:tr h="277091">
                <a:tc>
                  <a:txBody>
                    <a:bodyPr/>
                    <a:lstStyle/>
                    <a:p>
                      <a:pPr algn="ctr"/>
                      <a:r>
                        <a:rPr lang="en-US" sz="1200" dirty="0"/>
                        <a:t>0</a:t>
                      </a:r>
                    </a:p>
                  </a:txBody>
                  <a:tcPr/>
                </a:tc>
                <a:tc>
                  <a:txBody>
                    <a:bodyPr/>
                    <a:lstStyle/>
                    <a:p>
                      <a:pPr algn="ctr"/>
                      <a:endParaRPr lang="en-US" sz="1200" dirty="0"/>
                    </a:p>
                  </a:txBody>
                  <a:tcPr/>
                </a:tc>
                <a:extLst>
                  <a:ext uri="{0D108BD9-81ED-4DB2-BD59-A6C34878D82A}">
                    <a16:rowId xmlns:a16="http://schemas.microsoft.com/office/drawing/2014/main" val="10001"/>
                  </a:ext>
                </a:extLst>
              </a:tr>
              <a:tr h="277091">
                <a:tc>
                  <a:txBody>
                    <a:bodyPr/>
                    <a:lstStyle/>
                    <a:p>
                      <a:pPr algn="ctr"/>
                      <a:r>
                        <a:rPr lang="en-US" sz="1200" dirty="0"/>
                        <a:t>1</a:t>
                      </a:r>
                    </a:p>
                  </a:txBody>
                  <a:tcPr/>
                </a:tc>
                <a:tc>
                  <a:txBody>
                    <a:bodyPr/>
                    <a:lstStyle/>
                    <a:p>
                      <a:pPr algn="ctr"/>
                      <a:endParaRPr lang="en-US" sz="1200" dirty="0"/>
                    </a:p>
                  </a:txBody>
                  <a:tcPr/>
                </a:tc>
                <a:extLst>
                  <a:ext uri="{0D108BD9-81ED-4DB2-BD59-A6C34878D82A}">
                    <a16:rowId xmlns:a16="http://schemas.microsoft.com/office/drawing/2014/main" val="10002"/>
                  </a:ext>
                </a:extLst>
              </a:tr>
              <a:tr h="277091">
                <a:tc>
                  <a:txBody>
                    <a:bodyPr/>
                    <a:lstStyle/>
                    <a:p>
                      <a:pPr algn="ctr"/>
                      <a:r>
                        <a:rPr lang="en-US" sz="1200" dirty="0"/>
                        <a:t>2</a:t>
                      </a:r>
                    </a:p>
                  </a:txBody>
                  <a:tcPr/>
                </a:tc>
                <a:tc>
                  <a:txBody>
                    <a:bodyPr/>
                    <a:lstStyle/>
                    <a:p>
                      <a:pPr algn="ctr"/>
                      <a:endParaRPr lang="en-US" sz="1200" dirty="0"/>
                    </a:p>
                  </a:txBody>
                  <a:tcPr/>
                </a:tc>
                <a:extLst>
                  <a:ext uri="{0D108BD9-81ED-4DB2-BD59-A6C34878D82A}">
                    <a16:rowId xmlns:a16="http://schemas.microsoft.com/office/drawing/2014/main" val="10003"/>
                  </a:ext>
                </a:extLst>
              </a:tr>
              <a:tr h="277091">
                <a:tc>
                  <a:txBody>
                    <a:bodyPr/>
                    <a:lstStyle/>
                    <a:p>
                      <a:pPr algn="ctr"/>
                      <a:r>
                        <a:rPr lang="en-US" sz="1200" dirty="0"/>
                        <a:t>3</a:t>
                      </a:r>
                    </a:p>
                  </a:txBody>
                  <a:tcPr/>
                </a:tc>
                <a:tc>
                  <a:txBody>
                    <a:bodyPr/>
                    <a:lstStyle/>
                    <a:p>
                      <a:pPr algn="ctr"/>
                      <a:endParaRPr lang="en-US" sz="1200" dirty="0"/>
                    </a:p>
                  </a:txBody>
                  <a:tcPr/>
                </a:tc>
                <a:extLst>
                  <a:ext uri="{0D108BD9-81ED-4DB2-BD59-A6C34878D82A}">
                    <a16:rowId xmlns:a16="http://schemas.microsoft.com/office/drawing/2014/main" val="10004"/>
                  </a:ext>
                </a:extLst>
              </a:tr>
              <a:tr h="277091">
                <a:tc>
                  <a:txBody>
                    <a:bodyPr/>
                    <a:lstStyle/>
                    <a:p>
                      <a:pPr algn="ctr"/>
                      <a:r>
                        <a:rPr lang="en-US" sz="1200" dirty="0"/>
                        <a:t>4</a:t>
                      </a:r>
                    </a:p>
                  </a:txBody>
                  <a:tcPr/>
                </a:tc>
                <a:tc>
                  <a:txBody>
                    <a:bodyPr/>
                    <a:lstStyle/>
                    <a:p>
                      <a:pPr algn="ctr"/>
                      <a:endParaRPr lang="en-US" sz="1200" dirty="0"/>
                    </a:p>
                  </a:txBody>
                  <a:tcPr/>
                </a:tc>
                <a:extLst>
                  <a:ext uri="{0D108BD9-81ED-4DB2-BD59-A6C34878D82A}">
                    <a16:rowId xmlns:a16="http://schemas.microsoft.com/office/drawing/2014/main" val="10005"/>
                  </a:ext>
                </a:extLst>
              </a:tr>
              <a:tr h="277091">
                <a:tc>
                  <a:txBody>
                    <a:bodyPr/>
                    <a:lstStyle/>
                    <a:p>
                      <a:pPr algn="ctr"/>
                      <a:r>
                        <a:rPr lang="en-US" sz="1200" b="1" dirty="0">
                          <a:solidFill>
                            <a:srgbClr val="FF0000"/>
                          </a:solidFill>
                        </a:rPr>
                        <a:t>5</a:t>
                      </a: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6"/>
                  </a:ext>
                </a:extLst>
              </a:tr>
              <a:tr h="277091">
                <a:tc>
                  <a:txBody>
                    <a:bodyPr/>
                    <a:lstStyle/>
                    <a:p>
                      <a:pPr algn="ctr"/>
                      <a:r>
                        <a:rPr lang="en-US" sz="1200" dirty="0"/>
                        <a:t>6</a:t>
                      </a:r>
                    </a:p>
                  </a:txBody>
                  <a:tcPr/>
                </a:tc>
                <a:tc>
                  <a:txBody>
                    <a:bodyPr/>
                    <a:lstStyle/>
                    <a:p>
                      <a:pPr algn="ctr"/>
                      <a:endParaRPr lang="en-US" sz="1200" dirty="0"/>
                    </a:p>
                  </a:txBody>
                  <a:tcPr/>
                </a:tc>
                <a:extLst>
                  <a:ext uri="{0D108BD9-81ED-4DB2-BD59-A6C34878D82A}">
                    <a16:rowId xmlns:a16="http://schemas.microsoft.com/office/drawing/2014/main" val="10007"/>
                  </a:ext>
                </a:extLst>
              </a:tr>
              <a:tr h="277091">
                <a:tc>
                  <a:txBody>
                    <a:bodyPr/>
                    <a:lstStyle/>
                    <a:p>
                      <a:pPr algn="ctr"/>
                      <a:r>
                        <a:rPr lang="en-US" sz="1200" dirty="0"/>
                        <a:t>7</a:t>
                      </a:r>
                    </a:p>
                  </a:txBody>
                  <a:tcPr/>
                </a:tc>
                <a:tc>
                  <a:txBody>
                    <a:bodyPr/>
                    <a:lstStyle/>
                    <a:p>
                      <a:pPr algn="ctr"/>
                      <a:endParaRPr lang="en-US" sz="1200" dirty="0"/>
                    </a:p>
                  </a:txBody>
                  <a:tcPr/>
                </a:tc>
                <a:extLst>
                  <a:ext uri="{0D108BD9-81ED-4DB2-BD59-A6C34878D82A}">
                    <a16:rowId xmlns:a16="http://schemas.microsoft.com/office/drawing/2014/main" val="10008"/>
                  </a:ext>
                </a:extLst>
              </a:tr>
              <a:tr h="277091">
                <a:tc>
                  <a:txBody>
                    <a:bodyPr/>
                    <a:lstStyle/>
                    <a:p>
                      <a:pPr algn="ctr"/>
                      <a:r>
                        <a:rPr lang="en-US" sz="1200" dirty="0"/>
                        <a:t>8</a:t>
                      </a:r>
                    </a:p>
                  </a:txBody>
                  <a:tcPr/>
                </a:tc>
                <a:tc>
                  <a:txBody>
                    <a:bodyPr/>
                    <a:lstStyle/>
                    <a:p>
                      <a:pPr algn="ctr"/>
                      <a:endParaRPr lang="en-US" sz="1200" dirty="0"/>
                    </a:p>
                  </a:txBody>
                  <a:tcPr/>
                </a:tc>
                <a:extLst>
                  <a:ext uri="{0D108BD9-81ED-4DB2-BD59-A6C34878D82A}">
                    <a16:rowId xmlns:a16="http://schemas.microsoft.com/office/drawing/2014/main" val="10009"/>
                  </a:ext>
                </a:extLst>
              </a:tr>
              <a:tr h="277091">
                <a:tc>
                  <a:txBody>
                    <a:bodyPr/>
                    <a:lstStyle/>
                    <a:p>
                      <a:pPr algn="ctr"/>
                      <a:r>
                        <a:rPr lang="en-US" sz="1200" dirty="0"/>
                        <a:t>9</a:t>
                      </a:r>
                    </a:p>
                  </a:txBody>
                  <a:tcPr/>
                </a:tc>
                <a:tc>
                  <a:txBody>
                    <a:bodyPr/>
                    <a:lstStyle/>
                    <a:p>
                      <a:pPr algn="ctr"/>
                      <a:endParaRPr lang="en-US" sz="1200" dirty="0"/>
                    </a:p>
                  </a:txBody>
                  <a:tcPr/>
                </a:tc>
                <a:extLst>
                  <a:ext uri="{0D108BD9-81ED-4DB2-BD59-A6C34878D82A}">
                    <a16:rowId xmlns:a16="http://schemas.microsoft.com/office/drawing/2014/main" val="10010"/>
                  </a:ext>
                </a:extLst>
              </a:tr>
            </a:tbl>
          </a:graphicData>
        </a:graphic>
      </p:graphicFrame>
      <p:sp>
        <p:nvSpPr>
          <p:cNvPr id="7" name="Rectangle 6"/>
          <p:cNvSpPr/>
          <p:nvPr/>
        </p:nvSpPr>
        <p:spPr>
          <a:xfrm>
            <a:off x="6202743" y="4893802"/>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23</a:t>
            </a:r>
          </a:p>
        </p:txBody>
      </p:sp>
      <p:sp>
        <p:nvSpPr>
          <p:cNvPr id="8" name="Rectangle 7"/>
          <p:cNvSpPr/>
          <p:nvPr/>
        </p:nvSpPr>
        <p:spPr>
          <a:xfrm>
            <a:off x="6202743" y="4038599"/>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20</a:t>
            </a:r>
          </a:p>
        </p:txBody>
      </p:sp>
      <p:cxnSp>
        <p:nvCxnSpPr>
          <p:cNvPr id="9" name="Straight Arrow Connector 8"/>
          <p:cNvCxnSpPr>
            <a:endCxn id="8" idx="1"/>
          </p:cNvCxnSpPr>
          <p:nvPr/>
        </p:nvCxnSpPr>
        <p:spPr>
          <a:xfrm>
            <a:off x="5791201" y="4144397"/>
            <a:ext cx="411543"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91201" y="5029198"/>
            <a:ext cx="411543"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202743" y="5427202"/>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25</a:t>
            </a:r>
          </a:p>
        </p:txBody>
      </p:sp>
      <p:cxnSp>
        <p:nvCxnSpPr>
          <p:cNvPr id="12" name="Straight Arrow Connector 11"/>
          <p:cNvCxnSpPr/>
          <p:nvPr/>
        </p:nvCxnSpPr>
        <p:spPr>
          <a:xfrm>
            <a:off x="5791201" y="5562598"/>
            <a:ext cx="411543"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57999" y="5427202"/>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15</a:t>
            </a:r>
          </a:p>
        </p:txBody>
      </p:sp>
      <p:cxnSp>
        <p:nvCxnSpPr>
          <p:cNvPr id="14" name="Straight Arrow Connector 13"/>
          <p:cNvCxnSpPr>
            <a:endCxn id="13" idx="1"/>
          </p:cNvCxnSpPr>
          <p:nvPr/>
        </p:nvCxnSpPr>
        <p:spPr>
          <a:xfrm>
            <a:off x="6583743" y="5533000"/>
            <a:ext cx="274257"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202743" y="5714999"/>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46</a:t>
            </a:r>
          </a:p>
        </p:txBody>
      </p:sp>
      <p:cxnSp>
        <p:nvCxnSpPr>
          <p:cNvPr id="16" name="Straight Arrow Connector 15"/>
          <p:cNvCxnSpPr/>
          <p:nvPr/>
        </p:nvCxnSpPr>
        <p:spPr>
          <a:xfrm>
            <a:off x="5791201" y="5850395"/>
            <a:ext cx="411543"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202743" y="5960602"/>
            <a:ext cx="381000" cy="2115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37</a:t>
            </a:r>
          </a:p>
        </p:txBody>
      </p:sp>
      <p:cxnSp>
        <p:nvCxnSpPr>
          <p:cNvPr id="18" name="Straight Arrow Connector 17"/>
          <p:cNvCxnSpPr/>
          <p:nvPr/>
        </p:nvCxnSpPr>
        <p:spPr>
          <a:xfrm>
            <a:off x="5791201" y="6095998"/>
            <a:ext cx="411543"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16395343-4AC4-45E6-AD55-2A4BEE273D8A}" type="slidenum">
              <a:rPr lang="en-US" smtClean="0"/>
              <a:t>6</a:t>
            </a:fld>
            <a:endParaRPr lang="en-US"/>
          </a:p>
        </p:txBody>
      </p:sp>
      <p:sp>
        <p:nvSpPr>
          <p:cNvPr id="5" name="TextBox 4"/>
          <p:cNvSpPr txBox="1"/>
          <p:nvPr/>
        </p:nvSpPr>
        <p:spPr>
          <a:xfrm>
            <a:off x="7772401" y="3124200"/>
            <a:ext cx="2908425" cy="2862322"/>
          </a:xfrm>
          <a:prstGeom prst="rect">
            <a:avLst/>
          </a:prstGeom>
          <a:noFill/>
        </p:spPr>
        <p:txBody>
          <a:bodyPr wrap="square" rtlCol="0">
            <a:spAutoFit/>
          </a:bodyPr>
          <a:lstStyle/>
          <a:p>
            <a:r>
              <a:rPr lang="en-US" dirty="0"/>
              <a:t>Inserting at the beginning </a:t>
            </a:r>
          </a:p>
          <a:p>
            <a:r>
              <a:rPr lang="en-US" dirty="0"/>
              <a:t>of the list is </a:t>
            </a:r>
            <a:r>
              <a:rPr lang="en-US" u="sng" dirty="0"/>
              <a:t>advantageous </a:t>
            </a:r>
          </a:p>
          <a:p>
            <a:r>
              <a:rPr lang="en-US" u="sng" dirty="0"/>
              <a:t>in cases where the more </a:t>
            </a:r>
          </a:p>
          <a:p>
            <a:r>
              <a:rPr lang="en-US" u="sng" dirty="0"/>
              <a:t>recent data is more likely </a:t>
            </a:r>
          </a:p>
          <a:p>
            <a:r>
              <a:rPr lang="en-US" u="sng" dirty="0"/>
              <a:t>to be accessed again</a:t>
            </a:r>
            <a:r>
              <a:rPr lang="en-US" dirty="0"/>
              <a:t> (e.g. </a:t>
            </a:r>
          </a:p>
          <a:p>
            <a:r>
              <a:rPr lang="en-US" dirty="0"/>
              <a:t>new students will have to visit several offices at UTA and so they will be looked-up more frequently than continuing students.</a:t>
            </a:r>
          </a:p>
        </p:txBody>
      </p:sp>
      <p:sp>
        <p:nvSpPr>
          <p:cNvPr id="19" name="TextBox 18"/>
          <p:cNvSpPr txBox="1"/>
          <p:nvPr/>
        </p:nvSpPr>
        <p:spPr>
          <a:xfrm>
            <a:off x="7848601" y="6324600"/>
            <a:ext cx="907621" cy="369332"/>
          </a:xfrm>
          <a:prstGeom prst="rect">
            <a:avLst/>
          </a:prstGeom>
          <a:noFill/>
          <a:ln>
            <a:solidFill>
              <a:schemeClr val="tx1"/>
            </a:solidFill>
          </a:ln>
        </p:spPr>
        <p:txBody>
          <a:bodyPr wrap="none" rtlCol="0">
            <a:spAutoFit/>
          </a:bodyPr>
          <a:lstStyle/>
          <a:p>
            <a:r>
              <a:rPr lang="el-GR" dirty="0">
                <a:solidFill>
                  <a:srgbClr val="FF0000"/>
                </a:solidFill>
              </a:rPr>
              <a:t>α</a:t>
            </a:r>
            <a:r>
              <a:rPr lang="en-US" dirty="0">
                <a:solidFill>
                  <a:srgbClr val="FF0000"/>
                </a:solidFill>
              </a:rPr>
              <a:t> =        </a:t>
            </a:r>
          </a:p>
        </p:txBody>
      </p:sp>
    </p:spTree>
    <p:extLst>
      <p:ext uri="{BB962C8B-B14F-4D97-AF65-F5344CB8AC3E}">
        <p14:creationId xmlns:p14="http://schemas.microsoft.com/office/powerpoint/2010/main" val="144207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304800"/>
          </a:xfrm>
        </p:spPr>
        <p:txBody>
          <a:bodyPr>
            <a:noAutofit/>
          </a:bodyPr>
          <a:lstStyle/>
          <a:p>
            <a:r>
              <a:rPr lang="en-US" sz="3600" dirty="0"/>
              <a:t>Collision Resolution: </a:t>
            </a:r>
            <a:r>
              <a:rPr lang="en-US" sz="3600" dirty="0">
                <a:solidFill>
                  <a:srgbClr val="FF0000"/>
                </a:solidFill>
              </a:rPr>
              <a:t>Open Addressing</a:t>
            </a:r>
          </a:p>
        </p:txBody>
      </p:sp>
      <p:sp>
        <p:nvSpPr>
          <p:cNvPr id="3" name="Content Placeholder 2"/>
          <p:cNvSpPr>
            <a:spLocks noGrp="1"/>
          </p:cNvSpPr>
          <p:nvPr>
            <p:ph idx="1"/>
          </p:nvPr>
        </p:nvSpPr>
        <p:spPr>
          <a:xfrm>
            <a:off x="1524000" y="762000"/>
            <a:ext cx="9144000" cy="6096000"/>
          </a:xfrm>
        </p:spPr>
        <p:txBody>
          <a:bodyPr>
            <a:normAutofit fontScale="55000" lnSpcReduction="20000"/>
          </a:bodyPr>
          <a:lstStyle/>
          <a:p>
            <a:r>
              <a:rPr lang="el-GR" dirty="0"/>
              <a:t>α</a:t>
            </a:r>
            <a:r>
              <a:rPr lang="en-US" dirty="0"/>
              <a:t> = N/M    </a:t>
            </a:r>
            <a:r>
              <a:rPr lang="en-US" sz="2400" dirty="0"/>
              <a:t>(N – items in the table, M – table size)</a:t>
            </a:r>
          </a:p>
          <a:p>
            <a:pPr lvl="1"/>
            <a:r>
              <a:rPr lang="en-US" dirty="0"/>
              <a:t>load factor </a:t>
            </a:r>
          </a:p>
          <a:p>
            <a:r>
              <a:rPr lang="en-US" dirty="0"/>
              <a:t>Open addressing:</a:t>
            </a:r>
          </a:p>
          <a:p>
            <a:pPr lvl="1"/>
            <a:r>
              <a:rPr lang="en-US" dirty="0"/>
              <a:t>Use empty cells in the table to store colliding elements.</a:t>
            </a:r>
          </a:p>
          <a:p>
            <a:pPr lvl="1"/>
            <a:r>
              <a:rPr lang="en-US" dirty="0"/>
              <a:t>M &gt; N</a:t>
            </a:r>
          </a:p>
          <a:p>
            <a:pPr lvl="1"/>
            <a:r>
              <a:rPr lang="el-GR" dirty="0"/>
              <a:t>α</a:t>
            </a:r>
            <a:r>
              <a:rPr lang="en-US" dirty="0"/>
              <a:t> – ratio of used cells from the table  (&lt;1).</a:t>
            </a:r>
          </a:p>
          <a:p>
            <a:pPr lvl="1"/>
            <a:r>
              <a:rPr lang="en-US" dirty="0"/>
              <a:t>Probing – examining slots in the table. Number of probes = number of slots examined.</a:t>
            </a:r>
          </a:p>
          <a:p>
            <a:pPr lvl="1"/>
            <a:r>
              <a:rPr lang="en-US" i="1" dirty="0"/>
              <a:t>h(</a:t>
            </a:r>
            <a:r>
              <a:rPr lang="en-US" i="1" dirty="0" err="1"/>
              <a:t>k,f,M</a:t>
            </a:r>
            <a:r>
              <a:rPr lang="en-US" i="1" dirty="0"/>
              <a:t>) </a:t>
            </a:r>
            <a:r>
              <a:rPr lang="en-US" dirty="0"/>
              <a:t>where f gives the number of failed probes/attempts: f=0,1,2,… until successful hash. </a:t>
            </a:r>
          </a:p>
          <a:p>
            <a:pPr marL="914400" lvl="2" indent="0">
              <a:buNone/>
            </a:pPr>
            <a:endParaRPr lang="en-US" dirty="0"/>
          </a:p>
          <a:p>
            <a:pPr lvl="1"/>
            <a:r>
              <a:rPr lang="en-US" dirty="0">
                <a:solidFill>
                  <a:srgbClr val="FF0000"/>
                </a:solidFill>
              </a:rPr>
              <a:t>Linear probing</a:t>
            </a:r>
            <a:r>
              <a:rPr lang="en-US" dirty="0"/>
              <a:t>: </a:t>
            </a:r>
            <a:r>
              <a:rPr lang="en-US" i="1" dirty="0"/>
              <a:t>h(</a:t>
            </a:r>
            <a:r>
              <a:rPr lang="en-US" i="1" dirty="0" err="1"/>
              <a:t>k,f,M</a:t>
            </a:r>
            <a:r>
              <a:rPr lang="en-US" i="1" dirty="0"/>
              <a:t>) = (h</a:t>
            </a:r>
            <a:r>
              <a:rPr lang="en-US" i="1" baseline="-25000" dirty="0"/>
              <a:t>1</a:t>
            </a:r>
            <a:r>
              <a:rPr lang="en-US" i="1" dirty="0"/>
              <a:t>(k) + f) % M</a:t>
            </a:r>
            <a:r>
              <a:rPr lang="en-US" dirty="0"/>
              <a:t>,     </a:t>
            </a:r>
            <a:endParaRPr lang="en-US" sz="2200" dirty="0"/>
          </a:p>
          <a:p>
            <a:pPr lvl="2"/>
            <a:r>
              <a:rPr lang="en-US" dirty="0"/>
              <a:t>If the slot where the key is hashed is taken, use the next available slot and wrap around the table.</a:t>
            </a:r>
          </a:p>
          <a:p>
            <a:pPr lvl="2"/>
            <a:r>
              <a:rPr lang="en-US" dirty="0"/>
              <a:t>Very bad:  primary clustering - long chains; snowball effect: the longer the chain, the higher the chance to grow</a:t>
            </a:r>
          </a:p>
          <a:p>
            <a:pPr lvl="1"/>
            <a:r>
              <a:rPr lang="en-US" dirty="0">
                <a:solidFill>
                  <a:srgbClr val="FF0000"/>
                </a:solidFill>
              </a:rPr>
              <a:t>3 </a:t>
            </a:r>
            <a:r>
              <a:rPr lang="en-US" dirty="0" err="1">
                <a:solidFill>
                  <a:srgbClr val="FF0000"/>
                </a:solidFill>
              </a:rPr>
              <a:t>reshash</a:t>
            </a:r>
            <a:r>
              <a:rPr lang="en-US" dirty="0">
                <a:solidFill>
                  <a:srgbClr val="FF0000"/>
                </a:solidFill>
              </a:rPr>
              <a:t> (linear): </a:t>
            </a:r>
            <a:r>
              <a:rPr lang="en-US" i="1" dirty="0"/>
              <a:t>h(</a:t>
            </a:r>
            <a:r>
              <a:rPr lang="en-US" i="1" dirty="0" err="1"/>
              <a:t>k,f,M</a:t>
            </a:r>
            <a:r>
              <a:rPr lang="en-US" i="1" dirty="0"/>
              <a:t>) = </a:t>
            </a:r>
            <a:r>
              <a:rPr lang="en-US" dirty="0"/>
              <a:t>(</a:t>
            </a:r>
            <a:r>
              <a:rPr lang="en-US" i="1" dirty="0"/>
              <a:t>h</a:t>
            </a:r>
            <a:r>
              <a:rPr lang="en-US" i="1" baseline="-25000" dirty="0"/>
              <a:t>1</a:t>
            </a:r>
            <a:r>
              <a:rPr lang="en-US" i="1" dirty="0"/>
              <a:t>(</a:t>
            </a:r>
            <a:r>
              <a:rPr lang="en-US" i="1" dirty="0" err="1"/>
              <a:t>k,M</a:t>
            </a:r>
            <a:r>
              <a:rPr lang="en-US" i="1" dirty="0"/>
              <a:t>)  + 3f</a:t>
            </a:r>
            <a:r>
              <a:rPr lang="en-US" dirty="0"/>
              <a:t>) %M</a:t>
            </a:r>
          </a:p>
          <a:p>
            <a:pPr lvl="2"/>
            <a:r>
              <a:rPr lang="en-US" dirty="0"/>
              <a:t>Bad: secondary clustering - If two keys hash to the same value, they follow the same set of probes. But better than linear.</a:t>
            </a:r>
          </a:p>
          <a:p>
            <a:pPr lvl="1"/>
            <a:r>
              <a:rPr lang="en-US" dirty="0">
                <a:solidFill>
                  <a:srgbClr val="FF0000"/>
                </a:solidFill>
              </a:rPr>
              <a:t>Quadratic probing</a:t>
            </a:r>
            <a:r>
              <a:rPr lang="en-US" dirty="0"/>
              <a:t>: </a:t>
            </a:r>
            <a:r>
              <a:rPr lang="en-US" i="1" dirty="0"/>
              <a:t>h(</a:t>
            </a:r>
            <a:r>
              <a:rPr lang="en-US" i="1" dirty="0" err="1"/>
              <a:t>k,f,M</a:t>
            </a:r>
            <a:r>
              <a:rPr lang="en-US" i="1" dirty="0"/>
              <a:t>) = (h</a:t>
            </a:r>
            <a:r>
              <a:rPr lang="en-US" i="1" baseline="-25000" dirty="0"/>
              <a:t>1</a:t>
            </a:r>
            <a:r>
              <a:rPr lang="en-US" i="1" dirty="0"/>
              <a:t>(k) + c</a:t>
            </a:r>
            <a:r>
              <a:rPr lang="en-US" i="1" baseline="-25000" dirty="0"/>
              <a:t>1</a:t>
            </a:r>
            <a:r>
              <a:rPr lang="en-US" i="1" dirty="0"/>
              <a:t>f+ c</a:t>
            </a:r>
            <a:r>
              <a:rPr lang="en-US" i="1" baseline="-25000" dirty="0"/>
              <a:t>2</a:t>
            </a:r>
            <a:r>
              <a:rPr lang="en-US" i="1" dirty="0"/>
              <a:t>f</a:t>
            </a:r>
            <a:r>
              <a:rPr lang="en-US" i="1" baseline="30000" dirty="0"/>
              <a:t>2</a:t>
            </a:r>
            <a:r>
              <a:rPr lang="en-US" i="1" dirty="0"/>
              <a:t>) % M</a:t>
            </a:r>
            <a:r>
              <a:rPr lang="en-US" dirty="0"/>
              <a:t>,</a:t>
            </a:r>
          </a:p>
          <a:p>
            <a:pPr lvl="2"/>
            <a:r>
              <a:rPr lang="en-US" dirty="0"/>
              <a:t>Bad: secondary clustering - If two keys hash to the same value, they follow the same set of probes. But better than linear.</a:t>
            </a:r>
          </a:p>
          <a:p>
            <a:pPr lvl="1"/>
            <a:r>
              <a:rPr lang="en-US" dirty="0">
                <a:solidFill>
                  <a:srgbClr val="FF0000"/>
                </a:solidFill>
              </a:rPr>
              <a:t>Double hashing</a:t>
            </a:r>
            <a:r>
              <a:rPr lang="en-US" dirty="0"/>
              <a:t>: </a:t>
            </a:r>
            <a:r>
              <a:rPr lang="en-US" i="1" dirty="0"/>
              <a:t>h(</a:t>
            </a:r>
            <a:r>
              <a:rPr lang="en-US" i="1" dirty="0" err="1"/>
              <a:t>k,f,M</a:t>
            </a:r>
            <a:r>
              <a:rPr lang="en-US" i="1" dirty="0"/>
              <a:t>) = (h</a:t>
            </a:r>
            <a:r>
              <a:rPr lang="en-US" i="1" baseline="-25000" dirty="0"/>
              <a:t>1</a:t>
            </a:r>
            <a:r>
              <a:rPr lang="en-US" i="1" dirty="0"/>
              <a:t>(</a:t>
            </a:r>
            <a:r>
              <a:rPr lang="en-US" i="1" dirty="0" err="1"/>
              <a:t>k,M</a:t>
            </a:r>
            <a:r>
              <a:rPr lang="en-US" i="1" dirty="0"/>
              <a:t>) + f* h</a:t>
            </a:r>
            <a:r>
              <a:rPr lang="en-US" i="1" baseline="-25000" dirty="0"/>
              <a:t>2</a:t>
            </a:r>
            <a:r>
              <a:rPr lang="en-US" i="1" dirty="0"/>
              <a:t>(</a:t>
            </a:r>
            <a:r>
              <a:rPr lang="en-US" i="1" dirty="0" err="1"/>
              <a:t>k,M</a:t>
            </a:r>
            <a:r>
              <a:rPr lang="en-US" i="1" dirty="0"/>
              <a:t>)) % M</a:t>
            </a:r>
            <a:r>
              <a:rPr lang="en-US" dirty="0"/>
              <a:t>,</a:t>
            </a:r>
          </a:p>
          <a:p>
            <a:pPr lvl="2"/>
            <a:r>
              <a:rPr lang="en-US" i="1" dirty="0"/>
              <a:t>h</a:t>
            </a:r>
            <a:r>
              <a:rPr lang="en-US" i="1" baseline="-25000" dirty="0"/>
              <a:t>2</a:t>
            </a:r>
            <a:r>
              <a:rPr lang="en-US" i="1" dirty="0"/>
              <a:t>(</a:t>
            </a:r>
            <a:r>
              <a:rPr lang="en-US" i="1" dirty="0" err="1"/>
              <a:t>k,M</a:t>
            </a:r>
            <a:r>
              <a:rPr lang="en-US" i="1" dirty="0"/>
              <a:t>) </a:t>
            </a:r>
            <a:r>
              <a:rPr lang="en-US" u="sng" dirty="0"/>
              <a:t>should NEVER be 0</a:t>
            </a:r>
            <a:r>
              <a:rPr lang="en-US" dirty="0"/>
              <a:t>. (E.g. use: </a:t>
            </a:r>
            <a:r>
              <a:rPr lang="en-US" i="1" dirty="0"/>
              <a:t>h</a:t>
            </a:r>
            <a:r>
              <a:rPr lang="en-US" i="1" baseline="-25000" dirty="0"/>
              <a:t>2</a:t>
            </a:r>
            <a:r>
              <a:rPr lang="en-US" i="1" dirty="0"/>
              <a:t>(</a:t>
            </a:r>
            <a:r>
              <a:rPr lang="en-US" i="1" dirty="0" err="1"/>
              <a:t>k,M</a:t>
            </a:r>
            <a:r>
              <a:rPr lang="en-US" i="1" dirty="0"/>
              <a:t>) =  1 + k%(M-1) )</a:t>
            </a:r>
            <a:endParaRPr lang="en-US" dirty="0"/>
          </a:p>
          <a:p>
            <a:pPr lvl="2"/>
            <a:r>
              <a:rPr lang="en-US" dirty="0"/>
              <a:t>Use a second hash value as the jump size (as opposed to size 1 in linear probing).</a:t>
            </a:r>
          </a:p>
          <a:p>
            <a:pPr lvl="2"/>
            <a:r>
              <a:rPr lang="en-US" dirty="0"/>
              <a:t>Want: </a:t>
            </a:r>
            <a:r>
              <a:rPr lang="en-US" i="1" dirty="0"/>
              <a:t>h</a:t>
            </a:r>
            <a:r>
              <a:rPr lang="en-US" i="1" baseline="-25000" dirty="0"/>
              <a:t>2</a:t>
            </a:r>
            <a:r>
              <a:rPr lang="en-US" i="1" dirty="0"/>
              <a:t>(k)</a:t>
            </a:r>
            <a:r>
              <a:rPr lang="en-US" dirty="0"/>
              <a:t> relatively prime with </a:t>
            </a:r>
            <a:r>
              <a:rPr lang="en-US" i="1" dirty="0"/>
              <a:t>M</a:t>
            </a:r>
            <a:r>
              <a:rPr lang="en-US" dirty="0"/>
              <a:t>.  </a:t>
            </a:r>
            <a:r>
              <a:rPr lang="en-US" sz="2100" dirty="0"/>
              <a:t>(relatively prime: they have no common divisor)</a:t>
            </a:r>
          </a:p>
          <a:p>
            <a:pPr lvl="3"/>
            <a:r>
              <a:rPr lang="en-US" dirty="0"/>
              <a:t>M prime and </a:t>
            </a:r>
            <a:r>
              <a:rPr lang="en-US" i="1" dirty="0"/>
              <a:t>h</a:t>
            </a:r>
            <a:r>
              <a:rPr lang="en-US" i="1" baseline="-25000" dirty="0"/>
              <a:t>2</a:t>
            </a:r>
            <a:r>
              <a:rPr lang="en-US" i="1" dirty="0"/>
              <a:t>(</a:t>
            </a:r>
            <a:r>
              <a:rPr lang="en-US" i="1" dirty="0" err="1"/>
              <a:t>k,M</a:t>
            </a:r>
            <a:r>
              <a:rPr lang="en-US" i="1" dirty="0"/>
              <a:t>) =  1 + k%(M-1) </a:t>
            </a:r>
          </a:p>
          <a:p>
            <a:pPr lvl="3"/>
            <a:r>
              <a:rPr lang="en-US" i="1" dirty="0"/>
              <a:t>M= 2</a:t>
            </a:r>
            <a:r>
              <a:rPr lang="en-US" i="1" baseline="30000" dirty="0"/>
              <a:t>p</a:t>
            </a:r>
            <a:r>
              <a:rPr lang="en-US" i="1" dirty="0"/>
              <a:t> and h</a:t>
            </a:r>
            <a:r>
              <a:rPr lang="en-US" i="1" baseline="-25000" dirty="0"/>
              <a:t>2</a:t>
            </a:r>
            <a:r>
              <a:rPr lang="en-US" i="1" dirty="0"/>
              <a:t>(</a:t>
            </a:r>
            <a:r>
              <a:rPr lang="en-US" i="1" dirty="0" err="1"/>
              <a:t>k,M</a:t>
            </a:r>
            <a:r>
              <a:rPr lang="en-US" i="1" dirty="0"/>
              <a:t>) = odd  </a:t>
            </a:r>
            <a:r>
              <a:rPr lang="en-US" dirty="0"/>
              <a:t>(M and h</a:t>
            </a:r>
            <a:r>
              <a:rPr lang="en-US" baseline="-25000" dirty="0"/>
              <a:t>2</a:t>
            </a:r>
            <a:r>
              <a:rPr lang="en-US" dirty="0"/>
              <a:t>(k) will be relatively prime since all the divisors of M are powers of 2, thus even)</a:t>
            </a:r>
            <a:r>
              <a:rPr lang="en-US" i="1" dirty="0"/>
              <a:t>.</a:t>
            </a:r>
            <a:endParaRPr lang="en-US" dirty="0"/>
          </a:p>
          <a:p>
            <a:pPr lvl="1"/>
            <a:r>
              <a:rPr lang="en-US" sz="2200" dirty="0"/>
              <a:t>See figure 14.10, page 596 (Sedgewick) for clustering produced by linear probing and double hashing.</a:t>
            </a:r>
          </a:p>
        </p:txBody>
      </p:sp>
      <p:sp>
        <p:nvSpPr>
          <p:cNvPr id="4" name="Slide Number Placeholder 3"/>
          <p:cNvSpPr>
            <a:spLocks noGrp="1"/>
          </p:cNvSpPr>
          <p:nvPr>
            <p:ph type="sldNum" sz="quarter" idx="12"/>
          </p:nvPr>
        </p:nvSpPr>
        <p:spPr/>
        <p:txBody>
          <a:bodyPr/>
          <a:lstStyle/>
          <a:p>
            <a:fld id="{16395343-4AC4-45E6-AD55-2A4BEE273D8A}" type="slidenum">
              <a:rPr lang="en-US" smtClean="0"/>
              <a:t>7</a:t>
            </a:fld>
            <a:endParaRPr lang="en-US"/>
          </a:p>
        </p:txBody>
      </p:sp>
    </p:spTree>
    <p:extLst>
      <p:ext uri="{BB962C8B-B14F-4D97-AF65-F5344CB8AC3E}">
        <p14:creationId xmlns:p14="http://schemas.microsoft.com/office/powerpoint/2010/main" val="213124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Open Addressing: quadratic</a:t>
            </a:r>
            <a:br>
              <a:rPr lang="en-US" dirty="0"/>
            </a:br>
            <a:r>
              <a:rPr lang="en-US" sz="4000" dirty="0"/>
              <a:t>Worksheet</a:t>
            </a:r>
          </a:p>
        </p:txBody>
      </p:sp>
      <p:sp>
        <p:nvSpPr>
          <p:cNvPr id="3" name="Content Placeholder 2"/>
          <p:cNvSpPr>
            <a:spLocks noGrp="1"/>
          </p:cNvSpPr>
          <p:nvPr>
            <p:ph idx="1"/>
          </p:nvPr>
        </p:nvSpPr>
        <p:spPr>
          <a:xfrm>
            <a:off x="2895915" y="1600200"/>
            <a:ext cx="4495800" cy="1600200"/>
          </a:xfrm>
        </p:spPr>
        <p:txBody>
          <a:bodyPr>
            <a:normAutofit/>
          </a:bodyPr>
          <a:lstStyle/>
          <a:p>
            <a:pPr marL="0" indent="0">
              <a:buNone/>
            </a:pPr>
            <a:r>
              <a:rPr lang="en-US" sz="1800" dirty="0"/>
              <a:t>M = 10,   h</a:t>
            </a:r>
            <a:r>
              <a:rPr lang="en-US" sz="1800" baseline="-25000" dirty="0"/>
              <a:t>1</a:t>
            </a:r>
            <a:r>
              <a:rPr lang="en-US" sz="1800" dirty="0"/>
              <a:t>(k) = k%10.  </a:t>
            </a:r>
          </a:p>
          <a:p>
            <a:pPr marL="0" indent="0">
              <a:buNone/>
            </a:pPr>
            <a:r>
              <a:rPr lang="en-US" sz="1800" dirty="0"/>
              <a:t>Table already contains keys:  46, 15, 20, 37, 23  </a:t>
            </a:r>
          </a:p>
          <a:p>
            <a:pPr marL="0" indent="0">
              <a:buNone/>
            </a:pPr>
            <a:r>
              <a:rPr lang="en-US" sz="1800" dirty="0"/>
              <a:t>Next want to insert 25:</a:t>
            </a:r>
          </a:p>
          <a:p>
            <a:pPr marL="0" indent="0">
              <a:buNone/>
            </a:pPr>
            <a:r>
              <a:rPr lang="en-US" sz="1800" dirty="0"/>
              <a:t>h</a:t>
            </a:r>
            <a:r>
              <a:rPr lang="en-US" sz="1800" baseline="-25000" dirty="0"/>
              <a:t>1</a:t>
            </a:r>
            <a:r>
              <a:rPr lang="en-US" sz="1800" dirty="0"/>
              <a:t>(25)  = </a:t>
            </a:r>
            <a:r>
              <a:rPr lang="en-US" sz="1800" dirty="0">
                <a:solidFill>
                  <a:srgbClr val="FF0000"/>
                </a:solidFill>
              </a:rPr>
              <a:t>5  (collision: 25 with 15)</a:t>
            </a:r>
            <a:endParaRPr lang="en-US" sz="1900" dirty="0">
              <a:solidFill>
                <a:srgbClr val="FF0000"/>
              </a:solidFill>
            </a:endParaRPr>
          </a:p>
          <a:p>
            <a:pPr marL="0" indent="0">
              <a:buNone/>
            </a:pPr>
            <a:endParaRPr lang="en-US" sz="1900" dirty="0"/>
          </a:p>
          <a:p>
            <a:pPr marL="0" indent="0">
              <a:buNone/>
            </a:pP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560088675"/>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txBox="1">
            <a:spLocks/>
          </p:cNvSpPr>
          <p:nvPr/>
        </p:nvSpPr>
        <p:spPr>
          <a:xfrm>
            <a:off x="1517073" y="3429000"/>
            <a:ext cx="2978727"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Linear probing</a:t>
            </a:r>
          </a:p>
          <a:p>
            <a:pPr>
              <a:buFontTx/>
              <a:buChar char="-"/>
            </a:pPr>
            <a:r>
              <a:rPr lang="en-US" sz="1400" dirty="0"/>
              <a:t>h(</a:t>
            </a:r>
            <a:r>
              <a:rPr lang="en-US" sz="1400" dirty="0" err="1"/>
              <a:t>k,f,M</a:t>
            </a:r>
            <a:r>
              <a:rPr lang="en-US" sz="1400" dirty="0"/>
              <a:t>) = (h</a:t>
            </a:r>
            <a:r>
              <a:rPr lang="en-US" sz="1400" baseline="-25000" dirty="0"/>
              <a:t>1</a:t>
            </a:r>
            <a:r>
              <a:rPr lang="en-US" sz="1400" dirty="0"/>
              <a:t>(k) + f)% M</a:t>
            </a:r>
          </a:p>
          <a:p>
            <a:pPr marL="457200" lvl="1" indent="0">
              <a:buNone/>
            </a:pPr>
            <a:r>
              <a:rPr lang="en-US" sz="1400" dirty="0"/>
              <a:t>(try slots: 5,6,7,8)</a:t>
            </a:r>
          </a:p>
          <a:p>
            <a:pPr marL="0" indent="0">
              <a:buNone/>
            </a:pPr>
            <a:r>
              <a:rPr lang="en-US" sz="1800" dirty="0"/>
              <a:t>Quadratic probing example:</a:t>
            </a:r>
          </a:p>
          <a:p>
            <a:pPr>
              <a:buFontTx/>
              <a:buChar char="-"/>
            </a:pPr>
            <a:r>
              <a:rPr lang="en-US" sz="1400" dirty="0"/>
              <a:t>h(</a:t>
            </a:r>
            <a:r>
              <a:rPr lang="en-US" sz="1400" dirty="0" err="1"/>
              <a:t>k,f,M</a:t>
            </a:r>
            <a:r>
              <a:rPr lang="en-US" sz="1400" dirty="0"/>
              <a:t>) = (h</a:t>
            </a:r>
            <a:r>
              <a:rPr lang="en-US" sz="1400" baseline="-25000" dirty="0"/>
              <a:t>1</a:t>
            </a:r>
            <a:r>
              <a:rPr lang="en-US" sz="1400" dirty="0"/>
              <a:t>(k) + 2f+f</a:t>
            </a:r>
            <a:r>
              <a:rPr lang="en-US" sz="1400" baseline="30000" dirty="0"/>
              <a:t>2</a:t>
            </a:r>
            <a:r>
              <a:rPr lang="en-US" sz="1400" dirty="0"/>
              <a:t>)% M</a:t>
            </a:r>
          </a:p>
          <a:p>
            <a:pPr marL="0" lvl="1" indent="0">
              <a:buNone/>
            </a:pPr>
            <a:r>
              <a:rPr lang="en-US" sz="1400" dirty="0"/>
              <a:t>           (try slots: 5, 8)</a:t>
            </a:r>
          </a:p>
          <a:p>
            <a:pPr>
              <a:buFontTx/>
              <a:buChar char="-"/>
            </a:pPr>
            <a:r>
              <a:rPr lang="en-US" sz="1400" dirty="0"/>
              <a:t>Inserting 35(not shown in table):</a:t>
            </a:r>
          </a:p>
          <a:p>
            <a:pPr marL="0" indent="0">
              <a:buNone/>
            </a:pPr>
            <a:r>
              <a:rPr lang="en-US" sz="1400" dirty="0"/>
              <a:t>           (try slots: 5, 8, 3,0)</a:t>
            </a:r>
            <a:endParaRPr lang="en-US" sz="1800" dirty="0"/>
          </a:p>
          <a:p>
            <a:pPr marL="0" indent="0">
              <a:buNone/>
            </a:pPr>
            <a:endParaRPr lang="en-US" dirty="0"/>
          </a:p>
          <a:p>
            <a:pPr marL="0" indent="0">
              <a:buNone/>
            </a:pPr>
            <a:endParaRPr lang="en-US" dirty="0"/>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581002"/>
            <a:ext cx="2857500" cy="276999"/>
          </a:xfrm>
          <a:prstGeom prst="rect">
            <a:avLst/>
          </a:prstGeom>
          <a:noFill/>
        </p:spPr>
        <p:txBody>
          <a:bodyPr wrap="square" rtlCol="0">
            <a:spAutoFit/>
          </a:bodyPr>
          <a:lstStyle/>
          <a:p>
            <a:r>
              <a:rPr lang="en-US" sz="1200" dirty="0">
                <a:solidFill>
                  <a:schemeClr val="tx2"/>
                </a:solidFill>
              </a:rPr>
              <a:t>Where will  9 be inserted now (after 35)?</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8</a:t>
            </a:fld>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2486898821"/>
              </p:ext>
            </p:extLst>
          </p:nvPr>
        </p:nvGraphicFramePr>
        <p:xfrm>
          <a:off x="4572000" y="4648200"/>
          <a:ext cx="2819400" cy="19126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400" dirty="0"/>
                        <a:t>h</a:t>
                      </a:r>
                      <a:r>
                        <a:rPr lang="en-US" sz="1400" baseline="-25000" dirty="0"/>
                        <a:t>1</a:t>
                      </a:r>
                      <a:r>
                        <a:rPr lang="en-US" sz="1400" dirty="0"/>
                        <a:t>(k) + 2f+f</a:t>
                      </a:r>
                      <a:r>
                        <a:rPr lang="en-US" sz="1400" baseline="30000" dirty="0"/>
                        <a:t>2</a:t>
                      </a:r>
                      <a:endParaRPr lang="en-US" sz="1400" b="0" dirty="0"/>
                    </a:p>
                  </a:txBody>
                  <a:tcPr/>
                </a:tc>
                <a:tc>
                  <a:txBody>
                    <a:bodyPr/>
                    <a:lstStyle/>
                    <a:p>
                      <a:r>
                        <a:rPr lang="en-US" sz="1400" dirty="0"/>
                        <a:t>%10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8450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Open Addressing: quadratic</a:t>
            </a:r>
            <a:br>
              <a:rPr lang="en-US" dirty="0"/>
            </a:br>
            <a:r>
              <a:rPr lang="en-US" sz="4000" dirty="0"/>
              <a:t>Answers</a:t>
            </a:r>
          </a:p>
        </p:txBody>
      </p:sp>
      <p:sp>
        <p:nvSpPr>
          <p:cNvPr id="3" name="Content Placeholder 2"/>
          <p:cNvSpPr>
            <a:spLocks noGrp="1"/>
          </p:cNvSpPr>
          <p:nvPr>
            <p:ph idx="1"/>
          </p:nvPr>
        </p:nvSpPr>
        <p:spPr>
          <a:xfrm>
            <a:off x="1752600" y="1600200"/>
            <a:ext cx="4495800" cy="1600200"/>
          </a:xfrm>
        </p:spPr>
        <p:txBody>
          <a:bodyPr>
            <a:normAutofit/>
          </a:bodyPr>
          <a:lstStyle/>
          <a:p>
            <a:pPr marL="0" indent="0">
              <a:buNone/>
            </a:pPr>
            <a:r>
              <a:rPr lang="en-US" sz="1800" dirty="0"/>
              <a:t>M = 10,   h</a:t>
            </a:r>
            <a:r>
              <a:rPr lang="en-US" sz="1800" baseline="-25000" dirty="0"/>
              <a:t>1</a:t>
            </a:r>
            <a:r>
              <a:rPr lang="en-US" sz="1800" dirty="0"/>
              <a:t>(k) = k%10.  </a:t>
            </a:r>
          </a:p>
          <a:p>
            <a:pPr marL="0" indent="0">
              <a:buNone/>
            </a:pPr>
            <a:r>
              <a:rPr lang="en-US" sz="1800" dirty="0"/>
              <a:t>Table already contains keys:  46, 15, 20, 37, 23  </a:t>
            </a:r>
          </a:p>
          <a:p>
            <a:pPr marL="0" indent="0">
              <a:buNone/>
            </a:pPr>
            <a:r>
              <a:rPr lang="en-US" sz="1800" dirty="0"/>
              <a:t>Next want to insert 25:</a:t>
            </a:r>
          </a:p>
          <a:p>
            <a:pPr marL="0" indent="0">
              <a:buNone/>
            </a:pPr>
            <a:r>
              <a:rPr lang="en-US" sz="1800" dirty="0"/>
              <a:t>h</a:t>
            </a:r>
            <a:r>
              <a:rPr lang="en-US" sz="1800" baseline="-25000" dirty="0"/>
              <a:t>1</a:t>
            </a:r>
            <a:r>
              <a:rPr lang="en-US" sz="1800" dirty="0"/>
              <a:t>(25)  = </a:t>
            </a:r>
            <a:r>
              <a:rPr lang="en-US" sz="1800" dirty="0">
                <a:solidFill>
                  <a:srgbClr val="FF0000"/>
                </a:solidFill>
              </a:rPr>
              <a:t>5  (collision: 25 with 15)</a:t>
            </a:r>
            <a:endParaRPr lang="en-US" sz="1900" dirty="0">
              <a:solidFill>
                <a:srgbClr val="FF0000"/>
              </a:solidFill>
            </a:endParaRPr>
          </a:p>
          <a:p>
            <a:pPr marL="0" indent="0">
              <a:buNone/>
            </a:pPr>
            <a:endParaRPr lang="en-US" sz="1900" dirty="0"/>
          </a:p>
          <a:p>
            <a:pPr marL="0" indent="0">
              <a:buNone/>
            </a:pP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977632919"/>
              </p:ext>
            </p:extLst>
          </p:nvPr>
        </p:nvGraphicFramePr>
        <p:xfrm>
          <a:off x="7486808" y="3012923"/>
          <a:ext cx="3046740" cy="3444240"/>
        </p:xfrm>
        <a:graphic>
          <a:graphicData uri="http://schemas.openxmlformats.org/drawingml/2006/table">
            <a:tbl>
              <a:tblPr firstRow="1" bandRow="1">
                <a:tableStyleId>{5940675A-B579-460E-94D1-54222C63F5DA}</a:tableStyleId>
              </a:tblPr>
              <a:tblGrid>
                <a:gridCol w="513607">
                  <a:extLst>
                    <a:ext uri="{9D8B030D-6E8A-4147-A177-3AD203B41FA5}">
                      <a16:colId xmlns:a16="http://schemas.microsoft.com/office/drawing/2014/main" val="20000"/>
                    </a:ext>
                  </a:extLst>
                </a:gridCol>
                <a:gridCol w="506626">
                  <a:extLst>
                    <a:ext uri="{9D8B030D-6E8A-4147-A177-3AD203B41FA5}">
                      <a16:colId xmlns:a16="http://schemas.microsoft.com/office/drawing/2014/main" val="20001"/>
                    </a:ext>
                  </a:extLst>
                </a:gridCol>
                <a:gridCol w="732367">
                  <a:extLst>
                    <a:ext uri="{9D8B030D-6E8A-4147-A177-3AD203B41FA5}">
                      <a16:colId xmlns:a16="http://schemas.microsoft.com/office/drawing/2014/main" val="20002"/>
                    </a:ext>
                  </a:extLst>
                </a:gridCol>
                <a:gridCol w="653280">
                  <a:extLst>
                    <a:ext uri="{9D8B030D-6E8A-4147-A177-3AD203B41FA5}">
                      <a16:colId xmlns:a16="http://schemas.microsoft.com/office/drawing/2014/main" val="20003"/>
                    </a:ext>
                  </a:extLst>
                </a:gridCol>
                <a:gridCol w="640860">
                  <a:extLst>
                    <a:ext uri="{9D8B030D-6E8A-4147-A177-3AD203B41FA5}">
                      <a16:colId xmlns:a16="http://schemas.microsoft.com/office/drawing/2014/main" val="20004"/>
                    </a:ext>
                  </a:extLst>
                </a:gridCol>
              </a:tblGrid>
              <a:tr h="665637">
                <a:tc>
                  <a:txBody>
                    <a:bodyPr/>
                    <a:lstStyle/>
                    <a:p>
                      <a:r>
                        <a:rPr lang="en-US" sz="1000" dirty="0"/>
                        <a:t>Index</a:t>
                      </a:r>
                    </a:p>
                  </a:txBody>
                  <a:tcPr/>
                </a:tc>
                <a:tc>
                  <a:txBody>
                    <a:bodyPr/>
                    <a:lstStyle/>
                    <a:p>
                      <a:r>
                        <a:rPr lang="en-US" sz="1000" dirty="0"/>
                        <a:t>Linear</a:t>
                      </a:r>
                    </a:p>
                  </a:txBody>
                  <a:tcPr/>
                </a:tc>
                <a:tc>
                  <a:txBody>
                    <a:bodyPr/>
                    <a:lstStyle/>
                    <a:p>
                      <a:r>
                        <a:rPr lang="en-US" sz="1000" dirty="0"/>
                        <a:t>Quadratic</a:t>
                      </a:r>
                    </a:p>
                  </a:txBody>
                  <a:tcPr/>
                </a:tc>
                <a:tc>
                  <a:txBody>
                    <a:bodyPr/>
                    <a:lstStyle/>
                    <a:p>
                      <a:r>
                        <a:rPr lang="en-US" sz="1000" dirty="0"/>
                        <a:t>Double hashing</a:t>
                      </a:r>
                    </a:p>
                    <a:p>
                      <a:r>
                        <a:rPr lang="en-US" sz="1000" dirty="0"/>
                        <a:t>h</a:t>
                      </a:r>
                      <a:r>
                        <a:rPr lang="en-US" sz="1000" baseline="-25000" dirty="0"/>
                        <a:t>2</a:t>
                      </a:r>
                      <a:r>
                        <a:rPr lang="en-US" sz="1000" dirty="0"/>
                        <a:t>(k) = 1+(k%7)</a:t>
                      </a:r>
                    </a:p>
                  </a:txBody>
                  <a:tcPr/>
                </a:tc>
                <a:tc>
                  <a:txBody>
                    <a:bodyPr/>
                    <a:lstStyle/>
                    <a:p>
                      <a:r>
                        <a:rPr lang="en-US" sz="1000" dirty="0"/>
                        <a:t>Double hashing</a:t>
                      </a:r>
                    </a:p>
                    <a:p>
                      <a:r>
                        <a:rPr lang="en-US" sz="1000" dirty="0"/>
                        <a:t>h</a:t>
                      </a:r>
                      <a:r>
                        <a:rPr lang="en-US" sz="1000" baseline="-25000" dirty="0"/>
                        <a:t>2</a:t>
                      </a:r>
                      <a:r>
                        <a:rPr lang="en-US" sz="1000" dirty="0"/>
                        <a:t>(k) = 1+(k%9)</a:t>
                      </a:r>
                    </a:p>
                  </a:txBody>
                  <a:tcPr/>
                </a:tc>
                <a:extLst>
                  <a:ext uri="{0D108BD9-81ED-4DB2-BD59-A6C34878D82A}">
                    <a16:rowId xmlns:a16="http://schemas.microsoft.com/office/drawing/2014/main" val="10000"/>
                  </a:ext>
                </a:extLst>
              </a:tr>
              <a:tr h="260467">
                <a:tc>
                  <a:txBody>
                    <a:bodyPr/>
                    <a:lstStyle/>
                    <a:p>
                      <a:pPr algn="ctr"/>
                      <a:r>
                        <a:rPr lang="en-US" sz="1200" dirty="0"/>
                        <a:t>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tc>
                  <a:txBody>
                    <a:bodyPr/>
                    <a:lstStyle/>
                    <a:p>
                      <a:pPr algn="ctr"/>
                      <a:r>
                        <a:rPr lang="en-US" sz="1200" dirty="0"/>
                        <a:t>20</a:t>
                      </a:r>
                    </a:p>
                  </a:txBody>
                  <a:tcPr/>
                </a:tc>
                <a:extLst>
                  <a:ext uri="{0D108BD9-81ED-4DB2-BD59-A6C34878D82A}">
                    <a16:rowId xmlns:a16="http://schemas.microsoft.com/office/drawing/2014/main" val="10001"/>
                  </a:ext>
                </a:extLst>
              </a:tr>
              <a:tr h="260467">
                <a:tc>
                  <a:txBody>
                    <a:bodyPr/>
                    <a:lstStyle/>
                    <a:p>
                      <a:pPr algn="ctr"/>
                      <a:r>
                        <a:rPr lang="en-US" sz="1200" dirty="0"/>
                        <a:t>1</a:t>
                      </a:r>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25</a:t>
                      </a:r>
                      <a:endParaRPr lang="en-US" sz="1200" dirty="0"/>
                    </a:p>
                  </a:txBody>
                  <a:tcPr/>
                </a:tc>
                <a:extLst>
                  <a:ext uri="{0D108BD9-81ED-4DB2-BD59-A6C34878D82A}">
                    <a16:rowId xmlns:a16="http://schemas.microsoft.com/office/drawing/2014/main" val="10002"/>
                  </a:ext>
                </a:extLst>
              </a:tr>
              <a:tr h="260467">
                <a:tc>
                  <a:txBody>
                    <a:bodyPr/>
                    <a:lstStyle/>
                    <a:p>
                      <a:pPr algn="ctr"/>
                      <a:r>
                        <a:rPr lang="en-US" sz="1200" dirty="0"/>
                        <a:t>2</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3"/>
                  </a:ext>
                </a:extLst>
              </a:tr>
              <a:tr h="260467">
                <a:tc>
                  <a:txBody>
                    <a:bodyPr/>
                    <a:lstStyle/>
                    <a:p>
                      <a:pPr algn="ctr"/>
                      <a:r>
                        <a:rPr lang="en-US" sz="1200" dirty="0"/>
                        <a:t>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tc>
                  <a:txBody>
                    <a:bodyPr/>
                    <a:lstStyle/>
                    <a:p>
                      <a:pPr algn="ctr"/>
                      <a:r>
                        <a:rPr lang="en-US" sz="1200" dirty="0"/>
                        <a:t>23</a:t>
                      </a:r>
                    </a:p>
                  </a:txBody>
                  <a:tcPr/>
                </a:tc>
                <a:extLst>
                  <a:ext uri="{0D108BD9-81ED-4DB2-BD59-A6C34878D82A}">
                    <a16:rowId xmlns:a16="http://schemas.microsoft.com/office/drawing/2014/main" val="10004"/>
                  </a:ext>
                </a:extLst>
              </a:tr>
              <a:tr h="260467">
                <a:tc>
                  <a:txBody>
                    <a:bodyPr/>
                    <a:lstStyle/>
                    <a:p>
                      <a:pPr algn="ctr"/>
                      <a:r>
                        <a:rPr lang="en-US" sz="1200" dirty="0"/>
                        <a:t>4</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0005"/>
                  </a:ext>
                </a:extLst>
              </a:tr>
              <a:tr h="260467">
                <a:tc>
                  <a:txBody>
                    <a:bodyPr/>
                    <a:lstStyle/>
                    <a:p>
                      <a:pPr algn="ctr"/>
                      <a:r>
                        <a:rPr lang="en-US" sz="1200" b="1" dirty="0">
                          <a:solidFill>
                            <a:srgbClr val="FF0000"/>
                          </a:solidFill>
                        </a:rPr>
                        <a:t>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tc>
                  <a:txBody>
                    <a:bodyPr/>
                    <a:lstStyle/>
                    <a:p>
                      <a:pPr algn="ctr"/>
                      <a:r>
                        <a:rPr lang="en-US" sz="1200" b="0" dirty="0">
                          <a:solidFill>
                            <a:schemeClr val="tx1"/>
                          </a:solidFill>
                        </a:rPr>
                        <a:t>15</a:t>
                      </a:r>
                    </a:p>
                  </a:txBody>
                  <a:tcPr/>
                </a:tc>
                <a:extLst>
                  <a:ext uri="{0D108BD9-81ED-4DB2-BD59-A6C34878D82A}">
                    <a16:rowId xmlns:a16="http://schemas.microsoft.com/office/drawing/2014/main" val="10006"/>
                  </a:ext>
                </a:extLst>
              </a:tr>
              <a:tr h="260467">
                <a:tc>
                  <a:txBody>
                    <a:bodyPr/>
                    <a:lstStyle/>
                    <a:p>
                      <a:pPr algn="ctr"/>
                      <a:r>
                        <a:rPr lang="en-US" sz="1200" dirty="0"/>
                        <a:t>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tc>
                  <a:txBody>
                    <a:bodyPr/>
                    <a:lstStyle/>
                    <a:p>
                      <a:pPr algn="ctr"/>
                      <a:r>
                        <a:rPr lang="en-US" sz="1200" dirty="0"/>
                        <a:t>46</a:t>
                      </a:r>
                    </a:p>
                  </a:txBody>
                  <a:tcPr/>
                </a:tc>
                <a:extLst>
                  <a:ext uri="{0D108BD9-81ED-4DB2-BD59-A6C34878D82A}">
                    <a16:rowId xmlns:a16="http://schemas.microsoft.com/office/drawing/2014/main" val="10007"/>
                  </a:ext>
                </a:extLst>
              </a:tr>
              <a:tr h="260467">
                <a:tc>
                  <a:txBody>
                    <a:bodyPr/>
                    <a:lstStyle/>
                    <a:p>
                      <a:pPr algn="ctr"/>
                      <a:r>
                        <a:rPr lang="en-US" sz="1200" dirty="0"/>
                        <a:t>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tc>
                  <a:txBody>
                    <a:bodyPr/>
                    <a:lstStyle/>
                    <a:p>
                      <a:pPr algn="ctr"/>
                      <a:r>
                        <a:rPr lang="en-US" sz="1200" dirty="0"/>
                        <a:t>37</a:t>
                      </a:r>
                    </a:p>
                  </a:txBody>
                  <a:tcPr/>
                </a:tc>
                <a:extLst>
                  <a:ext uri="{0D108BD9-81ED-4DB2-BD59-A6C34878D82A}">
                    <a16:rowId xmlns:a16="http://schemas.microsoft.com/office/drawing/2014/main" val="10008"/>
                  </a:ext>
                </a:extLst>
              </a:tr>
              <a:tr h="260467">
                <a:tc>
                  <a:txBody>
                    <a:bodyPr/>
                    <a:lstStyle/>
                    <a:p>
                      <a:pPr algn="ctr"/>
                      <a:r>
                        <a:rPr lang="en-US" sz="1200" dirty="0"/>
                        <a:t>8</a:t>
                      </a:r>
                    </a:p>
                  </a:txBody>
                  <a:tcPr/>
                </a:tc>
                <a:tc>
                  <a:txBody>
                    <a:bodyPr/>
                    <a:lstStyle/>
                    <a:p>
                      <a:pPr algn="ctr"/>
                      <a:r>
                        <a:rPr lang="en-US" sz="1200" b="1" dirty="0">
                          <a:solidFill>
                            <a:srgbClr val="FF0000"/>
                          </a:solidFill>
                        </a:rPr>
                        <a:t>25</a:t>
                      </a:r>
                    </a:p>
                  </a:txBody>
                  <a:tcPr/>
                </a:tc>
                <a:tc>
                  <a:txBody>
                    <a:bodyPr/>
                    <a:lstStyle/>
                    <a:p>
                      <a:pPr algn="ctr"/>
                      <a:r>
                        <a:rPr lang="en-US" sz="1200" b="1" dirty="0">
                          <a:solidFill>
                            <a:srgbClr val="FF0000"/>
                          </a:solidFill>
                        </a:rPr>
                        <a:t>25</a:t>
                      </a:r>
                    </a:p>
                  </a:txBody>
                  <a:tcPr/>
                </a:tc>
                <a:tc>
                  <a:txBody>
                    <a:bodyPr/>
                    <a:lstStyle/>
                    <a:p>
                      <a:pPr algn="ctr"/>
                      <a:endParaRPr lang="en-US" sz="1200" b="1" dirty="0">
                        <a:solidFill>
                          <a:srgbClr val="FF0000"/>
                        </a:solidFill>
                      </a:endParaRPr>
                    </a:p>
                  </a:txBody>
                  <a:tcPr/>
                </a:tc>
                <a:tc>
                  <a:txBody>
                    <a:bodyPr/>
                    <a:lstStyle/>
                    <a:p>
                      <a:pPr algn="ctr"/>
                      <a:endParaRPr lang="en-US" sz="1200" b="1" dirty="0">
                        <a:solidFill>
                          <a:srgbClr val="FF0000"/>
                        </a:solidFill>
                      </a:endParaRPr>
                    </a:p>
                  </a:txBody>
                  <a:tcPr/>
                </a:tc>
                <a:extLst>
                  <a:ext uri="{0D108BD9-81ED-4DB2-BD59-A6C34878D82A}">
                    <a16:rowId xmlns:a16="http://schemas.microsoft.com/office/drawing/2014/main" val="10009"/>
                  </a:ext>
                </a:extLst>
              </a:tr>
              <a:tr h="260467">
                <a:tc>
                  <a:txBody>
                    <a:bodyPr/>
                    <a:lstStyle/>
                    <a:p>
                      <a:pPr algn="ctr"/>
                      <a:r>
                        <a:rPr lang="en-US" sz="1200" dirty="0"/>
                        <a:t>9</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10010"/>
                  </a:ext>
                </a:extLst>
              </a:tr>
            </a:tbl>
          </a:graphicData>
        </a:graphic>
      </p:graphicFrame>
      <p:sp>
        <p:nvSpPr>
          <p:cNvPr id="24" name="Oval 23"/>
          <p:cNvSpPr/>
          <p:nvPr/>
        </p:nvSpPr>
        <p:spPr>
          <a:xfrm>
            <a:off x="83820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82000" y="548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0" y="571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3820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991600" y="601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991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txBox="1">
            <a:spLocks/>
          </p:cNvSpPr>
          <p:nvPr/>
        </p:nvSpPr>
        <p:spPr>
          <a:xfrm>
            <a:off x="1517073" y="3429000"/>
            <a:ext cx="2978727"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Linear probing</a:t>
            </a:r>
          </a:p>
          <a:p>
            <a:pPr>
              <a:buFontTx/>
              <a:buChar char="-"/>
            </a:pPr>
            <a:r>
              <a:rPr lang="en-US" sz="1400" dirty="0"/>
              <a:t>h(</a:t>
            </a:r>
            <a:r>
              <a:rPr lang="en-US" sz="1400" dirty="0" err="1"/>
              <a:t>k,f,M</a:t>
            </a:r>
            <a:r>
              <a:rPr lang="en-US" sz="1400" dirty="0"/>
              <a:t>) = (h</a:t>
            </a:r>
            <a:r>
              <a:rPr lang="en-US" sz="1400" baseline="-25000" dirty="0"/>
              <a:t>1</a:t>
            </a:r>
            <a:r>
              <a:rPr lang="en-US" sz="1400" dirty="0"/>
              <a:t>(k) + f)% M</a:t>
            </a:r>
          </a:p>
          <a:p>
            <a:pPr marL="457200" lvl="1" indent="0">
              <a:buNone/>
            </a:pPr>
            <a:r>
              <a:rPr lang="en-US" sz="1400" dirty="0"/>
              <a:t>(try slots: 5,6,7,8)</a:t>
            </a:r>
          </a:p>
          <a:p>
            <a:pPr marL="0" indent="0">
              <a:buNone/>
            </a:pPr>
            <a:r>
              <a:rPr lang="en-US" sz="1800" dirty="0"/>
              <a:t>Quadratic probing example:</a:t>
            </a:r>
          </a:p>
          <a:p>
            <a:pPr>
              <a:buFontTx/>
              <a:buChar char="-"/>
            </a:pPr>
            <a:r>
              <a:rPr lang="en-US" sz="1400" dirty="0"/>
              <a:t>h(</a:t>
            </a:r>
            <a:r>
              <a:rPr lang="en-US" sz="1400" dirty="0" err="1"/>
              <a:t>k,f,M</a:t>
            </a:r>
            <a:r>
              <a:rPr lang="en-US" sz="1400" dirty="0"/>
              <a:t>) = (h</a:t>
            </a:r>
            <a:r>
              <a:rPr lang="en-US" sz="1400" baseline="-25000" dirty="0"/>
              <a:t>1</a:t>
            </a:r>
            <a:r>
              <a:rPr lang="en-US" sz="1400" dirty="0"/>
              <a:t>(k) + 2f+f</a:t>
            </a:r>
            <a:r>
              <a:rPr lang="en-US" sz="1400" baseline="30000" dirty="0"/>
              <a:t>2</a:t>
            </a:r>
            <a:r>
              <a:rPr lang="en-US" sz="1400" dirty="0"/>
              <a:t>)% M</a:t>
            </a:r>
          </a:p>
          <a:p>
            <a:pPr marL="0" lvl="1" indent="0">
              <a:buNone/>
            </a:pPr>
            <a:r>
              <a:rPr lang="en-US" sz="1400" dirty="0"/>
              <a:t>           (try slots: 5, 8)</a:t>
            </a:r>
          </a:p>
          <a:p>
            <a:pPr>
              <a:buFontTx/>
              <a:buChar char="-"/>
            </a:pPr>
            <a:r>
              <a:rPr lang="en-US" sz="1400" dirty="0"/>
              <a:t>Inserting 35(not shown in table):</a:t>
            </a:r>
          </a:p>
          <a:p>
            <a:pPr marL="0" indent="0">
              <a:buNone/>
            </a:pPr>
            <a:r>
              <a:rPr lang="en-US" sz="1400" dirty="0"/>
              <a:t>           (try slots: 5, 8, 3,0)</a:t>
            </a:r>
            <a:endParaRPr lang="en-US" sz="1800" dirty="0"/>
          </a:p>
          <a:p>
            <a:pPr marL="0" indent="0">
              <a:buNone/>
            </a:pPr>
            <a:endParaRPr lang="en-US" dirty="0"/>
          </a:p>
          <a:p>
            <a:pPr marL="0" indent="0">
              <a:buNone/>
            </a:pPr>
            <a:endParaRPr lang="en-US" dirty="0"/>
          </a:p>
        </p:txBody>
      </p:sp>
      <p:sp>
        <p:nvSpPr>
          <p:cNvPr id="33" name="Oval 32"/>
          <p:cNvSpPr/>
          <p:nvPr/>
        </p:nvSpPr>
        <p:spPr>
          <a:xfrm>
            <a:off x="97536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53600" y="3810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363200" y="518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3632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0363200" y="4114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543800" y="6581002"/>
            <a:ext cx="2857500" cy="276999"/>
          </a:xfrm>
          <a:prstGeom prst="rect">
            <a:avLst/>
          </a:prstGeom>
          <a:noFill/>
        </p:spPr>
        <p:txBody>
          <a:bodyPr wrap="square" rtlCol="0">
            <a:spAutoFit/>
          </a:bodyPr>
          <a:lstStyle/>
          <a:p>
            <a:r>
              <a:rPr lang="en-US" sz="1200" dirty="0">
                <a:solidFill>
                  <a:schemeClr val="tx2"/>
                </a:solidFill>
              </a:rPr>
              <a:t>Where will  9 be inserted now (after 35)?</a:t>
            </a:r>
            <a:endParaRPr lang="en-US" sz="1200" dirty="0"/>
          </a:p>
        </p:txBody>
      </p:sp>
      <p:sp>
        <p:nvSpPr>
          <p:cNvPr id="6" name="Slide Number Placeholder 5"/>
          <p:cNvSpPr>
            <a:spLocks noGrp="1"/>
          </p:cNvSpPr>
          <p:nvPr>
            <p:ph type="sldNum" sz="quarter" idx="12"/>
          </p:nvPr>
        </p:nvSpPr>
        <p:spPr/>
        <p:txBody>
          <a:bodyPr/>
          <a:lstStyle/>
          <a:p>
            <a:fld id="{16395343-4AC4-45E6-AD55-2A4BEE273D8A}" type="slidenum">
              <a:rPr lang="en-US" smtClean="0"/>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285769554"/>
              </p:ext>
            </p:extLst>
          </p:nvPr>
        </p:nvGraphicFramePr>
        <p:xfrm>
          <a:off x="4572000" y="4648200"/>
          <a:ext cx="2819400" cy="19126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203200">
                <a:tc>
                  <a:txBody>
                    <a:bodyPr/>
                    <a:lstStyle/>
                    <a:p>
                      <a:r>
                        <a:rPr lang="en-US" sz="1050" b="0" dirty="0"/>
                        <a:t>f</a:t>
                      </a:r>
                    </a:p>
                    <a:p>
                      <a:r>
                        <a:rPr lang="en-US" sz="900" b="0" dirty="0"/>
                        <a:t>(probe)</a:t>
                      </a:r>
                    </a:p>
                  </a:txBody>
                  <a:tcPr/>
                </a:tc>
                <a:tc>
                  <a:txBody>
                    <a:bodyPr/>
                    <a:lstStyle/>
                    <a:p>
                      <a:r>
                        <a:rPr lang="en-US" sz="1400" dirty="0"/>
                        <a:t>h</a:t>
                      </a:r>
                      <a:r>
                        <a:rPr lang="en-US" sz="1400" baseline="-25000" dirty="0"/>
                        <a:t>1</a:t>
                      </a:r>
                      <a:r>
                        <a:rPr lang="en-US" sz="1400" dirty="0"/>
                        <a:t>(k) + 2f+f</a:t>
                      </a:r>
                      <a:r>
                        <a:rPr lang="en-US" sz="1400" baseline="30000" dirty="0"/>
                        <a:t>2</a:t>
                      </a:r>
                      <a:endParaRPr lang="en-US" sz="1400" b="0" dirty="0"/>
                    </a:p>
                  </a:txBody>
                  <a:tcPr/>
                </a:tc>
                <a:tc>
                  <a:txBody>
                    <a:bodyPr/>
                    <a:lstStyle/>
                    <a:p>
                      <a:r>
                        <a:rPr lang="en-US" sz="1400" dirty="0"/>
                        <a:t>%10</a:t>
                      </a:r>
                    </a:p>
                  </a:txBody>
                  <a:tcPr/>
                </a:tc>
                <a:extLst>
                  <a:ext uri="{0D108BD9-81ED-4DB2-BD59-A6C34878D82A}">
                    <a16:rowId xmlns:a16="http://schemas.microsoft.com/office/drawing/2014/main" val="10000"/>
                  </a:ext>
                </a:extLst>
              </a:tr>
              <a:tr h="203200">
                <a:tc>
                  <a:txBody>
                    <a:bodyPr/>
                    <a:lstStyle/>
                    <a:p>
                      <a:r>
                        <a:rPr lang="en-US" sz="1400" dirty="0"/>
                        <a:t>0</a:t>
                      </a:r>
                    </a:p>
                  </a:txBody>
                  <a:tcPr/>
                </a:tc>
                <a:tc>
                  <a:txBody>
                    <a:bodyPr/>
                    <a:lstStyle/>
                    <a:p>
                      <a:r>
                        <a:rPr lang="en-US" sz="1400" dirty="0"/>
                        <a:t>5+0=5</a:t>
                      </a:r>
                    </a:p>
                  </a:txBody>
                  <a:tcPr/>
                </a:tc>
                <a:tc>
                  <a:txBody>
                    <a:bodyPr/>
                    <a:lstStyle/>
                    <a:p>
                      <a:r>
                        <a:rPr lang="en-US" sz="1400" dirty="0"/>
                        <a:t>5</a:t>
                      </a:r>
                    </a:p>
                  </a:txBody>
                  <a:tcPr/>
                </a:tc>
                <a:extLst>
                  <a:ext uri="{0D108BD9-81ED-4DB2-BD59-A6C34878D82A}">
                    <a16:rowId xmlns:a16="http://schemas.microsoft.com/office/drawing/2014/main" val="10001"/>
                  </a:ext>
                </a:extLst>
              </a:tr>
              <a:tr h="203200">
                <a:tc>
                  <a:txBody>
                    <a:bodyPr/>
                    <a:lstStyle/>
                    <a:p>
                      <a:r>
                        <a:rPr lang="en-US" sz="1400" dirty="0"/>
                        <a:t>1</a:t>
                      </a:r>
                    </a:p>
                  </a:txBody>
                  <a:tcPr/>
                </a:tc>
                <a:tc>
                  <a:txBody>
                    <a:bodyPr/>
                    <a:lstStyle/>
                    <a:p>
                      <a:r>
                        <a:rPr lang="en-US" sz="1400" dirty="0"/>
                        <a:t>5+3=8</a:t>
                      </a:r>
                    </a:p>
                  </a:txBody>
                  <a:tcPr/>
                </a:tc>
                <a:tc>
                  <a:txBody>
                    <a:bodyPr/>
                    <a:lstStyle/>
                    <a:p>
                      <a:r>
                        <a:rPr lang="en-US" sz="1400" dirty="0"/>
                        <a:t>8</a:t>
                      </a:r>
                    </a:p>
                  </a:txBody>
                  <a:tcPr/>
                </a:tc>
                <a:extLst>
                  <a:ext uri="{0D108BD9-81ED-4DB2-BD59-A6C34878D82A}">
                    <a16:rowId xmlns:a16="http://schemas.microsoft.com/office/drawing/2014/main" val="10002"/>
                  </a:ext>
                </a:extLst>
              </a:tr>
              <a:tr h="203200">
                <a:tc>
                  <a:txBody>
                    <a:bodyPr/>
                    <a:lstStyle/>
                    <a:p>
                      <a:r>
                        <a:rPr lang="en-US" sz="1400" dirty="0"/>
                        <a:t>2</a:t>
                      </a:r>
                    </a:p>
                  </a:txBody>
                  <a:tcPr/>
                </a:tc>
                <a:tc>
                  <a:txBody>
                    <a:bodyPr/>
                    <a:lstStyle/>
                    <a:p>
                      <a:r>
                        <a:rPr lang="en-US" sz="1400" dirty="0"/>
                        <a:t>5+8=13</a:t>
                      </a:r>
                    </a:p>
                  </a:txBody>
                  <a:tcPr/>
                </a:tc>
                <a:tc>
                  <a:txBody>
                    <a:bodyPr/>
                    <a:lstStyle/>
                    <a:p>
                      <a:r>
                        <a:rPr lang="en-US" sz="1400" dirty="0"/>
                        <a:t>3</a:t>
                      </a:r>
                    </a:p>
                  </a:txBody>
                  <a:tcPr/>
                </a:tc>
                <a:extLst>
                  <a:ext uri="{0D108BD9-81ED-4DB2-BD59-A6C34878D82A}">
                    <a16:rowId xmlns:a16="http://schemas.microsoft.com/office/drawing/2014/main" val="10003"/>
                  </a:ext>
                </a:extLst>
              </a:tr>
              <a:tr h="203200">
                <a:tc>
                  <a:txBody>
                    <a:bodyPr/>
                    <a:lstStyle/>
                    <a:p>
                      <a:r>
                        <a:rPr lang="en-US" sz="1400" dirty="0"/>
                        <a:t>3</a:t>
                      </a:r>
                    </a:p>
                  </a:txBody>
                  <a:tcPr/>
                </a:tc>
                <a:tc>
                  <a:txBody>
                    <a:bodyPr/>
                    <a:lstStyle/>
                    <a:p>
                      <a:r>
                        <a:rPr lang="en-US" sz="1400" dirty="0"/>
                        <a:t>5+2*3+3</a:t>
                      </a:r>
                      <a:r>
                        <a:rPr lang="en-US" sz="1400" baseline="30000" dirty="0"/>
                        <a:t>2</a:t>
                      </a:r>
                      <a:r>
                        <a:rPr lang="en-US" sz="1400" dirty="0"/>
                        <a:t> = 5+15=20</a:t>
                      </a:r>
                    </a:p>
                  </a:txBody>
                  <a:tcPr/>
                </a:tc>
                <a:tc>
                  <a:txBody>
                    <a:bodyPr/>
                    <a:lstStyle/>
                    <a:p>
                      <a:r>
                        <a:rPr lang="en-US" sz="1400" dirty="0"/>
                        <a:t>0</a:t>
                      </a:r>
                    </a:p>
                  </a:txBody>
                  <a:tcPr/>
                </a:tc>
                <a:extLst>
                  <a:ext uri="{0D108BD9-81ED-4DB2-BD59-A6C34878D82A}">
                    <a16:rowId xmlns:a16="http://schemas.microsoft.com/office/drawing/2014/main" val="10004"/>
                  </a:ext>
                </a:extLst>
              </a:tr>
              <a:tr h="203200">
                <a:tc>
                  <a:txBody>
                    <a:bodyPr/>
                    <a:lstStyle/>
                    <a:p>
                      <a:r>
                        <a:rPr lang="en-US" sz="1400" dirty="0"/>
                        <a:t>4</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9636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618eb90-bf17-4a33-8a47-95a39e3cac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8" ma:contentTypeDescription="Create a new document." ma:contentTypeScope="" ma:versionID="0a7082f82883209c9bcc9e00f87710a9">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01a085364484de030c84f688618ece9d"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5E6720-CFF0-4AA2-A186-F123F1DE5D00}">
  <ds:schemaRefs>
    <ds:schemaRef ds:uri="http://purl.org/dc/dcmitype/"/>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69e70488-f404-4f94-ae90-f9f47b45df3a"/>
    <ds:schemaRef ds:uri="e618eb90-bf17-4a33-8a47-95a39e3cacd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2F86B72-9ADD-4633-8180-B95CE5B42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E4CCF0-167E-4B31-B1CD-16330DA2E6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7896</TotalTime>
  <Words>4719</Words>
  <Application>Microsoft Office PowerPoint</Application>
  <PresentationFormat>Widescreen</PresentationFormat>
  <Paragraphs>807</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 Math</vt:lpstr>
      <vt:lpstr>Courier New</vt:lpstr>
      <vt:lpstr>Office Theme</vt:lpstr>
      <vt:lpstr>Hashing</vt:lpstr>
      <vt:lpstr>Hash tables</vt:lpstr>
      <vt:lpstr>Example</vt:lpstr>
      <vt:lpstr>Hash functions</vt:lpstr>
      <vt:lpstr>Collision Resolution: Separate Chaining</vt:lpstr>
      <vt:lpstr>Separate Chaining Example: insert 25</vt:lpstr>
      <vt:lpstr>Collision Resolution: Open Addressing</vt:lpstr>
      <vt:lpstr>Open Addressing: quadratic Worksheet</vt:lpstr>
      <vt:lpstr>Open Addressing: quadratic Answers</vt:lpstr>
      <vt:lpstr>Open Addressing : double hashing - Worksheet</vt:lpstr>
      <vt:lpstr>Open Addressing : double hashing - Answers</vt:lpstr>
      <vt:lpstr>Open Addressing:  Quadratic vs double hashing</vt:lpstr>
      <vt:lpstr>Open Addressing:  Quadratic vs double hashing</vt:lpstr>
      <vt:lpstr>Search and Deletion in Open Addressing</vt:lpstr>
      <vt:lpstr>Open Addressing: clustering</vt:lpstr>
      <vt:lpstr>Expected Time Complexity for Hash Operations (under ‘perfect’ conditions)</vt:lpstr>
      <vt:lpstr>Perfect Hashing</vt:lpstr>
      <vt:lpstr>Hashing Strings – Polynomial hash code (Implementation - avoid number overflow)</vt:lpstr>
      <vt:lpstr>Hashing strings</vt:lpstr>
      <vt:lpstr>Hash Tables in Popular Languages</vt:lpstr>
      <vt:lpstr>%</vt:lpstr>
      <vt:lpstr>Extra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Hashing</dc:title>
  <dc:creator>alex</dc:creator>
  <cp:lastModifiedBy>Stefan, Alexandra</cp:lastModifiedBy>
  <cp:revision>350</cp:revision>
  <cp:lastPrinted>2019-11-07T14:39:17Z</cp:lastPrinted>
  <dcterms:created xsi:type="dcterms:W3CDTF">2016-04-13T12:38:06Z</dcterms:created>
  <dcterms:modified xsi:type="dcterms:W3CDTF">2024-03-07T14:51:14Z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