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72" r:id="rId6"/>
    <p:sldId id="295" r:id="rId7"/>
    <p:sldId id="296" r:id="rId8"/>
    <p:sldId id="370" r:id="rId9"/>
    <p:sldId id="358" r:id="rId10"/>
    <p:sldId id="292" r:id="rId11"/>
    <p:sldId id="362" r:id="rId12"/>
    <p:sldId id="373" r:id="rId13"/>
    <p:sldId id="371" r:id="rId14"/>
    <p:sldId id="360" r:id="rId15"/>
    <p:sldId id="367" r:id="rId16"/>
    <p:sldId id="364" r:id="rId17"/>
    <p:sldId id="365" r:id="rId18"/>
    <p:sldId id="366" r:id="rId19"/>
    <p:sldId id="369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372"/>
            <p14:sldId id="295"/>
            <p14:sldId id="296"/>
            <p14:sldId id="370"/>
            <p14:sldId id="358"/>
            <p14:sldId id="292"/>
            <p14:sldId id="362"/>
            <p14:sldId id="373"/>
            <p14:sldId id="371"/>
          </p14:sldIdLst>
        </p14:section>
        <p14:section name="All pairs shortest paths" id="{E606645B-B095-4AA1-A98C-31AB055846F7}">
          <p14:sldIdLst>
            <p14:sldId id="360"/>
          </p14:sldIdLst>
        </p14:section>
        <p14:section name="Worked out example" id="{822EBCA9-9BC3-40AF-8D74-1DECED4B2465}">
          <p14:sldIdLst>
            <p14:sldId id="367"/>
            <p14:sldId id="364"/>
            <p14:sldId id="365"/>
            <p14:sldId id="366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82B6C-64ED-4557-AB3B-EDDB94049FA8}" v="17" dt="2023-11-14T14:24:19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066" autoAdjust="0"/>
  </p:normalViewPr>
  <p:slideViewPr>
    <p:cSldViewPr snapToObjects="1">
      <p:cViewPr varScale="1">
        <p:scale>
          <a:sx n="62" d="100"/>
          <a:sy n="62" d="100"/>
        </p:scale>
        <p:origin x="944" y="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41082B6C-64ED-4557-AB3B-EDDB94049FA8}"/>
    <pc:docChg chg="undo custSel modSld addSection modSection">
      <pc:chgData name="Stefan, Alexandra" userId="31e1a6b8-5232-42c3-b6d4-9595b200ff55" providerId="ADAL" clId="{41082B6C-64ED-4557-AB3B-EDDB94049FA8}" dt="2023-11-16T14:41:53.258" v="207" actId="20577"/>
      <pc:docMkLst>
        <pc:docMk/>
      </pc:docMkLst>
      <pc:sldChg chg="delSp modSp mod">
        <pc:chgData name="Stefan, Alexandra" userId="31e1a6b8-5232-42c3-b6d4-9595b200ff55" providerId="ADAL" clId="{41082B6C-64ED-4557-AB3B-EDDB94049FA8}" dt="2023-11-14T14:02:42.559" v="4" actId="478"/>
        <pc:sldMkLst>
          <pc:docMk/>
          <pc:sldMk cId="3579186461" sldId="296"/>
        </pc:sldMkLst>
        <pc:spChg chg="mod">
          <ac:chgData name="Stefan, Alexandra" userId="31e1a6b8-5232-42c3-b6d4-9595b200ff55" providerId="ADAL" clId="{41082B6C-64ED-4557-AB3B-EDDB94049FA8}" dt="2023-11-14T14:02:12.667" v="3" actId="113"/>
          <ac:spMkLst>
            <pc:docMk/>
            <pc:sldMk cId="3579186461" sldId="296"/>
            <ac:spMk id="25" creationId="{00000000-0000-0000-0000-000000000000}"/>
          </ac:spMkLst>
        </pc:spChg>
        <pc:inkChg chg="del">
          <ac:chgData name="Stefan, Alexandra" userId="31e1a6b8-5232-42c3-b6d4-9595b200ff55" providerId="ADAL" clId="{41082B6C-64ED-4557-AB3B-EDDB94049FA8}" dt="2023-11-14T14:02:42.559" v="4" actId="478"/>
          <ac:inkMkLst>
            <pc:docMk/>
            <pc:sldMk cId="3579186461" sldId="296"/>
            <ac:inkMk id="26" creationId="{17D4D9C5-0038-4C3A-95C1-6ED07D90C7BA}"/>
          </ac:inkMkLst>
        </pc:inkChg>
      </pc:sldChg>
      <pc:sldChg chg="modSp mod">
        <pc:chgData name="Stefan, Alexandra" userId="31e1a6b8-5232-42c3-b6d4-9595b200ff55" providerId="ADAL" clId="{41082B6C-64ED-4557-AB3B-EDDB94049FA8}" dt="2023-11-16T14:39:18.468" v="192" actId="6549"/>
        <pc:sldMkLst>
          <pc:docMk/>
          <pc:sldMk cId="520818338" sldId="358"/>
        </pc:sldMkLst>
        <pc:spChg chg="mod">
          <ac:chgData name="Stefan, Alexandra" userId="31e1a6b8-5232-42c3-b6d4-9595b200ff55" providerId="ADAL" clId="{41082B6C-64ED-4557-AB3B-EDDB94049FA8}" dt="2023-11-14T14:16:57.958" v="14" actId="20577"/>
          <ac:spMkLst>
            <pc:docMk/>
            <pc:sldMk cId="520818338" sldId="358"/>
            <ac:spMk id="2" creationId="{00000000-0000-0000-0000-000000000000}"/>
          </ac:spMkLst>
        </pc:spChg>
        <pc:spChg chg="mod">
          <ac:chgData name="Stefan, Alexandra" userId="31e1a6b8-5232-42c3-b6d4-9595b200ff55" providerId="ADAL" clId="{41082B6C-64ED-4557-AB3B-EDDB94049FA8}" dt="2023-11-16T14:39:18.468" v="192" actId="6549"/>
          <ac:spMkLst>
            <pc:docMk/>
            <pc:sldMk cId="520818338" sldId="358"/>
            <ac:spMk id="24" creationId="{00000000-0000-0000-0000-000000000000}"/>
          </ac:spMkLst>
        </pc:spChg>
      </pc:sldChg>
      <pc:sldChg chg="modSp mod">
        <pc:chgData name="Stefan, Alexandra" userId="31e1a6b8-5232-42c3-b6d4-9595b200ff55" providerId="ADAL" clId="{41082B6C-64ED-4557-AB3B-EDDB94049FA8}" dt="2023-11-16T14:39:30.051" v="193" actId="6549"/>
        <pc:sldMkLst>
          <pc:docMk/>
          <pc:sldMk cId="1305913923" sldId="362"/>
        </pc:sldMkLst>
        <pc:spChg chg="mod">
          <ac:chgData name="Stefan, Alexandra" userId="31e1a6b8-5232-42c3-b6d4-9595b200ff55" providerId="ADAL" clId="{41082B6C-64ED-4557-AB3B-EDDB94049FA8}" dt="2023-11-16T14:39:30.051" v="193" actId="6549"/>
          <ac:spMkLst>
            <pc:docMk/>
            <pc:sldMk cId="1305913923" sldId="362"/>
            <ac:spMk id="10" creationId="{00000000-0000-0000-0000-000000000000}"/>
          </ac:spMkLst>
        </pc:spChg>
        <pc:graphicFrameChg chg="mod modGraphic">
          <ac:chgData name="Stefan, Alexandra" userId="31e1a6b8-5232-42c3-b6d4-9595b200ff55" providerId="ADAL" clId="{41082B6C-64ED-4557-AB3B-EDDB94049FA8}" dt="2023-11-14T14:21:42.700" v="111" actId="20577"/>
          <ac:graphicFrameMkLst>
            <pc:docMk/>
            <pc:sldMk cId="1305913923" sldId="362"/>
            <ac:graphicFrameMk id="11" creationId="{00000000-0000-0000-0000-000000000000}"/>
          </ac:graphicFrameMkLst>
        </pc:graphicFrameChg>
      </pc:sldChg>
      <pc:sldChg chg="modSp mod">
        <pc:chgData name="Stefan, Alexandra" userId="31e1a6b8-5232-42c3-b6d4-9595b200ff55" providerId="ADAL" clId="{41082B6C-64ED-4557-AB3B-EDDB94049FA8}" dt="2023-11-16T14:41:53.258" v="207" actId="20577"/>
        <pc:sldMkLst>
          <pc:docMk/>
          <pc:sldMk cId="2838613888" sldId="369"/>
        </pc:sldMkLst>
        <pc:spChg chg="mod">
          <ac:chgData name="Stefan, Alexandra" userId="31e1a6b8-5232-42c3-b6d4-9595b200ff55" providerId="ADAL" clId="{41082B6C-64ED-4557-AB3B-EDDB94049FA8}" dt="2023-11-16T14:41:53.258" v="207" actId="20577"/>
          <ac:spMkLst>
            <pc:docMk/>
            <pc:sldMk cId="2838613888" sldId="369"/>
            <ac:spMk id="68" creationId="{00000000-0000-0000-0000-000000000000}"/>
          </ac:spMkLst>
        </pc:spChg>
      </pc:sldChg>
      <pc:sldChg chg="delSp modSp mod">
        <pc:chgData name="Stefan, Alexandra" userId="31e1a6b8-5232-42c3-b6d4-9595b200ff55" providerId="ADAL" clId="{41082B6C-64ED-4557-AB3B-EDDB94049FA8}" dt="2023-11-16T14:39:12.263" v="191" actId="14100"/>
        <pc:sldMkLst>
          <pc:docMk/>
          <pc:sldMk cId="3553745456" sldId="370"/>
        </pc:sldMkLst>
        <pc:spChg chg="mod">
          <ac:chgData name="Stefan, Alexandra" userId="31e1a6b8-5232-42c3-b6d4-9595b200ff55" providerId="ADAL" clId="{41082B6C-64ED-4557-AB3B-EDDB94049FA8}" dt="2023-11-16T14:38:53.789" v="189" actId="6549"/>
          <ac:spMkLst>
            <pc:docMk/>
            <pc:sldMk cId="3553745456" sldId="370"/>
            <ac:spMk id="13" creationId="{00000000-0000-0000-0000-000000000000}"/>
          </ac:spMkLst>
        </pc:spChg>
        <pc:inkChg chg="del">
          <ac:chgData name="Stefan, Alexandra" userId="31e1a6b8-5232-42c3-b6d4-9595b200ff55" providerId="ADAL" clId="{41082B6C-64ED-4557-AB3B-EDDB94049FA8}" dt="2023-11-14T14:05:00.517" v="5" actId="478"/>
          <ac:inkMkLst>
            <pc:docMk/>
            <pc:sldMk cId="3553745456" sldId="370"/>
            <ac:inkMk id="3" creationId="{3BB848CD-BBD3-4339-A670-22D96AA2FA6D}"/>
          </ac:inkMkLst>
        </pc:inkChg>
        <pc:cxnChg chg="mod">
          <ac:chgData name="Stefan, Alexandra" userId="31e1a6b8-5232-42c3-b6d4-9595b200ff55" providerId="ADAL" clId="{41082B6C-64ED-4557-AB3B-EDDB94049FA8}" dt="2023-11-16T14:39:12.263" v="191" actId="14100"/>
          <ac:cxnSpMkLst>
            <pc:docMk/>
            <pc:sldMk cId="3553745456" sldId="370"/>
            <ac:cxnSpMk id="12" creationId="{00000000-0000-0000-0000-000000000000}"/>
          </ac:cxnSpMkLst>
        </pc:cxnChg>
      </pc:sldChg>
      <pc:sldChg chg="delSp mod">
        <pc:chgData name="Stefan, Alexandra" userId="31e1a6b8-5232-42c3-b6d4-9595b200ff55" providerId="ADAL" clId="{41082B6C-64ED-4557-AB3B-EDDB94049FA8}" dt="2023-11-14T14:01:18.672" v="0" actId="478"/>
        <pc:sldMkLst>
          <pc:docMk/>
          <pc:sldMk cId="3591963716" sldId="372"/>
        </pc:sldMkLst>
        <pc:inkChg chg="del">
          <ac:chgData name="Stefan, Alexandra" userId="31e1a6b8-5232-42c3-b6d4-9595b200ff55" providerId="ADAL" clId="{41082B6C-64ED-4557-AB3B-EDDB94049FA8}" dt="2023-11-14T14:01:18.672" v="0" actId="478"/>
          <ac:inkMkLst>
            <pc:docMk/>
            <pc:sldMk cId="3591963716" sldId="372"/>
            <ac:inkMk id="6" creationId="{95570213-B992-4389-A463-5F442CEF221A}"/>
          </ac:inkMkLst>
        </pc:inkChg>
      </pc:sldChg>
      <pc:sldChg chg="modSp mod">
        <pc:chgData name="Stefan, Alexandra" userId="31e1a6b8-5232-42c3-b6d4-9595b200ff55" providerId="ADAL" clId="{41082B6C-64ED-4557-AB3B-EDDB94049FA8}" dt="2023-11-16T14:39:35.889" v="194" actId="6549"/>
        <pc:sldMkLst>
          <pc:docMk/>
          <pc:sldMk cId="3992418874" sldId="373"/>
        </pc:sldMkLst>
        <pc:spChg chg="mod">
          <ac:chgData name="Stefan, Alexandra" userId="31e1a6b8-5232-42c3-b6d4-9595b200ff55" providerId="ADAL" clId="{41082B6C-64ED-4557-AB3B-EDDB94049FA8}" dt="2023-11-16T14:39:35.889" v="194" actId="6549"/>
          <ac:spMkLst>
            <pc:docMk/>
            <pc:sldMk cId="3992418874" sldId="373"/>
            <ac:spMk id="10" creationId="{00000000-0000-0000-0000-000000000000}"/>
          </ac:spMkLst>
        </pc:spChg>
        <pc:graphicFrameChg chg="mod modGraphic">
          <ac:chgData name="Stefan, Alexandra" userId="31e1a6b8-5232-42c3-b6d4-9595b200ff55" providerId="ADAL" clId="{41082B6C-64ED-4557-AB3B-EDDB94049FA8}" dt="2023-11-14T14:26:26.298" v="188" actId="20577"/>
          <ac:graphicFrameMkLst>
            <pc:docMk/>
            <pc:sldMk cId="3992418874" sldId="373"/>
            <ac:graphicFrameMk id="6" creationId="{00000000-0000-0000-0000-000000000000}"/>
          </ac:graphicFrameMkLst>
        </pc:graphicFrameChg>
      </pc:sldChg>
    </pc:docChg>
  </pc:docChgLst>
  <pc:docChgLst>
    <pc:chgData name="Alexandra Stefan" userId="31e1a6b8-5232-42c3-b6d4-9595b200ff55" providerId="ADAL" clId="{76AC8CAE-E6FC-4E71-9CAA-17738C433C77}"/>
    <pc:docChg chg="delSld modSld sldOrd modSection">
      <pc:chgData name="Alexandra Stefan" userId="31e1a6b8-5232-42c3-b6d4-9595b200ff55" providerId="ADAL" clId="{76AC8CAE-E6FC-4E71-9CAA-17738C433C77}" dt="2023-04-20T16:17:22.898" v="19"/>
      <pc:docMkLst>
        <pc:docMk/>
      </pc:docMkLst>
      <pc:sldChg chg="addSp">
        <pc:chgData name="Alexandra Stefan" userId="31e1a6b8-5232-42c3-b6d4-9595b200ff55" providerId="ADAL" clId="{76AC8CAE-E6FC-4E71-9CAA-17738C433C77}" dt="2023-04-20T16:17:22.898" v="19"/>
        <pc:sldMkLst>
          <pc:docMk/>
          <pc:sldMk cId="3579186461" sldId="296"/>
        </pc:sldMkLst>
        <pc:inkChg chg="add">
          <ac:chgData name="Alexandra Stefan" userId="31e1a6b8-5232-42c3-b6d4-9595b200ff55" providerId="ADAL" clId="{76AC8CAE-E6FC-4E71-9CAA-17738C433C77}" dt="2023-04-20T16:17:22.898" v="19"/>
          <ac:inkMkLst>
            <pc:docMk/>
            <pc:sldMk cId="3579186461" sldId="296"/>
            <ac:inkMk id="26" creationId="{17D4D9C5-0038-4C3A-95C1-6ED07D90C7BA}"/>
          </ac:inkMkLst>
        </pc:inkChg>
      </pc:sldChg>
      <pc:sldChg chg="modSp">
        <pc:chgData name="Alexandra Stefan" userId="31e1a6b8-5232-42c3-b6d4-9595b200ff55" providerId="ADAL" clId="{76AC8CAE-E6FC-4E71-9CAA-17738C433C77}" dt="2023-04-18T12:38:42.815" v="7" actId="20577"/>
        <pc:sldMkLst>
          <pc:docMk/>
          <pc:sldMk cId="520818338" sldId="358"/>
        </pc:sldMkLst>
        <pc:spChg chg="mod">
          <ac:chgData name="Alexandra Stefan" userId="31e1a6b8-5232-42c3-b6d4-9595b200ff55" providerId="ADAL" clId="{76AC8CAE-E6FC-4E71-9CAA-17738C433C77}" dt="2023-04-18T12:38:42.815" v="7" actId="20577"/>
          <ac:spMkLst>
            <pc:docMk/>
            <pc:sldMk cId="520818338" sldId="358"/>
            <ac:spMk id="24" creationId="{00000000-0000-0000-0000-000000000000}"/>
          </ac:spMkLst>
        </pc:spChg>
      </pc:sldChg>
      <pc:sldChg chg="modSp">
        <pc:chgData name="Alexandra Stefan" userId="31e1a6b8-5232-42c3-b6d4-9595b200ff55" providerId="ADAL" clId="{76AC8CAE-E6FC-4E71-9CAA-17738C433C77}" dt="2023-04-18T13:27:49.314" v="8" actId="6549"/>
        <pc:sldMkLst>
          <pc:docMk/>
          <pc:sldMk cId="4214315149" sldId="360"/>
        </pc:sldMkLst>
        <pc:spChg chg="mod">
          <ac:chgData name="Alexandra Stefan" userId="31e1a6b8-5232-42c3-b6d4-9595b200ff55" providerId="ADAL" clId="{76AC8CAE-E6FC-4E71-9CAA-17738C433C77}" dt="2023-04-18T13:27:49.314" v="8" actId="6549"/>
          <ac:spMkLst>
            <pc:docMk/>
            <pc:sldMk cId="4214315149" sldId="360"/>
            <ac:spMk id="3" creationId="{00000000-0000-0000-0000-000000000000}"/>
          </ac:spMkLst>
        </pc:spChg>
      </pc:sldChg>
      <pc:sldChg chg="modSp ord">
        <pc:chgData name="Alexandra Stefan" userId="31e1a6b8-5232-42c3-b6d4-9595b200ff55" providerId="ADAL" clId="{76AC8CAE-E6FC-4E71-9CAA-17738C433C77}" dt="2023-04-18T13:31:41.287" v="15" actId="207"/>
        <pc:sldMkLst>
          <pc:docMk/>
          <pc:sldMk cId="2838613888" sldId="369"/>
        </pc:sldMkLst>
        <pc:spChg chg="mod">
          <ac:chgData name="Alexandra Stefan" userId="31e1a6b8-5232-42c3-b6d4-9595b200ff55" providerId="ADAL" clId="{76AC8CAE-E6FC-4E71-9CAA-17738C433C77}" dt="2023-04-18T13:31:41.287" v="15" actId="207"/>
          <ac:spMkLst>
            <pc:docMk/>
            <pc:sldMk cId="2838613888" sldId="369"/>
            <ac:spMk id="66" creationId="{00000000-0000-0000-0000-000000000000}"/>
          </ac:spMkLst>
        </pc:spChg>
      </pc:sldChg>
      <pc:sldChg chg="addSp modSp">
        <pc:chgData name="Alexandra Stefan" userId="31e1a6b8-5232-42c3-b6d4-9595b200ff55" providerId="ADAL" clId="{76AC8CAE-E6FC-4E71-9CAA-17738C433C77}" dt="2023-04-20T16:17:22.898" v="19"/>
        <pc:sldMkLst>
          <pc:docMk/>
          <pc:sldMk cId="3553745456" sldId="370"/>
        </pc:sldMkLst>
        <pc:spChg chg="mod">
          <ac:chgData name="Alexandra Stefan" userId="31e1a6b8-5232-42c3-b6d4-9595b200ff55" providerId="ADAL" clId="{76AC8CAE-E6FC-4E71-9CAA-17738C433C77}" dt="2023-04-20T13:49:31.413" v="17" actId="13926"/>
          <ac:spMkLst>
            <pc:docMk/>
            <pc:sldMk cId="3553745456" sldId="370"/>
            <ac:spMk id="13" creationId="{00000000-0000-0000-0000-000000000000}"/>
          </ac:spMkLst>
        </pc:spChg>
        <pc:inkChg chg="add">
          <ac:chgData name="Alexandra Stefan" userId="31e1a6b8-5232-42c3-b6d4-9595b200ff55" providerId="ADAL" clId="{76AC8CAE-E6FC-4E71-9CAA-17738C433C77}" dt="2023-04-20T16:17:22.898" v="19"/>
          <ac:inkMkLst>
            <pc:docMk/>
            <pc:sldMk cId="3553745456" sldId="370"/>
            <ac:inkMk id="3" creationId="{3BB848CD-BBD3-4339-A670-22D96AA2FA6D}"/>
          </ac:inkMkLst>
        </pc:inkChg>
      </pc:sldChg>
      <pc:sldChg chg="addSp modSp">
        <pc:chgData name="Alexandra Stefan" userId="31e1a6b8-5232-42c3-b6d4-9595b200ff55" providerId="ADAL" clId="{76AC8CAE-E6FC-4E71-9CAA-17738C433C77}" dt="2023-04-20T16:17:22.898" v="19"/>
        <pc:sldMkLst>
          <pc:docMk/>
          <pc:sldMk cId="3591963716" sldId="372"/>
        </pc:sldMkLst>
        <pc:spChg chg="mod">
          <ac:chgData name="Alexandra Stefan" userId="31e1a6b8-5232-42c3-b6d4-9595b200ff55" providerId="ADAL" clId="{76AC8CAE-E6FC-4E71-9CAA-17738C433C77}" dt="2023-04-20T13:51:11.138" v="18" actId="1076"/>
          <ac:spMkLst>
            <pc:docMk/>
            <pc:sldMk cId="3591963716" sldId="372"/>
            <ac:spMk id="3" creationId="{00000000-0000-0000-0000-000000000000}"/>
          </ac:spMkLst>
        </pc:spChg>
        <pc:inkChg chg="add">
          <ac:chgData name="Alexandra Stefan" userId="31e1a6b8-5232-42c3-b6d4-9595b200ff55" providerId="ADAL" clId="{76AC8CAE-E6FC-4E71-9CAA-17738C433C77}" dt="2023-04-20T16:17:22.898" v="19"/>
          <ac:inkMkLst>
            <pc:docMk/>
            <pc:sldMk cId="3591963716" sldId="372"/>
            <ac:inkMk id="6" creationId="{95570213-B992-4389-A463-5F442CEF221A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1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5" y="1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2" tIns="44066" rIns="88132" bIns="440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100"/>
            <a:ext cx="5607711" cy="4182457"/>
          </a:xfrm>
          <a:prstGeom prst="rect">
            <a:avLst/>
          </a:prstGeom>
        </p:spPr>
        <p:txBody>
          <a:bodyPr vert="horz" lIns="88132" tIns="44066" rIns="88132" bIns="440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88132" tIns="44066" rIns="88132" bIns="44066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2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16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56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64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38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35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3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27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14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91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5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9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08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5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l.mtu.edu/cs2321/www/newLectures/30_More_Dijkstra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ijkstra's_algorith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/>
              <a:t>Single-Source Shortest Paths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11753" y="4191000"/>
            <a:ext cx="4685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3318 – Algorithms and Data Structures</a:t>
            </a:r>
          </a:p>
          <a:p>
            <a:pPr algn="ctr" eaLnBrk="1" hangingPunct="1"/>
            <a:r>
              <a:rPr lang="en-US"/>
              <a:t>Alexandra Stefan</a:t>
            </a:r>
            <a:endParaRPr lang="en-US" dirty="0"/>
          </a:p>
          <a:p>
            <a:pPr algn="ctr" eaLnBrk="1" hangingPunct="1"/>
            <a:r>
              <a:rPr lang="en-US" dirty="0"/>
              <a:t>University of Texas at 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8992-6804-4CBA-929A-88509E13E38E}" type="datetime1">
              <a:rPr lang="en-US" smtClean="0"/>
              <a:t>11/16/2023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See: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http://www.csl.mtu.edu/cs2321/www/newLectures/30_More_Dijkstra.htm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and the robot navigation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https://en.wikipedia.org/wiki/Dijkstra%27s_algorithm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22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All-Pairs Shortest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Dijkstra to compute the Shortest Path Spanning Tree (SPST) for each vertex used as source.</a:t>
            </a:r>
          </a:p>
          <a:p>
            <a:pPr lvl="1"/>
            <a:r>
              <a:rPr lang="en-US" dirty="0"/>
              <a:t>Note that the array of predecessors completely specifies the SPST.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1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382000" cy="1143000"/>
          </a:xfrm>
        </p:spPr>
        <p:txBody>
          <a:bodyPr/>
          <a:lstStyle/>
          <a:p>
            <a:r>
              <a:rPr lang="en-US" dirty="0"/>
              <a:t>Worked-out (SPST) Dijkstra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40302"/>
            <a:ext cx="8229600" cy="5481173"/>
          </a:xfrm>
        </p:spPr>
        <p:txBody>
          <a:bodyPr/>
          <a:lstStyle/>
          <a:p>
            <a:r>
              <a:rPr lang="en-US" sz="2400" dirty="0"/>
              <a:t>Note that this example is for an undirected graph. The same algorithm will be applied to a directed graph (going in the direction of the arrows).</a:t>
            </a:r>
          </a:p>
          <a:p>
            <a:endParaRPr lang="en-US" sz="800" dirty="0"/>
          </a:p>
          <a:p>
            <a:r>
              <a:rPr lang="en-US" sz="2400" dirty="0"/>
              <a:t>When moving to a new page, the last state of the graph (bottom right) is copied first (top left).</a:t>
            </a:r>
          </a:p>
          <a:p>
            <a:endParaRPr lang="en-US" sz="800" dirty="0"/>
          </a:p>
          <a:p>
            <a:r>
              <a:rPr lang="en-US" sz="2400" dirty="0"/>
              <a:t>Purple edges – (</a:t>
            </a:r>
            <a:r>
              <a:rPr lang="en-US" sz="2400" dirty="0" err="1"/>
              <a:t>u,v</a:t>
            </a:r>
            <a:r>
              <a:rPr lang="en-US" sz="2400" dirty="0"/>
              <a:t>) best edge discovered so far to connect v to the tree (u is already in the tree). Edges between nodes in current SPST and nodes outside of it.</a:t>
            </a:r>
          </a:p>
          <a:p>
            <a:endParaRPr lang="en-US" sz="800" dirty="0"/>
          </a:p>
          <a:p>
            <a:r>
              <a:rPr lang="en-US" sz="2400" dirty="0"/>
              <a:t>Gray edges – edges discovered that do not provide a shorter path to the vertex (discovered, but not used).</a:t>
            </a:r>
          </a:p>
          <a:p>
            <a:endParaRPr lang="en-US" sz="800" dirty="0"/>
          </a:p>
          <a:p>
            <a:r>
              <a:rPr lang="en-US" sz="2400" dirty="0"/>
              <a:t>Red edges and vertices – shortest path spanning tree (SPST) built with Dijkstra.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53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74" name="Group 173"/>
          <p:cNvGrpSpPr/>
          <p:nvPr/>
        </p:nvGrpSpPr>
        <p:grpSpPr>
          <a:xfrm>
            <a:off x="1524001" y="76201"/>
            <a:ext cx="4483385" cy="3104585"/>
            <a:chOff x="0" y="76200"/>
            <a:chExt cx="4483385" cy="3104585"/>
          </a:xfrm>
        </p:grpSpPr>
        <p:grpSp>
          <p:nvGrpSpPr>
            <p:cNvPr id="5" name="Group 4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14" name="Straight Connector 13"/>
              <p:cNvCxnSpPr>
                <a:stCxn id="38" idx="6"/>
                <a:endCxn id="25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38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30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30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30" idx="6"/>
                <a:endCxn id="27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8" idx="5"/>
                <a:endCxn id="26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6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4" idx="4"/>
                <a:endCxn id="26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50" name="Straight Connector 49"/>
            <p:cNvCxnSpPr>
              <a:stCxn id="38" idx="4"/>
              <a:endCxn id="29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52" name="Straight Connector 51"/>
            <p:cNvCxnSpPr>
              <a:stCxn id="34" idx="7"/>
              <a:endCxn id="33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224820" y="129612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54" name="Straight Connector 53"/>
            <p:cNvCxnSpPr>
              <a:stCxn id="32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3276600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555660" y="9906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1612616" y="3616891"/>
            <a:ext cx="4483385" cy="3104585"/>
            <a:chOff x="0" y="76200"/>
            <a:chExt cx="4483385" cy="3104585"/>
          </a:xfrm>
        </p:grpSpPr>
        <p:grpSp>
          <p:nvGrpSpPr>
            <p:cNvPr id="176" name="Group 175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203" name="Group 202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35" name="Oval 23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204" name="Group 203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33" name="Oval 23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extBox 23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205" name="Group 204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31" name="Oval 23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TextBox 23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206" name="Group 205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29" name="Oval 22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207" name="Group 206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27" name="Oval 22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TextBox 22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208" name="Group 207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25" name="Oval 22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TextBox 22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209" name="Group 208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23" name="Oval 22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TextBox 22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210" name="Group 209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21" name="Oval 22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TextBox 22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211" name="Straight Connector 210"/>
              <p:cNvCxnSpPr>
                <a:stCxn id="235" idx="6"/>
                <a:endCxn id="222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235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>
                <a:endCxn id="227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>
                <a:endCxn id="232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>
                <a:stCxn id="227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>
                <a:stCxn id="227" idx="6"/>
                <a:endCxn id="224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>
                <a:stCxn id="225" idx="5"/>
                <a:endCxn id="223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>
                <a:endCxn id="223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>
                <a:stCxn id="221" idx="4"/>
                <a:endCxn id="223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TextBox 176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187" name="Straight Connector 186"/>
            <p:cNvCxnSpPr>
              <a:stCxn id="235" idx="4"/>
              <a:endCxn id="226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189" name="Straight Connector 188"/>
            <p:cNvCxnSpPr>
              <a:stCxn id="231" idx="7"/>
              <a:endCxn id="230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3224820" y="129612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191" name="Straight Connector 190"/>
            <p:cNvCxnSpPr>
              <a:stCxn id="229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193" name="Straight Connector 192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93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25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3555660" y="9906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40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6108416" y="76201"/>
            <a:ext cx="4483385" cy="3104585"/>
            <a:chOff x="0" y="76200"/>
            <a:chExt cx="4483385" cy="3104585"/>
          </a:xfrm>
        </p:grpSpPr>
        <p:grpSp>
          <p:nvGrpSpPr>
            <p:cNvPr id="238" name="Group 237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265" name="Group 264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97" name="Oval 29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TextBox 29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266" name="Group 265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95" name="Oval 29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TextBox 29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267" name="Group 266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93" name="Oval 29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TextBox 29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268" name="Group 267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91" name="Oval 29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extBox 29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269" name="Group 268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89" name="Oval 28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TextBox 28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270" name="Group 269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7" name="Oval 28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TextBox 28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271" name="Group 270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85" name="Oval 28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TextBox 28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272" name="Group 271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83" name="Oval 28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TextBox 28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273" name="Straight Connector 272"/>
              <p:cNvCxnSpPr>
                <a:stCxn id="297" idx="6"/>
                <a:endCxn id="284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>
                <a:stCxn id="297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>
                <a:endCxn id="289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>
                <a:endCxn id="294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>
                <a:stCxn id="289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>
                <a:stCxn id="289" idx="6"/>
                <a:endCxn id="286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>
                <a:stCxn id="287" idx="5"/>
                <a:endCxn id="285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>
                <a:endCxn id="285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>
                <a:stCxn id="283" idx="4"/>
                <a:endCxn id="285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9" name="TextBox 238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249" name="Straight Connector 248"/>
            <p:cNvCxnSpPr>
              <a:stCxn id="297" idx="4"/>
              <a:endCxn id="288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TextBox 249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251" name="Straight Connector 250"/>
            <p:cNvCxnSpPr>
              <a:stCxn id="293" idx="7"/>
              <a:endCxn id="292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3224820" y="129612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253" name="Straight Connector 252"/>
            <p:cNvCxnSpPr>
              <a:stCxn id="291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255" name="Straight Connector 254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TextBox 255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3276600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3555660" y="9906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inf</a:t>
              </a:r>
              <a:endParaRPr lang="en-US" sz="1000" b="1" dirty="0"/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6108416" y="3657601"/>
            <a:ext cx="4483385" cy="3104585"/>
            <a:chOff x="0" y="76200"/>
            <a:chExt cx="4483385" cy="3104585"/>
          </a:xfrm>
        </p:grpSpPr>
        <p:grpSp>
          <p:nvGrpSpPr>
            <p:cNvPr id="302" name="Group 301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329" name="Group 328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TextBox 36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330" name="Group 329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59" name="Oval 35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TextBox 35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331" name="Group 330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57" name="Oval 35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TextBox 35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332" name="Group 331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55" name="Oval 35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TextBox 35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333" name="Group 332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53" name="Oval 35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TextBox 35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334" name="Group 333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51" name="Oval 35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TextBox 35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335" name="Group 334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49" name="Oval 3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TextBox 3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336" name="Group 335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47" name="Oval 3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TextBox 3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337" name="Straight Connector 336"/>
              <p:cNvCxnSpPr>
                <a:stCxn id="361" idx="6"/>
                <a:endCxn id="348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>
                <a:stCxn id="361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>
                <a:endCxn id="353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>
                <a:endCxn id="358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>
                <a:stCxn id="353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>
                <a:stCxn id="353" idx="6"/>
                <a:endCxn id="350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>
                <a:stCxn id="351" idx="5"/>
                <a:endCxn id="349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>
                <a:endCxn id="349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>
                <a:stCxn id="347" idx="4"/>
                <a:endCxn id="349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3" name="TextBox 302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313" name="Straight Connector 312"/>
            <p:cNvCxnSpPr>
              <a:stCxn id="361" idx="4"/>
              <a:endCxn id="352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TextBox 313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315" name="Straight Connector 314"/>
            <p:cNvCxnSpPr>
              <a:stCxn id="357" idx="7"/>
              <a:endCxn id="356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3224820" y="129612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317" name="Straight Connector 316"/>
            <p:cNvCxnSpPr>
              <a:stCxn id="355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TextBox 317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319" name="Straight Connector 318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TextBox 319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17</a:t>
              </a:r>
            </a:p>
            <a:p>
              <a:r>
                <a:rPr lang="en-US" sz="1000" b="1" dirty="0"/>
                <a:t>(4)</a:t>
              </a: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3555660" y="9906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40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sp>
        <p:nvSpPr>
          <p:cNvPr id="364" name="TextBox 363"/>
          <p:cNvSpPr txBox="1"/>
          <p:nvPr/>
        </p:nvSpPr>
        <p:spPr>
          <a:xfrm>
            <a:off x="1583358" y="3258482"/>
            <a:ext cx="11910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Distance from source (5) to this vertex</a:t>
            </a:r>
          </a:p>
        </p:txBody>
      </p:sp>
      <p:sp>
        <p:nvSpPr>
          <p:cNvPr id="365" name="TextBox 364"/>
          <p:cNvSpPr txBox="1"/>
          <p:nvPr/>
        </p:nvSpPr>
        <p:spPr>
          <a:xfrm>
            <a:off x="2163057" y="4131779"/>
            <a:ext cx="70000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Parent</a:t>
            </a:r>
          </a:p>
        </p:txBody>
      </p:sp>
      <p:cxnSp>
        <p:nvCxnSpPr>
          <p:cNvPr id="367" name="Straight Arrow Connector 366"/>
          <p:cNvCxnSpPr>
            <a:stCxn id="365" idx="3"/>
          </p:cNvCxnSpPr>
          <p:nvPr/>
        </p:nvCxnSpPr>
        <p:spPr>
          <a:xfrm flipV="1">
            <a:off x="2863064" y="4029669"/>
            <a:ext cx="178087" cy="2559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/>
          <p:cNvCxnSpPr>
            <a:stCxn id="364" idx="3"/>
          </p:cNvCxnSpPr>
          <p:nvPr/>
        </p:nvCxnSpPr>
        <p:spPr>
          <a:xfrm>
            <a:off x="2774448" y="3627815"/>
            <a:ext cx="273010" cy="189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274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6108416" y="76201"/>
            <a:ext cx="4483385" cy="3104585"/>
            <a:chOff x="0" y="76200"/>
            <a:chExt cx="4483385" cy="3104585"/>
          </a:xfrm>
        </p:grpSpPr>
        <p:grpSp>
          <p:nvGrpSpPr>
            <p:cNvPr id="68" name="Group 67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27" name="Oval 12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25" name="Oval 12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123" name="Oval 12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19" name="Oval 11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117" name="Oval 11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113" name="Oval 11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103" name="Straight Connector 102"/>
              <p:cNvCxnSpPr>
                <a:stCxn id="127" idx="6"/>
                <a:endCxn id="114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127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endCxn id="119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endCxn id="124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119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119" idx="6"/>
                <a:endCxn id="116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17" idx="5"/>
                <a:endCxn id="115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endCxn id="115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113" idx="4"/>
                <a:endCxn id="115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79" name="Straight Connector 78"/>
            <p:cNvCxnSpPr>
              <a:stCxn id="127" idx="4"/>
              <a:endCxn id="118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81" name="Straight Connector 80"/>
            <p:cNvCxnSpPr>
              <a:stCxn id="123" idx="7"/>
              <a:endCxn id="122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3254475" y="12192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83" name="Straight Connector 82"/>
            <p:cNvCxnSpPr>
              <a:stCxn id="121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17</a:t>
              </a:r>
            </a:p>
            <a:p>
              <a:r>
                <a:rPr lang="en-US" sz="1000" b="1" dirty="0"/>
                <a:t>(4)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55660" y="990600"/>
              <a:ext cx="344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 40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25</a:t>
              </a:r>
            </a:p>
            <a:p>
              <a:r>
                <a:rPr lang="en-US" sz="1000" b="1" dirty="0"/>
                <a:t>(3)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1524001" y="76201"/>
            <a:ext cx="4483385" cy="3104585"/>
            <a:chOff x="0" y="76200"/>
            <a:chExt cx="4483385" cy="3104585"/>
          </a:xfrm>
        </p:grpSpPr>
        <p:grpSp>
          <p:nvGrpSpPr>
            <p:cNvPr id="194" name="Group 193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53" name="Oval 25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TextBox 25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222" name="Group 221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51" name="Oval 25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TextBox 25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49" name="Oval 24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TextBox 24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47" name="Oval 24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TextBox 24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245" name="Oval 24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TextBox 24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243" name="Oval 24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227" name="Group 226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241" name="Oval 24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TextBox 24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228" name="Group 227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239" name="Oval 23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TextBox 23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229" name="Straight Connector 228"/>
              <p:cNvCxnSpPr>
                <a:stCxn id="253" idx="6"/>
                <a:endCxn id="240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>
                <a:stCxn id="253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>
                <a:endCxn id="245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>
                <a:endCxn id="250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>
                <a:stCxn id="245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>
                <a:stCxn id="245" idx="6"/>
                <a:endCxn id="242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>
                <a:stCxn id="243" idx="5"/>
                <a:endCxn id="241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>
                <a:endCxn id="241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>
                <a:stCxn id="239" idx="4"/>
                <a:endCxn id="241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5" name="TextBox 194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205" name="Straight Connector 204"/>
            <p:cNvCxnSpPr>
              <a:stCxn id="253" idx="4"/>
              <a:endCxn id="244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205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207" name="Straight Connector 206"/>
            <p:cNvCxnSpPr>
              <a:stCxn id="249" idx="7"/>
              <a:endCxn id="248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/>
            <p:cNvSpPr txBox="1"/>
            <p:nvPr/>
          </p:nvSpPr>
          <p:spPr>
            <a:xfrm>
              <a:off x="3224820" y="129612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209" name="Straight Connector 208"/>
            <p:cNvCxnSpPr>
              <a:stCxn id="247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extBox 209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211" name="Straight Connector 210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TextBox 211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17</a:t>
              </a:r>
            </a:p>
            <a:p>
              <a:r>
                <a:rPr lang="en-US" sz="1000" b="1" dirty="0"/>
                <a:t>(4)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3555660" y="9906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40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524001" y="3677216"/>
            <a:ext cx="4483385" cy="3104585"/>
            <a:chOff x="0" y="76200"/>
            <a:chExt cx="4483385" cy="3104585"/>
          </a:xfrm>
        </p:grpSpPr>
        <p:grpSp>
          <p:nvGrpSpPr>
            <p:cNvPr id="256" name="Group 255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283" name="Group 282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15" name="Oval 31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TextBox 31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284" name="Group 283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13" name="Oval 31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TextBox 31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285" name="Group 284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11" name="Oval 31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TextBox 31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286" name="Group 285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9" name="Oval 30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TextBox 30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287" name="Group 286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7" name="Oval 30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TextBox 30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288" name="Group 287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05" name="Oval 30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TextBox 30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289" name="Group 288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03" name="Oval 30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TextBox 30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290" name="Group 289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01" name="Oval 30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TextBox 30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291" name="Straight Connector 290"/>
              <p:cNvCxnSpPr>
                <a:stCxn id="315" idx="6"/>
                <a:endCxn id="302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>
                <a:stCxn id="315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>
                <a:endCxn id="307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>
                <a:endCxn id="312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>
                <a:stCxn id="307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>
                <a:stCxn id="307" idx="6"/>
                <a:endCxn id="304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>
                <a:stCxn id="305" idx="5"/>
                <a:endCxn id="303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>
                <a:endCxn id="303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>
                <a:stCxn id="301" idx="4"/>
                <a:endCxn id="303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7" name="TextBox 256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267" name="Straight Connector 266"/>
            <p:cNvCxnSpPr>
              <a:stCxn id="315" idx="4"/>
              <a:endCxn id="306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xtBox 267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269" name="Straight Connector 268"/>
            <p:cNvCxnSpPr>
              <a:stCxn id="311" idx="7"/>
              <a:endCxn id="310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TextBox 269"/>
            <p:cNvSpPr txBox="1"/>
            <p:nvPr/>
          </p:nvSpPr>
          <p:spPr>
            <a:xfrm>
              <a:off x="3254475" y="12192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271" name="Straight Connector 270"/>
            <p:cNvCxnSpPr>
              <a:stCxn id="309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TextBox 271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273" name="Straight Connector 272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TextBox 273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17</a:t>
              </a:r>
            </a:p>
            <a:p>
              <a:r>
                <a:rPr lang="en-US" sz="1000" b="1" dirty="0"/>
                <a:t>(4)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3555660" y="990600"/>
              <a:ext cx="344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 26</a:t>
              </a:r>
            </a:p>
            <a:p>
              <a:r>
                <a:rPr lang="en-US" sz="1000" b="1" dirty="0"/>
                <a:t>(7)</a:t>
              </a: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25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6108416" y="3677216"/>
            <a:ext cx="4483385" cy="3104585"/>
            <a:chOff x="0" y="76200"/>
            <a:chExt cx="4483385" cy="3104585"/>
          </a:xfrm>
        </p:grpSpPr>
        <p:grpSp>
          <p:nvGrpSpPr>
            <p:cNvPr id="318" name="Group 317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345" name="Group 344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7" name="Oval 37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TextBox 37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5" name="Oval 37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TextBox 37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347" name="Group 346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3" name="Oval 37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TextBox 37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71" name="Oval 37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TextBox 37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349" name="Group 348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9" name="Oval 36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TextBox 36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350" name="Group 349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7" name="Oval 36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TextBox 36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351" name="Group 350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65" name="Oval 36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TextBox 36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352" name="Group 351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3" name="Oval 36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TextBox 36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353" name="Straight Connector 352"/>
              <p:cNvCxnSpPr>
                <a:stCxn id="377" idx="6"/>
                <a:endCxn id="364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>
                <a:stCxn id="377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>
                <a:endCxn id="369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>
                <a:endCxn id="374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>
                <a:stCxn id="369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>
                <a:stCxn id="369" idx="6"/>
                <a:endCxn id="366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>
                <a:stCxn id="367" idx="5"/>
                <a:endCxn id="365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>
                <a:endCxn id="365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>
                <a:stCxn id="363" idx="4"/>
                <a:endCxn id="365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9" name="TextBox 318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329" name="Straight Connector 328"/>
            <p:cNvCxnSpPr>
              <a:stCxn id="377" idx="4"/>
              <a:endCxn id="368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0" name="TextBox 329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331" name="Straight Connector 330"/>
            <p:cNvCxnSpPr>
              <a:stCxn id="373" idx="7"/>
              <a:endCxn id="372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TextBox 331"/>
            <p:cNvSpPr txBox="1"/>
            <p:nvPr/>
          </p:nvSpPr>
          <p:spPr>
            <a:xfrm>
              <a:off x="3254475" y="12192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333" name="Straight Connector 332"/>
            <p:cNvCxnSpPr>
              <a:stCxn id="371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TextBox 333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335" name="Straight Connector 334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6" name="TextBox 335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338" name="TextBox 337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17</a:t>
              </a:r>
            </a:p>
            <a:p>
              <a:r>
                <a:rPr lang="en-US" sz="1000" b="1" dirty="0"/>
                <a:t>(4)</a:t>
              </a:r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3555660" y="990600"/>
              <a:ext cx="344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 26</a:t>
              </a:r>
            </a:p>
            <a:p>
              <a:r>
                <a:rPr lang="en-US" sz="1000" b="1" dirty="0"/>
                <a:t>(7)</a:t>
              </a: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25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5487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1" y="95816"/>
            <a:ext cx="4483385" cy="3104585"/>
            <a:chOff x="0" y="76200"/>
            <a:chExt cx="4483385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65" name="Oval 6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41" name="Straight Connector 40"/>
              <p:cNvCxnSpPr>
                <a:stCxn id="65" idx="6"/>
                <a:endCxn id="52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65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57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endCxn id="62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57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57" idx="6"/>
                <a:endCxn id="54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55" idx="5"/>
                <a:endCxn id="53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endCxn id="53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51" idx="4"/>
                <a:endCxn id="53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17" name="Straight Connector 16"/>
            <p:cNvCxnSpPr>
              <a:stCxn id="65" idx="4"/>
              <a:endCxn id="56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19" name="Straight Connector 18"/>
            <p:cNvCxnSpPr>
              <a:stCxn id="61" idx="7"/>
              <a:endCxn id="60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254475" y="12192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21" name="Straight Connector 20"/>
            <p:cNvCxnSpPr>
              <a:stCxn id="59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17</a:t>
              </a:r>
            </a:p>
            <a:p>
              <a:r>
                <a:rPr lang="en-US" sz="1000" b="1" dirty="0"/>
                <a:t>(4)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55660" y="990600"/>
              <a:ext cx="344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 26</a:t>
              </a:r>
            </a:p>
            <a:p>
              <a:r>
                <a:rPr lang="en-US" sz="1000" b="1" dirty="0"/>
                <a:t>(7)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25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08416" y="95816"/>
            <a:ext cx="4483385" cy="3104585"/>
            <a:chOff x="0" y="76200"/>
            <a:chExt cx="4483385" cy="3104585"/>
          </a:xfrm>
        </p:grpSpPr>
        <p:grpSp>
          <p:nvGrpSpPr>
            <p:cNvPr id="68" name="Group 67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27" name="Oval 12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25" name="Oval 12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123" name="Oval 12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19" name="Oval 11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117" name="Oval 11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113" name="Oval 11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103" name="Straight Connector 102"/>
              <p:cNvCxnSpPr>
                <a:stCxn id="127" idx="6"/>
                <a:endCxn id="114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127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endCxn id="119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endCxn id="124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119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119" idx="6"/>
                <a:endCxn id="116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17" idx="5"/>
                <a:endCxn id="115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endCxn id="115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113" idx="4"/>
                <a:endCxn id="115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79" name="Straight Connector 78"/>
            <p:cNvCxnSpPr>
              <a:stCxn id="127" idx="4"/>
              <a:endCxn id="118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81" name="Straight Connector 80"/>
            <p:cNvCxnSpPr>
              <a:stCxn id="123" idx="7"/>
              <a:endCxn id="122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3254475" y="12192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83" name="Straight Connector 82"/>
            <p:cNvCxnSpPr>
              <a:stCxn id="121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17</a:t>
              </a:r>
            </a:p>
            <a:p>
              <a:r>
                <a:rPr lang="en-US" sz="1000" b="1" dirty="0"/>
                <a:t>(4)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28819" y="1028075"/>
              <a:ext cx="344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 26</a:t>
              </a:r>
            </a:p>
            <a:p>
              <a:r>
                <a:rPr lang="en-US" sz="1000" b="1" dirty="0"/>
                <a:t>(7)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25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524001" y="3677216"/>
            <a:ext cx="4483385" cy="3104585"/>
            <a:chOff x="0" y="76200"/>
            <a:chExt cx="4483385" cy="3104585"/>
          </a:xfrm>
        </p:grpSpPr>
        <p:grpSp>
          <p:nvGrpSpPr>
            <p:cNvPr id="130" name="Group 129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89" name="Oval 18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87" name="Oval 18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185" name="Oval 18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83" name="Oval 18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181" name="Oval 18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179" name="Oval 17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177" name="Oval 17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175" name="Oval 17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165" name="Straight Connector 164"/>
              <p:cNvCxnSpPr>
                <a:stCxn id="189" idx="6"/>
                <a:endCxn id="176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>
                <a:stCxn id="189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>
                <a:endCxn id="181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>
                <a:endCxn id="186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>
                <a:stCxn id="181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>
                <a:stCxn id="181" idx="6"/>
                <a:endCxn id="178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>
                <a:stCxn id="179" idx="5"/>
                <a:endCxn id="177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>
                <a:endCxn id="177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>
                <a:stCxn id="175" idx="4"/>
                <a:endCxn id="177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TextBox 130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141" name="Straight Connector 140"/>
            <p:cNvCxnSpPr>
              <a:stCxn id="189" idx="4"/>
              <a:endCxn id="180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143" name="Straight Connector 142"/>
            <p:cNvCxnSpPr>
              <a:stCxn id="185" idx="7"/>
              <a:endCxn id="184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3254475" y="12192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145" name="Straight Connector 144"/>
            <p:cNvCxnSpPr>
              <a:stCxn id="183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147" name="Straight Connector 146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351880" y="164068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10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0" y="2557789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0</a:t>
              </a:r>
            </a:p>
            <a:p>
              <a:r>
                <a:rPr lang="en-US" sz="1000" b="1" dirty="0"/>
                <a:t>(-)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4152845" y="861773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30</a:t>
              </a:r>
            </a:p>
            <a:p>
              <a:r>
                <a:rPr lang="en-US" sz="1000" b="1" dirty="0"/>
                <a:t>(0)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314645" y="27240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12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124200" y="1885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17</a:t>
              </a:r>
            </a:p>
            <a:p>
              <a:r>
                <a:rPr lang="en-US" sz="1000" b="1" dirty="0"/>
                <a:t>(4)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528819" y="1028075"/>
              <a:ext cx="344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 26</a:t>
              </a:r>
            </a:p>
            <a:p>
              <a:r>
                <a:rPr lang="en-US" sz="1000" b="1" dirty="0"/>
                <a:t>(7)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260260" y="150489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25</a:t>
              </a:r>
            </a:p>
            <a:p>
              <a:r>
                <a:rPr lang="en-US" sz="1000" b="1" dirty="0"/>
                <a:t>(5)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498260" y="2209800"/>
              <a:ext cx="330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15</a:t>
              </a:r>
            </a:p>
            <a:p>
              <a:r>
                <a:rPr lang="en-US" sz="1000" b="1" dirty="0"/>
                <a:t>(5)</a:t>
              </a:r>
            </a:p>
          </p:txBody>
        </p:sp>
      </p:grpSp>
      <p:graphicFrame>
        <p:nvGraphicFramePr>
          <p:cNvPr id="191" name="Table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82619"/>
              </p:ext>
            </p:extLst>
          </p:nvPr>
        </p:nvGraphicFramePr>
        <p:xfrm>
          <a:off x="6096001" y="3276600"/>
          <a:ext cx="4059869" cy="3576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/>
                        <a:t>Vertex,</a:t>
                      </a:r>
                      <a:r>
                        <a:rPr lang="en-US" sz="1600" b="0" baseline="0" dirty="0"/>
                        <a:t> as  added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/>
                        <a:t>Edge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/>
                        <a:t>(</a:t>
                      </a:r>
                      <a:r>
                        <a:rPr lang="en-US" sz="1600" b="0" dirty="0" err="1"/>
                        <a:t>parent,vertex</a:t>
                      </a:r>
                      <a:r>
                        <a:rPr lang="en-US" sz="1600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/>
                        <a:t>Distance from source to vertex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(5,0)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(5,4)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(5,3)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(4,7)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(3,1)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(7,2)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(0,6)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530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80899" y="3276600"/>
            <a:ext cx="4199854" cy="3048000"/>
            <a:chOff x="864704" y="3048000"/>
            <a:chExt cx="4199854" cy="3048000"/>
          </a:xfrm>
        </p:grpSpPr>
        <p:grpSp>
          <p:nvGrpSpPr>
            <p:cNvPr id="15" name="Group 14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23" name="Straight Connector 22"/>
            <p:cNvCxnSpPr>
              <a:stCxn id="47" idx="6"/>
              <a:endCxn id="34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7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39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44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9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39" idx="6"/>
              <a:endCxn id="36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7" idx="5"/>
              <a:endCxn id="35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35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3" idx="4"/>
              <a:endCxn id="35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758395" y="42071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641001" y="32766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594061" y="393816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75270" y="40430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471048" y="454752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707801" y="47814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70843" y="535807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20291" y="59810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23153" y="53148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955201" y="52578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25</a:t>
            </a:r>
          </a:p>
        </p:txBody>
      </p:sp>
      <p:cxnSp>
        <p:nvCxnSpPr>
          <p:cNvPr id="59" name="Straight Connector 58"/>
          <p:cNvCxnSpPr>
            <a:stCxn id="47" idx="4"/>
            <a:endCxn id="38" idx="0"/>
          </p:cNvCxnSpPr>
          <p:nvPr/>
        </p:nvCxnSpPr>
        <p:spPr>
          <a:xfrm flipH="1">
            <a:off x="7475757" y="3742731"/>
            <a:ext cx="355038" cy="129093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180353" y="45332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18</a:t>
            </a:r>
          </a:p>
        </p:txBody>
      </p:sp>
      <p:cxnSp>
        <p:nvCxnSpPr>
          <p:cNvPr id="61" name="Straight Connector 60"/>
          <p:cNvCxnSpPr>
            <a:stCxn id="43" idx="7"/>
            <a:endCxn id="42" idx="2"/>
          </p:cNvCxnSpPr>
          <p:nvPr/>
        </p:nvCxnSpPr>
        <p:spPr>
          <a:xfrm flipV="1">
            <a:off x="9135440" y="4504729"/>
            <a:ext cx="198934" cy="3552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77119" y="449652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9</a:t>
            </a:r>
          </a:p>
        </p:txBody>
      </p:sp>
      <p:cxnSp>
        <p:nvCxnSpPr>
          <p:cNvPr id="63" name="Straight Connector 62"/>
          <p:cNvCxnSpPr>
            <a:stCxn id="41" idx="6"/>
          </p:cNvCxnSpPr>
          <p:nvPr/>
        </p:nvCxnSpPr>
        <p:spPr>
          <a:xfrm flipV="1">
            <a:off x="9583395" y="4038601"/>
            <a:ext cx="416358" cy="2330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542553" y="38665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7560393" y="4724401"/>
            <a:ext cx="458161" cy="3300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761019" y="471296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"/>
          </p:nvPr>
        </p:nvSpPr>
        <p:spPr>
          <a:xfrm>
            <a:off x="6962784" y="1935340"/>
            <a:ext cx="3460880" cy="1143000"/>
          </a:xfrm>
        </p:spPr>
        <p:txBody>
          <a:bodyPr/>
          <a:lstStyle/>
          <a:p>
            <a:r>
              <a:rPr lang="en-US" sz="2000" dirty="0"/>
              <a:t>Find the </a:t>
            </a:r>
            <a:r>
              <a:rPr lang="en-US" sz="2000" dirty="0">
                <a:solidFill>
                  <a:srgbClr val="FF0000"/>
                </a:solidFill>
              </a:rPr>
              <a:t>SPST(G,5)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r>
              <a:rPr lang="en-US" sz="1800" dirty="0"/>
              <a:t>Show the distance and the parent for each vertex.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24001" y="0"/>
            <a:ext cx="421320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Dijkstra(</a:t>
            </a:r>
            <a:r>
              <a:rPr lang="en-US" i="1" dirty="0" err="1"/>
              <a:t>G,w,s</a:t>
            </a:r>
            <a:r>
              <a:rPr lang="en-US" i="1" dirty="0"/>
              <a:t>) </a:t>
            </a:r>
            <a:r>
              <a:rPr lang="en-US" dirty="0"/>
              <a:t>// N = |V|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 err="1"/>
              <a:t>int</a:t>
            </a:r>
            <a:r>
              <a:rPr lang="en-US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i="1" dirty="0"/>
              <a:t>For v =0 -&gt; N-1</a:t>
            </a:r>
            <a:endParaRPr lang="en-US" i="1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 dirty="0"/>
              <a:t>     d[v]=</a:t>
            </a:r>
            <a:r>
              <a:rPr lang="en-US" i="1" dirty="0" err="1"/>
              <a:t>inf</a:t>
            </a:r>
            <a:r>
              <a:rPr lang="en-US" i="1" dirty="0"/>
              <a:t>    </a:t>
            </a:r>
            <a:r>
              <a:rPr lang="en-US" sz="1600" i="1" dirty="0"/>
              <a:t>//total weight from s to v 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/>
              <a:t>     p[v]=-1   </a:t>
            </a:r>
            <a:r>
              <a:rPr lang="en-US" sz="1600" i="1" dirty="0"/>
              <a:t>//v’s predecessor on path s to v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i="1" dirty="0"/>
              <a:t>Q = </a:t>
            </a:r>
            <a:r>
              <a:rPr lang="en-US" i="1" dirty="0" err="1"/>
              <a:t>PriorityQueue</a:t>
            </a:r>
            <a:r>
              <a:rPr lang="en-US" i="1" dirty="0"/>
              <a:t>(d)</a:t>
            </a:r>
          </a:p>
          <a:p>
            <a:pPr marL="342900" indent="-342900">
              <a:buAutoNum type="arabicPlain"/>
            </a:pPr>
            <a:r>
              <a:rPr lang="en-US" i="1" dirty="0"/>
              <a:t>While </a:t>
            </a:r>
            <a:r>
              <a:rPr lang="en-US" i="1" dirty="0" err="1"/>
              <a:t>notEmpty</a:t>
            </a:r>
            <a:r>
              <a:rPr lang="en-US" i="1" dirty="0"/>
              <a:t>(Q)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lain"/>
            </a:pPr>
            <a:r>
              <a:rPr lang="en-US" i="1" dirty="0"/>
              <a:t>     u = </a:t>
            </a:r>
            <a:r>
              <a:rPr lang="en-US" i="1" dirty="0" err="1"/>
              <a:t>removeMin</a:t>
            </a:r>
            <a:r>
              <a:rPr lang="en-US" i="1" dirty="0"/>
              <a:t>(</a:t>
            </a:r>
            <a:r>
              <a:rPr lang="en-US" i="1" dirty="0" err="1"/>
              <a:t>Q,w</a:t>
            </a:r>
            <a:r>
              <a:rPr lang="en-US" i="1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 dirty="0"/>
              <a:t>     for each v adjacent to u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/>
              <a:t>         if </a:t>
            </a:r>
            <a:r>
              <a:rPr lang="en-US" i="1" dirty="0"/>
              <a:t>(d[u]+w(</a:t>
            </a:r>
            <a:r>
              <a:rPr lang="en-US" i="1" dirty="0" err="1"/>
              <a:t>u,v</a:t>
            </a:r>
            <a:r>
              <a:rPr lang="en-US" i="1" dirty="0"/>
              <a:t>))&lt;d[v]</a:t>
            </a:r>
            <a:endParaRPr lang="en-US" dirty="0"/>
          </a:p>
          <a:p>
            <a:pPr marL="342900" indent="-342900">
              <a:buAutoNum type="arabicPlain"/>
            </a:pPr>
            <a:r>
              <a:rPr lang="en-US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d[v] = d[u]+w(</a:t>
            </a:r>
            <a:r>
              <a:rPr lang="en-US" i="1" dirty="0" err="1"/>
              <a:t>u,v</a:t>
            </a:r>
            <a:r>
              <a:rPr lang="en-US" i="1" dirty="0"/>
              <a:t>); 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</a:t>
            </a:r>
            <a:r>
              <a:rPr lang="en-US" i="1" dirty="0" err="1"/>
              <a:t>decreasedKeyFix</a:t>
            </a:r>
            <a:r>
              <a:rPr lang="en-US" i="1" dirty="0"/>
              <a:t>(</a:t>
            </a:r>
            <a:r>
              <a:rPr lang="en-US" i="1" dirty="0" err="1"/>
              <a:t>Q,v,d</a:t>
            </a:r>
            <a:r>
              <a:rPr lang="en-US" i="1" dirty="0"/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5737205" y="76200"/>
            <a:ext cx="4473595" cy="533400"/>
          </a:xfrm>
        </p:spPr>
        <p:txBody>
          <a:bodyPr/>
          <a:lstStyle/>
          <a:p>
            <a:r>
              <a:rPr lang="en-US" sz="3600" dirty="0"/>
              <a:t>Dijkstra’s Algorithm</a:t>
            </a:r>
          </a:p>
        </p:txBody>
      </p:sp>
    </p:spTree>
    <p:extLst>
      <p:ext uri="{BB962C8B-B14F-4D97-AF65-F5344CB8AC3E}">
        <p14:creationId xmlns:p14="http://schemas.microsoft.com/office/powerpoint/2010/main" val="283861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440" y="1268437"/>
            <a:ext cx="4419600" cy="5029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/>
              <a:t>weight of a path</a:t>
            </a:r>
            <a:r>
              <a:rPr lang="en-US" sz="2000" dirty="0"/>
              <a:t> is the sum of weights of the edges that make up the path.</a:t>
            </a:r>
          </a:p>
          <a:p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b="1" dirty="0"/>
              <a:t>shortest path</a:t>
            </a:r>
            <a:r>
              <a:rPr lang="en-US" sz="2000" dirty="0"/>
              <a:t> between two vertices </a:t>
            </a:r>
            <a:r>
              <a:rPr lang="en-US" sz="2000" b="1" i="1" dirty="0"/>
              <a:t>s</a:t>
            </a:r>
            <a:r>
              <a:rPr lang="en-US" sz="2000" dirty="0"/>
              <a:t> and </a:t>
            </a:r>
            <a:r>
              <a:rPr lang="en-US" sz="2000" b="1" i="1" dirty="0"/>
              <a:t>t</a:t>
            </a:r>
            <a:r>
              <a:rPr lang="en-US" sz="2000" dirty="0"/>
              <a:t> in a directed graph is a directed path from </a:t>
            </a:r>
            <a:r>
              <a:rPr lang="en-US" sz="2000" b="1" i="1" dirty="0"/>
              <a:t>s</a:t>
            </a:r>
            <a:r>
              <a:rPr lang="en-US" sz="2000" dirty="0"/>
              <a:t> to </a:t>
            </a:r>
            <a:r>
              <a:rPr lang="en-US" sz="2000" b="1" i="1" dirty="0"/>
              <a:t>t</a:t>
            </a:r>
            <a:r>
              <a:rPr lang="en-US" sz="2000" dirty="0"/>
              <a:t> with the property that no other such path has a lower weight.</a:t>
            </a:r>
          </a:p>
          <a:p>
            <a:endParaRPr lang="en-US" sz="2000" dirty="0"/>
          </a:p>
          <a:p>
            <a:r>
              <a:rPr lang="en-US" sz="2000" i="1" dirty="0"/>
              <a:t>NOTE: we want the “shortest path” in terms of path weight, NOT number of edges on the path. </a:t>
            </a:r>
          </a:p>
          <a:p>
            <a:pPr lvl="1"/>
            <a:r>
              <a:rPr lang="en-US" sz="1600" i="1" dirty="0"/>
              <a:t>E.g. cheapest flight, not flight with fewest layovers.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3600" y="1268437"/>
            <a:ext cx="4724400" cy="502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We will consider two problems: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Single-source</a:t>
            </a:r>
            <a:r>
              <a:rPr lang="en-US" sz="1800" dirty="0"/>
              <a:t>: find the shortest path from the source vertex s to all other vertices in the graph.</a:t>
            </a:r>
          </a:p>
          <a:p>
            <a:pPr lvl="2"/>
            <a:r>
              <a:rPr lang="en-US" sz="1600" dirty="0"/>
              <a:t>These shortest paths will form a tree, with s as the root.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All-pairs</a:t>
            </a:r>
            <a:r>
              <a:rPr lang="en-US" sz="1800" dirty="0"/>
              <a:t>: find the shortest paths for all pairs of vertices in the graph.</a:t>
            </a:r>
          </a:p>
          <a:p>
            <a:pPr lvl="1"/>
            <a:endParaRPr lang="en-US" sz="1800" dirty="0"/>
          </a:p>
          <a:p>
            <a:r>
              <a:rPr lang="en-US" sz="2000" dirty="0"/>
              <a:t>Assumptions:</a:t>
            </a:r>
          </a:p>
          <a:p>
            <a:pPr lvl="1"/>
            <a:r>
              <a:rPr lang="en-US" sz="1800" dirty="0"/>
              <a:t>Directed graphs</a:t>
            </a:r>
          </a:p>
          <a:p>
            <a:pPr lvl="1"/>
            <a:r>
              <a:rPr lang="en-US" sz="1800" dirty="0"/>
              <a:t>Edges do NOT have negative weights.</a:t>
            </a:r>
          </a:p>
        </p:txBody>
      </p:sp>
    </p:spTree>
    <p:extLst>
      <p:ext uri="{BB962C8B-B14F-4D97-AF65-F5344CB8AC3E}">
        <p14:creationId xmlns:p14="http://schemas.microsoft.com/office/powerpoint/2010/main" val="359196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Discussing the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8458200" cy="5257800"/>
          </a:xfrm>
        </p:spPr>
        <p:txBody>
          <a:bodyPr/>
          <a:lstStyle/>
          <a:p>
            <a:r>
              <a:rPr lang="en-US" dirty="0"/>
              <a:t>Can Dijkstra be applied to undirected graphs as well?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Yes: Undirected graphs are a special case of directed graphs.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Negative edge weights are not allowed. </a:t>
            </a:r>
          </a:p>
          <a:p>
            <a:pPr lvl="1"/>
            <a:r>
              <a:rPr lang="en-US" dirty="0"/>
              <a:t>The algorithm variation given here will fail to find the shortest path for some 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8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Shortest-Paths Spanning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2057400"/>
          </a:xfrm>
        </p:spPr>
        <p:txBody>
          <a:bodyPr/>
          <a:lstStyle/>
          <a:p>
            <a:r>
              <a:rPr lang="en-US" sz="2400" dirty="0"/>
              <a:t>Given a directed graph G and a designated vertex s, a </a:t>
            </a:r>
            <a:r>
              <a:rPr lang="en-US" sz="2400" b="1" u="sng" dirty="0"/>
              <a:t>shortest-paths spanning tree</a:t>
            </a:r>
            <a:r>
              <a:rPr lang="en-US" sz="2400" dirty="0"/>
              <a:t> (SPST) for s is a tree that contains s and all vertices reachable from s, such that:</a:t>
            </a:r>
          </a:p>
          <a:p>
            <a:pPr lvl="1"/>
            <a:r>
              <a:rPr lang="en-US" sz="2000" dirty="0"/>
              <a:t>Vertex s is the root of this tree. (Here s=5)</a:t>
            </a:r>
          </a:p>
          <a:p>
            <a:pPr lvl="1"/>
            <a:r>
              <a:rPr lang="en-US" sz="2000" dirty="0"/>
              <a:t>Each tree path from s to v, is a shortest path in G from s to v.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52600" y="3677216"/>
            <a:ext cx="4199854" cy="3104585"/>
            <a:chOff x="228600" y="76200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" y="76200"/>
              <a:ext cx="4199854" cy="3048000"/>
              <a:chOff x="864704" y="3048000"/>
              <a:chExt cx="4199854" cy="304800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65" name="Oval 6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0</a:t>
                  </a: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1</a:t>
                  </a: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7</a:t>
                  </a: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2</a:t>
                  </a:r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5</a:t>
                  </a:r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3</a:t>
                  </a: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4</a:t>
                  </a: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 6</a:t>
                  </a:r>
                </a:p>
              </p:txBody>
            </p:sp>
          </p:grpSp>
          <p:cxnSp>
            <p:nvCxnSpPr>
              <p:cNvPr id="41" name="Straight Connector 40"/>
              <p:cNvCxnSpPr>
                <a:stCxn id="65" idx="6"/>
                <a:endCxn id="52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65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57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endCxn id="62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57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57" idx="6"/>
                <a:endCxn id="54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55" idx="5"/>
                <a:endCxn id="53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endCxn id="53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51" idx="4"/>
                <a:endCxn id="53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806096" y="1006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88702" y="76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75854" y="819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30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2971" y="842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8749" y="134712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55502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28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8544" y="215767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67992" y="2780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0854" y="2114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02902" y="2057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25</a:t>
              </a:r>
            </a:p>
          </p:txBody>
        </p:sp>
        <p:cxnSp>
          <p:nvCxnSpPr>
            <p:cNvPr id="17" name="Straight Connector 16"/>
            <p:cNvCxnSpPr>
              <a:stCxn id="65" idx="4"/>
              <a:endCxn id="56" idx="0"/>
            </p:cNvCxnSpPr>
            <p:nvPr/>
          </p:nvCxnSpPr>
          <p:spPr>
            <a:xfrm flipH="1">
              <a:off x="1523458" y="542330"/>
              <a:ext cx="355038" cy="12909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228054" y="13328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18</a:t>
              </a:r>
            </a:p>
          </p:txBody>
        </p:sp>
        <p:cxnSp>
          <p:nvCxnSpPr>
            <p:cNvPr id="19" name="Straight Connector 18"/>
            <p:cNvCxnSpPr>
              <a:stCxn id="61" idx="7"/>
              <a:endCxn id="60" idx="2"/>
            </p:cNvCxnSpPr>
            <p:nvPr/>
          </p:nvCxnSpPr>
          <p:spPr>
            <a:xfrm flipV="1">
              <a:off x="3183141" y="1304329"/>
              <a:ext cx="198934" cy="3552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254475" y="12192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9</a:t>
              </a:r>
            </a:p>
          </p:txBody>
        </p:sp>
        <p:cxnSp>
          <p:nvCxnSpPr>
            <p:cNvPr id="21" name="Straight Connector 20"/>
            <p:cNvCxnSpPr>
              <a:stCxn id="59" idx="6"/>
            </p:cNvCxnSpPr>
            <p:nvPr/>
          </p:nvCxnSpPr>
          <p:spPr>
            <a:xfrm flipV="1">
              <a:off x="3631096" y="838200"/>
              <a:ext cx="416358" cy="23306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590254" y="6661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4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1608093" y="1524000"/>
              <a:ext cx="458161" cy="3300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08720" y="151256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10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351941" y="3869082"/>
            <a:ext cx="1386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SPST(G,</a:t>
            </a:r>
            <a:r>
              <a:rPr lang="en-US" sz="2400" b="1" dirty="0"/>
              <a:t>5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918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4080808"/>
            <a:ext cx="41910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Add to the SPST the vertex, u, with the shortest distance.</a:t>
            </a:r>
          </a:p>
          <a:p>
            <a:endParaRPr lang="en-US" sz="2000" dirty="0"/>
          </a:p>
          <a:p>
            <a:r>
              <a:rPr lang="en-US" sz="2000" dirty="0"/>
              <a:t> For each vertex, </a:t>
            </a:r>
            <a:r>
              <a:rPr lang="en-US" sz="2000" i="1" dirty="0"/>
              <a:t>v</a:t>
            </a:r>
            <a:r>
              <a:rPr lang="en-US" sz="2000" dirty="0"/>
              <a:t>, record the shortest distance from</a:t>
            </a:r>
            <a:r>
              <a:rPr lang="en-US" sz="2000" i="1" dirty="0"/>
              <a:t> s </a:t>
            </a:r>
            <a:r>
              <a:rPr lang="en-US" sz="2000" dirty="0"/>
              <a:t>to it and the edge that connects it (like Prim).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1" y="2304396"/>
            <a:ext cx="703731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Dijkstra(</a:t>
            </a:r>
            <a:r>
              <a:rPr lang="en-US" sz="2000" i="1" dirty="0" err="1"/>
              <a:t>G,w,s</a:t>
            </a:r>
            <a:r>
              <a:rPr lang="en-US" sz="2000" i="1" dirty="0"/>
              <a:t>) </a:t>
            </a:r>
            <a:r>
              <a:rPr lang="en-US" sz="2000" dirty="0"/>
              <a:t>// N = |V|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 err="1"/>
              <a:t>int</a:t>
            </a:r>
            <a:r>
              <a:rPr lang="en-US" sz="2000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sz="2000" i="1" dirty="0"/>
              <a:t>For v =0 -&gt; N-1</a:t>
            </a:r>
            <a:endParaRPr lang="en-US" sz="2000" i="1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d[v]=</a:t>
            </a:r>
            <a:r>
              <a:rPr lang="en-US" sz="2000" i="1" dirty="0" err="1"/>
              <a:t>inf</a:t>
            </a:r>
            <a:r>
              <a:rPr lang="en-US" sz="2000" i="1" dirty="0"/>
              <a:t>    </a:t>
            </a:r>
            <a:r>
              <a:rPr lang="en-US" i="1" dirty="0"/>
              <a:t>//total weight from s to v 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     p[v]=-1     </a:t>
            </a:r>
            <a:r>
              <a:rPr lang="en-US" i="1" dirty="0"/>
              <a:t>//predecessor of v on path from s to v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Q = </a:t>
            </a:r>
            <a:r>
              <a:rPr lang="en-US" sz="2000" i="1" dirty="0" err="1"/>
              <a:t>PriorityQueue</a:t>
            </a:r>
            <a:r>
              <a:rPr lang="en-US" sz="2000" i="1" dirty="0"/>
              <a:t>(d)</a:t>
            </a:r>
          </a:p>
          <a:p>
            <a:pPr marL="342900" indent="-342900">
              <a:buAutoNum type="arabicPlain"/>
            </a:pPr>
            <a:r>
              <a:rPr lang="en-US" sz="2000" i="1" dirty="0"/>
              <a:t>While </a:t>
            </a:r>
            <a:r>
              <a:rPr lang="en-US" sz="2000" i="1" dirty="0" err="1"/>
              <a:t>notEmpty</a:t>
            </a:r>
            <a:r>
              <a:rPr lang="en-US" sz="2000" i="1" dirty="0"/>
              <a:t>(Q)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     u = </a:t>
            </a:r>
            <a:r>
              <a:rPr lang="en-US" sz="2000" i="1" dirty="0" err="1"/>
              <a:t>removeMin</a:t>
            </a:r>
            <a:r>
              <a:rPr lang="en-US" sz="2000" i="1" dirty="0"/>
              <a:t>(</a:t>
            </a:r>
            <a:r>
              <a:rPr lang="en-US" sz="2000" i="1" dirty="0" err="1"/>
              <a:t>Q,d</a:t>
            </a:r>
            <a:r>
              <a:rPr lang="en-US" sz="2000" i="1" dirty="0"/>
              <a:t>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for each v adjacent to u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    if (</a:t>
            </a:r>
            <a:r>
              <a:rPr lang="en-US" sz="2000" b="1" i="1" dirty="0">
                <a:solidFill>
                  <a:srgbClr val="C00000"/>
                </a:solidFill>
                <a:highlight>
                  <a:srgbClr val="FFFF00"/>
                </a:highlight>
              </a:rPr>
              <a:t>d[u]+</a:t>
            </a:r>
            <a:r>
              <a:rPr lang="en-US" sz="2000" i="1" dirty="0"/>
              <a:t>w(</a:t>
            </a:r>
            <a:r>
              <a:rPr lang="en-US" sz="2000" i="1" dirty="0" err="1"/>
              <a:t>u,v</a:t>
            </a:r>
            <a:r>
              <a:rPr lang="en-US" sz="2000" i="1" dirty="0"/>
              <a:t>))&lt;d[v]</a:t>
            </a:r>
            <a:endParaRPr lang="en-US" sz="2000" dirty="0"/>
          </a:p>
          <a:p>
            <a:pPr marL="342900" indent="-342900">
              <a:buAutoNum type="arabicPlain"/>
            </a:pPr>
            <a:r>
              <a:rPr lang="en-US" sz="2000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d[v] = </a:t>
            </a:r>
            <a:r>
              <a:rPr lang="en-US" sz="2000" b="1" i="1" dirty="0">
                <a:solidFill>
                  <a:srgbClr val="C00000"/>
                </a:solidFill>
                <a:highlight>
                  <a:srgbClr val="FFFF00"/>
                </a:highlight>
              </a:rPr>
              <a:t>d[u]+</a:t>
            </a:r>
            <a:r>
              <a:rPr lang="en-US" sz="2000" i="1" dirty="0"/>
              <a:t>w(</a:t>
            </a:r>
            <a:r>
              <a:rPr lang="en-US" sz="2000" i="1" dirty="0" err="1"/>
              <a:t>u,v</a:t>
            </a:r>
            <a:r>
              <a:rPr lang="en-US" sz="2000" i="1" dirty="0"/>
              <a:t>);  </a:t>
            </a:r>
            <a:r>
              <a:rPr lang="en-US" sz="1600" i="1" dirty="0"/>
              <a:t>//total weight of path from s to v through u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               </a:t>
            </a:r>
            <a:r>
              <a:rPr lang="en-US" sz="2000" i="1" dirty="0" err="1"/>
              <a:t>decreasedKeyFix</a:t>
            </a:r>
            <a:r>
              <a:rPr lang="en-US" sz="2000" i="1" dirty="0"/>
              <a:t>(</a:t>
            </a:r>
            <a:r>
              <a:rPr lang="en-US" sz="2000" i="1" dirty="0" err="1"/>
              <a:t>Q,v,d</a:t>
            </a:r>
            <a:r>
              <a:rPr lang="en-US" sz="2000" i="1" dirty="0"/>
              <a:t>)  </a:t>
            </a:r>
            <a:r>
              <a:rPr lang="en-US" sz="1600" dirty="0"/>
              <a:t>//v is neither index nor key</a:t>
            </a:r>
            <a:r>
              <a:rPr lang="en-US" sz="2000" i="1" dirty="0"/>
              <a:t>  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4800600" y="5181600"/>
            <a:ext cx="1828800" cy="76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19602" y="4343400"/>
            <a:ext cx="2209799" cy="609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4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Algorithm: TC and SC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50369" y="1219200"/>
            <a:ext cx="3276600" cy="1969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Time complexity: </a:t>
            </a:r>
            <a:r>
              <a:rPr lang="en-US" sz="2400" b="1" dirty="0">
                <a:solidFill>
                  <a:srgbClr val="FF0000"/>
                </a:solidFill>
              </a:rPr>
              <a:t>O(</a:t>
            </a:r>
            <a:r>
              <a:rPr lang="en-US" sz="2400" b="1" dirty="0" err="1">
                <a:solidFill>
                  <a:srgbClr val="FF0000"/>
                </a:solidFill>
              </a:rPr>
              <a:t>ElgV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                   (for adj list)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2000" dirty="0"/>
              <a:t>O(V + </a:t>
            </a:r>
            <a:r>
              <a:rPr lang="en-US" sz="2000" dirty="0" err="1"/>
              <a:t>VlgV</a:t>
            </a:r>
            <a:r>
              <a:rPr lang="en-US" sz="2000" dirty="0"/>
              <a:t> + E </a:t>
            </a:r>
            <a:r>
              <a:rPr lang="en-US" sz="2000" dirty="0" err="1"/>
              <a:t>lgV</a:t>
            </a:r>
            <a:r>
              <a:rPr lang="en-US" sz="2000" dirty="0"/>
              <a:t>) = O(</a:t>
            </a:r>
            <a:r>
              <a:rPr lang="en-US" sz="2000" dirty="0" err="1"/>
              <a:t>ElgV</a:t>
            </a:r>
            <a:r>
              <a:rPr lang="en-US" sz="2000" dirty="0"/>
              <a:t>)</a:t>
            </a:r>
          </a:p>
          <a:p>
            <a:r>
              <a:rPr lang="en-US" sz="2000" dirty="0"/>
              <a:t>Assuming V=O(E)</a:t>
            </a:r>
          </a:p>
          <a:p>
            <a:r>
              <a:rPr lang="en-US" sz="2000" dirty="0"/>
              <a:t>Space complexity: </a:t>
            </a:r>
            <a:r>
              <a:rPr lang="el-GR" sz="2000" dirty="0"/>
              <a:t>Θ</a:t>
            </a:r>
            <a:r>
              <a:rPr lang="en-US" sz="2000" dirty="0"/>
              <a:t>(V)</a:t>
            </a:r>
          </a:p>
          <a:p>
            <a:r>
              <a:rPr lang="en-US" sz="2000" dirty="0"/>
              <a:t>(for </a:t>
            </a:r>
            <a:r>
              <a:rPr lang="en-US" sz="2000" dirty="0" err="1"/>
              <a:t>d,p</a:t>
            </a:r>
            <a:r>
              <a:rPr lang="en-US" sz="2000" dirty="0"/>
              <a:t>, and Q)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1" y="1447801"/>
            <a:ext cx="846122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Dijkstra(</a:t>
            </a:r>
            <a:r>
              <a:rPr lang="en-US" sz="2000" i="1" dirty="0" err="1"/>
              <a:t>G,w,s</a:t>
            </a:r>
            <a:r>
              <a:rPr lang="en-US" sz="2000" i="1" dirty="0"/>
              <a:t>) </a:t>
            </a:r>
            <a:r>
              <a:rPr lang="en-US" sz="2000" dirty="0"/>
              <a:t>// N = |V|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 err="1"/>
              <a:t>int</a:t>
            </a:r>
            <a:r>
              <a:rPr lang="en-US" sz="2000" i="1" dirty="0"/>
              <a:t> d[N], p[N]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For v =0 -&gt; N-1      </a:t>
            </a:r>
            <a:r>
              <a:rPr lang="en-US" sz="2000" i="1" dirty="0">
                <a:solidFill>
                  <a:srgbClr val="FF0000"/>
                </a:solidFill>
              </a:rPr>
              <a:t>---------------------&gt; </a:t>
            </a:r>
            <a:r>
              <a:rPr lang="en-US" sz="2000" dirty="0">
                <a:solidFill>
                  <a:srgbClr val="FF0000"/>
                </a:solidFill>
              </a:rPr>
              <a:t>Θ(V)</a:t>
            </a:r>
            <a:endParaRPr lang="en-US" sz="2000" i="1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d[v]=</a:t>
            </a:r>
            <a:r>
              <a:rPr lang="en-US" sz="2000" i="1" dirty="0" err="1"/>
              <a:t>inf</a:t>
            </a:r>
            <a:r>
              <a:rPr lang="en-US" sz="2000" i="1" dirty="0"/>
              <a:t>    </a:t>
            </a:r>
            <a:r>
              <a:rPr lang="en-US" i="1" dirty="0"/>
              <a:t>//total weight from s to v 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     p[v]=-1     </a:t>
            </a:r>
            <a:r>
              <a:rPr lang="en-US" i="1" dirty="0"/>
              <a:t>//predecessor of v on path from s to v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Q = </a:t>
            </a:r>
            <a:r>
              <a:rPr lang="en-US" sz="2000" i="1" dirty="0" err="1"/>
              <a:t>PriorityQueue</a:t>
            </a:r>
            <a:r>
              <a:rPr lang="en-US" sz="2000" i="1" dirty="0"/>
              <a:t>(d) </a:t>
            </a:r>
            <a:r>
              <a:rPr lang="en-US" sz="2000" i="1" dirty="0">
                <a:solidFill>
                  <a:srgbClr val="FF0000"/>
                </a:solidFill>
              </a:rPr>
              <a:t>---------------------&gt; </a:t>
            </a:r>
            <a:r>
              <a:rPr lang="en-US" sz="2000" dirty="0">
                <a:solidFill>
                  <a:srgbClr val="FF0000"/>
                </a:solidFill>
              </a:rPr>
              <a:t>Θ(V)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While </a:t>
            </a:r>
            <a:r>
              <a:rPr lang="en-US" sz="2000" i="1" dirty="0" err="1"/>
              <a:t>notEmpty</a:t>
            </a:r>
            <a:r>
              <a:rPr lang="en-US" sz="2000" i="1" dirty="0"/>
              <a:t>(Q) </a:t>
            </a:r>
            <a:r>
              <a:rPr lang="en-US" sz="2000" i="1" dirty="0">
                <a:solidFill>
                  <a:srgbClr val="FF0000"/>
                </a:solidFill>
              </a:rPr>
              <a:t>---------------------&gt; </a:t>
            </a:r>
            <a:r>
              <a:rPr lang="en-US" sz="2000" dirty="0">
                <a:solidFill>
                  <a:srgbClr val="FF0000"/>
                </a:solidFill>
              </a:rPr>
              <a:t>O(V)</a:t>
            </a:r>
          </a:p>
          <a:p>
            <a:pPr marL="342900" indent="-342900">
              <a:buFontTx/>
              <a:buAutoNum type="arabicPlain"/>
            </a:pPr>
            <a:r>
              <a:rPr lang="en-US" sz="2000" i="1" dirty="0"/>
              <a:t>     u = </a:t>
            </a:r>
            <a:r>
              <a:rPr lang="en-US" sz="2000" i="1" dirty="0" err="1"/>
              <a:t>removeMin</a:t>
            </a:r>
            <a:r>
              <a:rPr lang="en-US" sz="2000" i="1" dirty="0"/>
              <a:t>(</a:t>
            </a:r>
            <a:r>
              <a:rPr lang="en-US" sz="2000" i="1" dirty="0" err="1"/>
              <a:t>Q,d</a:t>
            </a:r>
            <a:r>
              <a:rPr lang="en-US" sz="2000" i="1" dirty="0"/>
              <a:t>) </a:t>
            </a:r>
            <a:r>
              <a:rPr lang="en-US" sz="2000" i="1" dirty="0">
                <a:solidFill>
                  <a:srgbClr val="FF0000"/>
                </a:solidFill>
              </a:rPr>
              <a:t>---------------------&gt; </a:t>
            </a:r>
            <a:r>
              <a:rPr lang="en-US" sz="2000" dirty="0">
                <a:solidFill>
                  <a:srgbClr val="FF0000"/>
                </a:solidFill>
              </a:rPr>
              <a:t>O(</a:t>
            </a:r>
            <a:r>
              <a:rPr lang="en-US" sz="2000" dirty="0" err="1">
                <a:solidFill>
                  <a:srgbClr val="FF0000"/>
                </a:solidFill>
              </a:rPr>
              <a:t>lgV</a:t>
            </a:r>
            <a:r>
              <a:rPr lang="en-US" sz="2000" dirty="0">
                <a:solidFill>
                  <a:srgbClr val="FF0000"/>
                </a:solidFill>
              </a:rPr>
              <a:t>)  --&gt; </a:t>
            </a:r>
            <a:r>
              <a:rPr lang="en-US" sz="2000" b="1" dirty="0">
                <a:solidFill>
                  <a:srgbClr val="FF0000"/>
                </a:solidFill>
              </a:rPr>
              <a:t>O(</a:t>
            </a:r>
            <a:r>
              <a:rPr lang="en-US" sz="2000" b="1" dirty="0" err="1">
                <a:solidFill>
                  <a:srgbClr val="FF0000"/>
                </a:solidFill>
              </a:rPr>
              <a:t>VlgV</a:t>
            </a:r>
            <a:r>
              <a:rPr lang="en-US" sz="2000" b="1" dirty="0">
                <a:solidFill>
                  <a:srgbClr val="FF0000"/>
                </a:solidFill>
              </a:rPr>
              <a:t>) </a:t>
            </a:r>
            <a:r>
              <a:rPr lang="en-US" sz="2000" dirty="0">
                <a:solidFill>
                  <a:srgbClr val="FF0000"/>
                </a:solidFill>
              </a:rPr>
              <a:t>(lines 7 and 8)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for each v adjacent to u </a:t>
            </a:r>
            <a:r>
              <a:rPr lang="en-US" sz="2000" i="1" dirty="0">
                <a:solidFill>
                  <a:srgbClr val="FF0000"/>
                </a:solidFill>
              </a:rPr>
              <a:t>-----------------&gt; </a:t>
            </a:r>
            <a:r>
              <a:rPr lang="en-US" sz="2000" dirty="0">
                <a:solidFill>
                  <a:srgbClr val="FF0000"/>
                </a:solidFill>
              </a:rPr>
              <a:t>O(E) </a:t>
            </a:r>
            <a:r>
              <a:rPr lang="en-US" dirty="0">
                <a:solidFill>
                  <a:srgbClr val="FF0000"/>
                </a:solidFill>
              </a:rPr>
              <a:t>(from lines 7 and 9)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sz="2000" i="1" dirty="0"/>
              <a:t>         if (d[u]+w(</a:t>
            </a:r>
            <a:r>
              <a:rPr lang="en-US" sz="2000" i="1" dirty="0" err="1"/>
              <a:t>u,v</a:t>
            </a:r>
            <a:r>
              <a:rPr lang="en-US" sz="2000" i="1" dirty="0"/>
              <a:t>))&lt;d[v]</a:t>
            </a:r>
            <a:endParaRPr lang="en-US" sz="2000" dirty="0"/>
          </a:p>
          <a:p>
            <a:pPr marL="342900" indent="-342900">
              <a:buAutoNum type="arabicPlain"/>
            </a:pPr>
            <a:r>
              <a:rPr lang="en-US" sz="2000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sz="2000" i="1" dirty="0"/>
              <a:t>               d[v] = d[u]+w(</a:t>
            </a:r>
            <a:r>
              <a:rPr lang="en-US" sz="2000" i="1" dirty="0" err="1"/>
              <a:t>u,v</a:t>
            </a:r>
            <a:r>
              <a:rPr lang="en-US" sz="2000" i="1" dirty="0"/>
              <a:t>);  </a:t>
            </a:r>
            <a:r>
              <a:rPr lang="en-US" sz="1600" i="1" dirty="0"/>
              <a:t>//total weight of path from s to v through u</a:t>
            </a:r>
            <a:endParaRPr lang="en-US" sz="2000" i="1" dirty="0"/>
          </a:p>
          <a:p>
            <a:pPr marL="342900" indent="-342900">
              <a:buAutoNum type="arabicPlain"/>
            </a:pPr>
            <a:r>
              <a:rPr lang="en-US" sz="2000" i="1" dirty="0"/>
              <a:t>               </a:t>
            </a:r>
            <a:r>
              <a:rPr lang="en-US" sz="2000" i="1" dirty="0" err="1"/>
              <a:t>decreasedKeyFix</a:t>
            </a:r>
            <a:r>
              <a:rPr lang="en-US" sz="2000" i="1" dirty="0"/>
              <a:t>(</a:t>
            </a:r>
            <a:r>
              <a:rPr lang="en-US" sz="2000" i="1" dirty="0" err="1"/>
              <a:t>Q,v,d</a:t>
            </a:r>
            <a:r>
              <a:rPr lang="en-US" sz="2000" i="1" dirty="0"/>
              <a:t>)  </a:t>
            </a:r>
            <a:r>
              <a:rPr lang="en-US" sz="1600" dirty="0"/>
              <a:t>//v is neither index nor key</a:t>
            </a:r>
            <a:r>
              <a:rPr lang="en-US" sz="2000" i="1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---&gt; </a:t>
            </a:r>
            <a:r>
              <a:rPr lang="en-US" sz="2000" dirty="0">
                <a:solidFill>
                  <a:srgbClr val="FF0000"/>
                </a:solidFill>
              </a:rPr>
              <a:t>O(</a:t>
            </a:r>
            <a:r>
              <a:rPr lang="en-US" sz="2000" dirty="0" err="1">
                <a:solidFill>
                  <a:srgbClr val="FF0000"/>
                </a:solidFill>
              </a:rPr>
              <a:t>lgV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i="1" dirty="0">
                <a:solidFill>
                  <a:srgbClr val="FF0000"/>
                </a:solidFill>
              </a:rPr>
              <a:t> --&gt; </a:t>
            </a:r>
            <a:r>
              <a:rPr lang="en-US" sz="2000" b="1" dirty="0">
                <a:solidFill>
                  <a:srgbClr val="FF0000"/>
                </a:solidFill>
              </a:rPr>
              <a:t>O(</a:t>
            </a:r>
            <a:r>
              <a:rPr lang="en-US" sz="2000" b="1" dirty="0" err="1">
                <a:solidFill>
                  <a:srgbClr val="FF0000"/>
                </a:solidFill>
              </a:rPr>
              <a:t>ElgV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1600" y="5717466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(aggregate from both for-loop and while-loop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Lines: 7,9,13)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081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Dijkstra's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Computes an SPST for a graph G and a source s.</a:t>
            </a:r>
          </a:p>
          <a:p>
            <a:r>
              <a:rPr lang="en-US" dirty="0"/>
              <a:t>Very similar to Prim's algorithm, but:</a:t>
            </a:r>
          </a:p>
          <a:p>
            <a:pPr lvl="1"/>
            <a:r>
              <a:rPr lang="en-US" dirty="0"/>
              <a:t>First vertex to add is the source, s.</a:t>
            </a:r>
          </a:p>
          <a:p>
            <a:pPr lvl="1"/>
            <a:r>
              <a:rPr lang="en-US" dirty="0"/>
              <a:t>Works with directed graphs as well, whereas Prim's only works with undirected graphs.</a:t>
            </a:r>
          </a:p>
          <a:p>
            <a:pPr lvl="1">
              <a:buFontTx/>
              <a:buChar char="-"/>
            </a:pPr>
            <a:r>
              <a:rPr lang="en-US" dirty="0"/>
              <a:t>Requires edge weights to be non-negative.</a:t>
            </a:r>
          </a:p>
          <a:p>
            <a:pPr lvl="1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It looks at the total path weight, not just the weight of the current edge.</a:t>
            </a:r>
          </a:p>
          <a:p>
            <a:r>
              <a:rPr lang="en-US" dirty="0">
                <a:solidFill>
                  <a:srgbClr val="FF0000"/>
                </a:solidFill>
              </a:rPr>
              <a:t>Time complexity(same as Prim): O(</a:t>
            </a:r>
            <a:r>
              <a:rPr lang="en-US" dirty="0" err="1">
                <a:solidFill>
                  <a:srgbClr val="FF0000"/>
                </a:solidFill>
              </a:rPr>
              <a:t>ElgV</a:t>
            </a:r>
            <a:r>
              <a:rPr lang="en-US" dirty="0">
                <a:solidFill>
                  <a:srgbClr val="FF0000"/>
                </a:solidFill>
              </a:rPr>
              <a:t>) using a heap for the priority-queue and adjacency list for edges.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4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086600" cy="385968"/>
          </a:xfrm>
        </p:spPr>
        <p:txBody>
          <a:bodyPr/>
          <a:lstStyle/>
          <a:p>
            <a:r>
              <a:rPr lang="en-US" sz="3600" dirty="0"/>
              <a:t>Dijkstra’s Algorithm</a:t>
            </a:r>
            <a:r>
              <a:rPr lang="en-US" dirty="0"/>
              <a:t>:</a:t>
            </a:r>
            <a:r>
              <a:rPr lang="en-US" sz="3600" dirty="0"/>
              <a:t>   SPST(G,0)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1"/>
            <a:ext cx="3581401" cy="368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760931"/>
              </p:ext>
            </p:extLst>
          </p:nvPr>
        </p:nvGraphicFramePr>
        <p:xfrm>
          <a:off x="8534401" y="381000"/>
          <a:ext cx="2092290" cy="374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dirty="0"/>
                        <a:t>Added Vertex,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dirty="0"/>
                        <a:t>Edge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dirty="0"/>
                        <a:t>Dis-</a:t>
                      </a:r>
                      <a:r>
                        <a:rPr lang="en-US" sz="1400" b="0" dirty="0" err="1"/>
                        <a:t>tance</a:t>
                      </a:r>
                      <a:r>
                        <a:rPr lang="en-US" sz="1400" b="0" dirty="0"/>
                        <a:t> from s to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7470" y="4271374"/>
            <a:ext cx="138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Dist</a:t>
            </a:r>
            <a:r>
              <a:rPr lang="en-US" dirty="0"/>
              <a:t>/parent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1" y="385968"/>
            <a:ext cx="421320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Dijkstra(</a:t>
            </a:r>
            <a:r>
              <a:rPr lang="en-US" i="1" dirty="0" err="1"/>
              <a:t>G,w,s</a:t>
            </a:r>
            <a:r>
              <a:rPr lang="en-US" i="1" dirty="0"/>
              <a:t>) </a:t>
            </a:r>
            <a:r>
              <a:rPr lang="en-US" dirty="0"/>
              <a:t>// N = |V|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 err="1"/>
              <a:t>int</a:t>
            </a:r>
            <a:r>
              <a:rPr lang="en-US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i="1" dirty="0"/>
              <a:t>For v =0 -&gt; N-1</a:t>
            </a:r>
            <a:endParaRPr lang="en-US" i="1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 dirty="0"/>
              <a:t>     d[v]=</a:t>
            </a:r>
            <a:r>
              <a:rPr lang="en-US" i="1" dirty="0" err="1"/>
              <a:t>inf</a:t>
            </a:r>
            <a:r>
              <a:rPr lang="en-US" i="1" dirty="0"/>
              <a:t>    </a:t>
            </a:r>
            <a:r>
              <a:rPr lang="en-US" sz="1600" i="1" dirty="0"/>
              <a:t>//total weight from s to v 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/>
              <a:t>     p[v]=-1   </a:t>
            </a:r>
            <a:r>
              <a:rPr lang="en-US" sz="1600" i="1" dirty="0"/>
              <a:t>//v’s predecessor on path s to v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i="1" dirty="0"/>
              <a:t>Q = </a:t>
            </a:r>
            <a:r>
              <a:rPr lang="en-US" i="1" dirty="0" err="1"/>
              <a:t>PriorityQueue</a:t>
            </a:r>
            <a:r>
              <a:rPr lang="en-US" i="1" dirty="0"/>
              <a:t>(d)</a:t>
            </a:r>
          </a:p>
          <a:p>
            <a:pPr marL="342900" indent="-342900">
              <a:buAutoNum type="arabicPlain"/>
            </a:pPr>
            <a:r>
              <a:rPr lang="en-US" i="1" dirty="0"/>
              <a:t>While </a:t>
            </a:r>
            <a:r>
              <a:rPr lang="en-US" i="1" dirty="0" err="1"/>
              <a:t>notEmpty</a:t>
            </a:r>
            <a:r>
              <a:rPr lang="en-US" i="1" dirty="0"/>
              <a:t>(Q)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lain"/>
            </a:pPr>
            <a:r>
              <a:rPr lang="en-US" i="1" dirty="0"/>
              <a:t>     u = </a:t>
            </a:r>
            <a:r>
              <a:rPr lang="en-US" i="1" dirty="0" err="1"/>
              <a:t>removeMin</a:t>
            </a:r>
            <a:r>
              <a:rPr lang="en-US" i="1" dirty="0"/>
              <a:t>(</a:t>
            </a:r>
            <a:r>
              <a:rPr lang="en-US" i="1" dirty="0" err="1"/>
              <a:t>Q,w</a:t>
            </a:r>
            <a:r>
              <a:rPr lang="en-US" i="1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 dirty="0"/>
              <a:t>     for each v adjacent to u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 dirty="0"/>
              <a:t>         if (d[u]+w(</a:t>
            </a:r>
            <a:r>
              <a:rPr lang="en-US" i="1" dirty="0" err="1"/>
              <a:t>u,v</a:t>
            </a:r>
            <a:r>
              <a:rPr lang="en-US" i="1" dirty="0"/>
              <a:t>))&lt;d[v]</a:t>
            </a:r>
            <a:endParaRPr lang="en-US" dirty="0"/>
          </a:p>
          <a:p>
            <a:pPr marL="342900" indent="-342900">
              <a:buAutoNum type="arabicPlain"/>
            </a:pPr>
            <a:r>
              <a:rPr lang="en-US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d[v] = d[u]+w(</a:t>
            </a:r>
            <a:r>
              <a:rPr lang="en-US" i="1" dirty="0" err="1"/>
              <a:t>u,v</a:t>
            </a:r>
            <a:r>
              <a:rPr lang="en-US" i="1" dirty="0"/>
              <a:t>); 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</a:t>
            </a:r>
            <a:r>
              <a:rPr lang="en-US" i="1" dirty="0" err="1"/>
              <a:t>decreasedKeyFix</a:t>
            </a:r>
            <a:r>
              <a:rPr lang="en-US" i="1" dirty="0"/>
              <a:t>(</a:t>
            </a:r>
            <a:r>
              <a:rPr lang="en-US" i="1" dirty="0" err="1"/>
              <a:t>Q,v,d</a:t>
            </a:r>
            <a:r>
              <a:rPr lang="en-US" i="1" dirty="0"/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3714" y="272632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67824"/>
              </p:ext>
            </p:extLst>
          </p:nvPr>
        </p:nvGraphicFramePr>
        <p:xfrm>
          <a:off x="1447800" y="4343400"/>
          <a:ext cx="7238993" cy="227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3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d/p</a:t>
                      </a:r>
                    </a:p>
                    <a:p>
                      <a:r>
                        <a:rPr lang="en-US" sz="1600" dirty="0"/>
                        <a:t>Work</a:t>
                      </a:r>
                    </a:p>
                    <a:p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dist</a:t>
                      </a:r>
                      <a:r>
                        <a:rPr lang="en-US" sz="1600" dirty="0"/>
                        <a:t> and parent</a:t>
                      </a:r>
                      <a:r>
                        <a:rPr lang="en-US" sz="1600" baseline="0" dirty="0"/>
                        <a:t> updates for nodes)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d[0]/p[0]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d[1]/p[1]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d[2]/p[2]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d[3]/p[3]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d[4]/p[4]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d[5]/p[5]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d[6]/p[6]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d[7]/p[7]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1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1"/>
            <a:ext cx="3581401" cy="368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8534401" y="381001"/>
          <a:ext cx="2092290" cy="3800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dirty="0"/>
                        <a:t>Added Vertex,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dirty="0"/>
                        <a:t>Edge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dirty="0"/>
                        <a:t>Dis-</a:t>
                      </a:r>
                      <a:r>
                        <a:rPr lang="en-US" sz="1400" b="0" dirty="0" err="1"/>
                        <a:t>tance</a:t>
                      </a:r>
                      <a:r>
                        <a:rPr lang="en-US" sz="1400" b="0" dirty="0"/>
                        <a:t> from s to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(0,1)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(1,4)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(4,2)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(2,3)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(3,7)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8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(2,5)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(7,6)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844498"/>
              </p:ext>
            </p:extLst>
          </p:nvPr>
        </p:nvGraphicFramePr>
        <p:xfrm>
          <a:off x="1556976" y="4343400"/>
          <a:ext cx="7129827" cy="200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5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2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2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d/p</a:t>
                      </a:r>
                    </a:p>
                    <a:p>
                      <a:r>
                        <a:rPr lang="en-US" sz="1600" dirty="0"/>
                        <a:t>Work</a:t>
                      </a:r>
                    </a:p>
                    <a:p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dist</a:t>
                      </a:r>
                      <a:r>
                        <a:rPr lang="en-US" sz="1600" dirty="0"/>
                        <a:t> and parent</a:t>
                      </a:r>
                      <a:r>
                        <a:rPr lang="en-US" sz="1600" baseline="0" dirty="0"/>
                        <a:t> updates for nodes)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d[0]/p[0]</a:t>
                      </a:r>
                      <a:endParaRPr lang="en-US" dirty="0"/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/-1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0/-1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d[1]/p[1]</a:t>
                      </a:r>
                      <a:endParaRPr lang="en-US" dirty="0"/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/-1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10/0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d[2]/p[2]</a:t>
                      </a:r>
                      <a:endParaRPr lang="en-US" dirty="0"/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/-1</a:t>
                      </a:r>
                    </a:p>
                    <a:p>
                      <a:r>
                        <a:rPr lang="en-US" dirty="0"/>
                        <a:t>20/0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13/4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d[3]/p[3]</a:t>
                      </a:r>
                      <a:endParaRPr lang="en-US" dirty="0"/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/-1</a:t>
                      </a:r>
                    </a:p>
                    <a:p>
                      <a:r>
                        <a:rPr lang="en-US" dirty="0"/>
                        <a:t>15/0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14/2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d[4]/p[4]</a:t>
                      </a:r>
                      <a:endParaRPr lang="en-US" dirty="0"/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/-1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11/1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d[5]/p[5]</a:t>
                      </a:r>
                      <a:endParaRPr lang="en-US" dirty="0"/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/-1</a:t>
                      </a:r>
                    </a:p>
                    <a:p>
                      <a:r>
                        <a:rPr lang="en-US" dirty="0"/>
                        <a:t>20/1</a:t>
                      </a:r>
                    </a:p>
                    <a:p>
                      <a:r>
                        <a:rPr lang="en-US" dirty="0"/>
                        <a:t>18/4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16/2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d[6]/p[6]</a:t>
                      </a:r>
                      <a:endParaRPr lang="en-US" dirty="0"/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/-1</a:t>
                      </a:r>
                    </a:p>
                    <a:p>
                      <a:r>
                        <a:rPr lang="en-US" dirty="0"/>
                        <a:t>20/2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18/7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d[7]/p[7]</a:t>
                      </a:r>
                      <a:endParaRPr lang="en-US" dirty="0"/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/-1</a:t>
                      </a:r>
                    </a:p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15/3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94904" y="4335208"/>
            <a:ext cx="1853905" cy="17543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Questions:</a:t>
            </a:r>
          </a:p>
          <a:p>
            <a:pPr marL="285750" indent="-285750">
              <a:buFontTx/>
              <a:buChar char="-"/>
            </a:pPr>
            <a:r>
              <a:rPr lang="en-US" dirty="0"/>
              <a:t>Why not 0-&gt;3?</a:t>
            </a:r>
          </a:p>
          <a:p>
            <a:r>
              <a:rPr lang="en-US" dirty="0" err="1"/>
              <a:t>B.c.</a:t>
            </a:r>
            <a:r>
              <a:rPr lang="en-US" dirty="0"/>
              <a:t> 14&lt;15</a:t>
            </a:r>
          </a:p>
          <a:p>
            <a:r>
              <a:rPr lang="en-US" dirty="0"/>
              <a:t>- Why not </a:t>
            </a:r>
          </a:p>
          <a:p>
            <a:r>
              <a:rPr lang="en-US" dirty="0"/>
              <a:t>0-&gt;1-&gt;2-&gt;3 ?</a:t>
            </a:r>
          </a:p>
          <a:p>
            <a:r>
              <a:rPr lang="en-US" dirty="0" err="1"/>
              <a:t>B.c.</a:t>
            </a:r>
            <a:r>
              <a:rPr lang="en-US" dirty="0"/>
              <a:t> no edge 1-&gt;2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1" y="385968"/>
            <a:ext cx="421320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Dijkstra(</a:t>
            </a:r>
            <a:r>
              <a:rPr lang="en-US" i="1" dirty="0" err="1"/>
              <a:t>G,w,s</a:t>
            </a:r>
            <a:r>
              <a:rPr lang="en-US" i="1" dirty="0"/>
              <a:t>) </a:t>
            </a:r>
            <a:r>
              <a:rPr lang="en-US" dirty="0"/>
              <a:t>// N = |V|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 err="1"/>
              <a:t>int</a:t>
            </a:r>
            <a:r>
              <a:rPr lang="en-US" i="1" dirty="0"/>
              <a:t> d[N], p[N]</a:t>
            </a:r>
          </a:p>
          <a:p>
            <a:pPr marL="342900" indent="-342900">
              <a:buAutoNum type="arabicPlain"/>
            </a:pPr>
            <a:r>
              <a:rPr lang="en-US" i="1" dirty="0"/>
              <a:t>For v =0 -&gt; N-1</a:t>
            </a:r>
            <a:endParaRPr lang="en-US" i="1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 dirty="0"/>
              <a:t>     d[v]=</a:t>
            </a:r>
            <a:r>
              <a:rPr lang="en-US" i="1" dirty="0" err="1"/>
              <a:t>inf</a:t>
            </a:r>
            <a:r>
              <a:rPr lang="en-US" i="1" dirty="0"/>
              <a:t>    </a:t>
            </a:r>
            <a:r>
              <a:rPr lang="en-US" sz="1600" i="1" dirty="0"/>
              <a:t>//total weight from s to v 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/>
              <a:t>     p[v]=-1   </a:t>
            </a:r>
            <a:r>
              <a:rPr lang="en-US" sz="1600" i="1" dirty="0"/>
              <a:t>//v’s predecessor on path s to v</a:t>
            </a:r>
            <a:endParaRPr lang="en-US" i="1" dirty="0"/>
          </a:p>
          <a:p>
            <a:pPr marL="342900" indent="-342900">
              <a:buAutoNum type="arabicPlain"/>
            </a:pPr>
            <a:r>
              <a:rPr lang="en-US" i="1" dirty="0"/>
              <a:t>d[s]=0</a:t>
            </a:r>
          </a:p>
          <a:p>
            <a:pPr marL="342900" indent="-342900">
              <a:buFontTx/>
              <a:buAutoNum type="arabicPlain"/>
            </a:pPr>
            <a:r>
              <a:rPr lang="en-US" i="1" dirty="0"/>
              <a:t>Q = </a:t>
            </a:r>
            <a:r>
              <a:rPr lang="en-US" i="1" dirty="0" err="1"/>
              <a:t>PriorityQueue</a:t>
            </a:r>
            <a:r>
              <a:rPr lang="en-US" i="1" dirty="0"/>
              <a:t>(d)</a:t>
            </a:r>
          </a:p>
          <a:p>
            <a:pPr marL="342900" indent="-342900">
              <a:buAutoNum type="arabicPlain"/>
            </a:pPr>
            <a:r>
              <a:rPr lang="en-US" i="1" dirty="0"/>
              <a:t>While </a:t>
            </a:r>
            <a:r>
              <a:rPr lang="en-US" i="1" dirty="0" err="1"/>
              <a:t>notEmpty</a:t>
            </a:r>
            <a:r>
              <a:rPr lang="en-US" i="1" dirty="0"/>
              <a:t>(Q)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lain"/>
            </a:pPr>
            <a:r>
              <a:rPr lang="en-US" i="1" dirty="0"/>
              <a:t>     u = </a:t>
            </a:r>
            <a:r>
              <a:rPr lang="en-US" i="1" dirty="0" err="1"/>
              <a:t>removeMin</a:t>
            </a:r>
            <a:r>
              <a:rPr lang="en-US" i="1" dirty="0"/>
              <a:t>(</a:t>
            </a:r>
            <a:r>
              <a:rPr lang="en-US" i="1" dirty="0" err="1"/>
              <a:t>Q,w</a:t>
            </a:r>
            <a:r>
              <a:rPr lang="en-US" i="1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 dirty="0"/>
              <a:t>     for each v adjacent to u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lain"/>
            </a:pPr>
            <a:r>
              <a:rPr lang="en-US" i="1" dirty="0"/>
              <a:t>         if (d[u]+w(</a:t>
            </a:r>
            <a:r>
              <a:rPr lang="en-US" i="1" dirty="0" err="1"/>
              <a:t>u,v</a:t>
            </a:r>
            <a:r>
              <a:rPr lang="en-US" i="1" dirty="0"/>
              <a:t>))&lt;d[v]</a:t>
            </a:r>
            <a:endParaRPr lang="en-US" dirty="0"/>
          </a:p>
          <a:p>
            <a:pPr marL="342900" indent="-342900">
              <a:buAutoNum type="arabicPlain"/>
            </a:pPr>
            <a:r>
              <a:rPr lang="en-US" i="1" dirty="0"/>
              <a:t>               p[v]=u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d[v] = d[u]+w(</a:t>
            </a:r>
            <a:r>
              <a:rPr lang="en-US" i="1" dirty="0" err="1"/>
              <a:t>u,v</a:t>
            </a:r>
            <a:r>
              <a:rPr lang="en-US" i="1" dirty="0"/>
              <a:t>); </a:t>
            </a:r>
          </a:p>
          <a:p>
            <a:pPr marL="342900" indent="-342900">
              <a:buAutoNum type="arabicPlain"/>
            </a:pPr>
            <a:r>
              <a:rPr lang="en-US" i="1" dirty="0"/>
              <a:t>               </a:t>
            </a:r>
            <a:r>
              <a:rPr lang="en-US" i="1" dirty="0" err="1"/>
              <a:t>decreasedKeyFix</a:t>
            </a:r>
            <a:r>
              <a:rPr lang="en-US" i="1" dirty="0"/>
              <a:t>(</a:t>
            </a:r>
            <a:r>
              <a:rPr lang="en-US" i="1" dirty="0" err="1"/>
              <a:t>Q,v,d</a:t>
            </a:r>
            <a:r>
              <a:rPr lang="en-US" i="1" dirty="0"/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3714" y="272632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8772144" cy="38596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Dijkstra’s Algorithm</a:t>
            </a:r>
            <a:r>
              <a:rPr lang="en-US" dirty="0"/>
              <a:t>:</a:t>
            </a:r>
            <a:r>
              <a:rPr lang="en-US" sz="3600" dirty="0"/>
              <a:t>   SPST(G,0</a:t>
            </a:r>
            <a:r>
              <a:rPr lang="en-US" sz="3600"/>
              <a:t>)          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6461380"/>
            <a:ext cx="869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Shortest path 0 to 7 is recovered in reverse order: 7 &lt;- 3 &lt;- 2 &lt;- 4 &lt;- 1 &lt;- 0 , path: 0,1,4,2,3,7 </a:t>
            </a:r>
          </a:p>
        </p:txBody>
      </p:sp>
    </p:spTree>
    <p:extLst>
      <p:ext uri="{BB962C8B-B14F-4D97-AF65-F5344CB8AC3E}">
        <p14:creationId xmlns:p14="http://schemas.microsoft.com/office/powerpoint/2010/main" val="399241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FBA003A9A2C499EBD75F935BCD4A5" ma:contentTypeVersion="13" ma:contentTypeDescription="Create a new document." ma:contentTypeScope="" ma:versionID="1033c4ce74294a1f9ea09578570606b8">
  <xsd:schema xmlns:xsd="http://www.w3.org/2001/XMLSchema" xmlns:xs="http://www.w3.org/2001/XMLSchema" xmlns:p="http://schemas.microsoft.com/office/2006/metadata/properties" xmlns:ns3="e618eb90-bf17-4a33-8a47-95a39e3cacd1" xmlns:ns4="69e70488-f404-4f94-ae90-f9f47b45df3a" targetNamespace="http://schemas.microsoft.com/office/2006/metadata/properties" ma:root="true" ma:fieldsID="b2de659d87fd0d17e95c71102fa010e9" ns3:_="" ns4:_="">
    <xsd:import namespace="e618eb90-bf17-4a33-8a47-95a39e3cacd1"/>
    <xsd:import namespace="69e70488-f404-4f94-ae90-f9f47b45df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8eb90-bf17-4a33-8a47-95a39e3cac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0488-f404-4f94-ae90-f9f47b45d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D5C346-C3CE-43BD-B664-1EE263FFB7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2E4B7C-1D2A-409D-85B8-3350E7B44BC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e618eb90-bf17-4a33-8a47-95a39e3cacd1"/>
    <ds:schemaRef ds:uri="http://schemas.microsoft.com/office/infopath/2007/PartnerControls"/>
    <ds:schemaRef ds:uri="69e70488-f404-4f94-ae90-f9f47b45df3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8BAD739-1EBE-4009-B3B4-095CBD71B7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8eb90-bf17-4a33-8a47-95a39e3cacd1"/>
    <ds:schemaRef ds:uri="69e70488-f404-4f94-ae90-f9f47b45d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9787</TotalTime>
  <Words>2658</Words>
  <Application>Microsoft Office PowerPoint</Application>
  <PresentationFormat>Widescreen</PresentationFormat>
  <Paragraphs>802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Shortest Paths</vt:lpstr>
      <vt:lpstr>Discussing the Assumptions</vt:lpstr>
      <vt:lpstr>Shortest-Paths Spanning Tree</vt:lpstr>
      <vt:lpstr>Dijkstra’s Algorithm</vt:lpstr>
      <vt:lpstr>Dijkstra’s Algorithm: TC and SC</vt:lpstr>
      <vt:lpstr>Dijkstra's Algorithm</vt:lpstr>
      <vt:lpstr>Dijkstra’s Algorithm:   SPST(G,0)</vt:lpstr>
      <vt:lpstr>Dijkstra’s Algorithm:   SPST(G,0)          </vt:lpstr>
      <vt:lpstr>Applications </vt:lpstr>
      <vt:lpstr>All-Pairs Shortest Paths</vt:lpstr>
      <vt:lpstr>Worked-out (SPST) Dijkstra example</vt:lpstr>
      <vt:lpstr>PowerPoint Presentation</vt:lpstr>
      <vt:lpstr>PowerPoint Presentation</vt:lpstr>
      <vt:lpstr>PowerPoint Presentation</vt:lpstr>
      <vt:lpstr>Dijkstra’s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1399</cp:revision>
  <cp:lastPrinted>2019-11-18T22:42:40Z</cp:lastPrinted>
  <dcterms:created xsi:type="dcterms:W3CDTF">2006-08-16T00:00:00Z</dcterms:created>
  <dcterms:modified xsi:type="dcterms:W3CDTF">2023-11-16T14:41:54Z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0x0101005BBFBA003A9A2C499EBD75F935BCD4A5</vt:lpwstr>
  </property>
</Properties>
</file>