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0F0177-37BE-45C3-8DE4-CE1C53A8E897}" v="4" dt="2023-04-20T12:37:09.0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Stefan" userId="31e1a6b8-5232-42c3-b6d4-9595b200ff55" providerId="ADAL" clId="{3B0F0177-37BE-45C3-8DE4-CE1C53A8E897}"/>
    <pc:docChg chg="modSld">
      <pc:chgData name="Alexandra Stefan" userId="31e1a6b8-5232-42c3-b6d4-9595b200ff55" providerId="ADAL" clId="{3B0F0177-37BE-45C3-8DE4-CE1C53A8E897}" dt="2023-04-20T12:37:09.076" v="3" actId="20577"/>
      <pc:docMkLst>
        <pc:docMk/>
      </pc:docMkLst>
      <pc:sldChg chg="modSp">
        <pc:chgData name="Alexandra Stefan" userId="31e1a6b8-5232-42c3-b6d4-9595b200ff55" providerId="ADAL" clId="{3B0F0177-37BE-45C3-8DE4-CE1C53A8E897}" dt="2023-04-20T12:37:09.076" v="3" actId="20577"/>
        <pc:sldMkLst>
          <pc:docMk/>
          <pc:sldMk cId="3600221019" sldId="257"/>
        </pc:sldMkLst>
        <pc:spChg chg="mod">
          <ac:chgData name="Alexandra Stefan" userId="31e1a6b8-5232-42c3-b6d4-9595b200ff55" providerId="ADAL" clId="{3B0F0177-37BE-45C3-8DE4-CE1C53A8E897}" dt="2023-04-20T12:37:09.076" v="3" actId="20577"/>
          <ac:spMkLst>
            <pc:docMk/>
            <pc:sldMk cId="3600221019" sldId="257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7FD3758-1AFC-4D5B-880A-99C3CD8B38D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4A2FFE7-A05E-4569-BCD7-B7382F28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6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r>
              <a:rPr lang="en-US" dirty="0"/>
              <a:t>* : if connected: 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dirty="0" err="1"/>
              <a:t>ElgE</a:t>
            </a:r>
            <a:r>
              <a:rPr lang="en-US" dirty="0"/>
              <a:t>)=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dirty="0" err="1"/>
              <a:t>ElgV</a:t>
            </a:r>
            <a:r>
              <a:rPr lang="en-US" dirty="0"/>
              <a:t>)</a:t>
            </a:r>
          </a:p>
          <a:p>
            <a:r>
              <a:rPr lang="en-US" dirty="0"/>
              <a:t>** : Assume the graph is connected</a:t>
            </a:r>
            <a:r>
              <a:rPr lang="en-US" baseline="0" dirty="0"/>
              <a:t> =&gt; E≥V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2FFE7-A05E-4569-BCD7-B7382F28D0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2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168B-BD2B-468D-B5DB-1D8359F9C5A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1C8A-1A59-434E-89DA-5F552315E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1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168B-BD2B-468D-B5DB-1D8359F9C5A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1C8A-1A59-434E-89DA-5F552315E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4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168B-BD2B-468D-B5DB-1D8359F9C5A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1C8A-1A59-434E-89DA-5F552315E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5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168B-BD2B-468D-B5DB-1D8359F9C5A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1C8A-1A59-434E-89DA-5F552315E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1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168B-BD2B-468D-B5DB-1D8359F9C5A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1C8A-1A59-434E-89DA-5F552315E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6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168B-BD2B-468D-B5DB-1D8359F9C5A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1C8A-1A59-434E-89DA-5F552315E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9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168B-BD2B-468D-B5DB-1D8359F9C5A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1C8A-1A59-434E-89DA-5F552315E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6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168B-BD2B-468D-B5DB-1D8359F9C5A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1C8A-1A59-434E-89DA-5F552315E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9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168B-BD2B-468D-B5DB-1D8359F9C5A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1C8A-1A59-434E-89DA-5F552315E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1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168B-BD2B-468D-B5DB-1D8359F9C5A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1C8A-1A59-434E-89DA-5F552315E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8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168B-BD2B-468D-B5DB-1D8359F9C5A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1C8A-1A59-434E-89DA-5F552315E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3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9168B-BD2B-468D-B5DB-1D8359F9C5A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E1C8A-1A59-434E-89DA-5F552315E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4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46911"/>
              </p:ext>
            </p:extLst>
          </p:nvPr>
        </p:nvGraphicFramePr>
        <p:xfrm>
          <a:off x="76200" y="228600"/>
          <a:ext cx="9143999" cy="634410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03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809">
                <a:tc gridSpan="2">
                  <a:txBody>
                    <a:bodyPr/>
                    <a:lstStyle/>
                    <a:p>
                      <a:r>
                        <a:rPr lang="en-US" dirty="0"/>
                        <a:t>Algorithm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127">
                <a:tc rowSpan="2">
                  <a:txBody>
                    <a:bodyPr/>
                    <a:lstStyle/>
                    <a:p>
                      <a:r>
                        <a:rPr lang="en-US" dirty="0"/>
                        <a:t>BFS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O(V+E)          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l-GR" dirty="0"/>
                        <a:t>Θ</a:t>
                      </a:r>
                      <a:r>
                        <a:rPr lang="en-US" dirty="0"/>
                        <a:t>(V)</a:t>
                      </a:r>
                    </a:p>
                    <a:p>
                      <a:r>
                        <a:rPr lang="en-US" sz="1400" dirty="0"/>
                        <a:t>(color, d, p array, Queue</a:t>
                      </a:r>
                      <a:r>
                        <a:rPr lang="en-US" sz="1400" baseline="0" dirty="0"/>
                        <a:t> max size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Flight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-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fewest</a:t>
                      </a:r>
                      <a:r>
                        <a:rPr lang="en-US" baseline="0" dirty="0"/>
                        <a:t> connections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Undirected (Ok directed)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O(V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              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256">
                <a:tc rowSpan="2">
                  <a:txBody>
                    <a:bodyPr/>
                    <a:lstStyle/>
                    <a:p>
                      <a:r>
                        <a:rPr lang="en-US" dirty="0"/>
                        <a:t>DFS</a:t>
                      </a:r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O(V+E)           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l-GR" dirty="0"/>
                        <a:t>Θ</a:t>
                      </a:r>
                      <a:r>
                        <a:rPr lang="en-US" dirty="0"/>
                        <a:t>(V)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(color, </a:t>
                      </a:r>
                      <a:r>
                        <a:rPr lang="en-US" sz="1400" dirty="0" err="1"/>
                        <a:t>st</a:t>
                      </a:r>
                      <a:r>
                        <a:rPr lang="en-US" sz="1400" dirty="0"/>
                        <a:t>,</a:t>
                      </a:r>
                      <a:r>
                        <a:rPr lang="en-US" sz="1400" baseline="0" dirty="0"/>
                        <a:t> finish</a:t>
                      </a:r>
                      <a:r>
                        <a:rPr lang="en-US" sz="1400" dirty="0"/>
                        <a:t>, p arrays  rec stack</a:t>
                      </a:r>
                      <a:r>
                        <a:rPr lang="en-US" sz="1400" baseline="0" dirty="0"/>
                        <a:t> max size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Graph traversal or</a:t>
                      </a:r>
                      <a:r>
                        <a:rPr lang="en-US" sz="1600" baseline="0" dirty="0"/>
                        <a:t> s</a:t>
                      </a:r>
                      <a:r>
                        <a:rPr lang="en-US" sz="1600" dirty="0"/>
                        <a:t>earch</a:t>
                      </a:r>
                    </a:p>
                    <a:p>
                      <a:r>
                        <a:rPr lang="en-US" sz="1600" dirty="0"/>
                        <a:t>Detect cycles</a:t>
                      </a:r>
                    </a:p>
                    <a:p>
                      <a:r>
                        <a:rPr lang="en-US" sz="1600" dirty="0"/>
                        <a:t>Strongly Connected Components</a:t>
                      </a:r>
                    </a:p>
                    <a:p>
                      <a:r>
                        <a:rPr lang="en-US" sz="1600" dirty="0"/>
                        <a:t>Topological sort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Directed (ok Undirected)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Recursion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8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O(V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              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749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Topological sort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Same as DFS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Same as DFS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Order of items in a production line</a:t>
                      </a:r>
                    </a:p>
                    <a:p>
                      <a:r>
                        <a:rPr lang="en-US" sz="1400" dirty="0"/>
                        <a:t>Order of finishing dependent 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Directed</a:t>
                      </a:r>
                      <a:r>
                        <a:rPr lang="en-US" sz="1600" baseline="0" dirty="0"/>
                        <a:t> only</a:t>
                      </a:r>
                    </a:p>
                    <a:p>
                      <a:r>
                        <a:rPr lang="en-US" sz="1600" baseline="0" dirty="0"/>
                        <a:t>No cycles allowed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618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(Strongly) Connected components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Same as DFS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/>
                        <a:t>Θ</a:t>
                      </a:r>
                      <a:r>
                        <a:rPr lang="en-US" sz="1800" dirty="0"/>
                        <a:t>(DFS) + </a:t>
                      </a:r>
                      <a:r>
                        <a:rPr lang="el-GR" sz="1800" dirty="0"/>
                        <a:t>Θ</a:t>
                      </a:r>
                      <a:r>
                        <a:rPr lang="en-US" sz="1800" dirty="0"/>
                        <a:t>(G)</a:t>
                      </a:r>
                    </a:p>
                    <a:p>
                      <a:r>
                        <a:rPr lang="en-US" sz="1600" dirty="0"/>
                        <a:t>(needs</a:t>
                      </a:r>
                      <a:r>
                        <a:rPr lang="en-US" sz="1600" baseline="0" dirty="0"/>
                        <a:t> G</a:t>
                      </a:r>
                      <a:r>
                        <a:rPr lang="en-US" sz="1600" baseline="30000" dirty="0"/>
                        <a:t>T</a:t>
                      </a:r>
                      <a:r>
                        <a:rPr lang="en-US" sz="1600" dirty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Groups with 2-way communication between any pair within the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Directed </a:t>
                      </a:r>
                      <a:r>
                        <a:rPr lang="en-US" sz="1400" dirty="0"/>
                        <a:t>(for undirected - </a:t>
                      </a:r>
                      <a:r>
                        <a:rPr lang="en-US" sz="1400" baseline="0" dirty="0"/>
                        <a:t>BFS</a:t>
                      </a:r>
                      <a:r>
                        <a:rPr lang="en-US" sz="1400" baseline="0"/>
                        <a:t>+ restart also works)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901">
                <a:tc rowSpan="2">
                  <a:txBody>
                    <a:bodyPr/>
                    <a:lstStyle/>
                    <a:p>
                      <a:r>
                        <a:rPr lang="en-US" dirty="0"/>
                        <a:t>MST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</a:t>
                      </a:r>
                      <a:r>
                        <a:rPr lang="en-US" dirty="0" err="1"/>
                        <a:t>ElgV</a:t>
                      </a:r>
                      <a:r>
                        <a:rPr lang="en-US" dirty="0"/>
                        <a:t>) 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Θ</a:t>
                      </a:r>
                      <a:r>
                        <a:rPr lang="en-US" dirty="0"/>
                        <a:t>(V)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Network</a:t>
                      </a:r>
                      <a:r>
                        <a:rPr lang="en-US" baseline="0" dirty="0"/>
                        <a:t> layout  </a:t>
                      </a:r>
                    </a:p>
                    <a:p>
                      <a:r>
                        <a:rPr lang="en-US" sz="1400" baseline="0" dirty="0"/>
                        <a:t>(e.g. cables for electrical network)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Undirected</a:t>
                      </a:r>
                    </a:p>
                    <a:p>
                      <a:r>
                        <a:rPr lang="en-US" sz="1600" dirty="0"/>
                        <a:t>Greedy, Optimal</a:t>
                      </a:r>
                    </a:p>
                    <a:p>
                      <a:r>
                        <a:rPr lang="en-US" sz="1050" dirty="0"/>
                        <a:t>If priority queue is based on edges, space</a:t>
                      </a:r>
                      <a:r>
                        <a:rPr lang="en-US" sz="1050" baseline="0" dirty="0"/>
                        <a:t> is</a:t>
                      </a:r>
                      <a:r>
                        <a:rPr lang="en-US" sz="1050" dirty="0"/>
                        <a:t> </a:t>
                      </a:r>
                      <a:r>
                        <a:rPr lang="el-GR" sz="1050" dirty="0"/>
                        <a:t>Θ</a:t>
                      </a:r>
                      <a:r>
                        <a:rPr lang="en-US" sz="1050" dirty="0"/>
                        <a:t>(E)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O(V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Θ</a:t>
                      </a:r>
                      <a:r>
                        <a:rPr lang="en-US" dirty="0"/>
                        <a:t>(V)  </a:t>
                      </a:r>
                      <a:r>
                        <a:rPr lang="en-US" sz="1400" dirty="0"/>
                        <a:t>our method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2894">
                <a:tc rowSpan="2">
                  <a:txBody>
                    <a:bodyPr/>
                    <a:lstStyle/>
                    <a:p>
                      <a:r>
                        <a:rPr lang="en-US" dirty="0"/>
                        <a:t>SPST</a:t>
                      </a:r>
                    </a:p>
                    <a:p>
                      <a:r>
                        <a:rPr lang="en-US" dirty="0"/>
                        <a:t>(Dijkstra)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O(ElgV</a:t>
                      </a:r>
                      <a:r>
                        <a:rPr lang="en-US" dirty="0"/>
                        <a:t>)  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Same as PRIM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Θ</a:t>
                      </a:r>
                      <a:r>
                        <a:rPr lang="en-US" dirty="0"/>
                        <a:t>(V)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Same as PRIM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Flight -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cheapest cost</a:t>
                      </a:r>
                    </a:p>
                    <a:p>
                      <a:r>
                        <a:rPr lang="en-US" dirty="0"/>
                        <a:t>Driving directions (time, or distance)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Directed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Greedy, Optimal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O(V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             </a:t>
                      </a: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13907">
                <a:tc>
                  <a:txBody>
                    <a:bodyPr/>
                    <a:lstStyle/>
                    <a:p>
                      <a:r>
                        <a:rPr lang="en-US" sz="1400" dirty="0"/>
                        <a:t>All</a:t>
                      </a:r>
                      <a:r>
                        <a:rPr lang="en-US" sz="1400" baseline="0" dirty="0"/>
                        <a:t> pairs SPST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Θ</a:t>
                      </a:r>
                      <a:r>
                        <a:rPr lang="en-US" sz="1600" dirty="0"/>
                        <a:t>(V)*</a:t>
                      </a:r>
                      <a:r>
                        <a:rPr lang="el-GR" sz="1600" dirty="0"/>
                        <a:t>Θ</a:t>
                      </a:r>
                      <a:r>
                        <a:rPr lang="en-US" sz="1600" dirty="0"/>
                        <a:t>(SPST)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/>
                        <a:t>Θ</a:t>
                      </a:r>
                      <a:r>
                        <a:rPr lang="en-US" sz="1800" dirty="0"/>
                        <a:t>(V</a:t>
                      </a:r>
                      <a:r>
                        <a:rPr lang="en-US" sz="1800" baseline="30000" dirty="0"/>
                        <a:t>2</a:t>
                      </a:r>
                      <a:r>
                        <a:rPr lang="en-US" sz="1800" dirty="0"/>
                        <a:t>)</a:t>
                      </a:r>
                    </a:p>
                    <a:p>
                      <a:r>
                        <a:rPr lang="en-US" sz="1600" dirty="0"/>
                        <a:t>( row i = SPST(</a:t>
                      </a:r>
                      <a:r>
                        <a:rPr lang="en-US" sz="1600" dirty="0" err="1"/>
                        <a:t>G,i</a:t>
                      </a:r>
                      <a:r>
                        <a:rPr lang="en-US" sz="1600" dirty="0"/>
                        <a:t>)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Same as SPST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 as SPST.</a:t>
                      </a:r>
                    </a:p>
                    <a:p>
                      <a:r>
                        <a:rPr lang="en-US" sz="1600" dirty="0"/>
                        <a:t>Do SPST(</a:t>
                      </a:r>
                      <a:r>
                        <a:rPr lang="en-US" sz="1600" dirty="0" err="1"/>
                        <a:t>G,v</a:t>
                      </a:r>
                      <a:r>
                        <a:rPr lang="en-US" sz="1600" dirty="0"/>
                        <a:t>) for every vertex,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-76200"/>
            <a:ext cx="5457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Representation of graph edges, E, : M = matrix, LL  = Linked List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19446"/>
            <a:ext cx="7156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dirty="0"/>
              <a:t>* : if connected:  </a:t>
            </a:r>
            <a:r>
              <a:rPr lang="el-GR" sz="1600" dirty="0"/>
              <a:t>Θ</a:t>
            </a:r>
            <a:r>
              <a:rPr lang="en-US" sz="1600" dirty="0"/>
              <a:t>(</a:t>
            </a:r>
            <a:r>
              <a:rPr lang="en-US" sz="1600" dirty="0" err="1"/>
              <a:t>ElgE</a:t>
            </a:r>
            <a:r>
              <a:rPr lang="en-US" sz="1600" dirty="0"/>
              <a:t>)=</a:t>
            </a:r>
            <a:r>
              <a:rPr lang="el-GR" sz="1600" dirty="0"/>
              <a:t>Θ</a:t>
            </a:r>
            <a:r>
              <a:rPr lang="en-US" sz="1600" dirty="0"/>
              <a:t>(</a:t>
            </a:r>
            <a:r>
              <a:rPr lang="en-US" sz="1600" dirty="0" err="1"/>
              <a:t>ElgV</a:t>
            </a:r>
            <a:r>
              <a:rPr lang="en-US" sz="1600" dirty="0"/>
              <a:t>)         ** : Assume the graph is connected</a:t>
            </a:r>
            <a:r>
              <a:rPr lang="en-US" sz="1600" baseline="0" dirty="0"/>
              <a:t> =&gt; </a:t>
            </a:r>
            <a:r>
              <a:rPr lang="en-US" sz="1600" baseline="0"/>
              <a:t>E≥(V-1)</a:t>
            </a:r>
            <a:endParaRPr lang="en-US" sz="16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8001000" y="6516377"/>
            <a:ext cx="1143000" cy="365125"/>
          </a:xfrm>
        </p:spPr>
        <p:txBody>
          <a:bodyPr/>
          <a:lstStyle/>
          <a:p>
            <a:fld id="{35CDE752-2586-4AA3-A1AD-D7707F49F3E4}" type="datetime1">
              <a:rPr lang="en-US" smtClean="0"/>
              <a:t>11/16/2023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221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365</Words>
  <Application>Microsoft Office PowerPoint</Application>
  <PresentationFormat>On-screen Show (4:3)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Texas at Arlington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Summary</dc:title>
  <dc:creator>OIT</dc:creator>
  <cp:lastModifiedBy>Stefan, Alexandra</cp:lastModifiedBy>
  <cp:revision>25</cp:revision>
  <cp:lastPrinted>2023-11-16T14:45:40Z</cp:lastPrinted>
  <dcterms:created xsi:type="dcterms:W3CDTF">2019-12-17T12:34:39Z</dcterms:created>
  <dcterms:modified xsi:type="dcterms:W3CDTF">2023-11-16T14:50:24Z</dcterms:modified>
</cp:coreProperties>
</file>