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61"/>
  </p:notesMasterIdLst>
  <p:sldIdLst>
    <p:sldId id="256" r:id="rId2"/>
    <p:sldId id="338" r:id="rId3"/>
    <p:sldId id="258" r:id="rId4"/>
    <p:sldId id="259" r:id="rId5"/>
    <p:sldId id="260" r:id="rId6"/>
    <p:sldId id="261" r:id="rId7"/>
    <p:sldId id="266" r:id="rId8"/>
    <p:sldId id="287" r:id="rId9"/>
    <p:sldId id="328" r:id="rId10"/>
    <p:sldId id="348" r:id="rId11"/>
    <p:sldId id="325" r:id="rId12"/>
    <p:sldId id="339" r:id="rId13"/>
    <p:sldId id="335" r:id="rId14"/>
    <p:sldId id="326" r:id="rId15"/>
    <p:sldId id="270" r:id="rId16"/>
    <p:sldId id="303" r:id="rId17"/>
    <p:sldId id="271" r:id="rId18"/>
    <p:sldId id="342" r:id="rId19"/>
    <p:sldId id="341" r:id="rId20"/>
    <p:sldId id="273" r:id="rId21"/>
    <p:sldId id="304" r:id="rId22"/>
    <p:sldId id="274" r:id="rId23"/>
    <p:sldId id="305" r:id="rId24"/>
    <p:sldId id="279" r:id="rId25"/>
    <p:sldId id="319" r:id="rId26"/>
    <p:sldId id="320" r:id="rId27"/>
    <p:sldId id="321" r:id="rId28"/>
    <p:sldId id="322" r:id="rId29"/>
    <p:sldId id="323" r:id="rId30"/>
    <p:sldId id="343" r:id="rId31"/>
    <p:sldId id="310" r:id="rId32"/>
    <p:sldId id="317" r:id="rId33"/>
    <p:sldId id="331" r:id="rId34"/>
    <p:sldId id="277" r:id="rId35"/>
    <p:sldId id="324" r:id="rId36"/>
    <p:sldId id="340" r:id="rId37"/>
    <p:sldId id="346" r:id="rId38"/>
    <p:sldId id="347" r:id="rId39"/>
    <p:sldId id="344" r:id="rId40"/>
    <p:sldId id="281" r:id="rId41"/>
    <p:sldId id="282" r:id="rId42"/>
    <p:sldId id="313" r:id="rId43"/>
    <p:sldId id="349" r:id="rId44"/>
    <p:sldId id="314" r:id="rId45"/>
    <p:sldId id="327" r:id="rId46"/>
    <p:sldId id="285" r:id="rId47"/>
    <p:sldId id="286" r:id="rId48"/>
    <p:sldId id="288" r:id="rId49"/>
    <p:sldId id="289" r:id="rId50"/>
    <p:sldId id="290" r:id="rId51"/>
    <p:sldId id="294" r:id="rId52"/>
    <p:sldId id="316" r:id="rId53"/>
    <p:sldId id="292" r:id="rId54"/>
    <p:sldId id="295" r:id="rId55"/>
    <p:sldId id="299" r:id="rId56"/>
    <p:sldId id="300" r:id="rId57"/>
    <p:sldId id="332" r:id="rId58"/>
    <p:sldId id="333" r:id="rId59"/>
    <p:sldId id="334"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568735-03C6-4442-A7B6-31A79A4D57B2}">
  <a:tblStyle styleId="{69568735-03C6-4442-A7B6-31A79A4D57B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2" autoAdjust="0"/>
  </p:normalViewPr>
  <p:slideViewPr>
    <p:cSldViewPr snapToGrid="0">
      <p:cViewPr varScale="1">
        <p:scale>
          <a:sx n="110" d="100"/>
          <a:sy n="110" d="100"/>
        </p:scale>
        <p:origin x="8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924863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athworks.com/help/simulink/ug/exporting-signal-data-using-signal-logging.html#bt0cpr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93811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3742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Modeling languages are different than Traditional programming languages</a:t>
            </a:r>
          </a:p>
          <a:p>
            <a:pPr marL="457200" lvl="0" indent="-228600" rtl="0">
              <a:spcBef>
                <a:spcPts val="0"/>
              </a:spcBef>
            </a:pPr>
            <a:r>
              <a:rPr lang="en"/>
              <a:t>modeling language semantics often depend on subtle details, such as two-dimensional layout information, internal model component settings etc.</a:t>
            </a:r>
          </a:p>
          <a:p>
            <a:pPr marL="457200" lvl="0" indent="-228600" rtl="0">
              <a:spcBef>
                <a:spcPts val="0"/>
              </a:spcBef>
            </a:pPr>
            <a:r>
              <a:rPr lang="en"/>
              <a:t>combination of programming paradigms (e.g., both graphical, data-flow language and textual imperative programming language in the same model</a:t>
            </a:r>
          </a:p>
          <a:p>
            <a:pPr lvl="0" rtl="0">
              <a:spcBef>
                <a:spcPts val="0"/>
              </a:spcBef>
              <a:buNone/>
            </a:pPr>
            <a:endParaRPr dirty="0"/>
          </a:p>
        </p:txBody>
      </p:sp>
    </p:spTree>
    <p:extLst>
      <p:ext uri="{BB962C8B-B14F-4D97-AF65-F5344CB8AC3E}">
        <p14:creationId xmlns:p14="http://schemas.microsoft.com/office/powerpoint/2010/main" val="74958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dirty="0"/>
              <a:t>[1, 15, 16]</a:t>
            </a:r>
          </a:p>
          <a:p>
            <a:pPr marL="457200" lvl="0" indent="-228600" rtl="0">
              <a:spcBef>
                <a:spcPts val="0"/>
              </a:spcBef>
            </a:pPr>
            <a:r>
              <a:rPr lang="en" dirty="0"/>
              <a:t>Modeling languages are different than Traditional programming languages</a:t>
            </a:r>
          </a:p>
          <a:p>
            <a:pPr marL="457200" lvl="0" indent="-228600" rtl="0">
              <a:spcBef>
                <a:spcPts val="0"/>
              </a:spcBef>
            </a:pPr>
            <a:r>
              <a:rPr lang="en" dirty="0"/>
              <a:t>modeling language semantics often depend on subtle details, such as two-dimensional layout information, internal model component settings etc.</a:t>
            </a:r>
          </a:p>
          <a:p>
            <a:pPr marL="457200" lvl="0" indent="-228600" rtl="0">
              <a:spcBef>
                <a:spcPts val="0"/>
              </a:spcBef>
            </a:pPr>
            <a:r>
              <a:rPr lang="en" dirty="0"/>
              <a:t>combination of programming paradigms (e.g., both graphical, data-flow language and textual imperative programming language in the same model</a:t>
            </a:r>
          </a:p>
          <a:p>
            <a:pPr lvl="0" rtl="0">
              <a:spcBef>
                <a:spcPts val="0"/>
              </a:spcBef>
              <a:buNone/>
            </a:pPr>
            <a:endParaRPr dirty="0"/>
          </a:p>
        </p:txBody>
      </p:sp>
    </p:spTree>
    <p:extLst>
      <p:ext uri="{BB962C8B-B14F-4D97-AF65-F5344CB8AC3E}">
        <p14:creationId xmlns:p14="http://schemas.microsoft.com/office/powerpoint/2010/main" val="287693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Modeling languages are different than Traditional programming languages</a:t>
            </a:r>
          </a:p>
          <a:p>
            <a:pPr marL="457200" lvl="0" indent="-228600" rtl="0">
              <a:spcBef>
                <a:spcPts val="0"/>
              </a:spcBef>
            </a:pPr>
            <a:r>
              <a:rPr lang="en"/>
              <a:t>modeling language semantics often depend on subtle details, such as two-dimensional layout information, internal model component settings etc.</a:t>
            </a:r>
          </a:p>
          <a:p>
            <a:pPr marL="457200" lvl="0" indent="-228600" rtl="0">
              <a:spcBef>
                <a:spcPts val="0"/>
              </a:spcBef>
            </a:pPr>
            <a:r>
              <a:rPr lang="en"/>
              <a:t>combination of programming paradigms (e.g., both graphical, data-flow language and textual imperative programming language in the same model</a:t>
            </a:r>
          </a:p>
          <a:p>
            <a:pPr lvl="0" rtl="0">
              <a:spcBef>
                <a:spcPts val="0"/>
              </a:spcBef>
              <a:buNone/>
            </a:pPr>
            <a:endParaRPr dirty="0"/>
          </a:p>
        </p:txBody>
      </p:sp>
    </p:spTree>
    <p:extLst>
      <p:ext uri="{BB962C8B-B14F-4D97-AF65-F5344CB8AC3E}">
        <p14:creationId xmlns:p14="http://schemas.microsoft.com/office/powerpoint/2010/main" val="370197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Modeling languages are different than Traditional programming languages</a:t>
            </a:r>
          </a:p>
          <a:p>
            <a:pPr marL="457200" lvl="0" indent="-228600" rtl="0">
              <a:spcBef>
                <a:spcPts val="0"/>
              </a:spcBef>
            </a:pPr>
            <a:r>
              <a:rPr lang="en"/>
              <a:t>modeling language semantics often depend on subtle details, such as two-dimensional layout information, internal model component settings etc.</a:t>
            </a:r>
          </a:p>
          <a:p>
            <a:pPr marL="457200" lvl="0" indent="-228600" rtl="0">
              <a:spcBef>
                <a:spcPts val="0"/>
              </a:spcBef>
            </a:pPr>
            <a:r>
              <a:rPr lang="en"/>
              <a:t>combination of programming paradigms (e.g., both graphical, data-flow language and textual imperative programming language in the same model</a:t>
            </a:r>
          </a:p>
          <a:p>
            <a:pPr lvl="0" rtl="0">
              <a:spcBef>
                <a:spcPts val="0"/>
              </a:spcBef>
              <a:buNone/>
            </a:pPr>
            <a:endParaRPr dirty="0"/>
          </a:p>
        </p:txBody>
      </p:sp>
    </p:spTree>
    <p:extLst>
      <p:ext uri="{BB962C8B-B14F-4D97-AF65-F5344CB8AC3E}">
        <p14:creationId xmlns:p14="http://schemas.microsoft.com/office/powerpoint/2010/main" val="108871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27416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6839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18378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534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156559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spcBef>
                <a:spcPts val="0"/>
              </a:spcBef>
              <a:buClr>
                <a:schemeClr val="dk1"/>
              </a:buClr>
            </a:pPr>
            <a:r>
              <a:rPr lang="en" sz="1250" dirty="0">
                <a:solidFill>
                  <a:schemeClr val="dk1"/>
                </a:solidFill>
              </a:rPr>
              <a:t>Recently MBD methodology has become the preferred method for designing, modelling and simu</a:t>
            </a:r>
            <a:r>
              <a:rPr lang="en" dirty="0">
                <a:solidFill>
                  <a:schemeClr val="dk1"/>
                </a:solidFill>
              </a:rPr>
              <a:t>lating complex dynamic systems [1]</a:t>
            </a:r>
          </a:p>
        </p:txBody>
      </p:sp>
    </p:spTree>
    <p:extLst>
      <p:ext uri="{BB962C8B-B14F-4D97-AF65-F5344CB8AC3E}">
        <p14:creationId xmlns:p14="http://schemas.microsoft.com/office/powerpoint/2010/main" val="413649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76149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6476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41421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92545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67463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21757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81310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6588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39263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393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solidFill>
                  <a:schemeClr val="dk1"/>
                </a:solidFill>
              </a:rPr>
              <a:t>CC says: You only have full audience attention for the first ca. 5 minutes of your talk. If a speaker does not get to the point on slide 2, people start to zone out and check their email.</a:t>
            </a:r>
          </a:p>
        </p:txBody>
      </p:sp>
    </p:spTree>
    <p:extLst>
      <p:ext uri="{BB962C8B-B14F-4D97-AF65-F5344CB8AC3E}">
        <p14:creationId xmlns:p14="http://schemas.microsoft.com/office/powerpoint/2010/main" val="2143777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495720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35367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63606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24093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364882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8072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742831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1009748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901613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360861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Csmith ref: [7, 8]</a:t>
            </a:r>
          </a:p>
          <a:p>
            <a:pPr lvl="0" rtl="0">
              <a:spcBef>
                <a:spcPts val="0"/>
              </a:spcBef>
              <a:buNone/>
            </a:pPr>
            <a:r>
              <a:rPr lang="en"/>
              <a:t>CC says: Keep left side, move right side to “Related Work” section at end of presentation</a:t>
            </a:r>
          </a:p>
        </p:txBody>
      </p:sp>
    </p:spTree>
    <p:extLst>
      <p:ext uri="{BB962C8B-B14F-4D97-AF65-F5344CB8AC3E}">
        <p14:creationId xmlns:p14="http://schemas.microsoft.com/office/powerpoint/2010/main" val="4081519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763637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928722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211297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585340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72648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029990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33251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Signal logging in Rapid Accelerator mode: </a:t>
            </a:r>
            <a:r>
              <a:rPr lang="en" u="sng">
                <a:solidFill>
                  <a:schemeClr val="hlink"/>
                </a:solidFill>
                <a:hlinkClick r:id="rId3"/>
              </a:rPr>
              <a:t>http://www.mathworks.com/help/simulink/ug/exporting-signal-data-using-signal-logging.html#bt0cprf</a:t>
            </a:r>
            <a:r>
              <a:rPr lang="en"/>
              <a:t> </a:t>
            </a:r>
          </a:p>
        </p:txBody>
      </p:sp>
    </p:spTree>
    <p:extLst>
      <p:ext uri="{BB962C8B-B14F-4D97-AF65-F5344CB8AC3E}">
        <p14:creationId xmlns:p14="http://schemas.microsoft.com/office/powerpoint/2010/main" val="2106864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217925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Sturmer et al </a:t>
            </a:r>
            <a:r>
              <a:rPr lang="en"/>
              <a:t>cons:</a:t>
            </a:r>
          </a:p>
          <a:p>
            <a:pPr lvl="0">
              <a:spcBef>
                <a:spcPts val="0"/>
              </a:spcBef>
              <a:buNone/>
            </a:pPr>
            <a:endParaRPr b="1" dirty="0"/>
          </a:p>
          <a:p>
            <a:pPr lvl="0">
              <a:spcBef>
                <a:spcPts val="0"/>
              </a:spcBef>
              <a:buNone/>
            </a:pPr>
            <a:r>
              <a:rPr lang="en"/>
              <a:t>Such specications for code generators might not be available</a:t>
            </a:r>
          </a:p>
          <a:p>
            <a:pPr lvl="0">
              <a:spcBef>
                <a:spcPts val="0"/>
              </a:spcBef>
              <a:buNone/>
            </a:pPr>
            <a:r>
              <a:rPr lang="en"/>
              <a:t>Whitebox testing in parts is undesirable</a:t>
            </a:r>
          </a:p>
          <a:p>
            <a:pPr lvl="0">
              <a:spcBef>
                <a:spcPts val="0"/>
              </a:spcBef>
              <a:buNone/>
            </a:pPr>
            <a:endParaRPr dirty="0"/>
          </a:p>
          <a:p>
            <a:pPr lvl="0">
              <a:spcBef>
                <a:spcPts val="0"/>
              </a:spcBef>
              <a:buNone/>
            </a:pPr>
            <a:r>
              <a:rPr lang="en" b="1"/>
              <a:t>Sampath et al</a:t>
            </a:r>
            <a:r>
              <a:rPr lang="en"/>
              <a:t> cons:</a:t>
            </a:r>
          </a:p>
          <a:p>
            <a:pPr lvl="0">
              <a:spcBef>
                <a:spcPts val="0"/>
              </a:spcBef>
              <a:buNone/>
            </a:pPr>
            <a:endParaRPr dirty="0"/>
          </a:p>
          <a:p>
            <a:pPr lvl="0">
              <a:spcBef>
                <a:spcPts val="0"/>
              </a:spcBef>
              <a:buNone/>
            </a:pPr>
            <a:r>
              <a:rPr lang="en"/>
              <a:t>The approach does not scale </a:t>
            </a:r>
          </a:p>
          <a:p>
            <a:pPr lvl="0" rtl="0">
              <a:spcBef>
                <a:spcPts val="0"/>
              </a:spcBef>
              <a:buNone/>
            </a:pPr>
            <a:r>
              <a:rPr lang="en"/>
              <a:t>The complete specications it needs are not available.</a:t>
            </a:r>
          </a:p>
        </p:txBody>
      </p:sp>
    </p:spTree>
    <p:extLst>
      <p:ext uri="{BB962C8B-B14F-4D97-AF65-F5344CB8AC3E}">
        <p14:creationId xmlns:p14="http://schemas.microsoft.com/office/powerpoint/2010/main" val="39398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Csmith ref: [7, 8]</a:t>
            </a:r>
          </a:p>
          <a:p>
            <a:pPr lvl="0" rtl="0">
              <a:spcBef>
                <a:spcPts val="0"/>
              </a:spcBef>
              <a:buNone/>
            </a:pPr>
            <a:r>
              <a:rPr lang="en"/>
              <a:t>CC says: Keep left side, move right side to “Related Work” section at end of presentation</a:t>
            </a:r>
          </a:p>
        </p:txBody>
      </p:sp>
    </p:spTree>
    <p:extLst>
      <p:ext uri="{BB962C8B-B14F-4D97-AF65-F5344CB8AC3E}">
        <p14:creationId xmlns:p14="http://schemas.microsoft.com/office/powerpoint/2010/main" val="33804790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2559696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01829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b="1"/>
              <a:t>Sturmer et al </a:t>
            </a:r>
            <a:r>
              <a:rPr lang="en"/>
              <a:t>cons:</a:t>
            </a:r>
          </a:p>
          <a:p>
            <a:pPr lvl="0" rtl="0">
              <a:spcBef>
                <a:spcPts val="0"/>
              </a:spcBef>
              <a:buNone/>
            </a:pPr>
            <a:endParaRPr b="1" dirty="0"/>
          </a:p>
          <a:p>
            <a:pPr lvl="0" rtl="0">
              <a:spcBef>
                <a:spcPts val="0"/>
              </a:spcBef>
              <a:buNone/>
            </a:pPr>
            <a:r>
              <a:rPr lang="en"/>
              <a:t>Such specications for code generators might not be available</a:t>
            </a:r>
          </a:p>
          <a:p>
            <a:pPr lvl="0" rtl="0">
              <a:spcBef>
                <a:spcPts val="0"/>
              </a:spcBef>
              <a:buNone/>
            </a:pPr>
            <a:r>
              <a:rPr lang="en"/>
              <a:t>Whitebox testing in parts is undesirable</a:t>
            </a:r>
          </a:p>
          <a:p>
            <a:pPr lvl="0" rtl="0">
              <a:spcBef>
                <a:spcPts val="0"/>
              </a:spcBef>
              <a:buNone/>
            </a:pPr>
            <a:endParaRPr dirty="0"/>
          </a:p>
          <a:p>
            <a:pPr lvl="0" rtl="0">
              <a:spcBef>
                <a:spcPts val="0"/>
              </a:spcBef>
              <a:buNone/>
            </a:pPr>
            <a:r>
              <a:rPr lang="en" b="1"/>
              <a:t>Sampath et al</a:t>
            </a:r>
            <a:r>
              <a:rPr lang="en"/>
              <a:t> cons:</a:t>
            </a:r>
          </a:p>
          <a:p>
            <a:pPr lvl="0" rtl="0">
              <a:spcBef>
                <a:spcPts val="0"/>
              </a:spcBef>
              <a:buNone/>
            </a:pPr>
            <a:endParaRPr dirty="0"/>
          </a:p>
          <a:p>
            <a:pPr lvl="0" rtl="0">
              <a:spcBef>
                <a:spcPts val="0"/>
              </a:spcBef>
              <a:buNone/>
            </a:pPr>
            <a:r>
              <a:rPr lang="en"/>
              <a:t>The approach does not scale </a:t>
            </a:r>
          </a:p>
          <a:p>
            <a:pPr lvl="0" rtl="0">
              <a:spcBef>
                <a:spcPts val="0"/>
              </a:spcBef>
              <a:buNone/>
            </a:pPr>
            <a:r>
              <a:rPr lang="en"/>
              <a:t>The complete specications it needs are not available.</a:t>
            </a:r>
          </a:p>
        </p:txBody>
      </p:sp>
    </p:spTree>
    <p:extLst>
      <p:ext uri="{BB962C8B-B14F-4D97-AF65-F5344CB8AC3E}">
        <p14:creationId xmlns:p14="http://schemas.microsoft.com/office/powerpoint/2010/main" val="1287167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08894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41529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CC says: Move at very end (backup section)</a:t>
            </a:r>
          </a:p>
          <a:p>
            <a:pPr lvl="0">
              <a:spcBef>
                <a:spcPts val="0"/>
              </a:spcBef>
              <a:buNone/>
            </a:pPr>
            <a:endParaRPr dirty="0"/>
          </a:p>
          <a:p>
            <a:pPr lvl="0" rtl="0">
              <a:spcBef>
                <a:spcPts val="0"/>
              </a:spcBef>
              <a:buNone/>
            </a:pPr>
            <a:r>
              <a:rPr lang="en"/>
              <a:t>Chose SLSF due to its market share as a development tool across CPS industries: Ref: [10]</a:t>
            </a:r>
          </a:p>
          <a:p>
            <a:pPr lvl="0" rtl="0">
              <a:spcBef>
                <a:spcPts val="0"/>
              </a:spcBef>
              <a:buNone/>
            </a:pPr>
            <a:endParaRPr dirty="0"/>
          </a:p>
        </p:txBody>
      </p:sp>
    </p:spTree>
    <p:extLst>
      <p:ext uri="{BB962C8B-B14F-4D97-AF65-F5344CB8AC3E}">
        <p14:creationId xmlns:p14="http://schemas.microsoft.com/office/powerpoint/2010/main" val="1988155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3123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[1, 11]</a:t>
            </a:r>
            <a:endParaRPr lang="en" dirty="0"/>
          </a:p>
        </p:txBody>
      </p:sp>
    </p:spTree>
    <p:extLst>
      <p:ext uri="{BB962C8B-B14F-4D97-AF65-F5344CB8AC3E}">
        <p14:creationId xmlns:p14="http://schemas.microsoft.com/office/powerpoint/2010/main" val="106929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38383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74144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3831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iso.org/iso/iso_catalogue/catalogue_ics/catalogue_detail_ics.htm?csnumber=292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l0npmC7k906M5rECmLmfALXT-kLD3mRtX-3ylUXTmxc/pub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s://commons.wikimedia.org/wiki/File:Simulink_lept.png" TargetMode="External"/><Relationship Id="rId3" Type="http://schemas.openxmlformats.org/officeDocument/2006/relationships/image" Target="../media/image2.png"/><Relationship Id="rId7"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en.wikipedia.org/wiki/en:Creative_Commons"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1300" y="485295"/>
            <a:ext cx="8981400" cy="1028100"/>
          </a:xfrm>
          <a:prstGeom prst="rect">
            <a:avLst/>
          </a:prstGeom>
        </p:spPr>
        <p:txBody>
          <a:bodyPr lIns="91425" tIns="91425" rIns="91425" bIns="91425" anchor="b" anchorCtr="0">
            <a:noAutofit/>
          </a:bodyPr>
          <a:lstStyle/>
          <a:p>
            <a:pPr lvl="0">
              <a:spcBef>
                <a:spcPts val="0"/>
              </a:spcBef>
              <a:buClr>
                <a:schemeClr val="dk1"/>
              </a:buClr>
              <a:buSzPct val="45833"/>
              <a:buFont typeface="Arial"/>
              <a:buNone/>
            </a:pPr>
            <a:r>
              <a:rPr lang="en" sz="2400" b="1" dirty="0">
                <a:solidFill>
                  <a:srgbClr val="0B5394"/>
                </a:solidFill>
              </a:rPr>
              <a:t>CyFuzz: A Differential Testing Framework </a:t>
            </a:r>
          </a:p>
          <a:p>
            <a:pPr lvl="0" rtl="0">
              <a:spcBef>
                <a:spcPts val="0"/>
              </a:spcBef>
              <a:buClr>
                <a:schemeClr val="dk1"/>
              </a:buClr>
              <a:buSzPct val="61111"/>
              <a:buFont typeface="Arial"/>
              <a:buNone/>
            </a:pPr>
            <a:r>
              <a:rPr lang="en" sz="1800" i="1" dirty="0">
                <a:solidFill>
                  <a:srgbClr val="0B5394"/>
                </a:solidFill>
              </a:rPr>
              <a:t>for Cyber-Physical System Development Environments</a:t>
            </a:r>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endParaRPr sz="3000" dirty="0">
              <a:solidFill>
                <a:schemeClr val="dk1"/>
              </a:solidFill>
            </a:endParaRPr>
          </a:p>
          <a:p>
            <a:pPr lvl="0">
              <a:spcBef>
                <a:spcPts val="0"/>
              </a:spcBef>
              <a:buNone/>
            </a:pPr>
            <a:endParaRPr sz="3000" dirty="0"/>
          </a:p>
        </p:txBody>
      </p:sp>
      <p:sp>
        <p:nvSpPr>
          <p:cNvPr id="56" name="Shape 56"/>
          <p:cNvSpPr txBox="1"/>
          <p:nvPr/>
        </p:nvSpPr>
        <p:spPr>
          <a:xfrm>
            <a:off x="1365300" y="1599282"/>
            <a:ext cx="6413400" cy="1312500"/>
          </a:xfrm>
          <a:prstGeom prst="rect">
            <a:avLst/>
          </a:prstGeom>
          <a:noFill/>
          <a:ln>
            <a:noFill/>
          </a:ln>
        </p:spPr>
        <p:txBody>
          <a:bodyPr lIns="91425" tIns="91425" rIns="91425" bIns="91425" anchor="t" anchorCtr="0">
            <a:noAutofit/>
          </a:bodyPr>
          <a:lstStyle/>
          <a:p>
            <a:pPr lvl="0" algn="ctr" rtl="0">
              <a:spcBef>
                <a:spcPts val="0"/>
              </a:spcBef>
              <a:buNone/>
            </a:pPr>
            <a:r>
              <a:rPr lang="en" sz="1000" dirty="0"/>
              <a:t>Shafiul Azam Chowdhury</a:t>
            </a:r>
          </a:p>
          <a:p>
            <a:pPr lvl="0" algn="ctr" rtl="0">
              <a:spcBef>
                <a:spcPts val="0"/>
              </a:spcBef>
              <a:buNone/>
            </a:pPr>
            <a:r>
              <a:rPr lang="en" sz="1000" dirty="0"/>
              <a:t>Dr. Taylor Johnson</a:t>
            </a:r>
          </a:p>
          <a:p>
            <a:pPr lvl="0" algn="ctr" rtl="0">
              <a:spcBef>
                <a:spcPts val="0"/>
              </a:spcBef>
              <a:buNone/>
            </a:pPr>
            <a:r>
              <a:rPr lang="en" sz="1000" dirty="0"/>
              <a:t>Dr. Christoph Csallner </a:t>
            </a:r>
            <a:endParaRPr lang="en" sz="800" dirty="0"/>
          </a:p>
          <a:p>
            <a:pPr lvl="0" algn="ctr" rtl="0">
              <a:spcBef>
                <a:spcPts val="0"/>
              </a:spcBef>
              <a:buNone/>
            </a:pPr>
            <a:endParaRPr b="1" dirty="0"/>
          </a:p>
          <a:p>
            <a:pPr lvl="0" algn="ctr" rtl="0">
              <a:spcBef>
                <a:spcPts val="0"/>
              </a:spcBef>
              <a:buNone/>
            </a:pPr>
            <a:r>
              <a:rPr lang="en" sz="900" b="1" dirty="0"/>
              <a:t>The University of Texas at Arlington</a:t>
            </a:r>
          </a:p>
          <a:p>
            <a:pPr lvl="0" algn="ctr" rtl="0">
              <a:spcBef>
                <a:spcPts val="0"/>
              </a:spcBef>
              <a:buNone/>
            </a:pPr>
            <a:endParaRPr sz="1000" dirty="0"/>
          </a:p>
          <a:p>
            <a:pPr lvl="0" algn="ctr"/>
            <a:r>
              <a:rPr lang="en" i="1" dirty="0">
                <a:solidFill>
                  <a:schemeClr val="tx1"/>
                </a:solidFill>
              </a:rPr>
              <a:t>Available: </a:t>
            </a:r>
            <a:r>
              <a:rPr lang="en" sz="2000" b="1" i="1" dirty="0">
                <a:solidFill>
                  <a:schemeClr val="tx1"/>
                </a:solidFill>
              </a:rPr>
              <a:t>http://shafiulazam.com/cyfuzz  </a:t>
            </a:r>
            <a:endParaRPr lang="en" b="1" i="1" dirty="0">
              <a:solidFill>
                <a:schemeClr val="tx1"/>
              </a:solidFill>
            </a:endParaRPr>
          </a:p>
          <a:p>
            <a:pPr lvl="0" algn="ctr"/>
            <a:r>
              <a:rPr lang="en" i="1" dirty="0">
                <a:solidFill>
                  <a:schemeClr val="tx1"/>
                </a:solidFill>
              </a:rPr>
              <a:t>Source Code:  </a:t>
            </a:r>
            <a:r>
              <a:rPr lang="en-US" b="1" i="1" dirty="0">
                <a:solidFill>
                  <a:schemeClr val="tx1"/>
                </a:solidFill>
              </a:rPr>
              <a:t>https://github.com/verivital/slsf_randgen</a:t>
            </a:r>
            <a:r>
              <a:rPr lang="en" b="1" i="1" dirty="0">
                <a:solidFill>
                  <a:schemeClr val="bg1"/>
                </a:solidFill>
              </a:rPr>
              <a:t> </a:t>
            </a:r>
          </a:p>
          <a:p>
            <a:pPr lvl="0" algn="ctr">
              <a:spcBef>
                <a:spcPts val="0"/>
              </a:spcBef>
              <a:buNone/>
            </a:pPr>
            <a:endParaRPr sz="1000" dirty="0"/>
          </a:p>
        </p:txBody>
      </p:sp>
      <p:sp>
        <p:nvSpPr>
          <p:cNvPr id="57" name="Shape 57"/>
          <p:cNvSpPr txBox="1"/>
          <p:nvPr/>
        </p:nvSpPr>
        <p:spPr>
          <a:xfrm>
            <a:off x="311700" y="84800"/>
            <a:ext cx="3916200" cy="651900"/>
          </a:xfrm>
          <a:prstGeom prst="rect">
            <a:avLst/>
          </a:prstGeom>
          <a:noFill/>
          <a:ln>
            <a:noFill/>
          </a:ln>
        </p:spPr>
        <p:txBody>
          <a:bodyPr lIns="91425" tIns="91425" rIns="91425" bIns="91425" anchor="t" anchorCtr="0">
            <a:noAutofit/>
          </a:bodyPr>
          <a:lstStyle/>
          <a:p>
            <a:pPr lvl="0" rtl="0">
              <a:lnSpc>
                <a:spcPct val="100000"/>
              </a:lnSpc>
              <a:spcBef>
                <a:spcPts val="1400"/>
              </a:spcBef>
              <a:spcAft>
                <a:spcPts val="400"/>
              </a:spcAft>
              <a:buNone/>
            </a:pPr>
            <a:r>
              <a:rPr lang="en" sz="1000" b="1" i="1" dirty="0">
                <a:solidFill>
                  <a:srgbClr val="999999"/>
                </a:solidFill>
              </a:rPr>
              <a:t>VeriVITAL - The Verification and Validation for Intelligent and Trustworthy Autonomy Laboratory</a:t>
            </a:r>
          </a:p>
          <a:p>
            <a:pPr lvl="0" rtl="0">
              <a:spcBef>
                <a:spcPts val="0"/>
              </a:spcBef>
              <a:buNone/>
            </a:pPr>
            <a:endParaRPr sz="1200" dirty="0"/>
          </a:p>
        </p:txBody>
      </p:sp>
      <p:sp>
        <p:nvSpPr>
          <p:cNvPr id="58" name="Shape 58"/>
          <p:cNvSpPr txBox="1"/>
          <p:nvPr/>
        </p:nvSpPr>
        <p:spPr>
          <a:xfrm>
            <a:off x="4916100" y="84800"/>
            <a:ext cx="3916200" cy="573000"/>
          </a:xfrm>
          <a:prstGeom prst="rect">
            <a:avLst/>
          </a:prstGeom>
          <a:noFill/>
          <a:ln>
            <a:noFill/>
          </a:ln>
        </p:spPr>
        <p:txBody>
          <a:bodyPr lIns="91425" tIns="91425" rIns="91425" bIns="91425" anchor="t" anchorCtr="0">
            <a:noAutofit/>
          </a:bodyPr>
          <a:lstStyle/>
          <a:p>
            <a:pPr lvl="0" algn="r" rtl="0">
              <a:lnSpc>
                <a:spcPct val="100000"/>
              </a:lnSpc>
              <a:spcBef>
                <a:spcPts val="1400"/>
              </a:spcBef>
              <a:spcAft>
                <a:spcPts val="400"/>
              </a:spcAft>
              <a:buNone/>
            </a:pPr>
            <a:r>
              <a:rPr lang="en" sz="1000" b="1" i="1" dirty="0">
                <a:solidFill>
                  <a:srgbClr val="999999"/>
                </a:solidFill>
              </a:rPr>
              <a:t>SERC - Software Engineering Research Center</a:t>
            </a:r>
          </a:p>
        </p:txBody>
      </p:sp>
      <p:sp>
        <p:nvSpPr>
          <p:cNvPr id="59" name="Shape 59"/>
          <p:cNvSpPr txBox="1"/>
          <p:nvPr/>
        </p:nvSpPr>
        <p:spPr>
          <a:xfrm>
            <a:off x="620649" y="4232512"/>
            <a:ext cx="6951726" cy="855609"/>
          </a:xfrm>
          <a:prstGeom prst="rect">
            <a:avLst/>
          </a:prstGeom>
          <a:noFill/>
          <a:ln>
            <a:noFill/>
          </a:ln>
        </p:spPr>
        <p:txBody>
          <a:bodyPr lIns="91425" tIns="91425" rIns="91425" bIns="91425" anchor="t" anchorCtr="0">
            <a:noAutofit/>
          </a:bodyPr>
          <a:lstStyle/>
          <a:p>
            <a:pPr lvl="0">
              <a:spcBef>
                <a:spcPts val="0"/>
              </a:spcBef>
              <a:buNone/>
            </a:pPr>
            <a:r>
              <a:rPr lang="en" sz="700" i="1" dirty="0">
                <a:solidFill>
                  <a:schemeClr val="dk1"/>
                </a:solidFill>
              </a:rPr>
              <a:t>This material is based upon work supported by the National Science Foundation under Grants No. 1117369, 1464311, and 1527398. Any opinions, findings, and conclusions or recommendations expressed in this material are those of the author(s) and do not necessarily reflect the views of the National Science Foundation.</a:t>
            </a:r>
          </a:p>
          <a:p>
            <a:pPr lvl="0">
              <a:spcBef>
                <a:spcPts val="0"/>
              </a:spcBef>
              <a:buNone/>
            </a:pPr>
            <a:endParaRPr sz="700" i="1" dirty="0">
              <a:solidFill>
                <a:schemeClr val="dk1"/>
              </a:solidFill>
            </a:endParaRPr>
          </a:p>
          <a:p>
            <a:pPr lvl="0" rtl="0">
              <a:spcBef>
                <a:spcPts val="0"/>
              </a:spcBef>
              <a:buNone/>
            </a:pPr>
            <a:r>
              <a:rPr lang="en" sz="700" i="1" dirty="0">
                <a:solidFill>
                  <a:schemeClr val="dk1"/>
                </a:solidFill>
              </a:rPr>
              <a:t>This material is based upon work supported by the Air Force Office of Scientific Research (AFOSR) contract numbers FA9550-15-1-0258 and FA9550-16-1-0246, and by Air Force Research Lab (AFRL) contract number FA8750-15-1-0105. Any opinions, ndings, and conclusions or recommendations expressed in this publication are those of the authors and do not necessarily reflect the views of AFRL or AFOSR. </a:t>
            </a:r>
          </a:p>
        </p:txBody>
      </p:sp>
      <p:pic>
        <p:nvPicPr>
          <p:cNvPr id="3" name="Picture 2"/>
          <p:cNvPicPr>
            <a:picLocks noChangeAspect="1"/>
          </p:cNvPicPr>
          <p:nvPr/>
        </p:nvPicPr>
        <p:blipFill>
          <a:blip r:embed="rId3"/>
          <a:stretch>
            <a:fillRect/>
          </a:stretch>
        </p:blipFill>
        <p:spPr>
          <a:xfrm>
            <a:off x="7634705" y="4232512"/>
            <a:ext cx="702052" cy="702052"/>
          </a:xfrm>
          <a:prstGeom prst="rect">
            <a:avLst/>
          </a:prstGeom>
        </p:spPr>
      </p:pic>
      <p:sp>
        <p:nvSpPr>
          <p:cNvPr id="2" name="Rectangle 1"/>
          <p:cNvSpPr/>
          <p:nvPr/>
        </p:nvSpPr>
        <p:spPr>
          <a:xfrm>
            <a:off x="2285999" y="3467953"/>
            <a:ext cx="4572000" cy="461665"/>
          </a:xfrm>
          <a:prstGeom prst="rect">
            <a:avLst/>
          </a:prstGeom>
        </p:spPr>
        <p:txBody>
          <a:bodyPr>
            <a:spAutoFit/>
          </a:bodyPr>
          <a:lstStyle/>
          <a:p>
            <a:pPr algn="ctr"/>
            <a:r>
              <a:rPr lang="en-US" sz="1200" dirty="0"/>
              <a:t>6th Workshop on Design, Modeling, and Evaluation of </a:t>
            </a:r>
            <a:br>
              <a:rPr lang="en-US" sz="1200" dirty="0"/>
            </a:br>
            <a:r>
              <a:rPr lang="en-US" sz="1200" dirty="0"/>
              <a:t>Cyber Physical Systems (CyPhy), Oct. 2016. To appear.</a:t>
            </a:r>
          </a:p>
        </p:txBody>
      </p:sp>
      <p:sp>
        <p:nvSpPr>
          <p:cNvPr id="4" name="TextBox 3"/>
          <p:cNvSpPr txBox="1"/>
          <p:nvPr/>
        </p:nvSpPr>
        <p:spPr>
          <a:xfrm>
            <a:off x="7484775" y="4958834"/>
            <a:ext cx="1001912" cy="184666"/>
          </a:xfrm>
          <a:prstGeom prst="rect">
            <a:avLst/>
          </a:prstGeom>
          <a:noFill/>
        </p:spPr>
        <p:txBody>
          <a:bodyPr wrap="square" rtlCol="0">
            <a:spAutoFit/>
          </a:bodyPr>
          <a:lstStyle/>
          <a:p>
            <a:r>
              <a:rPr lang="en-US" sz="600" dirty="0"/>
              <a:t>Project Homepage URL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Background: Differential Testing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27" name="Shape 161"/>
          <p:cNvSpPr/>
          <p:nvPr/>
        </p:nvSpPr>
        <p:spPr>
          <a:xfrm>
            <a:off x="1939728" y="374851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161"/>
          <p:cNvSpPr/>
          <p:nvPr/>
        </p:nvSpPr>
        <p:spPr>
          <a:xfrm>
            <a:off x="3686931" y="374845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a:off x="1209734" y="4138109"/>
            <a:ext cx="3444017" cy="78987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lvl="0" algn="ctr" rtl="0">
              <a:spcBef>
                <a:spcPts val="0"/>
              </a:spcBef>
              <a:buNone/>
            </a:pPr>
            <a:endParaRPr lang="en" dirty="0">
              <a:solidFill>
                <a:srgbClr val="073763"/>
              </a:solidFill>
            </a:endParaRPr>
          </a:p>
          <a:p>
            <a:pPr lvl="0" algn="ctr" rtl="0">
              <a:spcBef>
                <a:spcPts val="0"/>
              </a:spcBef>
              <a:buNone/>
            </a:pPr>
            <a:endParaRPr lang="en" dirty="0">
              <a:solidFill>
                <a:srgbClr val="073763"/>
              </a:solidFill>
            </a:endParaRPr>
          </a:p>
          <a:p>
            <a:pPr lvl="0" algn="ctr" rtl="0">
              <a:spcBef>
                <a:spcPts val="0"/>
              </a:spcBef>
              <a:buNone/>
            </a:pPr>
            <a:r>
              <a:rPr lang="en" sz="1800" b="1" i="1" dirty="0">
                <a:solidFill>
                  <a:schemeClr val="tx1"/>
                </a:solidFill>
              </a:rPr>
              <a:t>compare</a:t>
            </a:r>
            <a:endParaRPr lang="en" b="1" i="1" dirty="0">
              <a:solidFill>
                <a:schemeClr val="tx1"/>
              </a:solidFill>
            </a:endParaRPr>
          </a:p>
        </p:txBody>
      </p:sp>
      <p:sp>
        <p:nvSpPr>
          <p:cNvPr id="155" name="Shape 155"/>
          <p:cNvSpPr/>
          <p:nvPr/>
        </p:nvSpPr>
        <p:spPr>
          <a:xfrm>
            <a:off x="1209734" y="2029137"/>
            <a:ext cx="3444017" cy="1022165"/>
          </a:xfrm>
          <a:prstGeom prst="rect">
            <a:avLst/>
          </a:prstGeom>
          <a:solidFill>
            <a:srgbClr val="CFE2F3"/>
          </a:solidFill>
          <a:ln w="9525" cap="flat" cmpd="sng">
            <a:solidFill>
              <a:srgbClr val="0B5394"/>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r>
              <a:rPr lang="en" sz="1100" dirty="0">
                <a:solidFill>
                  <a:srgbClr val="073763"/>
                </a:solidFill>
              </a:rPr>
              <a:t>Test Subjects</a:t>
            </a:r>
          </a:p>
        </p:txBody>
      </p:sp>
      <p:sp>
        <p:nvSpPr>
          <p:cNvPr id="157" name="Shape 157"/>
          <p:cNvSpPr/>
          <p:nvPr/>
        </p:nvSpPr>
        <p:spPr>
          <a:xfrm>
            <a:off x="2580732" y="1071421"/>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Code, Model</a:t>
            </a:r>
            <a:endParaRPr lang="en" sz="1000" dirty="0"/>
          </a:p>
        </p:txBody>
      </p:sp>
      <p:sp>
        <p:nvSpPr>
          <p:cNvPr id="158" name="Shape 158"/>
          <p:cNvSpPr/>
          <p:nvPr/>
        </p:nvSpPr>
        <p:spPr>
          <a:xfrm>
            <a:off x="1613766"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1</a:t>
            </a:r>
          </a:p>
        </p:txBody>
      </p:sp>
      <p:sp>
        <p:nvSpPr>
          <p:cNvPr id="159" name="Shape 159"/>
          <p:cNvSpPr/>
          <p:nvPr/>
        </p:nvSpPr>
        <p:spPr>
          <a:xfrm rot="10800000">
            <a:off x="2078588" y="1769353"/>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a:off x="3112581"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2</a:t>
            </a:r>
          </a:p>
        </p:txBody>
      </p:sp>
      <p:sp>
        <p:nvSpPr>
          <p:cNvPr id="161" name="Shape 161"/>
          <p:cNvSpPr/>
          <p:nvPr/>
        </p:nvSpPr>
        <p:spPr>
          <a:xfrm>
            <a:off x="1939728" y="2940328"/>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2649803" y="4238842"/>
            <a:ext cx="626806" cy="257791"/>
          </a:xfrm>
          <a:prstGeom prst="leftRightArrow">
            <a:avLst>
              <a:gd name="adj1" fmla="val 50000"/>
              <a:gd name="adj2" fmla="val 50000"/>
            </a:avLst>
          </a:prstGeom>
          <a:noFill/>
          <a:ln w="3810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i="1" dirty="0">
                <a:solidFill>
                  <a:srgbClr val="0B5394"/>
                </a:solidFill>
              </a:rPr>
              <a:t>?</a:t>
            </a:r>
          </a:p>
        </p:txBody>
      </p:sp>
      <p:sp>
        <p:nvSpPr>
          <p:cNvPr id="3" name="Rectangle: Rounded Corners 2"/>
          <p:cNvSpPr/>
          <p:nvPr/>
        </p:nvSpPr>
        <p:spPr>
          <a:xfrm>
            <a:off x="150016" y="1076670"/>
            <a:ext cx="1426430" cy="628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Random Generator</a:t>
            </a:r>
          </a:p>
        </p:txBody>
      </p:sp>
      <p:sp>
        <p:nvSpPr>
          <p:cNvPr id="4" name="Arrow: Right 3"/>
          <p:cNvSpPr/>
          <p:nvPr/>
        </p:nvSpPr>
        <p:spPr>
          <a:xfrm>
            <a:off x="1403011" y="1168100"/>
            <a:ext cx="1177721" cy="46151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i="1" dirty="0">
                <a:solidFill>
                  <a:schemeClr val="tx1"/>
                </a:solidFill>
              </a:rPr>
              <a:t>generate</a:t>
            </a:r>
            <a:endParaRPr lang="en-US" b="1" i="1" dirty="0">
              <a:solidFill>
                <a:schemeClr val="tx1"/>
              </a:solidFill>
            </a:endParaRPr>
          </a:p>
        </p:txBody>
      </p:sp>
      <p:sp>
        <p:nvSpPr>
          <p:cNvPr id="19" name="Shape 159"/>
          <p:cNvSpPr/>
          <p:nvPr/>
        </p:nvSpPr>
        <p:spPr>
          <a:xfrm rot="10800000" flipH="1">
            <a:off x="3334353" y="1750455"/>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1" name="Shape 161"/>
          <p:cNvSpPr/>
          <p:nvPr/>
        </p:nvSpPr>
        <p:spPr>
          <a:xfrm>
            <a:off x="3656173" y="293768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 name="Rectangle 4"/>
          <p:cNvSpPr/>
          <p:nvPr/>
        </p:nvSpPr>
        <p:spPr>
          <a:xfrm>
            <a:off x="2455269" y="3041210"/>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compile</a:t>
            </a:r>
            <a:endParaRPr lang="en-US" b="1" i="1" dirty="0"/>
          </a:p>
        </p:txBody>
      </p:sp>
      <p:sp>
        <p:nvSpPr>
          <p:cNvPr id="25" name="Shape 147"/>
          <p:cNvSpPr/>
          <p:nvPr/>
        </p:nvSpPr>
        <p:spPr>
          <a:xfrm>
            <a:off x="1608473" y="3396248"/>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1</a:t>
            </a:r>
            <a:endParaRPr lang="en" dirty="0"/>
          </a:p>
        </p:txBody>
      </p:sp>
      <p:sp>
        <p:nvSpPr>
          <p:cNvPr id="26" name="Shape 147"/>
          <p:cNvSpPr/>
          <p:nvPr/>
        </p:nvSpPr>
        <p:spPr>
          <a:xfrm>
            <a:off x="3356969" y="3396247"/>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2</a:t>
            </a:r>
            <a:endParaRPr lang="en" dirty="0"/>
          </a:p>
        </p:txBody>
      </p:sp>
      <p:sp>
        <p:nvSpPr>
          <p:cNvPr id="29" name="Rectangle 28"/>
          <p:cNvSpPr/>
          <p:nvPr/>
        </p:nvSpPr>
        <p:spPr>
          <a:xfrm>
            <a:off x="2470648" y="3719922"/>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execute</a:t>
            </a:r>
            <a:endParaRPr lang="en-US" b="1" i="1" dirty="0"/>
          </a:p>
        </p:txBody>
      </p:sp>
      <p:sp>
        <p:nvSpPr>
          <p:cNvPr id="30" name="Shape 147"/>
          <p:cNvSpPr/>
          <p:nvPr/>
        </p:nvSpPr>
        <p:spPr>
          <a:xfrm>
            <a:off x="1620522" y="4210783"/>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1</a:t>
            </a:r>
            <a:endParaRPr lang="en" dirty="0"/>
          </a:p>
        </p:txBody>
      </p:sp>
      <p:sp>
        <p:nvSpPr>
          <p:cNvPr id="31" name="Shape 147"/>
          <p:cNvSpPr/>
          <p:nvPr/>
        </p:nvSpPr>
        <p:spPr>
          <a:xfrm>
            <a:off x="3365222" y="4210632"/>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2</a:t>
            </a:r>
            <a:endParaRPr lang="en" dirty="0"/>
          </a:p>
        </p:txBody>
      </p:sp>
      <p:sp>
        <p:nvSpPr>
          <p:cNvPr id="24" name="Shape 187"/>
          <p:cNvSpPr txBox="1"/>
          <p:nvPr/>
        </p:nvSpPr>
        <p:spPr>
          <a:xfrm>
            <a:off x="5232018" y="885102"/>
            <a:ext cx="3600282" cy="2456458"/>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bg2">
                    <a:lumMod val="40000"/>
                    <a:lumOff val="60000"/>
                  </a:schemeClr>
                </a:solidFill>
              </a:rPr>
              <a:t>[+] Don’t need full formal language specs to find bugs</a:t>
            </a:r>
          </a:p>
          <a:p>
            <a:pPr lvl="0">
              <a:spcBef>
                <a:spcPts val="0"/>
              </a:spcBef>
              <a:buNone/>
            </a:pPr>
            <a:endParaRPr sz="1800" dirty="0">
              <a:solidFill>
                <a:schemeClr val="bg2">
                  <a:lumMod val="40000"/>
                  <a:lumOff val="60000"/>
                </a:schemeClr>
              </a:solidFill>
            </a:endParaRPr>
          </a:p>
          <a:p>
            <a:pPr lvl="0">
              <a:spcBef>
                <a:spcPts val="0"/>
              </a:spcBef>
              <a:buNone/>
            </a:pPr>
            <a:r>
              <a:rPr lang="en" sz="1800" dirty="0">
                <a:solidFill>
                  <a:schemeClr val="bg2">
                    <a:lumMod val="40000"/>
                    <a:lumOff val="60000"/>
                  </a:schemeClr>
                </a:solidFill>
              </a:rPr>
              <a:t>[+] No false warnings if undefined behaviors are avoided</a:t>
            </a:r>
          </a:p>
          <a:p>
            <a:pPr lvl="0">
              <a:spcBef>
                <a:spcPts val="0"/>
              </a:spcBef>
              <a:buNone/>
            </a:pPr>
            <a:endParaRPr sz="1800" dirty="0">
              <a:solidFill>
                <a:schemeClr val="bg2">
                  <a:lumMod val="40000"/>
                  <a:lumOff val="60000"/>
                </a:schemeClr>
              </a:solidFill>
            </a:endParaRPr>
          </a:p>
          <a:p>
            <a:pPr lvl="0">
              <a:spcBef>
                <a:spcPts val="0"/>
              </a:spcBef>
              <a:buNone/>
            </a:pPr>
            <a:r>
              <a:rPr lang="en" sz="1800" dirty="0">
                <a:solidFill>
                  <a:schemeClr val="bg2">
                    <a:lumMod val="40000"/>
                    <a:lumOff val="60000"/>
                  </a:schemeClr>
                </a:solidFill>
              </a:rPr>
              <a:t>[+] Inexpensive</a:t>
            </a:r>
          </a:p>
        </p:txBody>
      </p:sp>
      <p:sp>
        <p:nvSpPr>
          <p:cNvPr id="6" name="Rectangle 5"/>
          <p:cNvSpPr/>
          <p:nvPr/>
        </p:nvSpPr>
        <p:spPr>
          <a:xfrm>
            <a:off x="32766" y="762939"/>
            <a:ext cx="5007769" cy="4271003"/>
          </a:xfrm>
          <a:prstGeom prst="rect">
            <a:avLst/>
          </a:prstGeom>
          <a:solidFill>
            <a:schemeClr val="bg1">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p:cNvSpPr/>
          <p:nvPr/>
        </p:nvSpPr>
        <p:spPr>
          <a:xfrm>
            <a:off x="4974533" y="3273546"/>
            <a:ext cx="4005069" cy="1339469"/>
          </a:xfrm>
          <a:prstGeom prst="rect">
            <a:avLst/>
          </a:prstGeom>
        </p:spPr>
        <p:txBody>
          <a:bodyPr wrap="square">
            <a:spAutoFit/>
          </a:bodyPr>
          <a:lstStyle/>
          <a:p>
            <a:pPr marL="457200" lvl="0" indent="-228600">
              <a:lnSpc>
                <a:spcPct val="115000"/>
              </a:lnSpc>
              <a:spcAft>
                <a:spcPts val="1600"/>
              </a:spcAft>
              <a:buClr>
                <a:srgbClr val="000000"/>
              </a:buClr>
              <a:buSzPct val="100000"/>
              <a:defRPr/>
            </a:pPr>
            <a:r>
              <a:rPr lang="en-US" sz="1800" dirty="0"/>
              <a:t>Others found many bugs with this in production compilers / tools  which are part of the CPS tool chain</a:t>
            </a:r>
          </a:p>
        </p:txBody>
      </p:sp>
    </p:spTree>
    <p:extLst>
      <p:ext uri="{BB962C8B-B14F-4D97-AF65-F5344CB8AC3E}">
        <p14:creationId xmlns:p14="http://schemas.microsoft.com/office/powerpoint/2010/main" val="397291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New Challenges for Fuzzing CPS tool chain</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
        <p:nvSpPr>
          <p:cNvPr id="12" name="Text Placeholder 2"/>
          <p:cNvSpPr txBox="1">
            <a:spLocks/>
          </p:cNvSpPr>
          <p:nvPr/>
        </p:nvSpPr>
        <p:spPr>
          <a:xfrm>
            <a:off x="311702" y="979870"/>
            <a:ext cx="3583224" cy="340366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solidFill>
                  <a:schemeClr val="tx1"/>
                </a:solidFill>
              </a:rPr>
              <a:t>Having some spec. is useful: </a:t>
            </a:r>
          </a:p>
          <a:p>
            <a:pPr marL="285750" indent="-285750">
              <a:buFont typeface="Arial" panose="020B0604020202020204" pitchFamily="34" charset="0"/>
              <a:buChar char="•"/>
            </a:pPr>
            <a:r>
              <a:rPr lang="en-US" dirty="0">
                <a:solidFill>
                  <a:schemeClr val="tx1"/>
                </a:solidFill>
              </a:rPr>
              <a:t>Efficient generator (not generating many invalid tests)</a:t>
            </a:r>
          </a:p>
          <a:p>
            <a:pPr marL="285750" indent="-285750">
              <a:buFont typeface="Arial" panose="020B0604020202020204" pitchFamily="34" charset="0"/>
              <a:buChar char="•"/>
            </a:pPr>
            <a:r>
              <a:rPr lang="en-US" dirty="0">
                <a:solidFill>
                  <a:schemeClr val="tx1"/>
                </a:solidFill>
              </a:rPr>
              <a:t>E.g. Csmith generate tests following C99 specification</a:t>
            </a:r>
          </a:p>
        </p:txBody>
      </p:sp>
      <p:pic>
        <p:nvPicPr>
          <p:cNvPr id="3" name="Picture 2"/>
          <p:cNvPicPr>
            <a:picLocks noChangeAspect="1"/>
          </p:cNvPicPr>
          <p:nvPr/>
        </p:nvPicPr>
        <p:blipFill>
          <a:blip r:embed="rId3"/>
          <a:stretch>
            <a:fillRect/>
          </a:stretch>
        </p:blipFill>
        <p:spPr>
          <a:xfrm>
            <a:off x="5426814" y="879798"/>
            <a:ext cx="2886548" cy="3503738"/>
          </a:xfrm>
          <a:prstGeom prst="rect">
            <a:avLst/>
          </a:prstGeom>
        </p:spPr>
      </p:pic>
      <p:sp>
        <p:nvSpPr>
          <p:cNvPr id="4" name="TextBox 3"/>
          <p:cNvSpPr txBox="1"/>
          <p:nvPr/>
        </p:nvSpPr>
        <p:spPr>
          <a:xfrm>
            <a:off x="311700" y="4841372"/>
            <a:ext cx="7043916" cy="215444"/>
          </a:xfrm>
          <a:prstGeom prst="rect">
            <a:avLst/>
          </a:prstGeom>
          <a:noFill/>
        </p:spPr>
        <p:txBody>
          <a:bodyPr wrap="none" rtlCol="0">
            <a:spAutoFit/>
          </a:bodyPr>
          <a:lstStyle/>
          <a:p>
            <a:r>
              <a:rPr lang="en-US" sz="800" dirty="0"/>
              <a:t>Image: The C99 standard, screen-captured from URL: </a:t>
            </a:r>
            <a:r>
              <a:rPr lang="en-US" sz="800" dirty="0">
                <a:hlinkClick r:id="rId4"/>
              </a:rPr>
              <a:t>http://www.iso.org/iso/iso_catalogue/catalogue_ics/catalogue_detail_ics.htm?csnumber=29237</a:t>
            </a:r>
            <a:r>
              <a:rPr lang="en-US" sz="800" dirty="0"/>
              <a:t> </a:t>
            </a:r>
          </a:p>
        </p:txBody>
      </p:sp>
    </p:spTree>
    <p:extLst>
      <p:ext uri="{BB962C8B-B14F-4D97-AF65-F5344CB8AC3E}">
        <p14:creationId xmlns:p14="http://schemas.microsoft.com/office/powerpoint/2010/main" val="228132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New Challenges for Fuzzing CPS tool chain</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12" name="Text Placeholder 2"/>
          <p:cNvSpPr txBox="1">
            <a:spLocks/>
          </p:cNvSpPr>
          <p:nvPr/>
        </p:nvSpPr>
        <p:spPr>
          <a:xfrm>
            <a:off x="311701" y="979870"/>
            <a:ext cx="8413490" cy="20076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solidFill>
                  <a:schemeClr val="tx1"/>
                </a:solidFill>
              </a:rPr>
              <a:t>Not the case with Simulink: </a:t>
            </a:r>
          </a:p>
          <a:p>
            <a:pPr marL="285750" indent="-285750">
              <a:buFont typeface="Arial" panose="020B0604020202020204" pitchFamily="34" charset="0"/>
              <a:buChar char="•"/>
            </a:pPr>
            <a:r>
              <a:rPr lang="en-US" dirty="0">
                <a:solidFill>
                  <a:schemeClr val="tx1"/>
                </a:solidFill>
              </a:rPr>
              <a:t>Do not have publicly available complete, updated specs.</a:t>
            </a:r>
          </a:p>
          <a:p>
            <a:pPr marL="285750" indent="-285750">
              <a:buFont typeface="Arial" panose="020B0604020202020204" pitchFamily="34" charset="0"/>
              <a:buChar char="•"/>
            </a:pPr>
            <a:r>
              <a:rPr lang="en-US" dirty="0">
                <a:solidFill>
                  <a:schemeClr val="tx1"/>
                </a:solidFill>
              </a:rPr>
              <a:t>How to generate valid models which the CPS tool chain can accept without raising errors?</a:t>
            </a:r>
          </a:p>
        </p:txBody>
      </p:sp>
      <p:sp>
        <p:nvSpPr>
          <p:cNvPr id="5" name="Shape 208"/>
          <p:cNvSpPr txBox="1"/>
          <p:nvPr/>
        </p:nvSpPr>
        <p:spPr>
          <a:xfrm>
            <a:off x="2015430" y="3259735"/>
            <a:ext cx="6816870" cy="1012122"/>
          </a:xfrm>
          <a:prstGeom prst="rect">
            <a:avLst/>
          </a:prstGeom>
          <a:noFill/>
          <a:ln>
            <a:noFill/>
          </a:ln>
        </p:spPr>
        <p:txBody>
          <a:bodyPr lIns="91425" tIns="91425" rIns="91425" bIns="91425" anchor="t" anchorCtr="0">
            <a:noAutofit/>
          </a:bodyPr>
          <a:lstStyle/>
          <a:p>
            <a:pPr lvl="0">
              <a:spcBef>
                <a:spcPts val="0"/>
              </a:spcBef>
              <a:buNone/>
            </a:pPr>
            <a:r>
              <a:rPr lang="en" sz="1800" dirty="0"/>
              <a:t>Feedback-driven model generation approach</a:t>
            </a:r>
          </a:p>
          <a:p>
            <a:pPr lvl="0">
              <a:spcBef>
                <a:spcPts val="0"/>
              </a:spcBef>
              <a:buNone/>
            </a:pPr>
            <a:endParaRPr lang="en" sz="1800" dirty="0"/>
          </a:p>
          <a:p>
            <a:pPr lvl="0">
              <a:spcBef>
                <a:spcPts val="0"/>
              </a:spcBef>
              <a:buNone/>
            </a:pPr>
            <a:r>
              <a:rPr lang="en" sz="1800" b="1" dirty="0"/>
              <a:t>Guide model generation via CPS tool chain errors/warnings</a:t>
            </a:r>
          </a:p>
        </p:txBody>
      </p:sp>
      <p:pic>
        <p:nvPicPr>
          <p:cNvPr id="6" name="Shape 209" descr="... Light Bulb ..."/>
          <p:cNvPicPr preferRelativeResize="0"/>
          <p:nvPr/>
        </p:nvPicPr>
        <p:blipFill>
          <a:blip r:embed="rId3">
            <a:alphaModFix/>
          </a:blip>
          <a:stretch>
            <a:fillRect/>
          </a:stretch>
        </p:blipFill>
        <p:spPr>
          <a:xfrm>
            <a:off x="692618" y="3154355"/>
            <a:ext cx="1322812" cy="1117501"/>
          </a:xfrm>
          <a:prstGeom prst="rect">
            <a:avLst/>
          </a:prstGeom>
          <a:noFill/>
          <a:ln>
            <a:noFill/>
          </a:ln>
        </p:spPr>
      </p:pic>
    </p:spTree>
    <p:extLst>
      <p:ext uri="{BB962C8B-B14F-4D97-AF65-F5344CB8AC3E}">
        <p14:creationId xmlns:p14="http://schemas.microsoft.com/office/powerpoint/2010/main" val="5637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New Challenges for Fuzzing CPS tool chain</a:t>
            </a:r>
          </a:p>
        </p:txBody>
      </p:sp>
      <p:grpSp>
        <p:nvGrpSpPr>
          <p:cNvPr id="219" name="Shape 219"/>
          <p:cNvGrpSpPr/>
          <p:nvPr/>
        </p:nvGrpSpPr>
        <p:grpSpPr>
          <a:xfrm>
            <a:off x="5136524" y="1266623"/>
            <a:ext cx="3465320" cy="3329876"/>
            <a:chOff x="5136524" y="809423"/>
            <a:chExt cx="3465320" cy="3329876"/>
          </a:xfrm>
        </p:grpSpPr>
        <p:pic>
          <p:nvPicPr>
            <p:cNvPr id="220" name="Shape 220" descr="Image result for Matlab"/>
            <p:cNvPicPr preferRelativeResize="0"/>
            <p:nvPr/>
          </p:nvPicPr>
          <p:blipFill>
            <a:blip r:embed="rId3">
              <a:alphaModFix/>
            </a:blip>
            <a:stretch>
              <a:fillRect/>
            </a:stretch>
          </p:blipFill>
          <p:spPr>
            <a:xfrm>
              <a:off x="5480700" y="1919949"/>
              <a:ext cx="3101399" cy="2219350"/>
            </a:xfrm>
            <a:prstGeom prst="rect">
              <a:avLst/>
            </a:prstGeom>
            <a:noFill/>
            <a:ln>
              <a:noFill/>
            </a:ln>
          </p:spPr>
        </p:pic>
        <p:pic>
          <p:nvPicPr>
            <p:cNvPr id="221" name="Shape 221" descr="Image result for c++"/>
            <p:cNvPicPr preferRelativeResize="0"/>
            <p:nvPr/>
          </p:nvPicPr>
          <p:blipFill>
            <a:blip r:embed="rId4">
              <a:alphaModFix/>
            </a:blip>
            <a:stretch>
              <a:fillRect/>
            </a:stretch>
          </p:blipFill>
          <p:spPr>
            <a:xfrm>
              <a:off x="5136524" y="1999450"/>
              <a:ext cx="1399825" cy="1399825"/>
            </a:xfrm>
            <a:prstGeom prst="rect">
              <a:avLst/>
            </a:prstGeom>
            <a:noFill/>
            <a:ln>
              <a:noFill/>
            </a:ln>
          </p:spPr>
        </p:pic>
        <p:pic>
          <p:nvPicPr>
            <p:cNvPr id="222" name="Shape 222" descr="spring.png"/>
            <p:cNvPicPr preferRelativeResize="0"/>
            <p:nvPr/>
          </p:nvPicPr>
          <p:blipFill>
            <a:blip r:embed="rId5">
              <a:alphaModFix/>
            </a:blip>
            <a:stretch>
              <a:fillRect/>
            </a:stretch>
          </p:blipFill>
          <p:spPr>
            <a:xfrm>
              <a:off x="6449494" y="809423"/>
              <a:ext cx="2152350" cy="1619324"/>
            </a:xfrm>
            <a:prstGeom prst="rect">
              <a:avLst/>
            </a:prstGeom>
            <a:noFill/>
            <a:ln>
              <a:noFill/>
            </a:ln>
          </p:spPr>
        </p:pic>
      </p:gr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12" name="Text Placeholder 2"/>
          <p:cNvSpPr txBox="1">
            <a:spLocks/>
          </p:cNvSpPr>
          <p:nvPr/>
        </p:nvSpPr>
        <p:spPr>
          <a:xfrm>
            <a:off x="311701" y="979870"/>
            <a:ext cx="4462723" cy="3416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solidFill>
                  <a:schemeClr val="tx1"/>
                </a:solidFill>
              </a:rPr>
              <a:t>CPS model contains mix of language paradigms: </a:t>
            </a:r>
          </a:p>
          <a:p>
            <a:pPr marL="285750" indent="-285750">
              <a:buFont typeface="Arial" panose="020B0604020202020204" pitchFamily="34" charset="0"/>
              <a:buChar char="•"/>
            </a:pPr>
            <a:r>
              <a:rPr lang="en-US" dirty="0">
                <a:solidFill>
                  <a:schemeClr val="tx1"/>
                </a:solidFill>
              </a:rPr>
              <a:t>Dataflow (nodes, edges) and procedural (C code)</a:t>
            </a:r>
          </a:p>
          <a:p>
            <a:pPr marL="285750" indent="-285750">
              <a:buFont typeface="Arial" panose="020B0604020202020204" pitchFamily="34" charset="0"/>
              <a:buChar char="•"/>
            </a:pPr>
            <a:r>
              <a:rPr lang="en-US" dirty="0">
                <a:solidFill>
                  <a:schemeClr val="tx1"/>
                </a:solidFill>
              </a:rPr>
              <a:t>Previous work limited to single paradigm (mostly procedural)</a:t>
            </a:r>
          </a:p>
        </p:txBody>
      </p:sp>
    </p:spTree>
    <p:extLst>
      <p:ext uri="{BB962C8B-B14F-4D97-AF65-F5344CB8AC3E}">
        <p14:creationId xmlns:p14="http://schemas.microsoft.com/office/powerpoint/2010/main" val="39598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New Challenges for Fuzzing CPS tool chain</a:t>
            </a:r>
            <a:endParaRPr lang="en" i="1" dirty="0">
              <a:solidFill>
                <a:srgbClr val="3D85C6"/>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12" name="Text Placeholder 2"/>
          <p:cNvSpPr txBox="1">
            <a:spLocks/>
          </p:cNvSpPr>
          <p:nvPr/>
        </p:nvSpPr>
        <p:spPr>
          <a:xfrm>
            <a:off x="311701" y="979870"/>
            <a:ext cx="4720990" cy="3416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solidFill>
                  <a:schemeClr val="tx1"/>
                </a:solidFill>
              </a:rPr>
              <a:t>Vast search space</a:t>
            </a:r>
          </a:p>
          <a:p>
            <a:pPr marL="285750" indent="-285750">
              <a:buFont typeface="Arial" panose="020B0604020202020204" pitchFamily="34" charset="0"/>
              <a:buChar char="•"/>
            </a:pPr>
            <a:r>
              <a:rPr lang="en-US" dirty="0">
                <a:solidFill>
                  <a:schemeClr val="tx1"/>
                </a:solidFill>
              </a:rPr>
              <a:t>Industrial CPS design tools: Very complex modeling languages</a:t>
            </a:r>
          </a:p>
          <a:p>
            <a:pPr marL="285750" indent="-285750">
              <a:buFont typeface="Arial" panose="020B0604020202020204" pitchFamily="34" charset="0"/>
              <a:buChar char="•"/>
            </a:pPr>
            <a:r>
              <a:rPr lang="en-US" dirty="0">
                <a:solidFill>
                  <a:schemeClr val="tx1"/>
                </a:solidFill>
              </a:rPr>
              <a:t>Many, many configuration options, platforms, etc.</a:t>
            </a:r>
          </a:p>
        </p:txBody>
      </p:sp>
    </p:spTree>
    <p:extLst>
      <p:ext uri="{BB962C8B-B14F-4D97-AF65-F5344CB8AC3E}">
        <p14:creationId xmlns:p14="http://schemas.microsoft.com/office/powerpoint/2010/main" val="308180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Our Contributions</a:t>
            </a:r>
          </a:p>
        </p:txBody>
      </p:sp>
      <p:sp>
        <p:nvSpPr>
          <p:cNvPr id="228" name="Shape 228"/>
          <p:cNvSpPr txBox="1"/>
          <p:nvPr/>
        </p:nvSpPr>
        <p:spPr>
          <a:xfrm>
            <a:off x="415550" y="1207475"/>
            <a:ext cx="8005200" cy="25875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dirty="0"/>
              <a:t>Study of publicly available Simulink bug reports</a:t>
            </a:r>
          </a:p>
          <a:p>
            <a:pPr marL="76200" lvl="0" rtl="0">
              <a:spcBef>
                <a:spcPts val="0"/>
              </a:spcBef>
              <a:buSzPct val="100000"/>
            </a:pPr>
            <a:endParaRPr lang="en" sz="2400" dirty="0"/>
          </a:p>
          <a:p>
            <a:pPr marL="457200" lvl="0" indent="-381000" rtl="0">
              <a:spcBef>
                <a:spcPts val="0"/>
              </a:spcBef>
              <a:buSzPct val="100000"/>
              <a:buChar char="●"/>
            </a:pPr>
            <a:r>
              <a:rPr lang="en" sz="2400" i="1" dirty="0"/>
              <a:t>CyFuzz</a:t>
            </a:r>
            <a:r>
              <a:rPr lang="en" sz="2400" dirty="0"/>
              <a:t>: A conceptual framework for arbitrary CPS environment</a:t>
            </a:r>
          </a:p>
          <a:p>
            <a:pPr marL="76200" lvl="0" rtl="0">
              <a:spcBef>
                <a:spcPts val="0"/>
              </a:spcBef>
              <a:buSzPct val="100000"/>
            </a:pPr>
            <a:endParaRPr lang="en" sz="2400" dirty="0"/>
          </a:p>
          <a:p>
            <a:pPr marL="457200" lvl="0" indent="-381000" rtl="0">
              <a:spcBef>
                <a:spcPts val="0"/>
              </a:spcBef>
              <a:buSzPct val="100000"/>
              <a:buChar char="●"/>
            </a:pPr>
            <a:r>
              <a:rPr lang="en" sz="2400" dirty="0"/>
              <a:t>Prototype implementation for Matlab’s Simulink</a:t>
            </a:r>
          </a:p>
          <a:p>
            <a:pPr marL="76200" lvl="0" rtl="0">
              <a:spcBef>
                <a:spcPts val="0"/>
              </a:spcBef>
              <a:buSzPct val="100000"/>
            </a:pPr>
            <a:endParaRPr lang="en" sz="2400" dirty="0"/>
          </a:p>
          <a:p>
            <a:pPr marL="457200" lvl="0" indent="-381000" rtl="0">
              <a:spcBef>
                <a:spcPts val="0"/>
              </a:spcBef>
              <a:buSzPct val="100000"/>
              <a:buChar char="●"/>
            </a:pPr>
            <a:r>
              <a:rPr lang="en" sz="2400" dirty="0"/>
              <a:t>Preliminary evaluation</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A Study of Bugs</a:t>
            </a:r>
          </a:p>
        </p:txBody>
      </p:sp>
      <p:sp>
        <p:nvSpPr>
          <p:cNvPr id="5" name="Text Placeholder 2"/>
          <p:cNvSpPr>
            <a:spLocks noGrp="1"/>
          </p:cNvSpPr>
          <p:nvPr>
            <p:ph type="body" idx="1"/>
          </p:nvPr>
        </p:nvSpPr>
        <p:spPr>
          <a:xfrm>
            <a:off x="311700" y="1152475"/>
            <a:ext cx="8520599" cy="3416400"/>
          </a:xfrm>
        </p:spPr>
        <p:txBody>
          <a:bodyPr/>
          <a:lstStyle/>
          <a:p>
            <a:r>
              <a:rPr lang="en-US" dirty="0">
                <a:solidFill>
                  <a:schemeClr val="tx1"/>
                </a:solidFill>
              </a:rPr>
              <a:t>Bug reports published for Matlab/Simulink version 2015a on Simulink’s web site</a:t>
            </a:r>
            <a:br>
              <a:rPr lang="en-US" dirty="0">
                <a:solidFill>
                  <a:schemeClr val="tx1"/>
                </a:solidFill>
              </a:rPr>
            </a:br>
            <a:r>
              <a:rPr lang="en-US" dirty="0">
                <a:solidFill>
                  <a:schemeClr val="tx1"/>
                </a:solidFill>
              </a:rPr>
              <a:t>	Search for: </a:t>
            </a:r>
            <a:r>
              <a:rPr lang="en-US" i="1" dirty="0">
                <a:solidFill>
                  <a:schemeClr val="tx1"/>
                </a:solidFill>
              </a:rPr>
              <a:t>incorrect code generation</a:t>
            </a:r>
            <a:br>
              <a:rPr lang="en-US" i="1" dirty="0">
                <a:solidFill>
                  <a:schemeClr val="tx1"/>
                </a:solidFill>
              </a:rPr>
            </a:br>
            <a:r>
              <a:rPr lang="en-US" i="1" dirty="0">
                <a:solidFill>
                  <a:schemeClr val="tx1"/>
                </a:solidFill>
              </a:rPr>
              <a:t>	</a:t>
            </a:r>
            <a:r>
              <a:rPr lang="en-US" dirty="0">
                <a:solidFill>
                  <a:schemeClr val="tx1"/>
                </a:solidFill>
              </a:rPr>
              <a:t>17 Feb 2016: 50 bug reports, 47 fixed in subsequent releases</a:t>
            </a:r>
          </a:p>
          <a:p>
            <a:r>
              <a:rPr lang="en-US" dirty="0">
                <a:solidFill>
                  <a:schemeClr val="tx1"/>
                </a:solidFill>
              </a:rPr>
              <a:t>Example finding:</a:t>
            </a:r>
            <a:br>
              <a:rPr lang="en-US" dirty="0">
                <a:solidFill>
                  <a:schemeClr val="tx1"/>
                </a:solidFill>
              </a:rPr>
            </a:br>
            <a:r>
              <a:rPr lang="en-US" dirty="0">
                <a:solidFill>
                  <a:schemeClr val="tx1"/>
                </a:solidFill>
              </a:rPr>
              <a:t>	Over 50% of reports: Simulation result ≠ Output of generated code</a:t>
            </a:r>
            <a:br>
              <a:rPr lang="en-US" dirty="0">
                <a:solidFill>
                  <a:schemeClr val="tx1"/>
                </a:solidFill>
              </a:rPr>
            </a:br>
            <a:r>
              <a:rPr lang="en-US" dirty="0">
                <a:solidFill>
                  <a:schemeClr val="tx1"/>
                </a:solidFill>
              </a:rPr>
              <a:t>	</a:t>
            </a:r>
            <a:r>
              <a:rPr lang="en-US" dirty="0">
                <a:solidFill>
                  <a:schemeClr val="tx1"/>
                </a:solidFill>
                <a:sym typeface="Wingdings" panose="05000000000000000000" pitchFamily="2" charset="2"/>
              </a:rPr>
              <a:t> Differential testing seems promising</a:t>
            </a:r>
            <a:endParaRPr lang="en-US" dirty="0">
              <a:solidFill>
                <a:schemeClr val="tx1"/>
              </a:solidFill>
            </a:endParaRPr>
          </a:p>
          <a:p>
            <a:r>
              <a:rPr lang="en-US" dirty="0">
                <a:solidFill>
                  <a:schemeClr val="tx1"/>
                </a:solidFill>
              </a:rPr>
              <a:t>Our study results online:</a:t>
            </a:r>
            <a:br>
              <a:rPr lang="en-US" dirty="0">
                <a:solidFill>
                  <a:schemeClr val="tx1"/>
                </a:solidFill>
              </a:rPr>
            </a:br>
            <a:r>
              <a:rPr lang="en-US" sz="1200" dirty="0">
                <a:solidFill>
                  <a:schemeClr val="tx1"/>
                </a:solidFill>
              </a:rPr>
              <a:t>	</a:t>
            </a:r>
            <a:r>
              <a:rPr lang="en-US" sz="1200" dirty="0">
                <a:solidFill>
                  <a:schemeClr val="tx1"/>
                </a:solidFill>
                <a:hlinkClick r:id="rId3"/>
              </a:rPr>
              <a:t>https://docs.google.com/spreadsheets/d/1l0npmC7k906M5rECmLmfALXT-kLD3mRtX-3ylUXTmxc/pubhtml</a:t>
            </a:r>
            <a:endParaRPr lang="en-US" sz="1200" dirty="0">
              <a:solidFill>
                <a:schemeClr val="tx1"/>
              </a:solidFill>
            </a:endParaRPr>
          </a:p>
          <a:p>
            <a:r>
              <a:rPr lang="en-US" dirty="0">
                <a:solidFill>
                  <a:schemeClr val="tx1"/>
                </a:solidFill>
              </a:rPr>
              <a:t/>
            </a:r>
            <a:br>
              <a:rPr lang="en-US" dirty="0">
                <a:solidFill>
                  <a:schemeClr val="tx1"/>
                </a:solidFill>
              </a:rPr>
            </a:br>
            <a:endParaRPr lang="en-US" dirty="0">
              <a:solidFill>
                <a:schemeClr val="tx1"/>
              </a:solidFill>
            </a:endParaRPr>
          </a:p>
          <a:p>
            <a:endParaRPr lang="en-US" i="1" dirty="0">
              <a:solidFill>
                <a:schemeClr val="tx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extLst>
      <p:ext uri="{BB962C8B-B14F-4D97-AF65-F5344CB8AC3E}">
        <p14:creationId xmlns:p14="http://schemas.microsoft.com/office/powerpoint/2010/main" val="207059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A Study of Bugs</a:t>
            </a:r>
          </a:p>
        </p:txBody>
      </p:sp>
      <p:graphicFrame>
        <p:nvGraphicFramePr>
          <p:cNvPr id="236" name="Shape 236"/>
          <p:cNvGraphicFramePr/>
          <p:nvPr>
            <p:extLst>
              <p:ext uri="{D42A27DB-BD31-4B8C-83A1-F6EECF244321}">
                <p14:modId xmlns:p14="http://schemas.microsoft.com/office/powerpoint/2010/main" val="3778258556"/>
              </p:ext>
            </p:extLst>
          </p:nvPr>
        </p:nvGraphicFramePr>
        <p:xfrm>
          <a:off x="458004" y="854329"/>
          <a:ext cx="7898410" cy="4211680"/>
        </p:xfrm>
        <a:graphic>
          <a:graphicData uri="http://schemas.openxmlformats.org/drawingml/2006/table">
            <a:tbl>
              <a:tblPr>
                <a:noFill/>
                <a:tableStyleId>{69568735-03C6-4442-A7B6-31A79A4D57B2}</a:tableStyleId>
              </a:tblPr>
              <a:tblGrid>
                <a:gridCol w="6189379">
                  <a:extLst>
                    <a:ext uri="{9D8B030D-6E8A-4147-A177-3AD203B41FA5}">
                      <a16:colId xmlns:a16="http://schemas.microsoft.com/office/drawing/2014/main" xmlns="" val="20000"/>
                    </a:ext>
                  </a:extLst>
                </a:gridCol>
                <a:gridCol w="1709031">
                  <a:extLst>
                    <a:ext uri="{9D8B030D-6E8A-4147-A177-3AD203B41FA5}">
                      <a16:colId xmlns:a16="http://schemas.microsoft.com/office/drawing/2014/main" xmlns="" val="20001"/>
                    </a:ext>
                  </a:extLst>
                </a:gridCol>
              </a:tblGrid>
              <a:tr h="493910">
                <a:tc>
                  <a:txBody>
                    <a:bodyPr/>
                    <a:lstStyle/>
                    <a:p>
                      <a:pPr lvl="0">
                        <a:spcBef>
                          <a:spcPts val="0"/>
                        </a:spcBef>
                        <a:buNone/>
                      </a:pPr>
                      <a:r>
                        <a:rPr lang="en" sz="1600" b="0" dirty="0"/>
                        <a:t>Classification Factor</a:t>
                      </a:r>
                    </a:p>
                  </a:txBody>
                  <a:tcPr marL="91425" marR="91425" marT="91425" marB="91425">
                    <a:solidFill>
                      <a:schemeClr val="accent3">
                        <a:lumMod val="40000"/>
                        <a:lumOff val="60000"/>
                      </a:schemeClr>
                    </a:solidFill>
                  </a:tcPr>
                </a:tc>
                <a:tc>
                  <a:txBody>
                    <a:bodyPr/>
                    <a:lstStyle/>
                    <a:p>
                      <a:pPr lvl="0">
                        <a:spcBef>
                          <a:spcPts val="0"/>
                        </a:spcBef>
                        <a:buNone/>
                      </a:pPr>
                      <a:r>
                        <a:rPr lang="en" sz="1400" b="0" dirty="0"/>
                        <a:t>Bug Reports [%]</a:t>
                      </a:r>
                    </a:p>
                  </a:txBody>
                  <a:tcPr marL="91425" marR="91425" marT="91425" marB="91425">
                    <a:solidFill>
                      <a:schemeClr val="accent3">
                        <a:lumMod val="40000"/>
                        <a:lumOff val="60000"/>
                      </a:schemeClr>
                    </a:solidFill>
                  </a:tcPr>
                </a:tc>
                <a:extLst>
                  <a:ext uri="{0D108BD9-81ED-4DB2-BD59-A6C34878D82A}">
                    <a16:rowId xmlns:a16="http://schemas.microsoft.com/office/drawing/2014/main" xmlns="" val="10000"/>
                  </a:ext>
                </a:extLst>
              </a:tr>
              <a:tr h="464710">
                <a:tc>
                  <a:txBody>
                    <a:bodyPr/>
                    <a:lstStyle/>
                    <a:p>
                      <a:pPr lvl="0">
                        <a:spcBef>
                          <a:spcPts val="0"/>
                        </a:spcBef>
                        <a:buNone/>
                      </a:pPr>
                      <a:r>
                        <a:rPr lang="en" sz="1800" dirty="0"/>
                        <a:t>Reproducing the bug involves a </a:t>
                      </a:r>
                      <a:r>
                        <a:rPr lang="en" sz="1800" b="1" i="1" dirty="0"/>
                        <a:t>code generator</a:t>
                      </a:r>
                    </a:p>
                  </a:txBody>
                  <a:tcPr marL="91425" marR="91425" marT="91425" marB="91425"/>
                </a:tc>
                <a:tc>
                  <a:txBody>
                    <a:bodyPr/>
                    <a:lstStyle/>
                    <a:p>
                      <a:pPr lvl="0">
                        <a:spcBef>
                          <a:spcPts val="0"/>
                        </a:spcBef>
                        <a:buNone/>
                      </a:pPr>
                      <a:r>
                        <a:rPr lang="en" sz="1800"/>
                        <a:t>60</a:t>
                      </a:r>
                    </a:p>
                  </a:txBody>
                  <a:tcPr marL="91425" marR="91425" marT="91425" marB="91425"/>
                </a:tc>
                <a:extLst>
                  <a:ext uri="{0D108BD9-81ED-4DB2-BD59-A6C34878D82A}">
                    <a16:rowId xmlns:a16="http://schemas.microsoft.com/office/drawing/2014/main" xmlns="" val="10001"/>
                  </a:ext>
                </a:extLst>
              </a:tr>
              <a:tr h="1022398">
                <a:tc>
                  <a:txBody>
                    <a:bodyPr/>
                    <a:lstStyle/>
                    <a:p>
                      <a:pPr lvl="0">
                        <a:spcBef>
                          <a:spcPts val="0"/>
                        </a:spcBef>
                        <a:buNone/>
                      </a:pPr>
                      <a:r>
                        <a:rPr lang="en" sz="1800" dirty="0"/>
                        <a:t>Reproducing depends on </a:t>
                      </a:r>
                      <a:r>
                        <a:rPr lang="en" sz="1800" b="1" i="1" dirty="0"/>
                        <a:t>block parameter values </a:t>
                      </a:r>
                      <a:r>
                        <a:rPr lang="en" sz="1800" dirty="0"/>
                        <a:t>and/or </a:t>
                      </a:r>
                      <a:r>
                        <a:rPr lang="en" sz="1800" b="1" i="1" dirty="0"/>
                        <a:t>port</a:t>
                      </a:r>
                      <a:r>
                        <a:rPr lang="en" sz="1800" dirty="0"/>
                        <a:t> or </a:t>
                      </a:r>
                      <a:r>
                        <a:rPr lang="en" sz="1800" b="1" i="1" dirty="0"/>
                        <a:t>function argument</a:t>
                      </a:r>
                      <a:r>
                        <a:rPr lang="en" sz="1800" dirty="0"/>
                        <a:t> values and data-types</a:t>
                      </a:r>
                    </a:p>
                  </a:txBody>
                  <a:tcPr marL="91425" marR="91425" marT="91425" marB="91425"/>
                </a:tc>
                <a:tc>
                  <a:txBody>
                    <a:bodyPr/>
                    <a:lstStyle/>
                    <a:p>
                      <a:pPr lvl="0">
                        <a:spcBef>
                          <a:spcPts val="0"/>
                        </a:spcBef>
                        <a:buNone/>
                      </a:pPr>
                      <a:r>
                        <a:rPr lang="en" sz="1800" dirty="0"/>
                        <a:t>56</a:t>
                      </a:r>
                    </a:p>
                  </a:txBody>
                  <a:tcPr marL="91425" marR="91425" marT="91425" marB="91425"/>
                </a:tc>
                <a:extLst>
                  <a:ext uri="{0D108BD9-81ED-4DB2-BD59-A6C34878D82A}">
                    <a16:rowId xmlns:a16="http://schemas.microsoft.com/office/drawing/2014/main" xmlns="" val="10002"/>
                  </a:ext>
                </a:extLst>
              </a:tr>
              <a:tr h="743554">
                <a:tc>
                  <a:txBody>
                    <a:bodyPr/>
                    <a:lstStyle/>
                    <a:p>
                      <a:pPr lvl="0">
                        <a:spcBef>
                          <a:spcPts val="0"/>
                        </a:spcBef>
                        <a:buNone/>
                      </a:pPr>
                      <a:r>
                        <a:rPr lang="en" sz="1800" dirty="0"/>
                        <a:t>Reproducing indicates </a:t>
                      </a:r>
                      <a:r>
                        <a:rPr lang="en" sz="1800" b="1" i="1" dirty="0"/>
                        <a:t>mismatch</a:t>
                      </a:r>
                      <a:r>
                        <a:rPr lang="en" sz="1800" dirty="0"/>
                        <a:t> between </a:t>
                      </a:r>
                      <a:r>
                        <a:rPr lang="en" sz="1800" b="1" i="1" dirty="0"/>
                        <a:t>simulation</a:t>
                      </a:r>
                      <a:r>
                        <a:rPr lang="en" sz="1800" dirty="0"/>
                        <a:t> result and </a:t>
                      </a:r>
                      <a:r>
                        <a:rPr lang="en" sz="1800" b="1" i="1" dirty="0"/>
                        <a:t>generated code's output</a:t>
                      </a:r>
                    </a:p>
                  </a:txBody>
                  <a:tcPr marL="91425" marR="91425" marT="91425" marB="91425"/>
                </a:tc>
                <a:tc>
                  <a:txBody>
                    <a:bodyPr/>
                    <a:lstStyle/>
                    <a:p>
                      <a:pPr lvl="0">
                        <a:spcBef>
                          <a:spcPts val="0"/>
                        </a:spcBef>
                        <a:buNone/>
                      </a:pPr>
                      <a:r>
                        <a:rPr lang="en" sz="1800"/>
                        <a:t>54</a:t>
                      </a:r>
                    </a:p>
                  </a:txBody>
                  <a:tcPr marL="91425" marR="91425" marT="91425" marB="91425"/>
                </a:tc>
                <a:extLst>
                  <a:ext uri="{0D108BD9-81ED-4DB2-BD59-A6C34878D82A}">
                    <a16:rowId xmlns:a16="http://schemas.microsoft.com/office/drawing/2014/main" xmlns="" val="10003"/>
                  </a:ext>
                </a:extLst>
              </a:tr>
              <a:tr h="743554">
                <a:tc>
                  <a:txBody>
                    <a:bodyPr/>
                    <a:lstStyle/>
                    <a:p>
                      <a:pPr lvl="0">
                        <a:spcBef>
                          <a:spcPts val="0"/>
                        </a:spcBef>
                        <a:buNone/>
                      </a:pPr>
                      <a:r>
                        <a:rPr lang="en" sz="1800" dirty="0"/>
                        <a:t>Reproducing depends on the way </a:t>
                      </a:r>
                      <a:r>
                        <a:rPr lang="en" sz="1800" b="1" i="1" dirty="0"/>
                        <a:t>blocks</a:t>
                      </a:r>
                      <a:r>
                        <a:rPr lang="en" sz="1800" dirty="0"/>
                        <a:t> are </a:t>
                      </a:r>
                      <a:r>
                        <a:rPr lang="en" sz="1800" b="1" i="1" dirty="0"/>
                        <a:t>connected</a:t>
                      </a:r>
                    </a:p>
                  </a:txBody>
                  <a:tcPr marL="91425" marR="91425" marT="91425" marB="91425"/>
                </a:tc>
                <a:tc>
                  <a:txBody>
                    <a:bodyPr/>
                    <a:lstStyle/>
                    <a:p>
                      <a:pPr lvl="0">
                        <a:spcBef>
                          <a:spcPts val="0"/>
                        </a:spcBef>
                        <a:buNone/>
                      </a:pPr>
                      <a:r>
                        <a:rPr lang="en" sz="1800"/>
                        <a:t>36</a:t>
                      </a:r>
                    </a:p>
                  </a:txBody>
                  <a:tcPr marL="91425" marR="91425" marT="91425" marB="91425"/>
                </a:tc>
                <a:extLst>
                  <a:ext uri="{0D108BD9-81ED-4DB2-BD59-A6C34878D82A}">
                    <a16:rowId xmlns:a16="http://schemas.microsoft.com/office/drawing/2014/main" xmlns="" val="10004"/>
                  </a:ext>
                </a:extLst>
              </a:tr>
              <a:tr h="743554">
                <a:tc>
                  <a:txBody>
                    <a:bodyPr/>
                    <a:lstStyle/>
                    <a:p>
                      <a:pPr lvl="0" rtl="0">
                        <a:spcBef>
                          <a:spcPts val="0"/>
                        </a:spcBef>
                        <a:buNone/>
                      </a:pPr>
                      <a:r>
                        <a:rPr lang="en" sz="1800" dirty="0"/>
                        <a:t>Reproducing depends on overall </a:t>
                      </a:r>
                      <a:r>
                        <a:rPr lang="en" sz="1800" b="1" i="1" dirty="0"/>
                        <a:t>model configuration </a:t>
                      </a:r>
                      <a:r>
                        <a:rPr lang="en" sz="1800" dirty="0"/>
                        <a:t>settings</a:t>
                      </a:r>
                    </a:p>
                  </a:txBody>
                  <a:tcPr marL="91425" marR="91425" marT="91425" marB="91425"/>
                </a:tc>
                <a:tc>
                  <a:txBody>
                    <a:bodyPr/>
                    <a:lstStyle/>
                    <a:p>
                      <a:pPr lvl="0" rtl="0">
                        <a:spcBef>
                          <a:spcPts val="0"/>
                        </a:spcBef>
                        <a:buNone/>
                      </a:pPr>
                      <a:r>
                        <a:rPr lang="en" sz="1800" dirty="0"/>
                        <a:t>32</a:t>
                      </a:r>
                    </a:p>
                  </a:txBody>
                  <a:tcPr marL="91425" marR="91425" marT="91425" marB="91425"/>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Review: CPS Models (e.g. Simulink Model)</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pic>
        <p:nvPicPr>
          <p:cNvPr id="5" name="Picture 4"/>
          <p:cNvPicPr>
            <a:picLocks noChangeAspect="1"/>
          </p:cNvPicPr>
          <p:nvPr/>
        </p:nvPicPr>
        <p:blipFill rotWithShape="1">
          <a:blip r:embed="rId3"/>
          <a:srcRect l="778" r="5253"/>
          <a:stretch/>
        </p:blipFill>
        <p:spPr>
          <a:xfrm>
            <a:off x="311700" y="938088"/>
            <a:ext cx="5737455" cy="3499965"/>
          </a:xfrm>
          <a:prstGeom prst="rect">
            <a:avLst/>
          </a:prstGeom>
        </p:spPr>
      </p:pic>
    </p:spTree>
    <p:extLst>
      <p:ext uri="{BB962C8B-B14F-4D97-AF65-F5344CB8AC3E}">
        <p14:creationId xmlns:p14="http://schemas.microsoft.com/office/powerpoint/2010/main" val="259240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Hierarchical Model</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4" name="Picture 3"/>
          <p:cNvPicPr>
            <a:picLocks noChangeAspect="1"/>
          </p:cNvPicPr>
          <p:nvPr/>
        </p:nvPicPr>
        <p:blipFill rotWithShape="1">
          <a:blip r:embed="rId3"/>
          <a:srcRect l="49272"/>
          <a:stretch/>
        </p:blipFill>
        <p:spPr>
          <a:xfrm>
            <a:off x="621233" y="1403072"/>
            <a:ext cx="2280576" cy="3211208"/>
          </a:xfrm>
          <a:prstGeom prst="rect">
            <a:avLst/>
          </a:prstGeom>
        </p:spPr>
      </p:pic>
      <p:grpSp>
        <p:nvGrpSpPr>
          <p:cNvPr id="8" name="Group 7"/>
          <p:cNvGrpSpPr/>
          <p:nvPr/>
        </p:nvGrpSpPr>
        <p:grpSpPr>
          <a:xfrm>
            <a:off x="3887944" y="837619"/>
            <a:ext cx="4658169" cy="1926522"/>
            <a:chOff x="3887944" y="837619"/>
            <a:chExt cx="4658169" cy="1926522"/>
          </a:xfrm>
        </p:grpSpPr>
        <p:sp>
          <p:nvSpPr>
            <p:cNvPr id="6" name="Speech Bubble: Rectangle 5"/>
            <p:cNvSpPr/>
            <p:nvPr/>
          </p:nvSpPr>
          <p:spPr>
            <a:xfrm>
              <a:off x="3887944" y="837619"/>
              <a:ext cx="4658169" cy="1926522"/>
            </a:xfrm>
            <a:prstGeom prst="wedgeRectCallout">
              <a:avLst>
                <a:gd name="adj1" fmla="val -79423"/>
                <a:gd name="adj2" fmla="val 8496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7" name="Picture 6"/>
            <p:cNvPicPr>
              <a:picLocks noChangeAspect="1"/>
            </p:cNvPicPr>
            <p:nvPr/>
          </p:nvPicPr>
          <p:blipFill>
            <a:blip r:embed="rId4"/>
            <a:stretch>
              <a:fillRect/>
            </a:stretch>
          </p:blipFill>
          <p:spPr>
            <a:xfrm>
              <a:off x="4033807" y="1002275"/>
              <a:ext cx="4438650" cy="1609725"/>
            </a:xfrm>
            <a:prstGeom prst="rect">
              <a:avLst/>
            </a:prstGeom>
          </p:spPr>
        </p:pic>
      </p:grpSp>
      <p:sp>
        <p:nvSpPr>
          <p:cNvPr id="10" name="Speech Bubble: Rectangle 9"/>
          <p:cNvSpPr/>
          <p:nvPr/>
        </p:nvSpPr>
        <p:spPr>
          <a:xfrm>
            <a:off x="4033806" y="3392352"/>
            <a:ext cx="4705345" cy="1591475"/>
          </a:xfrm>
          <a:prstGeom prst="wedgeRectCallout">
            <a:avLst>
              <a:gd name="adj1" fmla="val -21066"/>
              <a:gd name="adj2" fmla="val -112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4143992" y="3430853"/>
            <a:ext cx="4495800" cy="1514475"/>
          </a:xfrm>
          <a:prstGeom prst="rect">
            <a:avLst/>
          </a:prstGeom>
        </p:spPr>
      </p:pic>
    </p:spTree>
    <p:extLst>
      <p:ext uri="{BB962C8B-B14F-4D97-AF65-F5344CB8AC3E}">
        <p14:creationId xmlns:p14="http://schemas.microsoft.com/office/powerpoint/2010/main" val="40645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1026" name="Picture 2" descr="Image result for simu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884" y="980152"/>
            <a:ext cx="4707778" cy="2900813"/>
          </a:xfrm>
          <a:prstGeom prst="rect">
            <a:avLst/>
          </a:prstGeom>
          <a:noFill/>
          <a:extLst>
            <a:ext uri="{909E8E84-426E-40DD-AFC4-6F175D3DCCD1}">
              <a14:hiddenFill xmlns:a14="http://schemas.microsoft.com/office/drawing/2010/main">
                <a:solidFill>
                  <a:srgbClr val="FFFFFF"/>
                </a:solidFill>
              </a14:hiddenFill>
            </a:ext>
          </a:extLst>
        </p:spPr>
      </p:pic>
      <p:sp>
        <p:nvSpPr>
          <p:cNvPr id="64" name="Shape 6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39285"/>
              <a:buFont typeface="Arial"/>
              <a:buNone/>
            </a:pPr>
            <a:r>
              <a:rPr lang="en">
                <a:solidFill>
                  <a:srgbClr val="3D85C6"/>
                </a:solidFill>
              </a:rPr>
              <a:t>Engineering process of CPS</a:t>
            </a:r>
          </a:p>
        </p:txBody>
      </p:sp>
      <p:sp>
        <p:nvSpPr>
          <p:cNvPr id="65" name="Shape 65"/>
          <p:cNvSpPr txBox="1">
            <a:spLocks noGrp="1"/>
          </p:cNvSpPr>
          <p:nvPr>
            <p:ph type="body" idx="1"/>
          </p:nvPr>
        </p:nvSpPr>
        <p:spPr>
          <a:xfrm>
            <a:off x="311700" y="9238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Model-based design</a:t>
            </a:r>
          </a:p>
          <a:p>
            <a:pPr marL="457200" lvl="0" indent="-228600" rtl="0">
              <a:spcBef>
                <a:spcPts val="0"/>
              </a:spcBef>
              <a:buClr>
                <a:srgbClr val="000000"/>
              </a:buClr>
            </a:pPr>
            <a:r>
              <a:rPr lang="en">
                <a:solidFill>
                  <a:srgbClr val="000000"/>
                </a:solidFill>
              </a:rPr>
              <a:t>Development environments</a:t>
            </a:r>
          </a:p>
          <a:p>
            <a:pPr marL="457200" lvl="0" indent="-228600" rtl="0">
              <a:spcBef>
                <a:spcPts val="0"/>
              </a:spcBef>
              <a:buClr>
                <a:srgbClr val="000000"/>
              </a:buClr>
            </a:pPr>
            <a:r>
              <a:rPr lang="en">
                <a:solidFill>
                  <a:srgbClr val="000000"/>
                </a:solidFill>
              </a:rPr>
              <a:t>Simulation &amp; Code Generation</a:t>
            </a:r>
          </a:p>
        </p:txBody>
      </p:sp>
      <p:pic>
        <p:nvPicPr>
          <p:cNvPr id="68" name="Shape 68" descr="Image result for simulink"/>
          <p:cNvPicPr preferRelativeResize="0"/>
          <p:nvPr/>
        </p:nvPicPr>
        <p:blipFill rotWithShape="1">
          <a:blip r:embed="rId4">
            <a:alphaModFix/>
          </a:blip>
          <a:srcRect r="3892" b="7706"/>
          <a:stretch/>
        </p:blipFill>
        <p:spPr>
          <a:xfrm>
            <a:off x="311700" y="3117350"/>
            <a:ext cx="1579104" cy="572699"/>
          </a:xfrm>
          <a:prstGeom prst="rect">
            <a:avLst/>
          </a:prstGeom>
          <a:noFill/>
          <a:ln>
            <a:noFill/>
          </a:ln>
        </p:spPr>
      </p:pic>
      <p:pic>
        <p:nvPicPr>
          <p:cNvPr id="69" name="Shape 69" descr="Image result for labview"/>
          <p:cNvPicPr preferRelativeResize="0"/>
          <p:nvPr/>
        </p:nvPicPr>
        <p:blipFill>
          <a:blip r:embed="rId5">
            <a:alphaModFix/>
          </a:blip>
          <a:stretch>
            <a:fillRect/>
          </a:stretch>
        </p:blipFill>
        <p:spPr>
          <a:xfrm>
            <a:off x="2314225" y="3186750"/>
            <a:ext cx="1735600" cy="43390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a:t>
            </a:fld>
            <a:endParaRPr lang="en"/>
          </a:p>
        </p:txBody>
      </p:sp>
      <p:sp>
        <p:nvSpPr>
          <p:cNvPr id="3" name="TextBox 2"/>
          <p:cNvSpPr txBox="1"/>
          <p:nvPr/>
        </p:nvSpPr>
        <p:spPr>
          <a:xfrm>
            <a:off x="311700" y="4472300"/>
            <a:ext cx="8280868" cy="338554"/>
          </a:xfrm>
          <a:prstGeom prst="rect">
            <a:avLst/>
          </a:prstGeom>
          <a:noFill/>
        </p:spPr>
        <p:txBody>
          <a:bodyPr wrap="square" rtlCol="0">
            <a:spAutoFit/>
          </a:bodyPr>
          <a:lstStyle/>
          <a:p>
            <a:r>
              <a:rPr lang="en-US" sz="800" dirty="0"/>
              <a:t>Image on the right: sample Simulink model. This image is licensed under the </a:t>
            </a:r>
            <a:r>
              <a:rPr lang="en-US" sz="800" dirty="0">
                <a:hlinkClick r:id="rId6" tooltip="w:en:Creative Commons"/>
              </a:rPr>
              <a:t>Creative Commons</a:t>
            </a:r>
            <a:r>
              <a:rPr lang="en-US" sz="800" dirty="0"/>
              <a:t> </a:t>
            </a:r>
            <a:r>
              <a:rPr lang="en-US" sz="800" dirty="0">
                <a:hlinkClick r:id="rId7"/>
              </a:rPr>
              <a:t>Attribution-Share Alike 4.0 International</a:t>
            </a:r>
            <a:r>
              <a:rPr lang="en-US" sz="800" dirty="0"/>
              <a:t> license. Media URL: </a:t>
            </a:r>
            <a:r>
              <a:rPr lang="en-US" sz="800" dirty="0">
                <a:hlinkClick r:id="rId8"/>
              </a:rPr>
              <a:t>https://commons.wikimedia.org/wiki/File:Simulink_lept.png</a:t>
            </a:r>
            <a:r>
              <a:rPr lang="en-US" sz="800" dirty="0"/>
              <a:t> </a:t>
            </a:r>
          </a:p>
        </p:txBody>
      </p:sp>
    </p:spTree>
    <p:extLst>
      <p:ext uri="{BB962C8B-B14F-4D97-AF65-F5344CB8AC3E}">
        <p14:creationId xmlns:p14="http://schemas.microsoft.com/office/powerpoint/2010/main" val="117881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CyFuzz: Phases</a:t>
            </a:r>
          </a:p>
        </p:txBody>
      </p:sp>
      <p:pic>
        <p:nvPicPr>
          <p:cNvPr id="2" name="Picture 1"/>
          <p:cNvPicPr>
            <a:picLocks noChangeAspect="1"/>
          </p:cNvPicPr>
          <p:nvPr/>
        </p:nvPicPr>
        <p:blipFill rotWithShape="1">
          <a:blip r:embed="rId3"/>
          <a:srcRect t="42609"/>
          <a:stretch/>
        </p:blipFill>
        <p:spPr>
          <a:xfrm>
            <a:off x="513933" y="2089104"/>
            <a:ext cx="8116134" cy="1198399"/>
          </a:xfrm>
          <a:prstGeom prst="rect">
            <a:avLst/>
          </a:prstGeom>
        </p:spPr>
      </p:pic>
      <p:sp>
        <p:nvSpPr>
          <p:cNvPr id="5" name="Rectangle 4"/>
          <p:cNvSpPr/>
          <p:nvPr/>
        </p:nvSpPr>
        <p:spPr>
          <a:xfrm>
            <a:off x="727515" y="2022359"/>
            <a:ext cx="4091440" cy="81428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Random Model Generator</a:t>
            </a:r>
            <a:endParaRPr lang="en-US" b="1" dirty="0">
              <a:solidFill>
                <a:schemeClr val="tx1"/>
              </a:solidFill>
            </a:endParaRPr>
          </a:p>
        </p:txBody>
      </p:sp>
      <p:sp>
        <p:nvSpPr>
          <p:cNvPr id="10" name="Rectangle 9"/>
          <p:cNvSpPr/>
          <p:nvPr/>
        </p:nvSpPr>
        <p:spPr>
          <a:xfrm>
            <a:off x="5209166" y="2022359"/>
            <a:ext cx="2604149" cy="81428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Comparison Framework</a:t>
            </a:r>
          </a:p>
        </p:txBody>
      </p:sp>
      <p:pic>
        <p:nvPicPr>
          <p:cNvPr id="6" name="Picture 5"/>
          <p:cNvPicPr>
            <a:picLocks noChangeAspect="1"/>
          </p:cNvPicPr>
          <p:nvPr/>
        </p:nvPicPr>
        <p:blipFill rotWithShape="1">
          <a:blip r:embed="rId3"/>
          <a:srcRect l="53212" t="23070" r="42177" b="52131"/>
          <a:stretch/>
        </p:blipFill>
        <p:spPr>
          <a:xfrm>
            <a:off x="4861505" y="1741499"/>
            <a:ext cx="326721" cy="452151"/>
          </a:xfrm>
          <a:prstGeom prst="rect">
            <a:avLst/>
          </a:prstGeom>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8" name="Rectangle 7"/>
          <p:cNvSpPr/>
          <p:nvPr/>
        </p:nvSpPr>
        <p:spPr>
          <a:xfrm>
            <a:off x="1912562" y="2959585"/>
            <a:ext cx="1821820" cy="2512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659740" y="2932962"/>
            <a:ext cx="1821820" cy="2512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CyFuzz: Phases</a:t>
            </a:r>
          </a:p>
        </p:txBody>
      </p:sp>
      <p:pic>
        <p:nvPicPr>
          <p:cNvPr id="2" name="Picture 1"/>
          <p:cNvPicPr>
            <a:picLocks noChangeAspect="1"/>
          </p:cNvPicPr>
          <p:nvPr/>
        </p:nvPicPr>
        <p:blipFill>
          <a:blip r:embed="rId3"/>
          <a:stretch>
            <a:fillRect/>
          </a:stretch>
        </p:blipFill>
        <p:spPr>
          <a:xfrm>
            <a:off x="513933" y="1199372"/>
            <a:ext cx="8116134" cy="2088131"/>
          </a:xfrm>
          <a:prstGeom prst="rect">
            <a:avLst/>
          </a:prstGeom>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
        <p:nvSpPr>
          <p:cNvPr id="3" name="Rectangle: Rounded Corners 2"/>
          <p:cNvSpPr/>
          <p:nvPr/>
        </p:nvSpPr>
        <p:spPr>
          <a:xfrm>
            <a:off x="2226668" y="2080086"/>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p:cNvSpPr/>
          <p:nvPr/>
        </p:nvSpPr>
        <p:spPr>
          <a:xfrm>
            <a:off x="717792" y="2080085"/>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p:cNvSpPr/>
          <p:nvPr/>
        </p:nvSpPr>
        <p:spPr>
          <a:xfrm>
            <a:off x="3721584" y="2094044"/>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p:cNvSpPr/>
          <p:nvPr/>
        </p:nvSpPr>
        <p:spPr>
          <a:xfrm>
            <a:off x="5237440" y="2080084"/>
            <a:ext cx="1083267"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Rounded Corners 8"/>
          <p:cNvSpPr/>
          <p:nvPr/>
        </p:nvSpPr>
        <p:spPr>
          <a:xfrm>
            <a:off x="6735693" y="2080083"/>
            <a:ext cx="107675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1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Select Blocks</a:t>
            </a:r>
          </a:p>
        </p:txBody>
      </p:sp>
      <p:sp>
        <p:nvSpPr>
          <p:cNvPr id="6" name="Text Placeholder 2"/>
          <p:cNvSpPr>
            <a:spLocks noGrp="1"/>
          </p:cNvSpPr>
          <p:nvPr>
            <p:ph type="body" idx="1"/>
          </p:nvPr>
        </p:nvSpPr>
        <p:spPr>
          <a:xfrm>
            <a:off x="377728" y="877995"/>
            <a:ext cx="8554732" cy="2765957"/>
          </a:xfrm>
        </p:spPr>
        <p:txBody>
          <a:bodyPr/>
          <a:lstStyle/>
          <a:p>
            <a:r>
              <a:rPr lang="en-US" b="1" dirty="0">
                <a:solidFill>
                  <a:schemeClr val="tx1"/>
                </a:solidFill>
              </a:rPr>
              <a:t>Generate N blocks</a:t>
            </a:r>
            <a:r>
              <a:rPr lang="en-US" dirty="0">
                <a:solidFill>
                  <a:schemeClr val="tx1"/>
                </a:solidFill>
              </a:rPr>
              <a:t/>
            </a:r>
            <a:br>
              <a:rPr lang="en-US" dirty="0">
                <a:solidFill>
                  <a:schemeClr val="tx1"/>
                </a:solidFill>
              </a:rPr>
            </a:br>
            <a:r>
              <a:rPr lang="en-US" dirty="0">
                <a:solidFill>
                  <a:schemeClr val="tx1"/>
                </a:solidFill>
              </a:rPr>
              <a:t>	N selected randomly from a range</a:t>
            </a:r>
            <a:br>
              <a:rPr lang="en-US" dirty="0">
                <a:solidFill>
                  <a:schemeClr val="tx1"/>
                </a:solidFill>
              </a:rPr>
            </a:br>
            <a:r>
              <a:rPr lang="en-US" dirty="0">
                <a:solidFill>
                  <a:schemeClr val="tx1"/>
                </a:solidFill>
              </a:rPr>
              <a:t>	Randomly from block libraries, according to customizable weights</a:t>
            </a:r>
            <a:br>
              <a:rPr lang="en-US" dirty="0">
                <a:solidFill>
                  <a:schemeClr val="tx1"/>
                </a:solidFill>
              </a:rPr>
            </a:br>
            <a:r>
              <a:rPr lang="en-US" dirty="0">
                <a:solidFill>
                  <a:schemeClr val="tx1"/>
                </a:solidFill>
              </a:rPr>
              <a:t>		Currently only from 4 libraries</a:t>
            </a:r>
            <a:br>
              <a:rPr lang="en-US" dirty="0">
                <a:solidFill>
                  <a:schemeClr val="tx1"/>
                </a:solidFill>
              </a:rPr>
            </a:br>
            <a:r>
              <a:rPr lang="en-US" dirty="0">
                <a:solidFill>
                  <a:schemeClr val="tx1"/>
                </a:solidFill>
              </a:rPr>
              <a:t>			Simulink libraries: 15 built-in plus more from toolboxes</a:t>
            </a:r>
            <a:br>
              <a:rPr lang="en-US" dirty="0">
                <a:solidFill>
                  <a:schemeClr val="tx1"/>
                </a:solidFill>
              </a:rPr>
            </a:br>
            <a:r>
              <a:rPr lang="en-US" dirty="0">
                <a:solidFill>
                  <a:schemeClr val="tx1"/>
                </a:solidFill>
              </a:rPr>
              <a:t>	Hierarchy up to configurable depth (more on hierarchy later)</a:t>
            </a:r>
            <a:br>
              <a:rPr lang="en-US" dirty="0">
                <a:solidFill>
                  <a:schemeClr val="tx1"/>
                </a:solidFill>
              </a:rPr>
            </a:br>
            <a:r>
              <a:rPr lang="en-US" dirty="0">
                <a:solidFill>
                  <a:schemeClr val="tx1"/>
                </a:solidFill>
              </a:rPr>
              <a:t>	Customize Csmith to generate C code, integrate via Simulink </a:t>
            </a:r>
            <a:r>
              <a:rPr lang="en-US" i="1" dirty="0">
                <a:solidFill>
                  <a:schemeClr val="tx1"/>
                </a:solidFill>
              </a:rPr>
              <a:t>S-function</a:t>
            </a:r>
          </a:p>
          <a:p>
            <a:endParaRPr lang="en-US" dirty="0">
              <a:solidFill>
                <a:schemeClr val="tx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Select Blocks</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8" y="1653673"/>
            <a:ext cx="2374710" cy="1015663"/>
          </a:xfrm>
          <a:prstGeom prst="rect">
            <a:avLst/>
          </a:prstGeom>
          <a:noFill/>
        </p:spPr>
        <p:txBody>
          <a:bodyPr wrap="square" rtlCol="0">
            <a:spAutoFit/>
          </a:bodyPr>
          <a:lstStyle/>
          <a:p>
            <a:r>
              <a:rPr lang="en-US" sz="2000" dirty="0"/>
              <a:t>n: 15</a:t>
            </a:r>
          </a:p>
          <a:p>
            <a:endParaRPr lang="en-US" sz="2000" dirty="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230078224"/>
              </p:ext>
            </p:extLst>
          </p:nvPr>
        </p:nvGraphicFramePr>
        <p:xfrm>
          <a:off x="6152928" y="2297032"/>
          <a:ext cx="2855862" cy="1701245"/>
        </p:xfrm>
        <a:graphic>
          <a:graphicData uri="http://schemas.openxmlformats.org/drawingml/2006/table">
            <a:tbl>
              <a:tblPr firstRow="1" bandRow="1">
                <a:tableStyleId>{C083E6E3-FA7D-4D7B-A595-EF9225AFEA82}</a:tableStyleId>
              </a:tblPr>
              <a:tblGrid>
                <a:gridCol w="1126413">
                  <a:extLst>
                    <a:ext uri="{9D8B030D-6E8A-4147-A177-3AD203B41FA5}">
                      <a16:colId xmlns:a16="http://schemas.microsoft.com/office/drawing/2014/main" xmlns="" val="871466235"/>
                    </a:ext>
                  </a:extLst>
                </a:gridCol>
                <a:gridCol w="869415">
                  <a:extLst>
                    <a:ext uri="{9D8B030D-6E8A-4147-A177-3AD203B41FA5}">
                      <a16:colId xmlns:a16="http://schemas.microsoft.com/office/drawing/2014/main" xmlns="" val="2335936855"/>
                    </a:ext>
                  </a:extLst>
                </a:gridCol>
                <a:gridCol w="860034">
                  <a:extLst>
                    <a:ext uri="{9D8B030D-6E8A-4147-A177-3AD203B41FA5}">
                      <a16:colId xmlns:a16="http://schemas.microsoft.com/office/drawing/2014/main" xmlns="" val="2500751637"/>
                    </a:ext>
                  </a:extLst>
                </a:gridCol>
              </a:tblGrid>
              <a:tr h="482045">
                <a:tc>
                  <a:txBody>
                    <a:bodyPr/>
                    <a:lstStyle/>
                    <a:p>
                      <a:r>
                        <a:rPr lang="en-US" dirty="0"/>
                        <a:t>Library</a:t>
                      </a:r>
                    </a:p>
                  </a:txBody>
                  <a:tcPr/>
                </a:tc>
                <a:tc>
                  <a:txBody>
                    <a:bodyPr/>
                    <a:lstStyle/>
                    <a:p>
                      <a:r>
                        <a:rPr lang="en-US" dirty="0"/>
                        <a:t>Config.</a:t>
                      </a:r>
                    </a:p>
                  </a:txBody>
                  <a:tcPr/>
                </a:tc>
                <a:tc>
                  <a:txBody>
                    <a:bodyPr/>
                    <a:lstStyle/>
                    <a:p>
                      <a:r>
                        <a:rPr lang="en-US" dirty="0"/>
                        <a:t>Actual</a:t>
                      </a:r>
                    </a:p>
                  </a:txBody>
                  <a:tcPr/>
                </a:tc>
                <a:extLst>
                  <a:ext uri="{0D108BD9-81ED-4DB2-BD59-A6C34878D82A}">
                    <a16:rowId xmlns:a16="http://schemas.microsoft.com/office/drawing/2014/main" xmlns="" val="3978751102"/>
                  </a:ext>
                </a:extLst>
              </a:tr>
              <a:tr h="301038">
                <a:tc>
                  <a:txBody>
                    <a:bodyPr/>
                    <a:lstStyle/>
                    <a:p>
                      <a:r>
                        <a:rPr lang="en-US" dirty="0"/>
                        <a:t>Discrete</a:t>
                      </a:r>
                    </a:p>
                  </a:txBody>
                  <a:tcPr/>
                </a:tc>
                <a:tc>
                  <a:txBody>
                    <a:bodyPr/>
                    <a:lstStyle/>
                    <a:p>
                      <a:r>
                        <a:rPr lang="en-US" dirty="0"/>
                        <a:t>35%</a:t>
                      </a:r>
                    </a:p>
                  </a:txBody>
                  <a:tcPr/>
                </a:tc>
                <a:tc>
                  <a:txBody>
                    <a:bodyPr/>
                    <a:lstStyle/>
                    <a:p>
                      <a:r>
                        <a:rPr lang="en-US" dirty="0"/>
                        <a:t>33.33%</a:t>
                      </a:r>
                    </a:p>
                  </a:txBody>
                  <a:tcPr/>
                </a:tc>
                <a:extLst>
                  <a:ext uri="{0D108BD9-81ED-4DB2-BD59-A6C34878D82A}">
                    <a16:rowId xmlns:a16="http://schemas.microsoft.com/office/drawing/2014/main" xmlns="" val="3861996615"/>
                  </a:ext>
                </a:extLst>
              </a:tr>
              <a:tr h="301038">
                <a:tc>
                  <a:txBody>
                    <a:bodyPr/>
                    <a:lstStyle/>
                    <a:p>
                      <a:r>
                        <a:rPr lang="en-US" dirty="0"/>
                        <a:t>Concrete</a:t>
                      </a:r>
                    </a:p>
                  </a:txBody>
                  <a:tcPr/>
                </a:tc>
                <a:tc>
                  <a:txBody>
                    <a:bodyPr/>
                    <a:lstStyle/>
                    <a:p>
                      <a:r>
                        <a:rPr lang="en-US" dirty="0"/>
                        <a:t>35%</a:t>
                      </a:r>
                    </a:p>
                  </a:txBody>
                  <a:tcPr/>
                </a:tc>
                <a:tc>
                  <a:txBody>
                    <a:bodyPr/>
                    <a:lstStyle/>
                    <a:p>
                      <a:r>
                        <a:rPr lang="en-US" dirty="0"/>
                        <a:t>33.33%</a:t>
                      </a:r>
                    </a:p>
                  </a:txBody>
                  <a:tcPr/>
                </a:tc>
                <a:extLst>
                  <a:ext uri="{0D108BD9-81ED-4DB2-BD59-A6C34878D82A}">
                    <a16:rowId xmlns:a16="http://schemas.microsoft.com/office/drawing/2014/main" xmlns="" val="3489281785"/>
                  </a:ext>
                </a:extLst>
              </a:tr>
              <a:tr h="301038">
                <a:tc>
                  <a:txBody>
                    <a:bodyPr/>
                    <a:lstStyle/>
                    <a:p>
                      <a:r>
                        <a:rPr lang="en-US" dirty="0"/>
                        <a:t>Source</a:t>
                      </a:r>
                    </a:p>
                  </a:txBody>
                  <a:tcPr/>
                </a:tc>
                <a:tc>
                  <a:txBody>
                    <a:bodyPr/>
                    <a:lstStyle/>
                    <a:p>
                      <a:r>
                        <a:rPr lang="en-US" dirty="0"/>
                        <a:t>15%</a:t>
                      </a:r>
                    </a:p>
                  </a:txBody>
                  <a:tcPr/>
                </a:tc>
                <a:tc>
                  <a:txBody>
                    <a:bodyPr/>
                    <a:lstStyle/>
                    <a:p>
                      <a:r>
                        <a:rPr lang="en-US" dirty="0"/>
                        <a:t>20.00%</a:t>
                      </a:r>
                    </a:p>
                  </a:txBody>
                  <a:tcPr/>
                </a:tc>
                <a:extLst>
                  <a:ext uri="{0D108BD9-81ED-4DB2-BD59-A6C34878D82A}">
                    <a16:rowId xmlns:a16="http://schemas.microsoft.com/office/drawing/2014/main" xmlns="" val="3545224372"/>
                  </a:ext>
                </a:extLst>
              </a:tr>
              <a:tr h="301038">
                <a:tc>
                  <a:txBody>
                    <a:bodyPr/>
                    <a:lstStyle/>
                    <a:p>
                      <a:r>
                        <a:rPr lang="en-US" dirty="0"/>
                        <a:t>Sink</a:t>
                      </a:r>
                    </a:p>
                  </a:txBody>
                  <a:tcPr/>
                </a:tc>
                <a:tc>
                  <a:txBody>
                    <a:bodyPr/>
                    <a:lstStyle/>
                    <a:p>
                      <a:r>
                        <a:rPr lang="en-US" dirty="0"/>
                        <a:t>15%</a:t>
                      </a:r>
                    </a:p>
                  </a:txBody>
                  <a:tcPr/>
                </a:tc>
                <a:tc>
                  <a:txBody>
                    <a:bodyPr/>
                    <a:lstStyle/>
                    <a:p>
                      <a:r>
                        <a:rPr lang="en-US" dirty="0"/>
                        <a:t>13.33%</a:t>
                      </a:r>
                    </a:p>
                  </a:txBody>
                  <a:tcPr/>
                </a:tc>
                <a:extLst>
                  <a:ext uri="{0D108BD9-81ED-4DB2-BD59-A6C34878D82A}">
                    <a16:rowId xmlns:a16="http://schemas.microsoft.com/office/drawing/2014/main" xmlns="" val="3019973830"/>
                  </a:ext>
                </a:extLst>
              </a:tr>
            </a:tbl>
          </a:graphicData>
        </a:graphic>
      </p:graphicFrame>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extLst>
      <p:ext uri="{BB962C8B-B14F-4D97-AF65-F5344CB8AC3E}">
        <p14:creationId xmlns:p14="http://schemas.microsoft.com/office/powerpoint/2010/main" val="149173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Hierarchical Model Creation</a:t>
            </a:r>
          </a:p>
        </p:txBody>
      </p:sp>
      <p:sp>
        <p:nvSpPr>
          <p:cNvPr id="303" name="Shape 303"/>
          <p:cNvSpPr txBox="1">
            <a:spLocks noGrp="1"/>
          </p:cNvSpPr>
          <p:nvPr>
            <p:ph type="body" idx="1"/>
          </p:nvPr>
        </p:nvSpPr>
        <p:spPr>
          <a:xfrm>
            <a:off x="311700" y="1015697"/>
            <a:ext cx="8520600" cy="3647520"/>
          </a:xfrm>
          <a:prstGeom prst="rect">
            <a:avLst/>
          </a:prstGeom>
        </p:spPr>
        <p:txBody>
          <a:bodyPr lIns="91425" tIns="91425" rIns="91425" bIns="91425" anchor="t" anchorCtr="0">
            <a:noAutofit/>
          </a:bodyPr>
          <a:lstStyle/>
          <a:p>
            <a:pPr marL="457200" marR="0" lvl="0" indent="-330200" algn="l" rtl="0">
              <a:lnSpc>
                <a:spcPct val="115000"/>
              </a:lnSpc>
              <a:spcBef>
                <a:spcPts val="0"/>
              </a:spcBef>
              <a:spcAft>
                <a:spcPts val="1600"/>
              </a:spcAft>
              <a:buClr>
                <a:srgbClr val="000000"/>
              </a:buClr>
              <a:buSzPct val="100000"/>
            </a:pPr>
            <a:r>
              <a:rPr lang="en" dirty="0">
                <a:solidFill>
                  <a:srgbClr val="000000"/>
                </a:solidFill>
              </a:rPr>
              <a:t>Calls </a:t>
            </a:r>
            <a:r>
              <a:rPr lang="en" dirty="0">
                <a:solidFill>
                  <a:srgbClr val="000000"/>
                </a:solidFill>
                <a:latin typeface="Courier New" panose="02070309020205020404" pitchFamily="49" charset="0"/>
                <a:cs typeface="Courier New" panose="02070309020205020404" pitchFamily="49" charset="0"/>
              </a:rPr>
              <a:t>Select Blocks </a:t>
            </a:r>
            <a:r>
              <a:rPr lang="en" dirty="0">
                <a:solidFill>
                  <a:srgbClr val="000000"/>
                </a:solidFill>
              </a:rPr>
              <a:t>method to create a </a:t>
            </a:r>
            <a:r>
              <a:rPr lang="en" i="1" dirty="0">
                <a:solidFill>
                  <a:srgbClr val="000000"/>
                </a:solidFill>
              </a:rPr>
              <a:t>child</a:t>
            </a:r>
            <a:r>
              <a:rPr lang="en" dirty="0">
                <a:solidFill>
                  <a:srgbClr val="000000"/>
                </a:solidFill>
              </a:rPr>
              <a:t> (aka </a:t>
            </a:r>
            <a:r>
              <a:rPr lang="en" i="1" dirty="0">
                <a:solidFill>
                  <a:srgbClr val="000000"/>
                </a:solidFill>
              </a:rPr>
              <a:t>sub</a:t>
            </a:r>
            <a:r>
              <a:rPr lang="en" dirty="0">
                <a:solidFill>
                  <a:srgbClr val="000000"/>
                </a:solidFill>
              </a:rPr>
              <a:t>) model</a:t>
            </a:r>
          </a:p>
          <a:p>
            <a:pPr marL="457200" marR="0" lvl="0" indent="-330200" algn="l" rtl="0">
              <a:lnSpc>
                <a:spcPct val="115000"/>
              </a:lnSpc>
              <a:spcBef>
                <a:spcPts val="0"/>
              </a:spcBef>
              <a:spcAft>
                <a:spcPts val="1600"/>
              </a:spcAft>
              <a:buClr>
                <a:srgbClr val="000000"/>
              </a:buClr>
              <a:buSzPct val="100000"/>
              <a:buFont typeface="Arial" panose="020B0604020202020204" pitchFamily="34" charset="0"/>
              <a:buChar char="•"/>
            </a:pPr>
            <a:r>
              <a:rPr lang="en" dirty="0">
                <a:solidFill>
                  <a:srgbClr val="000000"/>
                </a:solidFill>
              </a:rPr>
              <a:t>Child model can select parameters (number of blocks, block selection parameters etc.) on its own</a:t>
            </a:r>
          </a:p>
          <a:p>
            <a:pPr marL="457200" marR="0" lvl="0" indent="-330200" algn="l" rtl="0">
              <a:lnSpc>
                <a:spcPct val="115000"/>
              </a:lnSpc>
              <a:spcBef>
                <a:spcPts val="0"/>
              </a:spcBef>
              <a:spcAft>
                <a:spcPts val="1600"/>
              </a:spcAft>
              <a:buClr>
                <a:srgbClr val="000000"/>
              </a:buClr>
              <a:buSzPct val="100000"/>
              <a:buFont typeface="Arial" panose="020B0604020202020204" pitchFamily="34" charset="0"/>
              <a:buChar char="•"/>
            </a:pPr>
            <a:r>
              <a:rPr lang="en" dirty="0">
                <a:solidFill>
                  <a:srgbClr val="000000"/>
                </a:solidFill>
              </a:rPr>
              <a:t>Parent model does not reuse child model (but could)</a:t>
            </a:r>
          </a:p>
          <a:p>
            <a:pPr marL="457200" marR="0" lvl="0" indent="-330200" algn="l" rtl="0">
              <a:lnSpc>
                <a:spcPct val="115000"/>
              </a:lnSpc>
              <a:spcBef>
                <a:spcPts val="0"/>
              </a:spcBef>
              <a:spcAft>
                <a:spcPts val="1600"/>
              </a:spcAft>
              <a:buClr>
                <a:srgbClr val="000000"/>
              </a:buClr>
              <a:buSzPct val="100000"/>
              <a:buFont typeface="Arial" panose="020B0604020202020204" pitchFamily="34" charset="0"/>
              <a:buChar char="•"/>
            </a:pPr>
            <a:r>
              <a:rPr lang="en" dirty="0">
                <a:solidFill>
                  <a:srgbClr val="000000"/>
                </a:solidFill>
              </a:rPr>
              <a:t>Child’s own blacklist (and whitelist) of blocks (not all blocks can be used in a child model)</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Configure Blocks</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8" y="1653673"/>
            <a:ext cx="2374710" cy="3170099"/>
          </a:xfrm>
          <a:prstGeom prst="rect">
            <a:avLst/>
          </a:prstGeom>
          <a:noFill/>
        </p:spPr>
        <p:txBody>
          <a:bodyPr wrap="square" rtlCol="0">
            <a:spAutoFit/>
          </a:bodyPr>
          <a:lstStyle/>
          <a:p>
            <a:pPr marL="114300" lvl="0">
              <a:buSzPct val="100000"/>
            </a:pPr>
            <a:r>
              <a:rPr lang="en-US" sz="2000" dirty="0"/>
              <a:t>Parameter values currently fixed, but could be random</a:t>
            </a:r>
          </a:p>
          <a:p>
            <a:pPr marL="114300" lvl="0">
              <a:buSzPct val="100000"/>
            </a:pPr>
            <a:endParaRPr lang="en-US" sz="2000" dirty="0"/>
          </a:p>
          <a:p>
            <a:pPr marL="114300" lvl="0">
              <a:buSzPct val="100000"/>
            </a:pPr>
            <a:r>
              <a:rPr lang="en" sz="2000" dirty="0"/>
              <a:t>Configures some (whitelisted) parameters</a:t>
            </a:r>
            <a:endParaRPr lang="en-US" sz="2000" dirty="0"/>
          </a:p>
          <a:p>
            <a:endParaRPr lang="en-US" sz="2000" dirty="0"/>
          </a:p>
          <a:p>
            <a:endParaRPr lang="en-US" sz="2000" dirty="0"/>
          </a:p>
          <a:p>
            <a:endParaRPr lang="en-US" sz="2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extLst>
      <p:ext uri="{BB962C8B-B14F-4D97-AF65-F5344CB8AC3E}">
        <p14:creationId xmlns:p14="http://schemas.microsoft.com/office/powerpoint/2010/main" val="3760217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Connect Blocks</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3477875"/>
          </a:xfrm>
          <a:prstGeom prst="rect">
            <a:avLst/>
          </a:prstGeom>
          <a:noFill/>
        </p:spPr>
        <p:txBody>
          <a:bodyPr wrap="square" rtlCol="0">
            <a:spAutoFit/>
          </a:bodyPr>
          <a:lstStyle/>
          <a:p>
            <a:pPr marL="114300" lvl="0">
              <a:buSzPct val="100000"/>
            </a:pPr>
            <a:r>
              <a:rPr lang="en" sz="2000" dirty="0"/>
              <a:t>Maximize number of connected blocks</a:t>
            </a:r>
          </a:p>
          <a:p>
            <a:pPr marL="114300" lvl="0">
              <a:buSzPct val="100000"/>
            </a:pPr>
            <a:endParaRPr lang="en" sz="2000" dirty="0"/>
          </a:p>
          <a:p>
            <a:pPr marL="114300" lvl="0">
              <a:buSzPct val="100000"/>
            </a:pPr>
            <a:r>
              <a:rPr lang="en" sz="2000" dirty="0"/>
              <a:t>Randomly choose input/output ports</a:t>
            </a:r>
          </a:p>
          <a:p>
            <a:pPr marL="114300" lvl="0">
              <a:buSzPct val="100000"/>
            </a:pPr>
            <a:endParaRPr lang="en" sz="2000" dirty="0"/>
          </a:p>
          <a:p>
            <a:pPr marL="114300" lvl="0">
              <a:buSzPct val="100000"/>
            </a:pPr>
            <a:r>
              <a:rPr lang="en" sz="2000" dirty="0"/>
              <a:t>Prioritize unconnected ports</a:t>
            </a:r>
          </a:p>
          <a:p>
            <a:endParaRPr lang="en-US" sz="2000" dirty="0"/>
          </a:p>
          <a:p>
            <a:endParaRPr lang="en-US" sz="2000" dirty="0"/>
          </a:p>
          <a:p>
            <a:endParaRPr lang="en-US" sz="2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spTree>
    <p:extLst>
      <p:ext uri="{BB962C8B-B14F-4D97-AF65-F5344CB8AC3E}">
        <p14:creationId xmlns:p14="http://schemas.microsoft.com/office/powerpoint/2010/main" val="256181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Fix Errors</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1323439"/>
          </a:xfrm>
          <a:prstGeom prst="rect">
            <a:avLst/>
          </a:prstGeom>
          <a:noFill/>
        </p:spPr>
        <p:txBody>
          <a:bodyPr wrap="square" rtlCol="0">
            <a:spAutoFit/>
          </a:bodyPr>
          <a:lstStyle/>
          <a:p>
            <a:pPr marL="114300" lvl="0">
              <a:buSzPct val="100000"/>
            </a:pPr>
            <a:r>
              <a:rPr lang="en" sz="2000" dirty="0"/>
              <a:t>Error in compiling the model</a:t>
            </a:r>
            <a:endParaRPr lang="en-US" sz="2000" dirty="0"/>
          </a:p>
          <a:p>
            <a:endParaRPr lang="en-US" sz="2000" dirty="0"/>
          </a:p>
          <a:p>
            <a:endParaRPr lang="en-US" sz="2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8" name="Picture 7"/>
          <p:cNvPicPr>
            <a:picLocks noChangeAspect="1"/>
          </p:cNvPicPr>
          <p:nvPr/>
        </p:nvPicPr>
        <p:blipFill>
          <a:blip r:embed="rId5"/>
          <a:stretch>
            <a:fillRect/>
          </a:stretch>
        </p:blipFill>
        <p:spPr>
          <a:xfrm>
            <a:off x="192360" y="3361366"/>
            <a:ext cx="6505575" cy="1695450"/>
          </a:xfrm>
          <a:prstGeom prst="rect">
            <a:avLst/>
          </a:prstGeom>
        </p:spPr>
      </p:pic>
    </p:spTree>
    <p:extLst>
      <p:ext uri="{BB962C8B-B14F-4D97-AF65-F5344CB8AC3E}">
        <p14:creationId xmlns:p14="http://schemas.microsoft.com/office/powerpoint/2010/main" val="253613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Fix Errors </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2554545"/>
          </a:xfrm>
          <a:prstGeom prst="rect">
            <a:avLst/>
          </a:prstGeom>
          <a:noFill/>
        </p:spPr>
        <p:txBody>
          <a:bodyPr wrap="square" rtlCol="0">
            <a:spAutoFit/>
          </a:bodyPr>
          <a:lstStyle/>
          <a:p>
            <a:pPr marL="114300" lvl="0">
              <a:buSzPct val="100000"/>
            </a:pPr>
            <a:r>
              <a:rPr lang="en-US" sz="2000" dirty="0"/>
              <a:t>Identify problematic components</a:t>
            </a:r>
          </a:p>
          <a:p>
            <a:pPr marL="114300" lvl="0">
              <a:buSzPct val="100000"/>
            </a:pPr>
            <a:endParaRPr lang="en-US" sz="2000" dirty="0"/>
          </a:p>
          <a:p>
            <a:pPr marL="114300" lvl="0">
              <a:buSzPct val="100000"/>
            </a:pPr>
            <a:r>
              <a:rPr lang="en-US" sz="2000" dirty="0"/>
              <a:t>Exploiting Matlab’s exception handling mechanism</a:t>
            </a:r>
          </a:p>
          <a:p>
            <a:endParaRPr lang="en-US" sz="2000" dirty="0"/>
          </a:p>
          <a:p>
            <a:endParaRPr lang="en-US" sz="2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7" name="Picture 6"/>
          <p:cNvPicPr>
            <a:picLocks noChangeAspect="1"/>
          </p:cNvPicPr>
          <p:nvPr/>
        </p:nvPicPr>
        <p:blipFill>
          <a:blip r:embed="rId5"/>
          <a:stretch>
            <a:fillRect/>
          </a:stretch>
        </p:blipFill>
        <p:spPr>
          <a:xfrm>
            <a:off x="2512505" y="824395"/>
            <a:ext cx="2935979" cy="2554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172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Fix Errors </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1631216"/>
          </a:xfrm>
          <a:prstGeom prst="rect">
            <a:avLst/>
          </a:prstGeom>
          <a:noFill/>
        </p:spPr>
        <p:txBody>
          <a:bodyPr wrap="square" rtlCol="0">
            <a:spAutoFit/>
          </a:bodyPr>
          <a:lstStyle/>
          <a:p>
            <a:pPr marL="114300">
              <a:buSzPct val="100000"/>
            </a:pPr>
            <a:r>
              <a:rPr lang="en-US" sz="2000" dirty="0"/>
              <a:t>Added a new block to fix data-type incompatibility</a:t>
            </a:r>
          </a:p>
          <a:p>
            <a:pPr marL="114300">
              <a:buSzPct val="100000"/>
            </a:pPr>
            <a:endParaRPr lang="en-US" sz="2000" dirty="0"/>
          </a:p>
          <a:p>
            <a:endParaRPr lang="en-US" sz="2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8" name="Picture 7"/>
          <p:cNvPicPr>
            <a:picLocks noChangeAspect="1"/>
          </p:cNvPicPr>
          <p:nvPr/>
        </p:nvPicPr>
        <p:blipFill>
          <a:blip r:embed="rId5"/>
          <a:stretch>
            <a:fillRect/>
          </a:stretch>
        </p:blipFill>
        <p:spPr>
          <a:xfrm>
            <a:off x="145641" y="420739"/>
            <a:ext cx="5269472" cy="3929055"/>
          </a:xfrm>
          <a:prstGeom prst="rect">
            <a:avLst/>
          </a:prstGeom>
        </p:spPr>
      </p:pic>
      <p:sp>
        <p:nvSpPr>
          <p:cNvPr id="9" name="Arrow: Down 8"/>
          <p:cNvSpPr/>
          <p:nvPr/>
        </p:nvSpPr>
        <p:spPr>
          <a:xfrm rot="7988542">
            <a:off x="857178" y="4143016"/>
            <a:ext cx="416460" cy="506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Defects in Development Environments</a:t>
            </a:r>
          </a:p>
        </p:txBody>
      </p:sp>
      <p:sp>
        <p:nvSpPr>
          <p:cNvPr id="75" name="Shape 75"/>
          <p:cNvSpPr txBox="1">
            <a:spLocks noGrp="1"/>
          </p:cNvSpPr>
          <p:nvPr>
            <p:ph type="body" idx="1"/>
          </p:nvPr>
        </p:nvSpPr>
        <p:spPr>
          <a:xfrm>
            <a:off x="311700" y="923875"/>
            <a:ext cx="8520600" cy="3563400"/>
          </a:xfrm>
          <a:prstGeom prst="rect">
            <a:avLst/>
          </a:prstGeom>
        </p:spPr>
        <p:txBody>
          <a:bodyPr lIns="91425" tIns="91425" rIns="91425" bIns="91425" anchor="t" anchorCtr="0">
            <a:noAutofit/>
          </a:bodyPr>
          <a:lstStyle/>
          <a:p>
            <a:pPr lvl="0" rtl="0">
              <a:spcBef>
                <a:spcPts val="0"/>
              </a:spcBef>
              <a:buNone/>
            </a:pPr>
            <a:r>
              <a:rPr lang="en" dirty="0">
                <a:solidFill>
                  <a:srgbClr val="000000"/>
                </a:solidFill>
              </a:rPr>
              <a:t>Typical </a:t>
            </a:r>
            <a:r>
              <a:rPr lang="en" b="1" dirty="0">
                <a:solidFill>
                  <a:srgbClr val="000000"/>
                </a:solidFill>
              </a:rPr>
              <a:t>assumptions</a:t>
            </a:r>
            <a:r>
              <a:rPr lang="en" dirty="0">
                <a:solidFill>
                  <a:srgbClr val="000000"/>
                </a:solidFill>
              </a:rPr>
              <a:t>:</a:t>
            </a:r>
          </a:p>
          <a:p>
            <a:pPr marL="457200" lvl="0" indent="-228600" rtl="0">
              <a:spcBef>
                <a:spcPts val="0"/>
              </a:spcBef>
              <a:buClr>
                <a:srgbClr val="000000"/>
              </a:buClr>
            </a:pPr>
            <a:r>
              <a:rPr lang="en" dirty="0">
                <a:solidFill>
                  <a:srgbClr val="000000"/>
                </a:solidFill>
              </a:rPr>
              <a:t>Compilers</a:t>
            </a:r>
          </a:p>
          <a:p>
            <a:pPr marL="457200" lvl="0" indent="-228600" rtl="0">
              <a:spcBef>
                <a:spcPts val="0"/>
              </a:spcBef>
              <a:buClr>
                <a:srgbClr val="000000"/>
              </a:buClr>
            </a:pPr>
            <a:r>
              <a:rPr lang="en" dirty="0">
                <a:solidFill>
                  <a:srgbClr val="000000"/>
                </a:solidFill>
              </a:rPr>
              <a:t>Code Generators</a:t>
            </a:r>
          </a:p>
          <a:p>
            <a:pPr marL="457200" lvl="0" indent="-228600" rtl="0">
              <a:spcBef>
                <a:spcPts val="0"/>
              </a:spcBef>
              <a:buClr>
                <a:srgbClr val="000000"/>
              </a:buClr>
            </a:pPr>
            <a:r>
              <a:rPr lang="en" dirty="0">
                <a:solidFill>
                  <a:srgbClr val="000000"/>
                </a:solidFill>
              </a:rPr>
              <a:t>Simulators</a:t>
            </a:r>
          </a:p>
          <a:p>
            <a:pPr marL="457200" lvl="0" indent="-228600" rtl="0">
              <a:spcBef>
                <a:spcPts val="0"/>
              </a:spcBef>
              <a:buClr>
                <a:srgbClr val="000000"/>
              </a:buClr>
            </a:pPr>
            <a:r>
              <a:rPr lang="en" dirty="0">
                <a:solidFill>
                  <a:srgbClr val="000000"/>
                </a:solidFill>
              </a:rPr>
              <a:t>Tools</a:t>
            </a:r>
          </a:p>
          <a:p>
            <a:pPr lvl="0" rtl="0">
              <a:spcBef>
                <a:spcPts val="0"/>
              </a:spcBef>
              <a:buNone/>
            </a:pPr>
            <a:r>
              <a:rPr lang="en" dirty="0">
                <a:solidFill>
                  <a:srgbClr val="000000"/>
                </a:solidFill>
              </a:rPr>
              <a:t>Do </a:t>
            </a:r>
            <a:r>
              <a:rPr lang="en" b="1" i="1" dirty="0">
                <a:solidFill>
                  <a:srgbClr val="000000"/>
                </a:solidFill>
              </a:rPr>
              <a:t>not</a:t>
            </a:r>
            <a:r>
              <a:rPr lang="en" dirty="0">
                <a:solidFill>
                  <a:srgbClr val="000000"/>
                </a:solidFill>
              </a:rPr>
              <a:t> have bugs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Fix Errors </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
        <p:nvSpPr>
          <p:cNvPr id="5" name="TextBox 4"/>
          <p:cNvSpPr txBox="1"/>
          <p:nvPr/>
        </p:nvSpPr>
        <p:spPr>
          <a:xfrm>
            <a:off x="6148519" y="1681606"/>
            <a:ext cx="2813002" cy="1323439"/>
          </a:xfrm>
          <a:prstGeom prst="rect">
            <a:avLst/>
          </a:prstGeom>
          <a:noFill/>
        </p:spPr>
        <p:txBody>
          <a:bodyPr wrap="square" rtlCol="0">
            <a:spAutoFit/>
          </a:bodyPr>
          <a:lstStyle/>
          <a:p>
            <a:pPr marL="114300" lvl="0">
              <a:buSzPct val="100000"/>
            </a:pPr>
            <a:r>
              <a:rPr lang="en-US" sz="2000" i="1" dirty="0"/>
              <a:t>For example:</a:t>
            </a:r>
          </a:p>
          <a:p>
            <a:pPr marL="114300" lvl="0">
              <a:buSzPct val="100000"/>
            </a:pPr>
            <a:endParaRPr lang="en-US" sz="2000" dirty="0"/>
          </a:p>
          <a:p>
            <a:pPr marL="457200" lvl="0" indent="-342900">
              <a:buSzPct val="100000"/>
              <a:buFont typeface="Arial" panose="020B0604020202020204" pitchFamily="34" charset="0"/>
              <a:buChar char="•"/>
            </a:pPr>
            <a:r>
              <a:rPr lang="en-US" sz="2000" i="1" dirty="0"/>
              <a:t>Algebraic Loop</a:t>
            </a:r>
            <a:r>
              <a:rPr lang="en-US" sz="2000" dirty="0"/>
              <a:t> elimination</a:t>
            </a:r>
          </a:p>
        </p:txBody>
      </p:sp>
      <p:pic>
        <p:nvPicPr>
          <p:cNvPr id="7" name="Picture 6"/>
          <p:cNvPicPr>
            <a:picLocks noChangeAspect="1"/>
          </p:cNvPicPr>
          <p:nvPr/>
        </p:nvPicPr>
        <p:blipFill>
          <a:blip r:embed="rId3"/>
          <a:stretch>
            <a:fillRect/>
          </a:stretch>
        </p:blipFill>
        <p:spPr>
          <a:xfrm>
            <a:off x="710049" y="1681606"/>
            <a:ext cx="4638675" cy="1571625"/>
          </a:xfrm>
          <a:prstGeom prst="rect">
            <a:avLst/>
          </a:prstGeom>
        </p:spPr>
      </p:pic>
      <p:sp>
        <p:nvSpPr>
          <p:cNvPr id="10" name="TextBox 9"/>
          <p:cNvSpPr txBox="1"/>
          <p:nvPr/>
        </p:nvSpPr>
        <p:spPr>
          <a:xfrm>
            <a:off x="1584495" y="3253231"/>
            <a:ext cx="2247609" cy="307777"/>
          </a:xfrm>
          <a:prstGeom prst="rect">
            <a:avLst/>
          </a:prstGeom>
          <a:noFill/>
        </p:spPr>
        <p:txBody>
          <a:bodyPr wrap="square" rtlCol="0">
            <a:spAutoFit/>
          </a:bodyPr>
          <a:lstStyle/>
          <a:p>
            <a:r>
              <a:rPr lang="en-US" i="1" dirty="0"/>
              <a:t>Model with algebraic loop</a:t>
            </a:r>
          </a:p>
        </p:txBody>
      </p:sp>
    </p:spTree>
    <p:extLst>
      <p:ext uri="{BB962C8B-B14F-4D97-AF65-F5344CB8AC3E}">
        <p14:creationId xmlns:p14="http://schemas.microsoft.com/office/powerpoint/2010/main" val="271889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Compile and Simulate</a:t>
            </a:r>
          </a:p>
        </p:txBody>
      </p:sp>
      <p:pic>
        <p:nvPicPr>
          <p:cNvPr id="13" name="Shape 281" descr="fe 2.PNG"/>
          <p:cNvPicPr preferRelativeResize="0"/>
          <p:nvPr/>
        </p:nvPicPr>
        <p:blipFill rotWithShape="1">
          <a:blip r:embed="rId3">
            <a:alphaModFix/>
          </a:blip>
          <a:srcRect l="12341" t="4010" r="3170" b="80356"/>
          <a:stretch/>
        </p:blipFill>
        <p:spPr>
          <a:xfrm>
            <a:off x="1687827" y="1539973"/>
            <a:ext cx="4658923" cy="355232"/>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
        <p:nvSpPr>
          <p:cNvPr id="11" name="Speech Bubble: Oval 10"/>
          <p:cNvSpPr/>
          <p:nvPr/>
        </p:nvSpPr>
        <p:spPr>
          <a:xfrm>
            <a:off x="3739091" y="2355756"/>
            <a:ext cx="1457608" cy="732994"/>
          </a:xfrm>
          <a:prstGeom prst="wedgeEllipseCallout">
            <a:avLst>
              <a:gd name="adj1" fmla="val 71516"/>
              <a:gd name="adj2" fmla="val -11894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model</a:t>
            </a:r>
            <a:endParaRPr lang="en-US" b="1" dirty="0">
              <a:solidFill>
                <a:schemeClr val="tx1"/>
              </a:solidFill>
            </a:endParaRPr>
          </a:p>
        </p:txBody>
      </p:sp>
      <p:sp>
        <p:nvSpPr>
          <p:cNvPr id="12" name="Speech Bubble: Oval 11"/>
          <p:cNvSpPr/>
          <p:nvPr/>
        </p:nvSpPr>
        <p:spPr>
          <a:xfrm>
            <a:off x="6100193" y="2609376"/>
            <a:ext cx="2604057" cy="824859"/>
          </a:xfrm>
          <a:prstGeom prst="wedgeEllipseCallout">
            <a:avLst>
              <a:gd name="adj1" fmla="val -53950"/>
              <a:gd name="adj2" fmla="val -14477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Tool chain</a:t>
            </a:r>
          </a:p>
          <a:p>
            <a:pPr algn="ctr"/>
            <a:r>
              <a:rPr lang="en-US" sz="2000" b="1" dirty="0">
                <a:solidFill>
                  <a:schemeClr val="tx1"/>
                </a:solidFill>
              </a:rPr>
              <a:t>configuration</a:t>
            </a:r>
            <a:endParaRPr lang="en-US" b="1" dirty="0">
              <a:solidFill>
                <a:schemeClr val="tx1"/>
              </a:solidFill>
            </a:endParaRPr>
          </a:p>
        </p:txBody>
      </p:sp>
      <p:sp>
        <p:nvSpPr>
          <p:cNvPr id="14" name="Speech Bubble: Oval 13"/>
          <p:cNvSpPr/>
          <p:nvPr/>
        </p:nvSpPr>
        <p:spPr>
          <a:xfrm>
            <a:off x="7278080" y="515184"/>
            <a:ext cx="1554220" cy="1086416"/>
          </a:xfrm>
          <a:prstGeom prst="wedgeEllipseCallout">
            <a:avLst>
              <a:gd name="adj1" fmla="val -125687"/>
              <a:gd name="adj2" fmla="val 5105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timeout</a:t>
            </a:r>
            <a:endParaRPr lang="en-US" b="1" dirty="0">
              <a:solidFill>
                <a:schemeClr val="tx1"/>
              </a:solidFill>
            </a:endParaRPr>
          </a:p>
        </p:txBody>
      </p:sp>
      <p:sp>
        <p:nvSpPr>
          <p:cNvPr id="3" name="TextBox 2"/>
          <p:cNvSpPr txBox="1"/>
          <p:nvPr/>
        </p:nvSpPr>
        <p:spPr>
          <a:xfrm>
            <a:off x="311700" y="3518681"/>
            <a:ext cx="6598651" cy="923330"/>
          </a:xfrm>
          <a:prstGeom prst="rect">
            <a:avLst/>
          </a:prstGeom>
          <a:noFill/>
        </p:spPr>
        <p:txBody>
          <a:bodyPr wrap="square" rtlCol="0">
            <a:spAutoFit/>
          </a:bodyPr>
          <a:lstStyle/>
          <a:p>
            <a:r>
              <a:rPr lang="en-US" sz="1800" dirty="0"/>
              <a:t>Compilation is the first step of simulating a model.</a:t>
            </a:r>
          </a:p>
          <a:p>
            <a:endParaRPr lang="en-US" sz="1800" dirty="0"/>
          </a:p>
          <a:p>
            <a:r>
              <a:rPr lang="en-US" sz="1800" dirty="0">
                <a:latin typeface="Courier New" panose="02070309020205020404" pitchFamily="49" charset="0"/>
                <a:cs typeface="Courier New" panose="02070309020205020404" pitchFamily="49" charset="0"/>
              </a:rPr>
              <a:t>simulate</a:t>
            </a:r>
            <a:r>
              <a:rPr lang="en-US" sz="1800" dirty="0"/>
              <a:t> will stop immediately if a compilation error occurs.</a:t>
            </a:r>
          </a:p>
        </p:txBody>
      </p:sp>
    </p:spTree>
    <p:extLst>
      <p:ext uri="{BB962C8B-B14F-4D97-AF65-F5344CB8AC3E}">
        <p14:creationId xmlns:p14="http://schemas.microsoft.com/office/powerpoint/2010/main" val="11255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Compile and Simulate</a:t>
            </a:r>
          </a:p>
        </p:txBody>
      </p:sp>
      <p:sp>
        <p:nvSpPr>
          <p:cNvPr id="279" name="Shape 279"/>
          <p:cNvSpPr txBox="1"/>
          <p:nvPr/>
        </p:nvSpPr>
        <p:spPr>
          <a:xfrm>
            <a:off x="311700" y="3675975"/>
            <a:ext cx="6350100" cy="1135800"/>
          </a:xfrm>
          <a:prstGeom prst="rect">
            <a:avLst/>
          </a:prstGeom>
          <a:noFill/>
          <a:ln>
            <a:noFill/>
          </a:ln>
        </p:spPr>
        <p:txBody>
          <a:bodyPr lIns="91425" tIns="91425" rIns="91425" bIns="91425" anchor="t" anchorCtr="0">
            <a:noAutofit/>
          </a:bodyPr>
          <a:lstStyle/>
          <a:p>
            <a:pPr lvl="0" rtl="0">
              <a:spcBef>
                <a:spcPts val="0"/>
              </a:spcBef>
              <a:buNone/>
            </a:pPr>
            <a:endParaRPr sz="1800" baseline="-25000" dirty="0"/>
          </a:p>
        </p:txBody>
      </p:sp>
      <p:pic>
        <p:nvPicPr>
          <p:cNvPr id="13" name="Shape 281" descr="fe 2.PNG"/>
          <p:cNvPicPr preferRelativeResize="0"/>
          <p:nvPr/>
        </p:nvPicPr>
        <p:blipFill rotWithShape="1">
          <a:blip r:embed="rId3">
            <a:alphaModFix/>
          </a:blip>
          <a:srcRect l="12341" t="4010" r="3170" b="80356"/>
          <a:stretch/>
        </p:blipFill>
        <p:spPr>
          <a:xfrm>
            <a:off x="1687827" y="1539973"/>
            <a:ext cx="4658923" cy="355232"/>
          </a:xfrm>
          <a:prstGeom prst="rect">
            <a:avLst/>
          </a:prstGeom>
          <a:noFill/>
          <a:ln>
            <a:noFill/>
          </a:ln>
        </p:spPr>
      </p:pic>
      <p:sp>
        <p:nvSpPr>
          <p:cNvPr id="3" name="Speech Bubble: Oval 2"/>
          <p:cNvSpPr/>
          <p:nvPr/>
        </p:nvSpPr>
        <p:spPr>
          <a:xfrm>
            <a:off x="378444" y="3032360"/>
            <a:ext cx="2207105" cy="1621185"/>
          </a:xfrm>
          <a:prstGeom prst="wedgeEllipseCallout">
            <a:avLst>
              <a:gd name="adj1" fmla="val 40053"/>
              <a:gd name="adj2" fmla="val -11710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ENUM: {success,</a:t>
            </a:r>
          </a:p>
          <a:p>
            <a:pPr algn="ctr"/>
            <a:r>
              <a:rPr lang="en-US" sz="2000" b="1" dirty="0">
                <a:solidFill>
                  <a:schemeClr val="tx1"/>
                </a:solidFill>
              </a:rPr>
              <a:t>Error,</a:t>
            </a:r>
          </a:p>
          <a:p>
            <a:pPr algn="ctr"/>
            <a:r>
              <a:rPr lang="en-US" sz="2000" b="1" dirty="0">
                <a:solidFill>
                  <a:schemeClr val="tx1"/>
                </a:solidFill>
              </a:rPr>
              <a:t>Timed-out}</a:t>
            </a:r>
            <a:endParaRPr lang="en-US" b="1" dirty="0">
              <a:solidFill>
                <a:schemeClr val="tx1"/>
              </a:solidFill>
            </a:endParaRPr>
          </a:p>
        </p:txBody>
      </p:sp>
      <p:sp>
        <p:nvSpPr>
          <p:cNvPr id="9" name="Speech Bubble: Oval 8"/>
          <p:cNvSpPr/>
          <p:nvPr/>
        </p:nvSpPr>
        <p:spPr>
          <a:xfrm>
            <a:off x="3580251" y="3094888"/>
            <a:ext cx="2145240" cy="1496131"/>
          </a:xfrm>
          <a:prstGeom prst="wedgeEllipseCallout">
            <a:avLst>
              <a:gd name="adj1" fmla="val -78494"/>
              <a:gd name="adj2" fmla="val -12883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Logged Signals</a:t>
            </a:r>
            <a:endParaRPr lang="en-US" b="1" dirty="0">
              <a:solidFill>
                <a:schemeClr val="tx1"/>
              </a:solidFill>
            </a:endParaRPr>
          </a:p>
        </p:txBody>
      </p:sp>
      <p:sp>
        <p:nvSpPr>
          <p:cNvPr id="10" name="Speech Bubble: Oval 9"/>
          <p:cNvSpPr/>
          <p:nvPr/>
        </p:nvSpPr>
        <p:spPr>
          <a:xfrm>
            <a:off x="5589180" y="64962"/>
            <a:ext cx="2145240" cy="1474492"/>
          </a:xfrm>
          <a:prstGeom prst="wedgeEllipseCallout">
            <a:avLst>
              <a:gd name="adj1" fmla="val -136734"/>
              <a:gd name="adj2" fmla="val 510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Error Messages</a:t>
            </a:r>
            <a:endParaRPr lang="en-US" b="1" dirty="0">
              <a:solidFill>
                <a:schemeClr val="tx1"/>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Tree>
    <p:extLst>
      <p:ext uri="{BB962C8B-B14F-4D97-AF65-F5344CB8AC3E}">
        <p14:creationId xmlns:p14="http://schemas.microsoft.com/office/powerpoint/2010/main" val="303226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Fix Errors</a:t>
            </a:r>
          </a:p>
        </p:txBody>
      </p:sp>
      <p:sp>
        <p:nvSpPr>
          <p:cNvPr id="279" name="Shape 279"/>
          <p:cNvSpPr txBox="1"/>
          <p:nvPr/>
        </p:nvSpPr>
        <p:spPr>
          <a:xfrm>
            <a:off x="311700" y="3675975"/>
            <a:ext cx="6350100" cy="1135800"/>
          </a:xfrm>
          <a:prstGeom prst="rect">
            <a:avLst/>
          </a:prstGeom>
          <a:noFill/>
          <a:ln>
            <a:noFill/>
          </a:ln>
        </p:spPr>
        <p:txBody>
          <a:bodyPr lIns="91425" tIns="91425" rIns="91425" bIns="91425" anchor="t" anchorCtr="0">
            <a:noAutofit/>
          </a:bodyPr>
          <a:lstStyle/>
          <a:p>
            <a:pPr lvl="0" rtl="0">
              <a:spcBef>
                <a:spcPts val="0"/>
              </a:spcBef>
              <a:buNone/>
            </a:pPr>
            <a:endParaRPr sz="1800" baseline="-25000" dirty="0"/>
          </a:p>
        </p:txBody>
      </p:sp>
      <p:pic>
        <p:nvPicPr>
          <p:cNvPr id="13" name="Shape 281" descr="fe 2.PNG"/>
          <p:cNvPicPr preferRelativeResize="0"/>
          <p:nvPr/>
        </p:nvPicPr>
        <p:blipFill rotWithShape="1">
          <a:blip r:embed="rId3">
            <a:alphaModFix/>
          </a:blip>
          <a:srcRect l="12341" t="4010" r="3170" b="80356"/>
          <a:stretch/>
        </p:blipFill>
        <p:spPr>
          <a:xfrm>
            <a:off x="1687827" y="1539973"/>
            <a:ext cx="4658923" cy="355232"/>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
        <p:nvSpPr>
          <p:cNvPr id="11" name="Rectangle 10"/>
          <p:cNvSpPr/>
          <p:nvPr/>
        </p:nvSpPr>
        <p:spPr>
          <a:xfrm>
            <a:off x="311700" y="2221437"/>
            <a:ext cx="6673755" cy="2246769"/>
          </a:xfrm>
          <a:prstGeom prst="rect">
            <a:avLst/>
          </a:prstGeom>
        </p:spPr>
        <p:txBody>
          <a:bodyPr wrap="square">
            <a:spAutoFit/>
          </a:bodyPr>
          <a:lstStyle/>
          <a:p>
            <a:r>
              <a:rPr lang="en-US" sz="2000" dirty="0">
                <a:solidFill>
                  <a:schemeClr val="tx1"/>
                </a:solidFill>
              </a:rPr>
              <a:t>Simulink error messages are quite detailed</a:t>
            </a:r>
            <a:br>
              <a:rPr lang="en-US" sz="2000" dirty="0">
                <a:solidFill>
                  <a:schemeClr val="tx1"/>
                </a:solidFill>
              </a:rPr>
            </a:br>
            <a:r>
              <a:rPr lang="en-US" sz="2000" dirty="0">
                <a:solidFill>
                  <a:schemeClr val="tx1"/>
                </a:solidFill>
              </a:rPr>
              <a:t>	Use error message to drive repair action</a:t>
            </a:r>
          </a:p>
          <a:p>
            <a:r>
              <a:rPr lang="en-US" sz="2000" dirty="0">
                <a:solidFill>
                  <a:schemeClr val="tx1"/>
                </a:solidFill>
              </a:rPr>
              <a:t>Our repair may introduce new errors</a:t>
            </a:r>
            <a:br>
              <a:rPr lang="en-US" sz="2000" dirty="0">
                <a:solidFill>
                  <a:schemeClr val="tx1"/>
                </a:solidFill>
              </a:rPr>
            </a:br>
            <a:r>
              <a:rPr lang="en-US" sz="2000" dirty="0">
                <a:solidFill>
                  <a:schemeClr val="tx1"/>
                </a:solidFill>
              </a:rPr>
              <a:t>	Repeat R times</a:t>
            </a:r>
          </a:p>
          <a:p>
            <a:r>
              <a:rPr lang="en-US" sz="2000" dirty="0">
                <a:solidFill>
                  <a:schemeClr val="tx1"/>
                </a:solidFill>
              </a:rPr>
              <a:t>[+] Easy to implement</a:t>
            </a:r>
            <a:br>
              <a:rPr lang="en-US" sz="2000" dirty="0">
                <a:solidFill>
                  <a:schemeClr val="tx1"/>
                </a:solidFill>
              </a:rPr>
            </a:br>
            <a:r>
              <a:rPr lang="en-US" sz="2000" dirty="0">
                <a:solidFill>
                  <a:schemeClr val="tx1"/>
                </a:solidFill>
              </a:rPr>
              <a:t>	No knowledge of type rules needed</a:t>
            </a:r>
          </a:p>
          <a:p>
            <a:r>
              <a:rPr lang="en-US" sz="2000" dirty="0">
                <a:solidFill>
                  <a:schemeClr val="tx1"/>
                </a:solidFill>
              </a:rPr>
              <a:t>[+] Worked surprisingly well (in our evaluation)</a:t>
            </a:r>
            <a:endParaRPr lang="en-US" sz="2000" dirty="0"/>
          </a:p>
        </p:txBody>
      </p:sp>
    </p:spTree>
    <p:extLst>
      <p:ext uri="{BB962C8B-B14F-4D97-AF65-F5344CB8AC3E}">
        <p14:creationId xmlns:p14="http://schemas.microsoft.com/office/powerpoint/2010/main" val="301324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Log Signals and Compare</a:t>
            </a:r>
          </a:p>
        </p:txBody>
      </p:sp>
      <p:sp>
        <p:nvSpPr>
          <p:cNvPr id="289" name="Shape 289"/>
          <p:cNvSpPr txBox="1"/>
          <p:nvPr/>
        </p:nvSpPr>
        <p:spPr>
          <a:xfrm>
            <a:off x="311700" y="3675975"/>
            <a:ext cx="6350100" cy="1135800"/>
          </a:xfrm>
          <a:prstGeom prst="rect">
            <a:avLst/>
          </a:prstGeom>
          <a:noFill/>
          <a:ln>
            <a:noFill/>
          </a:ln>
        </p:spPr>
        <p:txBody>
          <a:bodyPr lIns="91425" tIns="91425" rIns="91425" bIns="91425" anchor="t" anchorCtr="0">
            <a:noAutofit/>
          </a:bodyPr>
          <a:lstStyle/>
          <a:p>
            <a:pPr lvl="0" rtl="0">
              <a:spcBef>
                <a:spcPts val="0"/>
              </a:spcBef>
              <a:buNone/>
            </a:pPr>
            <a:endParaRPr sz="1800" baseline="-25000" dirty="0"/>
          </a:p>
        </p:txBody>
      </p:sp>
      <p:pic>
        <p:nvPicPr>
          <p:cNvPr id="290" name="Shape 290"/>
          <p:cNvPicPr preferRelativeResize="0"/>
          <p:nvPr/>
        </p:nvPicPr>
        <p:blipFill rotWithShape="1">
          <a:blip r:embed="rId3">
            <a:alphaModFix/>
          </a:blip>
          <a:srcRect b="60993"/>
          <a:stretch/>
        </p:blipFill>
        <p:spPr>
          <a:xfrm>
            <a:off x="104703" y="2306950"/>
            <a:ext cx="8160757" cy="273805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sp>
        <p:nvSpPr>
          <p:cNvPr id="3" name="TextBox 2"/>
          <p:cNvSpPr txBox="1"/>
          <p:nvPr/>
        </p:nvSpPr>
        <p:spPr>
          <a:xfrm>
            <a:off x="677075" y="998162"/>
            <a:ext cx="3357453" cy="523220"/>
          </a:xfrm>
          <a:prstGeom prst="rect">
            <a:avLst/>
          </a:prstGeom>
          <a:noFill/>
        </p:spPr>
        <p:txBody>
          <a:bodyPr wrap="square" rtlCol="0">
            <a:spAutoFit/>
          </a:bodyPr>
          <a:lstStyle/>
          <a:p>
            <a:r>
              <a:rPr lang="en-US" sz="2800" dirty="0"/>
              <a:t>0.5 - 0.4 - 0.1  ==  0</a:t>
            </a:r>
          </a:p>
        </p:txBody>
      </p:sp>
      <p:sp>
        <p:nvSpPr>
          <p:cNvPr id="7" name="TextBox 6"/>
          <p:cNvSpPr txBox="1"/>
          <p:nvPr/>
        </p:nvSpPr>
        <p:spPr>
          <a:xfrm>
            <a:off x="677075" y="1731212"/>
            <a:ext cx="3357453" cy="523220"/>
          </a:xfrm>
          <a:prstGeom prst="rect">
            <a:avLst/>
          </a:prstGeom>
          <a:noFill/>
        </p:spPr>
        <p:txBody>
          <a:bodyPr wrap="square" rtlCol="0">
            <a:spAutoFit/>
          </a:bodyPr>
          <a:lstStyle/>
          <a:p>
            <a:r>
              <a:rPr lang="en-US" sz="2800" dirty="0"/>
              <a:t>False!</a:t>
            </a:r>
          </a:p>
        </p:txBody>
      </p:sp>
      <p:pic>
        <p:nvPicPr>
          <p:cNvPr id="4" name="Picture 3"/>
          <p:cNvPicPr>
            <a:picLocks noChangeAspect="1"/>
          </p:cNvPicPr>
          <p:nvPr/>
        </p:nvPicPr>
        <p:blipFill>
          <a:blip r:embed="rId4"/>
          <a:stretch>
            <a:fillRect/>
          </a:stretch>
        </p:blipFill>
        <p:spPr>
          <a:xfrm>
            <a:off x="4930540" y="1008536"/>
            <a:ext cx="2101207" cy="1321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Log Signals and Compare</a:t>
            </a:r>
          </a:p>
        </p:txBody>
      </p:sp>
      <p:sp>
        <p:nvSpPr>
          <p:cNvPr id="289" name="Shape 289"/>
          <p:cNvSpPr txBox="1"/>
          <p:nvPr/>
        </p:nvSpPr>
        <p:spPr>
          <a:xfrm>
            <a:off x="311700" y="3675975"/>
            <a:ext cx="6350100" cy="1135800"/>
          </a:xfrm>
          <a:prstGeom prst="rect">
            <a:avLst/>
          </a:prstGeom>
          <a:noFill/>
          <a:ln>
            <a:noFill/>
          </a:ln>
        </p:spPr>
        <p:txBody>
          <a:bodyPr lIns="91425" tIns="91425" rIns="91425" bIns="91425" anchor="t" anchorCtr="0">
            <a:noAutofit/>
          </a:bodyPr>
          <a:lstStyle/>
          <a:p>
            <a:pPr lvl="0" rtl="0">
              <a:spcBef>
                <a:spcPts val="0"/>
              </a:spcBef>
              <a:buNone/>
            </a:pPr>
            <a:endParaRPr sz="1800" baseline="-25000" dirty="0"/>
          </a:p>
        </p:txBody>
      </p:sp>
      <p:pic>
        <p:nvPicPr>
          <p:cNvPr id="290" name="Shape 290"/>
          <p:cNvPicPr preferRelativeResize="0"/>
          <p:nvPr/>
        </p:nvPicPr>
        <p:blipFill rotWithShape="1">
          <a:blip r:embed="rId3">
            <a:alphaModFix/>
          </a:blip>
          <a:srcRect t="40283"/>
          <a:stretch/>
        </p:blipFill>
        <p:spPr>
          <a:xfrm>
            <a:off x="16695" y="928360"/>
            <a:ext cx="8732171" cy="3441157"/>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spTree>
    <p:extLst>
      <p:ext uri="{BB962C8B-B14F-4D97-AF65-F5344CB8AC3E}">
        <p14:creationId xmlns:p14="http://schemas.microsoft.com/office/powerpoint/2010/main" val="202397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Custom Blocks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sp>
        <p:nvSpPr>
          <p:cNvPr id="3" name="Rectangle 2"/>
          <p:cNvSpPr/>
          <p:nvPr/>
        </p:nvSpPr>
        <p:spPr>
          <a:xfrm>
            <a:off x="391655" y="4499432"/>
            <a:ext cx="6707927" cy="579827"/>
          </a:xfrm>
          <a:prstGeom prst="rect">
            <a:avLst/>
          </a:prstGeom>
          <a:solidFill>
            <a:schemeClr val="lt1">
              <a:alpha val="91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391655" y="1026083"/>
            <a:ext cx="6652852" cy="1200329"/>
          </a:xfrm>
          <a:prstGeom prst="rect">
            <a:avLst/>
          </a:prstGeom>
          <a:noFill/>
        </p:spPr>
        <p:txBody>
          <a:bodyPr wrap="square" rtlCol="0">
            <a:spAutoFit/>
          </a:bodyPr>
          <a:lstStyle/>
          <a:p>
            <a:r>
              <a:rPr lang="en" sz="1800" dirty="0"/>
              <a:t>Integrating procedural code (C/Matlab) in models</a:t>
            </a:r>
          </a:p>
          <a:p>
            <a:endParaRPr lang="en" sz="1800" dirty="0"/>
          </a:p>
          <a:p>
            <a:r>
              <a:rPr lang="en" sz="1800" dirty="0"/>
              <a:t>Implemented using </a:t>
            </a:r>
            <a:r>
              <a:rPr lang="en" sz="1800" i="1" dirty="0"/>
              <a:t>S-Function</a:t>
            </a:r>
            <a:r>
              <a:rPr lang="en" sz="1800" dirty="0"/>
              <a:t> interface of Matlab/Simulink</a:t>
            </a:r>
          </a:p>
          <a:p>
            <a:endParaRPr lang="en-US" sz="1800" dirty="0"/>
          </a:p>
        </p:txBody>
      </p:sp>
    </p:spTree>
    <p:extLst>
      <p:ext uri="{BB962C8B-B14F-4D97-AF65-F5344CB8AC3E}">
        <p14:creationId xmlns:p14="http://schemas.microsoft.com/office/powerpoint/2010/main" val="410103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Custom Blocks (simplified example)</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sp>
        <p:nvSpPr>
          <p:cNvPr id="4" name="Rectangle: Rounded Corners 3"/>
          <p:cNvSpPr/>
          <p:nvPr/>
        </p:nvSpPr>
        <p:spPr>
          <a:xfrm>
            <a:off x="1354150" y="1099194"/>
            <a:ext cx="6051793" cy="31142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Arrow: Right 4"/>
          <p:cNvSpPr/>
          <p:nvPr/>
        </p:nvSpPr>
        <p:spPr>
          <a:xfrm>
            <a:off x="547944" y="2262099"/>
            <a:ext cx="1218033" cy="78840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656140" y="2457013"/>
            <a:ext cx="837614" cy="400110"/>
          </a:xfrm>
          <a:prstGeom prst="rect">
            <a:avLst/>
          </a:prstGeom>
          <a:noFill/>
        </p:spPr>
        <p:txBody>
          <a:bodyPr wrap="square" rtlCol="0">
            <a:spAutoFit/>
          </a:bodyPr>
          <a:lstStyle/>
          <a:p>
            <a:r>
              <a:rPr lang="en-US" sz="2000" b="1" dirty="0"/>
              <a:t>Input</a:t>
            </a:r>
          </a:p>
        </p:txBody>
      </p:sp>
      <p:sp>
        <p:nvSpPr>
          <p:cNvPr id="11" name="Arrow: Right 10"/>
          <p:cNvSpPr/>
          <p:nvPr/>
        </p:nvSpPr>
        <p:spPr>
          <a:xfrm>
            <a:off x="6796926" y="2262099"/>
            <a:ext cx="1218033" cy="78840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p:cNvSpPr txBox="1"/>
          <p:nvPr/>
        </p:nvSpPr>
        <p:spPr>
          <a:xfrm>
            <a:off x="6872837" y="2457012"/>
            <a:ext cx="1142122" cy="400110"/>
          </a:xfrm>
          <a:prstGeom prst="rect">
            <a:avLst/>
          </a:prstGeom>
          <a:noFill/>
        </p:spPr>
        <p:txBody>
          <a:bodyPr wrap="square" rtlCol="0">
            <a:spAutoFit/>
          </a:bodyPr>
          <a:lstStyle/>
          <a:p>
            <a:r>
              <a:rPr lang="en-US" sz="2000" b="1" dirty="0"/>
              <a:t>Output</a:t>
            </a:r>
          </a:p>
        </p:txBody>
      </p:sp>
      <p:sp>
        <p:nvSpPr>
          <p:cNvPr id="13" name="TextBox 12"/>
          <p:cNvSpPr txBox="1"/>
          <p:nvPr/>
        </p:nvSpPr>
        <p:spPr>
          <a:xfrm>
            <a:off x="1360550" y="4394752"/>
            <a:ext cx="6422899" cy="400110"/>
          </a:xfrm>
          <a:prstGeom prst="rect">
            <a:avLst/>
          </a:prstGeom>
          <a:noFill/>
        </p:spPr>
        <p:txBody>
          <a:bodyPr wrap="square" rtlCol="0">
            <a:spAutoFit/>
          </a:bodyPr>
          <a:lstStyle/>
          <a:p>
            <a:r>
              <a:rPr lang="en-US" sz="2000" b="1" dirty="0"/>
              <a:t>How to calculate output at each simulation step?</a:t>
            </a:r>
          </a:p>
        </p:txBody>
      </p:sp>
      <p:sp>
        <p:nvSpPr>
          <p:cNvPr id="7" name="Rectangle: Rounded Corners 6"/>
          <p:cNvSpPr/>
          <p:nvPr/>
        </p:nvSpPr>
        <p:spPr>
          <a:xfrm>
            <a:off x="1445490" y="1242467"/>
            <a:ext cx="5869111" cy="272225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800" dirty="0">
                <a:latin typeface="Courier New" panose="02070309020205020404" pitchFamily="49" charset="0"/>
                <a:cs typeface="Courier New" panose="02070309020205020404" pitchFamily="49" charset="0"/>
              </a:rPr>
              <a:t>static void </a:t>
            </a:r>
            <a:r>
              <a:rPr lang="en-US" sz="1800" dirty="0" err="1">
                <a:latin typeface="Courier New" panose="02070309020205020404" pitchFamily="49" charset="0"/>
                <a:cs typeface="Courier New" panose="02070309020205020404" pitchFamily="49" charset="0"/>
              </a:rPr>
              <a:t>mdlOutputs</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SimStruct</a:t>
            </a:r>
            <a:r>
              <a:rPr lang="en-US" sz="1800" dirty="0">
                <a:latin typeface="Courier New" panose="02070309020205020404" pitchFamily="49" charset="0"/>
                <a:cs typeface="Courier New" panose="02070309020205020404" pitchFamily="49" charset="0"/>
              </a:rPr>
              <a:t> *S,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InputRealPtrsType</a:t>
            </a: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uPtrs</a:t>
            </a:r>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ssGetInputPortRealSignalPtrs</a:t>
            </a:r>
            <a:r>
              <a:rPr lang="en-US" sz="1800" dirty="0">
                <a:latin typeface="Courier New" panose="02070309020205020404" pitchFamily="49" charset="0"/>
                <a:cs typeface="Courier New" panose="02070309020205020404" pitchFamily="49" charset="0"/>
              </a:rPr>
              <a:t>(S,0);</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real_T</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*y</a:t>
            </a:r>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ssGetOutputPortRealSignal</a:t>
            </a:r>
            <a:r>
              <a:rPr lang="en-US" sz="1800" dirty="0">
                <a:latin typeface="Courier New" panose="02070309020205020404" pitchFamily="49" charset="0"/>
                <a:cs typeface="Courier New" panose="02070309020205020404" pitchFamily="49" charset="0"/>
              </a:rPr>
              <a:t>(S,0);</a:t>
            </a:r>
          </a:p>
          <a:p>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 ??? ...</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a:t>
            </a:r>
          </a:p>
          <a:p>
            <a:pPr algn="ctr"/>
            <a:endParaRPr lang="en-US" dirty="0"/>
          </a:p>
        </p:txBody>
      </p:sp>
      <p:sp>
        <p:nvSpPr>
          <p:cNvPr id="8" name="Rectangle 7"/>
          <p:cNvSpPr/>
          <p:nvPr/>
        </p:nvSpPr>
        <p:spPr>
          <a:xfrm>
            <a:off x="1916909" y="2933903"/>
            <a:ext cx="4268372" cy="63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a:solidFill>
                  <a:schemeClr val="tx1"/>
                </a:solidFill>
                <a:latin typeface="Courier New" panose="02070309020205020404" pitchFamily="49" charset="0"/>
                <a:cs typeface="Courier New" panose="02070309020205020404" pitchFamily="49" charset="0"/>
              </a:rPr>
              <a:t>*y = 2.0 *(*</a:t>
            </a:r>
            <a:r>
              <a:rPr lang="en-US" sz="2400" b="1" dirty="0" err="1">
                <a:solidFill>
                  <a:schemeClr val="tx1"/>
                </a:solidFill>
                <a:latin typeface="Courier New" panose="02070309020205020404" pitchFamily="49" charset="0"/>
                <a:cs typeface="Courier New" panose="02070309020205020404" pitchFamily="49" charset="0"/>
              </a:rPr>
              <a:t>uPtrs</a:t>
            </a:r>
            <a:r>
              <a:rPr lang="en-US" sz="2400" b="1" dirty="0">
                <a:solidFill>
                  <a:schemeClr val="tx1"/>
                </a:solidFill>
                <a:latin typeface="Courier New" panose="02070309020205020404" pitchFamily="49" charset="0"/>
                <a:cs typeface="Courier New" panose="02070309020205020404" pitchFamily="49" charset="0"/>
              </a:rPr>
              <a:t>[0]);</a:t>
            </a:r>
          </a:p>
        </p:txBody>
      </p:sp>
    </p:spTree>
    <p:extLst>
      <p:ext uri="{BB962C8B-B14F-4D97-AF65-F5344CB8AC3E}">
        <p14:creationId xmlns:p14="http://schemas.microsoft.com/office/powerpoint/2010/main" val="9391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2" grpId="0"/>
      <p:bldP spid="13" grpId="0"/>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Custom Blocks</a:t>
            </a:r>
          </a:p>
        </p:txBody>
      </p:sp>
      <p:sp>
        <p:nvSpPr>
          <p:cNvPr id="305" name="Shape 305"/>
          <p:cNvSpPr txBox="1"/>
          <p:nvPr/>
        </p:nvSpPr>
        <p:spPr>
          <a:xfrm>
            <a:off x="311700" y="2515290"/>
            <a:ext cx="7708495" cy="2269757"/>
          </a:xfrm>
          <a:prstGeom prst="rect">
            <a:avLst/>
          </a:prstGeom>
          <a:noFill/>
          <a:ln>
            <a:noFill/>
          </a:ln>
        </p:spPr>
        <p:txBody>
          <a:bodyPr lIns="91425" tIns="91425" rIns="91425" bIns="91425" anchor="t" anchorCtr="0">
            <a:noAutofit/>
          </a:bodyPr>
          <a:lstStyle/>
          <a:p>
            <a:pPr marL="914400" lvl="1" indent="-330200" rtl="0">
              <a:lnSpc>
                <a:spcPct val="115000"/>
              </a:lnSpc>
              <a:spcBef>
                <a:spcPts val="0"/>
              </a:spcBef>
              <a:spcAft>
                <a:spcPts val="1600"/>
              </a:spcAft>
              <a:buClr>
                <a:schemeClr val="dk1"/>
              </a:buClr>
              <a:buSzPct val="100000"/>
            </a:pPr>
            <a:r>
              <a:rPr lang="en" sz="1600" dirty="0">
                <a:solidFill>
                  <a:schemeClr val="dk1"/>
                </a:solidFill>
              </a:rPr>
              <a:t>Csmith-generated functions can not be called safely multiple times after linking as Simulink blocks (re-initialize variables)</a:t>
            </a:r>
          </a:p>
          <a:p>
            <a:pPr marL="914400" lvl="1" indent="-330200" rtl="0">
              <a:lnSpc>
                <a:spcPct val="115000"/>
              </a:lnSpc>
              <a:spcBef>
                <a:spcPts val="0"/>
              </a:spcBef>
              <a:spcAft>
                <a:spcPts val="1600"/>
              </a:spcAft>
              <a:buClr>
                <a:schemeClr val="dk1"/>
              </a:buClr>
              <a:buSzPct val="100000"/>
            </a:pPr>
            <a:r>
              <a:rPr lang="en" sz="1600" dirty="0">
                <a:solidFill>
                  <a:schemeClr val="dk1"/>
                </a:solidFill>
              </a:rPr>
              <a:t>Using data from other blocks in Csmith-generated functions (pass these values to Csmith-generated variables)</a:t>
            </a:r>
          </a:p>
          <a:p>
            <a:pPr marL="914400" lvl="1" indent="-330200" rtl="0">
              <a:lnSpc>
                <a:spcPct val="115000"/>
              </a:lnSpc>
              <a:spcBef>
                <a:spcPts val="0"/>
              </a:spcBef>
              <a:spcAft>
                <a:spcPts val="1600"/>
              </a:spcAft>
              <a:buClr>
                <a:schemeClr val="dk1"/>
              </a:buClr>
              <a:buSzPct val="100000"/>
            </a:pPr>
            <a:r>
              <a:rPr lang="en" sz="1600" dirty="0">
                <a:solidFill>
                  <a:schemeClr val="dk1"/>
                </a:solidFill>
              </a:rPr>
              <a:t>F</a:t>
            </a:r>
            <a:r>
              <a:rPr lang="en-US" sz="1600" dirty="0">
                <a:solidFill>
                  <a:schemeClr val="dk1"/>
                </a:solidFill>
              </a:rPr>
              <a:t>l</a:t>
            </a:r>
            <a:r>
              <a:rPr lang="en" sz="1600" dirty="0">
                <a:solidFill>
                  <a:schemeClr val="dk1"/>
                </a:solidFill>
              </a:rPr>
              <a:t>oating-point support in Csmith is still primitive (detect crash bugs only)</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sp>
        <p:nvSpPr>
          <p:cNvPr id="3" name="Rectangle 2"/>
          <p:cNvSpPr/>
          <p:nvPr/>
        </p:nvSpPr>
        <p:spPr>
          <a:xfrm>
            <a:off x="391655" y="4499432"/>
            <a:ext cx="6707927" cy="579827"/>
          </a:xfrm>
          <a:prstGeom prst="rect">
            <a:avLst/>
          </a:prstGeom>
          <a:solidFill>
            <a:schemeClr val="lt1">
              <a:alpha val="91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391655" y="1017594"/>
            <a:ext cx="6093674" cy="1323439"/>
          </a:xfrm>
          <a:prstGeom prst="rect">
            <a:avLst/>
          </a:prstGeom>
          <a:noFill/>
        </p:spPr>
        <p:txBody>
          <a:bodyPr wrap="square" rtlCol="0">
            <a:spAutoFit/>
          </a:bodyPr>
          <a:lstStyle/>
          <a:p>
            <a:r>
              <a:rPr lang="en" sz="1600" dirty="0"/>
              <a:t>Plugging random C code as Simulink blocks</a:t>
            </a:r>
          </a:p>
          <a:p>
            <a:endParaRPr lang="en" sz="1600" dirty="0"/>
          </a:p>
          <a:p>
            <a:r>
              <a:rPr lang="en" sz="1600" dirty="0"/>
              <a:t>Harness Csmith to generate random code</a:t>
            </a:r>
          </a:p>
          <a:p>
            <a:endParaRPr lang="en" sz="1600" dirty="0"/>
          </a:p>
          <a:p>
            <a:r>
              <a:rPr lang="en" sz="1600" i="1" dirty="0"/>
              <a:t>High-level Issues:</a:t>
            </a:r>
          </a:p>
        </p:txBody>
      </p:sp>
    </p:spTree>
    <p:extLst>
      <p:ext uri="{BB962C8B-B14F-4D97-AF65-F5344CB8AC3E}">
        <p14:creationId xmlns:p14="http://schemas.microsoft.com/office/powerpoint/2010/main" val="30362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Prototype Implementation Details</a:t>
            </a:r>
          </a:p>
        </p:txBody>
      </p:sp>
      <p:sp>
        <p:nvSpPr>
          <p:cNvPr id="305" name="Shape 305"/>
          <p:cNvSpPr txBox="1"/>
          <p:nvPr/>
        </p:nvSpPr>
        <p:spPr>
          <a:xfrm>
            <a:off x="311700" y="860770"/>
            <a:ext cx="6371100" cy="1827300"/>
          </a:xfrm>
          <a:prstGeom prst="rect">
            <a:avLst/>
          </a:prstGeom>
          <a:noFill/>
          <a:ln>
            <a:noFill/>
          </a:ln>
        </p:spPr>
        <p:txBody>
          <a:bodyPr lIns="91425" tIns="91425" rIns="91425" bIns="91425" anchor="t" anchorCtr="0">
            <a:noAutofit/>
          </a:bodyPr>
          <a:lstStyle/>
          <a:p>
            <a:pPr marL="457200" lvl="0" indent="-330200" rtl="0">
              <a:lnSpc>
                <a:spcPct val="115000"/>
              </a:lnSpc>
              <a:spcBef>
                <a:spcPts val="0"/>
              </a:spcBef>
              <a:spcAft>
                <a:spcPts val="1600"/>
              </a:spcAft>
              <a:buClr>
                <a:schemeClr val="dk1"/>
              </a:buClr>
              <a:buSzPct val="100000"/>
            </a:pPr>
            <a:r>
              <a:rPr lang="en" sz="1600" b="1" i="1" dirty="0">
                <a:solidFill>
                  <a:schemeClr val="dk1"/>
                </a:solidFill>
              </a:rPr>
              <a:t>Comparison Framework:</a:t>
            </a:r>
          </a:p>
          <a:p>
            <a:pPr marL="914400" lvl="1" indent="-330200" rtl="0">
              <a:lnSpc>
                <a:spcPct val="115000"/>
              </a:lnSpc>
              <a:spcBef>
                <a:spcPts val="0"/>
              </a:spcBef>
              <a:spcAft>
                <a:spcPts val="1600"/>
              </a:spcAft>
              <a:buClr>
                <a:schemeClr val="dk1"/>
              </a:buClr>
              <a:buSzPct val="100000"/>
            </a:pPr>
            <a:r>
              <a:rPr lang="en" sz="1600" dirty="0">
                <a:solidFill>
                  <a:schemeClr val="dk1"/>
                </a:solidFill>
              </a:rPr>
              <a:t>Simulink’s </a:t>
            </a:r>
            <a:r>
              <a:rPr lang="en" sz="1600" i="1" dirty="0">
                <a:solidFill>
                  <a:schemeClr val="dk1"/>
                </a:solidFill>
              </a:rPr>
              <a:t>Signal Logging API </a:t>
            </a:r>
            <a:r>
              <a:rPr lang="en" sz="1600" dirty="0">
                <a:solidFill>
                  <a:schemeClr val="dk1"/>
                </a:solidFill>
              </a:rPr>
              <a:t>&amp; </a:t>
            </a:r>
            <a:r>
              <a:rPr lang="en" sz="1600" dirty="0">
                <a:solidFill>
                  <a:schemeClr val="dk1"/>
                </a:solidFill>
                <a:latin typeface="Courier New" panose="02070309020205020404" pitchFamily="49" charset="0"/>
                <a:cs typeface="Courier New" panose="02070309020205020404" pitchFamily="49" charset="0"/>
              </a:rPr>
              <a:t>sim</a:t>
            </a:r>
            <a:r>
              <a:rPr lang="en" sz="1600" dirty="0">
                <a:solidFill>
                  <a:schemeClr val="dk1"/>
                </a:solidFill>
              </a:rPr>
              <a:t> command invocation</a:t>
            </a:r>
          </a:p>
          <a:p>
            <a:pPr marL="914400" lvl="1" indent="-330200" rtl="0">
              <a:lnSpc>
                <a:spcPct val="115000"/>
              </a:lnSpc>
              <a:spcBef>
                <a:spcPts val="0"/>
              </a:spcBef>
              <a:spcAft>
                <a:spcPts val="1600"/>
              </a:spcAft>
              <a:buClr>
                <a:schemeClr val="dk1"/>
              </a:buClr>
              <a:buSzPct val="100000"/>
            </a:pPr>
            <a:r>
              <a:rPr lang="en" sz="1600" dirty="0">
                <a:solidFill>
                  <a:schemeClr val="dk1"/>
                </a:solidFill>
              </a:rPr>
              <a:t>Varies </a:t>
            </a:r>
            <a:r>
              <a:rPr lang="en" sz="1600" b="1" dirty="0">
                <a:solidFill>
                  <a:schemeClr val="dk1"/>
                </a:solidFill>
              </a:rPr>
              <a:t>simulation modes</a:t>
            </a:r>
          </a:p>
          <a:p>
            <a:pPr marL="1371600" lvl="2" indent="-330200" rtl="0">
              <a:lnSpc>
                <a:spcPct val="115000"/>
              </a:lnSpc>
              <a:spcBef>
                <a:spcPts val="0"/>
              </a:spcBef>
              <a:spcAft>
                <a:spcPts val="1600"/>
              </a:spcAft>
              <a:buClr>
                <a:schemeClr val="dk1"/>
              </a:buClr>
              <a:buSzPct val="100000"/>
            </a:pPr>
            <a:r>
              <a:rPr lang="en" sz="1600" dirty="0">
                <a:solidFill>
                  <a:schemeClr val="dk1"/>
                </a:solidFill>
              </a:rPr>
              <a:t>E.g. “Normal Mode” vs. “Accelerated Mode with Optimization On”</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38</a:t>
            </a:fld>
            <a:endParaRPr lang="en"/>
          </a:p>
        </p:txBody>
      </p:sp>
    </p:spTree>
    <p:extLst>
      <p:ext uri="{BB962C8B-B14F-4D97-AF65-F5344CB8AC3E}">
        <p14:creationId xmlns:p14="http://schemas.microsoft.com/office/powerpoint/2010/main" val="373909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Defects in Development Environments</a:t>
            </a:r>
          </a:p>
        </p:txBody>
      </p:sp>
      <p:sp>
        <p:nvSpPr>
          <p:cNvPr id="82" name="Shape 82"/>
          <p:cNvSpPr/>
          <p:nvPr/>
        </p:nvSpPr>
        <p:spPr>
          <a:xfrm>
            <a:off x="228300" y="1048675"/>
            <a:ext cx="2468400" cy="2346900"/>
          </a:xfrm>
          <a:prstGeom prst="noSmoking">
            <a:avLst>
              <a:gd name="adj" fmla="val 1875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980000"/>
              </a:solidFill>
            </a:endParaRPr>
          </a:p>
        </p:txBody>
      </p:sp>
      <p:sp>
        <p:nvSpPr>
          <p:cNvPr id="83" name="Shape 83"/>
          <p:cNvSpPr txBox="1">
            <a:spLocks noGrp="1"/>
          </p:cNvSpPr>
          <p:nvPr>
            <p:ph type="body" idx="1"/>
          </p:nvPr>
        </p:nvSpPr>
        <p:spPr>
          <a:xfrm>
            <a:off x="311700" y="923875"/>
            <a:ext cx="4146900" cy="3563400"/>
          </a:xfrm>
          <a:prstGeom prst="rect">
            <a:avLst/>
          </a:prstGeom>
        </p:spPr>
        <p:txBody>
          <a:bodyPr lIns="91425" tIns="91425" rIns="91425" bIns="91425" anchor="t" anchorCtr="0">
            <a:noAutofit/>
          </a:bodyPr>
          <a:lstStyle/>
          <a:p>
            <a:pPr lvl="0" rtl="0">
              <a:spcBef>
                <a:spcPts val="0"/>
              </a:spcBef>
              <a:buNone/>
            </a:pPr>
            <a:r>
              <a:rPr lang="en" dirty="0">
                <a:solidFill>
                  <a:srgbClr val="000000"/>
                </a:solidFill>
              </a:rPr>
              <a:t>Typical assumptions:</a:t>
            </a:r>
          </a:p>
          <a:p>
            <a:pPr marL="457200" lvl="0" indent="-228600" rtl="0">
              <a:spcBef>
                <a:spcPts val="0"/>
              </a:spcBef>
              <a:buClr>
                <a:srgbClr val="000000"/>
              </a:buClr>
            </a:pPr>
            <a:r>
              <a:rPr lang="en" dirty="0">
                <a:solidFill>
                  <a:srgbClr val="000000"/>
                </a:solidFill>
              </a:rPr>
              <a:t>Compilers</a:t>
            </a:r>
          </a:p>
          <a:p>
            <a:pPr marL="457200" lvl="0" indent="-228600" rtl="0">
              <a:spcBef>
                <a:spcPts val="0"/>
              </a:spcBef>
              <a:buClr>
                <a:srgbClr val="000000"/>
              </a:buClr>
            </a:pPr>
            <a:r>
              <a:rPr lang="en" dirty="0">
                <a:solidFill>
                  <a:srgbClr val="000000"/>
                </a:solidFill>
              </a:rPr>
              <a:t>Code Generators</a:t>
            </a:r>
          </a:p>
          <a:p>
            <a:pPr marL="457200" lvl="0" indent="-228600" rtl="0">
              <a:spcBef>
                <a:spcPts val="0"/>
              </a:spcBef>
              <a:buClr>
                <a:srgbClr val="000000"/>
              </a:buClr>
            </a:pPr>
            <a:r>
              <a:rPr lang="en" dirty="0">
                <a:solidFill>
                  <a:srgbClr val="000000"/>
                </a:solidFill>
              </a:rPr>
              <a:t>Simulators</a:t>
            </a:r>
          </a:p>
          <a:p>
            <a:pPr marL="457200" lvl="0" indent="-228600" rtl="0">
              <a:spcBef>
                <a:spcPts val="0"/>
              </a:spcBef>
              <a:buClr>
                <a:srgbClr val="000000"/>
              </a:buClr>
            </a:pPr>
            <a:r>
              <a:rPr lang="en" dirty="0">
                <a:solidFill>
                  <a:srgbClr val="000000"/>
                </a:solidFill>
              </a:rPr>
              <a:t>Tools</a:t>
            </a:r>
          </a:p>
          <a:p>
            <a:pPr lvl="0" rtl="0">
              <a:spcBef>
                <a:spcPts val="0"/>
              </a:spcBef>
              <a:buNone/>
            </a:pPr>
            <a:r>
              <a:rPr lang="en" dirty="0">
                <a:solidFill>
                  <a:srgbClr val="000000"/>
                </a:solidFill>
              </a:rPr>
              <a:t>Do </a:t>
            </a:r>
            <a:r>
              <a:rPr lang="en" i="1" dirty="0">
                <a:solidFill>
                  <a:srgbClr val="000000"/>
                </a:solidFill>
              </a:rPr>
              <a:t>not</a:t>
            </a:r>
            <a:r>
              <a:rPr lang="en" dirty="0">
                <a:solidFill>
                  <a:srgbClr val="000000"/>
                </a:solidFill>
              </a:rPr>
              <a:t> have bugs</a:t>
            </a:r>
          </a:p>
        </p:txBody>
      </p:sp>
      <p:sp>
        <p:nvSpPr>
          <p:cNvPr id="85" name="Shape 85"/>
          <p:cNvSpPr/>
          <p:nvPr/>
        </p:nvSpPr>
        <p:spPr>
          <a:xfrm>
            <a:off x="5219850" y="888475"/>
            <a:ext cx="2693100" cy="1527600"/>
          </a:xfrm>
          <a:prstGeom prst="wedgeRoundRectCallout">
            <a:avLst>
              <a:gd name="adj1" fmla="val -145880"/>
              <a:gd name="adj2" fmla="val 3618"/>
              <a:gd name="adj3" fmla="val 0"/>
            </a:avLst>
          </a:prstGeom>
          <a:solidFill>
            <a:srgbClr val="CFE2F3"/>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marL="457200" lvl="0" indent="0" rtl="0">
              <a:spcBef>
                <a:spcPts val="0"/>
              </a:spcBef>
              <a:buNone/>
            </a:pPr>
            <a:r>
              <a:rPr lang="en" sz="1800" b="1"/>
              <a:t>MLOC Program</a:t>
            </a:r>
          </a:p>
          <a:p>
            <a:pPr marL="457200" lvl="0" indent="0">
              <a:spcBef>
                <a:spcPts val="0"/>
              </a:spcBef>
              <a:buNone/>
            </a:pPr>
            <a:r>
              <a:rPr lang="en" sz="1800" b="1"/>
              <a:t>(CPS tool chain)</a:t>
            </a:r>
          </a:p>
          <a:p>
            <a:pPr marL="457200" lvl="0" indent="0">
              <a:spcBef>
                <a:spcPts val="0"/>
              </a:spcBef>
              <a:buNone/>
            </a:pPr>
            <a:r>
              <a:rPr lang="en" sz="1800" b="1"/>
              <a:t>Without bugs?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Research Questions</a:t>
            </a:r>
          </a:p>
        </p:txBody>
      </p:sp>
      <p:sp>
        <p:nvSpPr>
          <p:cNvPr id="319" name="Shape 319"/>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6" name="Shape 281"/>
          <p:cNvSpPr txBox="1"/>
          <p:nvPr/>
        </p:nvSpPr>
        <p:spPr>
          <a:xfrm>
            <a:off x="472725" y="910175"/>
            <a:ext cx="7711800" cy="2638200"/>
          </a:xfrm>
          <a:prstGeom prst="rect">
            <a:avLst/>
          </a:prstGeom>
          <a:noFill/>
          <a:ln>
            <a:noFill/>
          </a:ln>
        </p:spPr>
        <p:txBody>
          <a:bodyPr lIns="91425" tIns="91425" rIns="91425" bIns="91425" anchor="t" anchorCtr="0">
            <a:noAutofit/>
          </a:bodyPr>
          <a:lstStyle/>
          <a:p>
            <a:r>
              <a:rPr lang="en" sz="1800" dirty="0"/>
              <a:t>RQ1. Is the random generator effective?</a:t>
            </a:r>
            <a:br>
              <a:rPr lang="en" sz="1800" dirty="0"/>
            </a:br>
            <a:r>
              <a:rPr lang="en" sz="1800" dirty="0"/>
              <a:t>	</a:t>
            </a:r>
            <a:r>
              <a:rPr lang="en-US" sz="1800" dirty="0"/>
              <a:t>Which portion of the generated models can Simulink simulate?</a:t>
            </a:r>
            <a:endParaRPr lang="en" sz="1800" dirty="0"/>
          </a:p>
          <a:p>
            <a:pPr lvl="0">
              <a:spcBef>
                <a:spcPts val="0"/>
              </a:spcBef>
              <a:buNone/>
            </a:pPr>
            <a:endParaRPr sz="1800" dirty="0"/>
          </a:p>
          <a:p>
            <a:pPr lvl="0">
              <a:spcBef>
                <a:spcPts val="0"/>
              </a:spcBef>
              <a:buNone/>
            </a:pPr>
            <a:r>
              <a:rPr lang="en" sz="1800" dirty="0"/>
              <a:t>RQ2. Can CyFuzz find Simulink bugs?</a:t>
            </a:r>
          </a:p>
          <a:p>
            <a:pPr lvl="0">
              <a:spcBef>
                <a:spcPts val="0"/>
              </a:spcBef>
              <a:buNone/>
            </a:pPr>
            <a:endParaRPr sz="1800" dirty="0"/>
          </a:p>
          <a:p>
            <a:pPr lvl="0">
              <a:spcBef>
                <a:spcPts val="0"/>
              </a:spcBef>
              <a:buNone/>
            </a:pPr>
            <a:r>
              <a:rPr lang="en" sz="1800" dirty="0"/>
              <a:t>RQ3. What is the runtime of CyFuzz’s phases?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sp>
        <p:nvSpPr>
          <p:cNvPr id="3" name="TextBox 2"/>
          <p:cNvSpPr txBox="1"/>
          <p:nvPr/>
        </p:nvSpPr>
        <p:spPr>
          <a:xfrm>
            <a:off x="472725" y="3162634"/>
            <a:ext cx="6728867" cy="954107"/>
          </a:xfrm>
          <a:prstGeom prst="rect">
            <a:avLst/>
          </a:prstGeom>
          <a:noFill/>
        </p:spPr>
        <p:txBody>
          <a:bodyPr wrap="square" rtlCol="0">
            <a:spAutoFit/>
          </a:bodyPr>
          <a:lstStyle/>
          <a:p>
            <a:r>
              <a:rPr lang="en-US" dirty="0"/>
              <a:t>Not included in the evaluation:</a:t>
            </a:r>
          </a:p>
          <a:p>
            <a:endParaRPr lang="en-US" dirty="0"/>
          </a:p>
          <a:p>
            <a:pPr marL="285750" indent="-285750">
              <a:buFont typeface="Arial" panose="020B0604020202020204" pitchFamily="34" charset="0"/>
              <a:buChar char="•"/>
            </a:pPr>
            <a:r>
              <a:rPr lang="en-US" dirty="0"/>
              <a:t>Custom Blocks</a:t>
            </a:r>
          </a:p>
          <a:p>
            <a:pPr marL="285750" indent="-285750">
              <a:buFont typeface="Arial" panose="020B0604020202020204" pitchFamily="34" charset="0"/>
              <a:buChar char="•"/>
            </a:pPr>
            <a:r>
              <a:rPr lang="en-US" dirty="0"/>
              <a:t>Hierarchical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RQ1: Effectiveness of Random Generator</a:t>
            </a:r>
          </a:p>
        </p:txBody>
      </p:sp>
      <p:sp>
        <p:nvSpPr>
          <p:cNvPr id="327" name="Shape 327"/>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329" name="Shape 329" descr="table2.PNG"/>
          <p:cNvPicPr preferRelativeResize="0"/>
          <p:nvPr/>
        </p:nvPicPr>
        <p:blipFill rotWithShape="1">
          <a:blip r:embed="rId3">
            <a:alphaModFix/>
          </a:blip>
          <a:srcRect l="4133" t="39633" r="4493" b="8507"/>
          <a:stretch/>
        </p:blipFill>
        <p:spPr>
          <a:xfrm>
            <a:off x="147258" y="901888"/>
            <a:ext cx="8599548" cy="2593575"/>
          </a:xfrm>
          <a:prstGeom prst="rect">
            <a:avLst/>
          </a:prstGeom>
          <a:noFill/>
          <a:ln>
            <a:noFill/>
          </a:ln>
        </p:spPr>
      </p:pic>
      <p:sp>
        <p:nvSpPr>
          <p:cNvPr id="6" name="Shape 281"/>
          <p:cNvSpPr txBox="1"/>
          <p:nvPr/>
        </p:nvSpPr>
        <p:spPr>
          <a:xfrm>
            <a:off x="409351" y="3152182"/>
            <a:ext cx="7711800" cy="1003318"/>
          </a:xfrm>
          <a:prstGeom prst="rect">
            <a:avLst/>
          </a:prstGeom>
          <a:noFill/>
          <a:ln>
            <a:noFill/>
          </a:ln>
        </p:spPr>
        <p:txBody>
          <a:bodyPr lIns="91425" tIns="91425" rIns="91425" bIns="91425" anchor="t" anchorCtr="0">
            <a:noAutofit/>
          </a:bodyPr>
          <a:lstStyle/>
          <a:p>
            <a:endParaRPr lang="en-US" sz="1800" dirty="0"/>
          </a:p>
          <a:p>
            <a:endParaRPr lang="en-US" sz="1800" dirty="0"/>
          </a:p>
          <a:p>
            <a:r>
              <a:rPr lang="en-US" sz="1800" dirty="0"/>
              <a:t>[+] Simulink successfully simulated some 80% of generated models</a:t>
            </a:r>
          </a:p>
          <a:p>
            <a:r>
              <a:rPr lang="en-US" sz="1800" dirty="0"/>
              <a:t>	Errors and time-outs fluctuated with library weights</a:t>
            </a:r>
          </a:p>
          <a:p>
            <a:endParaRPr lang="en" sz="18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RQ3: Runtime</a:t>
            </a:r>
          </a:p>
        </p:txBody>
      </p:sp>
      <p:sp>
        <p:nvSpPr>
          <p:cNvPr id="304" name="Shape 304"/>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306" name="Shape 306" descr="table 3.PNG"/>
          <p:cNvPicPr preferRelativeResize="0"/>
          <p:nvPr/>
        </p:nvPicPr>
        <p:blipFill rotWithShape="1">
          <a:blip r:embed="rId3">
            <a:alphaModFix/>
          </a:blip>
          <a:srcRect l="2616" r="3599" b="6212"/>
          <a:stretch/>
        </p:blipFill>
        <p:spPr>
          <a:xfrm>
            <a:off x="152163" y="879464"/>
            <a:ext cx="8839673" cy="2408153"/>
          </a:xfrm>
          <a:prstGeom prst="rect">
            <a:avLst/>
          </a:prstGeom>
          <a:noFill/>
          <a:ln>
            <a:noFill/>
          </a:ln>
        </p:spPr>
      </p:pic>
      <p:sp>
        <p:nvSpPr>
          <p:cNvPr id="6" name="Shape 281"/>
          <p:cNvSpPr txBox="1"/>
          <p:nvPr/>
        </p:nvSpPr>
        <p:spPr>
          <a:xfrm>
            <a:off x="311700" y="3454157"/>
            <a:ext cx="7711800" cy="1003318"/>
          </a:xfrm>
          <a:prstGeom prst="rect">
            <a:avLst/>
          </a:prstGeom>
          <a:noFill/>
          <a:ln>
            <a:noFill/>
          </a:ln>
        </p:spPr>
        <p:txBody>
          <a:bodyPr lIns="91425" tIns="91425" rIns="91425" bIns="91425" anchor="t" anchorCtr="0">
            <a:noAutofit/>
          </a:bodyPr>
          <a:lstStyle/>
          <a:p>
            <a:r>
              <a:rPr lang="en-US" sz="1800" dirty="0"/>
              <a:t>Average sum of all phases around 45s</a:t>
            </a:r>
          </a:p>
          <a:p>
            <a:r>
              <a:rPr lang="en-US" sz="1800" dirty="0"/>
              <a:t>Most expensive phase: Simulation &amp; Signal logging</a:t>
            </a:r>
          </a:p>
          <a:p>
            <a:endParaRPr lang="en-US" sz="1800" dirty="0"/>
          </a:p>
          <a:p>
            <a:endParaRPr lang="en-US" sz="1800" dirty="0"/>
          </a:p>
          <a:p>
            <a:endParaRPr lang="en-US" sz="1800" dirty="0"/>
          </a:p>
          <a:p>
            <a:endParaRPr lang="en" sz="18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spTree>
    <p:extLst>
      <p:ext uri="{BB962C8B-B14F-4D97-AF65-F5344CB8AC3E}">
        <p14:creationId xmlns:p14="http://schemas.microsoft.com/office/powerpoint/2010/main" val="78465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RQ3: Runtime</a:t>
            </a:r>
          </a:p>
        </p:txBody>
      </p:sp>
      <p:sp>
        <p:nvSpPr>
          <p:cNvPr id="304" name="Shape 304"/>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306" name="Shape 306" descr="table 3.PNG"/>
          <p:cNvPicPr preferRelativeResize="0"/>
          <p:nvPr/>
        </p:nvPicPr>
        <p:blipFill rotWithShape="1">
          <a:blip r:embed="rId3">
            <a:alphaModFix/>
          </a:blip>
          <a:srcRect l="2616" r="3599" b="6212"/>
          <a:stretch/>
        </p:blipFill>
        <p:spPr>
          <a:xfrm>
            <a:off x="152163" y="879464"/>
            <a:ext cx="8839673" cy="2408153"/>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sp>
        <p:nvSpPr>
          <p:cNvPr id="7" name="Shape 347"/>
          <p:cNvSpPr txBox="1"/>
          <p:nvPr/>
        </p:nvSpPr>
        <p:spPr>
          <a:xfrm>
            <a:off x="152163" y="3319786"/>
            <a:ext cx="7598700" cy="1495800"/>
          </a:xfrm>
          <a:prstGeom prst="rect">
            <a:avLst/>
          </a:prstGeom>
          <a:noFill/>
          <a:ln>
            <a:noFill/>
          </a:ln>
        </p:spPr>
        <p:txBody>
          <a:bodyPr lIns="91425" tIns="91425" rIns="91425" bIns="91425" anchor="t" anchorCtr="0">
            <a:noAutofit/>
          </a:bodyPr>
          <a:lstStyle/>
          <a:p>
            <a:pPr marL="114300" lvl="0" rtl="0">
              <a:spcBef>
                <a:spcPts val="0"/>
              </a:spcBef>
              <a:buSzPct val="100000"/>
            </a:pPr>
            <a:r>
              <a:rPr lang="en" sz="1800" dirty="0"/>
              <a:t>[+] Block Selection Algorithm has O(n) runtime</a:t>
            </a:r>
          </a:p>
          <a:p>
            <a:pPr marL="114300" lvl="0" rtl="0">
              <a:spcBef>
                <a:spcPts val="0"/>
              </a:spcBef>
              <a:buSzPct val="100000"/>
            </a:pPr>
            <a:r>
              <a:rPr lang="en" sz="1800" dirty="0"/>
              <a:t>[+] Scales linearly with number of blocks</a:t>
            </a:r>
          </a:p>
          <a:p>
            <a:pPr marL="914400" lvl="1" indent="-342900" rtl="0">
              <a:spcBef>
                <a:spcPts val="0"/>
              </a:spcBef>
              <a:buSzPct val="100000"/>
              <a:buChar char="○"/>
            </a:pPr>
            <a:r>
              <a:rPr lang="en" sz="1800" dirty="0"/>
              <a:t>Number of timed-out and error models also increase</a:t>
            </a:r>
          </a:p>
          <a:p>
            <a:pPr marL="914400" lvl="1" indent="-342900" rtl="0">
              <a:spcBef>
                <a:spcPts val="0"/>
              </a:spcBef>
              <a:buSzPct val="100000"/>
              <a:buChar char="○"/>
            </a:pPr>
            <a:r>
              <a:rPr lang="en" sz="1800" dirty="0"/>
              <a:t>Addressing one type of error in Fix Errors phase reduce number of error models</a:t>
            </a:r>
          </a:p>
        </p:txBody>
      </p:sp>
    </p:spTree>
    <p:extLst>
      <p:ext uri="{BB962C8B-B14F-4D97-AF65-F5344CB8AC3E}">
        <p14:creationId xmlns:p14="http://schemas.microsoft.com/office/powerpoint/2010/main" val="140412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2400" dirty="0">
                <a:solidFill>
                  <a:srgbClr val="3D85C6"/>
                </a:solidFill>
              </a:rPr>
              <a:t>RQ2: Effectiveness of Comparison Framework</a:t>
            </a:r>
          </a:p>
        </p:txBody>
      </p:sp>
      <p:sp>
        <p:nvSpPr>
          <p:cNvPr id="295" name="Shape 295"/>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97" name="Shape 297"/>
          <p:cNvSpPr txBox="1"/>
          <p:nvPr/>
        </p:nvSpPr>
        <p:spPr>
          <a:xfrm>
            <a:off x="444500" y="945450"/>
            <a:ext cx="7598700" cy="3238500"/>
          </a:xfrm>
          <a:prstGeom prst="rect">
            <a:avLst/>
          </a:prstGeom>
          <a:noFill/>
          <a:ln>
            <a:noFill/>
          </a:ln>
        </p:spPr>
        <p:txBody>
          <a:bodyPr lIns="91425" tIns="91425" rIns="91425" bIns="91425" anchor="t" anchorCtr="0">
            <a:noAutofit/>
          </a:bodyPr>
          <a:lstStyle/>
          <a:p>
            <a:pPr marL="114300" lvl="0">
              <a:buSzPct val="100000"/>
            </a:pPr>
            <a:r>
              <a:rPr lang="en" sz="1800" b="1" dirty="0"/>
              <a:t>[+] Independently reproduced a known Simulink bug:</a:t>
            </a:r>
            <a:r>
              <a:rPr lang="en" sz="1800" dirty="0"/>
              <a:t/>
            </a:r>
            <a:br>
              <a:rPr lang="en" sz="1800" dirty="0"/>
            </a:br>
            <a:r>
              <a:rPr lang="en" sz="1800" dirty="0"/>
              <a:t>	Hierarchical model</a:t>
            </a:r>
            <a:br>
              <a:rPr lang="en" sz="1800" dirty="0"/>
            </a:br>
            <a:r>
              <a:rPr lang="en" sz="1800" dirty="0"/>
              <a:t>	Output differ between Normal and Rapid Accelerator Modes</a:t>
            </a:r>
            <a:br>
              <a:rPr lang="en" sz="1800" dirty="0"/>
            </a:br>
            <a:r>
              <a:rPr lang="en" sz="1800" dirty="0"/>
              <a:t>	Bug confirmed and fixed in later releases</a:t>
            </a:r>
            <a:br>
              <a:rPr lang="en" sz="1800" dirty="0"/>
            </a:br>
            <a:r>
              <a:rPr lang="en" sz="1800" dirty="0"/>
              <a:t>CyFuzz-generated model that triggers the bug:</a:t>
            </a:r>
          </a:p>
        </p:txBody>
      </p:sp>
      <p:pic>
        <p:nvPicPr>
          <p:cNvPr id="298" name="Shape 298" descr="screenshot.PNG"/>
          <p:cNvPicPr preferRelativeResize="0"/>
          <p:nvPr/>
        </p:nvPicPr>
        <p:blipFill>
          <a:blip r:embed="rId3">
            <a:alphaModFix/>
          </a:blip>
          <a:stretch>
            <a:fillRect/>
          </a:stretch>
        </p:blipFill>
        <p:spPr>
          <a:xfrm>
            <a:off x="838200" y="2450359"/>
            <a:ext cx="7239000" cy="2635991"/>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spTree>
    <p:extLst>
      <p:ext uri="{BB962C8B-B14F-4D97-AF65-F5344CB8AC3E}">
        <p14:creationId xmlns:p14="http://schemas.microsoft.com/office/powerpoint/2010/main" val="2876771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Shape 295"/>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97" name="Shape 297"/>
          <p:cNvSpPr txBox="1"/>
          <p:nvPr/>
        </p:nvSpPr>
        <p:spPr>
          <a:xfrm>
            <a:off x="444500" y="945450"/>
            <a:ext cx="7598700" cy="3238500"/>
          </a:xfrm>
          <a:prstGeom prst="rect">
            <a:avLst/>
          </a:prstGeom>
          <a:noFill/>
          <a:ln>
            <a:noFill/>
          </a:ln>
        </p:spPr>
        <p:txBody>
          <a:bodyPr lIns="91425" tIns="91425" rIns="91425" bIns="91425" anchor="t" anchorCtr="0">
            <a:noAutofit/>
          </a:bodyPr>
          <a:lstStyle/>
          <a:p>
            <a:pPr marL="114300" lvl="0">
              <a:buSzPct val="100000"/>
            </a:pPr>
            <a:endParaRPr lang="en" sz="1800" dirty="0"/>
          </a:p>
        </p:txBody>
      </p:sp>
      <p:pic>
        <p:nvPicPr>
          <p:cNvPr id="298" name="Shape 298" descr="screenshot.PNG"/>
          <p:cNvPicPr preferRelativeResize="0"/>
          <p:nvPr/>
        </p:nvPicPr>
        <p:blipFill>
          <a:blip r:embed="rId3">
            <a:alphaModFix/>
          </a:blip>
          <a:stretch>
            <a:fillRect/>
          </a:stretch>
        </p:blipFill>
        <p:spPr>
          <a:xfrm>
            <a:off x="838200" y="2450359"/>
            <a:ext cx="7239000" cy="2635991"/>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44</a:t>
            </a:fld>
            <a:endParaRPr lang="en"/>
          </a:p>
        </p:txBody>
      </p:sp>
      <p:pic>
        <p:nvPicPr>
          <p:cNvPr id="3" name="Picture 2"/>
          <p:cNvPicPr>
            <a:picLocks noChangeAspect="1"/>
          </p:cNvPicPr>
          <p:nvPr/>
        </p:nvPicPr>
        <p:blipFill>
          <a:blip r:embed="rId4"/>
          <a:stretch>
            <a:fillRect/>
          </a:stretch>
        </p:blipFill>
        <p:spPr>
          <a:xfrm>
            <a:off x="304900" y="180832"/>
            <a:ext cx="2618603" cy="2100227"/>
          </a:xfrm>
          <a:prstGeom prst="rect">
            <a:avLst/>
          </a:prstGeom>
        </p:spPr>
      </p:pic>
      <p:pic>
        <p:nvPicPr>
          <p:cNvPr id="5" name="Picture 4"/>
          <p:cNvPicPr>
            <a:picLocks noChangeAspect="1"/>
          </p:cNvPicPr>
          <p:nvPr/>
        </p:nvPicPr>
        <p:blipFill>
          <a:blip r:embed="rId5"/>
          <a:stretch>
            <a:fillRect/>
          </a:stretch>
        </p:blipFill>
        <p:spPr>
          <a:xfrm>
            <a:off x="3194661" y="180832"/>
            <a:ext cx="2618604" cy="2100227"/>
          </a:xfrm>
          <a:prstGeom prst="rect">
            <a:avLst/>
          </a:prstGeom>
        </p:spPr>
      </p:pic>
      <p:pic>
        <p:nvPicPr>
          <p:cNvPr id="6" name="Picture 5"/>
          <p:cNvPicPr>
            <a:picLocks noChangeAspect="1"/>
          </p:cNvPicPr>
          <p:nvPr/>
        </p:nvPicPr>
        <p:blipFill>
          <a:blip r:embed="rId6"/>
          <a:stretch>
            <a:fillRect/>
          </a:stretch>
        </p:blipFill>
        <p:spPr>
          <a:xfrm>
            <a:off x="6133282" y="180831"/>
            <a:ext cx="2611681" cy="2100227"/>
          </a:xfrm>
          <a:prstGeom prst="rect">
            <a:avLst/>
          </a:prstGeom>
        </p:spPr>
      </p:pic>
      <p:sp>
        <p:nvSpPr>
          <p:cNvPr id="7" name="Arrow: Right 6"/>
          <p:cNvSpPr/>
          <p:nvPr/>
        </p:nvSpPr>
        <p:spPr>
          <a:xfrm rot="16200000">
            <a:off x="1022416" y="2942828"/>
            <a:ext cx="1762923" cy="57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p:cNvSpPr/>
          <p:nvPr/>
        </p:nvSpPr>
        <p:spPr>
          <a:xfrm rot="18503801">
            <a:off x="2743093" y="2942828"/>
            <a:ext cx="2009627" cy="57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p:cNvSpPr/>
          <p:nvPr/>
        </p:nvSpPr>
        <p:spPr>
          <a:xfrm rot="19502245">
            <a:off x="4356563" y="3006700"/>
            <a:ext cx="2960353" cy="57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324018" y="4127306"/>
            <a:ext cx="281998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X Axes: Simulation Iterations</a:t>
            </a:r>
          </a:p>
          <a:p>
            <a:r>
              <a:rPr lang="en-US" dirty="0"/>
              <a:t>Y Axes: Block Outputs (numbers)</a:t>
            </a:r>
          </a:p>
        </p:txBody>
      </p:sp>
      <p:sp>
        <p:nvSpPr>
          <p:cNvPr id="8" name="TextBox 7"/>
          <p:cNvSpPr txBox="1"/>
          <p:nvPr/>
        </p:nvSpPr>
        <p:spPr>
          <a:xfrm>
            <a:off x="3497056" y="1116824"/>
            <a:ext cx="2073106" cy="400110"/>
          </a:xfrm>
          <a:prstGeom prst="rect">
            <a:avLst/>
          </a:prstGeom>
          <a:noFill/>
        </p:spPr>
        <p:txBody>
          <a:bodyPr wrap="square" rtlCol="0">
            <a:spAutoFit/>
          </a:bodyPr>
          <a:lstStyle/>
          <a:p>
            <a:r>
              <a:rPr lang="en-US" sz="2000" b="1" dirty="0"/>
              <a:t>0 vs. 13E247</a:t>
            </a:r>
          </a:p>
        </p:txBody>
      </p:sp>
    </p:spTree>
    <p:extLst>
      <p:ext uri="{BB962C8B-B14F-4D97-AF65-F5344CB8AC3E}">
        <p14:creationId xmlns:p14="http://schemas.microsoft.com/office/powerpoint/2010/main" val="94521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4"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Future Work</a:t>
            </a: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354" name="Shape 354"/>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 dirty="0">
                <a:solidFill>
                  <a:srgbClr val="000000"/>
                </a:solidFill>
              </a:rPr>
              <a:t>Full-fledged fuzzer for Simulink</a:t>
            </a:r>
          </a:p>
          <a:p>
            <a:pPr marL="457200" marR="0" lvl="0" indent="-228600" algn="l" rtl="0">
              <a:lnSpc>
                <a:spcPct val="115000"/>
              </a:lnSpc>
              <a:spcBef>
                <a:spcPts val="0"/>
              </a:spcBef>
              <a:spcAft>
                <a:spcPts val="1600"/>
              </a:spcAft>
              <a:buClr>
                <a:srgbClr val="000000"/>
              </a:buClr>
            </a:pPr>
            <a:r>
              <a:rPr lang="en" dirty="0">
                <a:solidFill>
                  <a:srgbClr val="000000"/>
                </a:solidFill>
              </a:rPr>
              <a:t>Incorporate more built-in libraries in the Random Generator</a:t>
            </a:r>
          </a:p>
          <a:p>
            <a:pPr marL="457200" marR="0" lvl="0" indent="-228600" algn="l" rtl="0">
              <a:lnSpc>
                <a:spcPct val="115000"/>
              </a:lnSpc>
              <a:spcBef>
                <a:spcPts val="0"/>
              </a:spcBef>
              <a:spcAft>
                <a:spcPts val="1600"/>
              </a:spcAft>
              <a:buClr>
                <a:srgbClr val="000000"/>
              </a:buClr>
            </a:pPr>
            <a:r>
              <a:rPr lang="en" dirty="0">
                <a:solidFill>
                  <a:srgbClr val="000000"/>
                </a:solidFill>
              </a:rPr>
              <a:t>Having custom blocks in generated models (integrate Csmith)</a:t>
            </a:r>
            <a:endParaRPr dirty="0">
              <a:solidFill>
                <a:srgbClr val="000000"/>
              </a:solidFill>
            </a:endParaRPr>
          </a:p>
          <a:p>
            <a:pPr marL="457200" marR="0" lvl="0" indent="-228600" algn="l" rtl="0">
              <a:lnSpc>
                <a:spcPct val="115000"/>
              </a:lnSpc>
              <a:spcBef>
                <a:spcPts val="0"/>
              </a:spcBef>
              <a:spcAft>
                <a:spcPts val="1600"/>
              </a:spcAft>
              <a:buClr>
                <a:srgbClr val="000000"/>
              </a:buClr>
            </a:pPr>
            <a:r>
              <a:rPr lang="en" dirty="0">
                <a:solidFill>
                  <a:srgbClr val="000000"/>
                </a:solidFill>
              </a:rPr>
              <a:t>Varying more configuration options in the Comparison Framework</a:t>
            </a:r>
          </a:p>
          <a:p>
            <a:pPr marL="457200" marR="0" lvl="0" indent="-228600" algn="l" rtl="0">
              <a:lnSpc>
                <a:spcPct val="115000"/>
              </a:lnSpc>
              <a:spcBef>
                <a:spcPts val="0"/>
              </a:spcBef>
              <a:spcAft>
                <a:spcPts val="1600"/>
              </a:spcAft>
              <a:buClr>
                <a:srgbClr val="000000"/>
              </a:buClr>
            </a:pPr>
            <a:r>
              <a:rPr lang="en" dirty="0">
                <a:solidFill>
                  <a:srgbClr val="000000"/>
                </a:solidFill>
              </a:rPr>
              <a:t>Compare signals in multiple simulation steps</a:t>
            </a:r>
          </a:p>
          <a:p>
            <a:pPr marL="457200" marR="0" lvl="0" indent="-228600" algn="l" rtl="0">
              <a:lnSpc>
                <a:spcPct val="115000"/>
              </a:lnSpc>
              <a:spcBef>
                <a:spcPts val="0"/>
              </a:spcBef>
              <a:spcAft>
                <a:spcPts val="1600"/>
              </a:spcAft>
              <a:buClr>
                <a:srgbClr val="000000"/>
              </a:buClr>
            </a:pPr>
            <a:endParaRPr lang="en" dirty="0">
              <a:solidFill>
                <a:srgbClr val="000000"/>
              </a:solidFill>
            </a:endParaRPr>
          </a:p>
          <a:p>
            <a:r>
              <a:rPr lang="en" i="1" dirty="0">
                <a:solidFill>
                  <a:schemeClr val="tx1"/>
                </a:solidFill>
              </a:rPr>
              <a:t>            Contribute:  </a:t>
            </a:r>
            <a:r>
              <a:rPr lang="en-US" b="1" i="1" dirty="0">
                <a:solidFill>
                  <a:schemeClr val="tx1"/>
                </a:solidFill>
              </a:rPr>
              <a:t>https://github.com/verivital/slsf_randgen</a:t>
            </a:r>
            <a:r>
              <a:rPr lang="en" b="1" i="1" dirty="0">
                <a:solidFill>
                  <a:schemeClr val="bg1"/>
                </a:solidFill>
              </a:rPr>
              <a:t> </a:t>
            </a: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45</a:t>
            </a:fld>
            <a:endParaRPr lang="en"/>
          </a:p>
        </p:txBody>
      </p:sp>
      <p:pic>
        <p:nvPicPr>
          <p:cNvPr id="3" name="Picture 2" descr="Here's a function that sources all scripts from an arbitrary github ..."/>
          <p:cNvPicPr>
            <a:picLocks noChangeAspect="1"/>
          </p:cNvPicPr>
          <p:nvPr/>
        </p:nvPicPr>
        <p:blipFill>
          <a:blip r:embed="rId3"/>
          <a:stretch>
            <a:fillRect/>
          </a:stretch>
        </p:blipFill>
        <p:spPr>
          <a:xfrm>
            <a:off x="6985821" y="3299437"/>
            <a:ext cx="1560579" cy="156057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255250" y="2285400"/>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Related Work</a:t>
            </a:r>
          </a:p>
        </p:txBody>
      </p:sp>
      <p:sp>
        <p:nvSpPr>
          <p:cNvPr id="361" name="Shape 361"/>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46</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Compilers and Type-checker Fuzzers</a:t>
            </a:r>
          </a:p>
        </p:txBody>
      </p:sp>
      <p:sp>
        <p:nvSpPr>
          <p:cNvPr id="389" name="Shape 389"/>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390" name="Shape 390"/>
          <p:cNvSpPr txBox="1">
            <a:spLocks noGrp="1"/>
          </p:cNvSpPr>
          <p:nvPr>
            <p:ph type="body" idx="1"/>
          </p:nvPr>
        </p:nvSpPr>
        <p:spPr>
          <a:xfrm>
            <a:off x="311700" y="1023600"/>
            <a:ext cx="3792600" cy="31926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US" dirty="0">
                <a:solidFill>
                  <a:srgbClr val="000000"/>
                </a:solidFill>
              </a:rPr>
              <a:t>J</a:t>
            </a:r>
            <a:r>
              <a:rPr lang="en" dirty="0">
                <a:solidFill>
                  <a:srgbClr val="000000"/>
                </a:solidFill>
              </a:rPr>
              <a:t>sfunfuzz</a:t>
            </a:r>
          </a:p>
          <a:p>
            <a:pPr marL="457200" marR="0" lvl="0" indent="-228600" algn="l" rtl="0">
              <a:lnSpc>
                <a:spcPct val="115000"/>
              </a:lnSpc>
              <a:spcBef>
                <a:spcPts val="0"/>
              </a:spcBef>
              <a:spcAft>
                <a:spcPts val="1600"/>
              </a:spcAft>
              <a:buClr>
                <a:srgbClr val="000000"/>
              </a:buClr>
            </a:pPr>
            <a:r>
              <a:rPr lang="en" dirty="0">
                <a:solidFill>
                  <a:srgbClr val="000000"/>
                </a:solidFill>
              </a:rPr>
              <a:t>LangFuzz [27]</a:t>
            </a:r>
          </a:p>
          <a:p>
            <a:pPr marL="457200" indent="-228600">
              <a:buClr>
                <a:srgbClr val="000000"/>
              </a:buClr>
            </a:pPr>
            <a:r>
              <a:rPr lang="en" dirty="0">
                <a:solidFill>
                  <a:schemeClr val="dk1"/>
                </a:solidFill>
              </a:rPr>
              <a:t>Csmith [10]</a:t>
            </a:r>
            <a:endParaRPr lang="en" dirty="0">
              <a:solidFill>
                <a:srgbClr val="000000"/>
              </a:solidFill>
            </a:endParaRPr>
          </a:p>
          <a:p>
            <a:pPr marL="457200" indent="-228600">
              <a:buClr>
                <a:srgbClr val="000000"/>
              </a:buClr>
            </a:pPr>
            <a:r>
              <a:rPr lang="en" dirty="0">
                <a:solidFill>
                  <a:schemeClr val="dk1"/>
                </a:solidFill>
              </a:rPr>
              <a:t>Rust Typechecker Fuzzer [11]</a:t>
            </a:r>
            <a:endParaRPr dirty="0">
              <a:solidFill>
                <a:srgbClr val="000000"/>
              </a:solidFill>
            </a:endParaRPr>
          </a:p>
          <a:p>
            <a:pPr lvl="0" rtl="0">
              <a:spcBef>
                <a:spcPts val="0"/>
              </a:spcBef>
              <a:buNone/>
            </a:pPr>
            <a:endParaRPr dirty="0">
              <a:solidFill>
                <a:srgbClr val="000000"/>
              </a:solidFill>
            </a:endParaRPr>
          </a:p>
        </p:txBody>
      </p:sp>
      <p:sp>
        <p:nvSpPr>
          <p:cNvPr id="392" name="Shape 392"/>
          <p:cNvSpPr txBox="1">
            <a:spLocks noGrp="1"/>
          </p:cNvSpPr>
          <p:nvPr>
            <p:ph type="body" idx="1"/>
          </p:nvPr>
        </p:nvSpPr>
        <p:spPr>
          <a:xfrm>
            <a:off x="4655100" y="1023600"/>
            <a:ext cx="3792600" cy="3192600"/>
          </a:xfrm>
          <a:prstGeom prst="rect">
            <a:avLst/>
          </a:prstGeom>
        </p:spPr>
        <p:txBody>
          <a:bodyPr lIns="91425" tIns="91425" rIns="91425" bIns="91425" anchor="t" anchorCtr="0">
            <a:noAutofit/>
          </a:bodyPr>
          <a:lstStyle/>
          <a:p>
            <a:pPr marL="457200" lvl="0" indent="-228600" rtl="0">
              <a:spcBef>
                <a:spcPts val="0"/>
              </a:spcBef>
              <a:buClr>
                <a:schemeClr val="dk1"/>
              </a:buClr>
            </a:pPr>
            <a:r>
              <a:rPr lang="en" dirty="0">
                <a:solidFill>
                  <a:schemeClr val="dk1"/>
                </a:solidFill>
              </a:rPr>
              <a:t>Jcrasher [28]</a:t>
            </a:r>
          </a:p>
          <a:p>
            <a:pPr marL="457200" lvl="0" indent="-228600" rtl="0">
              <a:spcBef>
                <a:spcPts val="0"/>
              </a:spcBef>
              <a:buClr>
                <a:schemeClr val="dk1"/>
              </a:buClr>
            </a:pPr>
            <a:r>
              <a:rPr lang="en" dirty="0">
                <a:solidFill>
                  <a:schemeClr val="dk1"/>
                </a:solidFill>
              </a:rPr>
              <a:t>Rugrat [29]</a:t>
            </a:r>
          </a:p>
          <a:p>
            <a:pPr marL="457200" lvl="0" indent="-228600" rtl="0">
              <a:spcBef>
                <a:spcPts val="0"/>
              </a:spcBef>
              <a:buClr>
                <a:schemeClr val="dk1"/>
              </a:buClr>
            </a:pPr>
            <a:r>
              <a:rPr lang="en" dirty="0">
                <a:solidFill>
                  <a:schemeClr val="dk1"/>
                </a:solidFill>
              </a:rPr>
              <a:t>Many core compiler fuzzer [13]</a:t>
            </a:r>
          </a:p>
          <a:p>
            <a:pPr marL="457200" lvl="0" indent="-228600" rtl="0">
              <a:spcBef>
                <a:spcPts val="0"/>
              </a:spcBef>
              <a:buClr>
                <a:schemeClr val="dk1"/>
              </a:buClr>
            </a:pPr>
            <a:r>
              <a:rPr lang="en" dirty="0">
                <a:solidFill>
                  <a:schemeClr val="dk1"/>
                </a:solidFill>
              </a:rPr>
              <a:t>… and many others.</a:t>
            </a: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47</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Testing components of CPS tool chain</a:t>
            </a:r>
          </a:p>
        </p:txBody>
      </p:sp>
      <p:sp>
        <p:nvSpPr>
          <p:cNvPr id="398" name="Shape 398"/>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399" name="Shape 399"/>
          <p:cNvSpPr txBox="1">
            <a:spLocks noGrp="1"/>
          </p:cNvSpPr>
          <p:nvPr>
            <p:ph type="body" idx="1"/>
          </p:nvPr>
        </p:nvSpPr>
        <p:spPr>
          <a:xfrm>
            <a:off x="311700" y="1023600"/>
            <a:ext cx="3792600" cy="3192600"/>
          </a:xfrm>
          <a:prstGeom prst="rect">
            <a:avLst/>
          </a:prstGeom>
        </p:spPr>
        <p:txBody>
          <a:bodyPr lIns="91425" tIns="91425" rIns="91425" bIns="91425" anchor="t" anchorCtr="0">
            <a:noAutofit/>
          </a:bodyPr>
          <a:lstStyle/>
          <a:p>
            <a:pPr lvl="0" rtl="0">
              <a:spcBef>
                <a:spcPts val="0"/>
              </a:spcBef>
              <a:spcAft>
                <a:spcPts val="0"/>
              </a:spcAft>
              <a:buNone/>
            </a:pPr>
            <a:r>
              <a:rPr lang="en" b="1" i="1" dirty="0">
                <a:solidFill>
                  <a:srgbClr val="000000"/>
                </a:solidFill>
              </a:rPr>
              <a:t>Stürmer et al., TSE ‘07 </a:t>
            </a:r>
            <a:r>
              <a:rPr lang="en" i="1" dirty="0">
                <a:solidFill>
                  <a:srgbClr val="000000"/>
                </a:solidFill>
              </a:rPr>
              <a:t>[1]</a:t>
            </a:r>
          </a:p>
          <a:p>
            <a:pPr marL="457200" marR="0" lvl="0" indent="-228600" algn="l" rtl="0">
              <a:lnSpc>
                <a:spcPct val="115000"/>
              </a:lnSpc>
              <a:spcBef>
                <a:spcPts val="0"/>
              </a:spcBef>
              <a:spcAft>
                <a:spcPts val="1600"/>
              </a:spcAft>
              <a:buClr>
                <a:srgbClr val="000000"/>
              </a:buClr>
            </a:pPr>
            <a:r>
              <a:rPr lang="en" dirty="0">
                <a:solidFill>
                  <a:srgbClr val="000000"/>
                </a:solidFill>
              </a:rPr>
              <a:t>Code generator testing</a:t>
            </a:r>
          </a:p>
          <a:p>
            <a:pPr marL="457200" marR="0" lvl="0" indent="-228600" algn="l" rtl="0">
              <a:lnSpc>
                <a:spcPct val="115000"/>
              </a:lnSpc>
              <a:spcBef>
                <a:spcPts val="0"/>
              </a:spcBef>
              <a:spcAft>
                <a:spcPts val="1600"/>
              </a:spcAft>
              <a:buClr>
                <a:srgbClr val="000000"/>
              </a:buClr>
            </a:pPr>
            <a:r>
              <a:rPr lang="en" dirty="0">
                <a:solidFill>
                  <a:srgbClr val="000000"/>
                </a:solidFill>
              </a:rPr>
              <a:t>Identifies optimizers as most vulnerable</a:t>
            </a:r>
          </a:p>
          <a:p>
            <a:pPr marL="457200" marR="0" lvl="0" indent="-228600" algn="l" rtl="0">
              <a:lnSpc>
                <a:spcPct val="115000"/>
              </a:lnSpc>
              <a:spcBef>
                <a:spcPts val="0"/>
              </a:spcBef>
              <a:spcAft>
                <a:spcPts val="1600"/>
              </a:spcAft>
              <a:buClr>
                <a:srgbClr val="000000"/>
              </a:buClr>
            </a:pPr>
            <a:r>
              <a:rPr lang="en" dirty="0">
                <a:solidFill>
                  <a:srgbClr val="000000"/>
                </a:solidFill>
              </a:rPr>
              <a:t>Generates models; needs spec in terms of graph grammar</a:t>
            </a:r>
          </a:p>
          <a:p>
            <a:pPr marL="457200" marR="0" lvl="0" indent="-228600" algn="l" rtl="0">
              <a:lnSpc>
                <a:spcPct val="115000"/>
              </a:lnSpc>
              <a:spcBef>
                <a:spcPts val="0"/>
              </a:spcBef>
              <a:spcAft>
                <a:spcPts val="1600"/>
              </a:spcAft>
              <a:buClr>
                <a:srgbClr val="000000"/>
              </a:buClr>
            </a:pPr>
            <a:r>
              <a:rPr lang="en" dirty="0">
                <a:solidFill>
                  <a:srgbClr val="000000"/>
                </a:solidFill>
              </a:rPr>
              <a:t>Uses Reactis (second-order tests)</a:t>
            </a: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401" name="Shape 401"/>
          <p:cNvSpPr txBox="1">
            <a:spLocks noGrp="1"/>
          </p:cNvSpPr>
          <p:nvPr>
            <p:ph type="body" idx="1"/>
          </p:nvPr>
        </p:nvSpPr>
        <p:spPr>
          <a:xfrm>
            <a:off x="4655100" y="1023600"/>
            <a:ext cx="3792600" cy="3192600"/>
          </a:xfrm>
          <a:prstGeom prst="rect">
            <a:avLst/>
          </a:prstGeom>
        </p:spPr>
        <p:txBody>
          <a:bodyPr lIns="91425" tIns="91425" rIns="91425" bIns="91425" anchor="t" anchorCtr="0">
            <a:noAutofit/>
          </a:bodyPr>
          <a:lstStyle/>
          <a:p>
            <a:pPr lvl="0" rtl="0">
              <a:spcBef>
                <a:spcPts val="0"/>
              </a:spcBef>
              <a:buNone/>
            </a:pPr>
            <a:r>
              <a:rPr lang="en" b="1" i="1" dirty="0">
                <a:solidFill>
                  <a:schemeClr val="dk1"/>
                </a:solidFill>
              </a:rPr>
              <a:t>Sampath et al., RTAS ‘07 </a:t>
            </a:r>
            <a:r>
              <a:rPr lang="en" i="1" dirty="0">
                <a:solidFill>
                  <a:schemeClr val="dk1"/>
                </a:solidFill>
              </a:rPr>
              <a:t>[31]</a:t>
            </a:r>
          </a:p>
          <a:p>
            <a:pPr marL="457200" lvl="0" indent="-228600" rtl="0">
              <a:spcBef>
                <a:spcPts val="0"/>
              </a:spcBef>
              <a:buClr>
                <a:schemeClr val="dk1"/>
              </a:buClr>
            </a:pPr>
            <a:r>
              <a:rPr lang="en" dirty="0">
                <a:solidFill>
                  <a:schemeClr val="dk1"/>
                </a:solidFill>
              </a:rPr>
              <a:t>Model preprocessor tester</a:t>
            </a:r>
          </a:p>
          <a:p>
            <a:pPr marL="457200" lvl="0" indent="-228600" rtl="0">
              <a:spcBef>
                <a:spcPts val="0"/>
              </a:spcBef>
              <a:buClr>
                <a:schemeClr val="dk1"/>
              </a:buClr>
            </a:pPr>
            <a:r>
              <a:rPr lang="en" dirty="0">
                <a:solidFill>
                  <a:schemeClr val="dk1"/>
                </a:solidFill>
              </a:rPr>
              <a:t>Requires semantic meta-model of the model preprocessor</a:t>
            </a:r>
          </a:p>
          <a:p>
            <a:pPr marL="457200" lvl="0" indent="-228600" rtl="0">
              <a:spcBef>
                <a:spcPts val="0"/>
              </a:spcBef>
              <a:buClr>
                <a:schemeClr val="dk1"/>
              </a:buClr>
            </a:pPr>
            <a:r>
              <a:rPr lang="en" dirty="0">
                <a:solidFill>
                  <a:schemeClr val="dk1"/>
                </a:solidFill>
              </a:rPr>
              <a:t>Targets Stateflow (Simulink component)</a:t>
            </a:r>
          </a:p>
          <a:p>
            <a:pPr lvl="0" rtl="0">
              <a:spcBef>
                <a:spcPts val="0"/>
              </a:spcBef>
              <a:buNone/>
            </a:pPr>
            <a:endParaRPr dirty="0">
              <a:solidFill>
                <a:srgbClr val="000000"/>
              </a:solidFill>
            </a:endParaRP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Defects in Development Environments</a:t>
            </a:r>
          </a:p>
        </p:txBody>
      </p:sp>
      <p:sp>
        <p:nvSpPr>
          <p:cNvPr id="91" name="Shape 91"/>
          <p:cNvSpPr/>
          <p:nvPr/>
        </p:nvSpPr>
        <p:spPr>
          <a:xfrm>
            <a:off x="228300" y="1048675"/>
            <a:ext cx="2468400" cy="2346900"/>
          </a:xfrm>
          <a:prstGeom prst="noSmoking">
            <a:avLst>
              <a:gd name="adj" fmla="val 1875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980000"/>
              </a:solidFill>
            </a:endParaRPr>
          </a:p>
        </p:txBody>
      </p:sp>
      <p:sp>
        <p:nvSpPr>
          <p:cNvPr id="92" name="Shape 92"/>
          <p:cNvSpPr txBox="1">
            <a:spLocks noGrp="1"/>
          </p:cNvSpPr>
          <p:nvPr>
            <p:ph type="body" idx="1"/>
          </p:nvPr>
        </p:nvSpPr>
        <p:spPr>
          <a:xfrm>
            <a:off x="311700" y="923875"/>
            <a:ext cx="4146900" cy="3563400"/>
          </a:xfrm>
          <a:prstGeom prst="rect">
            <a:avLst/>
          </a:prstGeom>
        </p:spPr>
        <p:txBody>
          <a:bodyPr lIns="91425" tIns="91425" rIns="91425" bIns="91425" anchor="t" anchorCtr="0">
            <a:noAutofit/>
          </a:bodyPr>
          <a:lstStyle/>
          <a:p>
            <a:pPr lvl="0" rtl="0">
              <a:spcBef>
                <a:spcPts val="0"/>
              </a:spcBef>
              <a:buNone/>
            </a:pPr>
            <a:r>
              <a:rPr lang="en">
                <a:solidFill>
                  <a:srgbClr val="000000"/>
                </a:solidFill>
              </a:rPr>
              <a:t>Typical assumptions:</a:t>
            </a:r>
          </a:p>
          <a:p>
            <a:pPr marL="457200" lvl="0" indent="-228600" rtl="0">
              <a:spcBef>
                <a:spcPts val="0"/>
              </a:spcBef>
              <a:buClr>
                <a:srgbClr val="000000"/>
              </a:buClr>
            </a:pPr>
            <a:r>
              <a:rPr lang="en">
                <a:solidFill>
                  <a:srgbClr val="000000"/>
                </a:solidFill>
              </a:rPr>
              <a:t>Compilers</a:t>
            </a:r>
          </a:p>
          <a:p>
            <a:pPr marL="457200" lvl="0" indent="-228600" rtl="0">
              <a:spcBef>
                <a:spcPts val="0"/>
              </a:spcBef>
              <a:buClr>
                <a:srgbClr val="000000"/>
              </a:buClr>
            </a:pPr>
            <a:r>
              <a:rPr lang="en">
                <a:solidFill>
                  <a:srgbClr val="000000"/>
                </a:solidFill>
              </a:rPr>
              <a:t>Code Generators</a:t>
            </a:r>
          </a:p>
          <a:p>
            <a:pPr marL="457200" lvl="0" indent="-228600" rtl="0">
              <a:spcBef>
                <a:spcPts val="0"/>
              </a:spcBef>
              <a:buClr>
                <a:srgbClr val="000000"/>
              </a:buClr>
            </a:pPr>
            <a:r>
              <a:rPr lang="en">
                <a:solidFill>
                  <a:srgbClr val="000000"/>
                </a:solidFill>
              </a:rPr>
              <a:t>Simulators</a:t>
            </a:r>
          </a:p>
          <a:p>
            <a:pPr marL="457200" lvl="0" indent="-228600" rtl="0">
              <a:spcBef>
                <a:spcPts val="0"/>
              </a:spcBef>
              <a:buClr>
                <a:srgbClr val="000000"/>
              </a:buClr>
            </a:pPr>
            <a:r>
              <a:rPr lang="en">
                <a:solidFill>
                  <a:srgbClr val="000000"/>
                </a:solidFill>
              </a:rPr>
              <a:t>Tools</a:t>
            </a:r>
          </a:p>
          <a:p>
            <a:pPr lvl="0" rtl="0">
              <a:spcBef>
                <a:spcPts val="0"/>
              </a:spcBef>
              <a:buNone/>
            </a:pPr>
            <a:r>
              <a:rPr lang="en">
                <a:solidFill>
                  <a:srgbClr val="000000"/>
                </a:solidFill>
              </a:rPr>
              <a:t>Do </a:t>
            </a:r>
            <a:r>
              <a:rPr lang="en" i="1">
                <a:solidFill>
                  <a:srgbClr val="000000"/>
                </a:solidFill>
              </a:rPr>
              <a:t>not</a:t>
            </a:r>
            <a:r>
              <a:rPr lang="en">
                <a:solidFill>
                  <a:srgbClr val="000000"/>
                </a:solidFill>
              </a:rPr>
              <a:t> have bugs</a:t>
            </a:r>
          </a:p>
        </p:txBody>
      </p:sp>
      <p:sp>
        <p:nvSpPr>
          <p:cNvPr id="94" name="Shape 94"/>
          <p:cNvSpPr/>
          <p:nvPr/>
        </p:nvSpPr>
        <p:spPr>
          <a:xfrm>
            <a:off x="5219850" y="888475"/>
            <a:ext cx="2693100" cy="1527600"/>
          </a:xfrm>
          <a:prstGeom prst="wedgeRoundRectCallout">
            <a:avLst>
              <a:gd name="adj1" fmla="val -145880"/>
              <a:gd name="adj2" fmla="val 3618"/>
              <a:gd name="adj3" fmla="val 0"/>
            </a:avLst>
          </a:prstGeom>
          <a:solidFill>
            <a:srgbClr val="EFEFEF"/>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marL="457200" lvl="0" indent="0" rtl="0">
              <a:spcBef>
                <a:spcPts val="0"/>
              </a:spcBef>
              <a:buNone/>
            </a:pPr>
            <a:r>
              <a:rPr lang="en" sz="1800" b="1">
                <a:solidFill>
                  <a:srgbClr val="B7B7B7"/>
                </a:solidFill>
              </a:rPr>
              <a:t>MLOC Program</a:t>
            </a:r>
          </a:p>
          <a:p>
            <a:pPr marL="457200" lvl="0" indent="0" rtl="0">
              <a:spcBef>
                <a:spcPts val="0"/>
              </a:spcBef>
              <a:buNone/>
            </a:pPr>
            <a:r>
              <a:rPr lang="en" sz="1800" b="1">
                <a:solidFill>
                  <a:srgbClr val="B7B7B7"/>
                </a:solidFill>
              </a:rPr>
              <a:t>(CPS tool chain)</a:t>
            </a:r>
          </a:p>
          <a:p>
            <a:pPr marL="457200" lvl="0" indent="0" rtl="0">
              <a:spcBef>
                <a:spcPts val="0"/>
              </a:spcBef>
              <a:buNone/>
            </a:pPr>
            <a:r>
              <a:rPr lang="en" sz="1800" b="1">
                <a:solidFill>
                  <a:srgbClr val="B7B7B7"/>
                </a:solidFill>
              </a:rPr>
              <a:t>Without bugs?</a:t>
            </a:r>
          </a:p>
        </p:txBody>
      </p:sp>
      <p:sp>
        <p:nvSpPr>
          <p:cNvPr id="95" name="Shape 95"/>
          <p:cNvSpPr/>
          <p:nvPr/>
        </p:nvSpPr>
        <p:spPr>
          <a:xfrm>
            <a:off x="5219850" y="2755700"/>
            <a:ext cx="3109800" cy="1450800"/>
          </a:xfrm>
          <a:prstGeom prst="wedgeRoundRectCallout">
            <a:avLst>
              <a:gd name="adj1" fmla="val -143232"/>
              <a:gd name="adj2" fmla="val -34831"/>
              <a:gd name="adj3" fmla="val 0"/>
            </a:avLst>
          </a:prstGeom>
          <a:solidFill>
            <a:srgbClr val="CFE2F3"/>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marL="457200" lvl="0" indent="-69850" rtl="0">
              <a:spcBef>
                <a:spcPts val="0"/>
              </a:spcBef>
              <a:buClr>
                <a:schemeClr val="dk1"/>
              </a:buClr>
              <a:buSzPct val="61111"/>
              <a:buFont typeface="Arial"/>
              <a:buNone/>
            </a:pPr>
            <a:r>
              <a:rPr lang="en" sz="1800" b="1">
                <a:solidFill>
                  <a:schemeClr val="dk1"/>
                </a:solidFill>
              </a:rPr>
              <a:t>What happens if CPS tool chain injects subtle bugs/security holes into CPS?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Testing CPS Models</a:t>
            </a:r>
          </a:p>
        </p:txBody>
      </p:sp>
      <p:sp>
        <p:nvSpPr>
          <p:cNvPr id="407" name="Shape 407"/>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408" name="Shape 408"/>
          <p:cNvSpPr txBox="1">
            <a:spLocks noGrp="1"/>
          </p:cNvSpPr>
          <p:nvPr>
            <p:ph type="body" idx="1"/>
          </p:nvPr>
        </p:nvSpPr>
        <p:spPr>
          <a:xfrm>
            <a:off x="311700" y="1023600"/>
            <a:ext cx="3792600" cy="3192600"/>
          </a:xfrm>
          <a:prstGeom prst="rect">
            <a:avLst/>
          </a:prstGeom>
        </p:spPr>
        <p:txBody>
          <a:bodyPr lIns="91425" tIns="91425" rIns="91425" bIns="91425" anchor="t" anchorCtr="0">
            <a:noAutofit/>
          </a:bodyPr>
          <a:lstStyle/>
          <a:p>
            <a:r>
              <a:rPr lang="en" b="1" i="1" dirty="0">
                <a:solidFill>
                  <a:srgbClr val="000000"/>
                </a:solidFill>
              </a:rPr>
              <a:t>SimCoTest</a:t>
            </a:r>
            <a:r>
              <a:rPr lang="en" dirty="0">
                <a:solidFill>
                  <a:srgbClr val="000000"/>
                </a:solidFill>
              </a:rPr>
              <a:t> </a:t>
            </a:r>
            <a:r>
              <a:rPr lang="en" i="1" dirty="0">
                <a:solidFill>
                  <a:srgbClr val="000000"/>
                </a:solidFill>
              </a:rPr>
              <a:t>[17]</a:t>
            </a:r>
          </a:p>
          <a:p>
            <a:pPr marL="457200" marR="0" lvl="0" indent="-228600" algn="l" rtl="0">
              <a:lnSpc>
                <a:spcPct val="115000"/>
              </a:lnSpc>
              <a:spcBef>
                <a:spcPts val="0"/>
              </a:spcBef>
              <a:spcAft>
                <a:spcPts val="1600"/>
              </a:spcAft>
              <a:buClr>
                <a:srgbClr val="000000"/>
              </a:buClr>
            </a:pPr>
            <a:r>
              <a:rPr lang="en" dirty="0">
                <a:solidFill>
                  <a:srgbClr val="000000"/>
                </a:solidFill>
              </a:rPr>
              <a:t>Test suite generator for SL/SF controllers</a:t>
            </a:r>
          </a:p>
          <a:p>
            <a:pPr marL="457200" marR="0" lvl="0" indent="-228600" algn="l" rtl="0">
              <a:lnSpc>
                <a:spcPct val="115000"/>
              </a:lnSpc>
              <a:spcBef>
                <a:spcPts val="0"/>
              </a:spcBef>
              <a:spcAft>
                <a:spcPts val="1600"/>
              </a:spcAft>
              <a:buClr>
                <a:srgbClr val="000000"/>
              </a:buClr>
            </a:pPr>
            <a:endParaRPr lang="en" dirty="0">
              <a:solidFill>
                <a:srgbClr val="000000"/>
              </a:solidFill>
            </a:endParaRPr>
          </a:p>
          <a:p>
            <a:pPr marR="0" lvl="0" algn="l" rtl="0">
              <a:lnSpc>
                <a:spcPct val="115000"/>
              </a:lnSpc>
              <a:spcBef>
                <a:spcPts val="0"/>
              </a:spcBef>
              <a:spcAft>
                <a:spcPts val="1600"/>
              </a:spcAft>
              <a:buNone/>
            </a:pPr>
            <a:r>
              <a:rPr lang="en" b="1" i="1" dirty="0">
                <a:solidFill>
                  <a:srgbClr val="000000"/>
                </a:solidFill>
              </a:rPr>
              <a:t>Mohaqeqi et al., TASE ‘16 </a:t>
            </a:r>
            <a:r>
              <a:rPr lang="en" i="1" dirty="0">
                <a:solidFill>
                  <a:srgbClr val="000000"/>
                </a:solidFill>
              </a:rPr>
              <a:t>[32]</a:t>
            </a:r>
          </a:p>
          <a:p>
            <a:pPr marL="457200" marR="0" lvl="0" indent="-228600" algn="l" rtl="0">
              <a:lnSpc>
                <a:spcPct val="115000"/>
              </a:lnSpc>
              <a:spcBef>
                <a:spcPts val="0"/>
              </a:spcBef>
              <a:spcAft>
                <a:spcPts val="1600"/>
              </a:spcAft>
              <a:buClr>
                <a:srgbClr val="000000"/>
              </a:buClr>
            </a:pPr>
            <a:r>
              <a:rPr lang="en" dirty="0">
                <a:solidFill>
                  <a:srgbClr val="000000"/>
                </a:solidFill>
              </a:rPr>
              <a:t>Sound test suites for CPS</a:t>
            </a:r>
          </a:p>
          <a:p>
            <a:pPr marL="457200" marR="0" lvl="0" indent="-228600" algn="l" rtl="0">
              <a:lnSpc>
                <a:spcPct val="115000"/>
              </a:lnSpc>
              <a:spcBef>
                <a:spcPts val="0"/>
              </a:spcBef>
              <a:spcAft>
                <a:spcPts val="1600"/>
              </a:spcAft>
              <a:buClr>
                <a:srgbClr val="000000"/>
              </a:buClr>
            </a:pPr>
            <a:r>
              <a:rPr lang="en" dirty="0">
                <a:solidFill>
                  <a:srgbClr val="000000"/>
                </a:solidFill>
              </a:rPr>
              <a:t>Conformance testing algorithm</a:t>
            </a: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410" name="Shape 410"/>
          <p:cNvSpPr txBox="1">
            <a:spLocks noGrp="1"/>
          </p:cNvSpPr>
          <p:nvPr>
            <p:ph type="body" idx="1"/>
          </p:nvPr>
        </p:nvSpPr>
        <p:spPr>
          <a:xfrm>
            <a:off x="4655100" y="1023600"/>
            <a:ext cx="3792600" cy="3192600"/>
          </a:xfrm>
          <a:prstGeom prst="rect">
            <a:avLst/>
          </a:prstGeom>
        </p:spPr>
        <p:txBody>
          <a:bodyPr lIns="91425" tIns="91425" rIns="91425" bIns="91425" anchor="t" anchorCtr="0">
            <a:noAutofit/>
          </a:bodyPr>
          <a:lstStyle/>
          <a:p>
            <a:pPr lvl="0" rtl="0">
              <a:spcBef>
                <a:spcPts val="0"/>
              </a:spcBef>
              <a:buNone/>
            </a:pPr>
            <a:r>
              <a:rPr lang="en" b="1" i="1" dirty="0">
                <a:solidFill>
                  <a:schemeClr val="dk1"/>
                </a:solidFill>
              </a:rPr>
              <a:t>Johnson et al., ICCPS ‘15 </a:t>
            </a:r>
            <a:r>
              <a:rPr lang="en" i="1" dirty="0">
                <a:solidFill>
                  <a:schemeClr val="dk1"/>
                </a:solidFill>
              </a:rPr>
              <a:t>[8]</a:t>
            </a:r>
          </a:p>
          <a:p>
            <a:pPr marL="457200" lvl="0" indent="-228600" rtl="0">
              <a:spcBef>
                <a:spcPts val="0"/>
              </a:spcBef>
              <a:buClr>
                <a:schemeClr val="dk1"/>
              </a:buClr>
            </a:pPr>
            <a:r>
              <a:rPr lang="en" dirty="0">
                <a:solidFill>
                  <a:schemeClr val="dk1"/>
                </a:solidFill>
              </a:rPr>
              <a:t>CPS specification mismatch identification</a:t>
            </a:r>
          </a:p>
          <a:p>
            <a:pPr marL="457200" lvl="0" indent="-228600" rtl="0">
              <a:spcBef>
                <a:spcPts val="0"/>
              </a:spcBef>
              <a:buClr>
                <a:schemeClr val="dk1"/>
              </a:buClr>
            </a:pPr>
            <a:r>
              <a:rPr lang="en" dirty="0">
                <a:solidFill>
                  <a:schemeClr val="dk1"/>
                </a:solidFill>
              </a:rPr>
              <a:t>Dynamic analysis approach</a:t>
            </a:r>
          </a:p>
          <a:p>
            <a:pPr lvl="0">
              <a:spcBef>
                <a:spcPts val="0"/>
              </a:spcBef>
              <a:buNone/>
            </a:pPr>
            <a:r>
              <a:rPr lang="en" b="1" i="1" dirty="0">
                <a:solidFill>
                  <a:srgbClr val="000000"/>
                </a:solidFill>
              </a:rPr>
              <a:t>Alur et al., CAV ‘09 </a:t>
            </a:r>
            <a:r>
              <a:rPr lang="en" i="1" dirty="0">
                <a:solidFill>
                  <a:srgbClr val="000000"/>
                </a:solidFill>
              </a:rPr>
              <a:t>[33]</a:t>
            </a:r>
          </a:p>
          <a:p>
            <a:pPr marL="457200" lvl="0" indent="-228600" rtl="0">
              <a:spcBef>
                <a:spcPts val="0"/>
              </a:spcBef>
              <a:buClr>
                <a:srgbClr val="000000"/>
              </a:buClr>
            </a:pPr>
            <a:r>
              <a:rPr lang="en" dirty="0">
                <a:solidFill>
                  <a:srgbClr val="000000"/>
                </a:solidFill>
              </a:rPr>
              <a:t>Generate symbolic traces</a:t>
            </a:r>
          </a:p>
          <a:p>
            <a:pPr marL="457200" lvl="0" indent="-228600" rtl="0">
              <a:spcBef>
                <a:spcPts val="0"/>
              </a:spcBef>
              <a:buClr>
                <a:srgbClr val="000000"/>
              </a:buClr>
            </a:pPr>
            <a:r>
              <a:rPr lang="en" dirty="0">
                <a:solidFill>
                  <a:srgbClr val="000000"/>
                </a:solidFill>
              </a:rPr>
              <a:t>Simulation and static analysis</a:t>
            </a:r>
          </a:p>
          <a:p>
            <a:pPr marL="457200" lvl="0" indent="-228600" rtl="0">
              <a:spcBef>
                <a:spcPts val="0"/>
              </a:spcBef>
              <a:buClr>
                <a:srgbClr val="000000"/>
              </a:buClr>
            </a:pPr>
            <a:r>
              <a:rPr lang="en" dirty="0">
                <a:solidFill>
                  <a:srgbClr val="000000"/>
                </a:solidFill>
              </a:rPr>
              <a:t>Coverage improvement </a:t>
            </a: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11700" y="2232900"/>
            <a:ext cx="8520600" cy="6777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a:solidFill>
                  <a:srgbClr val="3D85C6"/>
                </a:solidFill>
              </a:rPr>
              <a:t>Thank You!</a:t>
            </a:r>
          </a:p>
        </p:txBody>
      </p:sp>
      <p:sp>
        <p:nvSpPr>
          <p:cNvPr id="440" name="Shape 440"/>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50</a:t>
            </a:fld>
            <a:endParaRPr lang="e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253230" y="1685062"/>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5400" dirty="0">
                <a:solidFill>
                  <a:srgbClr val="3D85C6"/>
                </a:solidFill>
              </a:rPr>
              <a:t>References</a:t>
            </a:r>
          </a:p>
        </p:txBody>
      </p:sp>
      <p:sp>
        <p:nvSpPr>
          <p:cNvPr id="416" name="Shape 416"/>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419" name="Shape 419"/>
          <p:cNvSpPr txBox="1">
            <a:spLocks noGrp="1"/>
          </p:cNvSpPr>
          <p:nvPr>
            <p:ph type="body" idx="1"/>
          </p:nvPr>
        </p:nvSpPr>
        <p:spPr>
          <a:xfrm>
            <a:off x="4655100" y="1023600"/>
            <a:ext cx="3792600" cy="3192600"/>
          </a:xfrm>
          <a:prstGeom prst="rect">
            <a:avLst/>
          </a:prstGeom>
        </p:spPr>
        <p:txBody>
          <a:bodyPr lIns="91425" tIns="91425" rIns="91425" bIns="91425" anchor="t" anchorCtr="0">
            <a:noAutofit/>
          </a:bodyPr>
          <a:lstStyle/>
          <a:p>
            <a:pPr lvl="0" rtl="0">
              <a:spcBef>
                <a:spcPts val="0"/>
              </a:spcBef>
              <a:buNone/>
            </a:pPr>
            <a:endParaRPr dirty="0">
              <a:solidFill>
                <a:srgbClr val="000000"/>
              </a:solidFill>
            </a:endParaRP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51</a:t>
            </a:fld>
            <a:endParaRPr lang="en"/>
          </a:p>
        </p:txBody>
      </p:sp>
    </p:spTree>
    <p:extLst>
      <p:ext uri="{BB962C8B-B14F-4D97-AF65-F5344CB8AC3E}">
        <p14:creationId xmlns:p14="http://schemas.microsoft.com/office/powerpoint/2010/main" val="1129324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42520" y="0"/>
            <a:ext cx="3533844" cy="5143500"/>
          </a:xfrm>
          <a:prstGeom prst="rect">
            <a:avLst/>
          </a:prstGeom>
        </p:spPr>
      </p:pic>
      <p:pic>
        <p:nvPicPr>
          <p:cNvPr id="7" name="Picture 6"/>
          <p:cNvPicPr>
            <a:picLocks noChangeAspect="1"/>
          </p:cNvPicPr>
          <p:nvPr/>
        </p:nvPicPr>
        <p:blipFill>
          <a:blip r:embed="rId4"/>
          <a:stretch>
            <a:fillRect/>
          </a:stretch>
        </p:blipFill>
        <p:spPr>
          <a:xfrm>
            <a:off x="424383" y="0"/>
            <a:ext cx="4122044" cy="5143500"/>
          </a:xfrm>
          <a:prstGeom prst="rect">
            <a:avLst/>
          </a:prstGeom>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52</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2232900"/>
            <a:ext cx="8520600" cy="6777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a:solidFill>
                  <a:srgbClr val="3D85C6"/>
                </a:solidFill>
              </a:rPr>
              <a:t>Supplementary Materials</a:t>
            </a:r>
          </a:p>
        </p:txBody>
      </p:sp>
      <p:sp>
        <p:nvSpPr>
          <p:cNvPr id="447" name="Shape 447"/>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53</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solidFill>
                  <a:srgbClr val="3D85C6"/>
                </a:solidFill>
              </a:rPr>
              <a:t>Who uses Simulink/Stateflow?</a:t>
            </a:r>
          </a:p>
        </p:txBody>
      </p:sp>
      <p:sp>
        <p:nvSpPr>
          <p:cNvPr id="477" name="Shape 477"/>
          <p:cNvSpPr txBox="1">
            <a:spLocks noGrp="1"/>
          </p:cNvSpPr>
          <p:nvPr>
            <p:ph type="body" idx="1"/>
          </p:nvPr>
        </p:nvSpPr>
        <p:spPr>
          <a:xfrm>
            <a:off x="311700" y="821175"/>
            <a:ext cx="3961500" cy="36303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sz="1400">
                <a:solidFill>
                  <a:srgbClr val="000000"/>
                </a:solidFill>
              </a:rPr>
              <a:t>Aerospace and defence</a:t>
            </a:r>
          </a:p>
          <a:p>
            <a:pPr marL="457200" marR="0" lvl="0" indent="-304800" algn="l" rtl="0">
              <a:lnSpc>
                <a:spcPct val="115000"/>
              </a:lnSpc>
              <a:spcBef>
                <a:spcPts val="0"/>
              </a:spcBef>
              <a:spcAft>
                <a:spcPts val="1600"/>
              </a:spcAft>
              <a:buClr>
                <a:srgbClr val="000000"/>
              </a:buClr>
              <a:buSzPct val="100000"/>
            </a:pPr>
            <a:r>
              <a:rPr lang="en" sz="1200">
                <a:solidFill>
                  <a:srgbClr val="000000"/>
                </a:solidFill>
              </a:rPr>
              <a:t>Airbus, BAE, Bell Helicopter, Boeing, Cessna, EADS, Honeywell, Lockheed Martin, NASA, The US Air Force and Navy</a:t>
            </a:r>
          </a:p>
          <a:p>
            <a:pPr marR="0" lvl="0" algn="l" rtl="0">
              <a:lnSpc>
                <a:spcPct val="115000"/>
              </a:lnSpc>
              <a:spcBef>
                <a:spcPts val="0"/>
              </a:spcBef>
              <a:spcAft>
                <a:spcPts val="1600"/>
              </a:spcAft>
              <a:buNone/>
            </a:pPr>
            <a:r>
              <a:rPr lang="en" sz="1400">
                <a:solidFill>
                  <a:srgbClr val="000000"/>
                </a:solidFill>
              </a:rPr>
              <a:t>Automotive</a:t>
            </a:r>
          </a:p>
          <a:p>
            <a:pPr marL="457200" marR="0" lvl="0" indent="-304800" algn="l" rtl="0">
              <a:lnSpc>
                <a:spcPct val="115000"/>
              </a:lnSpc>
              <a:spcBef>
                <a:spcPts val="0"/>
              </a:spcBef>
              <a:spcAft>
                <a:spcPts val="1600"/>
              </a:spcAft>
              <a:buClr>
                <a:srgbClr val="000000"/>
              </a:buClr>
              <a:buSzPct val="100000"/>
            </a:pPr>
            <a:r>
              <a:rPr lang="en" sz="1200">
                <a:solidFill>
                  <a:srgbClr val="000000"/>
                </a:solidFill>
              </a:rPr>
              <a:t>Bosch, Daimler, Delphi, Ford, GM, Hyundai, Mazda, Nissan, Toyota, and Volvo</a:t>
            </a:r>
          </a:p>
          <a:p>
            <a:pPr marR="0" lvl="0" algn="l" rtl="0">
              <a:lnSpc>
                <a:spcPct val="115000"/>
              </a:lnSpc>
              <a:spcBef>
                <a:spcPts val="0"/>
              </a:spcBef>
              <a:spcAft>
                <a:spcPts val="1600"/>
              </a:spcAft>
              <a:buNone/>
            </a:pPr>
            <a:r>
              <a:rPr lang="en" sz="1200">
                <a:solidFill>
                  <a:srgbClr val="000000"/>
                </a:solidFill>
              </a:rPr>
              <a:t>Energy and Industrial Automation</a:t>
            </a:r>
          </a:p>
          <a:p>
            <a:pPr marL="457200" marR="0" lvl="0" indent="-304800" algn="l" rtl="0">
              <a:lnSpc>
                <a:spcPct val="115000"/>
              </a:lnSpc>
              <a:spcBef>
                <a:spcPts val="0"/>
              </a:spcBef>
              <a:spcAft>
                <a:spcPts val="1600"/>
              </a:spcAft>
              <a:buClr>
                <a:srgbClr val="000000"/>
              </a:buClr>
              <a:buSzPct val="100000"/>
            </a:pPr>
            <a:r>
              <a:rPr lang="en" sz="1200">
                <a:solidFill>
                  <a:srgbClr val="000000"/>
                </a:solidFill>
              </a:rPr>
              <a:t>ABB, Alstom, Halliburton, Johnson Controls, and Schlumberger</a:t>
            </a:r>
          </a:p>
        </p:txBody>
      </p:sp>
      <p:sp>
        <p:nvSpPr>
          <p:cNvPr id="478" name="Shape 478"/>
          <p:cNvSpPr txBox="1">
            <a:spLocks noGrp="1"/>
          </p:cNvSpPr>
          <p:nvPr>
            <p:ph type="body" idx="1"/>
          </p:nvPr>
        </p:nvSpPr>
        <p:spPr>
          <a:xfrm>
            <a:off x="4587475" y="847450"/>
            <a:ext cx="3961500" cy="36303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sz="1400">
                <a:solidFill>
                  <a:srgbClr val="000000"/>
                </a:solidFill>
              </a:rPr>
              <a:t>Biotech and Medical devices</a:t>
            </a:r>
          </a:p>
          <a:p>
            <a:pPr marL="457200" marR="0" lvl="0" indent="-304800" algn="l" rtl="0">
              <a:lnSpc>
                <a:spcPct val="115000"/>
              </a:lnSpc>
              <a:spcBef>
                <a:spcPts val="0"/>
              </a:spcBef>
              <a:spcAft>
                <a:spcPts val="1600"/>
              </a:spcAft>
              <a:buClr>
                <a:srgbClr val="000000"/>
              </a:buClr>
              <a:buSzPct val="100000"/>
            </a:pPr>
            <a:r>
              <a:rPr lang="en" sz="1200">
                <a:solidFill>
                  <a:srgbClr val="000000"/>
                </a:solidFill>
              </a:rPr>
              <a:t>Cochlear, Genetech, Novartis, Pfizer, Philips Healthcare, Roche, and VisionCare</a:t>
            </a:r>
          </a:p>
          <a:p>
            <a:pPr marR="0" lvl="0" algn="l" rtl="0">
              <a:lnSpc>
                <a:spcPct val="115000"/>
              </a:lnSpc>
              <a:spcBef>
                <a:spcPts val="0"/>
              </a:spcBef>
              <a:spcAft>
                <a:spcPts val="1600"/>
              </a:spcAft>
              <a:buNone/>
            </a:pPr>
            <a:r>
              <a:rPr lang="en" sz="1400">
                <a:solidFill>
                  <a:srgbClr val="000000"/>
                </a:solidFill>
              </a:rPr>
              <a:t>Communications and semiconductors</a:t>
            </a:r>
          </a:p>
          <a:p>
            <a:pPr marL="457200" marR="0" lvl="0" indent="-304800" algn="l" rtl="0">
              <a:lnSpc>
                <a:spcPct val="115000"/>
              </a:lnSpc>
              <a:spcBef>
                <a:spcPts val="0"/>
              </a:spcBef>
              <a:spcAft>
                <a:spcPts val="1600"/>
              </a:spcAft>
              <a:buClr>
                <a:srgbClr val="000000"/>
              </a:buClr>
              <a:buSzPct val="100000"/>
            </a:pPr>
            <a:r>
              <a:rPr lang="en" sz="1200">
                <a:solidFill>
                  <a:srgbClr val="000000"/>
                </a:solidFill>
              </a:rPr>
              <a:t>Alcatel-Lucent, Broadcom, Epson, Fujitsu, Realtek, Renesas, and Vodafone</a:t>
            </a: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54</a:t>
            </a:fld>
            <a:endParaRPr lang="e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SUT Options to Vary</a:t>
            </a:r>
          </a:p>
        </p:txBody>
      </p:sp>
      <p:pic>
        <p:nvPicPr>
          <p:cNvPr id="485" name="Shape 485" descr="randgen.PNG"/>
          <p:cNvPicPr preferRelativeResize="0"/>
          <p:nvPr/>
        </p:nvPicPr>
        <p:blipFill rotWithShape="1">
          <a:blip r:embed="rId3">
            <a:alphaModFix/>
          </a:blip>
          <a:srcRect l="62118" t="1477"/>
          <a:stretch/>
        </p:blipFill>
        <p:spPr>
          <a:xfrm>
            <a:off x="5603974" y="870325"/>
            <a:ext cx="3463898" cy="3918749"/>
          </a:xfrm>
          <a:prstGeom prst="rect">
            <a:avLst/>
          </a:prstGeom>
          <a:noFill/>
          <a:ln>
            <a:noFill/>
          </a:ln>
        </p:spPr>
      </p:pic>
      <p:sp>
        <p:nvSpPr>
          <p:cNvPr id="486" name="Shape 486"/>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487" name="Shape 487"/>
          <p:cNvSpPr txBox="1">
            <a:spLocks noGrp="1"/>
          </p:cNvSpPr>
          <p:nvPr>
            <p:ph type="body" idx="1"/>
          </p:nvPr>
        </p:nvSpPr>
        <p:spPr>
          <a:xfrm>
            <a:off x="311700" y="712925"/>
            <a:ext cx="5181300" cy="37230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 dirty="0">
                <a:solidFill>
                  <a:srgbClr val="000000"/>
                </a:solidFill>
              </a:rPr>
              <a:t>Simulation Modes</a:t>
            </a:r>
          </a:p>
          <a:p>
            <a:pPr marL="914400" marR="0" lvl="1" indent="-228600" algn="l" rtl="0">
              <a:lnSpc>
                <a:spcPct val="115000"/>
              </a:lnSpc>
              <a:spcBef>
                <a:spcPts val="0"/>
              </a:spcBef>
              <a:spcAft>
                <a:spcPts val="1600"/>
              </a:spcAft>
              <a:buClr>
                <a:srgbClr val="000000"/>
              </a:buClr>
            </a:pPr>
            <a:r>
              <a:rPr lang="en" i="1" dirty="0">
                <a:solidFill>
                  <a:srgbClr val="000000"/>
                </a:solidFill>
              </a:rPr>
              <a:t>Normal</a:t>
            </a:r>
            <a:r>
              <a:rPr lang="en" dirty="0">
                <a:solidFill>
                  <a:srgbClr val="000000"/>
                </a:solidFill>
              </a:rPr>
              <a:t>, </a:t>
            </a:r>
            <a:r>
              <a:rPr lang="en" i="1" dirty="0">
                <a:solidFill>
                  <a:srgbClr val="000000"/>
                </a:solidFill>
              </a:rPr>
              <a:t>Accelerated</a:t>
            </a:r>
            <a:r>
              <a:rPr lang="en" dirty="0">
                <a:solidFill>
                  <a:srgbClr val="000000"/>
                </a:solidFill>
              </a:rPr>
              <a:t> and </a:t>
            </a:r>
            <a:r>
              <a:rPr lang="en" i="1" dirty="0">
                <a:solidFill>
                  <a:srgbClr val="000000"/>
                </a:solidFill>
              </a:rPr>
              <a:t>Rapid Accelerated</a:t>
            </a:r>
            <a:r>
              <a:rPr lang="en" dirty="0">
                <a:solidFill>
                  <a:srgbClr val="000000"/>
                </a:solidFill>
              </a:rPr>
              <a:t> modes</a:t>
            </a:r>
          </a:p>
          <a:p>
            <a:pPr marL="457200" marR="0" lvl="0" indent="-228600" algn="l" rtl="0">
              <a:lnSpc>
                <a:spcPct val="115000"/>
              </a:lnSpc>
              <a:spcBef>
                <a:spcPts val="0"/>
              </a:spcBef>
              <a:spcAft>
                <a:spcPts val="1600"/>
              </a:spcAft>
              <a:buClr>
                <a:srgbClr val="000000"/>
              </a:buClr>
            </a:pPr>
            <a:r>
              <a:rPr lang="en" dirty="0">
                <a:solidFill>
                  <a:srgbClr val="000000"/>
                </a:solidFill>
              </a:rPr>
              <a:t>Compilers</a:t>
            </a:r>
          </a:p>
          <a:p>
            <a:pPr marL="914400" marR="0" lvl="1" indent="-228600" algn="l" rtl="0">
              <a:lnSpc>
                <a:spcPct val="115000"/>
              </a:lnSpc>
              <a:spcBef>
                <a:spcPts val="0"/>
              </a:spcBef>
              <a:spcAft>
                <a:spcPts val="1600"/>
              </a:spcAft>
              <a:buClr>
                <a:srgbClr val="000000"/>
              </a:buClr>
            </a:pPr>
            <a:r>
              <a:rPr lang="en" dirty="0">
                <a:solidFill>
                  <a:srgbClr val="000000"/>
                </a:solidFill>
              </a:rPr>
              <a:t>MinGW/MS Visual C++/GCC</a:t>
            </a:r>
          </a:p>
          <a:p>
            <a:pPr marL="457200" marR="0" lvl="0" indent="-228600" algn="l" rtl="0">
              <a:lnSpc>
                <a:spcPct val="115000"/>
              </a:lnSpc>
              <a:spcBef>
                <a:spcPts val="0"/>
              </a:spcBef>
              <a:spcAft>
                <a:spcPts val="1600"/>
              </a:spcAft>
              <a:buClr>
                <a:srgbClr val="000000"/>
              </a:buClr>
            </a:pPr>
            <a:r>
              <a:rPr lang="en" dirty="0">
                <a:solidFill>
                  <a:srgbClr val="000000"/>
                </a:solidFill>
              </a:rPr>
              <a:t>Compiler Optimization </a:t>
            </a:r>
          </a:p>
          <a:p>
            <a:pPr marL="914400" marR="0" lvl="1" indent="-228600" algn="l" rtl="0">
              <a:lnSpc>
                <a:spcPct val="115000"/>
              </a:lnSpc>
              <a:spcBef>
                <a:spcPts val="0"/>
              </a:spcBef>
              <a:spcAft>
                <a:spcPts val="1600"/>
              </a:spcAft>
              <a:buClr>
                <a:srgbClr val="000000"/>
              </a:buClr>
            </a:pPr>
            <a:r>
              <a:rPr lang="en" dirty="0">
                <a:solidFill>
                  <a:srgbClr val="000000"/>
                </a:solidFill>
              </a:rPr>
              <a:t>Various optimization levels/no optimization</a:t>
            </a:r>
          </a:p>
          <a:p>
            <a:pPr marL="457200" marR="0" lvl="0" indent="-228600" algn="l" rtl="0">
              <a:lnSpc>
                <a:spcPct val="115000"/>
              </a:lnSpc>
              <a:spcBef>
                <a:spcPts val="0"/>
              </a:spcBef>
              <a:spcAft>
                <a:spcPts val="1600"/>
              </a:spcAft>
              <a:buClr>
                <a:srgbClr val="000000"/>
              </a:buClr>
            </a:pPr>
            <a:r>
              <a:rPr lang="en" dirty="0">
                <a:solidFill>
                  <a:srgbClr val="000000"/>
                </a:solidFill>
              </a:rPr>
              <a:t>Targets and platforms</a:t>
            </a:r>
          </a:p>
          <a:p>
            <a:pPr marL="457200" marR="0" lvl="0" indent="-228600" algn="l" rtl="0">
              <a:lnSpc>
                <a:spcPct val="115000"/>
              </a:lnSpc>
              <a:spcBef>
                <a:spcPts val="0"/>
              </a:spcBef>
              <a:spcAft>
                <a:spcPts val="1600"/>
              </a:spcAft>
              <a:buClr>
                <a:srgbClr val="000000"/>
              </a:buClr>
            </a:pPr>
            <a:r>
              <a:rPr lang="en" dirty="0">
                <a:solidFill>
                  <a:srgbClr val="000000"/>
                </a:solidFill>
              </a:rPr>
              <a:t>Simulation solvers</a:t>
            </a:r>
          </a:p>
          <a:p>
            <a:pPr marR="0" lvl="0" algn="l" rtl="0">
              <a:lnSpc>
                <a:spcPct val="115000"/>
              </a:lnSpc>
              <a:spcBef>
                <a:spcPts val="0"/>
              </a:spcBef>
              <a:spcAft>
                <a:spcPts val="1600"/>
              </a:spcAft>
              <a:buNone/>
            </a:pPr>
            <a:r>
              <a:rPr lang="en" sz="1100" dirty="0">
                <a:solidFill>
                  <a:srgbClr val="000000"/>
                </a:solidFill>
              </a:rPr>
              <a:t>(This is just a list of possibilities, our current setup uses handful of these options listed later)</a:t>
            </a:r>
          </a:p>
          <a:p>
            <a:pPr lvl="0" rtl="0">
              <a:spcBef>
                <a:spcPts val="0"/>
              </a:spcBef>
              <a:buNone/>
            </a:pP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55</a:t>
            </a:fld>
            <a:endParaRPr lang="e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lIns="91425" tIns="91425" rIns="91425" bIns="91425" anchor="t" anchorCtr="0"/>
          <a:lstStyle/>
          <a:p>
            <a:pPr>
              <a:lnSpc>
                <a:spcPct val="115000"/>
              </a:lnSpc>
              <a:spcAft>
                <a:spcPts val="1600"/>
              </a:spcAft>
            </a:pPr>
            <a:r>
              <a:rPr lang="en-US" dirty="0">
                <a:solidFill>
                  <a:srgbClr val="3D85C6"/>
                </a:solidFill>
              </a:rPr>
              <a:t>Background: CPS model</a:t>
            </a:r>
          </a:p>
        </p:txBody>
      </p:sp>
      <p:sp>
        <p:nvSpPr>
          <p:cNvPr id="3" name="Text Placeholder 2"/>
          <p:cNvSpPr>
            <a:spLocks noGrp="1"/>
          </p:cNvSpPr>
          <p:nvPr>
            <p:ph type="body" idx="1"/>
          </p:nvPr>
        </p:nvSpPr>
        <p:spPr/>
        <p:txBody>
          <a:bodyPr/>
          <a:lstStyle/>
          <a:p>
            <a:r>
              <a:rPr lang="en-US" b="1" dirty="0">
                <a:solidFill>
                  <a:schemeClr val="tx1"/>
                </a:solidFill>
              </a:rPr>
              <a:t>Parameter: </a:t>
            </a:r>
            <a:r>
              <a:rPr lang="en-US" dirty="0">
                <a:solidFill>
                  <a:schemeClr val="tx1"/>
                </a:solidFill>
              </a:rPr>
              <a:t>Influences model’s behavior</a:t>
            </a:r>
          </a:p>
          <a:p>
            <a:r>
              <a:rPr lang="en-US" b="1" dirty="0">
                <a:solidFill>
                  <a:schemeClr val="tx1"/>
                </a:solidFill>
              </a:rPr>
              <a:t>Block:</a:t>
            </a:r>
            <a:r>
              <a:rPr lang="en-US" dirty="0">
                <a:solidFill>
                  <a:schemeClr val="tx1"/>
                </a:solidFill>
              </a:rPr>
              <a:t> Node, basic component of CPS model, represents a formula / code</a:t>
            </a:r>
            <a:br>
              <a:rPr lang="en-US" dirty="0">
                <a:solidFill>
                  <a:schemeClr val="tx1"/>
                </a:solidFill>
              </a:rPr>
            </a:br>
            <a:r>
              <a:rPr lang="en-US" dirty="0">
                <a:solidFill>
                  <a:schemeClr val="tx1"/>
                </a:solidFill>
              </a:rPr>
              <a:t>	</a:t>
            </a:r>
            <a:r>
              <a:rPr lang="en-US" b="1" dirty="0">
                <a:solidFill>
                  <a:schemeClr val="tx1"/>
                </a:solidFill>
              </a:rPr>
              <a:t>Input port: </a:t>
            </a:r>
            <a:r>
              <a:rPr lang="en-US" dirty="0">
                <a:solidFill>
                  <a:schemeClr val="tx1"/>
                </a:solidFill>
              </a:rPr>
              <a:t>accepts data for block’s processing</a:t>
            </a:r>
            <a:br>
              <a:rPr lang="en-US" dirty="0">
                <a:solidFill>
                  <a:schemeClr val="tx1"/>
                </a:solidFill>
              </a:rPr>
            </a:br>
            <a:r>
              <a:rPr lang="en-US" dirty="0">
                <a:solidFill>
                  <a:schemeClr val="tx1"/>
                </a:solidFill>
              </a:rPr>
              <a:t>		Connected to a single output port</a:t>
            </a:r>
            <a:br>
              <a:rPr lang="en-US" dirty="0">
                <a:solidFill>
                  <a:schemeClr val="tx1"/>
                </a:solidFill>
              </a:rPr>
            </a:br>
            <a:r>
              <a:rPr lang="en-US" dirty="0">
                <a:solidFill>
                  <a:schemeClr val="tx1"/>
                </a:solidFill>
              </a:rPr>
              <a:t>	</a:t>
            </a:r>
            <a:r>
              <a:rPr lang="en-US" b="1" dirty="0">
                <a:solidFill>
                  <a:schemeClr val="tx1"/>
                </a:solidFill>
              </a:rPr>
              <a:t>Output port: </a:t>
            </a:r>
            <a:r>
              <a:rPr lang="en-US" dirty="0">
                <a:solidFill>
                  <a:schemeClr val="tx1"/>
                </a:solidFill>
              </a:rPr>
              <a:t>emits data produced by block</a:t>
            </a:r>
            <a:br>
              <a:rPr lang="en-US" dirty="0">
                <a:solidFill>
                  <a:schemeClr val="tx1"/>
                </a:solidFill>
              </a:rPr>
            </a:br>
            <a:r>
              <a:rPr lang="en-US" dirty="0">
                <a:solidFill>
                  <a:schemeClr val="tx1"/>
                </a:solidFill>
              </a:rPr>
              <a:t>		Can be connected to multiple input ports</a:t>
            </a:r>
            <a:br>
              <a:rPr lang="en-US" dirty="0">
                <a:solidFill>
                  <a:schemeClr val="tx1"/>
                </a:solidFill>
              </a:rPr>
            </a:br>
            <a:r>
              <a:rPr lang="en-US" b="1" dirty="0">
                <a:solidFill>
                  <a:schemeClr val="tx1"/>
                </a:solidFill>
              </a:rPr>
              <a:t>	Parameter: </a:t>
            </a:r>
            <a:r>
              <a:rPr lang="en-US" dirty="0">
                <a:solidFill>
                  <a:schemeClr val="tx1"/>
                </a:solidFill>
              </a:rPr>
              <a:t>Influences block’s behavior</a:t>
            </a:r>
            <a:endParaRPr lang="en-US" b="1" dirty="0">
              <a:solidFill>
                <a:schemeClr val="tx1"/>
              </a:solidFill>
            </a:endParaRPr>
          </a:p>
          <a:p>
            <a:r>
              <a:rPr lang="en-US" b="1" dirty="0">
                <a:solidFill>
                  <a:schemeClr val="tx1"/>
                </a:solidFill>
              </a:rPr>
              <a:t>Connection:</a:t>
            </a:r>
            <a:r>
              <a:rPr lang="en-US" dirty="0">
                <a:solidFill>
                  <a:schemeClr val="tx1"/>
                </a:solidFill>
              </a:rPr>
              <a:t> Edge between blocks</a:t>
            </a:r>
          </a:p>
          <a:p>
            <a:r>
              <a:rPr lang="en-US" b="1" dirty="0">
                <a:solidFill>
                  <a:schemeClr val="tx1"/>
                </a:solidFill>
              </a:rPr>
              <a:t>Block library:</a:t>
            </a:r>
            <a:r>
              <a:rPr lang="en-US" dirty="0">
                <a:solidFill>
                  <a:schemeClr val="tx1"/>
                </a:solidFill>
              </a:rPr>
              <a:t> Similar to a standard library of traditional programming language</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56</a:t>
            </a:fld>
            <a:endParaRPr lang="en"/>
          </a:p>
        </p:txBody>
      </p:sp>
    </p:spTree>
    <p:extLst>
      <p:ext uri="{BB962C8B-B14F-4D97-AF65-F5344CB8AC3E}">
        <p14:creationId xmlns:p14="http://schemas.microsoft.com/office/powerpoint/2010/main" val="3852151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lIns="91425" tIns="91425" rIns="91425" bIns="91425" anchor="t" anchorCtr="0"/>
          <a:lstStyle/>
          <a:p>
            <a:pPr>
              <a:lnSpc>
                <a:spcPct val="115000"/>
              </a:lnSpc>
              <a:spcAft>
                <a:spcPts val="1600"/>
              </a:spcAft>
            </a:pPr>
            <a:r>
              <a:rPr lang="en-US" dirty="0">
                <a:solidFill>
                  <a:srgbClr val="3D85C6"/>
                </a:solidFill>
              </a:rPr>
              <a:t>Background: CPS model hierarchy</a:t>
            </a:r>
          </a:p>
        </p:txBody>
      </p:sp>
      <p:sp>
        <p:nvSpPr>
          <p:cNvPr id="3" name="Text Placeholder 2"/>
          <p:cNvSpPr>
            <a:spLocks noGrp="1"/>
          </p:cNvSpPr>
          <p:nvPr>
            <p:ph type="body" idx="1"/>
          </p:nvPr>
        </p:nvSpPr>
        <p:spPr/>
        <p:txBody>
          <a:bodyPr/>
          <a:lstStyle/>
          <a:p>
            <a:r>
              <a:rPr lang="en-US" dirty="0">
                <a:solidFill>
                  <a:schemeClr val="tx1"/>
                </a:solidFill>
              </a:rPr>
              <a:t>Very popular among industrial Simulink users</a:t>
            </a:r>
          </a:p>
          <a:p>
            <a:r>
              <a:rPr lang="en-US" b="1" dirty="0">
                <a:solidFill>
                  <a:schemeClr val="tx1"/>
                </a:solidFill>
              </a:rPr>
              <a:t>Model block: </a:t>
            </a:r>
            <a:r>
              <a:rPr lang="en-US" dirty="0">
                <a:solidFill>
                  <a:schemeClr val="tx1"/>
                </a:solidFill>
              </a:rPr>
              <a:t>References a group of blocks</a:t>
            </a:r>
          </a:p>
          <a:p>
            <a:r>
              <a:rPr lang="en-US" b="1" dirty="0">
                <a:solidFill>
                  <a:schemeClr val="tx1"/>
                </a:solidFill>
              </a:rPr>
              <a:t>Child model:</a:t>
            </a:r>
            <a:r>
              <a:rPr lang="en-US" dirty="0">
                <a:solidFill>
                  <a:schemeClr val="tx1"/>
                </a:solidFill>
              </a:rPr>
              <a:t> Referenced by a model block</a:t>
            </a:r>
          </a:p>
          <a:p>
            <a:r>
              <a:rPr lang="en-US" b="1" dirty="0">
                <a:solidFill>
                  <a:schemeClr val="tx1"/>
                </a:solidFill>
              </a:rPr>
              <a:t>Parent model:</a:t>
            </a:r>
            <a:r>
              <a:rPr lang="en-US" dirty="0">
                <a:solidFill>
                  <a:schemeClr val="tx1"/>
                </a:solidFill>
              </a:rPr>
              <a:t> Contains a model block</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57</a:t>
            </a:fld>
            <a:endParaRPr lang="en"/>
          </a:p>
        </p:txBody>
      </p:sp>
    </p:spTree>
    <p:extLst>
      <p:ext uri="{BB962C8B-B14F-4D97-AF65-F5344CB8AC3E}">
        <p14:creationId xmlns:p14="http://schemas.microsoft.com/office/powerpoint/2010/main" val="2813354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lIns="91425" tIns="91425" rIns="91425" bIns="91425" anchor="t" anchorCtr="0"/>
          <a:lstStyle/>
          <a:p>
            <a:pPr>
              <a:lnSpc>
                <a:spcPct val="115000"/>
              </a:lnSpc>
              <a:spcAft>
                <a:spcPts val="1600"/>
              </a:spcAft>
            </a:pPr>
            <a:r>
              <a:rPr lang="en-US" dirty="0">
                <a:solidFill>
                  <a:srgbClr val="3D85C6"/>
                </a:solidFill>
              </a:rPr>
              <a:t>Background: CPS development tool</a:t>
            </a:r>
          </a:p>
        </p:txBody>
      </p:sp>
      <p:sp>
        <p:nvSpPr>
          <p:cNvPr id="3" name="Text Placeholder 2"/>
          <p:cNvSpPr>
            <a:spLocks noGrp="1"/>
          </p:cNvSpPr>
          <p:nvPr>
            <p:ph type="body" idx="1"/>
          </p:nvPr>
        </p:nvSpPr>
        <p:spPr/>
        <p:txBody>
          <a:bodyPr/>
          <a:lstStyle/>
          <a:p>
            <a:r>
              <a:rPr lang="en-US" b="1" dirty="0">
                <a:solidFill>
                  <a:schemeClr val="tx1"/>
                </a:solidFill>
              </a:rPr>
              <a:t>Type-checker: </a:t>
            </a:r>
            <a:r>
              <a:rPr lang="en-US" dirty="0">
                <a:solidFill>
                  <a:schemeClr val="tx1"/>
                </a:solidFill>
              </a:rPr>
              <a:t>Check if CPS model is syntactically well-formed</a:t>
            </a:r>
            <a:br>
              <a:rPr lang="en-US" dirty="0">
                <a:solidFill>
                  <a:schemeClr val="tx1"/>
                </a:solidFill>
              </a:rPr>
            </a:br>
            <a:r>
              <a:rPr lang="en-US" dirty="0">
                <a:solidFill>
                  <a:schemeClr val="tx1"/>
                </a:solidFill>
              </a:rPr>
              <a:t>	E.g.: Data type mismatch between connected output and input ports</a:t>
            </a:r>
            <a:endParaRPr lang="en-US" b="1" dirty="0">
              <a:solidFill>
                <a:schemeClr val="tx1"/>
              </a:solidFill>
            </a:endParaRPr>
          </a:p>
          <a:p>
            <a:r>
              <a:rPr lang="en-US" b="1" dirty="0">
                <a:solidFill>
                  <a:schemeClr val="tx1"/>
                </a:solidFill>
              </a:rPr>
              <a:t>Simulator: </a:t>
            </a:r>
            <a:r>
              <a:rPr lang="en-US" dirty="0">
                <a:solidFill>
                  <a:schemeClr val="tx1"/>
                </a:solidFill>
              </a:rPr>
              <a:t>Numerically solve model’s formulas</a:t>
            </a:r>
            <a:br>
              <a:rPr lang="en-US" dirty="0">
                <a:solidFill>
                  <a:schemeClr val="tx1"/>
                </a:solidFill>
              </a:rPr>
            </a:br>
            <a:r>
              <a:rPr lang="en-US" dirty="0">
                <a:solidFill>
                  <a:schemeClr val="tx1"/>
                </a:solidFill>
              </a:rPr>
              <a:t>	Calculate blocks’ outputs</a:t>
            </a:r>
            <a:br>
              <a:rPr lang="en-US" dirty="0">
                <a:solidFill>
                  <a:schemeClr val="tx1"/>
                </a:solidFill>
              </a:rPr>
            </a:br>
            <a:r>
              <a:rPr lang="en-US" dirty="0">
                <a:solidFill>
                  <a:schemeClr val="tx1"/>
                </a:solidFill>
              </a:rPr>
              <a:t>	For N simulation steps</a:t>
            </a:r>
            <a:br>
              <a:rPr lang="en-US" dirty="0">
                <a:solidFill>
                  <a:schemeClr val="tx1"/>
                </a:solidFill>
              </a:rPr>
            </a:br>
            <a:r>
              <a:rPr lang="en-US" dirty="0">
                <a:solidFill>
                  <a:schemeClr val="tx1"/>
                </a:solidFill>
              </a:rPr>
              <a:t>	</a:t>
            </a:r>
            <a:r>
              <a:rPr lang="en-US" b="1" dirty="0">
                <a:solidFill>
                  <a:schemeClr val="tx1"/>
                </a:solidFill>
              </a:rPr>
              <a:t>Mode:</a:t>
            </a:r>
            <a:r>
              <a:rPr lang="en-US" dirty="0">
                <a:solidFill>
                  <a:schemeClr val="tx1"/>
                </a:solidFill>
              </a:rPr>
              <a:t> Interpreted vs. Compiled vs. Combinations</a:t>
            </a:r>
            <a:br>
              <a:rPr lang="en-US" dirty="0">
                <a:solidFill>
                  <a:schemeClr val="tx1"/>
                </a:solidFill>
              </a:rPr>
            </a:br>
            <a:r>
              <a:rPr lang="en-US" dirty="0">
                <a:solidFill>
                  <a:schemeClr val="tx1"/>
                </a:solidFill>
              </a:rPr>
              <a:t>		Simulink: “Accelerator”, “Rapid Accelerator”, etc.</a:t>
            </a:r>
          </a:p>
          <a:p>
            <a:r>
              <a:rPr lang="en-US" b="1" dirty="0">
                <a:solidFill>
                  <a:schemeClr val="tx1"/>
                </a:solidFill>
              </a:rPr>
              <a:t>Signal:</a:t>
            </a:r>
            <a:r>
              <a:rPr lang="en-US" dirty="0">
                <a:solidFill>
                  <a:schemeClr val="tx1"/>
                </a:solidFill>
              </a:rPr>
              <a:t> Output of a block's port at a particular simulation step</a:t>
            </a:r>
          </a:p>
          <a:p>
            <a:r>
              <a:rPr lang="en-US" b="1" dirty="0">
                <a:solidFill>
                  <a:schemeClr val="tx1"/>
                </a:solidFill>
              </a:rPr>
              <a:t>Code generator:</a:t>
            </a:r>
            <a:r>
              <a:rPr lang="en-US" dirty="0">
                <a:solidFill>
                  <a:schemeClr val="tx1"/>
                </a:solidFill>
              </a:rPr>
              <a:t> Generate native code for (embedded) target platform</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58</a:t>
            </a:fld>
            <a:endParaRPr lang="en"/>
          </a:p>
        </p:txBody>
      </p:sp>
    </p:spTree>
    <p:extLst>
      <p:ext uri="{BB962C8B-B14F-4D97-AF65-F5344CB8AC3E}">
        <p14:creationId xmlns:p14="http://schemas.microsoft.com/office/powerpoint/2010/main" val="224957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Tools Improvement Approaches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8" name="Shape 109"/>
          <p:cNvSpPr txBox="1">
            <a:spLocks/>
          </p:cNvSpPr>
          <p:nvPr/>
        </p:nvSpPr>
        <p:spPr>
          <a:xfrm>
            <a:off x="418605" y="906370"/>
            <a:ext cx="3990000" cy="3563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sz="2400" dirty="0">
                <a:solidFill>
                  <a:srgbClr val="000000"/>
                </a:solidFill>
              </a:rPr>
              <a:t>Formally verifying components</a:t>
            </a:r>
          </a:p>
          <a:p>
            <a:endParaRPr lang="en-US" dirty="0">
              <a:solidFill>
                <a:srgbClr val="000000"/>
              </a:solidFill>
            </a:endParaRPr>
          </a:p>
        </p:txBody>
      </p:sp>
      <p:sp>
        <p:nvSpPr>
          <p:cNvPr id="9" name="Shape 109"/>
          <p:cNvSpPr txBox="1">
            <a:spLocks noGrp="1"/>
          </p:cNvSpPr>
          <p:nvPr>
            <p:ph type="body" idx="1"/>
          </p:nvPr>
        </p:nvSpPr>
        <p:spPr>
          <a:xfrm>
            <a:off x="4508975" y="942451"/>
            <a:ext cx="3990000" cy="1081794"/>
          </a:xfrm>
          <a:prstGeom prst="rect">
            <a:avLst/>
          </a:prstGeom>
        </p:spPr>
        <p:txBody>
          <a:bodyPr lIns="91425" tIns="91425" rIns="91425" bIns="91425" anchor="t" anchorCtr="0">
            <a:noAutofit/>
          </a:bodyPr>
          <a:lstStyle/>
          <a:p>
            <a:pPr lvl="0" rtl="0">
              <a:spcBef>
                <a:spcPts val="0"/>
              </a:spcBef>
              <a:buNone/>
            </a:pPr>
            <a:r>
              <a:rPr lang="en" dirty="0">
                <a:solidFill>
                  <a:srgbClr val="000000"/>
                </a:solidFill>
              </a:rPr>
              <a:t>[-] Currently Not feasible</a:t>
            </a:r>
          </a:p>
          <a:p>
            <a:pPr marL="457200" lvl="0" indent="-228600" rtl="0">
              <a:spcBef>
                <a:spcPts val="0"/>
              </a:spcBef>
              <a:buClr>
                <a:srgbClr val="000000"/>
              </a:buClr>
            </a:pPr>
            <a:r>
              <a:rPr lang="en" dirty="0">
                <a:solidFill>
                  <a:srgbClr val="000000"/>
                </a:solidFill>
              </a:rPr>
              <a:t>Large codebase</a:t>
            </a:r>
          </a:p>
          <a:p>
            <a:pPr lvl="0" rtl="0">
              <a:spcBef>
                <a:spcPts val="0"/>
              </a:spcBef>
              <a:buNone/>
            </a:pPr>
            <a:endParaRPr dirty="0">
              <a:solidFill>
                <a:srgbClr val="000000"/>
              </a:solidFill>
            </a:endParaRPr>
          </a:p>
        </p:txBody>
      </p:sp>
      <p:sp>
        <p:nvSpPr>
          <p:cNvPr id="6" name="Rectangle 5"/>
          <p:cNvSpPr/>
          <p:nvPr/>
        </p:nvSpPr>
        <p:spPr>
          <a:xfrm>
            <a:off x="4217975" y="2467107"/>
            <a:ext cx="4572000" cy="1253164"/>
          </a:xfrm>
          <a:prstGeom prst="rect">
            <a:avLst/>
          </a:prstGeom>
        </p:spPr>
        <p:txBody>
          <a:bodyPr>
            <a:spAutoFit/>
          </a:bodyPr>
          <a:lstStyle/>
          <a:p>
            <a:pPr marL="457200" lvl="0" indent="-228600">
              <a:lnSpc>
                <a:spcPct val="115000"/>
              </a:lnSpc>
              <a:spcAft>
                <a:spcPts val="1600"/>
              </a:spcAft>
              <a:buClr>
                <a:srgbClr val="000000"/>
              </a:buClr>
              <a:buSzPct val="100000"/>
            </a:pPr>
            <a:r>
              <a:rPr lang="en" sz="1800" dirty="0"/>
              <a:t>[-] No complete and/or updated specifications</a:t>
            </a:r>
            <a:endParaRPr lang="en" sz="1800" i="1" dirty="0"/>
          </a:p>
          <a:p>
            <a:pPr marL="457200" indent="-228600">
              <a:lnSpc>
                <a:spcPct val="115000"/>
              </a:lnSpc>
              <a:spcAft>
                <a:spcPts val="1600"/>
              </a:spcAft>
              <a:buClr>
                <a:srgbClr val="000000"/>
              </a:buClr>
              <a:buSzPct val="100000"/>
            </a:pPr>
            <a:r>
              <a:rPr lang="en" sz="1800" dirty="0"/>
              <a:t>	Rapid release cycle of products</a:t>
            </a:r>
          </a:p>
        </p:txBody>
      </p:sp>
      <p:grpSp>
        <p:nvGrpSpPr>
          <p:cNvPr id="12" name="Group 11"/>
          <p:cNvGrpSpPr/>
          <p:nvPr/>
        </p:nvGrpSpPr>
        <p:grpSpPr>
          <a:xfrm>
            <a:off x="545974" y="1953581"/>
            <a:ext cx="2568399" cy="2522797"/>
            <a:chOff x="545974" y="1953581"/>
            <a:chExt cx="2568399" cy="2522797"/>
          </a:xfrm>
        </p:grpSpPr>
        <p:sp>
          <p:nvSpPr>
            <p:cNvPr id="13" name="Shape 217"/>
            <p:cNvSpPr/>
            <p:nvPr/>
          </p:nvSpPr>
          <p:spPr>
            <a:xfrm rot="-405201">
              <a:off x="545974" y="1953581"/>
              <a:ext cx="2568399" cy="2522797"/>
            </a:xfrm>
            <a:prstGeom prst="foldedCorner">
              <a:avLst>
                <a:gd name="adj" fmla="val 16667"/>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4800" dirty="0"/>
                <a:t>Formal</a:t>
              </a:r>
            </a:p>
            <a:p>
              <a:pPr lvl="0" rtl="0">
                <a:spcBef>
                  <a:spcPts val="0"/>
                </a:spcBef>
                <a:buNone/>
              </a:pPr>
              <a:r>
                <a:rPr lang="en" sz="4800" dirty="0"/>
                <a:t>Spec.</a:t>
              </a:r>
            </a:p>
          </p:txBody>
        </p:sp>
        <p:sp>
          <p:nvSpPr>
            <p:cNvPr id="14" name="Shape 218"/>
            <p:cNvSpPr/>
            <p:nvPr/>
          </p:nvSpPr>
          <p:spPr>
            <a:xfrm rot="20694446">
              <a:off x="594414" y="2032560"/>
              <a:ext cx="2325423" cy="2327955"/>
            </a:xfrm>
            <a:prstGeom prst="noSmoking">
              <a:avLst>
                <a:gd name="adj" fmla="val 18750"/>
              </a:avLst>
            </a:prstGeom>
            <a:solidFill>
              <a:srgbClr val="E06666">
                <a:alpha val="2100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98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Background: Differential Testing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27" name="Shape 161"/>
          <p:cNvSpPr/>
          <p:nvPr/>
        </p:nvSpPr>
        <p:spPr>
          <a:xfrm>
            <a:off x="1939728" y="374851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161"/>
          <p:cNvSpPr/>
          <p:nvPr/>
        </p:nvSpPr>
        <p:spPr>
          <a:xfrm>
            <a:off x="3686931" y="374845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a:off x="1209734" y="4138109"/>
            <a:ext cx="3444017" cy="7759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lvl="0" algn="ctr" rtl="0">
              <a:spcBef>
                <a:spcPts val="0"/>
              </a:spcBef>
              <a:buNone/>
            </a:pPr>
            <a:endParaRPr lang="en" dirty="0">
              <a:solidFill>
                <a:srgbClr val="073763"/>
              </a:solidFill>
            </a:endParaRPr>
          </a:p>
          <a:p>
            <a:pPr lvl="0" algn="ctr" rtl="0">
              <a:spcBef>
                <a:spcPts val="0"/>
              </a:spcBef>
              <a:buNone/>
            </a:pPr>
            <a:endParaRPr lang="en" dirty="0">
              <a:solidFill>
                <a:srgbClr val="073763"/>
              </a:solidFill>
            </a:endParaRPr>
          </a:p>
          <a:p>
            <a:pPr lvl="0" algn="ctr" rtl="0">
              <a:spcBef>
                <a:spcPts val="0"/>
              </a:spcBef>
              <a:buNone/>
            </a:pPr>
            <a:r>
              <a:rPr lang="en" sz="1600" b="1" i="1" dirty="0">
                <a:solidFill>
                  <a:schemeClr val="tx1"/>
                </a:solidFill>
              </a:rPr>
              <a:t>compare</a:t>
            </a:r>
            <a:endParaRPr lang="en" sz="2000" b="1" i="1" dirty="0">
              <a:solidFill>
                <a:schemeClr val="tx1"/>
              </a:solidFill>
            </a:endParaRPr>
          </a:p>
        </p:txBody>
      </p:sp>
      <p:sp>
        <p:nvSpPr>
          <p:cNvPr id="155" name="Shape 155"/>
          <p:cNvSpPr/>
          <p:nvPr/>
        </p:nvSpPr>
        <p:spPr>
          <a:xfrm>
            <a:off x="1209734" y="2029137"/>
            <a:ext cx="3444017" cy="1022165"/>
          </a:xfrm>
          <a:prstGeom prst="rect">
            <a:avLst/>
          </a:prstGeom>
          <a:solidFill>
            <a:srgbClr val="CFE2F3"/>
          </a:solidFill>
          <a:ln w="9525" cap="flat" cmpd="sng">
            <a:solidFill>
              <a:srgbClr val="0B5394"/>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r>
              <a:rPr lang="en" sz="1100" dirty="0">
                <a:solidFill>
                  <a:srgbClr val="073763"/>
                </a:solidFill>
              </a:rPr>
              <a:t>Test Subjects</a:t>
            </a:r>
          </a:p>
        </p:txBody>
      </p:sp>
      <p:sp>
        <p:nvSpPr>
          <p:cNvPr id="157" name="Shape 157"/>
          <p:cNvSpPr/>
          <p:nvPr/>
        </p:nvSpPr>
        <p:spPr>
          <a:xfrm>
            <a:off x="2580732" y="1071421"/>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Code, Model</a:t>
            </a:r>
            <a:endParaRPr lang="en" sz="1000" dirty="0"/>
          </a:p>
        </p:txBody>
      </p:sp>
      <p:sp>
        <p:nvSpPr>
          <p:cNvPr id="158" name="Shape 158"/>
          <p:cNvSpPr/>
          <p:nvPr/>
        </p:nvSpPr>
        <p:spPr>
          <a:xfrm>
            <a:off x="1613766"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1</a:t>
            </a:r>
          </a:p>
        </p:txBody>
      </p:sp>
      <p:sp>
        <p:nvSpPr>
          <p:cNvPr id="159" name="Shape 159"/>
          <p:cNvSpPr/>
          <p:nvPr/>
        </p:nvSpPr>
        <p:spPr>
          <a:xfrm rot="10800000">
            <a:off x="2078588" y="1769353"/>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a:off x="3112581"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2</a:t>
            </a:r>
          </a:p>
        </p:txBody>
      </p:sp>
      <p:sp>
        <p:nvSpPr>
          <p:cNvPr id="161" name="Shape 161"/>
          <p:cNvSpPr/>
          <p:nvPr/>
        </p:nvSpPr>
        <p:spPr>
          <a:xfrm>
            <a:off x="1939728" y="2940328"/>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2579757" y="4210632"/>
            <a:ext cx="754595" cy="358525"/>
          </a:xfrm>
          <a:prstGeom prst="leftRightArrow">
            <a:avLst>
              <a:gd name="adj1" fmla="val 50000"/>
              <a:gd name="adj2" fmla="val 50000"/>
            </a:avLst>
          </a:prstGeom>
          <a:no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i="1" dirty="0">
                <a:solidFill>
                  <a:srgbClr val="0B5394"/>
                </a:solidFill>
              </a:rPr>
              <a:t>?</a:t>
            </a:r>
            <a:endParaRPr lang="en" sz="1050" i="1" dirty="0">
              <a:solidFill>
                <a:srgbClr val="0B5394"/>
              </a:solidFill>
            </a:endParaRPr>
          </a:p>
        </p:txBody>
      </p:sp>
      <p:sp>
        <p:nvSpPr>
          <p:cNvPr id="3" name="Rectangle: Rounded Corners 2"/>
          <p:cNvSpPr/>
          <p:nvPr/>
        </p:nvSpPr>
        <p:spPr>
          <a:xfrm>
            <a:off x="150016" y="1076670"/>
            <a:ext cx="1426430" cy="628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Test Generator</a:t>
            </a:r>
          </a:p>
        </p:txBody>
      </p:sp>
      <p:sp>
        <p:nvSpPr>
          <p:cNvPr id="4" name="Arrow: Right 3"/>
          <p:cNvSpPr/>
          <p:nvPr/>
        </p:nvSpPr>
        <p:spPr>
          <a:xfrm>
            <a:off x="1409991" y="1123620"/>
            <a:ext cx="1176223" cy="547647"/>
          </a:xfrm>
          <a:prstGeom prs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i="1" dirty="0">
                <a:solidFill>
                  <a:schemeClr val="tx1"/>
                </a:solidFill>
              </a:rPr>
              <a:t>generate</a:t>
            </a:r>
            <a:endParaRPr lang="en-US" sz="2400" b="1" i="1" dirty="0">
              <a:solidFill>
                <a:schemeClr val="tx1"/>
              </a:solidFill>
            </a:endParaRPr>
          </a:p>
        </p:txBody>
      </p:sp>
      <p:sp>
        <p:nvSpPr>
          <p:cNvPr id="19" name="Shape 159"/>
          <p:cNvSpPr/>
          <p:nvPr/>
        </p:nvSpPr>
        <p:spPr>
          <a:xfrm rot="10800000" flipH="1">
            <a:off x="3334353" y="1750455"/>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1" name="Shape 161"/>
          <p:cNvSpPr/>
          <p:nvPr/>
        </p:nvSpPr>
        <p:spPr>
          <a:xfrm>
            <a:off x="3656173" y="293768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 name="Rectangle 4"/>
          <p:cNvSpPr/>
          <p:nvPr/>
        </p:nvSpPr>
        <p:spPr>
          <a:xfrm>
            <a:off x="2455269" y="3041210"/>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compile</a:t>
            </a:r>
            <a:endParaRPr lang="en-US" b="1" i="1" dirty="0"/>
          </a:p>
        </p:txBody>
      </p:sp>
      <p:sp>
        <p:nvSpPr>
          <p:cNvPr id="25" name="Shape 147"/>
          <p:cNvSpPr/>
          <p:nvPr/>
        </p:nvSpPr>
        <p:spPr>
          <a:xfrm>
            <a:off x="1608473" y="3396248"/>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1</a:t>
            </a:r>
            <a:endParaRPr lang="en" dirty="0"/>
          </a:p>
        </p:txBody>
      </p:sp>
      <p:sp>
        <p:nvSpPr>
          <p:cNvPr id="26" name="Shape 147"/>
          <p:cNvSpPr/>
          <p:nvPr/>
        </p:nvSpPr>
        <p:spPr>
          <a:xfrm>
            <a:off x="3356969" y="3396247"/>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2</a:t>
            </a:r>
            <a:endParaRPr lang="en" dirty="0"/>
          </a:p>
        </p:txBody>
      </p:sp>
      <p:sp>
        <p:nvSpPr>
          <p:cNvPr id="29" name="Rectangle 28"/>
          <p:cNvSpPr/>
          <p:nvPr/>
        </p:nvSpPr>
        <p:spPr>
          <a:xfrm>
            <a:off x="2470648" y="3719922"/>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execute</a:t>
            </a:r>
            <a:endParaRPr lang="en-US" b="1" i="1" dirty="0"/>
          </a:p>
        </p:txBody>
      </p:sp>
      <p:sp>
        <p:nvSpPr>
          <p:cNvPr id="30" name="Shape 147"/>
          <p:cNvSpPr/>
          <p:nvPr/>
        </p:nvSpPr>
        <p:spPr>
          <a:xfrm>
            <a:off x="1620522" y="4210783"/>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1</a:t>
            </a:r>
            <a:endParaRPr lang="en" dirty="0"/>
          </a:p>
        </p:txBody>
      </p:sp>
      <p:sp>
        <p:nvSpPr>
          <p:cNvPr id="31" name="Shape 147"/>
          <p:cNvSpPr/>
          <p:nvPr/>
        </p:nvSpPr>
        <p:spPr>
          <a:xfrm>
            <a:off x="3365222" y="4210632"/>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2</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4" grpId="0" animBg="1"/>
      <p:bldP spid="157" grpId="0" animBg="1"/>
      <p:bldP spid="159" grpId="0" animBg="1"/>
      <p:bldP spid="161" grpId="0" animBg="1"/>
      <p:bldP spid="165" grpId="0" animBg="1"/>
      <p:bldP spid="3" grpId="0" animBg="1"/>
      <p:bldP spid="4" grpId="0" animBg="1"/>
      <p:bldP spid="19" grpId="0" animBg="1"/>
      <p:bldP spid="21" grpId="0" animBg="1"/>
      <p:bldP spid="5" grpId="0"/>
      <p:bldP spid="25" grpId="0" animBg="1"/>
      <p:bldP spid="26" grpId="0" animBg="1"/>
      <p:bldP spid="29" grpId="0"/>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Shape 368"/>
          <p:cNvSpPr/>
          <p:nvPr/>
        </p:nvSpPr>
        <p:spPr>
          <a:xfrm>
            <a:off x="959208" y="1368332"/>
            <a:ext cx="6963266" cy="879277"/>
          </a:xfrm>
          <a:prstGeom prst="rect">
            <a:avLst/>
          </a:prstGeom>
          <a:solidFill>
            <a:srgbClr val="CFE2F3"/>
          </a:solidFill>
          <a:ln w="9525" cap="flat" cmpd="sng">
            <a:solidFill>
              <a:srgbClr val="0B5394"/>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r>
              <a:rPr lang="en-US" dirty="0">
                <a:solidFill>
                  <a:srgbClr val="073763"/>
                </a:solidFill>
              </a:rPr>
              <a:t>V</a:t>
            </a:r>
            <a:r>
              <a:rPr lang="en" dirty="0">
                <a:solidFill>
                  <a:srgbClr val="073763"/>
                </a:solidFill>
              </a:rPr>
              <a:t>arying compilers &amp; optimization settings</a:t>
            </a:r>
          </a:p>
        </p:txBody>
      </p:sp>
      <p:sp>
        <p:nvSpPr>
          <p:cNvPr id="369" name="Shape 369"/>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dirty="0">
                <a:solidFill>
                  <a:srgbClr val="3D85C6"/>
                </a:solidFill>
              </a:rPr>
              <a:t>E.g.</a:t>
            </a:r>
            <a:r>
              <a:rPr lang="en" sz="1800" b="1" dirty="0">
                <a:solidFill>
                  <a:srgbClr val="3D85C6"/>
                </a:solidFill>
              </a:rPr>
              <a:t> Csmith</a:t>
            </a:r>
            <a:r>
              <a:rPr lang="en" sz="1800" dirty="0">
                <a:solidFill>
                  <a:srgbClr val="3D85C6"/>
                </a:solidFill>
              </a:rPr>
              <a:t>: </a:t>
            </a:r>
            <a:r>
              <a:rPr lang="en" sz="1800" b="1" i="1" dirty="0">
                <a:solidFill>
                  <a:srgbClr val="3D85C6"/>
                </a:solidFill>
              </a:rPr>
              <a:t>Yang et al. [2011]</a:t>
            </a:r>
          </a:p>
        </p:txBody>
      </p:sp>
      <p:sp>
        <p:nvSpPr>
          <p:cNvPr id="370" name="Shape 370"/>
          <p:cNvSpPr/>
          <p:nvPr/>
        </p:nvSpPr>
        <p:spPr>
          <a:xfrm>
            <a:off x="4168783" y="711706"/>
            <a:ext cx="402209" cy="536847"/>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C</a:t>
            </a:r>
          </a:p>
        </p:txBody>
      </p:sp>
      <p:sp>
        <p:nvSpPr>
          <p:cNvPr id="372" name="Shape 372"/>
          <p:cNvSpPr/>
          <p:nvPr/>
        </p:nvSpPr>
        <p:spPr>
          <a:xfrm rot="10800000">
            <a:off x="2052164" y="1167104"/>
            <a:ext cx="2000051" cy="375920"/>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3" name="Shape 373"/>
          <p:cNvSpPr/>
          <p:nvPr/>
        </p:nvSpPr>
        <p:spPr>
          <a:xfrm>
            <a:off x="2114884" y="2346011"/>
            <a:ext cx="234814" cy="382329"/>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8" name="Shape 378"/>
          <p:cNvSpPr/>
          <p:nvPr/>
        </p:nvSpPr>
        <p:spPr>
          <a:xfrm>
            <a:off x="1682516" y="1620010"/>
            <a:ext cx="920459" cy="37592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gcc -o1</a:t>
            </a:r>
          </a:p>
        </p:txBody>
      </p:sp>
      <p:sp>
        <p:nvSpPr>
          <p:cNvPr id="379" name="Shape 379"/>
          <p:cNvSpPr/>
          <p:nvPr/>
        </p:nvSpPr>
        <p:spPr>
          <a:xfrm>
            <a:off x="3974885" y="1617846"/>
            <a:ext cx="920459" cy="37592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dirty="0">
                <a:solidFill>
                  <a:srgbClr val="FFFFFF"/>
                </a:solidFill>
              </a:rPr>
              <a:t>gcc -o2</a:t>
            </a:r>
          </a:p>
        </p:txBody>
      </p:sp>
      <p:sp>
        <p:nvSpPr>
          <p:cNvPr id="380" name="Shape 380"/>
          <p:cNvSpPr/>
          <p:nvPr/>
        </p:nvSpPr>
        <p:spPr>
          <a:xfrm>
            <a:off x="6014133" y="1620010"/>
            <a:ext cx="920459" cy="37592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llvm -o0</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19" name="Shape 373"/>
          <p:cNvSpPr/>
          <p:nvPr/>
        </p:nvSpPr>
        <p:spPr>
          <a:xfrm>
            <a:off x="4337186" y="2346010"/>
            <a:ext cx="234814" cy="382329"/>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 name="Explosion: 14 Points 3"/>
          <p:cNvSpPr/>
          <p:nvPr/>
        </p:nvSpPr>
        <p:spPr>
          <a:xfrm>
            <a:off x="1549863" y="2742550"/>
            <a:ext cx="1599670" cy="75479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crash</a:t>
            </a:r>
          </a:p>
        </p:txBody>
      </p:sp>
      <p:sp>
        <p:nvSpPr>
          <p:cNvPr id="22" name="Shape 373"/>
          <p:cNvSpPr/>
          <p:nvPr/>
        </p:nvSpPr>
        <p:spPr>
          <a:xfrm>
            <a:off x="6356956" y="2344975"/>
            <a:ext cx="234814" cy="382329"/>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4" name="TextBox 23"/>
          <p:cNvSpPr txBox="1"/>
          <p:nvPr/>
        </p:nvSpPr>
        <p:spPr>
          <a:xfrm>
            <a:off x="2882813" y="2325719"/>
            <a:ext cx="921257" cy="307777"/>
          </a:xfrm>
          <a:prstGeom prst="rect">
            <a:avLst/>
          </a:prstGeom>
          <a:noFill/>
        </p:spPr>
        <p:txBody>
          <a:bodyPr wrap="square" rtlCol="0">
            <a:spAutoFit/>
          </a:bodyPr>
          <a:lstStyle/>
          <a:p>
            <a:r>
              <a:rPr lang="en-US" b="1" i="1" dirty="0"/>
              <a:t>compile</a:t>
            </a:r>
          </a:p>
        </p:txBody>
      </p:sp>
      <p:sp>
        <p:nvSpPr>
          <p:cNvPr id="25" name="TextBox 24"/>
          <p:cNvSpPr txBox="1"/>
          <p:nvPr/>
        </p:nvSpPr>
        <p:spPr>
          <a:xfrm>
            <a:off x="4899012" y="2380293"/>
            <a:ext cx="921257" cy="307777"/>
          </a:xfrm>
          <a:prstGeom prst="rect">
            <a:avLst/>
          </a:prstGeom>
          <a:noFill/>
        </p:spPr>
        <p:txBody>
          <a:bodyPr wrap="square" rtlCol="0">
            <a:spAutoFit/>
          </a:bodyPr>
          <a:lstStyle/>
          <a:p>
            <a:r>
              <a:rPr lang="en-US" b="1" i="1" dirty="0"/>
              <a:t>compile</a:t>
            </a:r>
          </a:p>
        </p:txBody>
      </p:sp>
      <p:sp>
        <p:nvSpPr>
          <p:cNvPr id="26" name="Shape 147"/>
          <p:cNvSpPr/>
          <p:nvPr/>
        </p:nvSpPr>
        <p:spPr>
          <a:xfrm>
            <a:off x="4052216" y="2820754"/>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1</a:t>
            </a:r>
            <a:endParaRPr lang="en" dirty="0"/>
          </a:p>
        </p:txBody>
      </p:sp>
      <p:sp>
        <p:nvSpPr>
          <p:cNvPr id="27" name="Shape 147"/>
          <p:cNvSpPr/>
          <p:nvPr/>
        </p:nvSpPr>
        <p:spPr>
          <a:xfrm>
            <a:off x="6050965" y="2824670"/>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2</a:t>
            </a:r>
            <a:endParaRPr lang="en" dirty="0"/>
          </a:p>
        </p:txBody>
      </p:sp>
      <p:sp>
        <p:nvSpPr>
          <p:cNvPr id="28" name="Shape 373"/>
          <p:cNvSpPr/>
          <p:nvPr/>
        </p:nvSpPr>
        <p:spPr>
          <a:xfrm>
            <a:off x="4317708" y="3239439"/>
            <a:ext cx="234814" cy="382329"/>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9" name="Shape 373"/>
          <p:cNvSpPr/>
          <p:nvPr/>
        </p:nvSpPr>
        <p:spPr>
          <a:xfrm>
            <a:off x="6337478" y="3238404"/>
            <a:ext cx="234814" cy="382329"/>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0" name="TextBox 29"/>
          <p:cNvSpPr txBox="1"/>
          <p:nvPr/>
        </p:nvSpPr>
        <p:spPr>
          <a:xfrm>
            <a:off x="4994468" y="3238404"/>
            <a:ext cx="921257" cy="307777"/>
          </a:xfrm>
          <a:prstGeom prst="rect">
            <a:avLst/>
          </a:prstGeom>
          <a:noFill/>
        </p:spPr>
        <p:txBody>
          <a:bodyPr wrap="square" rtlCol="0">
            <a:spAutoFit/>
          </a:bodyPr>
          <a:lstStyle/>
          <a:p>
            <a:r>
              <a:rPr lang="en-US" b="1" i="1" dirty="0"/>
              <a:t>execute</a:t>
            </a:r>
          </a:p>
        </p:txBody>
      </p:sp>
      <p:sp>
        <p:nvSpPr>
          <p:cNvPr id="31" name="Shape 154"/>
          <p:cNvSpPr/>
          <p:nvPr/>
        </p:nvSpPr>
        <p:spPr>
          <a:xfrm>
            <a:off x="3738150" y="3748466"/>
            <a:ext cx="3444017" cy="78851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lvl="0" algn="ctr" rtl="0">
              <a:spcBef>
                <a:spcPts val="0"/>
              </a:spcBef>
              <a:buNone/>
            </a:pPr>
            <a:endParaRPr lang="en" dirty="0">
              <a:solidFill>
                <a:srgbClr val="073763"/>
              </a:solidFill>
            </a:endParaRPr>
          </a:p>
          <a:p>
            <a:pPr lvl="0" algn="ctr" rtl="0">
              <a:spcBef>
                <a:spcPts val="0"/>
              </a:spcBef>
              <a:buNone/>
            </a:pPr>
            <a:endParaRPr lang="en" dirty="0">
              <a:solidFill>
                <a:srgbClr val="073763"/>
              </a:solidFill>
            </a:endParaRPr>
          </a:p>
          <a:p>
            <a:pPr lvl="0" algn="ctr" rtl="0">
              <a:spcBef>
                <a:spcPts val="0"/>
              </a:spcBef>
              <a:buNone/>
            </a:pPr>
            <a:r>
              <a:rPr lang="en" sz="1800" b="1" i="1" dirty="0">
                <a:solidFill>
                  <a:schemeClr val="tx1"/>
                </a:solidFill>
              </a:rPr>
              <a:t>compare</a:t>
            </a:r>
            <a:endParaRPr lang="en" b="1" i="1" dirty="0">
              <a:solidFill>
                <a:schemeClr val="tx1"/>
              </a:solidFill>
            </a:endParaRPr>
          </a:p>
        </p:txBody>
      </p:sp>
      <p:sp>
        <p:nvSpPr>
          <p:cNvPr id="32" name="Shape 165"/>
          <p:cNvSpPr/>
          <p:nvPr/>
        </p:nvSpPr>
        <p:spPr>
          <a:xfrm>
            <a:off x="5121643" y="3812014"/>
            <a:ext cx="715419" cy="303950"/>
          </a:xfrm>
          <a:prstGeom prst="leftRightArrow">
            <a:avLst>
              <a:gd name="adj1" fmla="val 50000"/>
              <a:gd name="adj2" fmla="val 50000"/>
            </a:avLst>
          </a:prstGeom>
          <a:noFill/>
          <a:ln w="3810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i="1" dirty="0">
                <a:solidFill>
                  <a:srgbClr val="0B5394"/>
                </a:solidFill>
              </a:rPr>
              <a:t>?</a:t>
            </a:r>
          </a:p>
        </p:txBody>
      </p:sp>
      <p:sp>
        <p:nvSpPr>
          <p:cNvPr id="33" name="Shape 147"/>
          <p:cNvSpPr/>
          <p:nvPr/>
        </p:nvSpPr>
        <p:spPr>
          <a:xfrm>
            <a:off x="4148938" y="3821140"/>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1</a:t>
            </a:r>
            <a:endParaRPr lang="en" dirty="0"/>
          </a:p>
        </p:txBody>
      </p:sp>
      <p:sp>
        <p:nvSpPr>
          <p:cNvPr id="34" name="Shape 147"/>
          <p:cNvSpPr/>
          <p:nvPr/>
        </p:nvSpPr>
        <p:spPr>
          <a:xfrm>
            <a:off x="5893638" y="3820989"/>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2</a:t>
            </a:r>
            <a:endParaRPr lang="en" dirty="0"/>
          </a:p>
        </p:txBody>
      </p:sp>
      <p:sp>
        <p:nvSpPr>
          <p:cNvPr id="35" name="Rectangle: Rounded Corners 34"/>
          <p:cNvSpPr/>
          <p:nvPr/>
        </p:nvSpPr>
        <p:spPr>
          <a:xfrm>
            <a:off x="1807860" y="634767"/>
            <a:ext cx="1301086" cy="4672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Random Generator</a:t>
            </a:r>
          </a:p>
        </p:txBody>
      </p:sp>
      <p:sp>
        <p:nvSpPr>
          <p:cNvPr id="36" name="Arrow: Right 35"/>
          <p:cNvSpPr/>
          <p:nvPr/>
        </p:nvSpPr>
        <p:spPr>
          <a:xfrm>
            <a:off x="2959585" y="597933"/>
            <a:ext cx="1200788" cy="58495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i="1" dirty="0">
                <a:solidFill>
                  <a:schemeClr val="tx1"/>
                </a:solidFill>
              </a:rPr>
              <a:t>generate</a:t>
            </a:r>
            <a:endParaRPr lang="en-US" sz="2400" b="1" i="1" dirty="0">
              <a:solidFill>
                <a:schemeClr val="tx1"/>
              </a:solidFill>
            </a:endParaRPr>
          </a:p>
        </p:txBody>
      </p:sp>
      <p:sp>
        <p:nvSpPr>
          <p:cNvPr id="37" name="Shape 372"/>
          <p:cNvSpPr/>
          <p:nvPr/>
        </p:nvSpPr>
        <p:spPr>
          <a:xfrm rot="10800000" flipH="1">
            <a:off x="4604111" y="1153819"/>
            <a:ext cx="2000051" cy="375920"/>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 name="Shape 373"/>
          <p:cNvSpPr/>
          <p:nvPr/>
        </p:nvSpPr>
        <p:spPr>
          <a:xfrm>
            <a:off x="4311756" y="1192641"/>
            <a:ext cx="116262" cy="347317"/>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Background: Differential Testing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27" name="Shape 161"/>
          <p:cNvSpPr/>
          <p:nvPr/>
        </p:nvSpPr>
        <p:spPr>
          <a:xfrm>
            <a:off x="1939728" y="374851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161"/>
          <p:cNvSpPr/>
          <p:nvPr/>
        </p:nvSpPr>
        <p:spPr>
          <a:xfrm>
            <a:off x="3686931" y="374845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a:off x="1209734" y="4138109"/>
            <a:ext cx="3444017" cy="78987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lvl="0" algn="ctr" rtl="0">
              <a:spcBef>
                <a:spcPts val="0"/>
              </a:spcBef>
              <a:buNone/>
            </a:pPr>
            <a:endParaRPr lang="en" dirty="0">
              <a:solidFill>
                <a:srgbClr val="073763"/>
              </a:solidFill>
            </a:endParaRPr>
          </a:p>
          <a:p>
            <a:pPr lvl="0" algn="ctr" rtl="0">
              <a:spcBef>
                <a:spcPts val="0"/>
              </a:spcBef>
              <a:buNone/>
            </a:pPr>
            <a:endParaRPr lang="en" dirty="0">
              <a:solidFill>
                <a:srgbClr val="073763"/>
              </a:solidFill>
            </a:endParaRPr>
          </a:p>
          <a:p>
            <a:pPr lvl="0" algn="ctr" rtl="0">
              <a:spcBef>
                <a:spcPts val="0"/>
              </a:spcBef>
              <a:buNone/>
            </a:pPr>
            <a:r>
              <a:rPr lang="en" sz="1800" b="1" i="1" dirty="0">
                <a:solidFill>
                  <a:schemeClr val="tx1"/>
                </a:solidFill>
              </a:rPr>
              <a:t>compare</a:t>
            </a:r>
            <a:endParaRPr lang="en" b="1" i="1" dirty="0">
              <a:solidFill>
                <a:schemeClr val="tx1"/>
              </a:solidFill>
            </a:endParaRPr>
          </a:p>
        </p:txBody>
      </p:sp>
      <p:sp>
        <p:nvSpPr>
          <p:cNvPr id="155" name="Shape 155"/>
          <p:cNvSpPr/>
          <p:nvPr/>
        </p:nvSpPr>
        <p:spPr>
          <a:xfrm>
            <a:off x="1209734" y="2029137"/>
            <a:ext cx="3444017" cy="1022165"/>
          </a:xfrm>
          <a:prstGeom prst="rect">
            <a:avLst/>
          </a:prstGeom>
          <a:solidFill>
            <a:srgbClr val="CFE2F3"/>
          </a:solidFill>
          <a:ln w="9525" cap="flat" cmpd="sng">
            <a:solidFill>
              <a:srgbClr val="0B5394"/>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r>
              <a:rPr lang="en" sz="1100" dirty="0">
                <a:solidFill>
                  <a:srgbClr val="073763"/>
                </a:solidFill>
              </a:rPr>
              <a:t>Test Subjects</a:t>
            </a:r>
          </a:p>
        </p:txBody>
      </p:sp>
      <p:sp>
        <p:nvSpPr>
          <p:cNvPr id="157" name="Shape 157"/>
          <p:cNvSpPr/>
          <p:nvPr/>
        </p:nvSpPr>
        <p:spPr>
          <a:xfrm>
            <a:off x="2580732" y="1071421"/>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Code, Model</a:t>
            </a:r>
            <a:endParaRPr lang="en" sz="1000" dirty="0"/>
          </a:p>
        </p:txBody>
      </p:sp>
      <p:sp>
        <p:nvSpPr>
          <p:cNvPr id="158" name="Shape 158"/>
          <p:cNvSpPr/>
          <p:nvPr/>
        </p:nvSpPr>
        <p:spPr>
          <a:xfrm>
            <a:off x="1613766"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1</a:t>
            </a:r>
          </a:p>
        </p:txBody>
      </p:sp>
      <p:sp>
        <p:nvSpPr>
          <p:cNvPr id="159" name="Shape 159"/>
          <p:cNvSpPr/>
          <p:nvPr/>
        </p:nvSpPr>
        <p:spPr>
          <a:xfrm rot="10800000">
            <a:off x="2078588" y="1769353"/>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a:off x="3112581"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solidFill>
                  <a:srgbClr val="FFFFFF"/>
                </a:solidFill>
              </a:rPr>
              <a:t>Compiler 2</a:t>
            </a:r>
          </a:p>
        </p:txBody>
      </p:sp>
      <p:sp>
        <p:nvSpPr>
          <p:cNvPr id="161" name="Shape 161"/>
          <p:cNvSpPr/>
          <p:nvPr/>
        </p:nvSpPr>
        <p:spPr>
          <a:xfrm>
            <a:off x="1939728" y="2940328"/>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2649803" y="4238842"/>
            <a:ext cx="626806" cy="257791"/>
          </a:xfrm>
          <a:prstGeom prst="leftRightArrow">
            <a:avLst>
              <a:gd name="adj1" fmla="val 50000"/>
              <a:gd name="adj2" fmla="val 50000"/>
            </a:avLst>
          </a:prstGeom>
          <a:noFill/>
          <a:ln w="38100"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i="1" dirty="0">
                <a:solidFill>
                  <a:srgbClr val="0B5394"/>
                </a:solidFill>
              </a:rPr>
              <a:t>?</a:t>
            </a:r>
          </a:p>
        </p:txBody>
      </p:sp>
      <p:sp>
        <p:nvSpPr>
          <p:cNvPr id="3" name="Rectangle: Rounded Corners 2"/>
          <p:cNvSpPr/>
          <p:nvPr/>
        </p:nvSpPr>
        <p:spPr>
          <a:xfrm>
            <a:off x="150016" y="1076670"/>
            <a:ext cx="1426430" cy="628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Random Generator</a:t>
            </a:r>
          </a:p>
        </p:txBody>
      </p:sp>
      <p:sp>
        <p:nvSpPr>
          <p:cNvPr id="4" name="Arrow: Right 3"/>
          <p:cNvSpPr/>
          <p:nvPr/>
        </p:nvSpPr>
        <p:spPr>
          <a:xfrm>
            <a:off x="1403011" y="1168100"/>
            <a:ext cx="1177721" cy="46151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i="1" dirty="0">
                <a:solidFill>
                  <a:schemeClr val="tx1"/>
                </a:solidFill>
              </a:rPr>
              <a:t>generate</a:t>
            </a:r>
            <a:endParaRPr lang="en-US" b="1" i="1" dirty="0">
              <a:solidFill>
                <a:schemeClr val="tx1"/>
              </a:solidFill>
            </a:endParaRPr>
          </a:p>
        </p:txBody>
      </p:sp>
      <p:sp>
        <p:nvSpPr>
          <p:cNvPr id="19" name="Shape 159"/>
          <p:cNvSpPr/>
          <p:nvPr/>
        </p:nvSpPr>
        <p:spPr>
          <a:xfrm rot="10800000" flipH="1">
            <a:off x="3334353" y="1750455"/>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1" name="Shape 161"/>
          <p:cNvSpPr/>
          <p:nvPr/>
        </p:nvSpPr>
        <p:spPr>
          <a:xfrm>
            <a:off x="3656173" y="293768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 name="Rectangle 4"/>
          <p:cNvSpPr/>
          <p:nvPr/>
        </p:nvSpPr>
        <p:spPr>
          <a:xfrm>
            <a:off x="2455269" y="3041210"/>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compile</a:t>
            </a:r>
            <a:endParaRPr lang="en-US" b="1" i="1" dirty="0"/>
          </a:p>
        </p:txBody>
      </p:sp>
      <p:sp>
        <p:nvSpPr>
          <p:cNvPr id="25" name="Shape 147"/>
          <p:cNvSpPr/>
          <p:nvPr/>
        </p:nvSpPr>
        <p:spPr>
          <a:xfrm>
            <a:off x="1608473" y="3396248"/>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1</a:t>
            </a:r>
            <a:endParaRPr lang="en" dirty="0"/>
          </a:p>
        </p:txBody>
      </p:sp>
      <p:sp>
        <p:nvSpPr>
          <p:cNvPr id="26" name="Shape 147"/>
          <p:cNvSpPr/>
          <p:nvPr/>
        </p:nvSpPr>
        <p:spPr>
          <a:xfrm>
            <a:off x="3356969" y="3396247"/>
            <a:ext cx="846796"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Binary 2</a:t>
            </a:r>
            <a:endParaRPr lang="en" dirty="0"/>
          </a:p>
        </p:txBody>
      </p:sp>
      <p:sp>
        <p:nvSpPr>
          <p:cNvPr id="29" name="Rectangle 28"/>
          <p:cNvSpPr/>
          <p:nvPr/>
        </p:nvSpPr>
        <p:spPr>
          <a:xfrm>
            <a:off x="2470648" y="3719922"/>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execute</a:t>
            </a:r>
            <a:endParaRPr lang="en-US" b="1" i="1" dirty="0"/>
          </a:p>
        </p:txBody>
      </p:sp>
      <p:sp>
        <p:nvSpPr>
          <p:cNvPr id="30" name="Shape 147"/>
          <p:cNvSpPr/>
          <p:nvPr/>
        </p:nvSpPr>
        <p:spPr>
          <a:xfrm>
            <a:off x="1620522" y="4210783"/>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1</a:t>
            </a:r>
            <a:endParaRPr lang="en" dirty="0"/>
          </a:p>
        </p:txBody>
      </p:sp>
      <p:sp>
        <p:nvSpPr>
          <p:cNvPr id="31" name="Shape 147"/>
          <p:cNvSpPr/>
          <p:nvPr/>
        </p:nvSpPr>
        <p:spPr>
          <a:xfrm>
            <a:off x="3365222" y="4210632"/>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t>Output 2</a:t>
            </a:r>
            <a:endParaRPr lang="en" dirty="0"/>
          </a:p>
        </p:txBody>
      </p:sp>
      <p:sp>
        <p:nvSpPr>
          <p:cNvPr id="24" name="Shape 187"/>
          <p:cNvSpPr txBox="1"/>
          <p:nvPr/>
        </p:nvSpPr>
        <p:spPr>
          <a:xfrm>
            <a:off x="5232018" y="885102"/>
            <a:ext cx="3600282" cy="2456458"/>
          </a:xfrm>
          <a:prstGeom prst="rect">
            <a:avLst/>
          </a:prstGeom>
          <a:noFill/>
          <a:ln>
            <a:noFill/>
          </a:ln>
        </p:spPr>
        <p:txBody>
          <a:bodyPr lIns="91425" tIns="91425" rIns="91425" bIns="91425" anchor="t" anchorCtr="0">
            <a:noAutofit/>
          </a:bodyPr>
          <a:lstStyle/>
          <a:p>
            <a:pPr lvl="0">
              <a:spcBef>
                <a:spcPts val="0"/>
              </a:spcBef>
              <a:buNone/>
            </a:pPr>
            <a:r>
              <a:rPr lang="en" sz="1800" dirty="0"/>
              <a:t>[+] Don’t need full formal language specs to find bugs</a:t>
            </a:r>
          </a:p>
          <a:p>
            <a:pPr lvl="0">
              <a:spcBef>
                <a:spcPts val="0"/>
              </a:spcBef>
              <a:buNone/>
            </a:pPr>
            <a:endParaRPr sz="1800" dirty="0"/>
          </a:p>
          <a:p>
            <a:pPr lvl="0">
              <a:spcBef>
                <a:spcPts val="0"/>
              </a:spcBef>
              <a:buNone/>
            </a:pPr>
            <a:r>
              <a:rPr lang="en" sz="1800" dirty="0"/>
              <a:t>[+] No false warnings if undefined behaviors are avoided</a:t>
            </a:r>
          </a:p>
          <a:p>
            <a:pPr lvl="0">
              <a:spcBef>
                <a:spcPts val="0"/>
              </a:spcBef>
              <a:buNone/>
            </a:pPr>
            <a:endParaRPr sz="1800" dirty="0"/>
          </a:p>
          <a:p>
            <a:pPr lvl="0">
              <a:spcBef>
                <a:spcPts val="0"/>
              </a:spcBef>
              <a:buNone/>
            </a:pPr>
            <a:r>
              <a:rPr lang="en" sz="1800" dirty="0"/>
              <a:t>[+] Inexpensive</a:t>
            </a:r>
          </a:p>
        </p:txBody>
      </p:sp>
      <p:sp>
        <p:nvSpPr>
          <p:cNvPr id="6" name="Rectangle 5"/>
          <p:cNvSpPr/>
          <p:nvPr/>
        </p:nvSpPr>
        <p:spPr>
          <a:xfrm>
            <a:off x="0" y="872497"/>
            <a:ext cx="5007769" cy="4271003"/>
          </a:xfrm>
          <a:prstGeom prst="rect">
            <a:avLst/>
          </a:prstGeom>
          <a:solidFill>
            <a:schemeClr val="bg1">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22305"/>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2300</Words>
  <Application>Microsoft Office PowerPoint</Application>
  <PresentationFormat>On-screen Show (16:9)</PresentationFormat>
  <Paragraphs>531</Paragraphs>
  <Slides>59</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Courier New</vt:lpstr>
      <vt:lpstr>Wingdings</vt:lpstr>
      <vt:lpstr>simple-light-2</vt:lpstr>
      <vt:lpstr>CyFuzz: A Differential Testing Framework  for Cyber-Physical System Development Environments</vt:lpstr>
      <vt:lpstr>Engineering process of CPS</vt:lpstr>
      <vt:lpstr>Defects in Development Environments</vt:lpstr>
      <vt:lpstr>Defects in Development Environments</vt:lpstr>
      <vt:lpstr>Defects in Development Environments</vt:lpstr>
      <vt:lpstr>Tools Improvement Approaches</vt:lpstr>
      <vt:lpstr>Background: Differential Testing</vt:lpstr>
      <vt:lpstr>E.g. Csmith: Yang et al. [2011]</vt:lpstr>
      <vt:lpstr>Background: Differential Testing</vt:lpstr>
      <vt:lpstr>Background: Differential Testing</vt:lpstr>
      <vt:lpstr>New Challenges for Fuzzing CPS tool chain</vt:lpstr>
      <vt:lpstr>New Challenges for Fuzzing CPS tool chain</vt:lpstr>
      <vt:lpstr>New Challenges for Fuzzing CPS tool chain</vt:lpstr>
      <vt:lpstr>New Challenges for Fuzzing CPS tool chain</vt:lpstr>
      <vt:lpstr>Our Contributions</vt:lpstr>
      <vt:lpstr>A Study of Bugs</vt:lpstr>
      <vt:lpstr>A Study of Bugs</vt:lpstr>
      <vt:lpstr>Review: CPS Models (e.g. Simulink Model)</vt:lpstr>
      <vt:lpstr>Hierarchical Model</vt:lpstr>
      <vt:lpstr>CyFuzz: Phases</vt:lpstr>
      <vt:lpstr>CyFuzz: Phases</vt:lpstr>
      <vt:lpstr>Select Blocks</vt:lpstr>
      <vt:lpstr>Select Blocks</vt:lpstr>
      <vt:lpstr>Hierarchical Model Creation</vt:lpstr>
      <vt:lpstr>Configure Blocks</vt:lpstr>
      <vt:lpstr>Connect Blocks</vt:lpstr>
      <vt:lpstr>Fix Errors</vt:lpstr>
      <vt:lpstr>Fix Errors </vt:lpstr>
      <vt:lpstr>Fix Errors </vt:lpstr>
      <vt:lpstr>Fix Errors </vt:lpstr>
      <vt:lpstr>Compile and Simulate</vt:lpstr>
      <vt:lpstr>Compile and Simulate</vt:lpstr>
      <vt:lpstr>Fix Errors</vt:lpstr>
      <vt:lpstr>Log Signals and Compare</vt:lpstr>
      <vt:lpstr>Log Signals and Compare</vt:lpstr>
      <vt:lpstr>Custom Blocks</vt:lpstr>
      <vt:lpstr>Custom Blocks (simplified example)</vt:lpstr>
      <vt:lpstr>Custom Blocks</vt:lpstr>
      <vt:lpstr>Prototype Implementation Details</vt:lpstr>
      <vt:lpstr>Research Questions</vt:lpstr>
      <vt:lpstr>RQ1: Effectiveness of Random Generator</vt:lpstr>
      <vt:lpstr>RQ3: Runtime</vt:lpstr>
      <vt:lpstr>RQ3: Runtime</vt:lpstr>
      <vt:lpstr>RQ2: Effectiveness of Comparison Framework</vt:lpstr>
      <vt:lpstr>PowerPoint Presentation</vt:lpstr>
      <vt:lpstr>Future Work</vt:lpstr>
      <vt:lpstr>Related Work</vt:lpstr>
      <vt:lpstr>Compilers and Type-checker Fuzzers</vt:lpstr>
      <vt:lpstr>Testing components of CPS tool chain</vt:lpstr>
      <vt:lpstr>Testing CPS Models</vt:lpstr>
      <vt:lpstr>Thank You!</vt:lpstr>
      <vt:lpstr>References</vt:lpstr>
      <vt:lpstr>PowerPoint Presentation</vt:lpstr>
      <vt:lpstr>Supplementary Materials</vt:lpstr>
      <vt:lpstr>Who uses Simulink/Stateflow?</vt:lpstr>
      <vt:lpstr>SUT Options to Vary</vt:lpstr>
      <vt:lpstr>Background: CPS model</vt:lpstr>
      <vt:lpstr>Background: CPS model hierarchy</vt:lpstr>
      <vt:lpstr>Background: CPS development tool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CyFuzz: A Differential Testing Framework  for Cyber-Physical System Development Environments</dc:title>
  <dc:creator>Chowdhury, Shafiul Azam</dc:creator>
  <cp:lastModifiedBy>Christoph Csallner</cp:lastModifiedBy>
  <cp:revision>98</cp:revision>
  <dcterms:modified xsi:type="dcterms:W3CDTF">2016-10-06T20:48:44Z</dcterms:modified>
</cp:coreProperties>
</file>