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60" r:id="rId3"/>
    <p:sldId id="281" r:id="rId4"/>
    <p:sldId id="283" r:id="rId5"/>
    <p:sldId id="284" r:id="rId6"/>
    <p:sldId id="285" r:id="rId7"/>
    <p:sldId id="287" r:id="rId8"/>
    <p:sldId id="301" r:id="rId9"/>
    <p:sldId id="286" r:id="rId10"/>
    <p:sldId id="288" r:id="rId11"/>
    <p:sldId id="289" r:id="rId12"/>
    <p:sldId id="290" r:id="rId13"/>
    <p:sldId id="291" r:id="rId14"/>
    <p:sldId id="292" r:id="rId15"/>
    <p:sldId id="293" r:id="rId16"/>
    <p:sldId id="294" r:id="rId17"/>
    <p:sldId id="295" r:id="rId18"/>
    <p:sldId id="296" r:id="rId19"/>
    <p:sldId id="302" r:id="rId20"/>
    <p:sldId id="297" r:id="rId21"/>
    <p:sldId id="299" r:id="rId22"/>
    <p:sldId id="267" r:id="rId23"/>
    <p:sldId id="300" r:id="rId24"/>
    <p:sldId id="298"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BE0D0371-5D43-45B6-BC83-4EF70F097A92}">
          <p14:sldIdLst>
            <p14:sldId id="256"/>
            <p14:sldId id="260"/>
            <p14:sldId id="281"/>
            <p14:sldId id="283"/>
            <p14:sldId id="284"/>
            <p14:sldId id="285"/>
            <p14:sldId id="287"/>
          </p14:sldIdLst>
        </p14:section>
        <p14:section name="Techniques" id="{5F11A52E-2B56-3B47-BA66-5459050B7FD0}">
          <p14:sldIdLst>
            <p14:sldId id="301"/>
            <p14:sldId id="286"/>
            <p14:sldId id="288"/>
            <p14:sldId id="289"/>
            <p14:sldId id="290"/>
            <p14:sldId id="291"/>
            <p14:sldId id="292"/>
            <p14:sldId id="293"/>
          </p14:sldIdLst>
        </p14:section>
        <p14:section name="Evaluation" id="{C51E3ADF-73DE-A741-902A-E02C5F47FD1D}">
          <p14:sldIdLst>
            <p14:sldId id="294"/>
            <p14:sldId id="295"/>
            <p14:sldId id="296"/>
            <p14:sldId id="302"/>
            <p14:sldId id="297"/>
          </p14:sldIdLst>
        </p14:section>
        <p14:section name="Conclusion" id="{06687CF1-8415-0F42-82B8-2F3DB87B0BBC}">
          <p14:sldIdLst>
            <p14:sldId id="299"/>
            <p14:sldId id="267"/>
          </p14:sldIdLst>
        </p14:section>
        <p14:section name="Unused Slides" id="{F70F66D0-B791-4E21-A478-4F95D6EFC7A2}">
          <p14:sldIdLst>
            <p14:sldId id="300"/>
            <p14:sldId id="29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朱 华棣" initials="朱" lastIdx="1" clrIdx="0">
    <p:extLst>
      <p:ext uri="{19B8F6BF-5375-455C-9EA6-DF929625EA0E}">
        <p15:presenceInfo xmlns:p15="http://schemas.microsoft.com/office/powerpoint/2012/main" userId="764c2c1ac488c9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000"/>
    <a:srgbClr val="ED7D31"/>
    <a:srgbClr val="434800"/>
    <a:srgbClr val="BA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7"/>
    <p:restoredTop sz="74321" autoAdjust="0"/>
  </p:normalViewPr>
  <p:slideViewPr>
    <p:cSldViewPr snapToGrid="0">
      <p:cViewPr varScale="1">
        <p:scale>
          <a:sx n="131" d="100"/>
          <a:sy n="131" d="100"/>
        </p:scale>
        <p:origin x="624" y="18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D2D-4C4D-8F07-51CEA955724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D2D-4C4D-8F07-51CEA955724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D2D-4C4D-8F07-51CEA9557240}"/>
              </c:ext>
            </c:extLst>
          </c:dPt>
          <c:cat>
            <c:strRef>
              <c:f>Sheet1!$A$2:$A$4</c:f>
              <c:strCache>
                <c:ptCount val="3"/>
                <c:pt idx="0">
                  <c:v>Male</c:v>
                </c:pt>
                <c:pt idx="1">
                  <c:v>Female</c:v>
                </c:pt>
                <c:pt idx="2">
                  <c:v>N/A</c:v>
                </c:pt>
              </c:strCache>
            </c:strRef>
          </c:cat>
          <c:val>
            <c:numRef>
              <c:f>Sheet1!$B$2:$B$4</c:f>
              <c:numCache>
                <c:formatCode>General</c:formatCode>
                <c:ptCount val="3"/>
                <c:pt idx="0">
                  <c:v>28</c:v>
                </c:pt>
                <c:pt idx="1">
                  <c:v>21</c:v>
                </c:pt>
                <c:pt idx="2">
                  <c:v>1</c:v>
                </c:pt>
              </c:numCache>
            </c:numRef>
          </c:val>
          <c:extLst>
            <c:ext xmlns:c16="http://schemas.microsoft.com/office/drawing/2014/chart" uri="{C3380CC4-5D6E-409C-BE32-E72D297353CC}">
              <c16:uniqueId val="{00000000-6C30-6B4D-AC04-BEFC4E5E0754}"/>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282-4041-93E5-D0E993B2626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282-4041-93E5-D0E993B2626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282-4041-93E5-D0E993B2626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3F0-9941-B942-DFFC57590AD9}"/>
              </c:ext>
            </c:extLst>
          </c:dPt>
          <c:cat>
            <c:strRef>
              <c:f>Sheet1!$A$2:$A$5</c:f>
              <c:strCache>
                <c:ptCount val="4"/>
                <c:pt idx="0">
                  <c:v>&lt;24</c:v>
                </c:pt>
                <c:pt idx="1">
                  <c:v>24-29</c:v>
                </c:pt>
                <c:pt idx="2">
                  <c:v>30-35</c:v>
                </c:pt>
                <c:pt idx="3">
                  <c:v>&gt;35</c:v>
                </c:pt>
              </c:strCache>
            </c:strRef>
          </c:cat>
          <c:val>
            <c:numRef>
              <c:f>Sheet1!$B$2:$B$5</c:f>
              <c:numCache>
                <c:formatCode>General</c:formatCode>
                <c:ptCount val="4"/>
                <c:pt idx="0">
                  <c:v>26</c:v>
                </c:pt>
                <c:pt idx="1">
                  <c:v>13</c:v>
                </c:pt>
                <c:pt idx="2">
                  <c:v>9</c:v>
                </c:pt>
                <c:pt idx="3">
                  <c:v>2</c:v>
                </c:pt>
              </c:numCache>
            </c:numRef>
          </c:val>
          <c:extLst>
            <c:ext xmlns:c16="http://schemas.microsoft.com/office/drawing/2014/chart" uri="{C3380CC4-5D6E-409C-BE32-E72D297353CC}">
              <c16:uniqueId val="{00000006-2282-4041-93E5-D0E993B26267}"/>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D13-9843-8392-54A4D448FEA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D13-9843-8392-54A4D448FEA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D13-9843-8392-54A4D448FEA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D13-9843-8392-54A4D448FEA3}"/>
              </c:ext>
            </c:extLst>
          </c:dPt>
          <c:cat>
            <c:strRef>
              <c:f>Sheet1!$A$2:$A$5</c:f>
              <c:strCache>
                <c:ptCount val="4"/>
                <c:pt idx="0">
                  <c:v>Blue</c:v>
                </c:pt>
                <c:pt idx="1">
                  <c:v>Brown</c:v>
                </c:pt>
                <c:pt idx="2">
                  <c:v>Hazel</c:v>
                </c:pt>
                <c:pt idx="3">
                  <c:v>Other</c:v>
                </c:pt>
              </c:strCache>
            </c:strRef>
          </c:cat>
          <c:val>
            <c:numRef>
              <c:f>Sheet1!$B$2:$B$5</c:f>
              <c:numCache>
                <c:formatCode>General</c:formatCode>
                <c:ptCount val="4"/>
                <c:pt idx="0">
                  <c:v>6</c:v>
                </c:pt>
                <c:pt idx="1">
                  <c:v>33</c:v>
                </c:pt>
                <c:pt idx="2">
                  <c:v>3</c:v>
                </c:pt>
                <c:pt idx="3">
                  <c:v>8</c:v>
                </c:pt>
              </c:numCache>
            </c:numRef>
          </c:val>
          <c:extLst>
            <c:ext xmlns:c16="http://schemas.microsoft.com/office/drawing/2014/chart" uri="{C3380CC4-5D6E-409C-BE32-E72D297353CC}">
              <c16:uniqueId val="{00000008-FD13-9843-8392-54A4D448FEA3}"/>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6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Following the basic version, we further explore relationships in other domains, and propose a </a:t>
            </a:r>
            <a:r>
              <a:rPr lang="en-US" b="1" dirty="0"/>
              <a:t>comprehensive version</a:t>
            </a:r>
            <a:r>
              <a:rPr lang="en-US" dirty="0"/>
              <a:t>.</a:t>
            </a:r>
          </a:p>
          <a:p>
            <a:r>
              <a:rPr lang="en-US" dirty="0"/>
              <a:t>This is based on our observation that, two fixations often share high similarities in their attributes if they are focused on the same object. This is known as the </a:t>
            </a:r>
            <a:r>
              <a:rPr lang="en-US" b="1" dirty="0"/>
              <a:t>semantic resemblance</a:t>
            </a:r>
            <a:r>
              <a:rPr lang="en-US" dirty="0"/>
              <a:t> across fixations.</a:t>
            </a:r>
          </a:p>
          <a:p>
            <a:r>
              <a:rPr lang="en-US" dirty="0"/>
              <a:t>In this example, the three fixations share high similarity as they are focused on the same biker at different time.</a:t>
            </a:r>
          </a:p>
          <a:p>
            <a:r>
              <a:rPr lang="en-US" dirty="0"/>
              <a:t>(C) To incorporate the semantic resemblance in the graph, we first compute the cosine similarity between each two fixations, </a:t>
            </a:r>
          </a:p>
          <a:p>
            <a:r>
              <a:rPr lang="en-US" dirty="0"/>
              <a:t>(C) then we compare the similarity to a pre-defined threshold, and</a:t>
            </a:r>
          </a:p>
          <a:p>
            <a:r>
              <a:rPr lang="en-US" dirty="0"/>
              <a:t>(C) if it’s larger than the threshold, an edge is added between these two fixations.</a:t>
            </a:r>
          </a:p>
          <a:p>
            <a:r>
              <a:rPr lang="en-US" dirty="0"/>
              <a:t>(C) The comprehensive model has two types of edges that preserve the </a:t>
            </a:r>
            <a:r>
              <a:rPr lang="en-US" b="1" dirty="0"/>
              <a:t>temporal dependency</a:t>
            </a:r>
            <a:r>
              <a:rPr lang="en-US" dirty="0"/>
              <a:t> and the </a:t>
            </a:r>
            <a:r>
              <a:rPr lang="en-US" b="1" dirty="0"/>
              <a:t>semantic resemblance</a:t>
            </a:r>
            <a:r>
              <a:rPr lang="en-US" b="0" dirty="0"/>
              <a:t>, respectively</a:t>
            </a:r>
            <a:r>
              <a:rPr lang="en-US" dirty="0"/>
              <a:t>.</a:t>
            </a:r>
          </a:p>
        </p:txBody>
      </p:sp>
    </p:spTree>
    <p:extLst>
      <p:ext uri="{BB962C8B-B14F-4D97-AF65-F5344CB8AC3E}">
        <p14:creationId xmlns:p14="http://schemas.microsoft.com/office/powerpoint/2010/main" val="424180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Next, we construct the matrices which will be input to the GCN.</a:t>
            </a:r>
          </a:p>
          <a:p>
            <a:r>
              <a:rPr lang="en-US" dirty="0"/>
              <a:t>(C) The attribute matrix is constructed by aggregating different types of eye-based cues in each fixation and saccade.</a:t>
            </a:r>
          </a:p>
          <a:p>
            <a:r>
              <a:rPr lang="en-US" dirty="0"/>
              <a:t>(C) Since they have different time lengths, an encoding process is introduced to encode each fixation and saccade into the same dimension.</a:t>
            </a:r>
          </a:p>
          <a:p>
            <a:r>
              <a:rPr lang="en-US" dirty="0"/>
              <a:t>(C) Then, each fixation is connected to its next saccade with a weight of 1, and the weight between each two fixations is derived following the process discussed before.</a:t>
            </a:r>
          </a:p>
          <a:p>
            <a:r>
              <a:rPr lang="en-US" dirty="0"/>
              <a:t>(C) In this way, we obtain the adjacency matrix of the comprehensive graph.</a:t>
            </a:r>
          </a:p>
        </p:txBody>
      </p:sp>
    </p:spTree>
    <p:extLst>
      <p:ext uri="{BB962C8B-B14F-4D97-AF65-F5344CB8AC3E}">
        <p14:creationId xmlns:p14="http://schemas.microsoft.com/office/powerpoint/2010/main" val="72755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construct a GCN classifier to learn from the graph and predict the QoE score.</a:t>
            </a:r>
          </a:p>
          <a:p>
            <a:r>
              <a:rPr lang="en-US" dirty="0"/>
              <a:t>(C) The classifier consists of 4 convolutional layers before an FC layer; in each layer the representations are extracted from the last layer’s output.</a:t>
            </a:r>
          </a:p>
          <a:p>
            <a:r>
              <a:rPr lang="en-US" dirty="0"/>
              <a:t>(C) The FC layer produces the final QoE score.</a:t>
            </a:r>
          </a:p>
          <a:p>
            <a:r>
              <a:rPr lang="en-US" dirty="0"/>
              <a:t>(C) The MSE loss function is adopted.</a:t>
            </a:r>
          </a:p>
        </p:txBody>
      </p:sp>
    </p:spTree>
    <p:extLst>
      <p:ext uri="{BB962C8B-B14F-4D97-AF65-F5344CB8AC3E}">
        <p14:creationId xmlns:p14="http://schemas.microsoft.com/office/powerpoint/2010/main" val="1123018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get rid of irrelevant factors such as the </a:t>
            </a:r>
            <a:r>
              <a:rPr lang="en-US" dirty="0">
                <a:latin typeface="Times New Roman" panose="02020603050405020304" pitchFamily="18" charset="0"/>
                <a:cs typeface="Times New Roman" panose="02020603050405020304" pitchFamily="18" charset="0"/>
              </a:rPr>
              <a:t>heterogeneity</a:t>
            </a:r>
            <a:r>
              <a:rPr lang="en-US" dirty="0"/>
              <a:t> among </a:t>
            </a:r>
            <a:r>
              <a:rPr lang="en-US" dirty="0">
                <a:latin typeface="Times New Roman" panose="02020603050405020304" pitchFamily="18" charset="0"/>
                <a:cs typeface="Times New Roman" panose="02020603050405020304" pitchFamily="18" charset="0"/>
              </a:rPr>
              <a:t>subjects and video contents, we employ a Siamese network for the model training. </a:t>
            </a:r>
          </a:p>
          <a:p>
            <a:r>
              <a:rPr lang="en-US" dirty="0">
                <a:latin typeface="Times New Roman" panose="02020603050405020304" pitchFamily="18" charset="0"/>
                <a:cs typeface="Times New Roman" panose="02020603050405020304" pitchFamily="18" charset="0"/>
              </a:rPr>
              <a:t>(C) The network takes a pair of samples as input. We adopt a carefully designed rule for training pair selection, such that only heterogeneous pairs with the same labels and homogeneous pairs with different labels are selected.</a:t>
            </a:r>
          </a:p>
          <a:p>
            <a:r>
              <a:rPr lang="en-US" dirty="0">
                <a:latin typeface="Times New Roman" panose="02020603050405020304" pitchFamily="18" charset="0"/>
                <a:cs typeface="Times New Roman" panose="02020603050405020304" pitchFamily="18" charset="0"/>
              </a:rPr>
              <a:t>(C) Then, these pairs are fed into two identical GCN models that share the same weights. </a:t>
            </a:r>
          </a:p>
          <a:p>
            <a:r>
              <a:rPr lang="en-US" dirty="0">
                <a:latin typeface="Times New Roman" panose="02020603050405020304" pitchFamily="18" charset="0"/>
                <a:cs typeface="Times New Roman" panose="02020603050405020304" pitchFamily="18" charset="0"/>
              </a:rPr>
              <a:t>(C) The L2-distance between two outputs is computed as the loss. </a:t>
            </a:r>
          </a:p>
          <a:p>
            <a:r>
              <a:rPr lang="en-US" dirty="0">
                <a:latin typeface="Times New Roman" panose="02020603050405020304" pitchFamily="18" charset="0"/>
                <a:cs typeface="Times New Roman" panose="02020603050405020304" pitchFamily="18" charset="0"/>
              </a:rPr>
              <a:t>(C) Finally, the total training loss is derived as the combination of this distance loss and the MSE loss mentioned before. </a:t>
            </a:r>
          </a:p>
          <a:p>
            <a:r>
              <a:rPr lang="en-US" i="1" dirty="0"/>
              <a:t>Our goal is to make the models learn through training to disregard subjects and visual stimuli heterogeneity, and only focus on QoE-related factors, which cause the label difference.</a:t>
            </a:r>
          </a:p>
        </p:txBody>
      </p:sp>
    </p:spTree>
    <p:extLst>
      <p:ext uri="{BB962C8B-B14F-4D97-AF65-F5344CB8AC3E}">
        <p14:creationId xmlns:p14="http://schemas.microsoft.com/office/powerpoint/2010/main" val="337683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Since it is impossible to cover all types of videos in the training phase, the trained model may not be readily scalable to unseen videos.</a:t>
            </a:r>
          </a:p>
          <a:p>
            <a:r>
              <a:rPr lang="en-US" dirty="0"/>
              <a:t>(C) To deal with this issue, we propose to categorize videos by their </a:t>
            </a:r>
            <a:r>
              <a:rPr lang="en-US" b="1" dirty="0"/>
              <a:t>colorfulness</a:t>
            </a:r>
            <a:r>
              <a:rPr lang="en-US" dirty="0"/>
              <a:t>, </a:t>
            </a:r>
            <a:r>
              <a:rPr lang="en-US" b="1" dirty="0"/>
              <a:t>luminance</a:t>
            </a:r>
            <a:r>
              <a:rPr lang="en-US" dirty="0"/>
              <a:t>, and </a:t>
            </a:r>
            <a:r>
              <a:rPr lang="en-US" b="1" dirty="0"/>
              <a:t>motion</a:t>
            </a:r>
            <a:r>
              <a:rPr lang="en-US" dirty="0"/>
              <a:t>, so that the entire video space is divided into limited domains.</a:t>
            </a:r>
          </a:p>
          <a:p>
            <a:r>
              <a:rPr lang="en-US" dirty="0"/>
              <a:t>(C) We propose a novel domain adaption algorithm, named MADA, to adapt the trained model from the multiple source domains to the target domain based on adversarial learning. For more details, please refer to our paper.</a:t>
            </a:r>
          </a:p>
        </p:txBody>
      </p:sp>
    </p:spTree>
    <p:extLst>
      <p:ext uri="{BB962C8B-B14F-4D97-AF65-F5344CB8AC3E}">
        <p14:creationId xmlns:p14="http://schemas.microsoft.com/office/powerpoint/2010/main" val="481150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we outline the overall architecture of EyeQoE. </a:t>
            </a:r>
          </a:p>
          <a:p>
            <a:r>
              <a:rPr lang="en-US" dirty="0"/>
              <a:t>The core component is a GCN classifier to infer QoE scores from a user’s eye-based cues.</a:t>
            </a:r>
          </a:p>
          <a:p>
            <a:r>
              <a:rPr lang="en-US" dirty="0"/>
              <a:t>The Siamese network trains the classifier to disregard heterogeneity.</a:t>
            </a:r>
          </a:p>
          <a:p>
            <a:r>
              <a:rPr lang="en-US" dirty="0"/>
              <a:t>If the tested video is not from one of the source domains that the model is trained on, MADA is activated to finetune the trained classifier to enhance its prediction.</a:t>
            </a:r>
          </a:p>
          <a:p>
            <a:endParaRPr lang="en-US" dirty="0"/>
          </a:p>
        </p:txBody>
      </p:sp>
    </p:spTree>
    <p:extLst>
      <p:ext uri="{BB962C8B-B14F-4D97-AF65-F5344CB8AC3E}">
        <p14:creationId xmlns:p14="http://schemas.microsoft.com/office/powerpoint/2010/main" val="170580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nSpc>
                <a:spcPct val="114000"/>
              </a:lnSpc>
              <a:spcBef>
                <a:spcPts val="0"/>
              </a:spcBef>
            </a:pPr>
            <a:r>
              <a:rPr lang="en-US" sz="1600" dirty="0">
                <a:latin typeface="Times New Roman" panose="02020603050405020304" pitchFamily="18" charset="0"/>
                <a:cs typeface="Times New Roman" panose="02020603050405020304" pitchFamily="18" charset="0"/>
              </a:rPr>
              <a:t>(C) We implement EyeQoE using Unity on a </a:t>
            </a:r>
            <a:r>
              <a:rPr lang="en-US" sz="1600" b="1" dirty="0">
                <a:latin typeface="Times New Roman" panose="02020603050405020304" pitchFamily="18" charset="0"/>
                <a:cs typeface="Times New Roman" panose="02020603050405020304" pitchFamily="18" charset="0"/>
              </a:rPr>
              <a:t>local server </a:t>
            </a:r>
            <a:r>
              <a:rPr lang="en-US" sz="1600" b="0" dirty="0">
                <a:latin typeface="Times New Roman" panose="02020603050405020304" pitchFamily="18" charset="0"/>
                <a:cs typeface="Times New Roman" panose="02020603050405020304" pitchFamily="18" charset="0"/>
              </a:rPr>
              <a:t>that is physically connected</a:t>
            </a:r>
            <a:r>
              <a:rPr lang="en-US" sz="1600" dirty="0">
                <a:latin typeface="Times New Roman" panose="02020603050405020304" pitchFamily="18" charset="0"/>
                <a:cs typeface="Times New Roman" panose="02020603050405020304" pitchFamily="18" charset="0"/>
              </a:rPr>
              <a:t> with an </a:t>
            </a:r>
            <a:r>
              <a:rPr lang="en-US" sz="1600" b="1" dirty="0">
                <a:latin typeface="Times New Roman" panose="02020603050405020304" pitchFamily="18" charset="0"/>
                <a:cs typeface="Times New Roman" panose="02020603050405020304" pitchFamily="18" charset="0"/>
              </a:rPr>
              <a:t>HTC VIVE Pro VR headset</a:t>
            </a:r>
            <a:r>
              <a:rPr lang="en-US" sz="1600" dirty="0">
                <a:latin typeface="Times New Roman" panose="02020603050405020304" pitchFamily="18" charset="0"/>
                <a:cs typeface="Times New Roman" panose="02020603050405020304" pitchFamily="18" charset="0"/>
              </a:rPr>
              <a:t>. A pupil-labs eye tracker is installed inside the VR headset to capture eye data.</a:t>
            </a:r>
          </a:p>
          <a:p>
            <a:pPr lvl="0">
              <a:lnSpc>
                <a:spcPct val="114000"/>
              </a:lnSpc>
              <a:spcBef>
                <a:spcPts val="0"/>
              </a:spcBef>
            </a:pPr>
            <a:r>
              <a:rPr lang="en-US" sz="1600" dirty="0">
                <a:latin typeface="Times New Roman" panose="02020603050405020304" pitchFamily="18" charset="0"/>
                <a:cs typeface="Times New Roman" panose="02020603050405020304" pitchFamily="18" charset="0"/>
              </a:rPr>
              <a:t>(C) During the experiment, 360-degree videos are rendered by the server and (C) watched by the user in the VR headset. (C) The user’s data are recorded by the eye tracker and sent back to the server, (C) where our model predicts the QoE score.</a:t>
            </a:r>
          </a:p>
          <a:p>
            <a:pPr lvl="0">
              <a:lnSpc>
                <a:spcPct val="114000"/>
              </a:lnSpc>
              <a:spcBef>
                <a:spcPts val="0"/>
              </a:spcBef>
            </a:pPr>
            <a:r>
              <a:rPr lang="en-US" sz="1600" dirty="0">
                <a:latin typeface="Times New Roman" panose="02020603050405020304" pitchFamily="18" charset="0"/>
                <a:cs typeface="Times New Roman" panose="02020603050405020304" pitchFamily="18" charset="0"/>
              </a:rPr>
              <a:t>(C) After each video session, we ask the user to manually rate a QoE score from one to five, which is used as the ground truth to evaluate our scheme.</a:t>
            </a:r>
          </a:p>
          <a:p>
            <a:pPr lvl="1">
              <a:lnSpc>
                <a:spcPct val="114000"/>
              </a:lnSpc>
              <a:spcBef>
                <a:spcPts val="0"/>
              </a:spcBef>
            </a:pPr>
            <a:endParaRPr lang="en-US" sz="1800" dirty="0">
              <a:latin typeface="Times New Roman" panose="02020603050405020304" pitchFamily="18" charset="0"/>
              <a:cs typeface="Times New Roman" panose="02020603050405020304" pitchFamily="18" charset="0"/>
            </a:endParaRPr>
          </a:p>
          <a:p>
            <a:pPr lvl="0">
              <a:lnSpc>
                <a:spcPct val="114000"/>
              </a:lnSpc>
              <a:spcBef>
                <a:spcPts val="0"/>
              </a:spcBef>
            </a:pPr>
            <a:r>
              <a:rPr lang="en-US" sz="1800" dirty="0">
                <a:latin typeface="Times New Roman" panose="02020603050405020304" pitchFamily="18" charset="0"/>
                <a:cs typeface="Times New Roman" panose="02020603050405020304" pitchFamily="18" charset="0"/>
              </a:rPr>
              <a:t>(C) We downloaded 10 video sources from YouTube and Vimeo. For each video source we prepared 13 different quality versions, resulting in a set of 130 videos in total.</a:t>
            </a:r>
          </a:p>
          <a:p>
            <a:r>
              <a:rPr lang="en-US" sz="1800" dirty="0">
                <a:latin typeface="Times New Roman" panose="02020603050405020304" pitchFamily="18" charset="0"/>
                <a:cs typeface="Times New Roman" panose="02020603050405020304" pitchFamily="18" charset="0"/>
              </a:rPr>
              <a:t>(C) We conducted a 3-month data collection campaign. 50 participants were hired from our university to watch all video versions as their eye data were collected, leading to 6.5 thousand data traces.</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Here we illustrate the demographic distributions of these participants.</a:t>
            </a:r>
          </a:p>
        </p:txBody>
      </p:sp>
    </p:spTree>
    <p:extLst>
      <p:ext uri="{BB962C8B-B14F-4D97-AF65-F5344CB8AC3E}">
        <p14:creationId xmlns:p14="http://schemas.microsoft.com/office/powerpoint/2010/main" val="1642678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We compare the performance of EyeQoE with two state-of-the-arts, namely S-PSNR and VQA-OV.</a:t>
            </a:r>
          </a:p>
          <a:p>
            <a:r>
              <a:rPr lang="en-US" dirty="0"/>
              <a:t>(C) We first plot their confusion matrices.</a:t>
            </a:r>
          </a:p>
          <a:p>
            <a:r>
              <a:rPr lang="en-US" dirty="0"/>
              <a:t>(C) Our work demonstrates the highest accuracy.</a:t>
            </a:r>
          </a:p>
        </p:txBody>
      </p:sp>
    </p:spTree>
    <p:extLst>
      <p:ext uri="{BB962C8B-B14F-4D97-AF65-F5344CB8AC3E}">
        <p14:creationId xmlns:p14="http://schemas.microsoft.com/office/powerpoint/2010/main" val="3785990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We evaluate the prediction performance against different distortions, including (C) resolution degradation and (C) stalling events.</a:t>
            </a:r>
          </a:p>
          <a:p>
            <a:r>
              <a:rPr lang="en-US" dirty="0"/>
              <a:t>(C) EyeQoE constantly achieves about half of the error rate of state-of-the-arts.</a:t>
            </a:r>
          </a:p>
        </p:txBody>
      </p:sp>
    </p:spTree>
    <p:extLst>
      <p:ext uri="{BB962C8B-B14F-4D97-AF65-F5344CB8AC3E}">
        <p14:creationId xmlns:p14="http://schemas.microsoft.com/office/powerpoint/2010/main" val="3278108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Then, we measure the impact of subjective factors, such as (C) cybersickness, (C) fatigue, (C) and immersiveness. </a:t>
            </a:r>
          </a:p>
          <a:p>
            <a:r>
              <a:rPr lang="en-US" dirty="0"/>
              <a:t>(C) Results indicate that EyeQoE achieves more than 10% higher accuracy compared to state-of-the-arts.</a:t>
            </a:r>
          </a:p>
        </p:txBody>
      </p:sp>
    </p:spTree>
    <p:extLst>
      <p:ext uri="{BB962C8B-B14F-4D97-AF65-F5344CB8AC3E}">
        <p14:creationId xmlns:p14="http://schemas.microsoft.com/office/powerpoint/2010/main" val="60290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As a new type of multimedia, 360-degree videos offer an immersive and interactive experience for watchers, and have attracted considerable attention from academia and industry. </a:t>
            </a:r>
          </a:p>
          <a:p>
            <a:r>
              <a:rPr lang="en-US" dirty="0"/>
              <a:t>(C) However, streaming such videos requires extremely high bandwidth, (C) since users only see a small portion of a frame but the entire frame needs to be streamed following the strategy of commercial services,</a:t>
            </a:r>
          </a:p>
          <a:p>
            <a:r>
              <a:rPr lang="en-US" dirty="0"/>
              <a:t>(C) It turns out that such videos can only be streamed at 8K resolution to guarantee good visual experience, </a:t>
            </a:r>
          </a:p>
          <a:p>
            <a:r>
              <a:rPr lang="en-US" dirty="0"/>
              <a:t>(C) But it seriously exceeds the network capacity of home WiFi and may lead to even more hazardous events.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 Therefore, network and service providers have to strike a balance between</a:t>
            </a:r>
            <a:r>
              <a:rPr lang="en-US" b="1" dirty="0"/>
              <a:t> resource consumption</a:t>
            </a:r>
            <a:r>
              <a:rPr lang="en-US" dirty="0"/>
              <a:t> and </a:t>
            </a:r>
            <a:r>
              <a:rPr lang="en-US" b="1" dirty="0"/>
              <a:t>service quality</a:t>
            </a:r>
            <a:r>
              <a:rPr lang="en-US" dirty="0"/>
              <a:t> for 360-degree video streaming. To do that, it is important for them to get in-depth understanding of user experience…</a:t>
            </a:r>
            <a:endParaRPr lang="en-US" sz="11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9907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We further evaluate the computation latency of EyeQoE. The latency comes from three operations, including (C) preprocessing, which incurs extremely low latency, (C) graph generation, with moderate latency, and (C) testing, which incurs high latency due to the MADA process. Fortunately, MADA is not usually triggered.</a:t>
            </a:r>
          </a:p>
          <a:p>
            <a:r>
              <a:rPr lang="en-US" dirty="0"/>
              <a:t>(C) Overall, the time consumption of EyeQoE is acceptable, with an average of 2.5 seconds, and 90% can be finished within 4.2 seconds. </a:t>
            </a:r>
          </a:p>
          <a:p>
            <a:r>
              <a:rPr lang="en-US" i="1" dirty="0"/>
              <a:t>This duration is compatible to that of manual rating but does not involve human labor.</a:t>
            </a:r>
          </a:p>
        </p:txBody>
      </p:sp>
    </p:spTree>
    <p:extLst>
      <p:ext uri="{BB962C8B-B14F-4D97-AF65-F5344CB8AC3E}">
        <p14:creationId xmlns:p14="http://schemas.microsoft.com/office/powerpoint/2010/main" val="2852037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 In conclusion, </a:t>
            </a:r>
            <a:r>
              <a:rPr lang="en-US" sz="1100" dirty="0">
                <a:latin typeface="Times New Roman" panose="02020603050405020304" pitchFamily="18" charset="0"/>
                <a:cs typeface="Times New Roman" panose="02020603050405020304" pitchFamily="18" charset="0"/>
              </a:rPr>
              <a:t>we present EyeQoE, a </a:t>
            </a:r>
            <a:r>
              <a:rPr lang="en-US" sz="1100" b="1" dirty="0">
                <a:latin typeface="Times New Roman" panose="02020603050405020304" pitchFamily="18" charset="0"/>
                <a:cs typeface="Times New Roman" panose="02020603050405020304" pitchFamily="18" charset="0"/>
              </a:rPr>
              <a:t>novel QoE prediction model for 360-degree videos </a:t>
            </a:r>
            <a:r>
              <a:rPr lang="en-US" sz="1100" dirty="0">
                <a:latin typeface="Times New Roman" panose="02020603050405020304" pitchFamily="18" charset="0"/>
                <a:cs typeface="Times New Roman" panose="02020603050405020304" pitchFamily="18" charset="0"/>
              </a:rPr>
              <a:t>using subjects’ </a:t>
            </a:r>
            <a:r>
              <a:rPr lang="en-US" sz="1100" b="1" dirty="0">
                <a:latin typeface="Times New Roman" panose="02020603050405020304" pitchFamily="18" charset="0"/>
                <a:cs typeface="Times New Roman" panose="02020603050405020304" pitchFamily="18" charset="0"/>
              </a:rPr>
              <a:t>eye-based cues</a:t>
            </a:r>
            <a:r>
              <a:rPr lang="en-US" sz="1100" b="0" dirty="0">
                <a:latin typeface="Times New Roman" panose="02020603050405020304" pitchFamily="18" charset="0"/>
                <a:cs typeface="Times New Roman" panose="02020603050405020304" pitchFamily="18"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 In the experiments, </a:t>
            </a:r>
            <a:r>
              <a:rPr lang="en-US" sz="1100" dirty="0">
                <a:latin typeface="Times New Roman" panose="02020603050405020304" pitchFamily="18" charset="0"/>
                <a:cs typeface="Times New Roman" panose="02020603050405020304" pitchFamily="18" charset="0"/>
              </a:rPr>
              <a:t>we have collected an </a:t>
            </a:r>
            <a:r>
              <a:rPr lang="en-US" sz="1100" b="1" dirty="0">
                <a:latin typeface="Times New Roman" panose="02020603050405020304" pitchFamily="18" charset="0"/>
                <a:cs typeface="Times New Roman" panose="02020603050405020304" pitchFamily="18" charset="0"/>
              </a:rPr>
              <a:t>extensive dataset</a:t>
            </a:r>
            <a:r>
              <a:rPr lang="en-US" sz="1100" b="0" dirty="0">
                <a:latin typeface="Times New Roman" panose="02020603050405020304" pitchFamily="18" charset="0"/>
                <a:cs typeface="Times New Roman" panose="02020603050405020304" pitchFamily="18" charset="0"/>
              </a:rPr>
              <a:t> which has been publicized for the community.</a:t>
            </a:r>
            <a:endParaRPr lang="en-US" sz="1100" dirty="0">
              <a:latin typeface="Times New Roman" panose="02020603050405020304" pitchFamily="18" charset="0"/>
              <a:cs typeface="Times New Roman" panose="02020603050405020304" pitchFamily="18" charset="0"/>
            </a:endParaRPr>
          </a:p>
          <a:p>
            <a:r>
              <a:rPr lang="en-US" dirty="0"/>
              <a:t>(C) Our comprehensive evaluations show that </a:t>
            </a:r>
            <a:r>
              <a:rPr lang="en-US" sz="1100" dirty="0">
                <a:latin typeface="Times New Roman" panose="02020603050405020304" pitchFamily="18" charset="0"/>
                <a:cs typeface="Times New Roman" panose="02020603050405020304" pitchFamily="18" charset="0"/>
              </a:rPr>
              <a:t>EyeQoE </a:t>
            </a:r>
            <a:r>
              <a:rPr lang="en-US" sz="1100" b="1" dirty="0">
                <a:latin typeface="Times New Roman" panose="02020603050405020304" pitchFamily="18" charset="0"/>
                <a:cs typeface="Times New Roman" panose="02020603050405020304" pitchFamily="18" charset="0"/>
              </a:rPr>
              <a:t>advances existing solutions</a:t>
            </a:r>
            <a:r>
              <a:rPr lang="en-US" sz="1100" b="0" dirty="0">
                <a:latin typeface="Times New Roman" panose="02020603050405020304" pitchFamily="18" charset="0"/>
                <a:cs typeface="Times New Roman" panose="02020603050405020304" pitchFamily="18" charset="0"/>
              </a:rPr>
              <a:t>.</a:t>
            </a:r>
          </a:p>
          <a:p>
            <a:r>
              <a:rPr lang="en-US" sz="1100" b="0" dirty="0">
                <a:latin typeface="Times New Roman" panose="02020603050405020304" pitchFamily="18" charset="0"/>
                <a:cs typeface="Times New Roman" panose="02020603050405020304" pitchFamily="18" charset="0"/>
              </a:rPr>
              <a:t>(C) For more details, please refer to our paper. </a:t>
            </a:r>
            <a:endParaRPr lang="en-US" b="0" dirty="0"/>
          </a:p>
        </p:txBody>
      </p:sp>
    </p:spTree>
    <p:extLst>
      <p:ext uri="{BB962C8B-B14F-4D97-AF65-F5344CB8AC3E}">
        <p14:creationId xmlns:p14="http://schemas.microsoft.com/office/powerpoint/2010/main" val="4258699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20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Apart from gaze patterns, we observe other indicators including </a:t>
            </a:r>
            <a:r>
              <a:rPr lang="en-US" b="1" dirty="0"/>
              <a:t>gaze velocity </a:t>
            </a:r>
            <a:r>
              <a:rPr lang="en-US" dirty="0"/>
              <a:t>and </a:t>
            </a:r>
            <a:r>
              <a:rPr lang="en-US" b="1" dirty="0"/>
              <a:t>gaze distance-to-center</a:t>
            </a:r>
            <a:r>
              <a:rPr lang="en-US" b="0" dirty="0"/>
              <a:t>, which</a:t>
            </a:r>
            <a:r>
              <a:rPr lang="en-US" b="1" dirty="0"/>
              <a:t> </a:t>
            </a:r>
            <a:r>
              <a:rPr lang="en-US" dirty="0"/>
              <a:t>are obtrusive (C) when stalling events occur. This provides more evidence for our observations.</a:t>
            </a:r>
          </a:p>
        </p:txBody>
      </p:sp>
    </p:spTree>
    <p:extLst>
      <p:ext uri="{BB962C8B-B14F-4D97-AF65-F5344CB8AC3E}">
        <p14:creationId xmlns:p14="http://schemas.microsoft.com/office/powerpoint/2010/main" val="263078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Lastly, we conducted a user study, in which each participant is asked four questions to evaluate EyeQoE from different aspects. </a:t>
            </a:r>
          </a:p>
          <a:p>
            <a:r>
              <a:rPr lang="en-US" dirty="0"/>
              <a:t>(C) We have gained insight that EyeQoE is well accepted by users.</a:t>
            </a:r>
          </a:p>
        </p:txBody>
      </p:sp>
    </p:spTree>
    <p:extLst>
      <p:ext uri="{BB962C8B-B14F-4D97-AF65-F5344CB8AC3E}">
        <p14:creationId xmlns:p14="http://schemas.microsoft.com/office/powerpoint/2010/main" val="995487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 …so that they can take necessary actions in service management</a:t>
            </a:r>
            <a:r>
              <a:rPr lang="en-US" i="1" dirty="0"/>
              <a:t>, such as …</a:t>
            </a:r>
            <a:r>
              <a:rPr lang="en-US" dirty="0"/>
              <a:t>.</a:t>
            </a:r>
            <a:endParaRPr lang="en-US" sz="1100" dirty="0">
              <a:solidFill>
                <a:schemeClr val="bg2"/>
              </a:solidFill>
              <a:latin typeface="Times New Roman" panose="02020603050405020304" pitchFamily="18" charset="0"/>
              <a:cs typeface="Times New Roman" panose="02020603050405020304" pitchFamily="18" charset="0"/>
            </a:endParaRPr>
          </a:p>
          <a:p>
            <a:r>
              <a:rPr lang="en-US" dirty="0"/>
              <a:t>(C) One critical evaluation indicator is quality of experience, or called QoE, which is a measure of how users </a:t>
            </a:r>
            <a:r>
              <a:rPr lang="en-US" b="1" dirty="0"/>
              <a:t>subjectively</a:t>
            </a:r>
            <a:r>
              <a:rPr lang="en-US" dirty="0"/>
              <a:t> perceives an application or service.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 On the one hand, QoE reflects the </a:t>
            </a:r>
            <a:r>
              <a:rPr lang="en-US" b="1" dirty="0"/>
              <a:t>actual</a:t>
            </a:r>
            <a:r>
              <a:rPr lang="en-US" dirty="0"/>
              <a:t> user experience of watching videos.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 On the other hand, however, it is </a:t>
            </a:r>
            <a:r>
              <a:rPr lang="en-US" sz="1100" dirty="0">
                <a:solidFill>
                  <a:schemeClr val="bg2"/>
                </a:solidFill>
                <a:latin typeface="Times New Roman" panose="02020603050405020304" pitchFamily="18" charset="0"/>
                <a:cs typeface="Times New Roman" panose="02020603050405020304" pitchFamily="18" charset="0"/>
              </a:rPr>
              <a:t>difficult to measure QoE </a:t>
            </a:r>
            <a:r>
              <a:rPr lang="en-US" sz="1100" b="1" dirty="0">
                <a:solidFill>
                  <a:schemeClr val="bg2"/>
                </a:solidFill>
                <a:latin typeface="Times New Roman" panose="02020603050405020304" pitchFamily="18" charset="0"/>
                <a:cs typeface="Times New Roman" panose="02020603050405020304" pitchFamily="18" charset="0"/>
              </a:rPr>
              <a:t>accurately</a:t>
            </a:r>
            <a:r>
              <a:rPr lang="en-US" sz="1100" dirty="0">
                <a:solidFill>
                  <a:schemeClr val="bg2"/>
                </a:solidFill>
                <a:latin typeface="Times New Roman" panose="02020603050405020304" pitchFamily="18" charset="0"/>
                <a:cs typeface="Times New Roman" panose="02020603050405020304" pitchFamily="18" charset="0"/>
              </a:rPr>
              <a:t> and </a:t>
            </a:r>
            <a:r>
              <a:rPr lang="en-US" sz="1100" b="1" dirty="0">
                <a:solidFill>
                  <a:schemeClr val="bg2"/>
                </a:solidFill>
                <a:latin typeface="Times New Roman" panose="02020603050405020304" pitchFamily="18" charset="0"/>
                <a:cs typeface="Times New Roman" panose="02020603050405020304" pitchFamily="18" charset="0"/>
              </a:rPr>
              <a:t>conveniently</a:t>
            </a:r>
            <a:r>
              <a:rPr lang="en-US" sz="1100" dirty="0">
                <a:solidFill>
                  <a:schemeClr val="bg2"/>
                </a:solidFill>
                <a:latin typeface="Times New Roman" panose="02020603050405020304" pitchFamily="18" charset="0"/>
                <a:cs typeface="Times New Roman" panose="02020603050405020304" pitchFamily="18" charset="0"/>
              </a:rPr>
              <a:t> from external indicators.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98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In current multimedia services, user’s QoE is mainly obtained by asking people to manually report their perceived quality or via surveys after a video session.</a:t>
            </a:r>
          </a:p>
          <a:p>
            <a:r>
              <a:rPr lang="en-US" dirty="0"/>
              <a:t>(C) Such procedures are time-consuming and inconvenient for the users, so in reality, most people would simply skip this procedure.</a:t>
            </a:r>
          </a:p>
          <a:p>
            <a:r>
              <a:rPr lang="en-US" dirty="0"/>
              <a:t>(C) To address this issue, prior efforts have been devoted to developing automated QoE assessment schemes. These schemes can be divided in two directions, </a:t>
            </a:r>
            <a:r>
              <a:rPr lang="en-US" b="1" dirty="0"/>
              <a:t>video-centric models that rely on objective video quality metrics</a:t>
            </a:r>
            <a:r>
              <a:rPr lang="en-US" dirty="0"/>
              <a:t>, and </a:t>
            </a:r>
            <a:r>
              <a:rPr lang="en-US" b="1" dirty="0"/>
              <a:t>visual attention enhanced models, that incorporate users’ visual attention for better prediction</a:t>
            </a:r>
            <a:r>
              <a:rPr lang="en-US" dirty="0"/>
              <a:t>.</a:t>
            </a:r>
          </a:p>
          <a:p>
            <a:r>
              <a:rPr lang="en-US" dirty="0"/>
              <a:t>However, all these approaches are criticized for overlooking subjective feelings of users. For example, a user may rate a lower QoE when feeling tired, which is not caused by the video quality but due to her own feelings, which cannot be accounted in these schemes.</a:t>
            </a:r>
          </a:p>
          <a:p>
            <a:r>
              <a:rPr lang="en-US" dirty="0"/>
              <a:t>(C) It is thus crucial to develop a QoE assessment scheme that </a:t>
            </a:r>
            <a:r>
              <a:rPr lang="en-US" b="1" dirty="0"/>
              <a:t>accurately</a:t>
            </a:r>
            <a:r>
              <a:rPr lang="en-US" dirty="0"/>
              <a:t> and </a:t>
            </a:r>
            <a:r>
              <a:rPr lang="en-US" b="1" dirty="0"/>
              <a:t>conveniently</a:t>
            </a:r>
            <a:r>
              <a:rPr lang="en-US" b="0" dirty="0"/>
              <a:t> </a:t>
            </a:r>
            <a:r>
              <a:rPr lang="en-US" dirty="0"/>
              <a:t>reflects a user’s perception </a:t>
            </a:r>
            <a:r>
              <a:rPr lang="en-US" b="1" dirty="0"/>
              <a:t>with no human labor</a:t>
            </a:r>
            <a:r>
              <a:rPr lang="en-US" dirty="0"/>
              <a:t>.</a:t>
            </a:r>
          </a:p>
        </p:txBody>
      </p:sp>
    </p:spTree>
    <p:extLst>
      <p:ext uri="{BB962C8B-B14F-4D97-AF65-F5344CB8AC3E}">
        <p14:creationId xmlns:p14="http://schemas.microsoft.com/office/powerpoint/2010/main" val="399803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Before introducing our scheme, I would like to present our key observations regarding the relationship between QoE and ocular behaviors, or eye-based cues, such as gazes, blinks, and pupil size.</a:t>
            </a:r>
          </a:p>
          <a:p>
            <a:r>
              <a:rPr lang="en-US" dirty="0"/>
              <a:t>(C) Here are some examples of the same frames in a video. The first three videos have different visual qualities; the last video has the same quality as the first one. </a:t>
            </a:r>
          </a:p>
          <a:p>
            <a:r>
              <a:rPr lang="en-US" dirty="0"/>
              <a:t>(C) We observe that the corresponding gaze patterns are different across the first three videos. </a:t>
            </a:r>
          </a:p>
          <a:p>
            <a:r>
              <a:rPr lang="en-US" dirty="0"/>
              <a:t>(C) This indicates that such eye-based cues are impacted by the objective factors such as visual quality.</a:t>
            </a:r>
          </a:p>
          <a:p>
            <a:r>
              <a:rPr lang="en-US" dirty="0"/>
              <a:t>(C) We also observe that gaze patterns remain consistent under the same quality.</a:t>
            </a:r>
          </a:p>
        </p:txBody>
      </p:sp>
    </p:spTree>
    <p:extLst>
      <p:ext uri="{BB962C8B-B14F-4D97-AF65-F5344CB8AC3E}">
        <p14:creationId xmlns:p14="http://schemas.microsoft.com/office/powerpoint/2010/main" val="1584885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Besides the objective factors, we next study the impact of several subjective factors from the </a:t>
            </a:r>
            <a:r>
              <a:rPr lang="en-US" b="1" dirty="0"/>
              <a:t>distributions </a:t>
            </a:r>
            <a:r>
              <a:rPr lang="en-US" dirty="0"/>
              <a:t>of the eye-based cues. </a:t>
            </a:r>
          </a:p>
          <a:p>
            <a:r>
              <a:rPr lang="en-US" dirty="0"/>
              <a:t>We show that (C) </a:t>
            </a:r>
            <a:r>
              <a:rPr lang="en-US" b="1" dirty="0"/>
              <a:t>cybersickness</a:t>
            </a:r>
            <a:r>
              <a:rPr lang="en-US" dirty="0"/>
              <a:t>, (C) </a:t>
            </a:r>
            <a:r>
              <a:rPr lang="en-US" b="1" dirty="0"/>
              <a:t>fatigue</a:t>
            </a:r>
            <a:r>
              <a:rPr lang="en-US" dirty="0"/>
              <a:t>, and (C) </a:t>
            </a:r>
            <a:r>
              <a:rPr lang="en-US" b="1" dirty="0"/>
              <a:t>immersiveness</a:t>
            </a:r>
            <a:r>
              <a:rPr lang="en-US" dirty="0"/>
              <a:t> can be reflected from multiple eye-based cues such as the number of blinks, the pupil size, and the gaze vergence distance.</a:t>
            </a:r>
          </a:p>
        </p:txBody>
      </p:sp>
    </p:spTree>
    <p:extLst>
      <p:ext uri="{BB962C8B-B14F-4D97-AF65-F5344CB8AC3E}">
        <p14:creationId xmlns:p14="http://schemas.microsoft.com/office/powerpoint/2010/main" val="310688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Based on these observations, we propose EyeQoE; its basic idea is using subjects’ </a:t>
            </a:r>
            <a:r>
              <a:rPr lang="en-US" sz="1100" b="1" dirty="0">
                <a:latin typeface="Times New Roman" panose="02020603050405020304" pitchFamily="18" charset="0"/>
                <a:cs typeface="Times New Roman" panose="02020603050405020304" pitchFamily="18" charset="0"/>
              </a:rPr>
              <a:t>eye-based cues</a:t>
            </a:r>
            <a:r>
              <a:rPr lang="en-US" sz="1100" dirty="0">
                <a:latin typeface="Times New Roman" panose="02020603050405020304" pitchFamily="18" charset="0"/>
                <a:cs typeface="Times New Roman" panose="02020603050405020304" pitchFamily="18" charset="0"/>
              </a:rPr>
              <a:t> to infer their </a:t>
            </a:r>
            <a:r>
              <a:rPr lang="en-US" sz="1100" b="1" dirty="0">
                <a:latin typeface="Times New Roman" panose="02020603050405020304" pitchFamily="18" charset="0"/>
                <a:cs typeface="Times New Roman" panose="02020603050405020304" pitchFamily="18" charset="0"/>
              </a:rPr>
              <a:t>QoE</a:t>
            </a:r>
            <a:r>
              <a:rPr lang="en-US" sz="1100" dirty="0">
                <a:latin typeface="Times New Roman" panose="02020603050405020304" pitchFamily="18" charset="0"/>
                <a:cs typeface="Times New Roman" panose="02020603050405020304" pitchFamily="18" charset="0"/>
              </a:rPr>
              <a:t> during the video watching session.</a:t>
            </a:r>
          </a:p>
          <a:p>
            <a:r>
              <a:rPr lang="en-US" sz="1100" dirty="0">
                <a:latin typeface="Times New Roman" panose="02020603050405020304" pitchFamily="18" charset="0"/>
                <a:cs typeface="Times New Roman" panose="02020603050405020304" pitchFamily="18" charset="0"/>
              </a:rPr>
              <a:t>(C) Although the idea sounds simple, implementing it involves several non-trivial challenges. </a:t>
            </a:r>
          </a:p>
          <a:p>
            <a:r>
              <a:rPr lang="en-US" sz="1100" dirty="0">
                <a:latin typeface="Times New Roman" panose="02020603050405020304" pitchFamily="18" charset="0"/>
                <a:cs typeface="Times New Roman" panose="02020603050405020304" pitchFamily="18" charset="0"/>
              </a:rPr>
              <a:t>The first challenge is </a:t>
            </a:r>
            <a:r>
              <a:rPr lang="en-US" sz="1100" b="1" dirty="0">
                <a:latin typeface="Times New Roman" panose="02020603050405020304" pitchFamily="18" charset="0"/>
                <a:cs typeface="Times New Roman" panose="02020603050405020304" pitchFamily="18" charset="0"/>
              </a:rPr>
              <a:t>data modeling </a:t>
            </a:r>
            <a:r>
              <a:rPr lang="en-US" sz="1100" dirty="0">
                <a:latin typeface="Times New Roman" panose="02020603050405020304" pitchFamily="18" charset="0"/>
                <a:cs typeface="Times New Roman" panose="02020603050405020304" pitchFamily="18" charset="0"/>
              </a:rPr>
              <a:t>and </a:t>
            </a:r>
            <a:r>
              <a:rPr lang="en-US" sz="1100" b="1" dirty="0">
                <a:latin typeface="Times New Roman" panose="02020603050405020304" pitchFamily="18" charset="0"/>
                <a:cs typeface="Times New Roman" panose="02020603050405020304" pitchFamily="18" charset="0"/>
              </a:rPr>
              <a:t>representation learning</a:t>
            </a:r>
            <a:r>
              <a:rPr lang="en-US" sz="1100" dirty="0">
                <a:latin typeface="Times New Roman" panose="02020603050405020304" pitchFamily="18" charset="0"/>
                <a:cs typeface="Times New Roman" panose="02020603050405020304" pitchFamily="18" charset="0"/>
              </a:rPr>
              <a:t> from these eye-based cues. To address this issue, we propose a novel algorithm to model the data into graphs and employ graph convolutional network, or GCN, to infer the QoE.</a:t>
            </a:r>
          </a:p>
          <a:p>
            <a:r>
              <a:rPr lang="en-US" dirty="0"/>
              <a:t>(C) The second challenge is </a:t>
            </a:r>
            <a:r>
              <a:rPr lang="en-US" sz="1100" b="1" dirty="0">
                <a:latin typeface="Times New Roman" panose="02020603050405020304" pitchFamily="18" charset="0"/>
                <a:cs typeface="Times New Roman" panose="02020603050405020304" pitchFamily="18" charset="0"/>
              </a:rPr>
              <a:t>dealing with heterogeneity</a:t>
            </a:r>
            <a:r>
              <a:rPr lang="en-US" sz="1100" b="0" dirty="0">
                <a:latin typeface="Times New Roman" panose="02020603050405020304" pitchFamily="18" charset="0"/>
                <a:cs typeface="Times New Roman" panose="02020603050405020304" pitchFamily="18" charset="0"/>
              </a:rPr>
              <a:t>. To this end, we develop a Siamese network for model training with carefully selected input data to get rid of irrelevant factors.</a:t>
            </a:r>
          </a:p>
          <a:p>
            <a:r>
              <a:rPr lang="en-US" sz="1100" b="0" dirty="0">
                <a:latin typeface="Times New Roman" panose="02020603050405020304" pitchFamily="18" charset="0"/>
                <a:cs typeface="Times New Roman" panose="02020603050405020304" pitchFamily="18" charset="0"/>
              </a:rPr>
              <a:t>(C) The third challenge is preserving performance for </a:t>
            </a:r>
            <a:r>
              <a:rPr lang="en-US" sz="1100" b="1" dirty="0">
                <a:latin typeface="Times New Roman" panose="02020603050405020304" pitchFamily="18" charset="0"/>
                <a:cs typeface="Times New Roman" panose="02020603050405020304" pitchFamily="18" charset="0"/>
              </a:rPr>
              <a:t>unseen videos</a:t>
            </a:r>
            <a:r>
              <a:rPr lang="en-US" sz="1100" b="0" dirty="0">
                <a:latin typeface="Times New Roman" panose="02020603050405020304" pitchFamily="18" charset="0"/>
                <a:cs typeface="Times New Roman" panose="02020603050405020304" pitchFamily="18" charset="0"/>
              </a:rPr>
              <a:t>. To deal with this issue, we propose a video type categorization algorithm and a domain adaption approach.</a:t>
            </a:r>
            <a:endParaRPr lang="en-US" b="0" dirty="0"/>
          </a:p>
        </p:txBody>
      </p:sp>
    </p:spTree>
    <p:extLst>
      <p:ext uri="{BB962C8B-B14F-4D97-AF65-F5344CB8AC3E}">
        <p14:creationId xmlns:p14="http://schemas.microsoft.com/office/powerpoint/2010/main" val="3600367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Our first step is to </a:t>
            </a:r>
            <a:r>
              <a:rPr lang="en-US" b="1" dirty="0"/>
              <a:t>model</a:t>
            </a:r>
            <a:r>
              <a:rPr lang="en-US" dirty="0"/>
              <a:t> eye-based cues, from gazes, fixations, and saccades, across the entire video.</a:t>
            </a:r>
          </a:p>
          <a:p>
            <a:r>
              <a:rPr lang="en-US" dirty="0"/>
              <a:t>(C) A gaze is the real-time visual point where the user is looking at.</a:t>
            </a:r>
          </a:p>
          <a:p>
            <a:r>
              <a:rPr lang="en-US" dirty="0"/>
              <a:t>(C) A fixation consists of a time series of gazes focused around a target.</a:t>
            </a:r>
          </a:p>
          <a:p>
            <a:r>
              <a:rPr lang="en-US" dirty="0"/>
              <a:t>(C) A saccade is a set of fast-moving gazes between two fixations.</a:t>
            </a:r>
          </a:p>
          <a:p>
            <a:r>
              <a:rPr lang="en-US" dirty="0"/>
              <a:t>(C) The fixations and saccades resemble the typical node-edge structure, which inspires us to model the entire gaze map into a graph.</a:t>
            </a:r>
          </a:p>
        </p:txBody>
      </p:sp>
    </p:spTree>
    <p:extLst>
      <p:ext uri="{BB962C8B-B14F-4D97-AF65-F5344CB8AC3E}">
        <p14:creationId xmlns:p14="http://schemas.microsoft.com/office/powerpoint/2010/main" val="85158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 We start by showing a basic graph modeling algorithm, </a:t>
            </a:r>
          </a:p>
          <a:p>
            <a:r>
              <a:rPr lang="en-US" dirty="0"/>
              <a:t>(C) where we model fixations into nodes,</a:t>
            </a:r>
          </a:p>
          <a:p>
            <a:r>
              <a:rPr lang="en-US" dirty="0"/>
              <a:t>(C) and saccades into directional edges.</a:t>
            </a:r>
          </a:p>
          <a:p>
            <a:r>
              <a:rPr lang="en-US" dirty="0"/>
              <a:t>Fixations are attributed by eye-based cues on the same target, and </a:t>
            </a:r>
            <a:r>
              <a:rPr lang="en-US"/>
              <a:t>saccades are from </a:t>
            </a:r>
            <a:r>
              <a:rPr lang="en-US" dirty="0"/>
              <a:t>those during switching targets in a chronological order. </a:t>
            </a:r>
          </a:p>
          <a:p>
            <a:r>
              <a:rPr lang="en-US" dirty="0"/>
              <a:t>(C) In short, the basic graph preserves the temporal dependency of the visual attention.</a:t>
            </a:r>
          </a:p>
        </p:txBody>
      </p:sp>
    </p:spTree>
    <p:extLst>
      <p:ext uri="{BB962C8B-B14F-4D97-AF65-F5344CB8AC3E}">
        <p14:creationId xmlns:p14="http://schemas.microsoft.com/office/powerpoint/2010/main" val="3128585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pPr lvl="0"/>
            <a:r>
              <a:rPr lang="en-US"/>
              <a:t>Click to edit Master text styles</a:t>
            </a: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pPr lvl="0"/>
            <a:r>
              <a:rPr lang="en-US"/>
              <a:t>Click to edit Master text styles</a:t>
            </a: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18" Type="http://schemas.openxmlformats.org/officeDocument/2006/relationships/chart" Target="../charts/chart3.xml"/><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chart" Target="../charts/chart2.xml"/><Relationship Id="rId2" Type="http://schemas.openxmlformats.org/officeDocument/2006/relationships/notesSlide" Target="../notesSlides/notesSlide16.xml"/><Relationship Id="rId16" Type="http://schemas.openxmlformats.org/officeDocument/2006/relationships/chart" Target="../charts/chart1.xml"/><Relationship Id="rId20" Type="http://schemas.openxmlformats.org/officeDocument/2006/relationships/image" Target="../media/image57.svg"/><Relationship Id="rId1" Type="http://schemas.openxmlformats.org/officeDocument/2006/relationships/slideLayout" Target="../slideLayouts/slideLayout4.xml"/><Relationship Id="rId6" Type="http://schemas.openxmlformats.org/officeDocument/2006/relationships/image" Target="../media/image46.jpeg"/><Relationship Id="rId11" Type="http://schemas.openxmlformats.org/officeDocument/2006/relationships/image" Target="../media/image51.svg"/><Relationship Id="rId5" Type="http://schemas.openxmlformats.org/officeDocument/2006/relationships/image" Target="../media/image45.png"/><Relationship Id="rId15" Type="http://schemas.openxmlformats.org/officeDocument/2006/relationships/image" Target="../media/image55.svg"/><Relationship Id="rId10" Type="http://schemas.openxmlformats.org/officeDocument/2006/relationships/image" Target="../media/image50.png"/><Relationship Id="rId19" Type="http://schemas.openxmlformats.org/officeDocument/2006/relationships/image" Target="../media/image56.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0.emf"/><Relationship Id="rId4" Type="http://schemas.openxmlformats.org/officeDocument/2006/relationships/image" Target="../media/image59.emf"/></Relationships>
</file>

<file path=ppt/slides/_rels/slide1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2.emf"/></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7.emf"/></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Autofit/>
          </a:bodyPr>
          <a:lstStyle/>
          <a:p>
            <a:pPr lvl="0"/>
            <a:r>
              <a:rPr lang="en-US" sz="3200" dirty="0">
                <a:latin typeface="Times New Roman" panose="02020603050405020304" pitchFamily="18" charset="0"/>
                <a:cs typeface="Times New Roman" panose="02020603050405020304" pitchFamily="18" charset="0"/>
              </a:rPr>
              <a:t>EyeQoE: A Novel QoE Assessment Model for 360-degree Videos Using Ocular Behaviors</a:t>
            </a:r>
            <a:endParaRPr sz="3200" dirty="0">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531541" y="3123493"/>
            <a:ext cx="8080917" cy="792600"/>
          </a:xfrm>
          <a:prstGeom prst="rect">
            <a:avLst/>
          </a:prstGeom>
        </p:spPr>
        <p:txBody>
          <a:bodyPr spcFirstLastPara="1" wrap="square" lIns="91425" tIns="91425" rIns="91425" bIns="91425" anchor="t" anchorCtr="0">
            <a:noAutofit/>
          </a:bodyPr>
          <a:lstStyle/>
          <a:p>
            <a:r>
              <a:rPr lang="en-US" sz="2000" b="1" dirty="0">
                <a:solidFill>
                  <a:schemeClr val="tx1">
                    <a:lumMod val="75000"/>
                    <a:lumOff val="25000"/>
                  </a:schemeClr>
                </a:solidFill>
                <a:latin typeface="Times New Roman" panose="02020603050405020304" pitchFamily="18" charset="0"/>
                <a:cs typeface="Times New Roman" panose="02020603050405020304" pitchFamily="18" charset="0"/>
              </a:rPr>
              <a:t>Huadi Zhu</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cs typeface="Times New Roman" panose="02020603050405020304" pitchFamily="18" charset="0"/>
              </a:rPr>
              <a:t>Tianhao</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 Li, </a:t>
            </a:r>
            <a:r>
              <a:rPr lang="en-US" sz="2000" dirty="0" err="1">
                <a:solidFill>
                  <a:schemeClr val="tx1">
                    <a:lumMod val="75000"/>
                    <a:lumOff val="25000"/>
                  </a:schemeClr>
                </a:solidFill>
                <a:latin typeface="Times New Roman" panose="02020603050405020304" pitchFamily="18" charset="0"/>
                <a:cs typeface="Times New Roman" panose="02020603050405020304" pitchFamily="18" charset="0"/>
              </a:rPr>
              <a:t>Chaowei</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 Wang, </a:t>
            </a:r>
            <a:r>
              <a:rPr lang="en-US" sz="2000" dirty="0" err="1">
                <a:solidFill>
                  <a:schemeClr val="tx1">
                    <a:lumMod val="75000"/>
                    <a:lumOff val="25000"/>
                  </a:schemeClr>
                </a:solidFill>
                <a:latin typeface="Times New Roman" panose="02020603050405020304" pitchFamily="18" charset="0"/>
                <a:cs typeface="Times New Roman" panose="02020603050405020304" pitchFamily="18" charset="0"/>
              </a:rPr>
              <a:t>Wenqiang</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cs typeface="Times New Roman" panose="02020603050405020304" pitchFamily="18" charset="0"/>
              </a:rPr>
              <a:t>Jin</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 </a:t>
            </a:r>
            <a:b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b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Srinivasan Murali, </a:t>
            </a:r>
            <a:r>
              <a:rPr lang="en-US" sz="2000" dirty="0" err="1">
                <a:solidFill>
                  <a:schemeClr val="tx1">
                    <a:lumMod val="75000"/>
                    <a:lumOff val="25000"/>
                  </a:schemeClr>
                </a:solidFill>
                <a:latin typeface="Times New Roman" panose="02020603050405020304" pitchFamily="18" charset="0"/>
                <a:cs typeface="Times New Roman" panose="02020603050405020304" pitchFamily="18" charset="0"/>
              </a:rPr>
              <a:t>Mingyan</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 Xiao, </a:t>
            </a:r>
            <a:r>
              <a:rPr lang="en-US" sz="2000" dirty="0" err="1">
                <a:solidFill>
                  <a:schemeClr val="tx1">
                    <a:lumMod val="75000"/>
                    <a:lumOff val="25000"/>
                  </a:schemeClr>
                </a:solidFill>
                <a:latin typeface="Times New Roman" panose="02020603050405020304" pitchFamily="18" charset="0"/>
                <a:cs typeface="Times New Roman" panose="02020603050405020304" pitchFamily="18" charset="0"/>
              </a:rPr>
              <a:t>Dongqing</a:t>
            </a:r>
            <a:r>
              <a:rPr lang="en-US" sz="2000" dirty="0">
                <a:solidFill>
                  <a:schemeClr val="tx1">
                    <a:lumMod val="75000"/>
                    <a:lumOff val="25000"/>
                  </a:schemeClr>
                </a:solidFill>
                <a:latin typeface="Times New Roman" panose="02020603050405020304" pitchFamily="18" charset="0"/>
                <a:cs typeface="Times New Roman" panose="02020603050405020304" pitchFamily="18" charset="0"/>
              </a:rPr>
              <a:t> Ye, Ming Li</a:t>
            </a:r>
            <a:endParaRPr lang="en-US" sz="2000" dirty="0">
              <a:solidFill>
                <a:srgbClr val="13409F"/>
              </a:solidFill>
              <a:latin typeface="Times New Roman" panose="02020603050405020304" pitchFamily="18" charset="0"/>
              <a:cs typeface="Times New Roman" panose="02020603050405020304" pitchFamily="18" charset="0"/>
            </a:endParaRPr>
          </a:p>
        </p:txBody>
      </p:sp>
      <p:pic>
        <p:nvPicPr>
          <p:cNvPr id="56" name="Google Shape;56;p13"/>
          <p:cNvPicPr preferRelativeResize="0"/>
          <p:nvPr/>
        </p:nvPicPr>
        <p:blipFill rotWithShape="1">
          <a:blip r:embed="rId3">
            <a:clrChange>
              <a:clrFrom>
                <a:srgbClr val="FCFEFF"/>
              </a:clrFrom>
              <a:clrTo>
                <a:srgbClr val="FCFEFF">
                  <a:alpha val="0"/>
                </a:srgbClr>
              </a:clrTo>
            </a:clrChange>
            <a:alphaModFix/>
          </a:blip>
          <a:srcRect r="43849"/>
          <a:stretch/>
        </p:blipFill>
        <p:spPr>
          <a:xfrm>
            <a:off x="127322" y="157332"/>
            <a:ext cx="1975798" cy="631086"/>
          </a:xfrm>
          <a:prstGeom prst="rect">
            <a:avLst/>
          </a:prstGeom>
          <a:noFill/>
          <a:ln>
            <a:noFill/>
          </a:ln>
        </p:spPr>
      </p:pic>
      <p:sp>
        <p:nvSpPr>
          <p:cNvPr id="57" name="Google Shape;57;p13"/>
          <p:cNvSpPr txBox="1"/>
          <p:nvPr/>
        </p:nvSpPr>
        <p:spPr>
          <a:xfrm>
            <a:off x="6234449" y="238125"/>
            <a:ext cx="2697000" cy="46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000" b="1" dirty="0">
                <a:solidFill>
                  <a:schemeClr val="accent1"/>
                </a:solidFill>
                <a:latin typeface="Times New Roman"/>
                <a:ea typeface="Times New Roman"/>
                <a:cs typeface="Times New Roman"/>
                <a:sym typeface="Times New Roman"/>
              </a:rPr>
              <a:t>UbiComp’22</a:t>
            </a:r>
            <a:endParaRPr sz="2000" b="1" dirty="0">
              <a:solidFill>
                <a:schemeClr val="accent1"/>
              </a:solidFill>
              <a:latin typeface="Times New Roman"/>
              <a:ea typeface="Times New Roman"/>
              <a:cs typeface="Times New Roman"/>
              <a:sym typeface="Times New Roman"/>
            </a:endParaRPr>
          </a:p>
        </p:txBody>
      </p:sp>
      <p:sp>
        <p:nvSpPr>
          <p:cNvPr id="7" name="Google Shape;55;p13">
            <a:extLst>
              <a:ext uri="{FF2B5EF4-FFF2-40B4-BE49-F238E27FC236}">
                <a16:creationId xmlns:a16="http://schemas.microsoft.com/office/drawing/2014/main" id="{D7B73E4F-C590-4913-BB66-C52D569DBAE7}"/>
              </a:ext>
            </a:extLst>
          </p:cNvPr>
          <p:cNvSpPr txBox="1">
            <a:spLocks/>
          </p:cNvSpPr>
          <p:nvPr/>
        </p:nvSpPr>
        <p:spPr>
          <a:xfrm>
            <a:off x="311700" y="4560424"/>
            <a:ext cx="8520600" cy="5830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r>
              <a:rPr lang="en-US" altLang="zh-CN" sz="1600" b="1" dirty="0">
                <a:solidFill>
                  <a:schemeClr val="accent2"/>
                </a:solidFill>
                <a:latin typeface="Times New Roman"/>
                <a:ea typeface="Times New Roman"/>
                <a:cs typeface="Times New Roman"/>
                <a:sym typeface="Times New Roman"/>
              </a:rPr>
              <a:t>The University of Texas at Arlington</a:t>
            </a:r>
            <a:endParaRPr lang="en-US" sz="1600" b="1" dirty="0">
              <a:solidFill>
                <a:schemeClr val="accent2"/>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3145"/>
    </mc:Choice>
    <mc:Fallback xmlns="">
      <p:transition spd="slow" advTm="31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CA43DBFC-A10F-C8A9-BCF0-594005DDE0E1}"/>
              </a:ext>
            </a:extLst>
          </p:cNvPr>
          <p:cNvCxnSpPr>
            <a:cxnSpLocks/>
          </p:cNvCxnSpPr>
          <p:nvPr/>
        </p:nvCxnSpPr>
        <p:spPr>
          <a:xfrm>
            <a:off x="6169284" y="3150294"/>
            <a:ext cx="931151" cy="548388"/>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23BBEF6-0797-200B-A468-BECD558C7693}"/>
              </a:ext>
            </a:extLst>
          </p:cNvPr>
          <p:cNvCxnSpPr>
            <a:cxnSpLocks/>
          </p:cNvCxnSpPr>
          <p:nvPr/>
        </p:nvCxnSpPr>
        <p:spPr>
          <a:xfrm>
            <a:off x="6162528" y="1890616"/>
            <a:ext cx="924979" cy="528068"/>
          </a:xfrm>
          <a:prstGeom prst="line">
            <a:avLst/>
          </a:prstGeom>
          <a:ln w="19050">
            <a:solidFill>
              <a:schemeClr val="accent4">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A3D9CB-ED2D-0C01-EE3F-97EF43474BDC}"/>
              </a:ext>
            </a:extLst>
          </p:cNvPr>
          <p:cNvCxnSpPr>
            <a:cxnSpLocks/>
          </p:cNvCxnSpPr>
          <p:nvPr/>
        </p:nvCxnSpPr>
        <p:spPr>
          <a:xfrm>
            <a:off x="6162528" y="1890616"/>
            <a:ext cx="915971" cy="1808066"/>
          </a:xfrm>
          <a:prstGeom prst="line">
            <a:avLst/>
          </a:prstGeom>
          <a:ln w="190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Modeling Ocular Behaviors into Graphs</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1152474"/>
                <a:ext cx="8520600" cy="3689491"/>
              </a:xfrm>
            </p:spPr>
            <p:txBody>
              <a:bodyPr/>
              <a:lstStyle/>
              <a:p>
                <a:r>
                  <a:rPr lang="en-US" sz="2000" dirty="0">
                    <a:latin typeface="Times New Roman" panose="02020603050405020304" pitchFamily="18" charset="0"/>
                    <a:cs typeface="Times New Roman" panose="02020603050405020304" pitchFamily="18" charset="0"/>
                  </a:rPr>
                  <a:t>Comprehensive version:</a:t>
                </a:r>
              </a:p>
              <a:p>
                <a:pPr lvl="1">
                  <a:lnSpc>
                    <a:spcPct val="114000"/>
                  </a:lnSpc>
                  <a:spcBef>
                    <a:spcPts val="0"/>
                  </a:spcBef>
                </a:pPr>
                <a:r>
                  <a:rPr lang="en-US" sz="1800" b="1" dirty="0">
                    <a:latin typeface="Times New Roman" panose="02020603050405020304" pitchFamily="18" charset="0"/>
                    <a:cs typeface="Times New Roman" panose="02020603050405020304" pitchFamily="18" charset="0"/>
                  </a:rPr>
                  <a:t>Fixations similarity</a:t>
                </a:r>
                <a:r>
                  <a:rPr lang="en-US" sz="1800" dirty="0">
                    <a:latin typeface="Times New Roman" panose="02020603050405020304" pitchFamily="18" charset="0"/>
                    <a:cs typeface="Times New Roman" panose="02020603050405020304" pitchFamily="18" charset="0"/>
                  </a:rPr>
                  <a:t>: semantic resemblance</a:t>
                </a:r>
              </a:p>
              <a:p>
                <a:pPr lvl="2">
                  <a:lnSpc>
                    <a:spcPct val="114000"/>
                  </a:lnSpc>
                  <a:spcBef>
                    <a:spcPts val="0"/>
                  </a:spcBef>
                </a:pPr>
                <a:r>
                  <a:rPr lang="en-US" sz="1600" dirty="0">
                    <a:latin typeface="Times New Roman" panose="02020603050405020304" pitchFamily="18" charset="0"/>
                    <a:cs typeface="Times New Roman" panose="02020603050405020304" pitchFamily="18" charset="0"/>
                  </a:rPr>
                  <a:t>Cosine similarity between fixation attributes</a:t>
                </a:r>
                <a:br>
                  <a:rPr lang="en-US" sz="1600" dirty="0">
                    <a:latin typeface="Times New Roman" panose="02020603050405020304" pitchFamily="18" charset="0"/>
                    <a:cs typeface="Times New Roman" panose="02020603050405020304" pitchFamily="18" charset="0"/>
                  </a:rPr>
                </a:br>
                <a14:m>
                  <m:oMath xmlns:m="http://schemas.openxmlformats.org/officeDocument/2006/math">
                    <m:r>
                      <a:rPr lang="en-US" sz="1600" b="0" i="1" smtClean="0">
                        <a:latin typeface="Cambria Math" panose="02040503050406030204" pitchFamily="18" charset="0"/>
                        <a:cs typeface="Times New Roman" panose="02020603050405020304" pitchFamily="18" charset="0"/>
                      </a:rPr>
                      <m:t>𝜃</m:t>
                    </m:r>
                    <m:d>
                      <m:dPr>
                        <m:ctrlPr>
                          <a:rPr lang="en-US" sz="1600" b="0" i="1" smtClean="0">
                            <a:latin typeface="Cambria Math" panose="02040503050406030204" pitchFamily="18" charset="0"/>
                            <a:cs typeface="Times New Roman" panose="02020603050405020304" pitchFamily="18" charset="0"/>
                          </a:rPr>
                        </m:ctrlPr>
                      </m:dPr>
                      <m:e>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𝑛</m:t>
                            </m:r>
                          </m:e>
                          <m:sub>
                            <m:r>
                              <a:rPr lang="en-US" sz="1600" b="0" i="1" smtClean="0">
                                <a:latin typeface="Cambria Math" panose="02040503050406030204" pitchFamily="18" charset="0"/>
                                <a:cs typeface="Times New Roman" panose="02020603050405020304" pitchFamily="18" charset="0"/>
                              </a:rPr>
                              <m:t>𝑖</m:t>
                            </m:r>
                          </m:sub>
                        </m:sSub>
                        <m:r>
                          <a:rPr lang="en-US" sz="1600" b="0" i="1" smtClean="0">
                            <a:latin typeface="Cambria Math" panose="02040503050406030204" pitchFamily="18" charset="0"/>
                            <a:cs typeface="Times New Roman" panose="02020603050405020304" pitchFamily="18" charset="0"/>
                          </a:rPr>
                          <m:t>,</m:t>
                        </m:r>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𝑛</m:t>
                            </m:r>
                          </m:e>
                          <m:sub>
                            <m:r>
                              <a:rPr lang="en-US" sz="1600" b="0" i="1" smtClean="0">
                                <a:latin typeface="Cambria Math" panose="02040503050406030204" pitchFamily="18" charset="0"/>
                                <a:cs typeface="Times New Roman" panose="02020603050405020304" pitchFamily="18" charset="0"/>
                              </a:rPr>
                              <m:t>𝑗</m:t>
                            </m:r>
                          </m:sub>
                        </m:sSub>
                      </m:e>
                    </m:d>
                    <m:r>
                      <a:rPr lang="en-US" sz="1600" b="0" i="1" smtClean="0">
                        <a:latin typeface="Cambria Math" panose="02040503050406030204" pitchFamily="18" charset="0"/>
                        <a:cs typeface="Times New Roman" panose="02020603050405020304" pitchFamily="18" charset="0"/>
                      </a:rPr>
                      <m:t>=</m:t>
                    </m:r>
                    <m:f>
                      <m:fPr>
                        <m:ctrlPr>
                          <a:rPr lang="en-US" sz="1600" b="0" i="1" smtClean="0">
                            <a:latin typeface="Cambria Math" panose="02040503050406030204" pitchFamily="18" charset="0"/>
                            <a:cs typeface="Times New Roman" panose="02020603050405020304" pitchFamily="18" charset="0"/>
                          </a:rPr>
                        </m:ctrlPr>
                      </m:fPr>
                      <m:num>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𝑛</m:t>
                            </m:r>
                          </m:e>
                          <m:sub>
                            <m:r>
                              <a:rPr lang="en-US" sz="1600" b="0" i="1" smtClean="0">
                                <a:latin typeface="Cambria Math" panose="02040503050406030204" pitchFamily="18" charset="0"/>
                                <a:cs typeface="Times New Roman" panose="02020603050405020304" pitchFamily="18" charset="0"/>
                              </a:rPr>
                              <m:t>𝑖</m:t>
                            </m:r>
                          </m:sub>
                        </m:s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𝑛</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𝑗</m:t>
                            </m:r>
                          </m:sub>
                        </m:sSub>
                      </m:num>
                      <m:den>
                        <m:d>
                          <m:dPr>
                            <m:begChr m:val="‖"/>
                            <m:endChr m:val="‖"/>
                            <m:ctrlPr>
                              <a:rPr lang="en-US" sz="1600" b="0" i="1" smtClean="0">
                                <a:latin typeface="Cambria Math" panose="02040503050406030204" pitchFamily="18" charset="0"/>
                                <a:cs typeface="Times New Roman" panose="02020603050405020304" pitchFamily="18" charset="0"/>
                              </a:rPr>
                            </m:ctrlPr>
                          </m:dPr>
                          <m:e>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𝑛</m:t>
                                </m:r>
                              </m:e>
                              <m:sub>
                                <m:r>
                                  <a:rPr lang="en-US" sz="1600" b="0" i="1" smtClean="0">
                                    <a:latin typeface="Cambria Math" panose="02040503050406030204" pitchFamily="18" charset="0"/>
                                    <a:cs typeface="Times New Roman" panose="02020603050405020304" pitchFamily="18" charset="0"/>
                                  </a:rPr>
                                  <m:t>𝑖</m:t>
                                </m:r>
                              </m:sub>
                            </m:sSub>
                          </m:e>
                        </m:d>
                        <m:d>
                          <m:dPr>
                            <m:begChr m:val="‖"/>
                            <m:endChr m:val="‖"/>
                            <m:ctrlPr>
                              <a:rPr lang="en-US" sz="1600" b="0" i="1" smtClean="0">
                                <a:latin typeface="Cambria Math" panose="02040503050406030204" pitchFamily="18" charset="0"/>
                                <a:cs typeface="Times New Roman" panose="02020603050405020304" pitchFamily="18" charset="0"/>
                              </a:rPr>
                            </m:ctrlPr>
                          </m:dPr>
                          <m:e>
                            <m:sSub>
                              <m:sSubPr>
                                <m:ctrlPr>
                                  <a:rPr lang="en-US" sz="1600" b="0" i="1" smtClean="0">
                                    <a:latin typeface="Cambria Math" panose="02040503050406030204" pitchFamily="18" charset="0"/>
                                    <a:cs typeface="Times New Roman" panose="02020603050405020304" pitchFamily="18" charset="0"/>
                                  </a:rPr>
                                </m:ctrlPr>
                              </m:sSubPr>
                              <m:e>
                                <m:r>
                                  <a:rPr lang="en-US" sz="1600" b="0" i="1" smtClean="0">
                                    <a:latin typeface="Cambria Math" panose="02040503050406030204" pitchFamily="18" charset="0"/>
                                    <a:cs typeface="Times New Roman" panose="02020603050405020304" pitchFamily="18" charset="0"/>
                                  </a:rPr>
                                  <m:t>𝑛</m:t>
                                </m:r>
                              </m:e>
                              <m:sub>
                                <m:r>
                                  <a:rPr lang="en-US" sz="1600" b="0" i="1" smtClean="0">
                                    <a:latin typeface="Cambria Math" panose="02040503050406030204" pitchFamily="18" charset="0"/>
                                    <a:cs typeface="Times New Roman" panose="02020603050405020304" pitchFamily="18" charset="0"/>
                                  </a:rPr>
                                  <m:t>𝐽</m:t>
                                </m:r>
                              </m:sub>
                            </m:sSub>
                          </m:e>
                        </m:d>
                      </m:den>
                    </m:f>
                  </m:oMath>
                </a14:m>
                <a:endParaRPr lang="en-US" sz="1600" dirty="0">
                  <a:latin typeface="Times New Roman" panose="02020603050405020304" pitchFamily="18" charset="0"/>
                  <a:cs typeface="Times New Roman" panose="02020603050405020304" pitchFamily="18" charset="0"/>
                </a:endParaRPr>
              </a:p>
              <a:p>
                <a:pPr lvl="2">
                  <a:lnSpc>
                    <a:spcPct val="114000"/>
                  </a:lnSpc>
                  <a:spcBef>
                    <a:spcPts val="0"/>
                  </a:spcBef>
                </a:pPr>
                <a:r>
                  <a:rPr lang="en-US" sz="1600" dirty="0">
                    <a:latin typeface="Times New Roman" panose="02020603050405020304" pitchFamily="18" charset="0"/>
                    <a:cs typeface="Times New Roman" panose="02020603050405020304" pitchFamily="18" charset="0"/>
                  </a:rPr>
                  <a:t>Compare </a:t>
                </a:r>
                <a14:m>
                  <m:oMath xmlns:m="http://schemas.openxmlformats.org/officeDocument/2006/math">
                    <m:r>
                      <a:rPr lang="en-US" sz="1600" i="1">
                        <a:latin typeface="Cambria Math" panose="02040503050406030204" pitchFamily="18" charset="0"/>
                        <a:cs typeface="Times New Roman" panose="02020603050405020304" pitchFamily="18" charset="0"/>
                      </a:rPr>
                      <m:t>𝜃</m:t>
                    </m:r>
                  </m:oMath>
                </a14:m>
                <a:r>
                  <a:rPr lang="en-US" sz="1600" dirty="0">
                    <a:latin typeface="Times New Roman" panose="02020603050405020304" pitchFamily="18" charset="0"/>
                    <a:cs typeface="Times New Roman" panose="02020603050405020304" pitchFamily="18" charset="0"/>
                  </a:rPr>
                  <a:t> to threshold </a:t>
                </a:r>
                <a14:m>
                  <m:oMath xmlns:m="http://schemas.openxmlformats.org/officeDocument/2006/math">
                    <m:sSub>
                      <m:sSubPr>
                        <m:ctrlPr>
                          <a:rPr lang="en-US" sz="1600" b="0" i="1" smtClean="0">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𝜃</m:t>
                        </m:r>
                      </m:e>
                      <m:sub>
                        <m:r>
                          <a:rPr lang="en-US" sz="1600" b="0" i="1" smtClean="0">
                            <a:latin typeface="Cambria Math" panose="02040503050406030204" pitchFamily="18" charset="0"/>
                            <a:cs typeface="Times New Roman" panose="02020603050405020304" pitchFamily="18" charset="0"/>
                          </a:rPr>
                          <m:t>0</m:t>
                        </m:r>
                      </m:sub>
                    </m:sSub>
                  </m:oMath>
                </a14:m>
                <a:endParaRPr lang="en-US" sz="1600" dirty="0">
                  <a:latin typeface="Times New Roman" panose="02020603050405020304" pitchFamily="18" charset="0"/>
                  <a:cs typeface="Times New Roman" panose="02020603050405020304" pitchFamily="18" charset="0"/>
                </a:endParaRPr>
              </a:p>
              <a:p>
                <a:pPr lvl="2">
                  <a:lnSpc>
                    <a:spcPct val="114000"/>
                  </a:lnSpc>
                  <a:spcBef>
                    <a:spcPts val="0"/>
                  </a:spcBef>
                </a:pPr>
                <a:r>
                  <a:rPr lang="en-US" sz="1600" dirty="0">
                    <a:latin typeface="Times New Roman" panose="02020603050405020304" pitchFamily="18" charset="0"/>
                    <a:cs typeface="Times New Roman" panose="02020603050405020304" pitchFamily="18" charset="0"/>
                  </a:rPr>
                  <a:t>If </a:t>
                </a:r>
                <a14:m>
                  <m:oMath xmlns:m="http://schemas.openxmlformats.org/officeDocument/2006/math">
                    <m:r>
                      <a:rPr lang="en-US" sz="1600" i="1">
                        <a:latin typeface="Cambria Math" panose="02040503050406030204" pitchFamily="18" charset="0"/>
                        <a:cs typeface="Times New Roman" panose="02020603050405020304" pitchFamily="18" charset="0"/>
                      </a:rPr>
                      <m:t>𝜃</m:t>
                    </m:r>
                    <m:r>
                      <a:rPr lang="en-US" sz="1600" b="0" i="1" smtClean="0">
                        <a:latin typeface="Cambria Math" panose="02040503050406030204" pitchFamily="18" charset="0"/>
                        <a:cs typeface="Times New Roman" panose="02020603050405020304" pitchFamily="18" charset="0"/>
                      </a:rPr>
                      <m:t>&gt;</m:t>
                    </m:r>
                    <m:sSub>
                      <m:sSubPr>
                        <m:ctrlPr>
                          <a:rPr lang="en-US" sz="1600" b="0" i="1" smtClean="0">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𝜃</m:t>
                        </m:r>
                      </m:e>
                      <m:sub>
                        <m:r>
                          <a:rPr lang="en-US" sz="1600" b="0" i="1" smtClean="0">
                            <a:latin typeface="Cambria Math" panose="02040503050406030204" pitchFamily="18" charset="0"/>
                            <a:cs typeface="Times New Roman" panose="02020603050405020304" pitchFamily="18" charset="0"/>
                          </a:rPr>
                          <m:t>0</m:t>
                        </m:r>
                      </m:sub>
                    </m:sSub>
                  </m:oMath>
                </a14:m>
                <a:r>
                  <a:rPr lang="en-US" sz="1600" dirty="0">
                    <a:latin typeface="Times New Roman" panose="02020603050405020304" pitchFamily="18" charset="0"/>
                    <a:cs typeface="Times New Roman" panose="02020603050405020304" pitchFamily="18" charset="0"/>
                  </a:rPr>
                  <a:t>, </a:t>
                </a:r>
                <a14:m>
                  <m:oMath xmlns:m="http://schemas.openxmlformats.org/officeDocument/2006/math">
                    <m:d>
                      <m:dPr>
                        <m:ctrlPr>
                          <a:rPr lang="en-US" sz="1600" i="1">
                            <a:latin typeface="Cambria Math" panose="02040503050406030204" pitchFamily="18" charset="0"/>
                            <a:cs typeface="Times New Roman" panose="02020603050405020304" pitchFamily="18" charset="0"/>
                          </a:rPr>
                        </m:ctrlPr>
                      </m:dPr>
                      <m:e>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𝑛</m:t>
                            </m:r>
                          </m:e>
                          <m:sub>
                            <m:r>
                              <a:rPr lang="en-US" sz="1600" i="1">
                                <a:latin typeface="Cambria Math" panose="02040503050406030204" pitchFamily="18" charset="0"/>
                                <a:cs typeface="Times New Roman" panose="02020603050405020304" pitchFamily="18" charset="0"/>
                              </a:rPr>
                              <m:t>𝑖</m:t>
                            </m:r>
                          </m:sub>
                        </m:sSub>
                        <m:r>
                          <a:rPr lang="en-US" sz="1600" i="1">
                            <a:latin typeface="Cambria Math" panose="02040503050406030204" pitchFamily="18" charset="0"/>
                            <a:cs typeface="Times New Roman" panose="02020603050405020304" pitchFamily="18" charset="0"/>
                          </a:rPr>
                          <m:t>,</m:t>
                        </m:r>
                        <m:sSub>
                          <m:sSubPr>
                            <m:ctrlPr>
                              <a:rPr lang="en-US" sz="1600" i="1">
                                <a:latin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cs typeface="Times New Roman" panose="02020603050405020304" pitchFamily="18" charset="0"/>
                              </a:rPr>
                              <m:t>𝑛</m:t>
                            </m:r>
                          </m:e>
                          <m:sub>
                            <m:r>
                              <a:rPr lang="en-US" sz="1600" i="1">
                                <a:latin typeface="Cambria Math" panose="02040503050406030204" pitchFamily="18" charset="0"/>
                                <a:cs typeface="Times New Roman" panose="02020603050405020304" pitchFamily="18" charset="0"/>
                              </a:rPr>
                              <m:t>𝑗</m:t>
                            </m:r>
                          </m:sub>
                        </m:sSub>
                      </m:e>
                    </m:d>
                  </m:oMath>
                </a14:m>
                <a:r>
                  <a:rPr lang="en-US" sz="1600" dirty="0">
                    <a:latin typeface="Times New Roman" panose="02020603050405020304" pitchFamily="18" charset="0"/>
                    <a:cs typeface="Times New Roman" panose="02020603050405020304" pitchFamily="18" charset="0"/>
                  </a:rPr>
                  <a:t> is connected as an edge</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Temporal dependency + semantic resemblance</a:t>
                </a:r>
              </a:p>
            </p:txBody>
          </p:sp>
        </mc:Choice>
        <mc:Fallback xmlns="">
          <p:sp>
            <p:nvSpPr>
              <p:cNvPr id="4" name="Text Placeholder 3">
                <a:extLst>
                  <a:ext uri="{FF2B5EF4-FFF2-40B4-BE49-F238E27FC236}">
                    <a16:creationId xmlns:a16="http://schemas.microsoft.com/office/drawing/2014/main" id="{AC11B68F-F2BD-4699-A50D-23919666305C}"/>
                  </a:ext>
                </a:extLst>
              </p:cNvPr>
              <p:cNvSpPr>
                <a:spLocks noGrp="1" noRot="1" noChangeAspect="1" noMove="1" noResize="1" noEditPoints="1" noAdjustHandles="1" noChangeArrowheads="1" noChangeShapeType="1" noTextEdit="1"/>
              </p:cNvSpPr>
              <p:nvPr>
                <p:ph type="body" idx="1"/>
              </p:nvPr>
            </p:nvSpPr>
            <p:spPr>
              <a:xfrm>
                <a:off x="311700" y="1152474"/>
                <a:ext cx="8520600" cy="3689491"/>
              </a:xfrm>
              <a:blipFill>
                <a:blip r:embed="rId3"/>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4E7C23CB-E58B-7632-1FA3-26ED09E97063}"/>
              </a:ext>
            </a:extLst>
          </p:cNvPr>
          <p:cNvSpPr/>
          <p:nvPr/>
        </p:nvSpPr>
        <p:spPr>
          <a:xfrm>
            <a:off x="5977515" y="2965281"/>
            <a:ext cx="370026" cy="370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B4A0660-8737-5918-5BF4-6E8E4DDC0920}"/>
              </a:ext>
            </a:extLst>
          </p:cNvPr>
          <p:cNvSpPr/>
          <p:nvPr/>
        </p:nvSpPr>
        <p:spPr>
          <a:xfrm>
            <a:off x="5982019" y="1683817"/>
            <a:ext cx="370026" cy="370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D366673-01D9-6630-EA87-E55369FABB46}"/>
              </a:ext>
            </a:extLst>
          </p:cNvPr>
          <p:cNvSpPr/>
          <p:nvPr/>
        </p:nvSpPr>
        <p:spPr>
          <a:xfrm>
            <a:off x="6897990" y="2233671"/>
            <a:ext cx="370026" cy="370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0404AF2-A7ED-0E0F-1406-081F7EE36441}"/>
              </a:ext>
            </a:extLst>
          </p:cNvPr>
          <p:cNvSpPr/>
          <p:nvPr/>
        </p:nvSpPr>
        <p:spPr>
          <a:xfrm>
            <a:off x="6902494" y="3513669"/>
            <a:ext cx="370026" cy="370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BA04DBD-4E84-E58A-D7FE-C024BF9B8CAE}"/>
              </a:ext>
            </a:extLst>
          </p:cNvPr>
          <p:cNvSpPr txBox="1"/>
          <p:nvPr/>
        </p:nvSpPr>
        <p:spPr>
          <a:xfrm rot="16200000">
            <a:off x="6984308" y="2850762"/>
            <a:ext cx="45397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0.84</a:t>
            </a:r>
          </a:p>
        </p:txBody>
      </p:sp>
      <p:sp>
        <p:nvSpPr>
          <p:cNvPr id="48" name="TextBox 47">
            <a:extLst>
              <a:ext uri="{FF2B5EF4-FFF2-40B4-BE49-F238E27FC236}">
                <a16:creationId xmlns:a16="http://schemas.microsoft.com/office/drawing/2014/main" id="{535AE9C4-15DE-4ACF-E4EF-2414055DFF4F}"/>
              </a:ext>
            </a:extLst>
          </p:cNvPr>
          <p:cNvSpPr txBox="1"/>
          <p:nvPr/>
        </p:nvSpPr>
        <p:spPr>
          <a:xfrm rot="19386720">
            <a:off x="6299960" y="2882592"/>
            <a:ext cx="45397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0.75</a:t>
            </a:r>
          </a:p>
        </p:txBody>
      </p:sp>
      <p:sp>
        <p:nvSpPr>
          <p:cNvPr id="51" name="TextBox 50">
            <a:extLst>
              <a:ext uri="{FF2B5EF4-FFF2-40B4-BE49-F238E27FC236}">
                <a16:creationId xmlns:a16="http://schemas.microsoft.com/office/drawing/2014/main" id="{356C4B52-47C6-2DFE-955A-7C5354DCFAEE}"/>
              </a:ext>
            </a:extLst>
          </p:cNvPr>
          <p:cNvSpPr txBox="1"/>
          <p:nvPr/>
        </p:nvSpPr>
        <p:spPr>
          <a:xfrm rot="1860000">
            <a:off x="6263861" y="3327152"/>
            <a:ext cx="45397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0.67</a:t>
            </a:r>
          </a:p>
        </p:txBody>
      </p:sp>
      <p:sp>
        <p:nvSpPr>
          <p:cNvPr id="52" name="TextBox 51">
            <a:extLst>
              <a:ext uri="{FF2B5EF4-FFF2-40B4-BE49-F238E27FC236}">
                <a16:creationId xmlns:a16="http://schemas.microsoft.com/office/drawing/2014/main" id="{33D7F219-2D0E-B351-05FB-81C30FC83C36}"/>
              </a:ext>
            </a:extLst>
          </p:cNvPr>
          <p:cNvSpPr txBox="1"/>
          <p:nvPr/>
        </p:nvSpPr>
        <p:spPr>
          <a:xfrm rot="3797879">
            <a:off x="6555421" y="3122676"/>
            <a:ext cx="37702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0.5</a:t>
            </a:r>
          </a:p>
        </p:txBody>
      </p:sp>
      <p:sp>
        <p:nvSpPr>
          <p:cNvPr id="53" name="TextBox 52">
            <a:extLst>
              <a:ext uri="{FF2B5EF4-FFF2-40B4-BE49-F238E27FC236}">
                <a16:creationId xmlns:a16="http://schemas.microsoft.com/office/drawing/2014/main" id="{269C3278-8653-F108-F111-E19AF6E0BDDA}"/>
              </a:ext>
            </a:extLst>
          </p:cNvPr>
          <p:cNvSpPr txBox="1"/>
          <p:nvPr/>
        </p:nvSpPr>
        <p:spPr>
          <a:xfrm rot="1804734">
            <a:off x="6349245" y="2101100"/>
            <a:ext cx="45397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0.33</a:t>
            </a:r>
          </a:p>
        </p:txBody>
      </p:sp>
      <p:sp>
        <p:nvSpPr>
          <p:cNvPr id="54" name="TextBox 53">
            <a:extLst>
              <a:ext uri="{FF2B5EF4-FFF2-40B4-BE49-F238E27FC236}">
                <a16:creationId xmlns:a16="http://schemas.microsoft.com/office/drawing/2014/main" id="{86C48ADC-3870-AD17-7565-1DE9787F9F39}"/>
              </a:ext>
            </a:extLst>
          </p:cNvPr>
          <p:cNvSpPr txBox="1"/>
          <p:nvPr/>
        </p:nvSpPr>
        <p:spPr>
          <a:xfrm rot="16200000">
            <a:off x="6050366" y="2339552"/>
            <a:ext cx="45397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0.27</a:t>
            </a:r>
          </a:p>
        </p:txBody>
      </p:sp>
      <p:pic>
        <p:nvPicPr>
          <p:cNvPr id="56" name="Picture 55">
            <a:extLst>
              <a:ext uri="{FF2B5EF4-FFF2-40B4-BE49-F238E27FC236}">
                <a16:creationId xmlns:a16="http://schemas.microsoft.com/office/drawing/2014/main" id="{4B8051B5-F9A7-8579-D08F-ACC5515F9CCD}"/>
              </a:ext>
            </a:extLst>
          </p:cNvPr>
          <p:cNvPicPr>
            <a:picLocks noChangeAspect="1"/>
          </p:cNvPicPr>
          <p:nvPr/>
        </p:nvPicPr>
        <p:blipFill>
          <a:blip r:embed="rId4"/>
          <a:stretch>
            <a:fillRect/>
          </a:stretch>
        </p:blipFill>
        <p:spPr>
          <a:xfrm>
            <a:off x="1305993" y="1885460"/>
            <a:ext cx="4254741" cy="2922918"/>
          </a:xfrm>
          <a:prstGeom prst="rect">
            <a:avLst/>
          </a:prstGeom>
        </p:spPr>
      </p:pic>
      <p:pic>
        <p:nvPicPr>
          <p:cNvPr id="6" name="Picture 5">
            <a:extLst>
              <a:ext uri="{FF2B5EF4-FFF2-40B4-BE49-F238E27FC236}">
                <a16:creationId xmlns:a16="http://schemas.microsoft.com/office/drawing/2014/main" id="{53BB1847-221F-2D3B-4E45-232AF7663339}"/>
              </a:ext>
            </a:extLst>
          </p:cNvPr>
          <p:cNvPicPr>
            <a:picLocks noChangeAspect="1"/>
          </p:cNvPicPr>
          <p:nvPr/>
        </p:nvPicPr>
        <p:blipFill>
          <a:blip r:embed="rId5">
            <a:clrChange>
              <a:clrFrom>
                <a:srgbClr val="FFFFFF"/>
              </a:clrFrom>
              <a:clrTo>
                <a:srgbClr val="FFFFFF">
                  <a:alpha val="0"/>
                </a:srgbClr>
              </a:clrTo>
            </a:clrChange>
          </a:blip>
          <a:srcRect/>
          <a:stretch/>
        </p:blipFill>
        <p:spPr>
          <a:xfrm>
            <a:off x="5897608" y="1679313"/>
            <a:ext cx="1577390" cy="2213236"/>
          </a:xfrm>
          <a:prstGeom prst="rect">
            <a:avLst/>
          </a:prstGeom>
        </p:spPr>
      </p:pic>
      <p:cxnSp>
        <p:nvCxnSpPr>
          <p:cNvPr id="5" name="Straight Connector 4">
            <a:extLst>
              <a:ext uri="{FF2B5EF4-FFF2-40B4-BE49-F238E27FC236}">
                <a16:creationId xmlns:a16="http://schemas.microsoft.com/office/drawing/2014/main" id="{897560B5-7110-B053-6332-FAF8B5A99863}"/>
              </a:ext>
            </a:extLst>
          </p:cNvPr>
          <p:cNvCxnSpPr>
            <a:cxnSpLocks/>
            <a:stCxn id="8" idx="4"/>
            <a:endCxn id="7" idx="0"/>
          </p:cNvCxnSpPr>
          <p:nvPr/>
        </p:nvCxnSpPr>
        <p:spPr>
          <a:xfrm flipH="1">
            <a:off x="6162528" y="2053843"/>
            <a:ext cx="4504" cy="911438"/>
          </a:xfrm>
          <a:prstGeom prst="line">
            <a:avLst/>
          </a:prstGeom>
          <a:ln w="19050">
            <a:solidFill>
              <a:schemeClr val="accent4">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9831F5-5FBF-5E18-5AE1-A7F34D012934}"/>
              </a:ext>
            </a:extLst>
          </p:cNvPr>
          <p:cNvCxnSpPr>
            <a:cxnSpLocks/>
            <a:endCxn id="11" idx="3"/>
          </p:cNvCxnSpPr>
          <p:nvPr/>
        </p:nvCxnSpPr>
        <p:spPr>
          <a:xfrm flipV="1">
            <a:off x="6304464" y="2549508"/>
            <a:ext cx="647715" cy="476088"/>
          </a:xfrm>
          <a:prstGeom prst="line">
            <a:avLst/>
          </a:prstGeom>
          <a:ln w="190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0FB477F-580B-95C6-9309-6DD1AFC23491}"/>
              </a:ext>
            </a:extLst>
          </p:cNvPr>
          <p:cNvCxnSpPr>
            <a:cxnSpLocks/>
            <a:stCxn id="11" idx="4"/>
            <a:endCxn id="12" idx="0"/>
          </p:cNvCxnSpPr>
          <p:nvPr/>
        </p:nvCxnSpPr>
        <p:spPr>
          <a:xfrm>
            <a:off x="7083003" y="2603697"/>
            <a:ext cx="4504" cy="909972"/>
          </a:xfrm>
          <a:prstGeom prst="line">
            <a:avLst/>
          </a:prstGeom>
          <a:ln w="19050">
            <a:solidFill>
              <a:schemeClr val="accent4">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36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5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250"/>
                                        <p:tgtEl>
                                          <p:spTgt spid="4">
                                            <p:txEl>
                                              <p:pRg st="2" end="2"/>
                                            </p:txEl>
                                          </p:spTgt>
                                        </p:tgtEl>
                                      </p:cBhvr>
                                    </p:animEffect>
                                  </p:childTnLst>
                                </p:cTn>
                              </p:par>
                              <p:par>
                                <p:cTn id="22" presetID="1" presetClass="exit" presetSubtype="0" fill="hold" nodeType="withEffect">
                                  <p:stCondLst>
                                    <p:cond delay="0"/>
                                  </p:stCondLst>
                                  <p:childTnLst>
                                    <p:set>
                                      <p:cBhvr>
                                        <p:cTn id="23" dur="1" fill="hold">
                                          <p:stCondLst>
                                            <p:cond delay="0"/>
                                          </p:stCondLst>
                                        </p:cTn>
                                        <p:tgtEl>
                                          <p:spTgt spid="56"/>
                                        </p:tgtEl>
                                        <p:attrNameLst>
                                          <p:attrName>style.visibility</p:attrName>
                                        </p:attrNameLst>
                                      </p:cBhvr>
                                      <p:to>
                                        <p:strVal val="hidden"/>
                                      </p:to>
                                    </p:set>
                                  </p:childTnLst>
                                </p:cTn>
                              </p:par>
                            </p:childTnLst>
                          </p:cTn>
                        </p:par>
                        <p:par>
                          <p:cTn id="24" fill="hold">
                            <p:stCondLst>
                              <p:cond delay="25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par>
                          <p:cTn id="31" fill="hold">
                            <p:stCondLst>
                              <p:cond delay="75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1750"/>
                            </p:stCondLst>
                            <p:childTnLst>
                              <p:par>
                                <p:cTn id="46" presetID="10" presetClass="entr" presetSubtype="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par>
                          <p:cTn id="52" fill="hold">
                            <p:stCondLst>
                              <p:cond delay="225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childTnLst>
                          </p:cTn>
                        </p:par>
                        <p:par>
                          <p:cTn id="59" fill="hold">
                            <p:stCondLst>
                              <p:cond delay="2750"/>
                            </p:stCondLst>
                            <p:childTnLst>
                              <p:par>
                                <p:cTn id="60" presetID="10" presetClass="entr" presetSubtype="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fade">
                                      <p:cBhvr>
                                        <p:cTn id="70" dur="250"/>
                                        <p:tgtEl>
                                          <p:spTgt spid="4">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4"/>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2"/>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4">
                                            <p:txEl>
                                              <p:pRg st="4" end="4"/>
                                            </p:txEl>
                                          </p:spTgt>
                                        </p:tgtEl>
                                        <p:attrNameLst>
                                          <p:attrName>style.visibility</p:attrName>
                                        </p:attrNameLst>
                                      </p:cBhvr>
                                      <p:to>
                                        <p:strVal val="visible"/>
                                      </p:to>
                                    </p:set>
                                    <p:animEffect transition="in" filter="fade">
                                      <p:cBhvr>
                                        <p:cTn id="87" dur="250"/>
                                        <p:tgtEl>
                                          <p:spTgt spid="4">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5" end="5"/>
                                            </p:txEl>
                                          </p:spTgt>
                                        </p:tgtEl>
                                        <p:attrNameLst>
                                          <p:attrName>style.visibility</p:attrName>
                                        </p:attrNameLst>
                                      </p:cBhvr>
                                      <p:to>
                                        <p:strVal val="visible"/>
                                      </p:to>
                                    </p:set>
                                    <p:animEffect transition="in" filter="fade">
                                      <p:cBhvr>
                                        <p:cTn id="92" dur="2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7" grpId="0"/>
      <p:bldP spid="48" grpId="0"/>
      <p:bldP spid="51" grpId="0"/>
      <p:bldP spid="52" grpId="0"/>
      <p:bldP spid="52" grpId="1"/>
      <p:bldP spid="53" grpId="0"/>
      <p:bldP spid="53" grpId="1"/>
      <p:bldP spid="54" grpId="0"/>
      <p:bldP spid="5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Matrices Construction</a:t>
            </a:r>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1" y="1152475"/>
            <a:ext cx="4328394" cy="3416400"/>
          </a:xfrm>
        </p:spPr>
        <p:txBody>
          <a:bodyPr/>
          <a:lstStyle/>
          <a:p>
            <a:r>
              <a:rPr lang="en-US" sz="2000" dirty="0">
                <a:latin typeface="Times New Roman" panose="02020603050405020304" pitchFamily="18" charset="0"/>
                <a:cs typeface="Times New Roman" panose="02020603050405020304" pitchFamily="18" charset="0"/>
              </a:rPr>
              <a:t>Attribute matrix</a:t>
            </a:r>
          </a:p>
          <a:p>
            <a:pPr lvl="1">
              <a:lnSpc>
                <a:spcPct val="114000"/>
              </a:lnSpc>
              <a:spcBef>
                <a:spcPts val="0"/>
              </a:spcBef>
            </a:pPr>
            <a:r>
              <a:rPr lang="en-US" sz="1800" b="0" dirty="0">
                <a:latin typeface="Times New Roman" panose="02020603050405020304" pitchFamily="18" charset="0"/>
                <a:cs typeface="Times New Roman" panose="02020603050405020304" pitchFamily="18" charset="0"/>
              </a:rPr>
              <a:t>Aggregate </a:t>
            </a:r>
            <a:r>
              <a:rPr lang="en-US" sz="1800" dirty="0">
                <a:latin typeface="Times New Roman" panose="02020603050405020304" pitchFamily="18" charset="0"/>
                <a:cs typeface="Times New Roman" panose="02020603050405020304" pitchFamily="18" charset="0"/>
              </a:rPr>
              <a:t>attributes for each </a:t>
            </a:r>
            <a:r>
              <a:rPr lang="en-US" sz="1800" dirty="0">
                <a:solidFill>
                  <a:schemeClr val="accent1"/>
                </a:solidFill>
                <a:latin typeface="Times New Roman" panose="02020603050405020304" pitchFamily="18" charset="0"/>
                <a:cs typeface="Times New Roman" panose="02020603050405020304" pitchFamily="18" charset="0"/>
              </a:rPr>
              <a:t>fixation</a:t>
            </a:r>
            <a:r>
              <a:rPr lang="en-US" sz="1800" dirty="0">
                <a:latin typeface="Times New Roman" panose="02020603050405020304" pitchFamily="18" charset="0"/>
                <a:cs typeface="Times New Roman" panose="02020603050405020304" pitchFamily="18" charset="0"/>
              </a:rPr>
              <a:t>/</a:t>
            </a:r>
            <a:r>
              <a:rPr lang="en-US" sz="1800" dirty="0">
                <a:solidFill>
                  <a:schemeClr val="accent6"/>
                </a:solidFill>
                <a:latin typeface="Times New Roman" panose="02020603050405020304" pitchFamily="18" charset="0"/>
                <a:cs typeface="Times New Roman" panose="02020603050405020304" pitchFamily="18" charset="0"/>
              </a:rPr>
              <a:t>saccade</a:t>
            </a:r>
            <a:endParaRPr lang="en-US" sz="1800" b="0" dirty="0">
              <a:solidFill>
                <a:schemeClr val="accent6"/>
              </a:solidFill>
              <a:latin typeface="Times New Roman" panose="02020603050405020304" pitchFamily="18" charset="0"/>
              <a:cs typeface="Times New Roman" panose="02020603050405020304" pitchFamily="18" charset="0"/>
            </a:endParaRPr>
          </a:p>
          <a:p>
            <a:pPr lvl="1">
              <a:lnSpc>
                <a:spcPct val="114000"/>
              </a:lnSpc>
              <a:spcBef>
                <a:spcPts val="0"/>
              </a:spcBef>
            </a:pPr>
            <a:r>
              <a:rPr lang="en-US" sz="1800" b="0" dirty="0">
                <a:latin typeface="Times New Roman" panose="02020603050405020304" pitchFamily="18" charset="0"/>
                <a:cs typeface="Times New Roman" panose="02020603050405020304" pitchFamily="18" charset="0"/>
              </a:rPr>
              <a:t>Encode into the same dimension</a:t>
            </a:r>
            <a:endParaRPr lang="en-US" sz="1600" i="1" dirty="0">
              <a:latin typeface="Cambria Math" panose="02040503050406030204" pitchFamily="18" charset="0"/>
              <a:cs typeface="Times New Roman" panose="02020603050405020304" pitchFamily="18" charset="0"/>
            </a:endParaRPr>
          </a:p>
          <a:p>
            <a:pPr marL="596900" lvl="1" indent="0">
              <a:lnSpc>
                <a:spcPct val="114000"/>
              </a:lnSpc>
              <a:spcBef>
                <a:spcPts val="0"/>
              </a:spcBef>
              <a:buNone/>
            </a:pPr>
            <a:endParaRPr 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E838931F-EA17-FAE2-6D70-A9863C310FC1}"/>
                  </a:ext>
                </a:extLst>
              </p:cNvPr>
              <p:cNvSpPr>
                <a:spLocks noGrp="1"/>
              </p:cNvSpPr>
              <p:nvPr>
                <p:ph type="body" idx="2"/>
              </p:nvPr>
            </p:nvSpPr>
            <p:spPr>
              <a:xfrm>
                <a:off x="4033729" y="1152475"/>
                <a:ext cx="5110271" cy="3416400"/>
              </a:xfrm>
            </p:spPr>
            <p:txBody>
              <a:bodyPr/>
              <a:lstStyle/>
              <a:p>
                <a:r>
                  <a:rPr lang="en-US" sz="2000" dirty="0">
                    <a:latin typeface="Times New Roman" panose="02020603050405020304" pitchFamily="18" charset="0"/>
                    <a:cs typeface="Times New Roman" panose="02020603050405020304" pitchFamily="18" charset="0"/>
                  </a:rPr>
                  <a:t>Adjacency matrix</a:t>
                </a:r>
              </a:p>
              <a:p>
                <a:pPr lvl="1">
                  <a:lnSpc>
                    <a:spcPct val="114000"/>
                  </a:lnSpc>
                  <a:spcBef>
                    <a:spcPts val="0"/>
                  </a:spcBef>
                </a:pPr>
                <a14:m>
                  <m:oMath xmlns:m="http://schemas.openxmlformats.org/officeDocument/2006/math">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𝐴</m:t>
                        </m:r>
                      </m:e>
                      <m:sub>
                        <m:r>
                          <a:rPr lang="en-US" sz="1800" b="0" i="1" smtClean="0">
                            <a:latin typeface="Cambria Math" panose="02040503050406030204" pitchFamily="18" charset="0"/>
                            <a:cs typeface="Times New Roman" panose="02020603050405020304" pitchFamily="18" charset="0"/>
                          </a:rPr>
                          <m:t>𝑖</m:t>
                        </m:r>
                        <m:r>
                          <a:rPr lang="en-US" sz="1800" b="0" i="1" smtClean="0">
                            <a:latin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cs typeface="Times New Roman" panose="02020603050405020304" pitchFamily="18" charset="0"/>
                          </a:rPr>
                          <m:t>𝑗</m:t>
                        </m:r>
                      </m:sub>
                    </m:sSub>
                    <m:r>
                      <a:rPr lang="en-US" sz="1800" b="0" i="1" smtClean="0">
                        <a:latin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cs typeface="Times New Roman" panose="02020603050405020304" pitchFamily="18" charset="0"/>
                      </a:rPr>
                      <m:t>𝐴</m:t>
                    </m:r>
                    <m:r>
                      <a:rPr lang="en-US" sz="1800" b="0" i="1" smtClean="0">
                        <a:latin typeface="Cambria Math" panose="02040503050406030204" pitchFamily="18" charset="0"/>
                        <a:cs typeface="Times New Roman" panose="02020603050405020304" pitchFamily="18" charset="0"/>
                      </a:rPr>
                      <m:t>=</m:t>
                    </m:r>
                    <m:d>
                      <m:dPr>
                        <m:begChr m:val="{"/>
                        <m:endChr m:val=""/>
                        <m:ctrlPr>
                          <a:rPr lang="en-US" sz="1800" b="0" i="1" smtClean="0">
                            <a:latin typeface="Cambria Math" panose="02040503050406030204" pitchFamily="18" charset="0"/>
                            <a:cs typeface="Times New Roman" panose="02020603050405020304" pitchFamily="18" charset="0"/>
                          </a:rPr>
                        </m:ctrlPr>
                      </m:dPr>
                      <m:e>
                        <m:eqArr>
                          <m:eqArrPr>
                            <m:ctrlPr>
                              <a:rPr lang="en-US" sz="1800" b="0" i="1" smtClean="0">
                                <a:latin typeface="Cambria Math" panose="02040503050406030204" pitchFamily="18" charset="0"/>
                                <a:cs typeface="Times New Roman" panose="02020603050405020304" pitchFamily="18" charset="0"/>
                              </a:rPr>
                            </m:ctrlPr>
                          </m:eqArrPr>
                          <m:e>
                            <m:r>
                              <a:rPr lang="en-US" sz="1800" b="0" i="1" smtClean="0">
                                <a:latin typeface="Cambria Math" panose="02040503050406030204" pitchFamily="18" charset="0"/>
                                <a:cs typeface="Times New Roman" panose="02020603050405020304" pitchFamily="18" charset="0"/>
                              </a:rPr>
                              <m:t>1</m:t>
                            </m:r>
                          </m:e>
                          <m:e>
                            <m:r>
                              <a:rPr lang="en-US" sz="1800" b="0" i="1" smtClean="0">
                                <a:latin typeface="Cambria Math" panose="02040503050406030204" pitchFamily="18" charset="0"/>
                                <a:cs typeface="Times New Roman" panose="02020603050405020304" pitchFamily="18" charset="0"/>
                              </a:rPr>
                              <m:t>𝜃</m:t>
                            </m:r>
                            <m:r>
                              <a:rPr lang="en-US" sz="1800" b="0" i="1" smtClean="0">
                                <a:latin typeface="Cambria Math" panose="02040503050406030204" pitchFamily="18" charset="0"/>
                                <a:cs typeface="Times New Roman" panose="02020603050405020304" pitchFamily="18" charset="0"/>
                              </a:rPr>
                              <m:t>(</m:t>
                            </m:r>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𝑣</m:t>
                                </m:r>
                              </m:e>
                              <m:sub>
                                <m:r>
                                  <a:rPr lang="en-US" sz="1800" b="0" i="1" smtClean="0">
                                    <a:latin typeface="Cambria Math" panose="02040503050406030204" pitchFamily="18" charset="0"/>
                                    <a:cs typeface="Times New Roman" panose="02020603050405020304" pitchFamily="18" charset="0"/>
                                  </a:rPr>
                                  <m:t>𝑖</m:t>
                                </m:r>
                              </m:sub>
                            </m:sSub>
                            <m:r>
                              <a:rPr lang="en-US" sz="1800" b="0" i="1" smtClean="0">
                                <a:latin typeface="Cambria Math" panose="02040503050406030204" pitchFamily="18" charset="0"/>
                                <a:cs typeface="Times New Roman" panose="02020603050405020304" pitchFamily="18" charset="0"/>
                              </a:rPr>
                              <m:t>,</m:t>
                            </m:r>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𝑣</m:t>
                                </m:r>
                              </m:e>
                              <m:sub>
                                <m:r>
                                  <a:rPr lang="en-US" sz="1800" b="0" i="1" smtClean="0">
                                    <a:latin typeface="Cambria Math" panose="02040503050406030204" pitchFamily="18" charset="0"/>
                                    <a:cs typeface="Times New Roman" panose="02020603050405020304" pitchFamily="18" charset="0"/>
                                  </a:rPr>
                                  <m:t>𝑗</m:t>
                                </m:r>
                              </m:sub>
                            </m:sSub>
                            <m:r>
                              <a:rPr lang="en-US" sz="1800" b="0" i="1" smtClean="0">
                                <a:latin typeface="Cambria Math" panose="02040503050406030204" pitchFamily="18" charset="0"/>
                                <a:cs typeface="Times New Roman" panose="02020603050405020304" pitchFamily="18" charset="0"/>
                              </a:rPr>
                              <m:t>)</m:t>
                            </m:r>
                          </m:e>
                          <m:e>
                            <m:r>
                              <a:rPr lang="en-US" sz="1800" b="0" i="1" smtClean="0">
                                <a:latin typeface="Cambria Math" panose="02040503050406030204" pitchFamily="18" charset="0"/>
                                <a:cs typeface="Times New Roman" panose="02020603050405020304" pitchFamily="18" charset="0"/>
                              </a:rPr>
                              <m:t>0</m:t>
                            </m:r>
                          </m:e>
                        </m:eqArr>
                        <m:r>
                          <a:rPr lang="en-US" sz="1800" b="0" i="1" smtClean="0">
                            <a:latin typeface="Cambria Math" panose="02040503050406030204" pitchFamily="18" charset="0"/>
                            <a:cs typeface="Times New Roman" panose="02020603050405020304" pitchFamily="18" charset="0"/>
                          </a:rPr>
                          <m:t> </m:t>
                        </m:r>
                        <m:m>
                          <m:mPr>
                            <m:mcs>
                              <m:mc>
                                <m:mcPr>
                                  <m:count m:val="1"/>
                                  <m:mcJc m:val="center"/>
                                </m:mcPr>
                              </m:mc>
                            </m:mcs>
                            <m:ctrlPr>
                              <a:rPr lang="en-US" sz="1800" b="0" i="1" smtClean="0">
                                <a:latin typeface="Cambria Math" panose="02040503050406030204" pitchFamily="18" charset="0"/>
                                <a:cs typeface="Times New Roman" panose="02020603050405020304" pitchFamily="18" charset="0"/>
                              </a:rPr>
                            </m:ctrlPr>
                          </m:mPr>
                          <m:mr>
                            <m:e>
                              <m:r>
                                <m:rPr>
                                  <m:sty m:val="p"/>
                                  <m:brk m:alnAt="7"/>
                                </m:rPr>
                                <a:rPr lang="en-US" sz="1800" b="0" i="0" smtClean="0">
                                  <a:latin typeface="Cambria Math" panose="02040503050406030204" pitchFamily="18" charset="0"/>
                                  <a:cs typeface="Times New Roman" panose="02020603050405020304" pitchFamily="18" charset="0"/>
                                </a:rPr>
                                <m:t>i</m:t>
                              </m:r>
                              <m:r>
                                <m:rPr>
                                  <m:sty m:val="p"/>
                                </m:rPr>
                                <a:rPr lang="en-US" sz="1800" b="0" i="0" smtClean="0">
                                  <a:latin typeface="Cambria Math" panose="02040503050406030204" pitchFamily="18" charset="0"/>
                                  <a:cs typeface="Times New Roman" panose="02020603050405020304" pitchFamily="18" charset="0"/>
                                </a:rPr>
                                <m:t>f</m:t>
                              </m:r>
                              <m:r>
                                <m:rPr>
                                  <m:brk m:alnAt="7"/>
                                </m:rPr>
                                <a:rPr lang="en-US" sz="1800" b="0" i="1" smtClean="0">
                                  <a:latin typeface="Cambria Math" panose="02040503050406030204" pitchFamily="18" charset="0"/>
                                  <a:cs typeface="Times New Roman" panose="02020603050405020304" pitchFamily="18" charset="0"/>
                                </a:rPr>
                                <m:t> </m:t>
                              </m:r>
                              <m:sSub>
                                <m:sSubPr>
                                  <m:ctrlPr>
                                    <a:rPr lang="en-US" sz="1800" b="0" i="1" smtClean="0">
                                      <a:latin typeface="Cambria Math" panose="02040503050406030204" pitchFamily="18" charset="0"/>
                                      <a:cs typeface="Times New Roman" panose="02020603050405020304" pitchFamily="18" charset="0"/>
                                    </a:rPr>
                                  </m:ctrlPr>
                                </m:sSubPr>
                                <m:e>
                                  <m:r>
                                    <m:rPr>
                                      <m:brk m:alnAt="7"/>
                                    </m:rPr>
                                    <a:rPr lang="en-US" sz="1800" b="0" i="1" smtClean="0">
                                      <a:latin typeface="Cambria Math" panose="02040503050406030204" pitchFamily="18" charset="0"/>
                                      <a:cs typeface="Times New Roman" panose="02020603050405020304" pitchFamily="18" charset="0"/>
                                    </a:rPr>
                                    <m:t>𝑣</m:t>
                                  </m:r>
                                </m:e>
                                <m:sub>
                                  <m:r>
                                    <a:rPr lang="en-US" sz="1800" b="0" i="1" smtClean="0">
                                      <a:latin typeface="Cambria Math" panose="02040503050406030204" pitchFamily="18" charset="0"/>
                                      <a:cs typeface="Times New Roman" panose="02020603050405020304" pitchFamily="18" charset="0"/>
                                    </a:rPr>
                                    <m:t>𝑗</m:t>
                                  </m:r>
                                </m:sub>
                              </m:sSub>
                              <m:r>
                                <m:rPr>
                                  <m:brk m:alnAt="7"/>
                                </m:rPr>
                                <a:rPr lang="en-US" sz="1800" b="0" i="0" smtClean="0">
                                  <a:latin typeface="Cambria Math" panose="02040503050406030204" pitchFamily="18" charset="0"/>
                                  <a:cs typeface="Times New Roman" panose="02020603050405020304" pitchFamily="18" charset="0"/>
                                </a:rPr>
                                <m:t> </m:t>
                              </m:r>
                              <m:r>
                                <m:rPr>
                                  <m:sty m:val="p"/>
                                </m:rPr>
                                <a:rPr lang="en-US" sz="1800" b="0" i="0" smtClean="0">
                                  <a:latin typeface="Cambria Math" panose="02040503050406030204" pitchFamily="18" charset="0"/>
                                  <a:cs typeface="Times New Roman" panose="02020603050405020304" pitchFamily="18" charset="0"/>
                                </a:rPr>
                                <m:t>is</m:t>
                              </m:r>
                              <m:r>
                                <a:rPr lang="en-US" sz="1800" b="0" i="1" smtClean="0">
                                  <a:latin typeface="Cambria Math" panose="02040503050406030204" pitchFamily="18" charset="0"/>
                                  <a:cs typeface="Times New Roman" panose="02020603050405020304" pitchFamily="18" charset="0"/>
                                </a:rPr>
                                <m:t> </m:t>
                              </m:r>
                              <m:sSubSup>
                                <m:sSubSupPr>
                                  <m:ctrlPr>
                                    <a:rPr lang="en-US" sz="1800" b="0" i="1" smtClean="0">
                                      <a:latin typeface="Cambria Math" panose="02040503050406030204" pitchFamily="18" charset="0"/>
                                      <a:cs typeface="Times New Roman" panose="02020603050405020304" pitchFamily="18" charset="0"/>
                                    </a:rPr>
                                  </m:ctrlPr>
                                </m:sSubSupPr>
                                <m:e>
                                  <m:r>
                                    <a:rPr lang="en-US" sz="1800" b="0" i="1" smtClean="0">
                                      <a:latin typeface="Cambria Math" panose="02040503050406030204" pitchFamily="18" charset="0"/>
                                      <a:cs typeface="Times New Roman" panose="02020603050405020304" pitchFamily="18" charset="0"/>
                                    </a:rPr>
                                    <m:t>𝑣</m:t>
                                  </m:r>
                                </m:e>
                                <m:sub>
                                  <m:r>
                                    <a:rPr lang="en-US" sz="1800" b="0" i="1" smtClean="0">
                                      <a:latin typeface="Cambria Math" panose="02040503050406030204" pitchFamily="18" charset="0"/>
                                      <a:cs typeface="Times New Roman" panose="02020603050405020304" pitchFamily="18" charset="0"/>
                                    </a:rPr>
                                    <m:t>𝑖</m:t>
                                  </m:r>
                                </m:sub>
                                <m:sup>
                                  <m:r>
                                    <a:rPr lang="en-US" sz="1800" b="0" i="1" smtClean="0">
                                      <a:latin typeface="Cambria Math" panose="02040503050406030204" pitchFamily="18" charset="0"/>
                                      <a:cs typeface="Times New Roman" panose="02020603050405020304" pitchFamily="18" charset="0"/>
                                    </a:rPr>
                                    <m:t>′</m:t>
                                  </m:r>
                                </m:sup>
                              </m:sSubSup>
                              <m:r>
                                <a:rPr lang="en-US" sz="1800" b="0" i="1" smtClean="0">
                                  <a:latin typeface="Cambria Math" panose="02040503050406030204" pitchFamily="18" charset="0"/>
                                  <a:cs typeface="Times New Roman" panose="02020603050405020304" pitchFamily="18" charset="0"/>
                                </a:rPr>
                                <m:t>𝑠</m:t>
                              </m:r>
                              <m:r>
                                <a:rPr lang="en-US" sz="1800" b="0" i="1" smtClean="0">
                                  <a:latin typeface="Cambria Math" panose="02040503050406030204" pitchFamily="18" charset="0"/>
                                  <a:cs typeface="Times New Roman" panose="02020603050405020304" pitchFamily="18" charset="0"/>
                                </a:rPr>
                                <m:t> </m:t>
                              </m:r>
                              <m:r>
                                <m:rPr>
                                  <m:sty m:val="p"/>
                                </m:rPr>
                                <a:rPr lang="en-US" sz="1800" b="0" i="0" smtClean="0">
                                  <a:latin typeface="Cambria Math" panose="02040503050406030204" pitchFamily="18" charset="0"/>
                                  <a:cs typeface="Times New Roman" panose="02020603050405020304" pitchFamily="18" charset="0"/>
                                </a:rPr>
                                <m:t>successor</m:t>
                              </m:r>
                            </m:e>
                          </m:mr>
                          <m:mr>
                            <m:e>
                              <m:r>
                                <a:rPr lang="en-US" sz="1800" b="0" i="0" smtClean="0">
                                  <a:latin typeface="Cambria Math" panose="02040503050406030204" pitchFamily="18" charset="0"/>
                                  <a:cs typeface="Times New Roman" panose="02020603050405020304" pitchFamily="18" charset="0"/>
                                </a:rPr>
                                <m:t> </m:t>
                              </m:r>
                              <m:r>
                                <m:rPr>
                                  <m:sty m:val="p"/>
                                </m:rPr>
                                <a:rPr lang="en-US" sz="1800" b="0" i="0" smtClean="0">
                                  <a:latin typeface="Cambria Math" panose="02040503050406030204" pitchFamily="18" charset="0"/>
                                  <a:cs typeface="Times New Roman" panose="02020603050405020304" pitchFamily="18" charset="0"/>
                                </a:rPr>
                                <m:t>if</m:t>
                              </m:r>
                              <m:r>
                                <a:rPr lang="en-US" sz="1800" b="0" i="0" smtClean="0">
                                  <a:latin typeface="Cambria Math" panose="02040503050406030204" pitchFamily="18" charset="0"/>
                                  <a:cs typeface="Times New Roman" panose="02020603050405020304" pitchFamily="18" charset="0"/>
                                </a:rPr>
                                <m:t> </m:t>
                              </m:r>
                              <m:r>
                                <a:rPr lang="en-US" sz="1800" i="1">
                                  <a:latin typeface="Cambria Math" panose="02040503050406030204" pitchFamily="18" charset="0"/>
                                  <a:cs typeface="Times New Roman" panose="02020603050405020304" pitchFamily="18" charset="0"/>
                                </a:rPr>
                                <m:t>𝜃</m:t>
                              </m:r>
                              <m:d>
                                <m:dPr>
                                  <m:ctrlPr>
                                    <a:rPr lang="en-US" sz="1800" i="1">
                                      <a:latin typeface="Cambria Math" panose="02040503050406030204" pitchFamily="18" charset="0"/>
                                      <a:cs typeface="Times New Roman" panose="02020603050405020304" pitchFamily="18" charset="0"/>
                                    </a:rPr>
                                  </m:ctrlPr>
                                </m:dPr>
                                <m:e>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𝑣</m:t>
                                      </m:r>
                                    </m:e>
                                    <m:sub>
                                      <m:r>
                                        <a:rPr lang="en-US" sz="1800" i="1">
                                          <a:latin typeface="Cambria Math" panose="02040503050406030204" pitchFamily="18" charset="0"/>
                                          <a:cs typeface="Times New Roman" panose="02020603050405020304" pitchFamily="18" charset="0"/>
                                        </a:rPr>
                                        <m:t>𝑖</m:t>
                                      </m:r>
                                    </m:sub>
                                  </m:sSub>
                                  <m:r>
                                    <a:rPr lang="en-US" sz="1800" i="1">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𝑣</m:t>
                                      </m:r>
                                    </m:e>
                                    <m:sub>
                                      <m:r>
                                        <a:rPr lang="en-US" sz="1800" i="1">
                                          <a:latin typeface="Cambria Math" panose="02040503050406030204" pitchFamily="18" charset="0"/>
                                          <a:cs typeface="Times New Roman" panose="02020603050405020304" pitchFamily="18" charset="0"/>
                                        </a:rPr>
                                        <m:t>𝑗</m:t>
                                      </m:r>
                                    </m:sub>
                                  </m:sSub>
                                </m:e>
                              </m:d>
                              <m:r>
                                <a:rPr lang="en-US" sz="1800" b="0" i="1" smtClean="0">
                                  <a:latin typeface="Cambria Math" panose="02040503050406030204" pitchFamily="18" charset="0"/>
                                  <a:cs typeface="Times New Roman" panose="02020603050405020304" pitchFamily="18" charset="0"/>
                                </a:rPr>
                                <m:t>&gt;</m:t>
                              </m:r>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𝜃</m:t>
                                  </m:r>
                                </m:e>
                                <m:sub>
                                  <m:r>
                                    <a:rPr lang="en-US" sz="1800" b="0" i="1" smtClean="0">
                                      <a:latin typeface="Cambria Math" panose="02040503050406030204" pitchFamily="18" charset="0"/>
                                      <a:cs typeface="Times New Roman" panose="02020603050405020304" pitchFamily="18" charset="0"/>
                                    </a:rPr>
                                    <m:t>0</m:t>
                                  </m:r>
                                </m:sub>
                              </m:sSub>
                            </m:e>
                          </m:mr>
                          <m:mr>
                            <m:e>
                              <m:r>
                                <m:rPr>
                                  <m:sty m:val="p"/>
                                </m:rPr>
                                <a:rPr lang="en-US" sz="1800" b="0" i="0" smtClean="0">
                                  <a:latin typeface="Cambria Math" panose="02040503050406030204" pitchFamily="18" charset="0"/>
                                  <a:cs typeface="Times New Roman" panose="02020603050405020304" pitchFamily="18" charset="0"/>
                                </a:rPr>
                                <m:t>otherwise</m:t>
                              </m:r>
                            </m:e>
                          </m:mr>
                        </m:m>
                      </m:e>
                    </m:d>
                  </m:oMath>
                </a14:m>
                <a:endParaRPr lang="en-US" sz="1800" dirty="0">
                  <a:latin typeface="Times New Roman" panose="02020603050405020304" pitchFamily="18" charset="0"/>
                  <a:cs typeface="Times New Roman" panose="02020603050405020304" pitchFamily="18" charset="0"/>
                </a:endParaRPr>
              </a:p>
            </p:txBody>
          </p:sp>
        </mc:Choice>
        <mc:Fallback xmlns="">
          <p:sp>
            <p:nvSpPr>
              <p:cNvPr id="5" name="Text Placeholder 4">
                <a:extLst>
                  <a:ext uri="{FF2B5EF4-FFF2-40B4-BE49-F238E27FC236}">
                    <a16:creationId xmlns:a16="http://schemas.microsoft.com/office/drawing/2014/main" id="{E838931F-EA17-FAE2-6D70-A9863C310FC1}"/>
                  </a:ext>
                </a:extLst>
              </p:cNvPr>
              <p:cNvSpPr>
                <a:spLocks noGrp="1" noRot="1" noChangeAspect="1" noMove="1" noResize="1" noEditPoints="1" noAdjustHandles="1" noChangeArrowheads="1" noChangeShapeType="1" noTextEdit="1"/>
              </p:cNvSpPr>
              <p:nvPr>
                <p:ph type="body" idx="2"/>
              </p:nvPr>
            </p:nvSpPr>
            <p:spPr>
              <a:xfrm>
                <a:off x="4033729" y="1152475"/>
                <a:ext cx="5110271" cy="3416400"/>
              </a:xfrm>
              <a:blipFill>
                <a:blip r:embed="rId3"/>
                <a:stretch>
                  <a:fillRect t="-53333" b="-4703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FD51813E-DA4E-3FF0-0C96-4B4435CEDD3A}"/>
              </a:ext>
            </a:extLst>
          </p:cNvPr>
          <p:cNvPicPr>
            <a:picLocks noChangeAspect="1"/>
          </p:cNvPicPr>
          <p:nvPr/>
        </p:nvPicPr>
        <p:blipFill>
          <a:blip r:embed="rId4"/>
          <a:srcRect/>
          <a:stretch/>
        </p:blipFill>
        <p:spPr>
          <a:xfrm>
            <a:off x="5329234" y="2842248"/>
            <a:ext cx="2775342" cy="2055808"/>
          </a:xfrm>
          <a:prstGeom prst="rect">
            <a:avLst/>
          </a:prstGeom>
        </p:spPr>
      </p:pic>
      <p:graphicFrame>
        <p:nvGraphicFramePr>
          <p:cNvPr id="6" name="Table 8">
            <a:extLst>
              <a:ext uri="{FF2B5EF4-FFF2-40B4-BE49-F238E27FC236}">
                <a16:creationId xmlns:a16="http://schemas.microsoft.com/office/drawing/2014/main" id="{EAAFA2E2-4C3E-FFD0-D69D-57A161D241FD}"/>
              </a:ext>
            </a:extLst>
          </p:cNvPr>
          <p:cNvGraphicFramePr>
            <a:graphicFrameLocks noGrp="1"/>
          </p:cNvGraphicFramePr>
          <p:nvPr>
            <p:extLst>
              <p:ext uri="{D42A27DB-BD31-4B8C-83A1-F6EECF244321}">
                <p14:modId xmlns:p14="http://schemas.microsoft.com/office/powerpoint/2010/main" val="1594487804"/>
              </p:ext>
            </p:extLst>
          </p:nvPr>
        </p:nvGraphicFramePr>
        <p:xfrm>
          <a:off x="1289353" y="2571750"/>
          <a:ext cx="833120" cy="64008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3297537578"/>
                    </a:ext>
                  </a:extLst>
                </a:gridCol>
                <a:gridCol w="208280">
                  <a:extLst>
                    <a:ext uri="{9D8B030D-6E8A-4147-A177-3AD203B41FA5}">
                      <a16:colId xmlns:a16="http://schemas.microsoft.com/office/drawing/2014/main" val="1750476413"/>
                    </a:ext>
                  </a:extLst>
                </a:gridCol>
                <a:gridCol w="208280">
                  <a:extLst>
                    <a:ext uri="{9D8B030D-6E8A-4147-A177-3AD203B41FA5}">
                      <a16:colId xmlns:a16="http://schemas.microsoft.com/office/drawing/2014/main" val="2993424020"/>
                    </a:ext>
                  </a:extLst>
                </a:gridCol>
                <a:gridCol w="208280">
                  <a:extLst>
                    <a:ext uri="{9D8B030D-6E8A-4147-A177-3AD203B41FA5}">
                      <a16:colId xmlns:a16="http://schemas.microsoft.com/office/drawing/2014/main" val="3821582097"/>
                    </a:ext>
                  </a:extLst>
                </a:gridCol>
              </a:tblGrid>
              <a:tr h="146262">
                <a:tc>
                  <a:txBody>
                    <a:bodyPr/>
                    <a:lstStyle/>
                    <a:p>
                      <a:endParaRPr lang="en-US" sz="800" dirty="0"/>
                    </a:p>
                  </a:txBody>
                  <a:tcPr>
                    <a:solidFill>
                      <a:schemeClr val="accent5"/>
                    </a:solidFill>
                  </a:tcPr>
                </a:tc>
                <a:tc>
                  <a:txBody>
                    <a:bodyPr/>
                    <a:lstStyle/>
                    <a:p>
                      <a:endParaRPr lang="en-US" sz="800" dirty="0"/>
                    </a:p>
                  </a:txBody>
                  <a:tcPr>
                    <a:solidFill>
                      <a:schemeClr val="accent5"/>
                    </a:solidFill>
                  </a:tcPr>
                </a:tc>
                <a:tc>
                  <a:txBody>
                    <a:bodyPr/>
                    <a:lstStyle/>
                    <a:p>
                      <a:endParaRPr lang="en-US" sz="800"/>
                    </a:p>
                  </a:txBody>
                  <a:tcPr>
                    <a:solidFill>
                      <a:schemeClr val="accent5"/>
                    </a:solidFill>
                  </a:tcPr>
                </a:tc>
                <a:tc>
                  <a:txBody>
                    <a:bodyPr/>
                    <a:lstStyle/>
                    <a:p>
                      <a:endParaRPr lang="en-US" sz="800"/>
                    </a:p>
                  </a:txBody>
                  <a:tcPr>
                    <a:solidFill>
                      <a:schemeClr val="accent5"/>
                    </a:solidFill>
                  </a:tcPr>
                </a:tc>
                <a:extLst>
                  <a:ext uri="{0D108BD9-81ED-4DB2-BD59-A6C34878D82A}">
                    <a16:rowId xmlns:a16="http://schemas.microsoft.com/office/drawing/2014/main" val="760780648"/>
                  </a:ext>
                </a:extLst>
              </a:tr>
              <a:tr h="146262">
                <a:tc>
                  <a:txBody>
                    <a:bodyPr/>
                    <a:lstStyle/>
                    <a:p>
                      <a:endParaRPr lang="en-US" sz="800" dirty="0"/>
                    </a:p>
                  </a:txBody>
                  <a:tcPr>
                    <a:solidFill>
                      <a:schemeClr val="accent5"/>
                    </a:solidFill>
                  </a:tcPr>
                </a:tc>
                <a:tc>
                  <a:txBody>
                    <a:bodyPr/>
                    <a:lstStyle/>
                    <a:p>
                      <a:endParaRPr lang="en-US" sz="800" dirty="0"/>
                    </a:p>
                  </a:txBody>
                  <a:tcPr>
                    <a:solidFill>
                      <a:schemeClr val="accent5"/>
                    </a:solidFill>
                  </a:tcPr>
                </a:tc>
                <a:tc>
                  <a:txBody>
                    <a:bodyPr/>
                    <a:lstStyle/>
                    <a:p>
                      <a:endParaRPr lang="en-US" sz="800"/>
                    </a:p>
                  </a:txBody>
                  <a:tcPr>
                    <a:solidFill>
                      <a:schemeClr val="accent5"/>
                    </a:solidFill>
                  </a:tcPr>
                </a:tc>
                <a:tc>
                  <a:txBody>
                    <a:bodyPr/>
                    <a:lstStyle/>
                    <a:p>
                      <a:endParaRPr lang="en-US" sz="800" dirty="0"/>
                    </a:p>
                  </a:txBody>
                  <a:tcPr>
                    <a:solidFill>
                      <a:schemeClr val="accent5"/>
                    </a:solidFill>
                  </a:tcPr>
                </a:tc>
                <a:extLst>
                  <a:ext uri="{0D108BD9-81ED-4DB2-BD59-A6C34878D82A}">
                    <a16:rowId xmlns:a16="http://schemas.microsoft.com/office/drawing/2014/main" val="478218089"/>
                  </a:ext>
                </a:extLst>
              </a:tr>
              <a:tr h="146262">
                <a:tc>
                  <a:txBody>
                    <a:bodyPr/>
                    <a:lstStyle/>
                    <a:p>
                      <a:endParaRPr lang="en-US" sz="800"/>
                    </a:p>
                  </a:txBody>
                  <a:tcPr>
                    <a:solidFill>
                      <a:schemeClr val="accent5"/>
                    </a:solidFill>
                  </a:tcPr>
                </a:tc>
                <a:tc>
                  <a:txBody>
                    <a:bodyPr/>
                    <a:lstStyle/>
                    <a:p>
                      <a:endParaRPr lang="en-US" sz="800"/>
                    </a:p>
                  </a:txBody>
                  <a:tcPr>
                    <a:solidFill>
                      <a:schemeClr val="accent5"/>
                    </a:solidFill>
                  </a:tcPr>
                </a:tc>
                <a:tc>
                  <a:txBody>
                    <a:bodyPr/>
                    <a:lstStyle/>
                    <a:p>
                      <a:endParaRPr lang="en-US" sz="800"/>
                    </a:p>
                  </a:txBody>
                  <a:tcPr>
                    <a:solidFill>
                      <a:schemeClr val="accent5"/>
                    </a:solidFill>
                  </a:tcPr>
                </a:tc>
                <a:tc>
                  <a:txBody>
                    <a:bodyPr/>
                    <a:lstStyle/>
                    <a:p>
                      <a:endParaRPr lang="en-US" sz="800" dirty="0"/>
                    </a:p>
                  </a:txBody>
                  <a:tcPr>
                    <a:solidFill>
                      <a:schemeClr val="accent5"/>
                    </a:solidFill>
                  </a:tcPr>
                </a:tc>
                <a:extLst>
                  <a:ext uri="{0D108BD9-81ED-4DB2-BD59-A6C34878D82A}">
                    <a16:rowId xmlns:a16="http://schemas.microsoft.com/office/drawing/2014/main" val="3405980061"/>
                  </a:ext>
                </a:extLst>
              </a:tr>
            </a:tbl>
          </a:graphicData>
        </a:graphic>
      </p:graphicFrame>
      <p:graphicFrame>
        <p:nvGraphicFramePr>
          <p:cNvPr id="9" name="Table 8">
            <a:extLst>
              <a:ext uri="{FF2B5EF4-FFF2-40B4-BE49-F238E27FC236}">
                <a16:creationId xmlns:a16="http://schemas.microsoft.com/office/drawing/2014/main" id="{415D17B7-0477-AA54-7BD2-1C014C9F2C29}"/>
              </a:ext>
            </a:extLst>
          </p:cNvPr>
          <p:cNvGraphicFramePr>
            <a:graphicFrameLocks noGrp="1"/>
          </p:cNvGraphicFramePr>
          <p:nvPr>
            <p:extLst>
              <p:ext uri="{D42A27DB-BD31-4B8C-83A1-F6EECF244321}">
                <p14:modId xmlns:p14="http://schemas.microsoft.com/office/powerpoint/2010/main" val="1247232620"/>
              </p:ext>
            </p:extLst>
          </p:nvPr>
        </p:nvGraphicFramePr>
        <p:xfrm>
          <a:off x="1289353" y="3260570"/>
          <a:ext cx="624840" cy="64008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3297537578"/>
                    </a:ext>
                  </a:extLst>
                </a:gridCol>
                <a:gridCol w="208280">
                  <a:extLst>
                    <a:ext uri="{9D8B030D-6E8A-4147-A177-3AD203B41FA5}">
                      <a16:colId xmlns:a16="http://schemas.microsoft.com/office/drawing/2014/main" val="1750476413"/>
                    </a:ext>
                  </a:extLst>
                </a:gridCol>
                <a:gridCol w="208280">
                  <a:extLst>
                    <a:ext uri="{9D8B030D-6E8A-4147-A177-3AD203B41FA5}">
                      <a16:colId xmlns:a16="http://schemas.microsoft.com/office/drawing/2014/main" val="2993424020"/>
                    </a:ext>
                  </a:extLst>
                </a:gridCol>
              </a:tblGrid>
              <a:tr h="0">
                <a:tc>
                  <a:txBody>
                    <a:bodyPr/>
                    <a:lstStyle/>
                    <a:p>
                      <a:endParaRPr lang="en-US" sz="800" dirty="0"/>
                    </a:p>
                  </a:txBody>
                  <a:tcPr>
                    <a:solidFill>
                      <a:schemeClr val="accent6"/>
                    </a:solidFill>
                  </a:tcPr>
                </a:tc>
                <a:tc>
                  <a:txBody>
                    <a:bodyPr/>
                    <a:lstStyle/>
                    <a:p>
                      <a:endParaRPr lang="en-US" sz="800"/>
                    </a:p>
                  </a:txBody>
                  <a:tcPr>
                    <a:solidFill>
                      <a:schemeClr val="accent6"/>
                    </a:solidFill>
                  </a:tcPr>
                </a:tc>
                <a:tc>
                  <a:txBody>
                    <a:bodyPr/>
                    <a:lstStyle/>
                    <a:p>
                      <a:endParaRPr lang="en-US" sz="800"/>
                    </a:p>
                  </a:txBody>
                  <a:tcPr>
                    <a:solidFill>
                      <a:schemeClr val="accent6"/>
                    </a:solidFill>
                  </a:tcPr>
                </a:tc>
                <a:extLst>
                  <a:ext uri="{0D108BD9-81ED-4DB2-BD59-A6C34878D82A}">
                    <a16:rowId xmlns:a16="http://schemas.microsoft.com/office/drawing/2014/main" val="760780648"/>
                  </a:ext>
                </a:extLst>
              </a:tr>
              <a:tr h="0">
                <a:tc>
                  <a:txBody>
                    <a:bodyPr/>
                    <a:lstStyle/>
                    <a:p>
                      <a:endParaRPr lang="en-US" sz="800" dirty="0"/>
                    </a:p>
                  </a:txBody>
                  <a:tcPr>
                    <a:solidFill>
                      <a:schemeClr val="accent6"/>
                    </a:solidFill>
                  </a:tcPr>
                </a:tc>
                <a:tc>
                  <a:txBody>
                    <a:bodyPr/>
                    <a:lstStyle/>
                    <a:p>
                      <a:endParaRPr lang="en-US" sz="800" dirty="0"/>
                    </a:p>
                  </a:txBody>
                  <a:tcPr>
                    <a:solidFill>
                      <a:schemeClr val="accent6"/>
                    </a:solidFill>
                  </a:tcPr>
                </a:tc>
                <a:tc>
                  <a:txBody>
                    <a:bodyPr/>
                    <a:lstStyle/>
                    <a:p>
                      <a:endParaRPr lang="en-US" sz="800"/>
                    </a:p>
                  </a:txBody>
                  <a:tcPr>
                    <a:solidFill>
                      <a:schemeClr val="accent6"/>
                    </a:solidFill>
                  </a:tcPr>
                </a:tc>
                <a:extLst>
                  <a:ext uri="{0D108BD9-81ED-4DB2-BD59-A6C34878D82A}">
                    <a16:rowId xmlns:a16="http://schemas.microsoft.com/office/drawing/2014/main" val="478218089"/>
                  </a:ext>
                </a:extLst>
              </a:tr>
              <a:tr h="0">
                <a:tc>
                  <a:txBody>
                    <a:bodyPr/>
                    <a:lstStyle/>
                    <a:p>
                      <a:endParaRPr lang="en-US" sz="800"/>
                    </a:p>
                  </a:txBody>
                  <a:tcPr>
                    <a:solidFill>
                      <a:schemeClr val="accent6"/>
                    </a:solidFill>
                  </a:tcPr>
                </a:tc>
                <a:tc>
                  <a:txBody>
                    <a:bodyPr/>
                    <a:lstStyle/>
                    <a:p>
                      <a:endParaRPr lang="en-US" sz="800"/>
                    </a:p>
                  </a:txBody>
                  <a:tcPr>
                    <a:solidFill>
                      <a:schemeClr val="accent6"/>
                    </a:solidFill>
                  </a:tcPr>
                </a:tc>
                <a:tc>
                  <a:txBody>
                    <a:bodyPr/>
                    <a:lstStyle/>
                    <a:p>
                      <a:endParaRPr lang="en-US" sz="800" dirty="0"/>
                    </a:p>
                  </a:txBody>
                  <a:tcPr>
                    <a:solidFill>
                      <a:schemeClr val="accent6"/>
                    </a:solidFill>
                  </a:tcPr>
                </a:tc>
                <a:extLst>
                  <a:ext uri="{0D108BD9-81ED-4DB2-BD59-A6C34878D82A}">
                    <a16:rowId xmlns:a16="http://schemas.microsoft.com/office/drawing/2014/main" val="3405980061"/>
                  </a:ext>
                </a:extLst>
              </a:tr>
            </a:tbl>
          </a:graphicData>
        </a:graphic>
      </p:graphicFrame>
      <p:graphicFrame>
        <p:nvGraphicFramePr>
          <p:cNvPr id="10" name="Table 8">
            <a:extLst>
              <a:ext uri="{FF2B5EF4-FFF2-40B4-BE49-F238E27FC236}">
                <a16:creationId xmlns:a16="http://schemas.microsoft.com/office/drawing/2014/main" id="{0C481D8A-F90B-9BBC-E7AC-9D078617B820}"/>
              </a:ext>
            </a:extLst>
          </p:cNvPr>
          <p:cNvGraphicFramePr>
            <a:graphicFrameLocks noGrp="1"/>
          </p:cNvGraphicFramePr>
          <p:nvPr>
            <p:extLst>
              <p:ext uri="{D42A27DB-BD31-4B8C-83A1-F6EECF244321}">
                <p14:modId xmlns:p14="http://schemas.microsoft.com/office/powerpoint/2010/main" val="326089732"/>
              </p:ext>
            </p:extLst>
          </p:nvPr>
        </p:nvGraphicFramePr>
        <p:xfrm>
          <a:off x="1289353" y="3955516"/>
          <a:ext cx="1041400" cy="640080"/>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3297537578"/>
                    </a:ext>
                  </a:extLst>
                </a:gridCol>
                <a:gridCol w="208280">
                  <a:extLst>
                    <a:ext uri="{9D8B030D-6E8A-4147-A177-3AD203B41FA5}">
                      <a16:colId xmlns:a16="http://schemas.microsoft.com/office/drawing/2014/main" val="1750476413"/>
                    </a:ext>
                  </a:extLst>
                </a:gridCol>
                <a:gridCol w="208280">
                  <a:extLst>
                    <a:ext uri="{9D8B030D-6E8A-4147-A177-3AD203B41FA5}">
                      <a16:colId xmlns:a16="http://schemas.microsoft.com/office/drawing/2014/main" val="2993424020"/>
                    </a:ext>
                  </a:extLst>
                </a:gridCol>
                <a:gridCol w="208280">
                  <a:extLst>
                    <a:ext uri="{9D8B030D-6E8A-4147-A177-3AD203B41FA5}">
                      <a16:colId xmlns:a16="http://schemas.microsoft.com/office/drawing/2014/main" val="1636770226"/>
                    </a:ext>
                  </a:extLst>
                </a:gridCol>
                <a:gridCol w="208280">
                  <a:extLst>
                    <a:ext uri="{9D8B030D-6E8A-4147-A177-3AD203B41FA5}">
                      <a16:colId xmlns:a16="http://schemas.microsoft.com/office/drawing/2014/main" val="3821582097"/>
                    </a:ext>
                  </a:extLst>
                </a:gridCol>
              </a:tblGrid>
              <a:tr h="146262">
                <a:tc>
                  <a:txBody>
                    <a:bodyPr/>
                    <a:lstStyle/>
                    <a:p>
                      <a:endParaRPr lang="en-US" sz="800" dirty="0"/>
                    </a:p>
                  </a:txBody>
                  <a:tcPr>
                    <a:solidFill>
                      <a:schemeClr val="accent5"/>
                    </a:solidFill>
                  </a:tcPr>
                </a:tc>
                <a:tc>
                  <a:txBody>
                    <a:bodyPr/>
                    <a:lstStyle/>
                    <a:p>
                      <a:endParaRPr lang="en-US" sz="800"/>
                    </a:p>
                  </a:txBody>
                  <a:tcPr>
                    <a:solidFill>
                      <a:schemeClr val="accent5"/>
                    </a:solidFill>
                  </a:tcPr>
                </a:tc>
                <a:tc>
                  <a:txBody>
                    <a:bodyPr/>
                    <a:lstStyle/>
                    <a:p>
                      <a:endParaRPr lang="en-US" sz="800"/>
                    </a:p>
                  </a:txBody>
                  <a:tcPr>
                    <a:solidFill>
                      <a:schemeClr val="accent5"/>
                    </a:solidFill>
                  </a:tcPr>
                </a:tc>
                <a:tc>
                  <a:txBody>
                    <a:bodyPr/>
                    <a:lstStyle/>
                    <a:p>
                      <a:endParaRPr lang="en-US" sz="800"/>
                    </a:p>
                  </a:txBody>
                  <a:tcPr>
                    <a:solidFill>
                      <a:schemeClr val="accent5"/>
                    </a:solidFill>
                  </a:tcPr>
                </a:tc>
                <a:tc>
                  <a:txBody>
                    <a:bodyPr/>
                    <a:lstStyle/>
                    <a:p>
                      <a:endParaRPr lang="en-US" sz="800"/>
                    </a:p>
                  </a:txBody>
                  <a:tcPr>
                    <a:solidFill>
                      <a:schemeClr val="accent5"/>
                    </a:solidFill>
                  </a:tcPr>
                </a:tc>
                <a:extLst>
                  <a:ext uri="{0D108BD9-81ED-4DB2-BD59-A6C34878D82A}">
                    <a16:rowId xmlns:a16="http://schemas.microsoft.com/office/drawing/2014/main" val="760780648"/>
                  </a:ext>
                </a:extLst>
              </a:tr>
              <a:tr h="146262">
                <a:tc>
                  <a:txBody>
                    <a:bodyPr/>
                    <a:lstStyle/>
                    <a:p>
                      <a:endParaRPr lang="en-US" sz="800" dirty="0"/>
                    </a:p>
                  </a:txBody>
                  <a:tcPr>
                    <a:solidFill>
                      <a:schemeClr val="accent5"/>
                    </a:solidFill>
                  </a:tcPr>
                </a:tc>
                <a:tc>
                  <a:txBody>
                    <a:bodyPr/>
                    <a:lstStyle/>
                    <a:p>
                      <a:endParaRPr lang="en-US" sz="800"/>
                    </a:p>
                  </a:txBody>
                  <a:tcPr>
                    <a:solidFill>
                      <a:schemeClr val="accent5"/>
                    </a:solidFill>
                  </a:tcPr>
                </a:tc>
                <a:tc>
                  <a:txBody>
                    <a:bodyPr/>
                    <a:lstStyle/>
                    <a:p>
                      <a:endParaRPr lang="en-US" sz="800" dirty="0"/>
                    </a:p>
                  </a:txBody>
                  <a:tcPr>
                    <a:solidFill>
                      <a:schemeClr val="accent5"/>
                    </a:solidFill>
                  </a:tcPr>
                </a:tc>
                <a:tc>
                  <a:txBody>
                    <a:bodyPr/>
                    <a:lstStyle/>
                    <a:p>
                      <a:endParaRPr lang="en-US" sz="800" dirty="0"/>
                    </a:p>
                  </a:txBody>
                  <a:tcPr>
                    <a:solidFill>
                      <a:schemeClr val="accent5"/>
                    </a:solidFill>
                  </a:tcPr>
                </a:tc>
                <a:tc>
                  <a:txBody>
                    <a:bodyPr/>
                    <a:lstStyle/>
                    <a:p>
                      <a:endParaRPr lang="en-US" sz="800" dirty="0"/>
                    </a:p>
                  </a:txBody>
                  <a:tcPr>
                    <a:solidFill>
                      <a:schemeClr val="accent5"/>
                    </a:solidFill>
                  </a:tcPr>
                </a:tc>
                <a:extLst>
                  <a:ext uri="{0D108BD9-81ED-4DB2-BD59-A6C34878D82A}">
                    <a16:rowId xmlns:a16="http://schemas.microsoft.com/office/drawing/2014/main" val="478218089"/>
                  </a:ext>
                </a:extLst>
              </a:tr>
              <a:tr h="146262">
                <a:tc>
                  <a:txBody>
                    <a:bodyPr/>
                    <a:lstStyle/>
                    <a:p>
                      <a:endParaRPr lang="en-US" sz="800"/>
                    </a:p>
                  </a:txBody>
                  <a:tcPr>
                    <a:solidFill>
                      <a:schemeClr val="accent5"/>
                    </a:solidFill>
                  </a:tcPr>
                </a:tc>
                <a:tc>
                  <a:txBody>
                    <a:bodyPr/>
                    <a:lstStyle/>
                    <a:p>
                      <a:endParaRPr lang="en-US" sz="800"/>
                    </a:p>
                  </a:txBody>
                  <a:tcPr>
                    <a:solidFill>
                      <a:schemeClr val="accent5"/>
                    </a:solidFill>
                  </a:tcPr>
                </a:tc>
                <a:tc>
                  <a:txBody>
                    <a:bodyPr/>
                    <a:lstStyle/>
                    <a:p>
                      <a:endParaRPr lang="en-US" sz="800"/>
                    </a:p>
                  </a:txBody>
                  <a:tcPr>
                    <a:solidFill>
                      <a:schemeClr val="accent5"/>
                    </a:solidFill>
                  </a:tcPr>
                </a:tc>
                <a:tc>
                  <a:txBody>
                    <a:bodyPr/>
                    <a:lstStyle/>
                    <a:p>
                      <a:endParaRPr lang="en-US" sz="800" dirty="0"/>
                    </a:p>
                  </a:txBody>
                  <a:tcPr>
                    <a:solidFill>
                      <a:schemeClr val="accent5"/>
                    </a:solidFill>
                  </a:tcPr>
                </a:tc>
                <a:tc>
                  <a:txBody>
                    <a:bodyPr/>
                    <a:lstStyle/>
                    <a:p>
                      <a:endParaRPr lang="en-US" sz="800" dirty="0"/>
                    </a:p>
                  </a:txBody>
                  <a:tcPr>
                    <a:solidFill>
                      <a:schemeClr val="accent5"/>
                    </a:solidFill>
                  </a:tcPr>
                </a:tc>
                <a:extLst>
                  <a:ext uri="{0D108BD9-81ED-4DB2-BD59-A6C34878D82A}">
                    <a16:rowId xmlns:a16="http://schemas.microsoft.com/office/drawing/2014/main" val="3405980061"/>
                  </a:ext>
                </a:extLst>
              </a:tr>
            </a:tbl>
          </a:graphicData>
        </a:graphic>
      </p:graphicFrame>
      <p:sp>
        <p:nvSpPr>
          <p:cNvPr id="11" name="TextBox 10">
            <a:extLst>
              <a:ext uri="{FF2B5EF4-FFF2-40B4-BE49-F238E27FC236}">
                <a16:creationId xmlns:a16="http://schemas.microsoft.com/office/drawing/2014/main" id="{71B14E25-398D-8F0F-5FB0-3B4C4501B5E7}"/>
              </a:ext>
            </a:extLst>
          </p:cNvPr>
          <p:cNvSpPr txBox="1"/>
          <p:nvPr/>
        </p:nvSpPr>
        <p:spPr>
          <a:xfrm>
            <a:off x="955607" y="2737901"/>
            <a:ext cx="333746" cy="307777"/>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1</a:t>
            </a:r>
          </a:p>
        </p:txBody>
      </p:sp>
      <p:sp>
        <p:nvSpPr>
          <p:cNvPr id="12" name="TextBox 11">
            <a:extLst>
              <a:ext uri="{FF2B5EF4-FFF2-40B4-BE49-F238E27FC236}">
                <a16:creationId xmlns:a16="http://schemas.microsoft.com/office/drawing/2014/main" id="{C75264DA-CB28-8CDE-2BCB-8286376AE4F6}"/>
              </a:ext>
            </a:extLst>
          </p:cNvPr>
          <p:cNvSpPr txBox="1"/>
          <p:nvPr/>
        </p:nvSpPr>
        <p:spPr>
          <a:xfrm>
            <a:off x="969223" y="3420245"/>
            <a:ext cx="333746" cy="307777"/>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e</a:t>
            </a:r>
            <a:r>
              <a:rPr lang="en-US" baseline="-25000" dirty="0">
                <a:latin typeface="Times New Roman" panose="02020603050405020304" pitchFamily="18" charset="0"/>
                <a:cs typeface="Times New Roman" panose="02020603050405020304" pitchFamily="18" charset="0"/>
              </a:rPr>
              <a:t>1</a:t>
            </a:r>
          </a:p>
        </p:txBody>
      </p:sp>
      <p:sp>
        <p:nvSpPr>
          <p:cNvPr id="13" name="TextBox 12">
            <a:extLst>
              <a:ext uri="{FF2B5EF4-FFF2-40B4-BE49-F238E27FC236}">
                <a16:creationId xmlns:a16="http://schemas.microsoft.com/office/drawing/2014/main" id="{82CFBB3F-4BB7-2B29-66C9-8FF809AF141E}"/>
              </a:ext>
            </a:extLst>
          </p:cNvPr>
          <p:cNvSpPr txBox="1"/>
          <p:nvPr/>
        </p:nvSpPr>
        <p:spPr>
          <a:xfrm>
            <a:off x="969223" y="4121328"/>
            <a:ext cx="333746" cy="307777"/>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a:t>
            </a:r>
            <a:r>
              <a:rPr lang="en-US" baseline="-25000" dirty="0">
                <a:latin typeface="Times New Roman" panose="02020603050405020304" pitchFamily="18" charset="0"/>
                <a:cs typeface="Times New Roman" panose="02020603050405020304" pitchFamily="18" charset="0"/>
              </a:rPr>
              <a:t>2</a:t>
            </a:r>
          </a:p>
        </p:txBody>
      </p:sp>
      <p:sp>
        <p:nvSpPr>
          <p:cNvPr id="14" name="TextBox 13">
            <a:extLst>
              <a:ext uri="{FF2B5EF4-FFF2-40B4-BE49-F238E27FC236}">
                <a16:creationId xmlns:a16="http://schemas.microsoft.com/office/drawing/2014/main" id="{DD654CA5-78F6-121A-AA92-119222B6DA02}"/>
              </a:ext>
            </a:extLst>
          </p:cNvPr>
          <p:cNvSpPr txBox="1"/>
          <p:nvPr/>
        </p:nvSpPr>
        <p:spPr>
          <a:xfrm rot="5400000">
            <a:off x="1358880" y="4662931"/>
            <a:ext cx="344966" cy="307777"/>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graphicFrame>
        <p:nvGraphicFramePr>
          <p:cNvPr id="15" name="Table 8">
            <a:extLst>
              <a:ext uri="{FF2B5EF4-FFF2-40B4-BE49-F238E27FC236}">
                <a16:creationId xmlns:a16="http://schemas.microsoft.com/office/drawing/2014/main" id="{02834CF9-3C20-C9DC-B7D1-8EAE6A33921C}"/>
              </a:ext>
            </a:extLst>
          </p:cNvPr>
          <p:cNvGraphicFramePr>
            <a:graphicFrameLocks noGrp="1"/>
          </p:cNvGraphicFramePr>
          <p:nvPr>
            <p:extLst>
              <p:ext uri="{D42A27DB-BD31-4B8C-83A1-F6EECF244321}">
                <p14:modId xmlns:p14="http://schemas.microsoft.com/office/powerpoint/2010/main" val="1825005251"/>
              </p:ext>
            </p:extLst>
          </p:nvPr>
        </p:nvGraphicFramePr>
        <p:xfrm>
          <a:off x="2825922" y="2785109"/>
          <a:ext cx="1249680" cy="213360"/>
        </p:xfrm>
        <a:graphic>
          <a:graphicData uri="http://schemas.openxmlformats.org/drawingml/2006/table">
            <a:tbl>
              <a:tblPr>
                <a:tableStyleId>{69CF1AB2-1976-4502-BF36-3FF5EA218861}</a:tableStyleId>
              </a:tblPr>
              <a:tblGrid>
                <a:gridCol w="208280">
                  <a:extLst>
                    <a:ext uri="{9D8B030D-6E8A-4147-A177-3AD203B41FA5}">
                      <a16:colId xmlns:a16="http://schemas.microsoft.com/office/drawing/2014/main" val="3297537578"/>
                    </a:ext>
                  </a:extLst>
                </a:gridCol>
                <a:gridCol w="208280">
                  <a:extLst>
                    <a:ext uri="{9D8B030D-6E8A-4147-A177-3AD203B41FA5}">
                      <a16:colId xmlns:a16="http://schemas.microsoft.com/office/drawing/2014/main" val="1750476413"/>
                    </a:ext>
                  </a:extLst>
                </a:gridCol>
                <a:gridCol w="208280">
                  <a:extLst>
                    <a:ext uri="{9D8B030D-6E8A-4147-A177-3AD203B41FA5}">
                      <a16:colId xmlns:a16="http://schemas.microsoft.com/office/drawing/2014/main" val="2993424020"/>
                    </a:ext>
                  </a:extLst>
                </a:gridCol>
                <a:gridCol w="208280">
                  <a:extLst>
                    <a:ext uri="{9D8B030D-6E8A-4147-A177-3AD203B41FA5}">
                      <a16:colId xmlns:a16="http://schemas.microsoft.com/office/drawing/2014/main" val="3821582097"/>
                    </a:ext>
                  </a:extLst>
                </a:gridCol>
                <a:gridCol w="208280">
                  <a:extLst>
                    <a:ext uri="{9D8B030D-6E8A-4147-A177-3AD203B41FA5}">
                      <a16:colId xmlns:a16="http://schemas.microsoft.com/office/drawing/2014/main" val="996037041"/>
                    </a:ext>
                  </a:extLst>
                </a:gridCol>
                <a:gridCol w="208280">
                  <a:extLst>
                    <a:ext uri="{9D8B030D-6E8A-4147-A177-3AD203B41FA5}">
                      <a16:colId xmlns:a16="http://schemas.microsoft.com/office/drawing/2014/main" val="2589426626"/>
                    </a:ext>
                  </a:extLst>
                </a:gridCol>
              </a:tblGrid>
              <a:tr h="146262">
                <a:tc>
                  <a:txBody>
                    <a:bodyPr/>
                    <a:lstStyle/>
                    <a:p>
                      <a:endParaRPr lang="en-US" sz="800" dirty="0"/>
                    </a:p>
                  </a:txBody>
                  <a:tcPr>
                    <a:solidFill>
                      <a:schemeClr val="accent5">
                        <a:lumMod val="40000"/>
                        <a:lumOff val="60000"/>
                      </a:schemeClr>
                    </a:solidFill>
                  </a:tcPr>
                </a:tc>
                <a:tc>
                  <a:txBody>
                    <a:bodyPr/>
                    <a:lstStyle/>
                    <a:p>
                      <a:endParaRPr lang="en-US" sz="80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extLst>
                  <a:ext uri="{0D108BD9-81ED-4DB2-BD59-A6C34878D82A}">
                    <a16:rowId xmlns:a16="http://schemas.microsoft.com/office/drawing/2014/main" val="760780648"/>
                  </a:ext>
                </a:extLst>
              </a:tr>
            </a:tbl>
          </a:graphicData>
        </a:graphic>
      </p:graphicFrame>
      <p:graphicFrame>
        <p:nvGraphicFramePr>
          <p:cNvPr id="16" name="Table 8">
            <a:extLst>
              <a:ext uri="{FF2B5EF4-FFF2-40B4-BE49-F238E27FC236}">
                <a16:creationId xmlns:a16="http://schemas.microsoft.com/office/drawing/2014/main" id="{5ED2B872-8681-1272-2CC5-2F698DF7FB27}"/>
              </a:ext>
            </a:extLst>
          </p:cNvPr>
          <p:cNvGraphicFramePr>
            <a:graphicFrameLocks noGrp="1"/>
          </p:cNvGraphicFramePr>
          <p:nvPr>
            <p:extLst>
              <p:ext uri="{D42A27DB-BD31-4B8C-83A1-F6EECF244321}">
                <p14:modId xmlns:p14="http://schemas.microsoft.com/office/powerpoint/2010/main" val="70764542"/>
              </p:ext>
            </p:extLst>
          </p:nvPr>
        </p:nvGraphicFramePr>
        <p:xfrm>
          <a:off x="2825922" y="4168536"/>
          <a:ext cx="1249680" cy="213360"/>
        </p:xfrm>
        <a:graphic>
          <a:graphicData uri="http://schemas.openxmlformats.org/drawingml/2006/table">
            <a:tbl>
              <a:tblPr>
                <a:tableStyleId>{69CF1AB2-1976-4502-BF36-3FF5EA218861}</a:tableStyleId>
              </a:tblPr>
              <a:tblGrid>
                <a:gridCol w="208280">
                  <a:extLst>
                    <a:ext uri="{9D8B030D-6E8A-4147-A177-3AD203B41FA5}">
                      <a16:colId xmlns:a16="http://schemas.microsoft.com/office/drawing/2014/main" val="3297537578"/>
                    </a:ext>
                  </a:extLst>
                </a:gridCol>
                <a:gridCol w="208280">
                  <a:extLst>
                    <a:ext uri="{9D8B030D-6E8A-4147-A177-3AD203B41FA5}">
                      <a16:colId xmlns:a16="http://schemas.microsoft.com/office/drawing/2014/main" val="1750476413"/>
                    </a:ext>
                  </a:extLst>
                </a:gridCol>
                <a:gridCol w="208280">
                  <a:extLst>
                    <a:ext uri="{9D8B030D-6E8A-4147-A177-3AD203B41FA5}">
                      <a16:colId xmlns:a16="http://schemas.microsoft.com/office/drawing/2014/main" val="2993424020"/>
                    </a:ext>
                  </a:extLst>
                </a:gridCol>
                <a:gridCol w="208280">
                  <a:extLst>
                    <a:ext uri="{9D8B030D-6E8A-4147-A177-3AD203B41FA5}">
                      <a16:colId xmlns:a16="http://schemas.microsoft.com/office/drawing/2014/main" val="3821582097"/>
                    </a:ext>
                  </a:extLst>
                </a:gridCol>
                <a:gridCol w="208280">
                  <a:extLst>
                    <a:ext uri="{9D8B030D-6E8A-4147-A177-3AD203B41FA5}">
                      <a16:colId xmlns:a16="http://schemas.microsoft.com/office/drawing/2014/main" val="996037041"/>
                    </a:ext>
                  </a:extLst>
                </a:gridCol>
                <a:gridCol w="208280">
                  <a:extLst>
                    <a:ext uri="{9D8B030D-6E8A-4147-A177-3AD203B41FA5}">
                      <a16:colId xmlns:a16="http://schemas.microsoft.com/office/drawing/2014/main" val="2589426626"/>
                    </a:ext>
                  </a:extLst>
                </a:gridCol>
              </a:tblGrid>
              <a:tr h="146262">
                <a:tc>
                  <a:txBody>
                    <a:bodyPr/>
                    <a:lstStyle/>
                    <a:p>
                      <a:endParaRPr lang="en-US" sz="800" dirty="0"/>
                    </a:p>
                  </a:txBody>
                  <a:tcPr>
                    <a:solidFill>
                      <a:schemeClr val="accent5">
                        <a:lumMod val="40000"/>
                        <a:lumOff val="60000"/>
                      </a:schemeClr>
                    </a:solidFill>
                  </a:tcPr>
                </a:tc>
                <a:tc>
                  <a:txBody>
                    <a:bodyPr/>
                    <a:lstStyle/>
                    <a:p>
                      <a:endParaRPr lang="en-US" sz="80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tc>
                  <a:txBody>
                    <a:bodyPr/>
                    <a:lstStyle/>
                    <a:p>
                      <a:endParaRPr lang="en-US" sz="800" dirty="0"/>
                    </a:p>
                  </a:txBody>
                  <a:tcPr>
                    <a:solidFill>
                      <a:schemeClr val="accent5">
                        <a:lumMod val="40000"/>
                        <a:lumOff val="60000"/>
                      </a:schemeClr>
                    </a:solidFill>
                  </a:tcPr>
                </a:tc>
                <a:extLst>
                  <a:ext uri="{0D108BD9-81ED-4DB2-BD59-A6C34878D82A}">
                    <a16:rowId xmlns:a16="http://schemas.microsoft.com/office/drawing/2014/main" val="760780648"/>
                  </a:ext>
                </a:extLst>
              </a:tr>
            </a:tbl>
          </a:graphicData>
        </a:graphic>
      </p:graphicFrame>
      <p:graphicFrame>
        <p:nvGraphicFramePr>
          <p:cNvPr id="17" name="Table 8">
            <a:extLst>
              <a:ext uri="{FF2B5EF4-FFF2-40B4-BE49-F238E27FC236}">
                <a16:creationId xmlns:a16="http://schemas.microsoft.com/office/drawing/2014/main" id="{4EFE55D1-930B-E572-FA7E-F1C682CCF77E}"/>
              </a:ext>
            </a:extLst>
          </p:cNvPr>
          <p:cNvGraphicFramePr>
            <a:graphicFrameLocks noGrp="1"/>
          </p:cNvGraphicFramePr>
          <p:nvPr>
            <p:extLst>
              <p:ext uri="{D42A27DB-BD31-4B8C-83A1-F6EECF244321}">
                <p14:modId xmlns:p14="http://schemas.microsoft.com/office/powerpoint/2010/main" val="235523412"/>
              </p:ext>
            </p:extLst>
          </p:nvPr>
        </p:nvGraphicFramePr>
        <p:xfrm>
          <a:off x="2825922" y="3466276"/>
          <a:ext cx="1249680" cy="213360"/>
        </p:xfrm>
        <a:graphic>
          <a:graphicData uri="http://schemas.openxmlformats.org/drawingml/2006/table">
            <a:tbl>
              <a:tblPr>
                <a:tableStyleId>{16D9F66E-5EB9-4882-86FB-DCBF35E3C3E4}</a:tableStyleId>
              </a:tblPr>
              <a:tblGrid>
                <a:gridCol w="208280">
                  <a:extLst>
                    <a:ext uri="{9D8B030D-6E8A-4147-A177-3AD203B41FA5}">
                      <a16:colId xmlns:a16="http://schemas.microsoft.com/office/drawing/2014/main" val="3297537578"/>
                    </a:ext>
                  </a:extLst>
                </a:gridCol>
                <a:gridCol w="208280">
                  <a:extLst>
                    <a:ext uri="{9D8B030D-6E8A-4147-A177-3AD203B41FA5}">
                      <a16:colId xmlns:a16="http://schemas.microsoft.com/office/drawing/2014/main" val="1750476413"/>
                    </a:ext>
                  </a:extLst>
                </a:gridCol>
                <a:gridCol w="208280">
                  <a:extLst>
                    <a:ext uri="{9D8B030D-6E8A-4147-A177-3AD203B41FA5}">
                      <a16:colId xmlns:a16="http://schemas.microsoft.com/office/drawing/2014/main" val="2993424020"/>
                    </a:ext>
                  </a:extLst>
                </a:gridCol>
                <a:gridCol w="208280">
                  <a:extLst>
                    <a:ext uri="{9D8B030D-6E8A-4147-A177-3AD203B41FA5}">
                      <a16:colId xmlns:a16="http://schemas.microsoft.com/office/drawing/2014/main" val="3821582097"/>
                    </a:ext>
                  </a:extLst>
                </a:gridCol>
                <a:gridCol w="208280">
                  <a:extLst>
                    <a:ext uri="{9D8B030D-6E8A-4147-A177-3AD203B41FA5}">
                      <a16:colId xmlns:a16="http://schemas.microsoft.com/office/drawing/2014/main" val="996037041"/>
                    </a:ext>
                  </a:extLst>
                </a:gridCol>
                <a:gridCol w="208280">
                  <a:extLst>
                    <a:ext uri="{9D8B030D-6E8A-4147-A177-3AD203B41FA5}">
                      <a16:colId xmlns:a16="http://schemas.microsoft.com/office/drawing/2014/main" val="2589426626"/>
                    </a:ext>
                  </a:extLst>
                </a:gridCol>
              </a:tblGrid>
              <a:tr h="146262">
                <a:tc>
                  <a:txBody>
                    <a:bodyPr/>
                    <a:lstStyle/>
                    <a:p>
                      <a:endParaRPr lang="en-US" sz="800" dirty="0"/>
                    </a:p>
                  </a:txBody>
                  <a:tcPr>
                    <a:solidFill>
                      <a:schemeClr val="accent6">
                        <a:lumMod val="40000"/>
                        <a:lumOff val="60000"/>
                      </a:schemeClr>
                    </a:solidFill>
                  </a:tcPr>
                </a:tc>
                <a:tc>
                  <a:txBody>
                    <a:bodyPr/>
                    <a:lstStyle/>
                    <a:p>
                      <a:endParaRPr lang="en-US" sz="800"/>
                    </a:p>
                  </a:txBody>
                  <a:tcPr>
                    <a:solidFill>
                      <a:schemeClr val="accent6">
                        <a:lumMod val="40000"/>
                        <a:lumOff val="60000"/>
                      </a:schemeClr>
                    </a:solidFill>
                  </a:tcPr>
                </a:tc>
                <a:tc>
                  <a:txBody>
                    <a:bodyPr/>
                    <a:lstStyle/>
                    <a:p>
                      <a:endParaRPr lang="en-US" sz="800" dirty="0"/>
                    </a:p>
                  </a:txBody>
                  <a:tcPr>
                    <a:solidFill>
                      <a:schemeClr val="accent6">
                        <a:lumMod val="40000"/>
                        <a:lumOff val="60000"/>
                      </a:schemeClr>
                    </a:solidFill>
                  </a:tcPr>
                </a:tc>
                <a:tc>
                  <a:txBody>
                    <a:bodyPr/>
                    <a:lstStyle/>
                    <a:p>
                      <a:endParaRPr lang="en-US" sz="800" dirty="0"/>
                    </a:p>
                  </a:txBody>
                  <a:tcPr>
                    <a:solidFill>
                      <a:schemeClr val="accent6">
                        <a:lumMod val="40000"/>
                        <a:lumOff val="60000"/>
                      </a:schemeClr>
                    </a:solidFill>
                  </a:tcPr>
                </a:tc>
                <a:tc>
                  <a:txBody>
                    <a:bodyPr/>
                    <a:lstStyle/>
                    <a:p>
                      <a:endParaRPr lang="en-US" sz="800" dirty="0"/>
                    </a:p>
                  </a:txBody>
                  <a:tcPr>
                    <a:solidFill>
                      <a:schemeClr val="accent6">
                        <a:lumMod val="40000"/>
                        <a:lumOff val="60000"/>
                      </a:schemeClr>
                    </a:solidFill>
                  </a:tcPr>
                </a:tc>
                <a:tc>
                  <a:txBody>
                    <a:bodyPr/>
                    <a:lstStyle/>
                    <a:p>
                      <a:endParaRPr lang="en-US" sz="800" dirty="0"/>
                    </a:p>
                  </a:txBody>
                  <a:tcPr>
                    <a:solidFill>
                      <a:schemeClr val="accent6">
                        <a:lumMod val="40000"/>
                        <a:lumOff val="60000"/>
                      </a:schemeClr>
                    </a:solidFill>
                  </a:tcPr>
                </a:tc>
                <a:extLst>
                  <a:ext uri="{0D108BD9-81ED-4DB2-BD59-A6C34878D82A}">
                    <a16:rowId xmlns:a16="http://schemas.microsoft.com/office/drawing/2014/main" val="760780648"/>
                  </a:ext>
                </a:extLst>
              </a:tr>
            </a:tbl>
          </a:graphicData>
        </a:graphic>
      </p:graphicFrame>
      <p:sp>
        <p:nvSpPr>
          <p:cNvPr id="18" name="Right Arrow 17">
            <a:extLst>
              <a:ext uri="{FF2B5EF4-FFF2-40B4-BE49-F238E27FC236}">
                <a16:creationId xmlns:a16="http://schemas.microsoft.com/office/drawing/2014/main" id="{E4D5A760-4891-687E-3005-E7AADD1E0DB1}"/>
              </a:ext>
            </a:extLst>
          </p:cNvPr>
          <p:cNvSpPr/>
          <p:nvPr/>
        </p:nvSpPr>
        <p:spPr>
          <a:xfrm>
            <a:off x="2427508" y="4168536"/>
            <a:ext cx="301658" cy="2133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DE36A937-E13B-4B27-6889-071D10CD19C6}"/>
              </a:ext>
            </a:extLst>
          </p:cNvPr>
          <p:cNvSpPr/>
          <p:nvPr/>
        </p:nvSpPr>
        <p:spPr>
          <a:xfrm>
            <a:off x="2427508" y="3473930"/>
            <a:ext cx="301658" cy="2133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D6DBF9D3-80DA-4A5E-C749-40CE4567AF03}"/>
              </a:ext>
            </a:extLst>
          </p:cNvPr>
          <p:cNvSpPr/>
          <p:nvPr/>
        </p:nvSpPr>
        <p:spPr>
          <a:xfrm>
            <a:off x="2427508" y="2785109"/>
            <a:ext cx="301658" cy="2133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1E8E38D-F9FB-6CE1-EC36-E4269256AA20}"/>
              </a:ext>
            </a:extLst>
          </p:cNvPr>
          <p:cNvSpPr txBox="1"/>
          <p:nvPr/>
        </p:nvSpPr>
        <p:spPr>
          <a:xfrm rot="5400000">
            <a:off x="3333726" y="4614191"/>
            <a:ext cx="344966" cy="307777"/>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sp>
        <p:nvSpPr>
          <p:cNvPr id="22" name="Left Brace 21">
            <a:extLst>
              <a:ext uri="{FF2B5EF4-FFF2-40B4-BE49-F238E27FC236}">
                <a16:creationId xmlns:a16="http://schemas.microsoft.com/office/drawing/2014/main" id="{26F05628-ACE9-3894-5804-6A41D2395D97}"/>
              </a:ext>
            </a:extLst>
          </p:cNvPr>
          <p:cNvSpPr/>
          <p:nvPr/>
        </p:nvSpPr>
        <p:spPr>
          <a:xfrm rot="10800000">
            <a:off x="4075601" y="2706269"/>
            <a:ext cx="162314" cy="2197102"/>
          </a:xfrm>
          <a:prstGeom prst="leftBrace">
            <a:avLst/>
          </a:prstGeom>
          <a:ln>
            <a:solidFill>
              <a:schemeClr val="bg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2F990705-AEAC-6E2D-C93A-BFC80E176BE3}"/>
                  </a:ext>
                </a:extLst>
              </p:cNvPr>
              <p:cNvSpPr txBox="1"/>
              <p:nvPr/>
            </p:nvSpPr>
            <p:spPr>
              <a:xfrm>
                <a:off x="4220324" y="3618951"/>
                <a:ext cx="30165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solidFill>
                            <a:schemeClr val="bg2"/>
                          </a:solidFill>
                          <a:latin typeface="Cambria Math" panose="02040503050406030204" pitchFamily="18" charset="0"/>
                          <a:cs typeface="Times New Roman" panose="02020603050405020304" pitchFamily="18" charset="0"/>
                        </a:rPr>
                        <m:t>𝑋</m:t>
                      </m:r>
                    </m:oMath>
                  </m:oMathPara>
                </a14:m>
                <a:endParaRPr lang="en-US" sz="1800" dirty="0">
                  <a:solidFill>
                    <a:schemeClr val="bg2"/>
                  </a:solidFill>
                </a:endParaRPr>
              </a:p>
            </p:txBody>
          </p:sp>
        </mc:Choice>
        <mc:Fallback>
          <p:sp>
            <p:nvSpPr>
              <p:cNvPr id="24" name="TextBox 23">
                <a:extLst>
                  <a:ext uri="{FF2B5EF4-FFF2-40B4-BE49-F238E27FC236}">
                    <a16:creationId xmlns:a16="http://schemas.microsoft.com/office/drawing/2014/main" id="{2F990705-AEAC-6E2D-C93A-BFC80E176BE3}"/>
                  </a:ext>
                </a:extLst>
              </p:cNvPr>
              <p:cNvSpPr txBox="1">
                <a:spLocks noRot="1" noChangeAspect="1" noMove="1" noResize="1" noEditPoints="1" noAdjustHandles="1" noChangeArrowheads="1" noChangeShapeType="1" noTextEdit="1"/>
              </p:cNvSpPr>
              <p:nvPr/>
            </p:nvSpPr>
            <p:spPr>
              <a:xfrm>
                <a:off x="4220324" y="3618951"/>
                <a:ext cx="301658" cy="369332"/>
              </a:xfrm>
              <a:prstGeom prst="rect">
                <a:avLst/>
              </a:prstGeom>
              <a:blipFill>
                <a:blip r:embed="rId5"/>
                <a:stretch>
                  <a:fillRect r="-4000"/>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BBFB8FAB-7F29-A559-1CB8-C17551F6D2C1}"/>
              </a:ext>
            </a:extLst>
          </p:cNvPr>
          <p:cNvSpPr txBox="1"/>
          <p:nvPr/>
        </p:nvSpPr>
        <p:spPr>
          <a:xfrm>
            <a:off x="2139807" y="4621959"/>
            <a:ext cx="872355" cy="307777"/>
          </a:xfrm>
          <a:prstGeom prst="rect">
            <a:avLst/>
          </a:prstGeom>
          <a:noFill/>
        </p:spPr>
        <p:txBody>
          <a:bodyPr wrap="none" rtlCol="0">
            <a:spAutoFit/>
          </a:bodyPr>
          <a:lstStyle/>
          <a:p>
            <a:r>
              <a:rPr lang="en-US" dirty="0">
                <a:solidFill>
                  <a:schemeClr val="bg2"/>
                </a:solidFill>
                <a:latin typeface="Times New Roman" panose="02020603050405020304" pitchFamily="18" charset="0"/>
                <a:cs typeface="Times New Roman" panose="02020603050405020304" pitchFamily="18" charset="0"/>
              </a:rPr>
              <a:t>Encoding</a:t>
            </a:r>
            <a:endParaRPr lang="en-US" baseline="-250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77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5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5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par>
                                <p:cTn id="56" presetID="22" presetClass="entr" presetSubtype="8"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par>
                                <p:cTn id="59" presetID="22" presetClass="entr" presetSubtype="8"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
                                            <p:txEl>
                                              <p:pRg st="0" end="0"/>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checkerboard(across)">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P spid="11" grpId="0"/>
      <p:bldP spid="12" grpId="0"/>
      <p:bldP spid="13" grpId="0"/>
      <p:bldP spid="14" grpId="0"/>
      <p:bldP spid="18" grpId="0" animBg="1"/>
      <p:bldP spid="19" grpId="0" animBg="1"/>
      <p:bldP spid="20" grpId="0" animBg="1"/>
      <p:bldP spid="21" grpId="0"/>
      <p:bldP spid="22" grpId="0" animBg="1"/>
      <p:bldP spid="24"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GCN-based QoE Assessment Model</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2332251"/>
                <a:ext cx="8520600" cy="2366224"/>
              </a:xfrm>
            </p:spPr>
            <p:txBody>
              <a:bodyPr numCol="2"/>
              <a:lstStyle/>
              <a:p>
                <a:r>
                  <a:rPr lang="en-US" sz="2000" dirty="0">
                    <a:latin typeface="Times New Roman" panose="02020603050405020304" pitchFamily="18" charset="0"/>
                    <a:cs typeface="Times New Roman" panose="02020603050405020304" pitchFamily="18" charset="0"/>
                  </a:rPr>
                  <a:t>Four one-hop convolutional layers</a:t>
                </a:r>
              </a:p>
              <a:p>
                <a:pPr marL="596900" lvl="1" indent="0">
                  <a:lnSpc>
                    <a:spcPct val="114000"/>
                  </a:lnSpc>
                  <a:spcBef>
                    <a:spcPts val="0"/>
                  </a:spcBef>
                  <a:buNone/>
                </a:pPr>
                <a14:m>
                  <m:oMath xmlns:m="http://schemas.openxmlformats.org/officeDocument/2006/math">
                    <m:sSup>
                      <m:sSupPr>
                        <m:ctrlPr>
                          <a:rPr lang="en-US" sz="1600" i="1">
                            <a:latin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cs typeface="Times New Roman" panose="02020603050405020304" pitchFamily="18" charset="0"/>
                          </a:rPr>
                          <m:t>𝐻</m:t>
                        </m:r>
                      </m:e>
                      <m:sup>
                        <m:r>
                          <a:rPr lang="en-US" sz="1600" i="1">
                            <a:latin typeface="Cambria Math" panose="02040503050406030204" pitchFamily="18" charset="0"/>
                            <a:cs typeface="Times New Roman" panose="02020603050405020304" pitchFamily="18" charset="0"/>
                          </a:rPr>
                          <m:t>0</m:t>
                        </m:r>
                      </m:sup>
                    </m:sSup>
                    <m:r>
                      <a:rPr lang="en-US" sz="1600" i="1">
                        <a:latin typeface="Cambria Math" panose="02040503050406030204" pitchFamily="18" charset="0"/>
                        <a:cs typeface="Times New Roman" panose="02020603050405020304" pitchFamily="18" charset="0"/>
                      </a:rPr>
                      <m:t>=</m:t>
                    </m:r>
                    <m:r>
                      <a:rPr lang="en-US" sz="1600" i="1">
                        <a:latin typeface="Cambria Math" panose="02040503050406030204" pitchFamily="18" charset="0"/>
                        <a:cs typeface="Times New Roman" panose="02020603050405020304" pitchFamily="18" charset="0"/>
                      </a:rPr>
                      <m:t>𝑋</m:t>
                    </m:r>
                  </m:oMath>
                </a14:m>
                <a:r>
                  <a:rPr lang="en-US" sz="2000" dirty="0">
                    <a:latin typeface="Times New Roman" panose="02020603050405020304" pitchFamily="18" charset="0"/>
                    <a:cs typeface="Times New Roman" panose="02020603050405020304" pitchFamily="18" charset="0"/>
                  </a:rPr>
                  <a:t> </a:t>
                </a:r>
              </a:p>
              <a:p>
                <a:pPr marL="596900" lvl="1" indent="0">
                  <a:lnSpc>
                    <a:spcPct val="114000"/>
                  </a:lnSpc>
                  <a:spcBef>
                    <a:spcPts val="0"/>
                  </a:spcBef>
                  <a:buNone/>
                </a:pPr>
                <a14:m>
                  <m:oMath xmlns:m="http://schemas.openxmlformats.org/officeDocument/2006/math">
                    <m:sSup>
                      <m:sSupPr>
                        <m:ctrlPr>
                          <a:rPr lang="en-US" sz="1600" b="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𝐻</m:t>
                        </m:r>
                      </m:e>
                      <m:sup>
                        <m:r>
                          <a:rPr lang="en-US" sz="1600" b="0" i="1" smtClean="0">
                            <a:latin typeface="Cambria Math" panose="02040503050406030204" pitchFamily="18" charset="0"/>
                            <a:cs typeface="Times New Roman" panose="02020603050405020304" pitchFamily="18" charset="0"/>
                          </a:rPr>
                          <m:t>𝑙</m:t>
                        </m:r>
                        <m:r>
                          <a:rPr lang="en-US" sz="1600" b="0" i="1" smtClean="0">
                            <a:latin typeface="Cambria Math" panose="02040503050406030204" pitchFamily="18" charset="0"/>
                            <a:cs typeface="Times New Roman" panose="02020603050405020304" pitchFamily="18" charset="0"/>
                          </a:rPr>
                          <m:t>+1</m:t>
                        </m:r>
                      </m:sup>
                    </m:sSup>
                    <m:r>
                      <a:rPr lang="en-US" sz="1600" b="0" i="1" smtClean="0">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𝑓</m:t>
                    </m:r>
                    <m:d>
                      <m:dPr>
                        <m:ctrlPr>
                          <a:rPr lang="en-US" sz="1600" b="0" i="1" smtClean="0">
                            <a:latin typeface="Cambria Math" panose="02040503050406030204" pitchFamily="18" charset="0"/>
                            <a:cs typeface="Times New Roman" panose="02020603050405020304" pitchFamily="18" charset="0"/>
                          </a:rPr>
                        </m:ctrlPr>
                      </m:dPr>
                      <m:e>
                        <m:sSup>
                          <m:sSupPr>
                            <m:ctrlPr>
                              <a:rPr lang="en-US" sz="1600" b="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𝐻</m:t>
                            </m:r>
                          </m:e>
                          <m:sup>
                            <m:r>
                              <a:rPr lang="en-US" sz="1600" b="0" i="1" smtClean="0">
                                <a:latin typeface="Cambria Math" panose="02040503050406030204" pitchFamily="18" charset="0"/>
                                <a:cs typeface="Times New Roman" panose="02020603050405020304" pitchFamily="18" charset="0"/>
                              </a:rPr>
                              <m:t>𝑙</m:t>
                            </m:r>
                          </m:sup>
                        </m:sSup>
                        <m:r>
                          <a:rPr lang="en-US" sz="1600" b="0" i="1" smtClean="0">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𝐴</m:t>
                        </m:r>
                      </m:e>
                    </m:d>
                    <m:r>
                      <a:rPr lang="en-US" sz="1600" b="0" i="1" smtClean="0">
                        <a:latin typeface="Cambria Math" panose="02040503050406030204" pitchFamily="18" charset="0"/>
                        <a:cs typeface="Times New Roman" panose="02020603050405020304" pitchFamily="18" charset="0"/>
                      </a:rPr>
                      <m:t> </m:t>
                    </m:r>
                  </m:oMath>
                </a14:m>
                <a:r>
                  <a:rPr lang="en-US" sz="1600" b="0" dirty="0">
                    <a:latin typeface="Times New Roman" panose="02020603050405020304" pitchFamily="18" charset="0"/>
                    <a:cs typeface="Times New Roman" panose="02020603050405020304" pitchFamily="18" charset="0"/>
                  </a:rPr>
                  <a:t>	</a:t>
                </a:r>
                <a:r>
                  <a:rPr lang="en-US" sz="1600" dirty="0">
                    <a:cs typeface="Times New Roman" panose="02020603050405020304" pitchFamily="18" charset="0"/>
                  </a:rPr>
                  <a:t> </a:t>
                </a:r>
              </a:p>
              <a:p>
                <a:pPr marL="596900" lvl="1" indent="0">
                  <a:lnSpc>
                    <a:spcPct val="114000"/>
                  </a:lnSpc>
                  <a:spcBef>
                    <a:spcPts val="0"/>
                  </a:spcBef>
                  <a:buNone/>
                </a:pPr>
                <a14:m>
                  <m:oMath xmlns:m="http://schemas.openxmlformats.org/officeDocument/2006/math">
                    <m:r>
                      <a:rPr lang="en-US" sz="1600" i="1">
                        <a:latin typeface="Cambria Math" panose="02040503050406030204" pitchFamily="18" charset="0"/>
                        <a:cs typeface="Times New Roman" panose="02020603050405020304" pitchFamily="18" charset="0"/>
                      </a:rPr>
                      <m:t>𝑓</m:t>
                    </m:r>
                    <m:d>
                      <m:dPr>
                        <m:ctrlPr>
                          <a:rPr lang="en-US" sz="1600" i="1">
                            <a:latin typeface="Cambria Math" panose="02040503050406030204" pitchFamily="18" charset="0"/>
                            <a:cs typeface="Times New Roman" panose="02020603050405020304" pitchFamily="18" charset="0"/>
                          </a:rPr>
                        </m:ctrlPr>
                      </m:dPr>
                      <m:e>
                        <m:sSup>
                          <m:sSupPr>
                            <m:ctrlPr>
                              <a:rPr lang="en-US" sz="1600" i="1">
                                <a:latin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cs typeface="Times New Roman" panose="02020603050405020304" pitchFamily="18" charset="0"/>
                              </a:rPr>
                              <m:t>𝐻</m:t>
                            </m:r>
                          </m:e>
                          <m:sup>
                            <m:r>
                              <a:rPr lang="en-US" sz="1600" i="1">
                                <a:latin typeface="Cambria Math" panose="02040503050406030204" pitchFamily="18" charset="0"/>
                                <a:cs typeface="Times New Roman" panose="02020603050405020304" pitchFamily="18" charset="0"/>
                              </a:rPr>
                              <m:t>𝑙</m:t>
                            </m:r>
                          </m:sup>
                        </m:sSup>
                        <m:r>
                          <a:rPr lang="en-US" sz="1600" i="1">
                            <a:latin typeface="Cambria Math" panose="02040503050406030204" pitchFamily="18" charset="0"/>
                            <a:cs typeface="Times New Roman" panose="02020603050405020304" pitchFamily="18" charset="0"/>
                          </a:rPr>
                          <m:t>,</m:t>
                        </m:r>
                        <m:r>
                          <a:rPr lang="en-US" sz="1600" i="1">
                            <a:latin typeface="Cambria Math" panose="02040503050406030204" pitchFamily="18" charset="0"/>
                            <a:cs typeface="Times New Roman" panose="02020603050405020304" pitchFamily="18" charset="0"/>
                          </a:rPr>
                          <m:t>𝐴</m:t>
                        </m:r>
                      </m:e>
                    </m:d>
                    <m:r>
                      <a:rPr lang="en-US" sz="1600" i="1">
                        <a:latin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cs typeface="Times New Roman" panose="02020603050405020304" pitchFamily="18" charset="0"/>
                      </a:rPr>
                      <m:t>𝜌</m:t>
                    </m:r>
                    <m:r>
                      <a:rPr lang="en-US" sz="1600" b="0" i="1" smtClean="0">
                        <a:latin typeface="Cambria Math" panose="02040503050406030204" pitchFamily="18" charset="0"/>
                        <a:cs typeface="Times New Roman" panose="02020603050405020304" pitchFamily="18" charset="0"/>
                      </a:rPr>
                      <m:t>(</m:t>
                    </m:r>
                    <m:sSup>
                      <m:sSupPr>
                        <m:ctrlPr>
                          <a:rPr lang="en-US" sz="1600" b="0" i="1" smtClean="0">
                            <a:latin typeface="Cambria Math" panose="02040503050406030204" pitchFamily="18" charset="0"/>
                            <a:cs typeface="Times New Roman" panose="02020603050405020304" pitchFamily="18" charset="0"/>
                          </a:rPr>
                        </m:ctrlPr>
                      </m:sSupPr>
                      <m:e>
                        <m:acc>
                          <m:accPr>
                            <m:chr m:val="̂"/>
                            <m:ctrlPr>
                              <a:rPr lang="en-US" sz="1600" b="0" i="1" smtClean="0">
                                <a:latin typeface="Cambria Math" panose="02040503050406030204" pitchFamily="18" charset="0"/>
                                <a:cs typeface="Times New Roman" panose="02020603050405020304" pitchFamily="18" charset="0"/>
                              </a:rPr>
                            </m:ctrlPr>
                          </m:accPr>
                          <m:e>
                            <m:r>
                              <m:rPr>
                                <m:sty m:val="p"/>
                              </m:rPr>
                              <a:rPr lang="en-US" sz="1600" b="0" i="0" smtClean="0">
                                <a:latin typeface="Cambria Math" panose="02040503050406030204" pitchFamily="18" charset="0"/>
                                <a:cs typeface="Times New Roman" panose="02020603050405020304" pitchFamily="18" charset="0"/>
                              </a:rPr>
                              <m:t>Δ</m:t>
                            </m:r>
                          </m:e>
                        </m:acc>
                      </m:e>
                      <m:sup>
                        <m:r>
                          <a:rPr lang="en-US" sz="1600" b="0" i="0" smtClean="0">
                            <a:latin typeface="Cambria Math" panose="02040503050406030204" pitchFamily="18" charset="0"/>
                            <a:cs typeface="Times New Roman" panose="02020603050405020304" pitchFamily="18" charset="0"/>
                          </a:rPr>
                          <m:t>−1</m:t>
                        </m:r>
                      </m:sup>
                    </m:sSup>
                    <m:acc>
                      <m:accPr>
                        <m:chr m:val="̂"/>
                        <m:ctrlPr>
                          <a:rPr lang="en-US" sz="1600" i="1">
                            <a:latin typeface="Cambria Math" panose="02040503050406030204" pitchFamily="18" charset="0"/>
                            <a:cs typeface="Times New Roman" panose="02020603050405020304" pitchFamily="18" charset="0"/>
                          </a:rPr>
                        </m:ctrlPr>
                      </m:accPr>
                      <m:e>
                        <m:r>
                          <a:rPr lang="en-US" sz="1600" b="0" i="1" smtClean="0">
                            <a:latin typeface="Cambria Math" panose="02040503050406030204" pitchFamily="18" charset="0"/>
                            <a:cs typeface="Times New Roman" panose="02020603050405020304" pitchFamily="18" charset="0"/>
                          </a:rPr>
                          <m:t>𝐴</m:t>
                        </m:r>
                      </m:e>
                    </m:acc>
                    <m:sSup>
                      <m:sSupPr>
                        <m:ctrlPr>
                          <a:rPr lang="en-US" sz="1600" b="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𝐻</m:t>
                        </m:r>
                      </m:e>
                      <m:sup>
                        <m:r>
                          <a:rPr lang="en-US" sz="1600" b="0" i="1" smtClean="0">
                            <a:latin typeface="Cambria Math" panose="02040503050406030204" pitchFamily="18" charset="0"/>
                            <a:cs typeface="Times New Roman" panose="02020603050405020304" pitchFamily="18" charset="0"/>
                          </a:rPr>
                          <m:t>𝑙</m:t>
                        </m:r>
                      </m:sup>
                    </m:sSup>
                    <m:sSup>
                      <m:sSupPr>
                        <m:ctrlPr>
                          <a:rPr lang="en-US" sz="1600" b="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𝑊</m:t>
                        </m:r>
                      </m:e>
                      <m:sup>
                        <m:r>
                          <a:rPr lang="en-US" sz="1600" b="0" i="1" smtClean="0">
                            <a:latin typeface="Cambria Math" panose="02040503050406030204" pitchFamily="18" charset="0"/>
                            <a:cs typeface="Times New Roman" panose="02020603050405020304" pitchFamily="18" charset="0"/>
                          </a:rPr>
                          <m:t>𝑙</m:t>
                        </m:r>
                      </m:sup>
                    </m:sSup>
                    <m:r>
                      <a:rPr lang="en-US" sz="1600" b="0" i="1" smtClean="0">
                        <a:latin typeface="Cambria Math" panose="02040503050406030204" pitchFamily="18" charset="0"/>
                        <a:cs typeface="Times New Roman" panose="02020603050405020304" pitchFamily="18" charset="0"/>
                      </a:rPr>
                      <m:t>)</m:t>
                    </m:r>
                  </m:oMath>
                </a14:m>
                <a:r>
                  <a:rPr lang="en-US" sz="1600" b="0" i="1" dirty="0">
                    <a:latin typeface="Cambria Math" panose="02040503050406030204" pitchFamily="18" charset="0"/>
                    <a:cs typeface="Times New Roman" panose="02020603050405020304" pitchFamily="18" charset="0"/>
                  </a:rPr>
                  <a:t> </a:t>
                </a:r>
              </a:p>
              <a:p>
                <a:pPr>
                  <a:lnSpc>
                    <a:spcPct val="114000"/>
                  </a:lnSpc>
                </a:pPr>
                <a:endParaRPr lang="en-US" sz="2000" dirty="0">
                  <a:latin typeface="Times New Roman" panose="02020603050405020304" pitchFamily="18" charset="0"/>
                  <a:cs typeface="Times New Roman" panose="02020603050405020304" pitchFamily="18" charset="0"/>
                </a:endParaRPr>
              </a:p>
              <a:p>
                <a:pPr>
                  <a:lnSpc>
                    <a:spcPct val="114000"/>
                  </a:lnSpc>
                </a:pPr>
                <a:r>
                  <a:rPr lang="en-US" sz="2000" dirty="0">
                    <a:latin typeface="Times New Roman" panose="02020603050405020304" pitchFamily="18" charset="0"/>
                    <a:cs typeface="Times New Roman" panose="02020603050405020304" pitchFamily="18" charset="0"/>
                  </a:rPr>
                  <a:t>One fully-connected layer</a:t>
                </a:r>
                <a:endParaRPr lang="en-US" dirty="0">
                  <a:latin typeface="Times New Roman" panose="02020603050405020304" pitchFamily="18" charset="0"/>
                  <a:ea typeface="Brush Script MT" panose="03060802040406070304" pitchFamily="66" charset="-122"/>
                  <a:cs typeface="Times New Roman" panose="02020603050405020304" pitchFamily="18" charset="0"/>
                </a:endParaRPr>
              </a:p>
            </p:txBody>
          </p:sp>
        </mc:Choice>
        <mc:Fallback xmlns="">
          <p:sp>
            <p:nvSpPr>
              <p:cNvPr id="4" name="Text Placeholder 3">
                <a:extLst>
                  <a:ext uri="{FF2B5EF4-FFF2-40B4-BE49-F238E27FC236}">
                    <a16:creationId xmlns:a16="http://schemas.microsoft.com/office/drawing/2014/main" id="{AC11B68F-F2BD-4699-A50D-23919666305C}"/>
                  </a:ext>
                </a:extLst>
              </p:cNvPr>
              <p:cNvSpPr>
                <a:spLocks noGrp="1" noRot="1" noChangeAspect="1" noMove="1" noResize="1" noEditPoints="1" noAdjustHandles="1" noChangeArrowheads="1" noChangeShapeType="1" noTextEdit="1"/>
              </p:cNvSpPr>
              <p:nvPr>
                <p:ph type="body" idx="1"/>
              </p:nvPr>
            </p:nvSpPr>
            <p:spPr>
              <a:xfrm>
                <a:off x="311700" y="2332251"/>
                <a:ext cx="8520600" cy="2366224"/>
              </a:xfrm>
              <a:blipFill>
                <a:blip r:embed="rId3"/>
                <a:stretch>
                  <a:fillRect/>
                </a:stretch>
              </a:blipFill>
            </p:spPr>
            <p:txBody>
              <a:bodyPr/>
              <a:lstStyle/>
              <a:p>
                <a:r>
                  <a:rPr lang="en-US">
                    <a:noFill/>
                  </a:rPr>
                  <a:t> </a:t>
                </a:r>
              </a:p>
            </p:txBody>
          </p:sp>
        </mc:Fallback>
      </mc:AlternateContent>
      <p:pic>
        <p:nvPicPr>
          <p:cNvPr id="12290" name="Picture 2">
            <a:extLst>
              <a:ext uri="{FF2B5EF4-FFF2-40B4-BE49-F238E27FC236}">
                <a16:creationId xmlns:a16="http://schemas.microsoft.com/office/drawing/2014/main" id="{7700525E-CC45-904A-2735-454DB6CD375B}"/>
              </a:ext>
            </a:extLst>
          </p:cNvPr>
          <p:cNvPicPr>
            <a:picLocks noChangeAspect="1" noChangeArrowheads="1"/>
          </p:cNvPicPr>
          <p:nvPr/>
        </p:nvPicPr>
        <p:blipFill>
          <a:blip r:embed="rId4"/>
          <a:srcRect/>
          <a:stretch/>
        </p:blipFill>
        <p:spPr bwMode="auto">
          <a:xfrm>
            <a:off x="1884113" y="1152474"/>
            <a:ext cx="5375774" cy="1045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777C2B3-353F-5A98-10F8-337B90F3CD34}"/>
              </a:ext>
            </a:extLst>
          </p:cNvPr>
          <p:cNvSpPr/>
          <p:nvPr/>
        </p:nvSpPr>
        <p:spPr>
          <a:xfrm>
            <a:off x="2309568" y="1373331"/>
            <a:ext cx="3572758" cy="7581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363976-0BB7-9DBA-2D12-E6C1654E3A8C}"/>
              </a:ext>
            </a:extLst>
          </p:cNvPr>
          <p:cNvSpPr/>
          <p:nvPr/>
        </p:nvSpPr>
        <p:spPr>
          <a:xfrm>
            <a:off x="5882327" y="1373332"/>
            <a:ext cx="886120" cy="75818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 Placeholder 3">
                <a:extLst>
                  <a:ext uri="{FF2B5EF4-FFF2-40B4-BE49-F238E27FC236}">
                    <a16:creationId xmlns:a16="http://schemas.microsoft.com/office/drawing/2014/main" id="{465E5E2A-97E1-CBFB-1C14-BD642DF07AC5}"/>
                  </a:ext>
                </a:extLst>
              </p:cNvPr>
              <p:cNvSpPr txBox="1">
                <a:spLocks/>
              </p:cNvSpPr>
              <p:nvPr/>
            </p:nvSpPr>
            <p:spPr>
              <a:xfrm>
                <a:off x="4572000" y="2328916"/>
                <a:ext cx="4572000" cy="2366224"/>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eaLnBrk="1" hangingPunct="1">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14000"/>
                  </a:lnSpc>
                </a:pPr>
                <a:r>
                  <a:rPr lang="en-US" sz="2000" dirty="0">
                    <a:latin typeface="Times New Roman" panose="02020603050405020304" pitchFamily="18" charset="0"/>
                    <a:ea typeface="Brush Script MT" panose="03060802040406070304" pitchFamily="66" charset="-122"/>
                    <a:cs typeface="Times New Roman" panose="02020603050405020304" pitchFamily="18" charset="0"/>
                  </a:rPr>
                  <a:t>MSE loss function	</a:t>
                </a:r>
              </a:p>
              <a:p>
                <a:pPr marL="114300" indent="0">
                  <a:lnSpc>
                    <a:spcPct val="114000"/>
                  </a:lnSpc>
                  <a:buFont typeface="Arial"/>
                  <a:buNone/>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cs typeface="Times New Roman" panose="02020603050405020304" pitchFamily="18" charset="0"/>
                            </a:rPr>
                          </m:ctrlPr>
                        </m:sSub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i="1" smtClean="0">
                              <a:latin typeface="Cambria Math" panose="02040503050406030204" pitchFamily="18" charset="0"/>
                              <a:cs typeface="Times New Roman" panose="02020603050405020304" pitchFamily="18" charset="0"/>
                            </a:rPr>
                            <m:t>𝐺</m:t>
                          </m:r>
                        </m:sub>
                      </m:sSub>
                      <m:r>
                        <a:rPr lang="en-US" sz="1600" i="1" smtClean="0">
                          <a:latin typeface="Cambria Math" panose="02040503050406030204" pitchFamily="18" charset="0"/>
                          <a:cs typeface="Times New Roman" panose="02020603050405020304" pitchFamily="18" charset="0"/>
                        </a:rPr>
                        <m:t>=</m:t>
                      </m:r>
                      <m:f>
                        <m:fPr>
                          <m:ctrlPr>
                            <a:rPr lang="en-US" sz="1600" i="1" smtClean="0">
                              <a:latin typeface="Cambria Math" panose="02040503050406030204" pitchFamily="18" charset="0"/>
                              <a:cs typeface="Times New Roman" panose="02020603050405020304" pitchFamily="18" charset="0"/>
                            </a:rPr>
                          </m:ctrlPr>
                        </m:fPr>
                        <m:num>
                          <m:r>
                            <a:rPr lang="en-US" sz="1600" i="1" smtClean="0">
                              <a:latin typeface="Cambria Math" panose="02040503050406030204" pitchFamily="18" charset="0"/>
                              <a:cs typeface="Times New Roman" panose="02020603050405020304" pitchFamily="18" charset="0"/>
                            </a:rPr>
                            <m:t>1</m:t>
                          </m:r>
                        </m:num>
                        <m:den>
                          <m:r>
                            <a:rPr lang="en-US" sz="1600" i="1" smtClean="0">
                              <a:latin typeface="Cambria Math" panose="02040503050406030204" pitchFamily="18" charset="0"/>
                              <a:cs typeface="Times New Roman" panose="02020603050405020304" pitchFamily="18" charset="0"/>
                            </a:rPr>
                            <m:t>𝑁</m:t>
                          </m:r>
                        </m:den>
                      </m:f>
                      <m:nary>
                        <m:naryPr>
                          <m:chr m:val="∑"/>
                          <m:ctrlPr>
                            <a:rPr lang="en-US" sz="1600" i="1" smtClean="0">
                              <a:latin typeface="Cambria Math" panose="02040503050406030204" pitchFamily="18" charset="0"/>
                              <a:cs typeface="Times New Roman" panose="02020603050405020304" pitchFamily="18" charset="0"/>
                            </a:rPr>
                          </m:ctrlPr>
                        </m:naryPr>
                        <m:sub>
                          <m:r>
                            <m:rPr>
                              <m:brk m:alnAt="23"/>
                            </m:rPr>
                            <a:rPr lang="en-US" sz="1600" i="1" smtClean="0">
                              <a:latin typeface="Cambria Math" panose="02040503050406030204" pitchFamily="18" charset="0"/>
                              <a:cs typeface="Times New Roman" panose="02020603050405020304" pitchFamily="18" charset="0"/>
                            </a:rPr>
                            <m:t>𝑖</m:t>
                          </m:r>
                          <m:r>
                            <a:rPr lang="en-US" sz="1600" i="1" smtClean="0">
                              <a:latin typeface="Cambria Math" panose="02040503050406030204" pitchFamily="18" charset="0"/>
                              <a:cs typeface="Times New Roman" panose="02020603050405020304" pitchFamily="18" charset="0"/>
                            </a:rPr>
                            <m:t>=0</m:t>
                          </m:r>
                        </m:sub>
                        <m:sup>
                          <m:r>
                            <a:rPr lang="en-US" sz="1600" i="1" smtClean="0">
                              <a:latin typeface="Cambria Math" panose="02040503050406030204" pitchFamily="18" charset="0"/>
                              <a:cs typeface="Times New Roman" panose="02020603050405020304" pitchFamily="18" charset="0"/>
                            </a:rPr>
                            <m:t>𝑁</m:t>
                          </m:r>
                        </m:sup>
                        <m:e>
                          <m:sSup>
                            <m:sSupPr>
                              <m:ctrlPr>
                                <a:rPr lang="en-US" sz="1600" i="1" smtClean="0">
                                  <a:latin typeface="Cambria Math" panose="02040503050406030204" pitchFamily="18" charset="0"/>
                                  <a:cs typeface="Times New Roman" panose="02020603050405020304" pitchFamily="18" charset="0"/>
                                </a:rPr>
                              </m:ctrlPr>
                            </m:sSupPr>
                            <m:e>
                              <m:d>
                                <m:dPr>
                                  <m:ctrlPr>
                                    <a:rPr lang="en-US" sz="1600" i="1" smtClean="0">
                                      <a:latin typeface="Cambria Math" panose="02040503050406030204" pitchFamily="18" charset="0"/>
                                      <a:cs typeface="Times New Roman" panose="02020603050405020304" pitchFamily="18" charset="0"/>
                                    </a:rPr>
                                  </m:ctrlPr>
                                </m:dPr>
                                <m:e>
                                  <m:sSub>
                                    <m:sSubPr>
                                      <m:ctrlPr>
                                        <a:rPr lang="en-US" sz="1600" i="1" smtClean="0">
                                          <a:latin typeface="Cambria Math" panose="02040503050406030204" pitchFamily="18" charset="0"/>
                                          <a:cs typeface="Times New Roman" panose="02020603050405020304" pitchFamily="18" charset="0"/>
                                        </a:rPr>
                                      </m:ctrlPr>
                                    </m:sSubPr>
                                    <m:e>
                                      <m:r>
                                        <a:rPr lang="en-US" sz="1600" i="1" smtClean="0">
                                          <a:latin typeface="Cambria Math" panose="02040503050406030204" pitchFamily="18" charset="0"/>
                                          <a:cs typeface="Times New Roman" panose="02020603050405020304" pitchFamily="18" charset="0"/>
                                        </a:rPr>
                                        <m:t>𝑦</m:t>
                                      </m:r>
                                    </m:e>
                                    <m:sub>
                                      <m:r>
                                        <a:rPr lang="en-US" sz="1600" i="1" smtClean="0">
                                          <a:latin typeface="Cambria Math" panose="02040503050406030204" pitchFamily="18" charset="0"/>
                                          <a:cs typeface="Times New Roman" panose="02020603050405020304" pitchFamily="18" charset="0"/>
                                        </a:rPr>
                                        <m:t>𝑖</m:t>
                                      </m:r>
                                    </m:sub>
                                  </m:sSub>
                                  <m:r>
                                    <a:rPr lang="en-US" sz="1600" i="1" smtClean="0">
                                      <a:latin typeface="Cambria Math" panose="02040503050406030204" pitchFamily="18" charset="0"/>
                                      <a:cs typeface="Times New Roman" panose="02020603050405020304" pitchFamily="18" charset="0"/>
                                    </a:rPr>
                                    <m:t>−</m:t>
                                  </m:r>
                                  <m:sSub>
                                    <m:sSubPr>
                                      <m:ctrlPr>
                                        <a:rPr lang="en-US" sz="1600" i="1" smtClean="0">
                                          <a:latin typeface="Cambria Math" panose="02040503050406030204" pitchFamily="18" charset="0"/>
                                          <a:cs typeface="Times New Roman" panose="02020603050405020304" pitchFamily="18" charset="0"/>
                                        </a:rPr>
                                      </m:ctrlPr>
                                    </m:sSubPr>
                                    <m:e>
                                      <m:r>
                                        <a:rPr lang="en-US" sz="1600" i="1" smtClean="0">
                                          <a:latin typeface="Cambria Math" panose="02040503050406030204" pitchFamily="18" charset="0"/>
                                          <a:cs typeface="Times New Roman" panose="02020603050405020304" pitchFamily="18" charset="0"/>
                                        </a:rPr>
                                        <m:t>𝑧</m:t>
                                      </m:r>
                                    </m:e>
                                    <m:sub>
                                      <m:r>
                                        <a:rPr lang="en-US" sz="1600" i="1" smtClean="0">
                                          <a:latin typeface="Cambria Math" panose="02040503050406030204" pitchFamily="18" charset="0"/>
                                          <a:cs typeface="Times New Roman" panose="02020603050405020304" pitchFamily="18" charset="0"/>
                                        </a:rPr>
                                        <m:t>𝑖</m:t>
                                      </m:r>
                                    </m:sub>
                                  </m:sSub>
                                </m:e>
                              </m:d>
                            </m:e>
                            <m:sup>
                              <m:r>
                                <a:rPr lang="en-US" sz="1600" i="1" smtClean="0">
                                  <a:latin typeface="Cambria Math" panose="02040503050406030204" pitchFamily="18" charset="0"/>
                                  <a:cs typeface="Times New Roman" panose="02020603050405020304" pitchFamily="18" charset="0"/>
                                </a:rPr>
                                <m:t>2</m:t>
                              </m:r>
                            </m:sup>
                          </m:sSup>
                        </m:e>
                      </m:nary>
                    </m:oMath>
                  </m:oMathPara>
                </a14:m>
                <a:endParaRPr lang="en-US" sz="1600" dirty="0">
                  <a:latin typeface="Times New Roman" panose="02020603050405020304" pitchFamily="18" charset="0"/>
                  <a:cs typeface="Times New Roman" panose="02020603050405020304" pitchFamily="18" charset="0"/>
                </a:endParaRPr>
              </a:p>
              <a:p>
                <a:pPr lvl="1">
                  <a:lnSpc>
                    <a:spcPct val="114000"/>
                  </a:lnSpc>
                  <a:spcBef>
                    <a:spcPts val="0"/>
                  </a:spcBef>
                </a:pPr>
                <a:endParaRPr lang="en-US" sz="1600" dirty="0">
                  <a:latin typeface="Times New Roman" panose="02020603050405020304" pitchFamily="18" charset="0"/>
                  <a:cs typeface="Times New Roman" panose="02020603050405020304" pitchFamily="18" charset="0"/>
                </a:endParaRPr>
              </a:p>
            </p:txBody>
          </p:sp>
        </mc:Choice>
        <mc:Fallback xmlns="">
          <p:sp>
            <p:nvSpPr>
              <p:cNvPr id="9" name="Text Placeholder 3">
                <a:extLst>
                  <a:ext uri="{FF2B5EF4-FFF2-40B4-BE49-F238E27FC236}">
                    <a16:creationId xmlns:a16="http://schemas.microsoft.com/office/drawing/2014/main" id="{465E5E2A-97E1-CBFB-1C14-BD642DF07AC5}"/>
                  </a:ext>
                </a:extLst>
              </p:cNvPr>
              <p:cNvSpPr txBox="1">
                <a:spLocks noRot="1" noChangeAspect="1" noMove="1" noResize="1" noEditPoints="1" noAdjustHandles="1" noChangeArrowheads="1" noChangeShapeType="1" noTextEdit="1"/>
              </p:cNvSpPr>
              <p:nvPr/>
            </p:nvSpPr>
            <p:spPr>
              <a:xfrm>
                <a:off x="4572000" y="2328916"/>
                <a:ext cx="4572000" cy="2366224"/>
              </a:xfrm>
              <a:prstGeom prst="rect">
                <a:avLst/>
              </a:prstGeom>
              <a:blipFill>
                <a:blip r:embed="rId5"/>
                <a:stretch>
                  <a:fillRect t="-11765" b="-481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3052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left)">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50"/>
                                        <p:tgtEl>
                                          <p:spTgt spid="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50"/>
                                        <p:tgtEl>
                                          <p:spTgt spid="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250"/>
                                        <p:tgtEl>
                                          <p:spTgt spid="4">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250"/>
                                        <p:tgtEl>
                                          <p:spTgt spid="4">
                                            <p:txEl>
                                              <p:pRg st="5" end="5"/>
                                            </p:txEl>
                                          </p:spTgt>
                                        </p:tgtEl>
                                      </p:cBhvr>
                                    </p:animEffect>
                                  </p:childTnLst>
                                </p:cTn>
                              </p:par>
                              <p:par>
                                <p:cTn id="30" presetID="1" presetClass="exit" presetSubtype="0" fill="hold" grpId="1" nodeType="withEffect">
                                  <p:stCondLst>
                                    <p:cond delay="0"/>
                                  </p:stCondLst>
                                  <p:childTnLst>
                                    <p:set>
                                      <p:cBhvr>
                                        <p:cTn id="31" dur="1" fill="hold">
                                          <p:stCondLst>
                                            <p:cond delay="0"/>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250"/>
                                        <p:tgtEl>
                                          <p:spTgt spid="9">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250"/>
                                        <p:tgtEl>
                                          <p:spTgt spid="9">
                                            <p:txEl>
                                              <p:pRg st="1" end="1"/>
                                            </p:txEl>
                                          </p:spTgt>
                                        </p:tgtEl>
                                      </p:cBhvr>
                                    </p:animEffec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5" grpId="1" animBg="1"/>
      <p:bldP spid="6" grpId="0" animBg="1"/>
      <p:bldP spid="6" grpId="1" animBg="1"/>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Dealing with Subjects and Visual Stimuli Heterogeneity</a:t>
            </a:r>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2102177"/>
            <a:ext cx="8520600" cy="1254597"/>
          </a:xfrm>
        </p:spPr>
        <p:txBody>
          <a:bodyPr/>
          <a:lstStyle/>
          <a:p>
            <a:r>
              <a:rPr lang="en-US" sz="2000" dirty="0">
                <a:latin typeface="Times New Roman" panose="02020603050405020304" pitchFamily="18" charset="0"/>
                <a:cs typeface="Times New Roman" panose="02020603050405020304" pitchFamily="18" charset="0"/>
              </a:rPr>
              <a:t>Training pair selection rule</a:t>
            </a:r>
          </a:p>
          <a:p>
            <a:pPr lvl="1">
              <a:lnSpc>
                <a:spcPct val="114000"/>
              </a:lnSpc>
              <a:spcBef>
                <a:spcPts val="0"/>
              </a:spcBef>
            </a:pPr>
            <a:r>
              <a:rPr lang="en-US" sz="1800" b="1" dirty="0">
                <a:latin typeface="Times New Roman" panose="02020603050405020304" pitchFamily="18" charset="0"/>
                <a:cs typeface="Times New Roman" panose="02020603050405020304" pitchFamily="18" charset="0"/>
              </a:rPr>
              <a:t>Heterogeneous</a:t>
            </a:r>
            <a:r>
              <a:rPr lang="en-US" sz="1800" dirty="0">
                <a:latin typeface="Times New Roman" panose="02020603050405020304" pitchFamily="18" charset="0"/>
                <a:cs typeface="Times New Roman" panose="02020603050405020304" pitchFamily="18" charset="0"/>
              </a:rPr>
              <a:t> pair with </a:t>
            </a:r>
            <a:r>
              <a:rPr lang="en-US" sz="1800" b="1" dirty="0">
                <a:latin typeface="Times New Roman" panose="02020603050405020304" pitchFamily="18" charset="0"/>
                <a:cs typeface="Times New Roman" panose="02020603050405020304" pitchFamily="18" charset="0"/>
              </a:rPr>
              <a:t>same</a:t>
            </a:r>
            <a:r>
              <a:rPr lang="en-US" sz="1800" dirty="0">
                <a:latin typeface="Times New Roman" panose="02020603050405020304" pitchFamily="18" charset="0"/>
                <a:cs typeface="Times New Roman" panose="02020603050405020304" pitchFamily="18" charset="0"/>
              </a:rPr>
              <a:t> labels</a:t>
            </a:r>
          </a:p>
          <a:p>
            <a:pPr lvl="1">
              <a:lnSpc>
                <a:spcPct val="114000"/>
              </a:lnSpc>
              <a:spcBef>
                <a:spcPts val="0"/>
              </a:spcBef>
            </a:pPr>
            <a:r>
              <a:rPr lang="en-US" sz="1800" b="1" dirty="0">
                <a:latin typeface="Times New Roman" panose="02020603050405020304" pitchFamily="18" charset="0"/>
                <a:cs typeface="Times New Roman" panose="02020603050405020304" pitchFamily="18" charset="0"/>
              </a:rPr>
              <a:t>Homogeneous</a:t>
            </a:r>
            <a:r>
              <a:rPr lang="en-US" sz="1800" dirty="0">
                <a:latin typeface="Times New Roman" panose="02020603050405020304" pitchFamily="18" charset="0"/>
                <a:cs typeface="Times New Roman" panose="02020603050405020304" pitchFamily="18" charset="0"/>
              </a:rPr>
              <a:t> pair with </a:t>
            </a:r>
            <a:r>
              <a:rPr lang="en-US" sz="1800" b="1" dirty="0">
                <a:latin typeface="Times New Roman" panose="02020603050405020304" pitchFamily="18" charset="0"/>
                <a:cs typeface="Times New Roman" panose="02020603050405020304" pitchFamily="18" charset="0"/>
              </a:rPr>
              <a:t>different</a:t>
            </a:r>
            <a:r>
              <a:rPr lang="en-US" sz="1800" dirty="0">
                <a:latin typeface="Times New Roman" panose="02020603050405020304" pitchFamily="18" charset="0"/>
                <a:cs typeface="Times New Roman" panose="02020603050405020304" pitchFamily="18" charset="0"/>
              </a:rPr>
              <a:t> labels</a:t>
            </a:r>
          </a:p>
          <a:p>
            <a:endParaRPr lang="en-US" sz="16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5B6AC65-9451-08E2-6E49-3A6BF42105FE}"/>
              </a:ext>
            </a:extLst>
          </p:cNvPr>
          <p:cNvPicPr>
            <a:picLocks noChangeAspect="1"/>
          </p:cNvPicPr>
          <p:nvPr/>
        </p:nvPicPr>
        <p:blipFill>
          <a:blip r:embed="rId3"/>
          <a:stretch>
            <a:fillRect/>
          </a:stretch>
        </p:blipFill>
        <p:spPr>
          <a:xfrm>
            <a:off x="5208444" y="2102177"/>
            <a:ext cx="3772620" cy="1263348"/>
          </a:xfrm>
          <a:prstGeom prst="rect">
            <a:avLst/>
          </a:prstGeom>
        </p:spPr>
      </p:pic>
      <p:pic>
        <p:nvPicPr>
          <p:cNvPr id="14338" name="Picture 2">
            <a:extLst>
              <a:ext uri="{FF2B5EF4-FFF2-40B4-BE49-F238E27FC236}">
                <a16:creationId xmlns:a16="http://schemas.microsoft.com/office/drawing/2014/main" id="{2517B22D-2073-4757-16B2-99655E457D80}"/>
              </a:ext>
            </a:extLst>
          </p:cNvPr>
          <p:cNvPicPr>
            <a:picLocks noChangeAspect="1" noChangeArrowheads="1"/>
          </p:cNvPicPr>
          <p:nvPr/>
        </p:nvPicPr>
        <p:blipFill>
          <a:blip r:embed="rId4"/>
          <a:srcRect/>
          <a:stretch/>
        </p:blipFill>
        <p:spPr bwMode="auto">
          <a:xfrm>
            <a:off x="1950493" y="1334012"/>
            <a:ext cx="5243014" cy="6812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 Placeholder 3">
                <a:extLst>
                  <a:ext uri="{FF2B5EF4-FFF2-40B4-BE49-F238E27FC236}">
                    <a16:creationId xmlns:a16="http://schemas.microsoft.com/office/drawing/2014/main" id="{6F7827AA-048E-BA3D-7AF6-D03AE04237A2}"/>
                  </a:ext>
                </a:extLst>
              </p:cNvPr>
              <p:cNvSpPr txBox="1">
                <a:spLocks/>
              </p:cNvSpPr>
              <p:nvPr/>
            </p:nvSpPr>
            <p:spPr>
              <a:xfrm>
                <a:off x="311700" y="3365525"/>
                <a:ext cx="8520600" cy="17779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eaLnBrk="1" hangingPunct="1">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2000" dirty="0">
                    <a:latin typeface="Times New Roman" panose="02020603050405020304" pitchFamily="18" charset="0"/>
                    <a:cs typeface="Times New Roman" panose="02020603050405020304" pitchFamily="18" charset="0"/>
                  </a:rPr>
                  <a:t>Siamese network – model training</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Two identical GCN models </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Distance between two outputs</a:t>
                </a:r>
              </a:p>
              <a:p>
                <a:pPr marL="596900" lvl="1" indent="0">
                  <a:lnSpc>
                    <a:spcPct val="114000"/>
                  </a:lnSpc>
                  <a:spcBef>
                    <a:spcPts val="0"/>
                  </a:spcBef>
                  <a:buFont typeface="Arial"/>
                  <a:buNone/>
                </a:pPr>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i="1" smtClean="0">
                            <a:latin typeface="Cambria Math" panose="02040503050406030204" pitchFamily="18" charset="0"/>
                            <a:ea typeface="Cambria Math" panose="02040503050406030204" pitchFamily="18" charset="0"/>
                            <a:cs typeface="Times New Roman" panose="02020603050405020304" pitchFamily="18" charset="0"/>
                          </a:rPr>
                          <m:t>𝑠</m:t>
                        </m:r>
                      </m:sub>
                    </m:sSub>
                    <m:r>
                      <a:rPr lang="en-US" sz="1600" i="1" smtClean="0">
                        <a:latin typeface="Cambria Math" panose="02040503050406030204" pitchFamily="18" charset="0"/>
                        <a:ea typeface="Cambria Math" panose="02040503050406030204" pitchFamily="18" charset="0"/>
                        <a:cs typeface="Times New Roman" panose="02020603050405020304" pitchFamily="18" charset="0"/>
                      </a:rPr>
                      <m:t>=</m:t>
                    </m:r>
                    <m:nary>
                      <m:naryPr>
                        <m:chr m:val="∑"/>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naryPr>
                      <m:sub>
                        <m:r>
                          <m:rPr>
                            <m:brk m:alnAt="23"/>
                          </m:rPr>
                          <a:rPr lang="en-US" sz="1600" i="1" smtClean="0">
                            <a:latin typeface="Cambria Math" panose="02040503050406030204" pitchFamily="18" charset="0"/>
                            <a:ea typeface="Cambria Math" panose="02040503050406030204" pitchFamily="18" charset="0"/>
                            <a:cs typeface="Times New Roman" panose="02020603050405020304" pitchFamily="18" charset="0"/>
                          </a:rPr>
                          <m:t>𝑖</m:t>
                        </m:r>
                        <m:r>
                          <a:rPr lang="en-US" sz="1600" i="1" smtClean="0">
                            <a:latin typeface="Cambria Math" panose="02040503050406030204" pitchFamily="18" charset="0"/>
                            <a:ea typeface="Cambria Math" panose="02040503050406030204" pitchFamily="18" charset="0"/>
                            <a:cs typeface="Times New Roman" panose="02020603050405020304" pitchFamily="18" charset="0"/>
                          </a:rPr>
                          <m:t>=1</m:t>
                        </m:r>
                      </m:sub>
                      <m:sup>
                        <m:r>
                          <a:rPr lang="en-US" sz="1600" i="1" smtClean="0">
                            <a:latin typeface="Cambria Math" panose="02040503050406030204" pitchFamily="18" charset="0"/>
                            <a:ea typeface="Cambria Math" panose="02040503050406030204" pitchFamily="18" charset="0"/>
                            <a:cs typeface="Times New Roman" panose="02020603050405020304" pitchFamily="18" charset="0"/>
                          </a:rPr>
                          <m:t>𝑁</m:t>
                        </m:r>
                      </m:sup>
                      <m:e>
                        <m:d>
                          <m:d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𝛼</m:t>
                            </m:r>
                            <m:d>
                              <m:d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𝜂</m:t>
                                </m:r>
                                <m:sSubSup>
                                  <m:sSubSup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sSubSupPr>
                                  <m:e>
                                    <m:r>
                                      <a:rPr lang="en-US" sz="1600" i="1">
                                        <a:latin typeface="Cambria Math" panose="02040503050406030204" pitchFamily="18" charset="0"/>
                                        <a:ea typeface="Cambria Math" panose="02040503050406030204" pitchFamily="18" charset="0"/>
                                        <a:cs typeface="Times New Roman" panose="02020603050405020304" pitchFamily="18" charset="0"/>
                                      </a:rPr>
                                      <m:t>𝜖</m:t>
                                    </m:r>
                                  </m:e>
                                  <m:sub>
                                    <m:r>
                                      <a:rPr lang="en-US" sz="1600" i="1" smtClean="0">
                                        <a:latin typeface="Cambria Math" panose="02040503050406030204" pitchFamily="18" charset="0"/>
                                        <a:ea typeface="Cambria Math" panose="02040503050406030204" pitchFamily="18" charset="0"/>
                                        <a:cs typeface="Times New Roman" panose="02020603050405020304" pitchFamily="18" charset="0"/>
                                      </a:rPr>
                                      <m:t>𝑐</m:t>
                                    </m:r>
                                  </m:sub>
                                  <m:sup>
                                    <m:r>
                                      <a:rPr lang="en-US" sz="1600" i="1" smtClean="0">
                                        <a:latin typeface="Cambria Math" panose="02040503050406030204" pitchFamily="18" charset="0"/>
                                        <a:ea typeface="Cambria Math" panose="02040503050406030204" pitchFamily="18" charset="0"/>
                                        <a:cs typeface="Times New Roman" panose="02020603050405020304" pitchFamily="18" charset="0"/>
                                      </a:rPr>
                                      <m:t>2</m:t>
                                    </m:r>
                                  </m:sup>
                                </m:sSubSup>
                                <m:r>
                                  <a:rPr lang="en-US" sz="160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1−</m:t>
                                    </m:r>
                                    <m:r>
                                      <a:rPr lang="en-US" sz="1600" i="1" smtClean="0">
                                        <a:latin typeface="Cambria Math" panose="02040503050406030204" pitchFamily="18" charset="0"/>
                                        <a:ea typeface="Cambria Math" panose="02040503050406030204" pitchFamily="18" charset="0"/>
                                        <a:cs typeface="Times New Roman" panose="02020603050405020304" pitchFamily="18" charset="0"/>
                                      </a:rPr>
                                      <m:t>𝜂</m:t>
                                    </m:r>
                                  </m:e>
                                </m:d>
                                <m:sSup>
                                  <m:sSup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4−</m:t>
                                        </m:r>
                                        <m:sSub>
                                          <m:sSub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𝜖</m:t>
                                            </m:r>
                                          </m:e>
                                          <m:sub>
                                            <m:r>
                                              <a:rPr lang="en-US" sz="1600" i="1" smtClean="0">
                                                <a:latin typeface="Cambria Math" panose="02040503050406030204" pitchFamily="18" charset="0"/>
                                                <a:ea typeface="Cambria Math" panose="02040503050406030204" pitchFamily="18" charset="0"/>
                                                <a:cs typeface="Times New Roman" panose="02020603050405020304" pitchFamily="18" charset="0"/>
                                              </a:rPr>
                                              <m:t>𝑐</m:t>
                                            </m:r>
                                          </m:sub>
                                        </m:sSub>
                                      </m:e>
                                    </m:d>
                                  </m:e>
                                  <m:sup>
                                    <m:r>
                                      <a:rPr lang="en-US" sz="1600" i="1" smtClean="0">
                                        <a:latin typeface="Cambria Math" panose="02040503050406030204" pitchFamily="18" charset="0"/>
                                        <a:ea typeface="Cambria Math" panose="02040503050406030204" pitchFamily="18" charset="0"/>
                                        <a:cs typeface="Times New Roman" panose="02020603050405020304" pitchFamily="18" charset="0"/>
                                      </a:rPr>
                                      <m:t>2</m:t>
                                    </m:r>
                                  </m:sup>
                                </m:sSup>
                              </m:e>
                            </m:d>
                            <m:r>
                              <a:rPr lang="en-US" sz="160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US" sz="160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smtClean="0">
                                    <a:latin typeface="Cambria Math" panose="02040503050406030204" pitchFamily="18" charset="0"/>
                                    <a:ea typeface="Cambria Math" panose="02040503050406030204" pitchFamily="18" charset="0"/>
                                    <a:cs typeface="Times New Roman" panose="02020603050405020304" pitchFamily="18" charset="0"/>
                                  </a:rPr>
                                  <m:t>1−</m:t>
                                </m:r>
                                <m:r>
                                  <a:rPr lang="en-US" sz="1600" i="1" smtClean="0">
                                    <a:latin typeface="Cambria Math" panose="02040503050406030204" pitchFamily="18" charset="0"/>
                                    <a:ea typeface="Cambria Math" panose="02040503050406030204" pitchFamily="18" charset="0"/>
                                    <a:cs typeface="Times New Roman" panose="02020603050405020304" pitchFamily="18" charset="0"/>
                                  </a:rPr>
                                  <m:t>𝛼</m:t>
                                </m:r>
                              </m:e>
                            </m:d>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latin typeface="Cambria Math" panose="02040503050406030204" pitchFamily="18" charset="0"/>
                                    <a:ea typeface="Cambria Math" panose="02040503050406030204" pitchFamily="18" charset="0"/>
                                    <a:cs typeface="Times New Roman" panose="02020603050405020304" pitchFamily="18" charset="0"/>
                                  </a:rPr>
                                  <m:t>𝜂</m:t>
                                </m:r>
                                <m:sSubSup>
                                  <m:sSub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SupPr>
                                  <m:e>
                                    <m:r>
                                      <a:rPr lang="en-US" sz="1600" i="1">
                                        <a:latin typeface="Cambria Math" panose="02040503050406030204" pitchFamily="18" charset="0"/>
                                        <a:ea typeface="Cambria Math" panose="02040503050406030204" pitchFamily="18" charset="0"/>
                                        <a:cs typeface="Times New Roman" panose="02020603050405020304" pitchFamily="18" charset="0"/>
                                      </a:rPr>
                                      <m:t>𝜖</m:t>
                                    </m:r>
                                  </m:e>
                                  <m:sub>
                                    <m:r>
                                      <a:rPr lang="en-US" sz="1600" i="1" smtClean="0">
                                        <a:latin typeface="Cambria Math" panose="02040503050406030204" pitchFamily="18" charset="0"/>
                                        <a:ea typeface="Cambria Math" panose="02040503050406030204" pitchFamily="18" charset="0"/>
                                        <a:cs typeface="Times New Roman" panose="02020603050405020304" pitchFamily="18" charset="0"/>
                                      </a:rPr>
                                      <m:t>𝑠</m:t>
                                    </m:r>
                                  </m:sub>
                                  <m:sup>
                                    <m:r>
                                      <a:rPr lang="en-US" sz="1600" i="1">
                                        <a:latin typeface="Cambria Math" panose="02040503050406030204" pitchFamily="18" charset="0"/>
                                        <a:ea typeface="Cambria Math" panose="02040503050406030204" pitchFamily="18" charset="0"/>
                                        <a:cs typeface="Times New Roman" panose="02020603050405020304" pitchFamily="18" charset="0"/>
                                      </a:rPr>
                                      <m:t>2</m:t>
                                    </m:r>
                                  </m:sup>
                                </m:sSubSup>
                                <m:r>
                                  <a:rPr lang="en-US" sz="1600" i="1">
                                    <a:latin typeface="Cambria Math" panose="02040503050406030204" pitchFamily="18" charset="0"/>
                                    <a:ea typeface="Cambria Math" panose="02040503050406030204" pitchFamily="18" charset="0"/>
                                    <a:cs typeface="Times New Roman" panose="02020603050405020304" pitchFamily="18" charset="0"/>
                                  </a:rPr>
                                  <m:t>+</m:t>
                                </m:r>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latin typeface="Cambria Math" panose="02040503050406030204" pitchFamily="18" charset="0"/>
                                        <a:ea typeface="Cambria Math" panose="02040503050406030204" pitchFamily="18" charset="0"/>
                                        <a:cs typeface="Times New Roman" panose="02020603050405020304" pitchFamily="18" charset="0"/>
                                      </a:rPr>
                                      <m:t>1−</m:t>
                                    </m:r>
                                    <m:r>
                                      <a:rPr lang="en-US" sz="1600" i="1">
                                        <a:latin typeface="Cambria Math" panose="02040503050406030204" pitchFamily="18" charset="0"/>
                                        <a:ea typeface="Cambria Math" panose="02040503050406030204" pitchFamily="18" charset="0"/>
                                        <a:cs typeface="Times New Roman" panose="02020603050405020304" pitchFamily="18" charset="0"/>
                                      </a:rPr>
                                      <m:t>𝜂</m:t>
                                    </m:r>
                                  </m:e>
                                </m:d>
                                <m:sSup>
                                  <m:s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latin typeface="Cambria Math" panose="02040503050406030204" pitchFamily="18" charset="0"/>
                                            <a:ea typeface="Cambria Math" panose="02040503050406030204" pitchFamily="18" charset="0"/>
                                            <a:cs typeface="Times New Roman" panose="02020603050405020304" pitchFamily="18" charset="0"/>
                                          </a:rPr>
                                          <m:t>4−</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𝜖</m:t>
                                            </m:r>
                                          </m:e>
                                          <m:sub>
                                            <m:r>
                                              <a:rPr lang="en-US" sz="1600" i="1" smtClean="0">
                                                <a:latin typeface="Cambria Math" panose="02040503050406030204" pitchFamily="18" charset="0"/>
                                                <a:ea typeface="Cambria Math" panose="02040503050406030204" pitchFamily="18" charset="0"/>
                                                <a:cs typeface="Times New Roman" panose="02020603050405020304" pitchFamily="18" charset="0"/>
                                              </a:rPr>
                                              <m:t>𝑠</m:t>
                                            </m:r>
                                          </m:sub>
                                        </m:sSub>
                                      </m:e>
                                    </m:d>
                                  </m:e>
                                  <m:sup>
                                    <m:r>
                                      <a:rPr lang="en-US" sz="1600" i="1">
                                        <a:latin typeface="Cambria Math" panose="02040503050406030204" pitchFamily="18" charset="0"/>
                                        <a:ea typeface="Cambria Math" panose="02040503050406030204" pitchFamily="18" charset="0"/>
                                        <a:cs typeface="Times New Roman" panose="02020603050405020304" pitchFamily="18" charset="0"/>
                                      </a:rPr>
                                      <m:t>2</m:t>
                                    </m:r>
                                  </m:sup>
                                </m:sSup>
                              </m:e>
                            </m:d>
                          </m:e>
                        </m:d>
                      </m:e>
                    </m:nary>
                  </m:oMath>
                </a14:m>
                <a:r>
                  <a:rPr lang="zh-CN" altLang="en-US" sz="1600" dirty="0">
                    <a:latin typeface="Times New Roman" panose="02020603050405020304" pitchFamily="18" charset="0"/>
                    <a:ea typeface="Cambria Math" panose="02040503050406030204" pitchFamily="18" charset="0"/>
                    <a:cs typeface="Times New Roman" panose="02020603050405020304" pitchFamily="18" charset="0"/>
                  </a:rPr>
                  <a:t> </a:t>
                </a:r>
                <a:endParaRPr lang="en-US" altLang="zh-CN" sz="1600" dirty="0">
                  <a:latin typeface="Times New Roman" panose="02020603050405020304" pitchFamily="18" charset="0"/>
                  <a:ea typeface="Cambria Math" panose="02040503050406030204" pitchFamily="18" charset="0"/>
                  <a:cs typeface="Times New Roman" panose="02020603050405020304" pitchFamily="18" charset="0"/>
                </a:endParaRP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Total training loss</a:t>
                </a:r>
                <a:r>
                  <a:rPr lang="zh-CN" alt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cs typeface="Times New Roman" panose="02020603050405020304" pitchFamily="18" charset="0"/>
                      </a:rPr>
                      <m:t>ℒ</m:t>
                    </m:r>
                    <m:r>
                      <a:rPr lang="en-US"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i="1">
                            <a:latin typeface="Cambria Math" panose="02040503050406030204" pitchFamily="18" charset="0"/>
                            <a:ea typeface="Cambria Math" panose="02040503050406030204" pitchFamily="18" charset="0"/>
                            <a:cs typeface="Times New Roman" panose="02020603050405020304" pitchFamily="18" charset="0"/>
                          </a:rPr>
                          <m:t>𝐺</m:t>
                        </m:r>
                      </m:sub>
                    </m:sSub>
                    <m:r>
                      <a:rPr lang="en-US" sz="16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i="1">
                            <a:latin typeface="Cambria Math" panose="02040503050406030204" pitchFamily="18" charset="0"/>
                            <a:ea typeface="Cambria Math" panose="02040503050406030204" pitchFamily="18" charset="0"/>
                            <a:cs typeface="Times New Roman" panose="02020603050405020304" pitchFamily="18" charset="0"/>
                          </a:rPr>
                          <m:t>𝑆</m:t>
                        </m:r>
                      </m:sub>
                    </m:sSub>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𝜆</m:t>
                    </m:r>
                    <m:r>
                      <a:rPr lang="en-US" sz="1600" i="1">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SupPr>
                      <m:e>
                        <m:d>
                          <m:dPr>
                            <m:begChr m:val="‖"/>
                            <m:endChr m:val="‖"/>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latin typeface="Cambria Math" panose="02040503050406030204" pitchFamily="18" charset="0"/>
                                <a:ea typeface="Cambria Math" panose="02040503050406030204" pitchFamily="18" charset="0"/>
                                <a:cs typeface="Times New Roman" panose="02020603050405020304" pitchFamily="18" charset="0"/>
                              </a:rPr>
                              <m:t>𝑤</m:t>
                            </m:r>
                          </m:e>
                        </m:d>
                      </m:e>
                      <m:sub>
                        <m:r>
                          <a:rPr lang="en-US" sz="1600" i="1">
                            <a:latin typeface="Cambria Math" panose="02040503050406030204" pitchFamily="18" charset="0"/>
                            <a:ea typeface="Cambria Math" panose="02040503050406030204" pitchFamily="18" charset="0"/>
                            <a:cs typeface="Times New Roman" panose="02020603050405020304" pitchFamily="18" charset="0"/>
                          </a:rPr>
                          <m:t>2</m:t>
                        </m:r>
                      </m:sub>
                      <m:sup>
                        <m:r>
                          <a:rPr lang="en-US" sz="1600" i="1">
                            <a:latin typeface="Cambria Math" panose="02040503050406030204" pitchFamily="18" charset="0"/>
                            <a:ea typeface="Cambria Math" panose="02040503050406030204" pitchFamily="18" charset="0"/>
                            <a:cs typeface="Times New Roman" panose="02020603050405020304" pitchFamily="18" charset="0"/>
                          </a:rPr>
                          <m:t>2</m:t>
                        </m:r>
                      </m:sup>
                    </m:sSubSup>
                  </m:oMath>
                </a14:m>
                <a:endParaRPr lang="en-US" sz="1600" dirty="0">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p:sp>
            <p:nvSpPr>
              <p:cNvPr id="7" name="Text Placeholder 3">
                <a:extLst>
                  <a:ext uri="{FF2B5EF4-FFF2-40B4-BE49-F238E27FC236}">
                    <a16:creationId xmlns:a16="http://schemas.microsoft.com/office/drawing/2014/main" id="{6F7827AA-048E-BA3D-7AF6-D03AE04237A2}"/>
                  </a:ext>
                </a:extLst>
              </p:cNvPr>
              <p:cNvSpPr txBox="1">
                <a:spLocks noRot="1" noChangeAspect="1" noMove="1" noResize="1" noEditPoints="1" noAdjustHandles="1" noChangeArrowheads="1" noChangeShapeType="1" noTextEdit="1"/>
              </p:cNvSpPr>
              <p:nvPr/>
            </p:nvSpPr>
            <p:spPr>
              <a:xfrm>
                <a:off x="311700" y="3365525"/>
                <a:ext cx="8520600" cy="1777975"/>
              </a:xfrm>
              <a:prstGeom prst="rect">
                <a:avLst/>
              </a:prstGeom>
              <a:blipFill>
                <a:blip r:embed="rId5"/>
                <a:stretch>
                  <a:fillRect b="-12676"/>
                </a:stretch>
              </a:blipFill>
              <a:ln>
                <a:noFill/>
              </a:ln>
            </p:spPr>
            <p:txBody>
              <a:bodyPr/>
              <a:lstStyle/>
              <a:p>
                <a:r>
                  <a:rPr lang="en-US">
                    <a:noFill/>
                  </a:rPr>
                  <a:t> </a:t>
                </a:r>
              </a:p>
            </p:txBody>
          </p:sp>
        </mc:Fallback>
      </mc:AlternateContent>
      <p:sp>
        <p:nvSpPr>
          <p:cNvPr id="9" name="Rectangle 8">
            <a:extLst>
              <a:ext uri="{FF2B5EF4-FFF2-40B4-BE49-F238E27FC236}">
                <a16:creationId xmlns:a16="http://schemas.microsoft.com/office/drawing/2014/main" id="{AE95CC80-3D57-B1D5-881D-9484D984CF24}"/>
              </a:ext>
            </a:extLst>
          </p:cNvPr>
          <p:cNvSpPr/>
          <p:nvPr/>
        </p:nvSpPr>
        <p:spPr>
          <a:xfrm>
            <a:off x="1875935" y="1295534"/>
            <a:ext cx="527900" cy="7581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857DAB-76B3-2E99-B0FF-C06535BA3E95}"/>
              </a:ext>
            </a:extLst>
          </p:cNvPr>
          <p:cNvSpPr/>
          <p:nvPr/>
        </p:nvSpPr>
        <p:spPr>
          <a:xfrm>
            <a:off x="2754198" y="1295534"/>
            <a:ext cx="1582132" cy="75818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528996-462B-FAF6-EE56-FB626BB3E5D4}"/>
              </a:ext>
            </a:extLst>
          </p:cNvPr>
          <p:cNvSpPr/>
          <p:nvPr/>
        </p:nvSpPr>
        <p:spPr>
          <a:xfrm>
            <a:off x="4628561" y="1295534"/>
            <a:ext cx="2639503" cy="75818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9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left)">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50"/>
                                        <p:tgtEl>
                                          <p:spTgt spid="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5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250"/>
                                        <p:tgtEl>
                                          <p:spTgt spid="7">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250"/>
                                        <p:tgtEl>
                                          <p:spTgt spid="7">
                                            <p:txEl>
                                              <p:pRg st="1" end="1"/>
                                            </p:txEl>
                                          </p:spTgt>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250"/>
                                        <p:tgtEl>
                                          <p:spTgt spid="7">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fade">
                                      <p:cBhvr>
                                        <p:cTn id="45" dur="250"/>
                                        <p:tgtEl>
                                          <p:spTgt spid="7">
                                            <p:txEl>
                                              <p:pRg st="3" end="3"/>
                                            </p:txEl>
                                          </p:spTgt>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Effect transition="in" filter="fade">
                                      <p:cBhvr>
                                        <p:cTn id="55" dur="250"/>
                                        <p:tgtEl>
                                          <p:spTgt spid="7">
                                            <p:txEl>
                                              <p:pRg st="4" end="4"/>
                                            </p:txEl>
                                          </p:spTgt>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uiExpand="1" build="p"/>
      <p:bldP spid="9" grpId="0" animBg="1"/>
      <p:bldP spid="9" grpId="1" animBg="1"/>
      <p:bldP spid="10" grpId="0" animBg="1"/>
      <p:bldP spid="10" grpId="1"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Dealing with Unseen Videos</a:t>
            </a:r>
          </a:p>
        </p:txBody>
      </p:sp>
      <mc:AlternateContent xmlns:mc="http://schemas.openxmlformats.org/markup-compatibility/2006">
        <mc:Choice xmlns:a14="http://schemas.microsoft.com/office/drawing/2010/main" Requires="a14">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2072078"/>
                <a:ext cx="8520600" cy="3071421"/>
              </a:xfrm>
            </p:spPr>
            <p:txBody>
              <a:bodyPr/>
              <a:lstStyle/>
              <a:p>
                <a:r>
                  <a:rPr lang="en-US" sz="2000" dirty="0">
                    <a:latin typeface="Times New Roman" panose="02020603050405020304" pitchFamily="18" charset="0"/>
                    <a:cs typeface="Times New Roman" panose="02020603050405020304" pitchFamily="18" charset="0"/>
                  </a:rPr>
                  <a:t>Video type (domain) categorization</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Colorfulness, luminance, motion </a:t>
                </a:r>
              </a:p>
              <a:p>
                <a:r>
                  <a:rPr lang="en-US" sz="2000" dirty="0">
                    <a:latin typeface="Times New Roman" panose="02020603050405020304" pitchFamily="18" charset="0"/>
                    <a:cs typeface="Times New Roman" panose="02020603050405020304" pitchFamily="18" charset="0"/>
                  </a:rPr>
                  <a:t>Multi-source adversarial domain adaption (MADA)</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Feature extractor</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Label predictor</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Domain predictor</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Loss scaler</a:t>
                </a:r>
              </a:p>
              <a:p>
                <a:pPr marL="596900" lvl="1" indent="0">
                  <a:lnSpc>
                    <a:spcPct val="114000"/>
                  </a:lnSpc>
                  <a:spcBef>
                    <a:spcPts val="0"/>
                  </a:spcBef>
                  <a:buNone/>
                </a:pPr>
                <a14:m>
                  <m:oMath xmlns:m="http://schemas.openxmlformats.org/officeDocument/2006/math">
                    <m:sSub>
                      <m:sSub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i="1">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𝑡𝑜𝑡</m:t>
                        </m:r>
                      </m:sub>
                    </m:sSub>
                    <m:r>
                      <a:rPr lang="en-US" sz="1600" i="1">
                        <a:latin typeface="Cambria Math" panose="02040503050406030204" pitchFamily="18" charset="0"/>
                        <a:ea typeface="Cambria Math" panose="02040503050406030204" pitchFamily="18" charset="0"/>
                        <a:cs typeface="Times New Roman" panose="02020603050405020304" pitchFamily="18" charset="0"/>
                      </a:rPr>
                      <m:t>=</m:t>
                    </m:r>
                    <m:nary>
                      <m:naryPr>
                        <m:chr m:val="∑"/>
                        <m:ctrlPr>
                          <a:rPr lang="en-US" sz="1600" i="1">
                            <a:latin typeface="Cambria Math" panose="02040503050406030204" pitchFamily="18" charset="0"/>
                            <a:ea typeface="Cambria Math" panose="02040503050406030204" pitchFamily="18" charset="0"/>
                            <a:cs typeface="Times New Roman" panose="02020603050405020304" pitchFamily="18" charset="0"/>
                          </a:rPr>
                        </m:ctrlPr>
                      </m:naryPr>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𝑘</m:t>
                        </m:r>
                        <m:r>
                          <a:rPr lang="en-US" sz="1600" i="1">
                            <a:latin typeface="Cambria Math" panose="02040503050406030204" pitchFamily="18" charset="0"/>
                            <a:ea typeface="Cambria Math" panose="02040503050406030204" pitchFamily="18" charset="0"/>
                            <a:cs typeface="Times New Roman" panose="02020603050405020304" pitchFamily="18" charset="0"/>
                          </a:rPr>
                          <m:t>=1</m:t>
                        </m:r>
                      </m:sub>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𝐾</m:t>
                        </m:r>
                      </m:sup>
                      <m:e>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𝑟</m:t>
                                    </m:r>
                                  </m:e>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𝑘</m:t>
                                    </m:r>
                                  </m:sup>
                                </m:sSup>
                              </m:num>
                              <m:den>
                                <m:sSup>
                                  <m:sSup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𝑛</m:t>
                                    </m:r>
                                  </m:e>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𝑘</m:t>
                                    </m:r>
                                  </m:sup>
                                </m:sSup>
                              </m:den>
                            </m:f>
                            <m:nary>
                              <m:naryPr>
                                <m:chr m:val="∑"/>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naryPr>
                              <m:sub>
                                <m:r>
                                  <m:rPr>
                                    <m:brk m:alnAt="23"/>
                                  </m:rP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𝑖</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sub>
                              <m:sup>
                                <m:sSup>
                                  <m:sSup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𝑛</m:t>
                                    </m:r>
                                  </m:e>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𝑘</m:t>
                                    </m:r>
                                  </m:sup>
                                </m:sSup>
                              </m:sup>
                              <m:e>
                                <m:sSubSup>
                                  <m:sSubSup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bSupPr>
                                  <m:e>
                                    <m:r>
                                      <a:rPr lang="en-US" sz="1600" i="1">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𝑦</m:t>
                                    </m:r>
                                  </m:sub>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𝑘</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𝑖</m:t>
                                    </m:r>
                                  </m:sup>
                                </m:sSubSup>
                              </m:e>
                            </m:nary>
                          </m:e>
                        </m:d>
                      </m:e>
                    </m:nary>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𝜆</m:t>
                    </m:r>
                    <m:d>
                      <m:d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dPr>
                      <m:e>
                        <m:nary>
                          <m:naryPr>
                            <m:chr m:val="∑"/>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naryPr>
                          <m:sub>
                            <m:r>
                              <m:rPr>
                                <m:brk m:alnAt="23"/>
                              </m:rP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𝑘</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sub>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𝐾</m:t>
                            </m:r>
                          </m:sup>
                          <m:e>
                            <m:d>
                              <m:d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ea typeface="Cambria Math" panose="02040503050406030204" pitchFamily="18" charset="0"/>
                                            <a:cs typeface="Times New Roman" panose="02020603050405020304" pitchFamily="18" charset="0"/>
                                          </a:rPr>
                                          <m:t>𝑟</m:t>
                                        </m:r>
                                      </m:e>
                                      <m:sup>
                                        <m:r>
                                          <a:rPr lang="en-US" sz="1600" i="1">
                                            <a:latin typeface="Cambria Math" panose="02040503050406030204" pitchFamily="18" charset="0"/>
                                            <a:ea typeface="Cambria Math" panose="02040503050406030204" pitchFamily="18" charset="0"/>
                                            <a:cs typeface="Times New Roman" panose="02020603050405020304" pitchFamily="18" charset="0"/>
                                          </a:rPr>
                                          <m:t>𝑘</m:t>
                                        </m:r>
                                      </m:sup>
                                    </m:sSup>
                                  </m:num>
                                  <m:den>
                                    <m:sSup>
                                      <m:s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ea typeface="Cambria Math" panose="02040503050406030204" pitchFamily="18" charset="0"/>
                                            <a:cs typeface="Times New Roman" panose="02020603050405020304" pitchFamily="18" charset="0"/>
                                          </a:rPr>
                                          <m:t>𝑛</m:t>
                                        </m:r>
                                      </m:e>
                                      <m:sup>
                                        <m:r>
                                          <a:rPr lang="en-US" sz="1600" i="1">
                                            <a:latin typeface="Cambria Math" panose="02040503050406030204" pitchFamily="18" charset="0"/>
                                            <a:ea typeface="Cambria Math" panose="02040503050406030204" pitchFamily="18" charset="0"/>
                                            <a:cs typeface="Times New Roman" panose="02020603050405020304" pitchFamily="18" charset="0"/>
                                          </a:rPr>
                                          <m:t>𝑘</m:t>
                                        </m:r>
                                      </m:sup>
                                    </m:sSup>
                                  </m:den>
                                </m:f>
                                <m:nary>
                                  <m:naryPr>
                                    <m:chr m:val="∑"/>
                                    <m:ctrlPr>
                                      <a:rPr lang="en-US" sz="1600" i="1">
                                        <a:latin typeface="Cambria Math" panose="02040503050406030204" pitchFamily="18" charset="0"/>
                                        <a:ea typeface="Cambria Math" panose="02040503050406030204" pitchFamily="18" charset="0"/>
                                        <a:cs typeface="Times New Roman" panose="02020603050405020304" pitchFamily="18" charset="0"/>
                                      </a:rPr>
                                    </m:ctrlPr>
                                  </m:naryPr>
                                  <m:sub>
                                    <m:r>
                                      <m:rPr>
                                        <m:brk m:alnAt="23"/>
                                      </m:rPr>
                                      <a:rPr lang="en-US" sz="1600" i="1">
                                        <a:latin typeface="Cambria Math" panose="02040503050406030204" pitchFamily="18" charset="0"/>
                                        <a:ea typeface="Cambria Math" panose="02040503050406030204" pitchFamily="18" charset="0"/>
                                        <a:cs typeface="Times New Roman" panose="02020603050405020304" pitchFamily="18" charset="0"/>
                                      </a:rPr>
                                      <m:t>𝑖</m:t>
                                    </m:r>
                                    <m:r>
                                      <a:rPr lang="en-US" sz="1600" i="1">
                                        <a:latin typeface="Cambria Math" panose="02040503050406030204" pitchFamily="18" charset="0"/>
                                        <a:ea typeface="Cambria Math" panose="02040503050406030204" pitchFamily="18" charset="0"/>
                                        <a:cs typeface="Times New Roman" panose="02020603050405020304" pitchFamily="18" charset="0"/>
                                      </a:rPr>
                                      <m:t>=1</m:t>
                                    </m:r>
                                  </m:sub>
                                  <m:sup>
                                    <m:sSup>
                                      <m:s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ea typeface="Cambria Math" panose="02040503050406030204" pitchFamily="18" charset="0"/>
                                            <a:cs typeface="Times New Roman" panose="02020603050405020304" pitchFamily="18" charset="0"/>
                                          </a:rPr>
                                          <m:t>𝑛</m:t>
                                        </m:r>
                                      </m:e>
                                      <m:sup>
                                        <m:r>
                                          <a:rPr lang="en-US" sz="1600" i="1">
                                            <a:latin typeface="Cambria Math" panose="02040503050406030204" pitchFamily="18" charset="0"/>
                                            <a:ea typeface="Cambria Math" panose="02040503050406030204" pitchFamily="18" charset="0"/>
                                            <a:cs typeface="Times New Roman" panose="02020603050405020304" pitchFamily="18" charset="0"/>
                                          </a:rPr>
                                          <m:t>𝑘</m:t>
                                        </m:r>
                                      </m:sup>
                                    </m:sSup>
                                  </m:sup>
                                  <m:e>
                                    <m:sSubSup>
                                      <m:sSub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SupPr>
                                      <m:e>
                                        <m:r>
                                          <a:rPr lang="en-US" sz="1600" i="1">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𝑑</m:t>
                                        </m:r>
                                      </m:sub>
                                      <m:sup>
                                        <m:r>
                                          <a:rPr lang="en-US" sz="1600" i="1">
                                            <a:latin typeface="Cambria Math" panose="02040503050406030204" pitchFamily="18" charset="0"/>
                                            <a:ea typeface="Cambria Math" panose="02040503050406030204" pitchFamily="18" charset="0"/>
                                            <a:cs typeface="Times New Roman" panose="02020603050405020304" pitchFamily="18" charset="0"/>
                                          </a:rPr>
                                          <m:t>𝑘</m:t>
                                        </m:r>
                                        <m:r>
                                          <a:rPr lang="en-US" sz="1600" i="1">
                                            <a:latin typeface="Cambria Math" panose="02040503050406030204" pitchFamily="18" charset="0"/>
                                            <a:ea typeface="Cambria Math" panose="02040503050406030204" pitchFamily="18" charset="0"/>
                                            <a:cs typeface="Times New Roman" panose="02020603050405020304" pitchFamily="18" charset="0"/>
                                          </a:rPr>
                                          <m:t>,</m:t>
                                        </m:r>
                                        <m:r>
                                          <a:rPr lang="en-US" sz="1600" i="1">
                                            <a:latin typeface="Cambria Math" panose="02040503050406030204" pitchFamily="18" charset="0"/>
                                            <a:ea typeface="Cambria Math" panose="02040503050406030204" pitchFamily="18" charset="0"/>
                                            <a:cs typeface="Times New Roman" panose="02020603050405020304" pitchFamily="18" charset="0"/>
                                          </a:rPr>
                                          <m:t>𝑖</m:t>
                                        </m:r>
                                      </m:sup>
                                    </m:sSubSup>
                                  </m:e>
                                </m:nary>
                              </m:e>
                            </m:d>
                          </m:e>
                        </m:nary>
                        <m:r>
                          <a:rPr lang="en-US" sz="16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16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𝑛</m:t>
                                </m:r>
                              </m:e>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sup>
                            </m:sSup>
                          </m:den>
                        </m:f>
                        <m:nary>
                          <m:naryPr>
                            <m:chr m:val="∑"/>
                            <m:ctrlPr>
                              <a:rPr lang="en-US" sz="1600" i="1">
                                <a:latin typeface="Cambria Math" panose="02040503050406030204" pitchFamily="18" charset="0"/>
                                <a:ea typeface="Cambria Math" panose="02040503050406030204" pitchFamily="18" charset="0"/>
                                <a:cs typeface="Times New Roman" panose="02020603050405020304" pitchFamily="18" charset="0"/>
                              </a:rPr>
                            </m:ctrlPr>
                          </m:naryPr>
                          <m:sub>
                            <m:r>
                              <m:rPr>
                                <m:brk m:alnAt="23"/>
                              </m:rPr>
                              <a:rPr lang="en-US" sz="1600" i="1">
                                <a:latin typeface="Cambria Math" panose="02040503050406030204" pitchFamily="18" charset="0"/>
                                <a:ea typeface="Cambria Math" panose="02040503050406030204" pitchFamily="18" charset="0"/>
                                <a:cs typeface="Times New Roman" panose="02020603050405020304" pitchFamily="18" charset="0"/>
                              </a:rPr>
                              <m:t>𝑖</m:t>
                            </m:r>
                            <m:r>
                              <a:rPr lang="en-US" sz="1600" i="1">
                                <a:latin typeface="Cambria Math" panose="02040503050406030204" pitchFamily="18" charset="0"/>
                                <a:ea typeface="Cambria Math" panose="02040503050406030204" pitchFamily="18" charset="0"/>
                                <a:cs typeface="Times New Roman" panose="02020603050405020304" pitchFamily="18" charset="0"/>
                              </a:rPr>
                              <m:t>=1</m:t>
                            </m:r>
                          </m:sub>
                          <m:sup>
                            <m:sSup>
                              <m:s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pPr>
                              <m:e>
                                <m:r>
                                  <a:rPr lang="en-US" sz="1600" i="1">
                                    <a:latin typeface="Cambria Math" panose="02040503050406030204" pitchFamily="18" charset="0"/>
                                    <a:ea typeface="Cambria Math" panose="02040503050406030204" pitchFamily="18" charset="0"/>
                                    <a:cs typeface="Times New Roman" panose="02020603050405020304" pitchFamily="18" charset="0"/>
                                  </a:rPr>
                                  <m:t>𝑛</m:t>
                                </m:r>
                              </m:e>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sup>
                            </m:sSup>
                          </m:sup>
                          <m:e>
                            <m:sSubSup>
                              <m:sSubSupPr>
                                <m:ctrlPr>
                                  <a:rPr lang="en-US" sz="1600" i="1">
                                    <a:latin typeface="Cambria Math" panose="02040503050406030204" pitchFamily="18" charset="0"/>
                                    <a:ea typeface="Cambria Math" panose="02040503050406030204" pitchFamily="18" charset="0"/>
                                    <a:cs typeface="Times New Roman" panose="02020603050405020304" pitchFamily="18" charset="0"/>
                                  </a:rPr>
                                </m:ctrlPr>
                              </m:sSubSupPr>
                              <m:e>
                                <m:r>
                                  <a:rPr lang="en-US" sz="1600" i="1">
                                    <a:latin typeface="Cambria Math" panose="02040503050406030204" pitchFamily="18" charset="0"/>
                                    <a:ea typeface="Cambria Math" panose="02040503050406030204" pitchFamily="18" charset="0"/>
                                    <a:cs typeface="Times New Roman" panose="02020603050405020304" pitchFamily="18" charset="0"/>
                                  </a:rPr>
                                  <m:t>ℒ</m:t>
                                </m:r>
                              </m:e>
                              <m:sub>
                                <m:r>
                                  <a:rPr lang="en-US" sz="1600" i="1">
                                    <a:latin typeface="Cambria Math" panose="02040503050406030204" pitchFamily="18" charset="0"/>
                                    <a:ea typeface="Cambria Math" panose="02040503050406030204" pitchFamily="18" charset="0"/>
                                    <a:cs typeface="Times New Roman" panose="02020603050405020304" pitchFamily="18" charset="0"/>
                                  </a:rPr>
                                  <m:t>𝑑</m:t>
                                </m:r>
                              </m:sub>
                              <m:sup>
                                <m:r>
                                  <a:rPr lang="en-US" sz="1600" b="0" i="1" smtClean="0">
                                    <a:latin typeface="Cambria Math" panose="02040503050406030204" pitchFamily="18" charset="0"/>
                                    <a:ea typeface="Cambria Math" panose="02040503050406030204" pitchFamily="18" charset="0"/>
                                    <a:cs typeface="Times New Roman" panose="02020603050405020304" pitchFamily="18" charset="0"/>
                                  </a:rPr>
                                  <m:t>𝐾</m:t>
                                </m:r>
                                <m:r>
                                  <a:rPr lang="en-US" sz="1600" b="0" i="1" smtClean="0">
                                    <a:latin typeface="Cambria Math" panose="02040503050406030204" pitchFamily="18" charset="0"/>
                                    <a:ea typeface="Cambria Math" panose="02040503050406030204" pitchFamily="18" charset="0"/>
                                    <a:cs typeface="Times New Roman" panose="02020603050405020304" pitchFamily="18" charset="0"/>
                                  </a:rPr>
                                  <m:t>+1,</m:t>
                                </m:r>
                                <m:r>
                                  <a:rPr lang="en-US" sz="1600" i="1">
                                    <a:latin typeface="Cambria Math" panose="02040503050406030204" pitchFamily="18" charset="0"/>
                                    <a:ea typeface="Cambria Math" panose="02040503050406030204" pitchFamily="18" charset="0"/>
                                    <a:cs typeface="Times New Roman" panose="02020603050405020304" pitchFamily="18" charset="0"/>
                                  </a:rPr>
                                  <m:t>𝑖</m:t>
                                </m:r>
                              </m:sup>
                            </m:sSubSup>
                          </m:e>
                        </m:nary>
                      </m:e>
                    </m:d>
                  </m:oMath>
                </a14:m>
                <a:r>
                  <a:rPr lang="en-US" sz="1600" dirty="0">
                    <a:latin typeface="Times New Roman" panose="02020603050405020304" pitchFamily="18" charset="0"/>
                    <a:cs typeface="Times New Roman" panose="02020603050405020304" pitchFamily="18" charset="0"/>
                  </a:rPr>
                  <a:t> </a:t>
                </a:r>
              </a:p>
            </p:txBody>
          </p:sp>
        </mc:Choice>
        <mc:Fallback>
          <p:sp>
            <p:nvSpPr>
              <p:cNvPr id="4" name="Text Placeholder 3">
                <a:extLst>
                  <a:ext uri="{FF2B5EF4-FFF2-40B4-BE49-F238E27FC236}">
                    <a16:creationId xmlns:a16="http://schemas.microsoft.com/office/drawing/2014/main" id="{AC11B68F-F2BD-4699-A50D-23919666305C}"/>
                  </a:ext>
                </a:extLst>
              </p:cNvPr>
              <p:cNvSpPr>
                <a:spLocks noGrp="1" noRot="1" noChangeAspect="1" noMove="1" noResize="1" noEditPoints="1" noAdjustHandles="1" noChangeArrowheads="1" noChangeShapeType="1" noTextEdit="1"/>
              </p:cNvSpPr>
              <p:nvPr>
                <p:ph type="body" idx="1"/>
              </p:nvPr>
            </p:nvSpPr>
            <p:spPr>
              <a:xfrm>
                <a:off x="311700" y="2072078"/>
                <a:ext cx="8520600" cy="3071421"/>
              </a:xfrm>
              <a:blipFill>
                <a:blip r:embed="rId3"/>
                <a:stretch>
                  <a:fillRect b="-10700"/>
                </a:stretch>
              </a:blipFill>
            </p:spPr>
            <p:txBody>
              <a:bodyPr/>
              <a:lstStyle/>
              <a:p>
                <a:r>
                  <a:rPr lang="en-US">
                    <a:noFill/>
                  </a:rPr>
                  <a:t> </a:t>
                </a:r>
              </a:p>
            </p:txBody>
          </p:sp>
        </mc:Fallback>
      </mc:AlternateContent>
      <p:sp>
        <p:nvSpPr>
          <p:cNvPr id="6" name="Right Brace 5">
            <a:extLst>
              <a:ext uri="{FF2B5EF4-FFF2-40B4-BE49-F238E27FC236}">
                <a16:creationId xmlns:a16="http://schemas.microsoft.com/office/drawing/2014/main" id="{5F3A9332-258A-3F46-2B5A-DE3A0ED188ED}"/>
              </a:ext>
            </a:extLst>
          </p:cNvPr>
          <p:cNvSpPr/>
          <p:nvPr/>
        </p:nvSpPr>
        <p:spPr>
          <a:xfrm>
            <a:off x="2943497" y="3286574"/>
            <a:ext cx="121920" cy="505097"/>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7A68E2D2-25ED-9F17-7F66-DD89F2E4772D}"/>
              </a:ext>
            </a:extLst>
          </p:cNvPr>
          <p:cNvSpPr txBox="1"/>
          <p:nvPr/>
        </p:nvSpPr>
        <p:spPr>
          <a:xfrm>
            <a:off x="3065416" y="3355240"/>
            <a:ext cx="2786743" cy="369332"/>
          </a:xfrm>
          <a:prstGeom prst="rect">
            <a:avLst/>
          </a:prstGeom>
          <a:noFill/>
        </p:spPr>
        <p:txBody>
          <a:bodyPr wrap="square">
            <a:spAutoFit/>
          </a:bodyPr>
          <a:lstStyle/>
          <a:p>
            <a:r>
              <a:rPr lang="en-US" sz="1800" dirty="0">
                <a:solidFill>
                  <a:schemeClr val="dk2"/>
                </a:solidFill>
                <a:latin typeface="Times New Roman" panose="02020603050405020304" pitchFamily="18" charset="0"/>
                <a:cs typeface="Times New Roman" panose="02020603050405020304" pitchFamily="18" charset="0"/>
              </a:rPr>
              <a:t>Trained GCN classifier</a:t>
            </a:r>
          </a:p>
        </p:txBody>
      </p:sp>
      <p:pic>
        <p:nvPicPr>
          <p:cNvPr id="15366" name="Picture 6">
            <a:extLst>
              <a:ext uri="{FF2B5EF4-FFF2-40B4-BE49-F238E27FC236}">
                <a16:creationId xmlns:a16="http://schemas.microsoft.com/office/drawing/2014/main" id="{7FEFA9C0-7A84-C19A-1258-92A6C6069120}"/>
              </a:ext>
            </a:extLst>
          </p:cNvPr>
          <p:cNvPicPr>
            <a:picLocks noChangeAspect="1" noChangeArrowheads="1"/>
          </p:cNvPicPr>
          <p:nvPr/>
        </p:nvPicPr>
        <p:blipFill>
          <a:blip r:embed="rId4"/>
          <a:srcRect/>
          <a:stretch/>
        </p:blipFill>
        <p:spPr bwMode="auto">
          <a:xfrm>
            <a:off x="2011865" y="1152474"/>
            <a:ext cx="5120269" cy="91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2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ipe(left)">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5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250"/>
                                        <p:tgtEl>
                                          <p:spTgt spid="4">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250"/>
                                        <p:tgtEl>
                                          <p:spTgt spid="4">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250"/>
                                        <p:tgtEl>
                                          <p:spTgt spid="4">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250"/>
                                        <p:tgtEl>
                                          <p:spTgt spid="4">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250"/>
                                        <p:tgtEl>
                                          <p:spTgt spid="4">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250"/>
                                        <p:tgtEl>
                                          <p:spTgt spid="4">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F262F-6678-A10C-E260-595CD5C4A5D3}"/>
              </a:ext>
            </a:extLst>
          </p:cNvPr>
          <p:cNvPicPr>
            <a:picLocks noChangeAspect="1"/>
          </p:cNvPicPr>
          <p:nvPr/>
        </p:nvPicPr>
        <p:blipFill>
          <a:blip r:embed="rId3"/>
          <a:srcRect/>
          <a:stretch/>
        </p:blipFill>
        <p:spPr>
          <a:xfrm>
            <a:off x="751804" y="1309790"/>
            <a:ext cx="7640391" cy="3542277"/>
          </a:xfrm>
          <a:prstGeom prst="rect">
            <a:avLst/>
          </a:prstGeom>
        </p:spPr>
      </p:pic>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Piecing All Together</a:t>
            </a:r>
          </a:p>
        </p:txBody>
      </p:sp>
    </p:spTree>
    <p:extLst>
      <p:ext uri="{BB962C8B-B14F-4D97-AF65-F5344CB8AC3E}">
        <p14:creationId xmlns:p14="http://schemas.microsoft.com/office/powerpoint/2010/main" val="366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Evaluation</a:t>
            </a:r>
          </a:p>
        </p:txBody>
      </p:sp>
      <p:sp>
        <p:nvSpPr>
          <p:cNvPr id="4" name="Text Placeholder 3">
            <a:extLst>
              <a:ext uri="{FF2B5EF4-FFF2-40B4-BE49-F238E27FC236}">
                <a16:creationId xmlns:a16="http://schemas.microsoft.com/office/drawing/2014/main" id="{1550E0EF-33F8-55C3-269F-6B004A9A8436}"/>
              </a:ext>
            </a:extLst>
          </p:cNvPr>
          <p:cNvSpPr>
            <a:spLocks noGrp="1"/>
          </p:cNvSpPr>
          <p:nvPr>
            <p:ph type="body" idx="1"/>
          </p:nvPr>
        </p:nvSpPr>
        <p:spPr>
          <a:xfrm>
            <a:off x="311700" y="1152475"/>
            <a:ext cx="4491038" cy="3416400"/>
          </a:xfrm>
        </p:spPr>
        <p:txBody>
          <a:bodyPr/>
          <a:lstStyle/>
          <a:p>
            <a:r>
              <a:rPr lang="en-US" sz="2000" dirty="0">
                <a:latin typeface="Times New Roman" panose="02020603050405020304" pitchFamily="18" charset="0"/>
                <a:cs typeface="Times New Roman" panose="02020603050405020304" pitchFamily="18" charset="0"/>
              </a:rPr>
              <a:t>Experiment setup</a:t>
            </a:r>
            <a:endParaRPr lang="en-US" sz="1800" dirty="0">
              <a:latin typeface="Times New Roman" panose="02020603050405020304" pitchFamily="18" charset="0"/>
              <a:cs typeface="Times New Roman" panose="02020603050405020304" pitchFamily="18" charset="0"/>
            </a:endParaRP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Server: Windows 10</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VR headset: HTC VIVE Pro</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Eye tracker: Pupil-labs VR add-on</a:t>
            </a:r>
          </a:p>
        </p:txBody>
      </p:sp>
      <p:sp>
        <p:nvSpPr>
          <p:cNvPr id="22" name="Text Placeholder 21">
            <a:extLst>
              <a:ext uri="{FF2B5EF4-FFF2-40B4-BE49-F238E27FC236}">
                <a16:creationId xmlns:a16="http://schemas.microsoft.com/office/drawing/2014/main" id="{EA5786B0-76CF-FB50-F6CC-36D47C5892C6}"/>
              </a:ext>
            </a:extLst>
          </p:cNvPr>
          <p:cNvSpPr>
            <a:spLocks noGrp="1"/>
          </p:cNvSpPr>
          <p:nvPr>
            <p:ph type="body" idx="2"/>
          </p:nvPr>
        </p:nvSpPr>
        <p:spPr>
          <a:xfrm>
            <a:off x="4832400" y="1152475"/>
            <a:ext cx="4197300" cy="3416400"/>
          </a:xfrm>
          <a:noFill/>
          <a:ln>
            <a:noFill/>
          </a:ln>
        </p:spPr>
        <p:txBody>
          <a:bodyPr spcFirstLastPara="1" wrap="square" lIns="91425" tIns="91425" rIns="91425" bIns="91425" anchor="t" anchorCtr="0">
            <a:noAutofit/>
          </a:bodyPr>
          <a:lstStyle/>
          <a:p>
            <a:r>
              <a:rPr lang="en-US" sz="2000" dirty="0">
                <a:latin typeface="Times New Roman" panose="02020603050405020304" pitchFamily="18" charset="0"/>
                <a:cs typeface="Times New Roman" panose="02020603050405020304" pitchFamily="18" charset="0"/>
              </a:rPr>
              <a:t>Dataset</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Video preparation</a:t>
            </a:r>
          </a:p>
          <a:p>
            <a:pPr lvl="1">
              <a:lnSpc>
                <a:spcPct val="114000"/>
              </a:lnSpc>
              <a:spcBef>
                <a:spcPts val="0"/>
              </a:spcBef>
            </a:pPr>
            <a:endParaRPr lang="en-US" sz="1800" dirty="0">
              <a:latin typeface="Times New Roman" panose="02020603050405020304" pitchFamily="18" charset="0"/>
              <a:cs typeface="Times New Roman" panose="02020603050405020304" pitchFamily="18" charset="0"/>
            </a:endParaRP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Data collection</a:t>
            </a:r>
          </a:p>
          <a:p>
            <a:pPr lvl="2">
              <a:lnSpc>
                <a:spcPct val="114000"/>
              </a:lnSpc>
              <a:spcBef>
                <a:spcPts val="0"/>
              </a:spcBef>
            </a:pPr>
            <a:r>
              <a:rPr lang="en-US" sz="1600" b="1" dirty="0">
                <a:latin typeface="Times New Roman" panose="02020603050405020304" pitchFamily="18" charset="0"/>
                <a:cs typeface="Times New Roman" panose="02020603050405020304" pitchFamily="18" charset="0"/>
              </a:rPr>
              <a:t>3-month</a:t>
            </a:r>
            <a:r>
              <a:rPr lang="en-US" sz="1600" dirty="0">
                <a:latin typeface="Times New Roman" panose="02020603050405020304" pitchFamily="18" charset="0"/>
                <a:cs typeface="Times New Roman" panose="02020603050405020304" pitchFamily="18" charset="0"/>
              </a:rPr>
              <a:t> campaign</a:t>
            </a:r>
          </a:p>
          <a:p>
            <a:pPr lvl="2">
              <a:lnSpc>
                <a:spcPct val="114000"/>
              </a:lnSpc>
              <a:spcBef>
                <a:spcPts val="0"/>
              </a:spcBef>
            </a:pPr>
            <a:r>
              <a:rPr lang="en-US" sz="1600" dirty="0">
                <a:latin typeface="Times New Roman" panose="02020603050405020304" pitchFamily="18" charset="0"/>
                <a:cs typeface="Times New Roman" panose="02020603050405020304" pitchFamily="18" charset="0"/>
              </a:rPr>
              <a:t>50 participants × 130 videos = </a:t>
            </a:r>
            <a:r>
              <a:rPr lang="en-US" sz="1600" b="1" dirty="0">
                <a:latin typeface="Times New Roman" panose="02020603050405020304" pitchFamily="18" charset="0"/>
                <a:cs typeface="Times New Roman" panose="02020603050405020304" pitchFamily="18" charset="0"/>
              </a:rPr>
              <a:t>6,500 traces</a:t>
            </a:r>
          </a:p>
        </p:txBody>
      </p:sp>
      <p:pic>
        <p:nvPicPr>
          <p:cNvPr id="1026" name="Picture 2">
            <a:extLst>
              <a:ext uri="{FF2B5EF4-FFF2-40B4-BE49-F238E27FC236}">
                <a16:creationId xmlns:a16="http://schemas.microsoft.com/office/drawing/2014/main" id="{860E26BE-F84E-962E-5304-2DFF7D8AC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275" y="1943970"/>
            <a:ext cx="882384" cy="25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D878E5D-3218-88E9-42C5-CD934589A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019" y="1943970"/>
            <a:ext cx="633021" cy="25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a:extLst>
              <a:ext uri="{FF2B5EF4-FFF2-40B4-BE49-F238E27FC236}">
                <a16:creationId xmlns:a16="http://schemas.microsoft.com/office/drawing/2014/main" id="{CD69DB52-4229-9A1B-E836-DA5EE9C2E000}"/>
              </a:ext>
            </a:extLst>
          </p:cNvPr>
          <p:cNvSpPr/>
          <p:nvPr/>
        </p:nvSpPr>
        <p:spPr>
          <a:xfrm>
            <a:off x="2948494" y="3939868"/>
            <a:ext cx="1066170" cy="609849"/>
          </a:xfrm>
          <a:prstGeom prst="wedgeRectCallout">
            <a:avLst>
              <a:gd name="adj1" fmla="val -63212"/>
              <a:gd name="adj2" fmla="val -99462"/>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10" name="Picture 2" descr="A picture containing electronics, dark&#10;&#10;Description automatically generated">
            <a:extLst>
              <a:ext uri="{FF2B5EF4-FFF2-40B4-BE49-F238E27FC236}">
                <a16:creationId xmlns:a16="http://schemas.microsoft.com/office/drawing/2014/main" id="{2CC923A5-97E8-2854-291E-801BDF1E4C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724" t="19074" r="33019" b="22126"/>
          <a:stretch/>
        </p:blipFill>
        <p:spPr bwMode="auto">
          <a:xfrm>
            <a:off x="4455986" y="2870890"/>
            <a:ext cx="693504" cy="1190354"/>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HTC VIVE Pro Eye Virtual Reality Headset Only with Eye Tracking - Newegg.com">
            <a:extLst>
              <a:ext uri="{FF2B5EF4-FFF2-40B4-BE49-F238E27FC236}">
                <a16:creationId xmlns:a16="http://schemas.microsoft.com/office/drawing/2014/main" id="{C0DFC040-4CBC-8A02-68C5-94F578CE58B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893" y="2870890"/>
            <a:ext cx="1587138" cy="1190354"/>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A close-up of a speaker&#10;&#10;Description automatically generated with low confidence">
            <a:extLst>
              <a:ext uri="{FF2B5EF4-FFF2-40B4-BE49-F238E27FC236}">
                <a16:creationId xmlns:a16="http://schemas.microsoft.com/office/drawing/2014/main" id="{0C47457C-A944-FF3F-8F05-4EC6B14B7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494" y="3939868"/>
            <a:ext cx="1066170" cy="60984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B6CEB3B3-124B-5FDF-6511-7B84265714A1}"/>
              </a:ext>
            </a:extLst>
          </p:cNvPr>
          <p:cNvCxnSpPr>
            <a:stCxn id="17410" idx="1"/>
            <a:endCxn id="17411" idx="3"/>
          </p:cNvCxnSpPr>
          <p:nvPr/>
        </p:nvCxnSpPr>
        <p:spPr>
          <a:xfrm flipH="1">
            <a:off x="2814031" y="3466067"/>
            <a:ext cx="1641955"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81DDB883-1AE2-716A-9630-3CA5E2B10BC3}"/>
              </a:ext>
            </a:extLst>
          </p:cNvPr>
          <p:cNvCxnSpPr>
            <a:cxnSpLocks/>
            <a:stCxn id="17411" idx="2"/>
            <a:endCxn id="17413" idx="1"/>
          </p:cNvCxnSpPr>
          <p:nvPr/>
        </p:nvCxnSpPr>
        <p:spPr>
          <a:xfrm rot="16200000" flipH="1">
            <a:off x="2392704" y="3689001"/>
            <a:ext cx="183549" cy="928032"/>
          </a:xfrm>
          <a:prstGeom prst="bent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E40C3D4-9C25-202C-9FBE-98775B36F3B4}"/>
              </a:ext>
            </a:extLst>
          </p:cNvPr>
          <p:cNvCxnSpPr>
            <a:stCxn id="17413" idx="3"/>
            <a:endCxn id="17410" idx="2"/>
          </p:cNvCxnSpPr>
          <p:nvPr/>
        </p:nvCxnSpPr>
        <p:spPr>
          <a:xfrm flipV="1">
            <a:off x="4014664" y="4061244"/>
            <a:ext cx="788074" cy="183549"/>
          </a:xfrm>
          <a:prstGeom prst="bentConnector2">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Film strip outline">
            <a:extLst>
              <a:ext uri="{FF2B5EF4-FFF2-40B4-BE49-F238E27FC236}">
                <a16:creationId xmlns:a16="http://schemas.microsoft.com/office/drawing/2014/main" id="{C750A426-120D-A6D0-FB1E-EB1BAAD8DE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51618" y="2860675"/>
            <a:ext cx="567414" cy="567414"/>
          </a:xfrm>
          <a:prstGeom prst="rect">
            <a:avLst/>
          </a:prstGeom>
        </p:spPr>
      </p:pic>
      <p:grpSp>
        <p:nvGrpSpPr>
          <p:cNvPr id="21" name="Group 20">
            <a:extLst>
              <a:ext uri="{FF2B5EF4-FFF2-40B4-BE49-F238E27FC236}">
                <a16:creationId xmlns:a16="http://schemas.microsoft.com/office/drawing/2014/main" id="{D8F91600-AA61-3EDF-33C1-8D2E8BBB448D}"/>
              </a:ext>
            </a:extLst>
          </p:cNvPr>
          <p:cNvGrpSpPr/>
          <p:nvPr/>
        </p:nvGrpSpPr>
        <p:grpSpPr>
          <a:xfrm>
            <a:off x="1298060" y="3901891"/>
            <a:ext cx="562159" cy="562159"/>
            <a:chOff x="1208924" y="4568876"/>
            <a:chExt cx="457200" cy="457200"/>
          </a:xfrm>
        </p:grpSpPr>
        <p:pic>
          <p:nvPicPr>
            <p:cNvPr id="18" name="Graphic 17" descr="Female Profile outline">
              <a:extLst>
                <a:ext uri="{FF2B5EF4-FFF2-40B4-BE49-F238E27FC236}">
                  <a16:creationId xmlns:a16="http://schemas.microsoft.com/office/drawing/2014/main" id="{8B9725A5-2FCD-B9B8-FA28-4328283670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8924" y="4568876"/>
              <a:ext cx="457200" cy="457200"/>
            </a:xfrm>
            <a:prstGeom prst="rect">
              <a:avLst/>
            </a:prstGeom>
          </p:spPr>
        </p:pic>
        <p:pic>
          <p:nvPicPr>
            <p:cNvPr id="20" name="Graphic 19" descr="Virtual Reality headset with solid fill">
              <a:extLst>
                <a:ext uri="{FF2B5EF4-FFF2-40B4-BE49-F238E27FC236}">
                  <a16:creationId xmlns:a16="http://schemas.microsoft.com/office/drawing/2014/main" id="{482ADA32-7211-0E53-E3C2-5FF5243F88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23587" y="4571501"/>
              <a:ext cx="229099" cy="229099"/>
            </a:xfrm>
            <a:prstGeom prst="rect">
              <a:avLst/>
            </a:prstGeom>
          </p:spPr>
        </p:pic>
      </p:grpSp>
      <p:cxnSp>
        <p:nvCxnSpPr>
          <p:cNvPr id="23" name="Elbow Connector 22">
            <a:extLst>
              <a:ext uri="{FF2B5EF4-FFF2-40B4-BE49-F238E27FC236}">
                <a16:creationId xmlns:a16="http://schemas.microsoft.com/office/drawing/2014/main" id="{8A0A21B8-C533-6097-6BC6-E95E3C206746}"/>
              </a:ext>
            </a:extLst>
          </p:cNvPr>
          <p:cNvCxnSpPr>
            <a:cxnSpLocks/>
            <a:stCxn id="18" idx="2"/>
            <a:endCxn id="6" idx="1"/>
          </p:cNvCxnSpPr>
          <p:nvPr/>
        </p:nvCxnSpPr>
        <p:spPr>
          <a:xfrm rot="16200000" flipH="1">
            <a:off x="3127886" y="2915303"/>
            <a:ext cx="291710" cy="3389203"/>
          </a:xfrm>
          <a:prstGeom prst="bentConnector2">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5" name="Graphic 14" descr="Artificial Intelligence outline">
            <a:extLst>
              <a:ext uri="{FF2B5EF4-FFF2-40B4-BE49-F238E27FC236}">
                <a16:creationId xmlns:a16="http://schemas.microsoft.com/office/drawing/2014/main" id="{1F01C7EF-9381-24EA-2D98-E1A44A7796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56698" y="3197588"/>
            <a:ext cx="562159" cy="562159"/>
          </a:xfrm>
          <a:prstGeom prst="rect">
            <a:avLst/>
          </a:prstGeom>
        </p:spPr>
      </p:pic>
      <p:sp>
        <p:nvSpPr>
          <p:cNvPr id="17" name="Up-Down Arrow 16">
            <a:extLst>
              <a:ext uri="{FF2B5EF4-FFF2-40B4-BE49-F238E27FC236}">
                <a16:creationId xmlns:a16="http://schemas.microsoft.com/office/drawing/2014/main" id="{AE274792-019A-3B51-9296-3D3212164A0D}"/>
              </a:ext>
            </a:extLst>
          </p:cNvPr>
          <p:cNvSpPr/>
          <p:nvPr/>
        </p:nvSpPr>
        <p:spPr>
          <a:xfrm>
            <a:off x="5357327" y="3759747"/>
            <a:ext cx="146486" cy="863742"/>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32" name="Chart 31">
            <a:extLst>
              <a:ext uri="{FF2B5EF4-FFF2-40B4-BE49-F238E27FC236}">
                <a16:creationId xmlns:a16="http://schemas.microsoft.com/office/drawing/2014/main" id="{6B270CE4-2D72-DEC6-75B3-676236FE9A9E}"/>
              </a:ext>
            </a:extLst>
          </p:cNvPr>
          <p:cNvGraphicFramePr/>
          <p:nvPr>
            <p:extLst>
              <p:ext uri="{D42A27DB-BD31-4B8C-83A1-F6EECF244321}">
                <p14:modId xmlns:p14="http://schemas.microsoft.com/office/powerpoint/2010/main" val="799044169"/>
              </p:ext>
            </p:extLst>
          </p:nvPr>
        </p:nvGraphicFramePr>
        <p:xfrm>
          <a:off x="5891013" y="3274303"/>
          <a:ext cx="1058612" cy="1715271"/>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38" name="Chart 37">
            <a:extLst>
              <a:ext uri="{FF2B5EF4-FFF2-40B4-BE49-F238E27FC236}">
                <a16:creationId xmlns:a16="http://schemas.microsoft.com/office/drawing/2014/main" id="{B204512B-C517-AE00-F575-88BF3C751588}"/>
              </a:ext>
            </a:extLst>
          </p:cNvPr>
          <p:cNvGraphicFramePr/>
          <p:nvPr>
            <p:extLst>
              <p:ext uri="{D42A27DB-BD31-4B8C-83A1-F6EECF244321}">
                <p14:modId xmlns:p14="http://schemas.microsoft.com/office/powerpoint/2010/main" val="3089890212"/>
              </p:ext>
            </p:extLst>
          </p:nvPr>
        </p:nvGraphicFramePr>
        <p:xfrm>
          <a:off x="6833589" y="3312312"/>
          <a:ext cx="1058613" cy="1894426"/>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39" name="Chart 38">
            <a:extLst>
              <a:ext uri="{FF2B5EF4-FFF2-40B4-BE49-F238E27FC236}">
                <a16:creationId xmlns:a16="http://schemas.microsoft.com/office/drawing/2014/main" id="{1C449BA8-91B1-E45C-35EF-EFC1AC782AF9}"/>
              </a:ext>
            </a:extLst>
          </p:cNvPr>
          <p:cNvGraphicFramePr/>
          <p:nvPr>
            <p:extLst>
              <p:ext uri="{D42A27DB-BD31-4B8C-83A1-F6EECF244321}">
                <p14:modId xmlns:p14="http://schemas.microsoft.com/office/powerpoint/2010/main" val="1927219516"/>
              </p:ext>
            </p:extLst>
          </p:nvPr>
        </p:nvGraphicFramePr>
        <p:xfrm>
          <a:off x="7776167" y="3312312"/>
          <a:ext cx="1058613" cy="1894426"/>
        </p:xfrm>
        <a:graphic>
          <a:graphicData uri="http://schemas.openxmlformats.org/drawingml/2006/chart">
            <c:chart xmlns:c="http://schemas.openxmlformats.org/drawingml/2006/chart" xmlns:r="http://schemas.openxmlformats.org/officeDocument/2006/relationships" r:id="rId18"/>
          </a:graphicData>
        </a:graphic>
      </p:graphicFrame>
      <p:grpSp>
        <p:nvGrpSpPr>
          <p:cNvPr id="2" name="Group 1">
            <a:extLst>
              <a:ext uri="{FF2B5EF4-FFF2-40B4-BE49-F238E27FC236}">
                <a16:creationId xmlns:a16="http://schemas.microsoft.com/office/drawing/2014/main" id="{95158F76-5729-EDD9-58CE-87BE58F87AF4}"/>
              </a:ext>
            </a:extLst>
          </p:cNvPr>
          <p:cNvGrpSpPr/>
          <p:nvPr/>
        </p:nvGrpSpPr>
        <p:grpSpPr>
          <a:xfrm>
            <a:off x="4968343" y="4474679"/>
            <a:ext cx="917436" cy="562160"/>
            <a:chOff x="5149490" y="4476648"/>
            <a:chExt cx="917436" cy="562160"/>
          </a:xfrm>
        </p:grpSpPr>
        <p:pic>
          <p:nvPicPr>
            <p:cNvPr id="6" name="Graphic 5" descr="Rating Star with solid fill">
              <a:extLst>
                <a:ext uri="{FF2B5EF4-FFF2-40B4-BE49-F238E27FC236}">
                  <a16:creationId xmlns:a16="http://schemas.microsoft.com/office/drawing/2014/main" id="{59B0D398-EE1A-67EB-C38A-9EC0AAC1FCE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149490" y="4476649"/>
              <a:ext cx="562159" cy="562159"/>
            </a:xfrm>
            <a:prstGeom prst="rect">
              <a:avLst/>
            </a:prstGeom>
          </p:spPr>
        </p:pic>
        <p:pic>
          <p:nvPicPr>
            <p:cNvPr id="25" name="Graphic 24" descr="Rating Star with solid fill">
              <a:extLst>
                <a:ext uri="{FF2B5EF4-FFF2-40B4-BE49-F238E27FC236}">
                  <a16:creationId xmlns:a16="http://schemas.microsoft.com/office/drawing/2014/main" id="{9781757F-A61E-AC35-A713-BA7CF4F56D4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04767" y="4476648"/>
              <a:ext cx="562159" cy="562159"/>
            </a:xfrm>
            <a:prstGeom prst="rect">
              <a:avLst/>
            </a:prstGeom>
          </p:spPr>
        </p:pic>
      </p:grpSp>
    </p:spTree>
    <p:extLst>
      <p:ext uri="{BB962C8B-B14F-4D97-AF65-F5344CB8AC3E}">
        <p14:creationId xmlns:p14="http://schemas.microsoft.com/office/powerpoint/2010/main" val="54826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410"/>
                                        </p:tgtEl>
                                        <p:attrNameLst>
                                          <p:attrName>style.visibility</p:attrName>
                                        </p:attrNameLst>
                                      </p:cBhvr>
                                      <p:to>
                                        <p:strVal val="visible"/>
                                      </p:to>
                                    </p:set>
                                    <p:animEffect transition="in" filter="fade">
                                      <p:cBhvr>
                                        <p:cTn id="21" dur="500"/>
                                        <p:tgtEl>
                                          <p:spTgt spid="1741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7411"/>
                                        </p:tgtEl>
                                        <p:attrNameLst>
                                          <p:attrName>style.visibility</p:attrName>
                                        </p:attrNameLst>
                                      </p:cBhvr>
                                      <p:to>
                                        <p:strVal val="visible"/>
                                      </p:to>
                                    </p:set>
                                    <p:animEffect transition="in" filter="fade">
                                      <p:cBhvr>
                                        <p:cTn id="34" dur="500"/>
                                        <p:tgtEl>
                                          <p:spTgt spid="17411"/>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7413"/>
                                        </p:tgtEl>
                                        <p:attrNameLst>
                                          <p:attrName>style.visibility</p:attrName>
                                        </p:attrNameLst>
                                      </p:cBhvr>
                                      <p:to>
                                        <p:strVal val="visible"/>
                                      </p:to>
                                    </p:set>
                                    <p:animEffect transition="in" filter="fade">
                                      <p:cBhvr>
                                        <p:cTn id="47" dur="500"/>
                                        <p:tgtEl>
                                          <p:spTgt spid="174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par>
                          <p:cTn id="69" fill="hold">
                            <p:stCondLst>
                              <p:cond delay="1000"/>
                            </p:stCondLst>
                            <p:childTnLst>
                              <p:par>
                                <p:cTn id="70" presetID="16" presetClass="entr" presetSubtype="42"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xEl>
                                              <p:pRg st="0" end="0"/>
                                            </p:txEl>
                                          </p:spTgt>
                                        </p:tgtEl>
                                        <p:attrNameLst>
                                          <p:attrName>style.visibility</p:attrName>
                                        </p:attrNameLst>
                                      </p:cBhvr>
                                      <p:to>
                                        <p:strVal val="visible"/>
                                      </p:to>
                                    </p:set>
                                    <p:animEffect transition="in" filter="fade">
                                      <p:cBhvr>
                                        <p:cTn id="77" dur="500"/>
                                        <p:tgtEl>
                                          <p:spTgt spid="22">
                                            <p:txEl>
                                              <p:pRg st="0" end="0"/>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xEl>
                                              <p:pRg st="1" end="1"/>
                                            </p:txEl>
                                          </p:spTgt>
                                        </p:tgtEl>
                                        <p:attrNameLst>
                                          <p:attrName>style.visibility</p:attrName>
                                        </p:attrNameLst>
                                      </p:cBhvr>
                                      <p:to>
                                        <p:strVal val="visible"/>
                                      </p:to>
                                    </p:set>
                                    <p:animEffect transition="in" filter="fade">
                                      <p:cBhvr>
                                        <p:cTn id="80" dur="500"/>
                                        <p:tgtEl>
                                          <p:spTgt spid="22">
                                            <p:txEl>
                                              <p:pRg st="1" end="1"/>
                                            </p:txEl>
                                          </p:spTgt>
                                        </p:tgtEl>
                                      </p:cBhvr>
                                    </p:animEffect>
                                  </p:childTnLst>
                                </p:cTn>
                              </p:par>
                            </p:childTnLst>
                          </p:cTn>
                        </p:par>
                        <p:par>
                          <p:cTn id="81" fill="hold">
                            <p:stCondLst>
                              <p:cond delay="500"/>
                            </p:stCondLst>
                            <p:childTnLst>
                              <p:par>
                                <p:cTn id="82" presetID="1" presetClass="entr" presetSubtype="0" fill="hold" nodeType="afterEffect">
                                  <p:stCondLst>
                                    <p:cond delay="0"/>
                                  </p:stCondLst>
                                  <p:childTnLst>
                                    <p:set>
                                      <p:cBhvr>
                                        <p:cTn id="83" dur="1" fill="hold">
                                          <p:stCondLst>
                                            <p:cond delay="0"/>
                                          </p:stCondLst>
                                        </p:cTn>
                                        <p:tgtEl>
                                          <p:spTgt spid="1028"/>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02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2">
                                            <p:txEl>
                                              <p:pRg st="3" end="3"/>
                                            </p:txEl>
                                          </p:spTgt>
                                        </p:tgtEl>
                                        <p:attrNameLst>
                                          <p:attrName>style.visibility</p:attrName>
                                        </p:attrNameLst>
                                      </p:cBhvr>
                                      <p:to>
                                        <p:strVal val="visible"/>
                                      </p:to>
                                    </p:set>
                                    <p:animEffect transition="in" filter="fade">
                                      <p:cBhvr>
                                        <p:cTn id="90" dur="500"/>
                                        <p:tgtEl>
                                          <p:spTgt spid="22">
                                            <p:txEl>
                                              <p:pRg st="3" end="3"/>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xEl>
                                              <p:pRg st="4" end="4"/>
                                            </p:txEl>
                                          </p:spTgt>
                                        </p:tgtEl>
                                        <p:attrNameLst>
                                          <p:attrName>style.visibility</p:attrName>
                                        </p:attrNameLst>
                                      </p:cBhvr>
                                      <p:to>
                                        <p:strVal val="visible"/>
                                      </p:to>
                                    </p:set>
                                    <p:animEffect transition="in" filter="fade">
                                      <p:cBhvr>
                                        <p:cTn id="93" dur="500"/>
                                        <p:tgtEl>
                                          <p:spTgt spid="22">
                                            <p:txEl>
                                              <p:pRg st="4" end="4"/>
                                            </p:tx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2">
                                            <p:txEl>
                                              <p:pRg st="5" end="5"/>
                                            </p:txEl>
                                          </p:spTgt>
                                        </p:tgtEl>
                                        <p:attrNameLst>
                                          <p:attrName>style.visibility</p:attrName>
                                        </p:attrNameLst>
                                      </p:cBhvr>
                                      <p:to>
                                        <p:strVal val="visible"/>
                                      </p:to>
                                    </p:set>
                                    <p:animEffect transition="in" filter="fade">
                                      <p:cBhvr>
                                        <p:cTn id="96" dur="500"/>
                                        <p:tgtEl>
                                          <p:spTgt spid="22">
                                            <p:txEl>
                                              <p:pRg st="5" end="5"/>
                                            </p:txEl>
                                          </p:spTgt>
                                        </p:tgtEl>
                                      </p:cBhvr>
                                    </p:animEffect>
                                  </p:childTnLst>
                                </p:cTn>
                              </p:par>
                            </p:childTnLst>
                          </p:cTn>
                        </p:par>
                        <p:par>
                          <p:cTn id="97" fill="hold">
                            <p:stCondLst>
                              <p:cond delay="500"/>
                            </p:stCondLst>
                            <p:childTnLst>
                              <p:par>
                                <p:cTn id="98" presetID="22" presetClass="entr" presetSubtype="1" fill="hold" grpId="0" nodeType="after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wipe(up)">
                                      <p:cBhvr>
                                        <p:cTn id="100" dur="500"/>
                                        <p:tgtEl>
                                          <p:spTgt spid="32"/>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up)">
                                      <p:cBhvr>
                                        <p:cTn id="103" dur="500"/>
                                        <p:tgtEl>
                                          <p:spTgt spid="38"/>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up)">
                                      <p:cBhvr>
                                        <p:cTn id="10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2" grpId="0" uiExpand="1" build="p"/>
      <p:bldP spid="5" grpId="0" animBg="1"/>
      <p:bldP spid="17" grpId="0" animBg="1"/>
      <p:bldGraphic spid="32" grpId="0">
        <p:bldAsOne/>
      </p:bldGraphic>
      <p:bldGraphic spid="38" grpId="0">
        <p:bldAsOne/>
      </p:bldGraphic>
      <p:bldGraphic spid="3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Evaluation</a:t>
            </a:r>
          </a:p>
        </p:txBody>
      </p:sp>
      <p:sp>
        <p:nvSpPr>
          <p:cNvPr id="4" name="Text Placeholder 3">
            <a:extLst>
              <a:ext uri="{FF2B5EF4-FFF2-40B4-BE49-F238E27FC236}">
                <a16:creationId xmlns:a16="http://schemas.microsoft.com/office/drawing/2014/main" id="{1550E0EF-33F8-55C3-269F-6B004A9A8436}"/>
              </a:ext>
            </a:extLst>
          </p:cNvPr>
          <p:cNvSpPr>
            <a:spLocks noGrp="1"/>
          </p:cNvSpPr>
          <p:nvPr>
            <p:ph type="body" idx="1"/>
          </p:nvPr>
        </p:nvSpPr>
        <p:spPr>
          <a:xfrm>
            <a:off x="311700" y="1152475"/>
            <a:ext cx="7441650" cy="3416400"/>
          </a:xfrm>
        </p:spPr>
        <p:txBody>
          <a:bodyPr/>
          <a:lstStyle/>
          <a:p>
            <a:pPr>
              <a:lnSpc>
                <a:spcPct val="114000"/>
              </a:lnSpc>
            </a:pPr>
            <a:r>
              <a:rPr lang="en-US" sz="2000" dirty="0">
                <a:latin typeface="Times New Roman" panose="02020603050405020304" pitchFamily="18" charset="0"/>
                <a:cs typeface="Times New Roman" panose="02020603050405020304" pitchFamily="18" charset="0"/>
              </a:rPr>
              <a:t>Comparison with state-of-the-arts</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S-PSNR</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VQA-OV</a:t>
            </a:r>
          </a:p>
        </p:txBody>
      </p:sp>
      <p:sp>
        <p:nvSpPr>
          <p:cNvPr id="11" name="TextBox 10">
            <a:extLst>
              <a:ext uri="{FF2B5EF4-FFF2-40B4-BE49-F238E27FC236}">
                <a16:creationId xmlns:a16="http://schemas.microsoft.com/office/drawing/2014/main" id="{9F70D841-58B7-82C4-F8F6-F89739183454}"/>
              </a:ext>
            </a:extLst>
          </p:cNvPr>
          <p:cNvSpPr txBox="1"/>
          <p:nvPr/>
        </p:nvSpPr>
        <p:spPr>
          <a:xfrm>
            <a:off x="1279329" y="4768672"/>
            <a:ext cx="792205" cy="30777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S-PSNR</a:t>
            </a:r>
          </a:p>
        </p:txBody>
      </p:sp>
      <p:sp>
        <p:nvSpPr>
          <p:cNvPr id="23" name="TextBox 22">
            <a:extLst>
              <a:ext uri="{FF2B5EF4-FFF2-40B4-BE49-F238E27FC236}">
                <a16:creationId xmlns:a16="http://schemas.microsoft.com/office/drawing/2014/main" id="{594D4927-45D4-0AD3-DA4B-62F3919E4569}"/>
              </a:ext>
            </a:extLst>
          </p:cNvPr>
          <p:cNvSpPr txBox="1"/>
          <p:nvPr/>
        </p:nvSpPr>
        <p:spPr>
          <a:xfrm>
            <a:off x="4144835" y="4768672"/>
            <a:ext cx="893193" cy="30777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VQA-OV</a:t>
            </a:r>
          </a:p>
        </p:txBody>
      </p:sp>
      <p:sp>
        <p:nvSpPr>
          <p:cNvPr id="25" name="TextBox 24">
            <a:extLst>
              <a:ext uri="{FF2B5EF4-FFF2-40B4-BE49-F238E27FC236}">
                <a16:creationId xmlns:a16="http://schemas.microsoft.com/office/drawing/2014/main" id="{00C7DAF1-BA5C-9026-F1F3-EF1EFCBE468A}"/>
              </a:ext>
            </a:extLst>
          </p:cNvPr>
          <p:cNvSpPr txBox="1"/>
          <p:nvPr/>
        </p:nvSpPr>
        <p:spPr>
          <a:xfrm>
            <a:off x="6703366" y="4768672"/>
            <a:ext cx="1608133" cy="30777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EyeQoE (our work)</a:t>
            </a:r>
          </a:p>
        </p:txBody>
      </p:sp>
      <p:pic>
        <p:nvPicPr>
          <p:cNvPr id="7" name="Picture 6">
            <a:extLst>
              <a:ext uri="{FF2B5EF4-FFF2-40B4-BE49-F238E27FC236}">
                <a16:creationId xmlns:a16="http://schemas.microsoft.com/office/drawing/2014/main" id="{604C2886-5C82-A9D6-1731-39F40EB49668}"/>
              </a:ext>
            </a:extLst>
          </p:cNvPr>
          <p:cNvPicPr>
            <a:picLocks noChangeAspect="1"/>
          </p:cNvPicPr>
          <p:nvPr/>
        </p:nvPicPr>
        <p:blipFill>
          <a:blip r:embed="rId3"/>
          <a:stretch>
            <a:fillRect/>
          </a:stretch>
        </p:blipFill>
        <p:spPr>
          <a:xfrm>
            <a:off x="6143700" y="2371419"/>
            <a:ext cx="2916000" cy="2320650"/>
          </a:xfrm>
          <a:prstGeom prst="rect">
            <a:avLst/>
          </a:prstGeom>
        </p:spPr>
      </p:pic>
      <p:pic>
        <p:nvPicPr>
          <p:cNvPr id="9" name="Picture 8">
            <a:extLst>
              <a:ext uri="{FF2B5EF4-FFF2-40B4-BE49-F238E27FC236}">
                <a16:creationId xmlns:a16="http://schemas.microsoft.com/office/drawing/2014/main" id="{2F203174-61F3-4A1C-79D7-172531D81877}"/>
              </a:ext>
            </a:extLst>
          </p:cNvPr>
          <p:cNvPicPr>
            <a:picLocks noChangeAspect="1"/>
          </p:cNvPicPr>
          <p:nvPr/>
        </p:nvPicPr>
        <p:blipFill>
          <a:blip r:embed="rId4"/>
          <a:stretch>
            <a:fillRect/>
          </a:stretch>
        </p:blipFill>
        <p:spPr>
          <a:xfrm>
            <a:off x="311700" y="2371419"/>
            <a:ext cx="2916000" cy="2320650"/>
          </a:xfrm>
          <a:prstGeom prst="rect">
            <a:avLst/>
          </a:prstGeom>
        </p:spPr>
      </p:pic>
      <p:pic>
        <p:nvPicPr>
          <p:cNvPr id="12" name="Picture 11">
            <a:extLst>
              <a:ext uri="{FF2B5EF4-FFF2-40B4-BE49-F238E27FC236}">
                <a16:creationId xmlns:a16="http://schemas.microsoft.com/office/drawing/2014/main" id="{47AC1607-4244-B94E-9F10-BE56BBCAA1D2}"/>
              </a:ext>
            </a:extLst>
          </p:cNvPr>
          <p:cNvPicPr>
            <a:picLocks noChangeAspect="1"/>
          </p:cNvPicPr>
          <p:nvPr/>
        </p:nvPicPr>
        <p:blipFill>
          <a:blip r:embed="rId5"/>
          <a:stretch>
            <a:fillRect/>
          </a:stretch>
        </p:blipFill>
        <p:spPr>
          <a:xfrm>
            <a:off x="3227700" y="2371419"/>
            <a:ext cx="2916000" cy="2320650"/>
          </a:xfrm>
          <a:prstGeom prst="rect">
            <a:avLst/>
          </a:prstGeom>
        </p:spPr>
      </p:pic>
      <p:sp>
        <p:nvSpPr>
          <p:cNvPr id="14" name="Terminator 13">
            <a:extLst>
              <a:ext uri="{FF2B5EF4-FFF2-40B4-BE49-F238E27FC236}">
                <a16:creationId xmlns:a16="http://schemas.microsoft.com/office/drawing/2014/main" id="{D75B252C-5B26-8ADD-6509-87FC7CD1B7A5}"/>
              </a:ext>
            </a:extLst>
          </p:cNvPr>
          <p:cNvSpPr/>
          <p:nvPr/>
        </p:nvSpPr>
        <p:spPr>
          <a:xfrm rot="18900000">
            <a:off x="7244001" y="2237597"/>
            <a:ext cx="499251" cy="2434252"/>
          </a:xfrm>
          <a:prstGeom prst="flowChartTerminator">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972A9DA-E5B1-DF13-D8FF-4C71D5A0854A}"/>
              </a:ext>
            </a:extLst>
          </p:cNvPr>
          <p:cNvSpPr txBox="1"/>
          <p:nvPr/>
        </p:nvSpPr>
        <p:spPr>
          <a:xfrm>
            <a:off x="6106066" y="2086776"/>
            <a:ext cx="2775119" cy="369332"/>
          </a:xfrm>
          <a:prstGeom prst="rect">
            <a:avLst/>
          </a:prstGeom>
          <a:noFill/>
        </p:spPr>
        <p:txBody>
          <a:bodyPr wrap="none" rtlCol="0">
            <a:spAutoFit/>
          </a:bodyPr>
          <a:lstStyle/>
          <a:p>
            <a:pPr algn="ctr"/>
            <a:r>
              <a:rPr lang="en-US" sz="1800" dirty="0">
                <a:solidFill>
                  <a:srgbClr val="FF0000"/>
                </a:solidFill>
                <a:latin typeface="Times New Roman" panose="02020603050405020304" pitchFamily="18" charset="0"/>
                <a:cs typeface="Times New Roman" panose="02020603050405020304" pitchFamily="18" charset="0"/>
              </a:rPr>
              <a:t>Highest prediction accuracy</a:t>
            </a:r>
          </a:p>
        </p:txBody>
      </p:sp>
    </p:spTree>
    <p:extLst>
      <p:ext uri="{BB962C8B-B14F-4D97-AF65-F5344CB8AC3E}">
        <p14:creationId xmlns:p14="http://schemas.microsoft.com/office/powerpoint/2010/main" val="29807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par>
                          <p:cTn id="22" fill="hold">
                            <p:stCondLst>
                              <p:cond delay="5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heckerboard(across)">
                                      <p:cBhvr>
                                        <p:cTn id="28" dur="500"/>
                                        <p:tgtEl>
                                          <p:spTgt spid="23"/>
                                        </p:tgtEl>
                                      </p:cBhvr>
                                    </p:animEffect>
                                  </p:childTnLst>
                                </p:cTn>
                              </p:par>
                            </p:childTnLst>
                          </p:cTn>
                        </p:par>
                        <p:par>
                          <p:cTn id="29" fill="hold">
                            <p:stCondLst>
                              <p:cond delay="1000"/>
                            </p:stCondLst>
                            <p:childTnLst>
                              <p:par>
                                <p:cTn id="30" presetID="5" presetClass="entr" presetSubtype="1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P spid="23" grpId="0"/>
      <p:bldP spid="25" grpId="0"/>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Evaluation</a:t>
            </a:r>
          </a:p>
        </p:txBody>
      </p:sp>
      <p:sp>
        <p:nvSpPr>
          <p:cNvPr id="4" name="Text Placeholder 3">
            <a:extLst>
              <a:ext uri="{FF2B5EF4-FFF2-40B4-BE49-F238E27FC236}">
                <a16:creationId xmlns:a16="http://schemas.microsoft.com/office/drawing/2014/main" id="{1550E0EF-33F8-55C3-269F-6B004A9A8436}"/>
              </a:ext>
            </a:extLst>
          </p:cNvPr>
          <p:cNvSpPr>
            <a:spLocks noGrp="1"/>
          </p:cNvSpPr>
          <p:nvPr>
            <p:ph type="body" idx="1"/>
          </p:nvPr>
        </p:nvSpPr>
        <p:spPr/>
        <p:txBody>
          <a:bodyPr/>
          <a:lstStyle/>
          <a:p>
            <a:pPr>
              <a:lnSpc>
                <a:spcPct val="114000"/>
              </a:lnSpc>
            </a:pPr>
            <a:r>
              <a:rPr lang="en-US" sz="2000" dirty="0">
                <a:latin typeface="Times New Roman" panose="02020603050405020304" pitchFamily="18" charset="0"/>
                <a:cs typeface="Times New Roman" panose="02020603050405020304" pitchFamily="18" charset="0"/>
              </a:rPr>
              <a:t>Performance against distortions</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Resolution degradation</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Stalling events</a:t>
            </a:r>
          </a:p>
          <a:p>
            <a:pPr marL="139700" indent="0">
              <a:lnSpc>
                <a:spcPct val="114000"/>
              </a:lnSpc>
              <a:buNone/>
            </a:pPr>
            <a:endParaRPr lang="en-US" sz="1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94A874A-46F5-5031-8E0B-23F37206E581}"/>
              </a:ext>
            </a:extLst>
          </p:cNvPr>
          <p:cNvPicPr>
            <a:picLocks noChangeAspect="1"/>
          </p:cNvPicPr>
          <p:nvPr/>
        </p:nvPicPr>
        <p:blipFill>
          <a:blip r:embed="rId3"/>
          <a:stretch>
            <a:fillRect/>
          </a:stretch>
        </p:blipFill>
        <p:spPr>
          <a:xfrm>
            <a:off x="856238" y="2776713"/>
            <a:ext cx="2015999" cy="1422074"/>
          </a:xfrm>
          <a:prstGeom prst="rect">
            <a:avLst/>
          </a:prstGeom>
        </p:spPr>
      </p:pic>
      <p:pic>
        <p:nvPicPr>
          <p:cNvPr id="13" name="Picture 12">
            <a:extLst>
              <a:ext uri="{FF2B5EF4-FFF2-40B4-BE49-F238E27FC236}">
                <a16:creationId xmlns:a16="http://schemas.microsoft.com/office/drawing/2014/main" id="{50455565-141F-328E-6A19-BCB54A7FBD06}"/>
              </a:ext>
            </a:extLst>
          </p:cNvPr>
          <p:cNvPicPr>
            <a:picLocks noChangeAspect="1"/>
          </p:cNvPicPr>
          <p:nvPr/>
        </p:nvPicPr>
        <p:blipFill>
          <a:blip r:embed="rId4"/>
          <a:stretch>
            <a:fillRect/>
          </a:stretch>
        </p:blipFill>
        <p:spPr>
          <a:xfrm>
            <a:off x="3564001" y="2776713"/>
            <a:ext cx="2015999" cy="1422074"/>
          </a:xfrm>
          <a:prstGeom prst="rect">
            <a:avLst/>
          </a:prstGeom>
        </p:spPr>
      </p:pic>
      <p:sp>
        <p:nvSpPr>
          <p:cNvPr id="25" name="Rectangle 24">
            <a:extLst>
              <a:ext uri="{FF2B5EF4-FFF2-40B4-BE49-F238E27FC236}">
                <a16:creationId xmlns:a16="http://schemas.microsoft.com/office/drawing/2014/main" id="{B92D03F9-F843-3942-CC0A-B4D713B19244}"/>
              </a:ext>
            </a:extLst>
          </p:cNvPr>
          <p:cNvSpPr/>
          <p:nvPr/>
        </p:nvSpPr>
        <p:spPr>
          <a:xfrm>
            <a:off x="782426" y="2729567"/>
            <a:ext cx="2271860" cy="1550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0038EE-A76E-E35E-F74E-7C679108E6D7}"/>
              </a:ext>
            </a:extLst>
          </p:cNvPr>
          <p:cNvSpPr/>
          <p:nvPr/>
        </p:nvSpPr>
        <p:spPr>
          <a:xfrm>
            <a:off x="3477341" y="2729567"/>
            <a:ext cx="2271860" cy="15502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ED5A1D6-B355-192A-92B0-F6CB28AE3DB0}"/>
              </a:ext>
            </a:extLst>
          </p:cNvPr>
          <p:cNvSpPr txBox="1"/>
          <p:nvPr/>
        </p:nvSpPr>
        <p:spPr>
          <a:xfrm>
            <a:off x="6172256" y="3043002"/>
            <a:ext cx="2359002" cy="923330"/>
          </a:xfrm>
          <a:prstGeom prst="rect">
            <a:avLst/>
          </a:prstGeom>
          <a:noFill/>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EyeQoE achieves </a:t>
            </a:r>
            <a:r>
              <a:rPr lang="en-US" sz="1800" b="1" dirty="0">
                <a:solidFill>
                  <a:srgbClr val="FF0000"/>
                </a:solidFill>
                <a:latin typeface="Times New Roman" panose="02020603050405020304" pitchFamily="18" charset="0"/>
                <a:cs typeface="Times New Roman" panose="02020603050405020304" pitchFamily="18" charset="0"/>
              </a:rPr>
              <a:t>≈0.5x smaller error </a:t>
            </a:r>
            <a:r>
              <a:rPr lang="en-US" sz="1800" dirty="0">
                <a:solidFill>
                  <a:srgbClr val="FF0000"/>
                </a:solidFill>
                <a:latin typeface="Times New Roman" panose="02020603050405020304" pitchFamily="18" charset="0"/>
                <a:cs typeface="Times New Roman" panose="02020603050405020304" pitchFamily="18" charset="0"/>
              </a:rPr>
              <a:t>than state-of-the-arts</a:t>
            </a:r>
          </a:p>
        </p:txBody>
      </p:sp>
    </p:spTree>
    <p:extLst>
      <p:ext uri="{BB962C8B-B14F-4D97-AF65-F5344CB8AC3E}">
        <p14:creationId xmlns:p14="http://schemas.microsoft.com/office/powerpoint/2010/main" val="31530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3" presetClass="emph" presetSubtype="2" fill="hold" nodeType="withEffect">
                                  <p:stCondLst>
                                    <p:cond delay="0"/>
                                  </p:stCondLst>
                                  <p:childTnLst>
                                    <p:animClr clrSpc="rgb" dir="cw">
                                      <p:cBhvr override="childStyle">
                                        <p:cTn id="26" dur="500" fill="hold"/>
                                        <p:tgtEl>
                                          <p:spTgt spid="4">
                                            <p:txEl>
                                              <p:pRg st="1" end="1"/>
                                            </p:txEl>
                                          </p:spTgt>
                                        </p:tgtEl>
                                        <p:attrNameLst>
                                          <p:attrName>style.color</p:attrName>
                                        </p:attrNameLst>
                                      </p:cBhvr>
                                      <p:to>
                                        <a:srgbClr val="FFC000"/>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par>
                                <p:cTn id="34" presetID="3" presetClass="emph" presetSubtype="2" fill="hold" nodeType="withEffect">
                                  <p:stCondLst>
                                    <p:cond delay="0"/>
                                  </p:stCondLst>
                                  <p:childTnLst>
                                    <p:animClr clrSpc="rgb" dir="cw">
                                      <p:cBhvr override="childStyle">
                                        <p:cTn id="35" dur="500" fill="hold"/>
                                        <p:tgtEl>
                                          <p:spTgt spid="4">
                                            <p:txEl>
                                              <p:pRg st="2" end="2"/>
                                            </p:txEl>
                                          </p:spTgt>
                                        </p:tgtEl>
                                        <p:attrNameLst>
                                          <p:attrName>style.color</p:attrName>
                                        </p:attrNameLst>
                                      </p:cBhvr>
                                      <p:to>
                                        <a:srgbClr val="70AD47"/>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5" grpId="0" animBg="1"/>
      <p:bldP spid="25" grpId="1" animBg="1"/>
      <p:bldP spid="26" grpId="0" animBg="1"/>
      <p:bldP spid="26" grpId="1"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Evaluation</a:t>
            </a:r>
          </a:p>
        </p:txBody>
      </p:sp>
      <p:sp>
        <p:nvSpPr>
          <p:cNvPr id="4" name="Text Placeholder 3">
            <a:extLst>
              <a:ext uri="{FF2B5EF4-FFF2-40B4-BE49-F238E27FC236}">
                <a16:creationId xmlns:a16="http://schemas.microsoft.com/office/drawing/2014/main" id="{1550E0EF-33F8-55C3-269F-6B004A9A8436}"/>
              </a:ext>
            </a:extLst>
          </p:cNvPr>
          <p:cNvSpPr>
            <a:spLocks noGrp="1"/>
          </p:cNvSpPr>
          <p:nvPr>
            <p:ph type="body" idx="1"/>
          </p:nvPr>
        </p:nvSpPr>
        <p:spPr/>
        <p:txBody>
          <a:bodyPr/>
          <a:lstStyle/>
          <a:p>
            <a:pPr>
              <a:lnSpc>
                <a:spcPct val="114000"/>
              </a:lnSpc>
            </a:pPr>
            <a:r>
              <a:rPr lang="en-US" sz="2000" dirty="0">
                <a:latin typeface="Times New Roman" panose="02020603050405020304" pitchFamily="18" charset="0"/>
                <a:cs typeface="Times New Roman" panose="02020603050405020304" pitchFamily="18" charset="0"/>
              </a:rPr>
              <a:t>Performance against distortions</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Resolution degradation</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Stalling events</a:t>
            </a:r>
          </a:p>
          <a:p>
            <a:pPr marL="139700" indent="0">
              <a:lnSpc>
                <a:spcPct val="114000"/>
              </a:lnSpc>
              <a:buNone/>
            </a:pPr>
            <a:endParaRPr lang="en-US" sz="1800" dirty="0">
              <a:latin typeface="Times New Roman" panose="02020603050405020304" pitchFamily="18" charset="0"/>
              <a:cs typeface="Times New Roman" panose="02020603050405020304" pitchFamily="18" charset="0"/>
            </a:endParaRPr>
          </a:p>
        </p:txBody>
      </p:sp>
      <p:sp>
        <p:nvSpPr>
          <p:cNvPr id="14" name="Text Placeholder 13">
            <a:extLst>
              <a:ext uri="{FF2B5EF4-FFF2-40B4-BE49-F238E27FC236}">
                <a16:creationId xmlns:a16="http://schemas.microsoft.com/office/drawing/2014/main" id="{9724A9A5-DF1A-A82A-7297-15A568877C45}"/>
              </a:ext>
            </a:extLst>
          </p:cNvPr>
          <p:cNvSpPr>
            <a:spLocks noGrp="1"/>
          </p:cNvSpPr>
          <p:nvPr>
            <p:ph type="body" idx="2"/>
          </p:nvPr>
        </p:nvSpPr>
        <p:spPr/>
        <p:txBody>
          <a:bodyPr/>
          <a:lstStyle/>
          <a:p>
            <a:pPr>
              <a:lnSpc>
                <a:spcPct val="114000"/>
              </a:lnSpc>
            </a:pPr>
            <a:r>
              <a:rPr lang="en-US" sz="2000" dirty="0">
                <a:latin typeface="Times New Roman" panose="02020603050405020304" pitchFamily="18" charset="0"/>
                <a:cs typeface="Times New Roman" panose="02020603050405020304" pitchFamily="18" charset="0"/>
              </a:rPr>
              <a:t>Impact of subjective factors</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Cybersickness</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Fatigue</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Immersiveness</a:t>
            </a:r>
          </a:p>
          <a:p>
            <a:pPr marL="139700" indent="0">
              <a:buNone/>
            </a:pPr>
            <a:endParaRPr lang="en-US" dirty="0"/>
          </a:p>
        </p:txBody>
      </p:sp>
      <p:pic>
        <p:nvPicPr>
          <p:cNvPr id="10" name="Picture 9">
            <a:extLst>
              <a:ext uri="{FF2B5EF4-FFF2-40B4-BE49-F238E27FC236}">
                <a16:creationId xmlns:a16="http://schemas.microsoft.com/office/drawing/2014/main" id="{84B37A68-342D-3A3D-D530-FE79B845C697}"/>
              </a:ext>
            </a:extLst>
          </p:cNvPr>
          <p:cNvPicPr>
            <a:picLocks noChangeAspect="1"/>
          </p:cNvPicPr>
          <p:nvPr/>
        </p:nvPicPr>
        <p:blipFill>
          <a:blip r:embed="rId3"/>
          <a:stretch>
            <a:fillRect/>
          </a:stretch>
        </p:blipFill>
        <p:spPr>
          <a:xfrm>
            <a:off x="475073" y="2776713"/>
            <a:ext cx="2729585" cy="1422000"/>
          </a:xfrm>
          <a:prstGeom prst="rect">
            <a:avLst/>
          </a:prstGeom>
        </p:spPr>
      </p:pic>
      <p:pic>
        <p:nvPicPr>
          <p:cNvPr id="12" name="Picture 11">
            <a:extLst>
              <a:ext uri="{FF2B5EF4-FFF2-40B4-BE49-F238E27FC236}">
                <a16:creationId xmlns:a16="http://schemas.microsoft.com/office/drawing/2014/main" id="{B23377AF-BBF9-8688-F41F-020B22E6C62F}"/>
              </a:ext>
            </a:extLst>
          </p:cNvPr>
          <p:cNvPicPr>
            <a:picLocks noChangeAspect="1"/>
          </p:cNvPicPr>
          <p:nvPr/>
        </p:nvPicPr>
        <p:blipFill>
          <a:blip r:embed="rId4"/>
          <a:stretch>
            <a:fillRect/>
          </a:stretch>
        </p:blipFill>
        <p:spPr>
          <a:xfrm>
            <a:off x="3240810" y="2776713"/>
            <a:ext cx="2729585" cy="1422000"/>
          </a:xfrm>
          <a:prstGeom prst="rect">
            <a:avLst/>
          </a:prstGeom>
        </p:spPr>
      </p:pic>
      <p:pic>
        <p:nvPicPr>
          <p:cNvPr id="15" name="Picture 14">
            <a:extLst>
              <a:ext uri="{FF2B5EF4-FFF2-40B4-BE49-F238E27FC236}">
                <a16:creationId xmlns:a16="http://schemas.microsoft.com/office/drawing/2014/main" id="{4CB731C1-E558-D500-BD41-A5071155F6BB}"/>
              </a:ext>
            </a:extLst>
          </p:cNvPr>
          <p:cNvPicPr>
            <a:picLocks noChangeAspect="1"/>
          </p:cNvPicPr>
          <p:nvPr/>
        </p:nvPicPr>
        <p:blipFill>
          <a:blip r:embed="rId5"/>
          <a:stretch>
            <a:fillRect/>
          </a:stretch>
        </p:blipFill>
        <p:spPr>
          <a:xfrm>
            <a:off x="6006548" y="2776713"/>
            <a:ext cx="2728800" cy="1422000"/>
          </a:xfrm>
          <a:prstGeom prst="rect">
            <a:avLst/>
          </a:prstGeom>
        </p:spPr>
      </p:pic>
      <p:sp>
        <p:nvSpPr>
          <p:cNvPr id="17" name="Rectangle 16">
            <a:extLst>
              <a:ext uri="{FF2B5EF4-FFF2-40B4-BE49-F238E27FC236}">
                <a16:creationId xmlns:a16="http://schemas.microsoft.com/office/drawing/2014/main" id="{8A3ED034-A9CE-11F1-F220-1361066EF4D1}"/>
              </a:ext>
            </a:extLst>
          </p:cNvPr>
          <p:cNvSpPr/>
          <p:nvPr/>
        </p:nvSpPr>
        <p:spPr>
          <a:xfrm>
            <a:off x="439941" y="2729567"/>
            <a:ext cx="2804161" cy="155020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D309FC-CAB2-DC82-6FE7-70A8CA913083}"/>
              </a:ext>
            </a:extLst>
          </p:cNvPr>
          <p:cNvSpPr/>
          <p:nvPr/>
        </p:nvSpPr>
        <p:spPr>
          <a:xfrm>
            <a:off x="3239790" y="2729567"/>
            <a:ext cx="2735467" cy="15502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EE3AC9-F363-5EEF-1535-2788405E40CF}"/>
              </a:ext>
            </a:extLst>
          </p:cNvPr>
          <p:cNvSpPr/>
          <p:nvPr/>
        </p:nvSpPr>
        <p:spPr>
          <a:xfrm>
            <a:off x="5975518" y="2729567"/>
            <a:ext cx="2799587" cy="15502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C188587-9C76-E741-824D-C1E7F452B7BF}"/>
              </a:ext>
            </a:extLst>
          </p:cNvPr>
          <p:cNvSpPr txBox="1"/>
          <p:nvPr/>
        </p:nvSpPr>
        <p:spPr>
          <a:xfrm>
            <a:off x="1277940" y="4431355"/>
            <a:ext cx="6655324" cy="369332"/>
          </a:xfrm>
          <a:prstGeom prst="rect">
            <a:avLst/>
          </a:prstGeom>
          <a:noFill/>
        </p:spPr>
        <p:txBody>
          <a:bodyPr wrap="square" rtlCol="0">
            <a:spAutoFit/>
          </a:bodyPr>
          <a:lstStyle/>
          <a:p>
            <a:pPr algn="ctr"/>
            <a:r>
              <a:rPr lang="en-US" sz="1800" dirty="0">
                <a:solidFill>
                  <a:srgbClr val="FF0000"/>
                </a:solidFill>
                <a:latin typeface="Times New Roman" panose="02020603050405020304" pitchFamily="18" charset="0"/>
                <a:cs typeface="Times New Roman" panose="02020603050405020304" pitchFamily="18" charset="0"/>
              </a:rPr>
              <a:t>EyeQoE achieves </a:t>
            </a:r>
            <a:r>
              <a:rPr lang="en-US" sz="1800" b="1" dirty="0">
                <a:solidFill>
                  <a:srgbClr val="FF0000"/>
                </a:solidFill>
                <a:latin typeface="Times New Roman" panose="02020603050405020304" pitchFamily="18" charset="0"/>
                <a:cs typeface="Times New Roman" panose="02020603050405020304" pitchFamily="18" charset="0"/>
              </a:rPr>
              <a:t>≥ 10% higher accuracy </a:t>
            </a:r>
            <a:r>
              <a:rPr lang="en-US" sz="1800" dirty="0">
                <a:solidFill>
                  <a:srgbClr val="FF0000"/>
                </a:solidFill>
                <a:latin typeface="Times New Roman" panose="02020603050405020304" pitchFamily="18" charset="0"/>
                <a:cs typeface="Times New Roman" panose="02020603050405020304" pitchFamily="18" charset="0"/>
              </a:rPr>
              <a:t>than state-of-the-arts</a:t>
            </a:r>
          </a:p>
        </p:txBody>
      </p:sp>
    </p:spTree>
    <p:extLst>
      <p:ext uri="{BB962C8B-B14F-4D97-AF65-F5344CB8AC3E}">
        <p14:creationId xmlns:p14="http://schemas.microsoft.com/office/powerpoint/2010/main" val="371520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3" presetClass="emph" presetSubtype="2" fill="hold" nodeType="withEffect">
                                  <p:stCondLst>
                                    <p:cond delay="0"/>
                                  </p:stCondLst>
                                  <p:childTnLst>
                                    <p:animClr clrSpc="rgb" dir="cw">
                                      <p:cBhvr override="childStyle">
                                        <p:cTn id="32" dur="500" fill="hold"/>
                                        <p:tgtEl>
                                          <p:spTgt spid="14">
                                            <p:txEl>
                                              <p:pRg st="1" end="1"/>
                                            </p:txEl>
                                          </p:spTgt>
                                        </p:tgtEl>
                                        <p:attrNameLst>
                                          <p:attrName>style.color</p:attrName>
                                        </p:attrNameLst>
                                      </p:cBhvr>
                                      <p:to>
                                        <a:srgbClr val="FFC000"/>
                                      </p:to>
                                    </p:animClr>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3" presetClass="emph" presetSubtype="2" fill="hold" nodeType="withEffect">
                                  <p:stCondLst>
                                    <p:cond delay="0"/>
                                  </p:stCondLst>
                                  <p:childTnLst>
                                    <p:animClr clrSpc="rgb" dir="cw">
                                      <p:cBhvr override="childStyle">
                                        <p:cTn id="39" dur="500" fill="hold"/>
                                        <p:tgtEl>
                                          <p:spTgt spid="14">
                                            <p:txEl>
                                              <p:pRg st="2" end="2"/>
                                            </p:txEl>
                                          </p:spTgt>
                                        </p:tgtEl>
                                        <p:attrNameLst>
                                          <p:attrName>style.color</p:attrName>
                                        </p:attrNameLst>
                                      </p:cBhvr>
                                      <p:to>
                                        <a:srgbClr val="70AD47"/>
                                      </p:to>
                                    </p:animClr>
                                  </p:childTnLst>
                                </p:cTn>
                              </p:par>
                              <p:par>
                                <p:cTn id="40" presetID="1" presetClass="exit" presetSubtype="0" fill="hold" grpId="1" nodeType="with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3" presetClass="emph" presetSubtype="2" fill="hold" nodeType="withEffect">
                                  <p:stCondLst>
                                    <p:cond delay="0"/>
                                  </p:stCondLst>
                                  <p:childTnLst>
                                    <p:animClr clrSpc="rgb" dir="cw">
                                      <p:cBhvr override="childStyle">
                                        <p:cTn id="48" dur="500" fill="hold"/>
                                        <p:tgtEl>
                                          <p:spTgt spid="14">
                                            <p:txEl>
                                              <p:pRg st="3" end="3"/>
                                            </p:txEl>
                                          </p:spTgt>
                                        </p:tgtEl>
                                        <p:attrNameLst>
                                          <p:attrName>style.color</p:attrName>
                                        </p:attrNameLst>
                                      </p:cBhvr>
                                      <p:to>
                                        <a:srgbClr val="4472C4"/>
                                      </p:to>
                                    </p:animClr>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 presetClass="exit" presetSubtype="0" fill="hold" grpId="1" nodeType="withEffect">
                                  <p:stCondLst>
                                    <p:cond delay="0"/>
                                  </p:stCondLst>
                                  <p:childTnLst>
                                    <p:set>
                                      <p:cBhvr>
                                        <p:cTn id="57"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7" grpId="0" animBg="1"/>
      <p:bldP spid="17" grpId="1" animBg="1"/>
      <p:bldP spid="19" grpId="0" animBg="1"/>
      <p:bldP spid="19" grpId="1" animBg="1"/>
      <p:bldP spid="21" grpId="0" animBg="1"/>
      <p:bldP spid="21" grpId="1"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 dirty="0">
                <a:latin typeface="Times New Roman"/>
                <a:ea typeface="Times New Roman"/>
                <a:cs typeface="Times New Roman"/>
                <a:sym typeface="Times New Roman"/>
              </a:rPr>
              <a:t>Motivation: 360-degree Video Streaming</a:t>
            </a:r>
            <a:endParaRPr lang="en-US" dirty="0"/>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1152475"/>
            <a:ext cx="8520600" cy="2832227"/>
          </a:xfrm>
        </p:spPr>
        <p:txBody>
          <a:bodyPr/>
          <a:lstStyle/>
          <a:p>
            <a:r>
              <a:rPr lang="en-US" sz="2000" dirty="0">
                <a:solidFill>
                  <a:schemeClr val="bg2"/>
                </a:solidFill>
                <a:latin typeface="Times New Roman" panose="02020603050405020304" pitchFamily="18" charset="0"/>
                <a:cs typeface="Times New Roman" panose="02020603050405020304" pitchFamily="18" charset="0"/>
              </a:rPr>
              <a:t>Immersive &amp; interactive experience</a:t>
            </a:r>
          </a:p>
        </p:txBody>
      </p:sp>
      <p:sp>
        <p:nvSpPr>
          <p:cNvPr id="7" name="Text Placeholder 3">
            <a:extLst>
              <a:ext uri="{FF2B5EF4-FFF2-40B4-BE49-F238E27FC236}">
                <a16:creationId xmlns:a16="http://schemas.microsoft.com/office/drawing/2014/main" id="{AD302FFC-1E85-46C1-85DE-6E1898163B14}"/>
              </a:ext>
            </a:extLst>
          </p:cNvPr>
          <p:cNvSpPr txBox="1">
            <a:spLocks/>
          </p:cNvSpPr>
          <p:nvPr/>
        </p:nvSpPr>
        <p:spPr>
          <a:xfrm>
            <a:off x="311700" y="1591321"/>
            <a:ext cx="5405159" cy="9772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2000" dirty="0">
                <a:latin typeface="Times New Roman" panose="02020603050405020304" pitchFamily="18" charset="0"/>
                <a:cs typeface="Times New Roman" panose="02020603050405020304" pitchFamily="18" charset="0"/>
              </a:rPr>
              <a:t>Extremely high </a:t>
            </a:r>
            <a:r>
              <a:rPr lang="en-US" sz="2000" dirty="0">
                <a:solidFill>
                  <a:schemeClr val="bg2"/>
                </a:solidFill>
                <a:latin typeface="Times New Roman" panose="02020603050405020304" pitchFamily="18" charset="0"/>
                <a:cs typeface="Times New Roman" panose="02020603050405020304" pitchFamily="18" charset="0"/>
              </a:rPr>
              <a:t>bandwidth requirement</a:t>
            </a:r>
          </a:p>
        </p:txBody>
      </p:sp>
      <p:graphicFrame>
        <p:nvGraphicFramePr>
          <p:cNvPr id="46" name="Table 4">
            <a:extLst>
              <a:ext uri="{FF2B5EF4-FFF2-40B4-BE49-F238E27FC236}">
                <a16:creationId xmlns:a16="http://schemas.microsoft.com/office/drawing/2014/main" id="{F5735150-6F00-CAA0-96B0-76891EDB9839}"/>
              </a:ext>
            </a:extLst>
          </p:cNvPr>
          <p:cNvGraphicFramePr>
            <a:graphicFrameLocks noGrp="1"/>
          </p:cNvGraphicFramePr>
          <p:nvPr>
            <p:extLst>
              <p:ext uri="{D42A27DB-BD31-4B8C-83A1-F6EECF244321}">
                <p14:modId xmlns:p14="http://schemas.microsoft.com/office/powerpoint/2010/main" val="2625745767"/>
              </p:ext>
            </p:extLst>
          </p:nvPr>
        </p:nvGraphicFramePr>
        <p:xfrm>
          <a:off x="497935" y="2215843"/>
          <a:ext cx="4802056" cy="2318160"/>
        </p:xfrm>
        <a:graphic>
          <a:graphicData uri="http://schemas.openxmlformats.org/drawingml/2006/table">
            <a:tbl>
              <a:tblPr firstRow="1" bandRow="1">
                <a:tableStyleId>{5FD0F851-EC5A-4D38-B0AD-8093EC10F338}</a:tableStyleId>
              </a:tblPr>
              <a:tblGrid>
                <a:gridCol w="1556067">
                  <a:extLst>
                    <a:ext uri="{9D8B030D-6E8A-4147-A177-3AD203B41FA5}">
                      <a16:colId xmlns:a16="http://schemas.microsoft.com/office/drawing/2014/main" val="815658424"/>
                    </a:ext>
                  </a:extLst>
                </a:gridCol>
                <a:gridCol w="1065530">
                  <a:extLst>
                    <a:ext uri="{9D8B030D-6E8A-4147-A177-3AD203B41FA5}">
                      <a16:colId xmlns:a16="http://schemas.microsoft.com/office/drawing/2014/main" val="395298828"/>
                    </a:ext>
                  </a:extLst>
                </a:gridCol>
                <a:gridCol w="1038543">
                  <a:extLst>
                    <a:ext uri="{9D8B030D-6E8A-4147-A177-3AD203B41FA5}">
                      <a16:colId xmlns:a16="http://schemas.microsoft.com/office/drawing/2014/main" val="2373455319"/>
                    </a:ext>
                  </a:extLst>
                </a:gridCol>
                <a:gridCol w="1141916">
                  <a:extLst>
                    <a:ext uri="{9D8B030D-6E8A-4147-A177-3AD203B41FA5}">
                      <a16:colId xmlns:a16="http://schemas.microsoft.com/office/drawing/2014/main" val="3751597496"/>
                    </a:ext>
                  </a:extLst>
                </a:gridCol>
              </a:tblGrid>
              <a:tr h="360000">
                <a:tc>
                  <a:txBody>
                    <a:bodyPr/>
                    <a:lstStyle/>
                    <a:p>
                      <a:pPr algn="ctr"/>
                      <a:r>
                        <a:rPr lang="en-US" sz="1400" dirty="0">
                          <a:latin typeface="Times New Roman" panose="02020603050405020304" pitchFamily="18" charset="0"/>
                          <a:cs typeface="Times New Roman" panose="02020603050405020304" pitchFamily="18" charset="0"/>
                        </a:rPr>
                        <a:t>Video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Resolution</a:t>
                      </a:r>
                    </a:p>
                  </a:txBody>
                  <a:tcPr/>
                </a:tc>
                <a:tc>
                  <a:txBody>
                    <a:bodyPr/>
                    <a:lstStyle/>
                    <a:p>
                      <a:pPr algn="ctr"/>
                      <a:r>
                        <a:rPr lang="en-US" sz="1400" dirty="0">
                          <a:latin typeface="Times New Roman" panose="02020603050405020304" pitchFamily="18" charset="0"/>
                          <a:cs typeface="Times New Roman" panose="02020603050405020304" pitchFamily="18" charset="0"/>
                        </a:rPr>
                        <a:t>Required Bandwidth</a:t>
                      </a:r>
                    </a:p>
                  </a:txBody>
                  <a:tcPr/>
                </a:tc>
                <a:tc>
                  <a:txBody>
                    <a:bodyPr/>
                    <a:lstStyle/>
                    <a:p>
                      <a:pPr algn="ctr"/>
                      <a:r>
                        <a:rPr lang="en-US" sz="1400" dirty="0">
                          <a:latin typeface="Times New Roman" panose="02020603050405020304" pitchFamily="18" charset="0"/>
                          <a:cs typeface="Times New Roman" panose="02020603050405020304" pitchFamily="18" charset="0"/>
                        </a:rPr>
                        <a:t>Field of View Area</a:t>
                      </a:r>
                    </a:p>
                  </a:txBody>
                  <a:tcPr/>
                </a:tc>
                <a:tc>
                  <a:txBody>
                    <a:bodyPr/>
                    <a:lstStyle/>
                    <a:p>
                      <a:pPr algn="ctr"/>
                      <a:r>
                        <a:rPr lang="en-US" sz="1400" dirty="0">
                          <a:latin typeface="Times New Roman" panose="02020603050405020304" pitchFamily="18" charset="0"/>
                          <a:cs typeface="Times New Roman" panose="02020603050405020304" pitchFamily="18" charset="0"/>
                        </a:rPr>
                        <a:t>Visual Experience</a:t>
                      </a:r>
                    </a:p>
                  </a:txBody>
                  <a:tcPr/>
                </a:tc>
                <a:extLst>
                  <a:ext uri="{0D108BD9-81ED-4DB2-BD59-A6C34878D82A}">
                    <a16:rowId xmlns:a16="http://schemas.microsoft.com/office/drawing/2014/main" val="1624283744"/>
                  </a:ext>
                </a:extLst>
              </a:tr>
              <a:tr h="360000">
                <a:tc>
                  <a:txBody>
                    <a:bodyPr/>
                    <a:lstStyle/>
                    <a:p>
                      <a:pPr algn="ct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1080×</a:t>
                      </a:r>
                      <a:r>
                        <a:rPr lang="en-US" sz="1400" dirty="0">
                          <a:latin typeface="Times New Roman" panose="02020603050405020304" pitchFamily="18" charset="0"/>
                          <a:cs typeface="Times New Roman" panose="02020603050405020304" pitchFamily="18" charset="0"/>
                        </a:rPr>
                        <a:t>720 (HD)</a:t>
                      </a:r>
                    </a:p>
                  </a:txBody>
                  <a:tcPr/>
                </a:tc>
                <a:tc>
                  <a:txBody>
                    <a:bodyPr/>
                    <a:lstStyle/>
                    <a:p>
                      <a:pPr algn="ctr"/>
                      <a:r>
                        <a:rPr lang="en-US" sz="1400" dirty="0">
                          <a:latin typeface="Times New Roman" panose="02020603050405020304" pitchFamily="18" charset="0"/>
                          <a:cs typeface="Times New Roman" panose="02020603050405020304" pitchFamily="18" charset="0"/>
                        </a:rPr>
                        <a:t>2.5 Mbps</a:t>
                      </a:r>
                    </a:p>
                  </a:txBody>
                  <a:tcPr/>
                </a:tc>
                <a:tc>
                  <a:txBody>
                    <a:bodyPr/>
                    <a:lstStyle/>
                    <a:p>
                      <a:pPr algn="ctr"/>
                      <a:r>
                        <a:rPr lang="en-US" sz="1400" dirty="0">
                          <a:latin typeface="Times New Roman" panose="02020603050405020304" pitchFamily="18" charset="0"/>
                          <a:cs typeface="Times New Roman" panose="02020603050405020304" pitchFamily="18" charset="0"/>
                        </a:rPr>
                        <a:t>270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×360</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24685696"/>
                  </a:ext>
                </a:extLst>
              </a:tr>
              <a:tr h="360000">
                <a:tc>
                  <a:txBody>
                    <a:bodyPr/>
                    <a:lstStyle/>
                    <a:p>
                      <a:pPr algn="ctr"/>
                      <a:r>
                        <a:rPr lang="en-US" sz="1400" dirty="0">
                          <a:latin typeface="Times New Roman" panose="02020603050405020304" pitchFamily="18" charset="0"/>
                          <a:cs typeface="Times New Roman" panose="02020603050405020304" pitchFamily="18" charset="0"/>
                        </a:rPr>
                        <a:t>1920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a:t>
                      </a:r>
                      <a:r>
                        <a:rPr lang="en-US" sz="1400" dirty="0">
                          <a:latin typeface="Times New Roman" panose="02020603050405020304" pitchFamily="18" charset="0"/>
                          <a:cs typeface="Times New Roman" panose="02020603050405020304" pitchFamily="18" charset="0"/>
                        </a:rPr>
                        <a:t>1080 (FHD)</a:t>
                      </a:r>
                    </a:p>
                  </a:txBody>
                  <a:tcPr/>
                </a:tc>
                <a:tc>
                  <a:txBody>
                    <a:bodyPr/>
                    <a:lstStyle/>
                    <a:p>
                      <a:pPr algn="ctr"/>
                      <a:r>
                        <a:rPr lang="en-US" sz="1400" dirty="0">
                          <a:latin typeface="Times New Roman" panose="02020603050405020304" pitchFamily="18" charset="0"/>
                          <a:cs typeface="Times New Roman" panose="02020603050405020304" pitchFamily="18" charset="0"/>
                        </a:rPr>
                        <a:t>5 Mbps</a:t>
                      </a:r>
                    </a:p>
                  </a:txBody>
                  <a:tcPr/>
                </a:tc>
                <a:tc>
                  <a:txBody>
                    <a:bodyPr/>
                    <a:lstStyle/>
                    <a:p>
                      <a:pPr algn="ctr"/>
                      <a:r>
                        <a:rPr lang="en-US" sz="1400" dirty="0">
                          <a:latin typeface="Times New Roman" panose="02020603050405020304" pitchFamily="18" charset="0"/>
                          <a:cs typeface="Times New Roman" panose="02020603050405020304" pitchFamily="18" charset="0"/>
                        </a:rPr>
                        <a:t>480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×540</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4237814"/>
                  </a:ext>
                </a:extLst>
              </a:tr>
              <a:tr h="360000">
                <a:tc>
                  <a:txBody>
                    <a:bodyPr/>
                    <a:lstStyle/>
                    <a:p>
                      <a:pPr algn="ctr"/>
                      <a:r>
                        <a:rPr lang="en-US" sz="1400" dirty="0">
                          <a:latin typeface="Times New Roman" panose="02020603050405020304" pitchFamily="18" charset="0"/>
                          <a:cs typeface="Times New Roman" panose="02020603050405020304" pitchFamily="18" charset="0"/>
                        </a:rPr>
                        <a:t>2560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×1440 (2K)</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Times New Roman" panose="02020603050405020304" pitchFamily="18" charset="0"/>
                          <a:cs typeface="Times New Roman" panose="02020603050405020304" pitchFamily="18" charset="0"/>
                        </a:rPr>
                        <a:t>12 Mbps</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latin typeface="Times New Roman" panose="02020603050405020304" pitchFamily="18" charset="0"/>
                          <a:cs typeface="Times New Roman" panose="02020603050405020304" pitchFamily="18" charset="0"/>
                        </a:rPr>
                        <a:t>640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×720</a:t>
                      </a:r>
                      <a:endParaRPr lang="en-US"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50811328"/>
                  </a:ext>
                </a:extLst>
              </a:tr>
              <a:tr h="360000">
                <a:tc>
                  <a:txBody>
                    <a:bodyPr/>
                    <a:lstStyle/>
                    <a:p>
                      <a:pPr algn="ctr"/>
                      <a:r>
                        <a:rPr lang="en-US" sz="1400" dirty="0">
                          <a:latin typeface="Times New Roman" panose="02020603050405020304" pitchFamily="18" charset="0"/>
                          <a:cs typeface="Times New Roman" panose="02020603050405020304" pitchFamily="18" charset="0"/>
                        </a:rPr>
                        <a:t>3840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×2160 (4K)</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400" dirty="0">
                          <a:latin typeface="Times New Roman" panose="02020603050405020304" pitchFamily="18" charset="0"/>
                          <a:cs typeface="Times New Roman" panose="02020603050405020304" pitchFamily="18" charset="0"/>
                        </a:rPr>
                        <a:t>25 Mbps</a:t>
                      </a:r>
                    </a:p>
                  </a:txBody>
                  <a:tcPr/>
                </a:tc>
                <a:tc>
                  <a:txBody>
                    <a:bodyPr/>
                    <a:lstStyle/>
                    <a:p>
                      <a:pPr algn="ctr"/>
                      <a:r>
                        <a:rPr lang="en-US" sz="1400" dirty="0">
                          <a:latin typeface="Times New Roman" panose="02020603050405020304" pitchFamily="18" charset="0"/>
                          <a:cs typeface="Times New Roman" panose="02020603050405020304" pitchFamily="18" charset="0"/>
                        </a:rPr>
                        <a:t>960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×1080</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12231016"/>
                  </a:ext>
                </a:extLst>
              </a:tr>
              <a:tr h="360000">
                <a:tc>
                  <a:txBody>
                    <a:bodyPr/>
                    <a:lstStyle/>
                    <a:p>
                      <a:pPr algn="ctr"/>
                      <a:r>
                        <a:rPr lang="en-US" sz="1400" dirty="0">
                          <a:latin typeface="Times New Roman" panose="02020603050405020304" pitchFamily="18" charset="0"/>
                          <a:cs typeface="Times New Roman" panose="02020603050405020304" pitchFamily="18" charset="0"/>
                        </a:rPr>
                        <a:t>7680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×4320 (8K)</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400" dirty="0">
                          <a:latin typeface="Times New Roman" panose="02020603050405020304" pitchFamily="18" charset="0"/>
                          <a:cs typeface="Times New Roman" panose="02020603050405020304" pitchFamily="18" charset="0"/>
                        </a:rPr>
                        <a:t>&gt;50 Mbps</a:t>
                      </a:r>
                    </a:p>
                  </a:txBody>
                  <a:tcPr/>
                </a:tc>
                <a:tc>
                  <a:txBody>
                    <a:bodyPr/>
                    <a:lstStyle/>
                    <a:p>
                      <a:pPr algn="ctr"/>
                      <a:r>
                        <a:rPr lang="en-US" sz="1400" dirty="0">
                          <a:latin typeface="Times New Roman" panose="02020603050405020304" pitchFamily="18" charset="0"/>
                          <a:cs typeface="Times New Roman" panose="02020603050405020304" pitchFamily="18" charset="0"/>
                        </a:rPr>
                        <a:t>1920</a:t>
                      </a:r>
                      <a:r>
                        <a:rPr lang="en-US" sz="1400" b="0" u="none" strike="noStrike" cap="none" dirty="0">
                          <a:solidFill>
                            <a:schemeClr val="dk1"/>
                          </a:solidFill>
                          <a:effectLst/>
                          <a:latin typeface="Times New Roman" panose="02020603050405020304" pitchFamily="18" charset="0"/>
                          <a:cs typeface="Times New Roman" panose="02020603050405020304" pitchFamily="18" charset="0"/>
                          <a:sym typeface="Arial"/>
                        </a:rPr>
                        <a:t>×2160</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8706689"/>
                  </a:ext>
                </a:extLst>
              </a:tr>
            </a:tbl>
          </a:graphicData>
        </a:graphic>
      </p:graphicFrame>
      <p:grpSp>
        <p:nvGrpSpPr>
          <p:cNvPr id="89" name="Group 88">
            <a:extLst>
              <a:ext uri="{FF2B5EF4-FFF2-40B4-BE49-F238E27FC236}">
                <a16:creationId xmlns:a16="http://schemas.microsoft.com/office/drawing/2014/main" id="{D62C1AA4-0B04-2669-AEAE-40CD6BB2B560}"/>
              </a:ext>
            </a:extLst>
          </p:cNvPr>
          <p:cNvGrpSpPr/>
          <p:nvPr/>
        </p:nvGrpSpPr>
        <p:grpSpPr>
          <a:xfrm>
            <a:off x="5612949" y="1319326"/>
            <a:ext cx="2467639" cy="1370544"/>
            <a:chOff x="5612949" y="1319326"/>
            <a:chExt cx="2467639" cy="1370544"/>
          </a:xfrm>
        </p:grpSpPr>
        <p:pic>
          <p:nvPicPr>
            <p:cNvPr id="55" name="Picture 4" descr="Why Brands Should Be Utilising The Power Of 360 Video - Social Media Agency">
              <a:extLst>
                <a:ext uri="{FF2B5EF4-FFF2-40B4-BE49-F238E27FC236}">
                  <a16:creationId xmlns:a16="http://schemas.microsoft.com/office/drawing/2014/main" id="{C25FF57D-318C-B642-E75C-55DC56F70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949" y="1319326"/>
              <a:ext cx="2194191" cy="10970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6" name="Picture 4" descr="Why Brands Should Be Utilising The Power Of 360 Video - Social Media Agency">
              <a:extLst>
                <a:ext uri="{FF2B5EF4-FFF2-40B4-BE49-F238E27FC236}">
                  <a16:creationId xmlns:a16="http://schemas.microsoft.com/office/drawing/2014/main" id="{DE8CB273-547F-5FBE-D6C2-A8DD09EA7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39" y="1374016"/>
              <a:ext cx="2194191" cy="10970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7" name="Picture 4" descr="Why Brands Should Be Utilising The Power Of 360 Video - Social Media Agency">
              <a:extLst>
                <a:ext uri="{FF2B5EF4-FFF2-40B4-BE49-F238E27FC236}">
                  <a16:creationId xmlns:a16="http://schemas.microsoft.com/office/drawing/2014/main" id="{311EB9AC-5A64-AAE6-7E27-4F206CCCB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328" y="1428705"/>
              <a:ext cx="2194191" cy="10970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7" name="Picture 4" descr="Why Brands Should Be Utilising The Power Of 360 Video - Social Media Agency">
              <a:extLst>
                <a:ext uri="{FF2B5EF4-FFF2-40B4-BE49-F238E27FC236}">
                  <a16:creationId xmlns:a16="http://schemas.microsoft.com/office/drawing/2014/main" id="{B2170A8B-3A46-3CB1-5428-2EC38DB7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018" y="1483395"/>
              <a:ext cx="2194191" cy="10970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9" name="Picture 4" descr="Why Brands Should Be Utilising The Power Of 360 Video - Social Media Agency">
              <a:extLst>
                <a:ext uri="{FF2B5EF4-FFF2-40B4-BE49-F238E27FC236}">
                  <a16:creationId xmlns:a16="http://schemas.microsoft.com/office/drawing/2014/main" id="{6B62B519-24DD-05D7-F80A-411AAA598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362" y="1538084"/>
              <a:ext cx="2194191" cy="10970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0" name="Picture 4" descr="Why Brands Should Be Utilising The Power Of 360 Video - Social Media Agency">
              <a:extLst>
                <a:ext uri="{FF2B5EF4-FFF2-40B4-BE49-F238E27FC236}">
                  <a16:creationId xmlns:a16="http://schemas.microsoft.com/office/drawing/2014/main" id="{F60F14E2-8BE5-9362-891D-B47CCBB73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397" y="1592774"/>
              <a:ext cx="2194191" cy="109709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23" name="Terminator 22">
            <a:extLst>
              <a:ext uri="{FF2B5EF4-FFF2-40B4-BE49-F238E27FC236}">
                <a16:creationId xmlns:a16="http://schemas.microsoft.com/office/drawing/2014/main" id="{5C4D8293-9565-AFE4-410A-231E2A1F92F2}"/>
              </a:ext>
            </a:extLst>
          </p:cNvPr>
          <p:cNvSpPr/>
          <p:nvPr/>
        </p:nvSpPr>
        <p:spPr>
          <a:xfrm rot="5400000">
            <a:off x="6489701" y="1792383"/>
            <a:ext cx="565230" cy="702797"/>
          </a:xfrm>
          <a:prstGeom prst="flowChartTerminator">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58" name="Picture 4" descr="Why Brands Should Be Utilising The Power Of 360 Video - Social Media Agency">
            <a:extLst>
              <a:ext uri="{FF2B5EF4-FFF2-40B4-BE49-F238E27FC236}">
                <a16:creationId xmlns:a16="http://schemas.microsoft.com/office/drawing/2014/main" id="{022311B1-9193-FF4D-C398-CAD4BB2CAE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83" t="25471" r="42986" b="23413"/>
          <a:stretch/>
        </p:blipFill>
        <p:spPr bwMode="auto">
          <a:xfrm>
            <a:off x="6089504" y="3188016"/>
            <a:ext cx="1558279" cy="1243421"/>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9CB664A5-0608-6712-148D-A9B2F130F940}"/>
              </a:ext>
            </a:extLst>
          </p:cNvPr>
          <p:cNvGrpSpPr/>
          <p:nvPr/>
        </p:nvGrpSpPr>
        <p:grpSpPr>
          <a:xfrm>
            <a:off x="4628627" y="2785829"/>
            <a:ext cx="252000" cy="1692000"/>
            <a:chOff x="4628627" y="2785829"/>
            <a:chExt cx="252000" cy="1692000"/>
          </a:xfrm>
        </p:grpSpPr>
        <p:sp>
          <p:nvSpPr>
            <p:cNvPr id="62" name="Smiley Face 61">
              <a:extLst>
                <a:ext uri="{FF2B5EF4-FFF2-40B4-BE49-F238E27FC236}">
                  <a16:creationId xmlns:a16="http://schemas.microsoft.com/office/drawing/2014/main" id="{4C1E4125-05B3-32AA-0F7A-D248DB0B2982}"/>
                </a:ext>
              </a:extLst>
            </p:cNvPr>
            <p:cNvSpPr/>
            <p:nvPr/>
          </p:nvSpPr>
          <p:spPr>
            <a:xfrm>
              <a:off x="4628627" y="2785829"/>
              <a:ext cx="252000" cy="252000"/>
            </a:xfrm>
            <a:prstGeom prst="smileyFace">
              <a:avLst>
                <a:gd name="adj" fmla="val -4653"/>
              </a:avLst>
            </a:prstGeom>
            <a:no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4" name="Smiley Face 63">
              <a:extLst>
                <a:ext uri="{FF2B5EF4-FFF2-40B4-BE49-F238E27FC236}">
                  <a16:creationId xmlns:a16="http://schemas.microsoft.com/office/drawing/2014/main" id="{DA56D5ED-8828-4E9C-1D49-C532BE4D924A}"/>
                </a:ext>
              </a:extLst>
            </p:cNvPr>
            <p:cNvSpPr/>
            <p:nvPr/>
          </p:nvSpPr>
          <p:spPr>
            <a:xfrm>
              <a:off x="4628627" y="3144663"/>
              <a:ext cx="252000" cy="252000"/>
            </a:xfrm>
            <a:prstGeom prst="smileyFace">
              <a:avLst>
                <a:gd name="adj" fmla="val -4653"/>
              </a:avLst>
            </a:prstGeom>
            <a:no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5" name="Smiley Face 64">
              <a:extLst>
                <a:ext uri="{FF2B5EF4-FFF2-40B4-BE49-F238E27FC236}">
                  <a16:creationId xmlns:a16="http://schemas.microsoft.com/office/drawing/2014/main" id="{CC467D21-5DBF-E077-F526-41D859A497B7}"/>
                </a:ext>
              </a:extLst>
            </p:cNvPr>
            <p:cNvSpPr/>
            <p:nvPr/>
          </p:nvSpPr>
          <p:spPr>
            <a:xfrm>
              <a:off x="4628627" y="3505829"/>
              <a:ext cx="252000" cy="252000"/>
            </a:xfrm>
            <a:prstGeom prst="smileyFace">
              <a:avLst>
                <a:gd name="adj" fmla="val -4653"/>
              </a:avLst>
            </a:prstGeom>
            <a:no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Smiley Face 65">
              <a:extLst>
                <a:ext uri="{FF2B5EF4-FFF2-40B4-BE49-F238E27FC236}">
                  <a16:creationId xmlns:a16="http://schemas.microsoft.com/office/drawing/2014/main" id="{1A396616-336F-AADB-C7D3-7760754F4B26}"/>
                </a:ext>
              </a:extLst>
            </p:cNvPr>
            <p:cNvSpPr/>
            <p:nvPr/>
          </p:nvSpPr>
          <p:spPr>
            <a:xfrm>
              <a:off x="4628627" y="3865829"/>
              <a:ext cx="252000" cy="252000"/>
            </a:xfrm>
            <a:prstGeom prst="smileyFace">
              <a:avLst>
                <a:gd name="adj" fmla="val -576"/>
              </a:avLst>
            </a:prstGeom>
            <a:noFill/>
            <a:ln>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7" name="Smiley Face 66">
              <a:extLst>
                <a:ext uri="{FF2B5EF4-FFF2-40B4-BE49-F238E27FC236}">
                  <a16:creationId xmlns:a16="http://schemas.microsoft.com/office/drawing/2014/main" id="{B39B3F82-F172-274D-2C24-73C97E4C7714}"/>
                </a:ext>
              </a:extLst>
            </p:cNvPr>
            <p:cNvSpPr/>
            <p:nvPr/>
          </p:nvSpPr>
          <p:spPr>
            <a:xfrm>
              <a:off x="4628627" y="4225829"/>
              <a:ext cx="252000" cy="252000"/>
            </a:xfrm>
            <a:prstGeom prst="smileyFace">
              <a:avLst>
                <a:gd name="adj" fmla="val 4653"/>
              </a:avLst>
            </a:prstGeom>
            <a:no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69" name="Rectangular Callout 68">
            <a:extLst>
              <a:ext uri="{FF2B5EF4-FFF2-40B4-BE49-F238E27FC236}">
                <a16:creationId xmlns:a16="http://schemas.microsoft.com/office/drawing/2014/main" id="{2C593AF9-EF44-A342-3EBF-D616459A5174}"/>
              </a:ext>
            </a:extLst>
          </p:cNvPr>
          <p:cNvSpPr/>
          <p:nvPr/>
        </p:nvSpPr>
        <p:spPr>
          <a:xfrm>
            <a:off x="6089504" y="3205371"/>
            <a:ext cx="1558279" cy="1206000"/>
          </a:xfrm>
          <a:prstGeom prst="wedgeRectCallout">
            <a:avLst>
              <a:gd name="adj1" fmla="val -4051"/>
              <a:gd name="adj2" fmla="val -113123"/>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pic>
        <p:nvPicPr>
          <p:cNvPr id="76" name="Graphic 75" descr="Eye with solid fill">
            <a:extLst>
              <a:ext uri="{FF2B5EF4-FFF2-40B4-BE49-F238E27FC236}">
                <a16:creationId xmlns:a16="http://schemas.microsoft.com/office/drawing/2014/main" id="{7B5CF2A1-9E14-2F7A-B8BF-AABBBB9417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4076" y="3960749"/>
            <a:ext cx="360000" cy="360000"/>
          </a:xfrm>
          <a:prstGeom prst="rect">
            <a:avLst/>
          </a:prstGeom>
        </p:spPr>
      </p:pic>
      <p:pic>
        <p:nvPicPr>
          <p:cNvPr id="78" name="Graphic 77" descr="Download from cloud with solid fill">
            <a:extLst>
              <a:ext uri="{FF2B5EF4-FFF2-40B4-BE49-F238E27FC236}">
                <a16:creationId xmlns:a16="http://schemas.microsoft.com/office/drawing/2014/main" id="{5FFC3F98-3062-32E5-08A4-20D35AA114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64076" y="2225639"/>
            <a:ext cx="360000" cy="360000"/>
          </a:xfrm>
          <a:prstGeom prst="rect">
            <a:avLst/>
          </a:prstGeom>
        </p:spPr>
      </p:pic>
      <p:pic>
        <p:nvPicPr>
          <p:cNvPr id="80" name="Graphic 79" descr="Virtual Reality headset with solid fill">
            <a:extLst>
              <a:ext uri="{FF2B5EF4-FFF2-40B4-BE49-F238E27FC236}">
                <a16:creationId xmlns:a16="http://schemas.microsoft.com/office/drawing/2014/main" id="{E963F499-1562-D76B-0C23-73EE672807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64076" y="3093194"/>
            <a:ext cx="360000" cy="360000"/>
          </a:xfrm>
          <a:prstGeom prst="rect">
            <a:avLst/>
          </a:prstGeom>
        </p:spPr>
      </p:pic>
      <p:pic>
        <p:nvPicPr>
          <p:cNvPr id="82" name="Graphic 81" descr="Database with solid fill">
            <a:extLst>
              <a:ext uri="{FF2B5EF4-FFF2-40B4-BE49-F238E27FC236}">
                <a16:creationId xmlns:a16="http://schemas.microsoft.com/office/drawing/2014/main" id="{7EB452B6-F845-F38D-8EB6-9A80C18028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64076" y="1358084"/>
            <a:ext cx="360000" cy="360000"/>
          </a:xfrm>
          <a:prstGeom prst="rect">
            <a:avLst/>
          </a:prstGeom>
        </p:spPr>
      </p:pic>
      <p:cxnSp>
        <p:nvCxnSpPr>
          <p:cNvPr id="84" name="Straight Arrow Connector 83">
            <a:extLst>
              <a:ext uri="{FF2B5EF4-FFF2-40B4-BE49-F238E27FC236}">
                <a16:creationId xmlns:a16="http://schemas.microsoft.com/office/drawing/2014/main" id="{696C7CEC-FF84-EF68-2D88-7191266453AC}"/>
              </a:ext>
            </a:extLst>
          </p:cNvPr>
          <p:cNvCxnSpPr>
            <a:stCxn id="82" idx="2"/>
            <a:endCxn id="78" idx="0"/>
          </p:cNvCxnSpPr>
          <p:nvPr/>
        </p:nvCxnSpPr>
        <p:spPr>
          <a:xfrm>
            <a:off x="8644076" y="1718084"/>
            <a:ext cx="0" cy="507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5DCC43A3-C928-54C6-5CCD-7622D5C41957}"/>
              </a:ext>
            </a:extLst>
          </p:cNvPr>
          <p:cNvCxnSpPr>
            <a:stCxn id="78" idx="2"/>
            <a:endCxn id="80" idx="0"/>
          </p:cNvCxnSpPr>
          <p:nvPr/>
        </p:nvCxnSpPr>
        <p:spPr>
          <a:xfrm>
            <a:off x="8644076" y="2585639"/>
            <a:ext cx="0" cy="507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1CC4C92-D21F-E772-DC6D-C47B14E8E863}"/>
              </a:ext>
            </a:extLst>
          </p:cNvPr>
          <p:cNvCxnSpPr>
            <a:stCxn id="80" idx="2"/>
            <a:endCxn id="76" idx="0"/>
          </p:cNvCxnSpPr>
          <p:nvPr/>
        </p:nvCxnSpPr>
        <p:spPr>
          <a:xfrm>
            <a:off x="8644076" y="3453194"/>
            <a:ext cx="0" cy="507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ectangle: Rounded Corners 30">
            <a:extLst>
              <a:ext uri="{FF2B5EF4-FFF2-40B4-BE49-F238E27FC236}">
                <a16:creationId xmlns:a16="http://schemas.microsoft.com/office/drawing/2014/main" id="{F6FA7CEF-8A14-D216-2576-1E8988DD412B}"/>
              </a:ext>
            </a:extLst>
          </p:cNvPr>
          <p:cNvSpPr/>
          <p:nvPr/>
        </p:nvSpPr>
        <p:spPr>
          <a:xfrm>
            <a:off x="1331964" y="1571852"/>
            <a:ext cx="4498398" cy="133168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It is important for network/service providers to get in-depth understanding of user experience</a:t>
            </a:r>
          </a:p>
        </p:txBody>
      </p:sp>
      <p:sp>
        <p:nvSpPr>
          <p:cNvPr id="92" name="Rectangle 91">
            <a:extLst>
              <a:ext uri="{FF2B5EF4-FFF2-40B4-BE49-F238E27FC236}">
                <a16:creationId xmlns:a16="http://schemas.microsoft.com/office/drawing/2014/main" id="{3A063605-BBD0-7983-EF20-9CCA51A037D9}"/>
              </a:ext>
            </a:extLst>
          </p:cNvPr>
          <p:cNvSpPr/>
          <p:nvPr/>
        </p:nvSpPr>
        <p:spPr>
          <a:xfrm>
            <a:off x="497935" y="4182537"/>
            <a:ext cx="4802056" cy="3514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3F90717-A7F5-1254-8E75-5FE8D47F12E1}"/>
              </a:ext>
            </a:extLst>
          </p:cNvPr>
          <p:cNvSpPr txBox="1"/>
          <p:nvPr/>
        </p:nvSpPr>
        <p:spPr>
          <a:xfrm>
            <a:off x="1722198" y="4534002"/>
            <a:ext cx="2353529" cy="338554"/>
          </a:xfrm>
          <a:prstGeom prst="rect">
            <a:avLst/>
          </a:prstGeom>
          <a:noFill/>
        </p:spPr>
        <p:txBody>
          <a:bodyPr wrap="non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Beyond network capacity!</a:t>
            </a:r>
          </a:p>
        </p:txBody>
      </p:sp>
    </p:spTree>
    <p:extLst>
      <p:ext uri="{BB962C8B-B14F-4D97-AF65-F5344CB8AC3E}">
        <p14:creationId xmlns:p14="http://schemas.microsoft.com/office/powerpoint/2010/main" val="121076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blinds(horizontal)">
                                      <p:cBhvr>
                                        <p:cTn id="19" dur="500"/>
                                        <p:tgtEl>
                                          <p:spTgt spid="84"/>
                                        </p:tgtEl>
                                      </p:cBhvr>
                                    </p:animEffect>
                                  </p:childTnLst>
                                </p:cTn>
                              </p:par>
                              <p:par>
                                <p:cTn id="20" presetID="1"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dissolve">
                                      <p:cBhvr>
                                        <p:cTn id="27" dur="500"/>
                                        <p:tgtEl>
                                          <p:spTgt spid="69"/>
                                        </p:tgtEl>
                                      </p:cBhvr>
                                    </p:animEffect>
                                  </p:childTnLst>
                                </p:cTn>
                              </p:par>
                              <p:par>
                                <p:cTn id="28" presetID="9"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dissolve">
                                      <p:cBhvr>
                                        <p:cTn id="30" dur="500"/>
                                        <p:tgtEl>
                                          <p:spTgt spid="58"/>
                                        </p:tgtEl>
                                      </p:cBhvr>
                                    </p:animEffect>
                                  </p:childTnLst>
                                </p:cTn>
                              </p:par>
                              <p:par>
                                <p:cTn id="31" presetID="3" presetClass="entr" presetSubtype="1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blinds(horizontal)">
                                      <p:cBhvr>
                                        <p:cTn id="33" dur="500"/>
                                        <p:tgtEl>
                                          <p:spTgt spid="78"/>
                                        </p:tgtEl>
                                      </p:cBhvr>
                                    </p:animEffect>
                                  </p:childTnLst>
                                </p:cTn>
                              </p:par>
                              <p:par>
                                <p:cTn id="34" presetID="3" presetClass="entr" presetSubtype="10" fill="hold"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blinds(horizontal)">
                                      <p:cBhvr>
                                        <p:cTn id="39" dur="500"/>
                                        <p:tgtEl>
                                          <p:spTgt spid="80"/>
                                        </p:tgtEl>
                                      </p:cBhvr>
                                    </p:animEffect>
                                  </p:childTnLst>
                                </p:cTn>
                              </p:par>
                              <p:par>
                                <p:cTn id="40" presetID="3" presetClass="entr" presetSubtype="10"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blinds(horizontal)">
                                      <p:cBhvr>
                                        <p:cTn id="42" dur="500"/>
                                        <p:tgtEl>
                                          <p:spTgt spid="88"/>
                                        </p:tgtEl>
                                      </p:cBhvr>
                                    </p:animEffect>
                                  </p:childTnLst>
                                </p:cTn>
                              </p:par>
                              <p:par>
                                <p:cTn id="43" presetID="3" presetClass="entr" presetSubtype="1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blinds(horizontal)">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blinds(horizontal)">
                                      <p:cBhvr>
                                        <p:cTn id="50" dur="500"/>
                                        <p:tgtEl>
                                          <p:spTgt spid="46"/>
                                        </p:tgtEl>
                                      </p:cBhvr>
                                    </p:animEffect>
                                  </p:childTnLst>
                                </p:cTn>
                              </p:par>
                              <p:par>
                                <p:cTn id="51" presetID="3" presetClass="entr" presetSubtype="1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blinds(horizontal)">
                                      <p:cBhvr>
                                        <p:cTn id="53" dur="500"/>
                                        <p:tgtEl>
                                          <p:spTgt spid="7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9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91"/>
                                        </p:tgtEl>
                                        <p:attrNameLst>
                                          <p:attrName>style.visibility</p:attrName>
                                        </p:attrNameLst>
                                      </p:cBhvr>
                                      <p:to>
                                        <p:strVal val="visible"/>
                                      </p:to>
                                    </p:set>
                                    <p:animEffect transition="in" filter="dissolve">
                                      <p:cBhvr>
                                        <p:cTn id="6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23" grpId="0" animBg="1"/>
      <p:bldP spid="69" grpId="0" animBg="1"/>
      <p:bldP spid="91" grpId="0" animBg="1"/>
      <p:bldP spid="92" grpId="0" animBg="1"/>
      <p:bldP spid="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Evaluation</a:t>
            </a:r>
          </a:p>
        </p:txBody>
      </p:sp>
      <p:sp>
        <p:nvSpPr>
          <p:cNvPr id="4" name="Text Placeholder 3">
            <a:extLst>
              <a:ext uri="{FF2B5EF4-FFF2-40B4-BE49-F238E27FC236}">
                <a16:creationId xmlns:a16="http://schemas.microsoft.com/office/drawing/2014/main" id="{1550E0EF-33F8-55C3-269F-6B004A9A8436}"/>
              </a:ext>
            </a:extLst>
          </p:cNvPr>
          <p:cNvSpPr>
            <a:spLocks noGrp="1"/>
          </p:cNvSpPr>
          <p:nvPr>
            <p:ph type="body" idx="1"/>
          </p:nvPr>
        </p:nvSpPr>
        <p:spPr>
          <a:xfrm>
            <a:off x="311700" y="1152475"/>
            <a:ext cx="5674321" cy="3416400"/>
          </a:xfrm>
        </p:spPr>
        <p:txBody>
          <a:bodyPr/>
          <a:lstStyle/>
          <a:p>
            <a:r>
              <a:rPr lang="en-US" sz="2000" dirty="0">
                <a:latin typeface="Times New Roman" panose="02020603050405020304" pitchFamily="18" charset="0"/>
                <a:cs typeface="Times New Roman" panose="02020603050405020304" pitchFamily="18" charset="0"/>
              </a:rPr>
              <a:t>Computation latency</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Preprocessing: extremely low</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Graph generation: moderate</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Testing (MADA): infrequently high</a:t>
            </a:r>
          </a:p>
        </p:txBody>
      </p:sp>
      <p:pic>
        <p:nvPicPr>
          <p:cNvPr id="8" name="Picture 7">
            <a:extLst>
              <a:ext uri="{FF2B5EF4-FFF2-40B4-BE49-F238E27FC236}">
                <a16:creationId xmlns:a16="http://schemas.microsoft.com/office/drawing/2014/main" id="{4D768EEF-CE37-9FAC-D5CB-0DC2FE58FE60}"/>
              </a:ext>
            </a:extLst>
          </p:cNvPr>
          <p:cNvPicPr>
            <a:picLocks noChangeAspect="1"/>
          </p:cNvPicPr>
          <p:nvPr/>
        </p:nvPicPr>
        <p:blipFill>
          <a:blip r:embed="rId3"/>
          <a:stretch>
            <a:fillRect/>
          </a:stretch>
        </p:blipFill>
        <p:spPr>
          <a:xfrm>
            <a:off x="311700" y="2518656"/>
            <a:ext cx="6803998" cy="2015999"/>
          </a:xfrm>
          <a:prstGeom prst="rect">
            <a:avLst/>
          </a:prstGeom>
        </p:spPr>
      </p:pic>
      <p:pic>
        <p:nvPicPr>
          <p:cNvPr id="10" name="Picture 9">
            <a:extLst>
              <a:ext uri="{FF2B5EF4-FFF2-40B4-BE49-F238E27FC236}">
                <a16:creationId xmlns:a16="http://schemas.microsoft.com/office/drawing/2014/main" id="{41096B82-867C-49BD-B4EA-BB027AEF6BD4}"/>
              </a:ext>
            </a:extLst>
          </p:cNvPr>
          <p:cNvPicPr>
            <a:picLocks noChangeAspect="1"/>
          </p:cNvPicPr>
          <p:nvPr/>
        </p:nvPicPr>
        <p:blipFill>
          <a:blip r:embed="rId4"/>
          <a:stretch>
            <a:fillRect/>
          </a:stretch>
        </p:blipFill>
        <p:spPr>
          <a:xfrm>
            <a:off x="6803998" y="2626655"/>
            <a:ext cx="2016314" cy="1908000"/>
          </a:xfrm>
          <a:prstGeom prst="rect">
            <a:avLst/>
          </a:prstGeom>
        </p:spPr>
      </p:pic>
      <p:sp>
        <p:nvSpPr>
          <p:cNvPr id="16" name="TextBox 15">
            <a:extLst>
              <a:ext uri="{FF2B5EF4-FFF2-40B4-BE49-F238E27FC236}">
                <a16:creationId xmlns:a16="http://schemas.microsoft.com/office/drawing/2014/main" id="{C866CC45-583F-A0C0-778B-249C6F990EB6}"/>
              </a:ext>
            </a:extLst>
          </p:cNvPr>
          <p:cNvSpPr txBox="1"/>
          <p:nvPr/>
        </p:nvSpPr>
        <p:spPr>
          <a:xfrm>
            <a:off x="5670220" y="1245886"/>
            <a:ext cx="3473780" cy="954107"/>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Acceptable time consumption</a:t>
            </a:r>
          </a:p>
          <a:p>
            <a:r>
              <a:rPr lang="en-US" sz="1800" dirty="0">
                <a:solidFill>
                  <a:srgbClr val="FF0000"/>
                </a:solidFill>
                <a:latin typeface="Times New Roman" panose="02020603050405020304" pitchFamily="18" charset="0"/>
                <a:cs typeface="Times New Roman" panose="02020603050405020304" pitchFamily="18" charset="0"/>
              </a:rPr>
              <a:t>- Average time: 2.5 sec</a:t>
            </a:r>
          </a:p>
          <a:p>
            <a:r>
              <a:rPr lang="en-US" sz="1800" dirty="0">
                <a:solidFill>
                  <a:srgbClr val="FF0000"/>
                </a:solidFill>
                <a:latin typeface="Times New Roman" panose="02020603050405020304" pitchFamily="18" charset="0"/>
                <a:cs typeface="Times New Roman" panose="02020603050405020304" pitchFamily="18" charset="0"/>
              </a:rPr>
              <a:t>- 90% measurements ≤ 4.2 sec</a:t>
            </a:r>
          </a:p>
        </p:txBody>
      </p:sp>
    </p:spTree>
    <p:extLst>
      <p:ext uri="{BB962C8B-B14F-4D97-AF65-F5344CB8AC3E}">
        <p14:creationId xmlns:p14="http://schemas.microsoft.com/office/powerpoint/2010/main" val="279329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nodeType="clickEffect">
                                  <p:stCondLst>
                                    <p:cond delay="0"/>
                                  </p:stCondLst>
                                  <p:childTnLst>
                                    <p:animClr clrSpc="rgb" dir="cw">
                                      <p:cBhvr override="childStyle">
                                        <p:cTn id="23" dur="500" fill="hold"/>
                                        <p:tgtEl>
                                          <p:spTgt spid="4">
                                            <p:txEl>
                                              <p:pRg st="1" end="1"/>
                                            </p:txEl>
                                          </p:spTgt>
                                        </p:tgtEl>
                                        <p:attrNameLst>
                                          <p:attrName>style.color</p:attrName>
                                        </p:attrNameLst>
                                      </p:cBhvr>
                                      <p:to>
                                        <a:srgbClr val="5D9CCD"/>
                                      </p:to>
                                    </p:animClr>
                                  </p:childTnLst>
                                </p:cTn>
                              </p:par>
                            </p:childTnLst>
                          </p:cTn>
                        </p:par>
                      </p:childTnLst>
                    </p:cTn>
                  </p:par>
                  <p:par>
                    <p:cTn id="24" fill="hold">
                      <p:stCondLst>
                        <p:cond delay="indefinite"/>
                      </p:stCondLst>
                      <p:childTnLst>
                        <p:par>
                          <p:cTn id="25" fill="hold">
                            <p:stCondLst>
                              <p:cond delay="0"/>
                            </p:stCondLst>
                            <p:childTnLst>
                              <p:par>
                                <p:cTn id="26" presetID="3" presetClass="emph" presetSubtype="2" fill="hold" nodeType="clickEffect">
                                  <p:stCondLst>
                                    <p:cond delay="0"/>
                                  </p:stCondLst>
                                  <p:childTnLst>
                                    <p:animClr clrSpc="rgb" dir="cw">
                                      <p:cBhvr override="childStyle">
                                        <p:cTn id="27" dur="500" fill="hold"/>
                                        <p:tgtEl>
                                          <p:spTgt spid="4">
                                            <p:txEl>
                                              <p:pRg st="2" end="2"/>
                                            </p:txEl>
                                          </p:spTgt>
                                        </p:tgtEl>
                                        <p:attrNameLst>
                                          <p:attrName>style.color</p:attrName>
                                        </p:attrNameLst>
                                      </p:cBhvr>
                                      <p:to>
                                        <a:srgbClr val="FF9933"/>
                                      </p:to>
                                    </p:animClr>
                                  </p:childTnLst>
                                </p:cTn>
                              </p:par>
                            </p:childTnLst>
                          </p:cTn>
                        </p:par>
                      </p:childTnLst>
                    </p:cTn>
                  </p:par>
                  <p:par>
                    <p:cTn id="28" fill="hold">
                      <p:stCondLst>
                        <p:cond delay="indefinite"/>
                      </p:stCondLst>
                      <p:childTnLst>
                        <p:par>
                          <p:cTn id="29" fill="hold">
                            <p:stCondLst>
                              <p:cond delay="0"/>
                            </p:stCondLst>
                            <p:childTnLst>
                              <p:par>
                                <p:cTn id="30" presetID="3" presetClass="emph" presetSubtype="2" fill="hold" nodeType="clickEffect">
                                  <p:stCondLst>
                                    <p:cond delay="0"/>
                                  </p:stCondLst>
                                  <p:childTnLst>
                                    <p:animClr clrSpc="rgb" dir="cw">
                                      <p:cBhvr override="childStyle">
                                        <p:cTn id="31" dur="500" fill="hold"/>
                                        <p:tgtEl>
                                          <p:spTgt spid="4">
                                            <p:txEl>
                                              <p:pRg st="3" end="3"/>
                                            </p:txEl>
                                          </p:spTgt>
                                        </p:tgtEl>
                                        <p:attrNameLst>
                                          <p:attrName>style.color</p:attrName>
                                        </p:attrNameLst>
                                      </p:cBhvr>
                                      <p:to>
                                        <a:srgbClr val="008080"/>
                                      </p:to>
                                    </p:animClr>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par>
                          <p:cTn id="37" fill="hold">
                            <p:stCondLst>
                              <p:cond delay="500"/>
                            </p:stCondLst>
                            <p:childTnLst>
                              <p:par>
                                <p:cTn id="38" presetID="10" presetClass="entr" presetSubtype="0" fill="hold" grpId="1"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50E0EF-33F8-55C3-269F-6B004A9A8436}"/>
              </a:ext>
            </a:extLst>
          </p:cNvPr>
          <p:cNvSpPr>
            <a:spLocks noGrp="1"/>
          </p:cNvSpPr>
          <p:nvPr>
            <p:ph type="body" idx="1"/>
          </p:nvPr>
        </p:nvSpPr>
        <p:spPr>
          <a:xfrm>
            <a:off x="311699" y="1152474"/>
            <a:ext cx="8384829" cy="3914825"/>
          </a:xfrm>
        </p:spPr>
        <p:txBody>
          <a:bodyPr/>
          <a:lstStyle/>
          <a:p>
            <a:pPr algn="just">
              <a:spcBef>
                <a:spcPts val="600"/>
              </a:spcBef>
            </a:pPr>
            <a:r>
              <a:rPr lang="en-US" sz="2000" dirty="0">
                <a:latin typeface="Times New Roman" panose="02020603050405020304" pitchFamily="18" charset="0"/>
                <a:cs typeface="Times New Roman" panose="02020603050405020304" pitchFamily="18" charset="0"/>
              </a:rPr>
              <a:t>We present EyeQoE, a </a:t>
            </a:r>
            <a:r>
              <a:rPr lang="en-US" sz="2000" b="1" dirty="0">
                <a:latin typeface="Times New Roman" panose="02020603050405020304" pitchFamily="18" charset="0"/>
                <a:cs typeface="Times New Roman" panose="02020603050405020304" pitchFamily="18" charset="0"/>
              </a:rPr>
              <a:t>novel QoE prediction model for 360-degree videos </a:t>
            </a:r>
            <a:r>
              <a:rPr lang="en-US" sz="2000" dirty="0">
                <a:latin typeface="Times New Roman" panose="02020603050405020304" pitchFamily="18" charset="0"/>
                <a:cs typeface="Times New Roman" panose="02020603050405020304" pitchFamily="18" charset="0"/>
              </a:rPr>
              <a:t>using subjects’ </a:t>
            </a:r>
            <a:r>
              <a:rPr lang="en-US" sz="2000" b="1" dirty="0">
                <a:latin typeface="Times New Roman" panose="02020603050405020304" pitchFamily="18" charset="0"/>
                <a:cs typeface="Times New Roman" panose="02020603050405020304" pitchFamily="18" charset="0"/>
              </a:rPr>
              <a:t>eye-based cues</a:t>
            </a:r>
          </a:p>
          <a:p>
            <a:pPr algn="just">
              <a:spcBef>
                <a:spcPts val="600"/>
              </a:spcBef>
            </a:pPr>
            <a:r>
              <a:rPr lang="en-US" sz="2000" dirty="0">
                <a:latin typeface="Times New Roman" panose="02020603050405020304" pitchFamily="18" charset="0"/>
                <a:cs typeface="Times New Roman" panose="02020603050405020304" pitchFamily="18" charset="0"/>
              </a:rPr>
              <a:t>We have collected and publicized our </a:t>
            </a:r>
            <a:r>
              <a:rPr lang="en-US" sz="2000" b="1" dirty="0">
                <a:latin typeface="Times New Roman" panose="02020603050405020304" pitchFamily="18" charset="0"/>
                <a:cs typeface="Times New Roman" panose="02020603050405020304" pitchFamily="18" charset="0"/>
              </a:rPr>
              <a:t>extensive 360-degree video QoE assessment dataset</a:t>
            </a:r>
            <a:endParaRPr lang="en-US" sz="2000" dirty="0">
              <a:latin typeface="Times New Roman" panose="02020603050405020304" pitchFamily="18" charset="0"/>
              <a:cs typeface="Times New Roman" panose="02020603050405020304" pitchFamily="18" charset="0"/>
            </a:endParaRPr>
          </a:p>
          <a:p>
            <a:pPr algn="just">
              <a:spcBef>
                <a:spcPts val="600"/>
              </a:spcBef>
            </a:pPr>
            <a:r>
              <a:rPr lang="en-US" sz="2000" dirty="0">
                <a:latin typeface="Times New Roman" panose="02020603050405020304" pitchFamily="18" charset="0"/>
                <a:cs typeface="Times New Roman" panose="02020603050405020304" pitchFamily="18" charset="0"/>
              </a:rPr>
              <a:t>Comprehensive evaluations show that EyeQoE </a:t>
            </a:r>
            <a:r>
              <a:rPr lang="en-US" sz="2000" b="1" dirty="0">
                <a:latin typeface="Times New Roman" panose="02020603050405020304" pitchFamily="18" charset="0"/>
                <a:cs typeface="Times New Roman" panose="02020603050405020304" pitchFamily="18" charset="0"/>
              </a:rPr>
              <a:t>advances existing solutions</a:t>
            </a:r>
          </a:p>
        </p:txBody>
      </p:sp>
      <p:pic>
        <p:nvPicPr>
          <p:cNvPr id="13" name="Picture 12">
            <a:extLst>
              <a:ext uri="{FF2B5EF4-FFF2-40B4-BE49-F238E27FC236}">
                <a16:creationId xmlns:a16="http://schemas.microsoft.com/office/drawing/2014/main" id="{0F9AFB74-F2E8-5204-D51E-B7321C0BDAAE}"/>
              </a:ext>
            </a:extLst>
          </p:cNvPr>
          <p:cNvPicPr>
            <a:picLocks noChangeAspect="1"/>
          </p:cNvPicPr>
          <p:nvPr/>
        </p:nvPicPr>
        <p:blipFill>
          <a:blip r:embed="rId3"/>
          <a:stretch>
            <a:fillRect/>
          </a:stretch>
        </p:blipFill>
        <p:spPr>
          <a:xfrm>
            <a:off x="6102755" y="3653133"/>
            <a:ext cx="1367673" cy="1367673"/>
          </a:xfrm>
          <a:prstGeom prst="rect">
            <a:avLst/>
          </a:prstGeom>
        </p:spPr>
      </p:pic>
      <p:pic>
        <p:nvPicPr>
          <p:cNvPr id="15" name="Picture 14">
            <a:extLst>
              <a:ext uri="{FF2B5EF4-FFF2-40B4-BE49-F238E27FC236}">
                <a16:creationId xmlns:a16="http://schemas.microsoft.com/office/drawing/2014/main" id="{47F9FC8E-7FB2-AF52-D61A-BFB333B4D134}"/>
              </a:ext>
            </a:extLst>
          </p:cNvPr>
          <p:cNvPicPr>
            <a:picLocks noChangeAspect="1"/>
          </p:cNvPicPr>
          <p:nvPr/>
        </p:nvPicPr>
        <p:blipFill>
          <a:blip r:embed="rId4"/>
          <a:stretch>
            <a:fillRect/>
          </a:stretch>
        </p:blipFill>
        <p:spPr>
          <a:xfrm>
            <a:off x="2792409" y="3653134"/>
            <a:ext cx="1367672" cy="1367672"/>
          </a:xfrm>
          <a:prstGeom prst="rect">
            <a:avLst/>
          </a:prstGeom>
        </p:spPr>
      </p:pic>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Conclusions</a:t>
            </a:r>
          </a:p>
        </p:txBody>
      </p:sp>
      <p:sp>
        <p:nvSpPr>
          <p:cNvPr id="9" name="TextBox 8">
            <a:extLst>
              <a:ext uri="{FF2B5EF4-FFF2-40B4-BE49-F238E27FC236}">
                <a16:creationId xmlns:a16="http://schemas.microsoft.com/office/drawing/2014/main" id="{9761EB96-03FC-02F0-10CE-71F7BB5A7928}"/>
              </a:ext>
            </a:extLst>
          </p:cNvPr>
          <p:cNvSpPr txBox="1"/>
          <p:nvPr/>
        </p:nvSpPr>
        <p:spPr>
          <a:xfrm>
            <a:off x="1260948" y="3653134"/>
            <a:ext cx="1725105" cy="923330"/>
          </a:xfrm>
          <a:prstGeom prst="rect">
            <a:avLst/>
          </a:prstGeom>
          <a:noFill/>
        </p:spPr>
        <p:txBody>
          <a:bodyPr wrap="square">
            <a:spAutoFit/>
          </a:bodyPr>
          <a:lstStyle/>
          <a:p>
            <a:r>
              <a:rPr lang="en-US" sz="1800" dirty="0">
                <a:solidFill>
                  <a:schemeClr val="bg2"/>
                </a:solidFill>
                <a:latin typeface="Times New Roman" panose="02020603050405020304" pitchFamily="18" charset="0"/>
                <a:cs typeface="Times New Roman" panose="02020603050405020304" pitchFamily="18" charset="0"/>
              </a:rPr>
              <a:t>For more details please refer to our paper ☞ </a:t>
            </a:r>
            <a:endParaRPr lang="en-US" sz="1800" dirty="0"/>
          </a:p>
        </p:txBody>
      </p:sp>
      <p:sp>
        <p:nvSpPr>
          <p:cNvPr id="11" name="TextBox 10">
            <a:extLst>
              <a:ext uri="{FF2B5EF4-FFF2-40B4-BE49-F238E27FC236}">
                <a16:creationId xmlns:a16="http://schemas.microsoft.com/office/drawing/2014/main" id="{EF2BE368-97D7-BB8F-6213-B965CFFABEA1}"/>
              </a:ext>
            </a:extLst>
          </p:cNvPr>
          <p:cNvSpPr txBox="1"/>
          <p:nvPr/>
        </p:nvSpPr>
        <p:spPr>
          <a:xfrm>
            <a:off x="4572000" y="3653134"/>
            <a:ext cx="1724400" cy="923330"/>
          </a:xfrm>
          <a:prstGeom prst="rect">
            <a:avLst/>
          </a:prstGeom>
          <a:noFill/>
        </p:spPr>
        <p:txBody>
          <a:bodyPr wrap="square">
            <a:spAutoFit/>
          </a:bodyPr>
          <a:lstStyle/>
          <a:p>
            <a:r>
              <a:rPr lang="en-US" sz="1800" dirty="0">
                <a:solidFill>
                  <a:schemeClr val="bg2"/>
                </a:solidFill>
                <a:latin typeface="Times New Roman" panose="02020603050405020304" pitchFamily="18" charset="0"/>
                <a:cs typeface="Times New Roman" panose="02020603050405020304" pitchFamily="18" charset="0"/>
              </a:rPr>
              <a:t>Our dataset is publicly available ☞</a:t>
            </a:r>
            <a:endParaRPr lang="en-US" sz="1800" dirty="0">
              <a:solidFill>
                <a:schemeClr val="bg2"/>
              </a:solidFill>
            </a:endParaRPr>
          </a:p>
        </p:txBody>
      </p:sp>
    </p:spTree>
    <p:extLst>
      <p:ext uri="{BB962C8B-B14F-4D97-AF65-F5344CB8AC3E}">
        <p14:creationId xmlns:p14="http://schemas.microsoft.com/office/powerpoint/2010/main" val="28341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4A248-693A-1B8D-0F01-7705963C2AFB}"/>
              </a:ext>
            </a:extLst>
          </p:cNvPr>
          <p:cNvPicPr>
            <a:picLocks noChangeAspect="1"/>
          </p:cNvPicPr>
          <p:nvPr/>
        </p:nvPicPr>
        <p:blipFill>
          <a:blip r:embed="rId3"/>
          <a:stretch>
            <a:fillRect/>
          </a:stretch>
        </p:blipFill>
        <p:spPr>
          <a:xfrm>
            <a:off x="6102755" y="3653134"/>
            <a:ext cx="1367673" cy="1367673"/>
          </a:xfrm>
          <a:prstGeom prst="rect">
            <a:avLst/>
          </a:prstGeom>
        </p:spPr>
      </p:pic>
      <p:pic>
        <p:nvPicPr>
          <p:cNvPr id="5" name="Picture 4">
            <a:extLst>
              <a:ext uri="{FF2B5EF4-FFF2-40B4-BE49-F238E27FC236}">
                <a16:creationId xmlns:a16="http://schemas.microsoft.com/office/drawing/2014/main" id="{FE1C345B-FA9F-1B71-B538-80A9047E2EF5}"/>
              </a:ext>
            </a:extLst>
          </p:cNvPr>
          <p:cNvPicPr>
            <a:picLocks noChangeAspect="1"/>
          </p:cNvPicPr>
          <p:nvPr/>
        </p:nvPicPr>
        <p:blipFill>
          <a:blip r:embed="rId4"/>
          <a:stretch>
            <a:fillRect/>
          </a:stretch>
        </p:blipFill>
        <p:spPr>
          <a:xfrm>
            <a:off x="2792409" y="3653134"/>
            <a:ext cx="1367672" cy="1367672"/>
          </a:xfrm>
          <a:prstGeom prst="rect">
            <a:avLst/>
          </a:prstGeom>
        </p:spPr>
      </p:pic>
      <p:sp>
        <p:nvSpPr>
          <p:cNvPr id="6" name="TextBox 5">
            <a:extLst>
              <a:ext uri="{FF2B5EF4-FFF2-40B4-BE49-F238E27FC236}">
                <a16:creationId xmlns:a16="http://schemas.microsoft.com/office/drawing/2014/main" id="{2CDCD0C2-81DD-5E5F-7B3C-5537F2DA02D7}"/>
              </a:ext>
            </a:extLst>
          </p:cNvPr>
          <p:cNvSpPr txBox="1"/>
          <p:nvPr/>
        </p:nvSpPr>
        <p:spPr>
          <a:xfrm>
            <a:off x="1260948" y="3653134"/>
            <a:ext cx="1725105" cy="923330"/>
          </a:xfrm>
          <a:prstGeom prst="rect">
            <a:avLst/>
          </a:prstGeom>
          <a:noFill/>
        </p:spPr>
        <p:txBody>
          <a:bodyPr wrap="square">
            <a:spAutoFit/>
          </a:bodyPr>
          <a:lstStyle/>
          <a:p>
            <a:r>
              <a:rPr lang="en-US" sz="1800" dirty="0">
                <a:solidFill>
                  <a:schemeClr val="bg2"/>
                </a:solidFill>
                <a:latin typeface="Times New Roman" panose="02020603050405020304" pitchFamily="18" charset="0"/>
                <a:cs typeface="Times New Roman" panose="02020603050405020304" pitchFamily="18" charset="0"/>
              </a:rPr>
              <a:t>For more details please refer to our paper ☞ </a:t>
            </a:r>
            <a:endParaRPr lang="en-US" sz="1800" dirty="0"/>
          </a:p>
        </p:txBody>
      </p:sp>
      <p:sp>
        <p:nvSpPr>
          <p:cNvPr id="7" name="TextBox 6">
            <a:extLst>
              <a:ext uri="{FF2B5EF4-FFF2-40B4-BE49-F238E27FC236}">
                <a16:creationId xmlns:a16="http://schemas.microsoft.com/office/drawing/2014/main" id="{46A8C43C-AF1B-CD60-6966-42233E7CB481}"/>
              </a:ext>
            </a:extLst>
          </p:cNvPr>
          <p:cNvSpPr txBox="1"/>
          <p:nvPr/>
        </p:nvSpPr>
        <p:spPr>
          <a:xfrm>
            <a:off x="4572000" y="3653135"/>
            <a:ext cx="1724400" cy="923330"/>
          </a:xfrm>
          <a:prstGeom prst="rect">
            <a:avLst/>
          </a:prstGeom>
          <a:noFill/>
        </p:spPr>
        <p:txBody>
          <a:bodyPr wrap="square">
            <a:spAutoFit/>
          </a:bodyPr>
          <a:lstStyle/>
          <a:p>
            <a:r>
              <a:rPr lang="en-US" sz="1800" dirty="0">
                <a:solidFill>
                  <a:schemeClr val="bg2"/>
                </a:solidFill>
                <a:latin typeface="Times New Roman" panose="02020603050405020304" pitchFamily="18" charset="0"/>
                <a:cs typeface="Times New Roman" panose="02020603050405020304" pitchFamily="18" charset="0"/>
              </a:rPr>
              <a:t>Our dataset is publicly available ☞</a:t>
            </a:r>
            <a:endParaRPr lang="en-US" sz="1800" dirty="0">
              <a:solidFill>
                <a:schemeClr val="bg2"/>
              </a:solidFill>
            </a:endParaRPr>
          </a:p>
        </p:txBody>
      </p:sp>
      <p:sp>
        <p:nvSpPr>
          <p:cNvPr id="2" name="Rectangle 1">
            <a:extLst>
              <a:ext uri="{FF2B5EF4-FFF2-40B4-BE49-F238E27FC236}">
                <a16:creationId xmlns:a16="http://schemas.microsoft.com/office/drawing/2014/main" id="{CAF97666-A69E-83E8-D374-0F3E6B21DD98}"/>
              </a:ext>
            </a:extLst>
          </p:cNvPr>
          <p:cNvSpPr/>
          <p:nvPr/>
        </p:nvSpPr>
        <p:spPr>
          <a:xfrm>
            <a:off x="0" y="1"/>
            <a:ext cx="9144000" cy="51435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203C0BC-D200-46A8-B174-43E789BE105A}"/>
              </a:ext>
            </a:extLst>
          </p:cNvPr>
          <p:cNvSpPr>
            <a:spLocks noGrp="1"/>
          </p:cNvSpPr>
          <p:nvPr>
            <p:ph type="ctrTitle"/>
          </p:nvPr>
        </p:nvSpPr>
        <p:spPr/>
        <p:txBody>
          <a:bodyPr/>
          <a:lstStyle/>
          <a:p>
            <a:pPr algn="ctr"/>
            <a:r>
              <a:rPr lang="en" dirty="0">
                <a:latin typeface="Times New Roman"/>
                <a:ea typeface="Times New Roman"/>
                <a:cs typeface="Times New Roman"/>
                <a:sym typeface="Times New Roman"/>
              </a:rPr>
              <a:t>Thank you!</a:t>
            </a:r>
            <a:endParaRPr lang="en-US" dirty="0"/>
          </a:p>
        </p:txBody>
      </p:sp>
    </p:spTree>
    <p:extLst>
      <p:ext uri="{BB962C8B-B14F-4D97-AF65-F5344CB8AC3E}">
        <p14:creationId xmlns:p14="http://schemas.microsoft.com/office/powerpoint/2010/main" val="369661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 dirty="0">
                <a:latin typeface="Times New Roman"/>
                <a:ea typeface="Times New Roman"/>
                <a:cs typeface="Times New Roman"/>
                <a:sym typeface="Times New Roman"/>
              </a:rPr>
              <a:t>Key Observations: Eye-based Cues Reflecting QoE</a:t>
            </a:r>
            <a:endParaRPr lang="en-US" dirty="0"/>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1152475"/>
            <a:ext cx="8520600" cy="1232332"/>
          </a:xfrm>
        </p:spPr>
        <p:txBody>
          <a:bodyPr/>
          <a:lstStyle/>
          <a:p>
            <a:pPr>
              <a:buFont typeface="+mj-lt"/>
              <a:buAutoNum type="arabicPeriod"/>
            </a:pPr>
            <a:r>
              <a:rPr lang="en-US" sz="2000" dirty="0">
                <a:latin typeface="Times New Roman" panose="02020603050405020304" pitchFamily="18" charset="0"/>
                <a:cs typeface="Times New Roman" panose="02020603050405020304" pitchFamily="18" charset="0"/>
              </a:rPr>
              <a:t>Impact of </a:t>
            </a:r>
            <a:r>
              <a:rPr lang="en-US" sz="2000" b="1" dirty="0">
                <a:latin typeface="Times New Roman" panose="02020603050405020304" pitchFamily="18" charset="0"/>
                <a:cs typeface="Times New Roman" panose="02020603050405020304" pitchFamily="18" charset="0"/>
              </a:rPr>
              <a:t>video quality</a:t>
            </a:r>
          </a:p>
          <a:p>
            <a:pPr>
              <a:buFont typeface="+mj-lt"/>
              <a:buAutoNum type="arabicPeriod"/>
            </a:pPr>
            <a:r>
              <a:rPr lang="en-US" sz="2000" dirty="0">
                <a:latin typeface="Times New Roman" panose="02020603050405020304" pitchFamily="18" charset="0"/>
                <a:cs typeface="Times New Roman" panose="02020603050405020304" pitchFamily="18" charset="0"/>
              </a:rPr>
              <a:t>Pattern </a:t>
            </a:r>
            <a:r>
              <a:rPr lang="en-US" sz="2000" b="1" dirty="0">
                <a:latin typeface="Times New Roman" panose="02020603050405020304" pitchFamily="18" charset="0"/>
                <a:cs typeface="Times New Roman" panose="02020603050405020304" pitchFamily="18" charset="0"/>
              </a:rPr>
              <a:t>Consistency</a:t>
            </a:r>
            <a:endParaRPr lang="en-US" sz="2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6C3A488-AD1F-69AD-434A-991284A00D52}"/>
              </a:ext>
            </a:extLst>
          </p:cNvPr>
          <p:cNvPicPr>
            <a:picLocks noChangeAspect="1"/>
          </p:cNvPicPr>
          <p:nvPr/>
        </p:nvPicPr>
        <p:blipFill>
          <a:blip r:embed="rId3">
            <a:clrChange>
              <a:clrFrom>
                <a:srgbClr val="FFFFFF"/>
              </a:clrFrom>
              <a:clrTo>
                <a:srgbClr val="FFFFFF">
                  <a:alpha val="0"/>
                </a:srgbClr>
              </a:clrTo>
            </a:clrChange>
          </a:blip>
          <a:srcRect/>
          <a:stretch/>
        </p:blipFill>
        <p:spPr>
          <a:xfrm>
            <a:off x="684000" y="1891735"/>
            <a:ext cx="7776000" cy="1620000"/>
          </a:xfrm>
          <a:prstGeom prst="rect">
            <a:avLst/>
          </a:prstGeom>
        </p:spPr>
      </p:pic>
      <p:pic>
        <p:nvPicPr>
          <p:cNvPr id="14" name="Picture 13">
            <a:extLst>
              <a:ext uri="{FF2B5EF4-FFF2-40B4-BE49-F238E27FC236}">
                <a16:creationId xmlns:a16="http://schemas.microsoft.com/office/drawing/2014/main" id="{D543A442-E3C4-8989-EA2D-7F608038B7B6}"/>
              </a:ext>
            </a:extLst>
          </p:cNvPr>
          <p:cNvPicPr>
            <a:picLocks noChangeAspect="1"/>
          </p:cNvPicPr>
          <p:nvPr/>
        </p:nvPicPr>
        <p:blipFill>
          <a:blip r:embed="rId4">
            <a:clrChange>
              <a:clrFrom>
                <a:srgbClr val="FFFFFF"/>
              </a:clrFrom>
              <a:clrTo>
                <a:srgbClr val="FFFFFF">
                  <a:alpha val="0"/>
                </a:srgbClr>
              </a:clrTo>
            </a:clrChange>
          </a:blip>
          <a:srcRect/>
          <a:stretch/>
        </p:blipFill>
        <p:spPr>
          <a:xfrm>
            <a:off x="684000" y="3523500"/>
            <a:ext cx="7776000" cy="1620000"/>
          </a:xfrm>
          <a:prstGeom prst="rect">
            <a:avLst/>
          </a:prstGeom>
        </p:spPr>
      </p:pic>
      <p:sp>
        <p:nvSpPr>
          <p:cNvPr id="15" name="TextBox 14">
            <a:extLst>
              <a:ext uri="{FF2B5EF4-FFF2-40B4-BE49-F238E27FC236}">
                <a16:creationId xmlns:a16="http://schemas.microsoft.com/office/drawing/2014/main" id="{3705629B-7333-9465-ECBC-82F4D342C3A1}"/>
              </a:ext>
            </a:extLst>
          </p:cNvPr>
          <p:cNvSpPr txBox="1"/>
          <p:nvPr/>
        </p:nvSpPr>
        <p:spPr>
          <a:xfrm rot="16200000">
            <a:off x="701336" y="2417861"/>
            <a:ext cx="813043" cy="30777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Velocity</a:t>
            </a:r>
          </a:p>
        </p:txBody>
      </p:sp>
      <p:sp>
        <p:nvSpPr>
          <p:cNvPr id="30" name="TextBox 29">
            <a:extLst>
              <a:ext uri="{FF2B5EF4-FFF2-40B4-BE49-F238E27FC236}">
                <a16:creationId xmlns:a16="http://schemas.microsoft.com/office/drawing/2014/main" id="{8CAA302A-C4AC-884C-008B-370075FB6CC8}"/>
              </a:ext>
            </a:extLst>
          </p:cNvPr>
          <p:cNvSpPr txBox="1"/>
          <p:nvPr/>
        </p:nvSpPr>
        <p:spPr>
          <a:xfrm rot="16200000">
            <a:off x="165447" y="4046083"/>
            <a:ext cx="1887056" cy="307777"/>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Gaze distance-to-center</a:t>
            </a:r>
          </a:p>
        </p:txBody>
      </p:sp>
      <p:sp>
        <p:nvSpPr>
          <p:cNvPr id="16" name="Rectangle 15">
            <a:extLst>
              <a:ext uri="{FF2B5EF4-FFF2-40B4-BE49-F238E27FC236}">
                <a16:creationId xmlns:a16="http://schemas.microsoft.com/office/drawing/2014/main" id="{B5378091-CFD6-2BD9-D6B9-78784947CFCD}"/>
              </a:ext>
            </a:extLst>
          </p:cNvPr>
          <p:cNvSpPr/>
          <p:nvPr/>
        </p:nvSpPr>
        <p:spPr>
          <a:xfrm>
            <a:off x="2894121" y="2006353"/>
            <a:ext cx="514904" cy="1025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6FA93F3-F35F-F2C3-BB96-B8E213574ED1}"/>
              </a:ext>
            </a:extLst>
          </p:cNvPr>
          <p:cNvSpPr/>
          <p:nvPr/>
        </p:nvSpPr>
        <p:spPr>
          <a:xfrm>
            <a:off x="4580774" y="2006353"/>
            <a:ext cx="514904" cy="1025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A8D6D8F-B575-063B-CF55-E1F604ED5717}"/>
              </a:ext>
            </a:extLst>
          </p:cNvPr>
          <p:cNvSpPr/>
          <p:nvPr/>
        </p:nvSpPr>
        <p:spPr>
          <a:xfrm>
            <a:off x="6267426" y="2006353"/>
            <a:ext cx="514904" cy="1025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AE38793-E159-35FB-C6D3-78F31EBC1BC6}"/>
              </a:ext>
            </a:extLst>
          </p:cNvPr>
          <p:cNvSpPr/>
          <p:nvPr/>
        </p:nvSpPr>
        <p:spPr>
          <a:xfrm>
            <a:off x="2894121" y="3640496"/>
            <a:ext cx="514904" cy="1025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EEF5A3D-847E-E488-8E7B-177C37BD0972}"/>
              </a:ext>
            </a:extLst>
          </p:cNvPr>
          <p:cNvSpPr/>
          <p:nvPr/>
        </p:nvSpPr>
        <p:spPr>
          <a:xfrm>
            <a:off x="4580774" y="3640496"/>
            <a:ext cx="514904" cy="1025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86FCBB6-47AA-C651-7D09-8A77D476FF95}"/>
              </a:ext>
            </a:extLst>
          </p:cNvPr>
          <p:cNvSpPr/>
          <p:nvPr/>
        </p:nvSpPr>
        <p:spPr>
          <a:xfrm>
            <a:off x="6267426" y="3640496"/>
            <a:ext cx="514904" cy="1025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0F2E770-D2B7-3EC9-4965-5274812404D9}"/>
              </a:ext>
            </a:extLst>
          </p:cNvPr>
          <p:cNvSpPr txBox="1"/>
          <p:nvPr/>
        </p:nvSpPr>
        <p:spPr>
          <a:xfrm>
            <a:off x="4063014" y="3147853"/>
            <a:ext cx="1550424" cy="369332"/>
          </a:xfrm>
          <a:prstGeom prst="rect">
            <a:avLst/>
          </a:prstGeom>
          <a:solidFill>
            <a:srgbClr val="FFFFFF">
              <a:alpha val="89804"/>
            </a:srgbClr>
          </a:solidFill>
        </p:spPr>
        <p:txBody>
          <a:bodyPr wrap="none" rtlCol="0">
            <a:spAutoFit/>
          </a:bodyPr>
          <a:lstStyle/>
          <a:p>
            <a:pPr algn="ctr"/>
            <a:r>
              <a:rPr lang="en-US" sz="1800" dirty="0">
                <a:solidFill>
                  <a:srgbClr val="FF0000"/>
                </a:solidFill>
                <a:latin typeface="Times New Roman" panose="02020603050405020304" pitchFamily="18" charset="0"/>
                <a:cs typeface="Times New Roman" panose="02020603050405020304" pitchFamily="18" charset="0"/>
              </a:rPr>
              <a:t>Stalling events</a:t>
            </a:r>
          </a:p>
        </p:txBody>
      </p:sp>
      <p:cxnSp>
        <p:nvCxnSpPr>
          <p:cNvPr id="18" name="Elbow Connector 17">
            <a:extLst>
              <a:ext uri="{FF2B5EF4-FFF2-40B4-BE49-F238E27FC236}">
                <a16:creationId xmlns:a16="http://schemas.microsoft.com/office/drawing/2014/main" id="{2CF67621-1ACF-A3F5-D38C-1CFFC7CAE2DC}"/>
              </a:ext>
            </a:extLst>
          </p:cNvPr>
          <p:cNvCxnSpPr>
            <a:stCxn id="38" idx="1"/>
            <a:endCxn id="16" idx="2"/>
          </p:cNvCxnSpPr>
          <p:nvPr/>
        </p:nvCxnSpPr>
        <p:spPr>
          <a:xfrm rot="10800000">
            <a:off x="3151574" y="3031541"/>
            <a:ext cx="911441" cy="300979"/>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4CFC04F-3D87-A96A-0779-9BF3134E9416}"/>
              </a:ext>
            </a:extLst>
          </p:cNvPr>
          <p:cNvCxnSpPr>
            <a:stCxn id="38" idx="0"/>
            <a:endCxn id="32" idx="2"/>
          </p:cNvCxnSpPr>
          <p:nvPr/>
        </p:nvCxnSpPr>
        <p:spPr>
          <a:xfrm flipV="1">
            <a:off x="4838226" y="3031540"/>
            <a:ext cx="0" cy="1163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8521B008-16C3-5112-1282-668F613A4535}"/>
              </a:ext>
            </a:extLst>
          </p:cNvPr>
          <p:cNvCxnSpPr>
            <a:cxnSpLocks/>
            <a:stCxn id="38" idx="1"/>
            <a:endCxn id="34" idx="0"/>
          </p:cNvCxnSpPr>
          <p:nvPr/>
        </p:nvCxnSpPr>
        <p:spPr>
          <a:xfrm rot="10800000" flipV="1">
            <a:off x="3151574" y="3332518"/>
            <a:ext cx="911441" cy="307977"/>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740AA44A-59D0-87DF-F87D-D14180062E6A}"/>
              </a:ext>
            </a:extLst>
          </p:cNvPr>
          <p:cNvCxnSpPr>
            <a:cxnSpLocks/>
            <a:stCxn id="38" idx="3"/>
            <a:endCxn id="37" idx="0"/>
          </p:cNvCxnSpPr>
          <p:nvPr/>
        </p:nvCxnSpPr>
        <p:spPr>
          <a:xfrm>
            <a:off x="5613438" y="3332519"/>
            <a:ext cx="911440" cy="307977"/>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FC5C2A92-296D-199D-E4A3-B53C15648FB9}"/>
              </a:ext>
            </a:extLst>
          </p:cNvPr>
          <p:cNvCxnSpPr>
            <a:cxnSpLocks/>
            <a:stCxn id="38" idx="3"/>
            <a:endCxn id="33" idx="2"/>
          </p:cNvCxnSpPr>
          <p:nvPr/>
        </p:nvCxnSpPr>
        <p:spPr>
          <a:xfrm flipV="1">
            <a:off x="5613438" y="3031540"/>
            <a:ext cx="911440" cy="300979"/>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0813236-986F-191C-2750-EDB32648029F}"/>
              </a:ext>
            </a:extLst>
          </p:cNvPr>
          <p:cNvCxnSpPr>
            <a:cxnSpLocks/>
            <a:stCxn id="38" idx="2"/>
            <a:endCxn id="36" idx="0"/>
          </p:cNvCxnSpPr>
          <p:nvPr/>
        </p:nvCxnSpPr>
        <p:spPr>
          <a:xfrm>
            <a:off x="4838226" y="3517185"/>
            <a:ext cx="0" cy="1233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94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3" grpId="0" animBg="1"/>
      <p:bldP spid="34" grpId="0" animBg="1"/>
      <p:bldP spid="36" grpId="0" animBg="1"/>
      <p:bldP spid="37" grpId="0" animBg="1"/>
      <p:bldP spid="38"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Evaluation</a:t>
            </a:r>
          </a:p>
        </p:txBody>
      </p:sp>
      <p:sp>
        <p:nvSpPr>
          <p:cNvPr id="4" name="Text Placeholder 3">
            <a:extLst>
              <a:ext uri="{FF2B5EF4-FFF2-40B4-BE49-F238E27FC236}">
                <a16:creationId xmlns:a16="http://schemas.microsoft.com/office/drawing/2014/main" id="{1550E0EF-33F8-55C3-269F-6B004A9A8436}"/>
              </a:ext>
            </a:extLst>
          </p:cNvPr>
          <p:cNvSpPr>
            <a:spLocks noGrp="1"/>
          </p:cNvSpPr>
          <p:nvPr>
            <p:ph type="body" idx="1"/>
          </p:nvPr>
        </p:nvSpPr>
        <p:spPr>
          <a:xfrm>
            <a:off x="311700" y="1152475"/>
            <a:ext cx="7441650" cy="3416400"/>
          </a:xfrm>
        </p:spPr>
        <p:txBody>
          <a:bodyPr/>
          <a:lstStyle/>
          <a:p>
            <a:r>
              <a:rPr lang="en-US" sz="2000" dirty="0">
                <a:latin typeface="Times New Roman" panose="02020603050405020304" pitchFamily="18" charset="0"/>
                <a:cs typeface="Times New Roman" panose="02020603050405020304" pitchFamily="18" charset="0"/>
              </a:rPr>
              <a:t>User study</a:t>
            </a:r>
          </a:p>
          <a:p>
            <a:pPr indent="-342900">
              <a:buSzPts val="1800"/>
            </a:pPr>
            <a:endParaRPr lang="en-US"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F978EED-DD5F-2515-6D75-2152230569FD}"/>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87610" y="2160340"/>
            <a:ext cx="4581819" cy="1260000"/>
          </a:xfrm>
          <a:prstGeom prst="rect">
            <a:avLst/>
          </a:prstGeom>
        </p:spPr>
      </p:pic>
      <p:pic>
        <p:nvPicPr>
          <p:cNvPr id="8" name="Picture 7">
            <a:extLst>
              <a:ext uri="{FF2B5EF4-FFF2-40B4-BE49-F238E27FC236}">
                <a16:creationId xmlns:a16="http://schemas.microsoft.com/office/drawing/2014/main" id="{F4D3BD4F-AE7C-22E1-A6BB-59AEEAC8E643}"/>
              </a:ext>
            </a:extLst>
          </p:cNvPr>
          <p:cNvPicPr>
            <a:picLocks noChangeAspect="1"/>
          </p:cNvPicPr>
          <p:nvPr/>
        </p:nvPicPr>
        <p:blipFill>
          <a:blip r:embed="rId4">
            <a:clrChange>
              <a:clrFrom>
                <a:srgbClr val="000000">
                  <a:alpha val="0"/>
                </a:srgbClr>
              </a:clrFrom>
              <a:clrTo>
                <a:srgbClr val="000000">
                  <a:alpha val="0"/>
                </a:srgbClr>
              </a:clrTo>
            </a:clrChange>
          </a:blip>
          <a:stretch>
            <a:fillRect/>
          </a:stretch>
        </p:blipFill>
        <p:spPr>
          <a:xfrm>
            <a:off x="4596680" y="2127722"/>
            <a:ext cx="4581818" cy="1260000"/>
          </a:xfrm>
          <a:prstGeom prst="rect">
            <a:avLst/>
          </a:prstGeom>
        </p:spPr>
      </p:pic>
      <p:pic>
        <p:nvPicPr>
          <p:cNvPr id="12" name="Picture 11">
            <a:extLst>
              <a:ext uri="{FF2B5EF4-FFF2-40B4-BE49-F238E27FC236}">
                <a16:creationId xmlns:a16="http://schemas.microsoft.com/office/drawing/2014/main" id="{6BCE42CE-E9A9-8154-F92B-E4BE2ADF3FFF}"/>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387606" y="3883143"/>
            <a:ext cx="4581819" cy="1260000"/>
          </a:xfrm>
          <a:prstGeom prst="rect">
            <a:avLst/>
          </a:prstGeom>
        </p:spPr>
      </p:pic>
      <p:sp>
        <p:nvSpPr>
          <p:cNvPr id="14" name="TextBox 13">
            <a:extLst>
              <a:ext uri="{FF2B5EF4-FFF2-40B4-BE49-F238E27FC236}">
                <a16:creationId xmlns:a16="http://schemas.microsoft.com/office/drawing/2014/main" id="{4E51A23F-B9E8-AC5E-A5C4-F93FC8A50570}"/>
              </a:ext>
            </a:extLst>
          </p:cNvPr>
          <p:cNvSpPr txBox="1"/>
          <p:nvPr/>
        </p:nvSpPr>
        <p:spPr>
          <a:xfrm>
            <a:off x="609543" y="1656693"/>
            <a:ext cx="4046247" cy="564193"/>
          </a:xfrm>
          <a:prstGeom prst="rect">
            <a:avLst/>
          </a:prstGeom>
          <a:noFill/>
        </p:spPr>
        <p:txBody>
          <a:bodyPr wrap="square">
            <a:spAutoFit/>
          </a:bodyPr>
          <a:lstStyle/>
          <a:p>
            <a:pPr lvl="1">
              <a:lnSpc>
                <a:spcPct val="114000"/>
              </a:lnSpc>
              <a:spcBef>
                <a:spcPts val="0"/>
              </a:spcBef>
            </a:pPr>
            <a:r>
              <a:rPr lang="en-US" sz="1400" dirty="0">
                <a:solidFill>
                  <a:schemeClr val="bg2"/>
                </a:solidFill>
                <a:latin typeface="Times New Roman" panose="02020603050405020304" pitchFamily="18" charset="0"/>
                <a:cs typeface="Times New Roman" panose="02020603050405020304" pitchFamily="18" charset="0"/>
              </a:rPr>
              <a:t>S1: The result is accurate and meets my perceived QoE score.</a:t>
            </a:r>
          </a:p>
        </p:txBody>
      </p:sp>
      <p:sp>
        <p:nvSpPr>
          <p:cNvPr id="17" name="TextBox 16">
            <a:extLst>
              <a:ext uri="{FF2B5EF4-FFF2-40B4-BE49-F238E27FC236}">
                <a16:creationId xmlns:a16="http://schemas.microsoft.com/office/drawing/2014/main" id="{E6931D4B-AF40-EFAD-FFAD-727F05E2C8CD}"/>
              </a:ext>
            </a:extLst>
          </p:cNvPr>
          <p:cNvSpPr txBox="1"/>
          <p:nvPr/>
        </p:nvSpPr>
        <p:spPr>
          <a:xfrm>
            <a:off x="4838258" y="1656693"/>
            <a:ext cx="4010400" cy="564193"/>
          </a:xfrm>
          <a:prstGeom prst="rect">
            <a:avLst/>
          </a:prstGeom>
          <a:noFill/>
        </p:spPr>
        <p:txBody>
          <a:bodyPr wrap="square">
            <a:spAutoFit/>
          </a:bodyPr>
          <a:lstStyle/>
          <a:p>
            <a:pPr lvl="1">
              <a:lnSpc>
                <a:spcPct val="114000"/>
              </a:lnSpc>
            </a:pPr>
            <a:r>
              <a:rPr lang="en-US" sz="1400" dirty="0">
                <a:solidFill>
                  <a:schemeClr val="bg2"/>
                </a:solidFill>
                <a:latin typeface="Times New Roman" panose="02020603050405020304" pitchFamily="18" charset="0"/>
                <a:cs typeface="Times New Roman" panose="02020603050405020304" pitchFamily="18" charset="0"/>
              </a:rPr>
              <a:t>S2</a:t>
            </a:r>
            <a:r>
              <a:rPr lang="en-US" dirty="0">
                <a:solidFill>
                  <a:schemeClr val="bg2"/>
                </a:solidFill>
                <a:latin typeface="Times New Roman" panose="02020603050405020304" pitchFamily="18" charset="0"/>
                <a:cs typeface="Times New Roman" panose="02020603050405020304" pitchFamily="18" charset="0"/>
              </a:rPr>
              <a:t>: I feel physically comfortable without dizziness or sore eyes caused by this model.</a:t>
            </a:r>
            <a:endParaRPr lang="en-US" sz="1400" dirty="0">
              <a:solidFill>
                <a:schemeClr val="bg2"/>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2ECCD70-1D45-2087-9C18-57106EE5A5D4}"/>
              </a:ext>
            </a:extLst>
          </p:cNvPr>
          <p:cNvSpPr txBox="1"/>
          <p:nvPr/>
        </p:nvSpPr>
        <p:spPr>
          <a:xfrm>
            <a:off x="630172" y="3387722"/>
            <a:ext cx="4046247" cy="564193"/>
          </a:xfrm>
          <a:prstGeom prst="rect">
            <a:avLst/>
          </a:prstGeom>
          <a:noFill/>
        </p:spPr>
        <p:txBody>
          <a:bodyPr wrap="square">
            <a:spAutoFit/>
          </a:bodyPr>
          <a:lstStyle/>
          <a:p>
            <a:pPr lvl="1">
              <a:lnSpc>
                <a:spcPct val="114000"/>
              </a:lnSpc>
            </a:pPr>
            <a:r>
              <a:rPr lang="en-US" sz="1400" dirty="0">
                <a:solidFill>
                  <a:schemeClr val="bg2"/>
                </a:solidFill>
                <a:latin typeface="Times New Roman" panose="02020603050405020304" pitchFamily="18" charset="0"/>
                <a:cs typeface="Times New Roman" panose="02020603050405020304" pitchFamily="18" charset="0"/>
              </a:rPr>
              <a:t>S3</a:t>
            </a:r>
            <a:r>
              <a:rPr lang="en-US" dirty="0">
                <a:solidFill>
                  <a:schemeClr val="bg2"/>
                </a:solidFill>
                <a:latin typeface="Times New Roman" panose="02020603050405020304" pitchFamily="18" charset="0"/>
                <a:cs typeface="Times New Roman" panose="02020603050405020304" pitchFamily="18" charset="0"/>
              </a:rPr>
              <a:t>: This model does not interrupt or distract my experience of the video watching.</a:t>
            </a:r>
            <a:endParaRPr lang="en-US" sz="1400" dirty="0">
              <a:solidFill>
                <a:schemeClr val="bg2"/>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62BBF95-3867-BFF7-D623-7C3E120AFD9A}"/>
              </a:ext>
            </a:extLst>
          </p:cNvPr>
          <p:cNvSpPr txBox="1"/>
          <p:nvPr/>
        </p:nvSpPr>
        <p:spPr>
          <a:xfrm>
            <a:off x="2721685" y="3044802"/>
            <a:ext cx="3700629" cy="369332"/>
          </a:xfrm>
          <a:prstGeom prst="rect">
            <a:avLst/>
          </a:prstGeom>
          <a:solidFill>
            <a:schemeClr val="bg1"/>
          </a:solidFill>
        </p:spPr>
        <p:txBody>
          <a:bodyPr wrap="square" rtlCol="0">
            <a:spAutoFit/>
          </a:bodyPr>
          <a:lstStyle/>
          <a:p>
            <a:pPr algn="ctr"/>
            <a:r>
              <a:rPr lang="en-US" sz="1800" dirty="0">
                <a:solidFill>
                  <a:srgbClr val="FF0000"/>
                </a:solidFill>
                <a:latin typeface="Times New Roman" panose="02020603050405020304" pitchFamily="18" charset="0"/>
                <a:cs typeface="Times New Roman" panose="02020603050405020304" pitchFamily="18" charset="0"/>
              </a:rPr>
              <a:t>EyeQoE is well accepted by users</a:t>
            </a:r>
          </a:p>
        </p:txBody>
      </p:sp>
      <p:pic>
        <p:nvPicPr>
          <p:cNvPr id="10" name="Picture 9">
            <a:extLst>
              <a:ext uri="{FF2B5EF4-FFF2-40B4-BE49-F238E27FC236}">
                <a16:creationId xmlns:a16="http://schemas.microsoft.com/office/drawing/2014/main" id="{D7CDFDD2-5404-EC03-737C-BD02BD4A2EB5}"/>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4596679" y="3883143"/>
            <a:ext cx="4581819" cy="1260000"/>
          </a:xfrm>
          <a:prstGeom prst="rect">
            <a:avLst/>
          </a:prstGeom>
        </p:spPr>
      </p:pic>
      <p:sp>
        <p:nvSpPr>
          <p:cNvPr id="18" name="TextBox 17">
            <a:extLst>
              <a:ext uri="{FF2B5EF4-FFF2-40B4-BE49-F238E27FC236}">
                <a16:creationId xmlns:a16="http://schemas.microsoft.com/office/drawing/2014/main" id="{E4F221DC-DCEF-538A-4DE9-E9F3E06A627E}"/>
              </a:ext>
            </a:extLst>
          </p:cNvPr>
          <p:cNvSpPr txBox="1"/>
          <p:nvPr/>
        </p:nvSpPr>
        <p:spPr>
          <a:xfrm>
            <a:off x="4838258" y="3414134"/>
            <a:ext cx="4010400" cy="564193"/>
          </a:xfrm>
          <a:prstGeom prst="rect">
            <a:avLst/>
          </a:prstGeom>
          <a:noFill/>
        </p:spPr>
        <p:txBody>
          <a:bodyPr wrap="square">
            <a:spAutoFit/>
          </a:bodyPr>
          <a:lstStyle/>
          <a:p>
            <a:pPr lvl="1">
              <a:lnSpc>
                <a:spcPct val="114000"/>
              </a:lnSpc>
            </a:pPr>
            <a:r>
              <a:rPr lang="en-US" sz="1400" dirty="0">
                <a:solidFill>
                  <a:schemeClr val="bg2"/>
                </a:solidFill>
                <a:latin typeface="Times New Roman" panose="02020603050405020304" pitchFamily="18" charset="0"/>
                <a:cs typeface="Times New Roman" panose="02020603050405020304" pitchFamily="18" charset="0"/>
              </a:rPr>
              <a:t>S4</a:t>
            </a:r>
            <a:r>
              <a:rPr lang="en-US" dirty="0">
                <a:solidFill>
                  <a:schemeClr val="bg2"/>
                </a:solidFill>
                <a:latin typeface="Times New Roman" panose="02020603050405020304" pitchFamily="18" charset="0"/>
                <a:cs typeface="Times New Roman" panose="02020603050405020304" pitchFamily="18" charset="0"/>
              </a:rPr>
              <a:t>: I would like to have this model to rate QoE scores for me for practical use.</a:t>
            </a:r>
            <a:endParaRPr lang="en-US" sz="14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56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p:bldP spid="17" grpId="0"/>
      <p:bldP spid="19" grpId="0"/>
      <p:bldP spid="20" grpId="1"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 dirty="0">
                <a:latin typeface="Times New Roman"/>
                <a:ea typeface="Times New Roman"/>
                <a:cs typeface="Times New Roman"/>
                <a:sym typeface="Times New Roman"/>
              </a:rPr>
              <a:t>Motivation: QoE Assessment</a:t>
            </a:r>
            <a:endParaRPr lang="en-US" dirty="0"/>
          </a:p>
        </p:txBody>
      </p:sp>
      <p:sp>
        <p:nvSpPr>
          <p:cNvPr id="45" name="Rectangle: Rounded Corners 30">
            <a:extLst>
              <a:ext uri="{FF2B5EF4-FFF2-40B4-BE49-F238E27FC236}">
                <a16:creationId xmlns:a16="http://schemas.microsoft.com/office/drawing/2014/main" id="{47C53909-D0AD-C773-2800-4F863AA91AEF}"/>
              </a:ext>
            </a:extLst>
          </p:cNvPr>
          <p:cNvSpPr/>
          <p:nvPr/>
        </p:nvSpPr>
        <p:spPr>
          <a:xfrm>
            <a:off x="1331964" y="1571852"/>
            <a:ext cx="4498398" cy="133168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It is important for network/service providers to get in-depth understanding of user experience</a:t>
            </a:r>
          </a:p>
        </p:txBody>
      </p:sp>
      <p:sp>
        <p:nvSpPr>
          <p:cNvPr id="47" name="Text Placeholder 3">
            <a:extLst>
              <a:ext uri="{FF2B5EF4-FFF2-40B4-BE49-F238E27FC236}">
                <a16:creationId xmlns:a16="http://schemas.microsoft.com/office/drawing/2014/main" id="{5A187CB2-1AF3-23DF-7364-4A6D4D91B11A}"/>
              </a:ext>
            </a:extLst>
          </p:cNvPr>
          <p:cNvSpPr>
            <a:spLocks noGrp="1"/>
          </p:cNvSpPr>
          <p:nvPr>
            <p:ph type="body" idx="1"/>
          </p:nvPr>
        </p:nvSpPr>
        <p:spPr>
          <a:xfrm>
            <a:off x="6142062" y="1571851"/>
            <a:ext cx="3001938" cy="309444"/>
          </a:xfrm>
        </p:spPr>
        <p:txBody>
          <a:bodyPr anchor="ctr"/>
          <a:lstStyle/>
          <a:p>
            <a:r>
              <a:rPr lang="en-US" sz="2000" dirty="0">
                <a:solidFill>
                  <a:schemeClr val="bg2"/>
                </a:solidFill>
                <a:latin typeface="Times New Roman" panose="02020603050405020304" pitchFamily="18" charset="0"/>
                <a:cs typeface="Times New Roman" panose="02020603050405020304" pitchFamily="18" charset="0"/>
              </a:rPr>
              <a:t>Protocol design</a:t>
            </a:r>
          </a:p>
        </p:txBody>
      </p:sp>
      <p:cxnSp>
        <p:nvCxnSpPr>
          <p:cNvPr id="11" name="Elbow Connector 10">
            <a:extLst>
              <a:ext uri="{FF2B5EF4-FFF2-40B4-BE49-F238E27FC236}">
                <a16:creationId xmlns:a16="http://schemas.microsoft.com/office/drawing/2014/main" id="{6DCD4EF2-8E84-944D-9EEA-4CBB64384AF3}"/>
              </a:ext>
            </a:extLst>
          </p:cNvPr>
          <p:cNvCxnSpPr>
            <a:cxnSpLocks/>
          </p:cNvCxnSpPr>
          <p:nvPr/>
        </p:nvCxnSpPr>
        <p:spPr>
          <a:xfrm flipV="1">
            <a:off x="5830362" y="1749724"/>
            <a:ext cx="570438" cy="48744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3F3DB4E8-52D0-1426-9973-EA234F9D7BC2}"/>
              </a:ext>
            </a:extLst>
          </p:cNvPr>
          <p:cNvCxnSpPr>
            <a:cxnSpLocks/>
            <a:stCxn id="45" idx="3"/>
          </p:cNvCxnSpPr>
          <p:nvPr/>
        </p:nvCxnSpPr>
        <p:spPr>
          <a:xfrm>
            <a:off x="5830362" y="2237694"/>
            <a:ext cx="570438" cy="13091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3F93D74B-95B0-DD82-508C-3A938294AA9D}"/>
              </a:ext>
            </a:extLst>
          </p:cNvPr>
          <p:cNvCxnSpPr>
            <a:cxnSpLocks/>
            <a:stCxn id="45" idx="3"/>
          </p:cNvCxnSpPr>
          <p:nvPr/>
        </p:nvCxnSpPr>
        <p:spPr>
          <a:xfrm flipV="1">
            <a:off x="5830362" y="2059167"/>
            <a:ext cx="570438" cy="17852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BCCA76FB-CC11-0FCC-BA1A-5F2EA778A6EE}"/>
              </a:ext>
            </a:extLst>
          </p:cNvPr>
          <p:cNvCxnSpPr>
            <a:cxnSpLocks/>
          </p:cNvCxnSpPr>
          <p:nvPr/>
        </p:nvCxnSpPr>
        <p:spPr>
          <a:xfrm rot="10800000">
            <a:off x="5830362" y="2237024"/>
            <a:ext cx="570438" cy="44902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55" name="Text Placeholder 3">
            <a:extLst>
              <a:ext uri="{FF2B5EF4-FFF2-40B4-BE49-F238E27FC236}">
                <a16:creationId xmlns:a16="http://schemas.microsoft.com/office/drawing/2014/main" id="{093A12B6-556A-573B-666F-4D12C7488A6B}"/>
              </a:ext>
            </a:extLst>
          </p:cNvPr>
          <p:cNvSpPr txBox="1">
            <a:spLocks/>
          </p:cNvSpPr>
          <p:nvPr/>
        </p:nvSpPr>
        <p:spPr>
          <a:xfrm>
            <a:off x="6142062" y="1883168"/>
            <a:ext cx="3001938" cy="3094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eaLnBrk="1" hangingPunct="1">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2000" dirty="0">
                <a:solidFill>
                  <a:schemeClr val="bg2"/>
                </a:solidFill>
                <a:latin typeface="Times New Roman" panose="02020603050405020304" pitchFamily="18" charset="0"/>
                <a:cs typeface="Times New Roman" panose="02020603050405020304" pitchFamily="18" charset="0"/>
              </a:rPr>
              <a:t>Codec development</a:t>
            </a:r>
          </a:p>
        </p:txBody>
      </p:sp>
      <p:sp>
        <p:nvSpPr>
          <p:cNvPr id="56" name="Text Placeholder 3">
            <a:extLst>
              <a:ext uri="{FF2B5EF4-FFF2-40B4-BE49-F238E27FC236}">
                <a16:creationId xmlns:a16="http://schemas.microsoft.com/office/drawing/2014/main" id="{F89160FC-EF29-CF06-F1DF-51F05199773E}"/>
              </a:ext>
            </a:extLst>
          </p:cNvPr>
          <p:cNvSpPr txBox="1">
            <a:spLocks/>
          </p:cNvSpPr>
          <p:nvPr/>
        </p:nvSpPr>
        <p:spPr>
          <a:xfrm>
            <a:off x="6142062" y="2194485"/>
            <a:ext cx="3001938" cy="3094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eaLnBrk="1" hangingPunct="1">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2000" dirty="0">
                <a:solidFill>
                  <a:schemeClr val="bg2"/>
                </a:solidFill>
                <a:latin typeface="Times New Roman" panose="02020603050405020304" pitchFamily="18" charset="0"/>
                <a:cs typeface="Times New Roman" panose="02020603050405020304" pitchFamily="18" charset="0"/>
              </a:rPr>
              <a:t>Adaptive streaming</a:t>
            </a:r>
          </a:p>
        </p:txBody>
      </p:sp>
      <p:sp>
        <p:nvSpPr>
          <p:cNvPr id="57" name="Text Placeholder 3">
            <a:extLst>
              <a:ext uri="{FF2B5EF4-FFF2-40B4-BE49-F238E27FC236}">
                <a16:creationId xmlns:a16="http://schemas.microsoft.com/office/drawing/2014/main" id="{7023F61C-A053-BC15-2C72-461D33E0BCE6}"/>
              </a:ext>
            </a:extLst>
          </p:cNvPr>
          <p:cNvSpPr txBox="1">
            <a:spLocks/>
          </p:cNvSpPr>
          <p:nvPr/>
        </p:nvSpPr>
        <p:spPr>
          <a:xfrm>
            <a:off x="6142062" y="2505802"/>
            <a:ext cx="3001938" cy="3094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eaLnBrk="1" hangingPunct="1">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2000" dirty="0">
                <a:solidFill>
                  <a:schemeClr val="bg2"/>
                </a:solidFill>
                <a:latin typeface="Times New Roman" panose="02020603050405020304" pitchFamily="18" charset="0"/>
                <a:cs typeface="Times New Roman" panose="02020603050405020304" pitchFamily="18" charset="0"/>
              </a:rPr>
              <a:t>……</a:t>
            </a:r>
          </a:p>
        </p:txBody>
      </p:sp>
      <p:sp>
        <p:nvSpPr>
          <p:cNvPr id="66" name="Text Placeholder 3">
            <a:extLst>
              <a:ext uri="{FF2B5EF4-FFF2-40B4-BE49-F238E27FC236}">
                <a16:creationId xmlns:a16="http://schemas.microsoft.com/office/drawing/2014/main" id="{923C28A1-5E35-41C0-A5E7-52419EC2D764}"/>
              </a:ext>
            </a:extLst>
          </p:cNvPr>
          <p:cNvSpPr txBox="1">
            <a:spLocks/>
          </p:cNvSpPr>
          <p:nvPr/>
        </p:nvSpPr>
        <p:spPr>
          <a:xfrm>
            <a:off x="1866900" y="3160806"/>
            <a:ext cx="3402426" cy="584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eaLnBrk="1" hangingPunct="1">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None/>
            </a:pPr>
            <a:r>
              <a:rPr lang="en-US" sz="2000" dirty="0">
                <a:solidFill>
                  <a:schemeClr val="bg2"/>
                </a:solidFill>
                <a:latin typeface="Times New Roman" panose="02020603050405020304" pitchFamily="18" charset="0"/>
                <a:cs typeface="Times New Roman" panose="02020603050405020304" pitchFamily="18" charset="0"/>
              </a:rPr>
              <a:t>Quality of Experience (QoE)</a:t>
            </a:r>
          </a:p>
        </p:txBody>
      </p:sp>
      <p:cxnSp>
        <p:nvCxnSpPr>
          <p:cNvPr id="68" name="Straight Connector 67">
            <a:extLst>
              <a:ext uri="{FF2B5EF4-FFF2-40B4-BE49-F238E27FC236}">
                <a16:creationId xmlns:a16="http://schemas.microsoft.com/office/drawing/2014/main" id="{40BBDD87-BA3E-F42A-4209-65DA82727B9F}"/>
              </a:ext>
            </a:extLst>
          </p:cNvPr>
          <p:cNvCxnSpPr/>
          <p:nvPr/>
        </p:nvCxnSpPr>
        <p:spPr>
          <a:xfrm>
            <a:off x="1549667" y="2805621"/>
            <a:ext cx="4081112"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70" name="Straight Arrow Connector 69">
            <a:extLst>
              <a:ext uri="{FF2B5EF4-FFF2-40B4-BE49-F238E27FC236}">
                <a16:creationId xmlns:a16="http://schemas.microsoft.com/office/drawing/2014/main" id="{9FA1196A-EB81-ECB5-9F06-16BC6184FC28}"/>
              </a:ext>
            </a:extLst>
          </p:cNvPr>
          <p:cNvCxnSpPr>
            <a:cxnSpLocks/>
          </p:cNvCxnSpPr>
          <p:nvPr/>
        </p:nvCxnSpPr>
        <p:spPr>
          <a:xfrm>
            <a:off x="3581163" y="2826046"/>
            <a:ext cx="0" cy="45055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7" name="TextBox 76">
            <a:extLst>
              <a:ext uri="{FF2B5EF4-FFF2-40B4-BE49-F238E27FC236}">
                <a16:creationId xmlns:a16="http://schemas.microsoft.com/office/drawing/2014/main" id="{70F7AB7A-EB17-6C04-B1F1-AC93F707A2AB}"/>
              </a:ext>
            </a:extLst>
          </p:cNvPr>
          <p:cNvSpPr txBox="1"/>
          <p:nvPr/>
        </p:nvSpPr>
        <p:spPr>
          <a:xfrm>
            <a:off x="1507856" y="3737698"/>
            <a:ext cx="3001927" cy="584775"/>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lvl="1"/>
            <a:r>
              <a:rPr lang="en-US" sz="1600" dirty="0">
                <a:solidFill>
                  <a:schemeClr val="bg2"/>
                </a:solidFill>
                <a:latin typeface="Times New Roman" panose="02020603050405020304" pitchFamily="18" charset="0"/>
                <a:cs typeface="Times New Roman" panose="02020603050405020304" pitchFamily="18" charset="0"/>
              </a:rPr>
              <a:t>QoE reflects the </a:t>
            </a:r>
            <a:r>
              <a:rPr lang="en-US" sz="1600" b="1" dirty="0">
                <a:solidFill>
                  <a:schemeClr val="bg2"/>
                </a:solidFill>
                <a:latin typeface="Times New Roman" panose="02020603050405020304" pitchFamily="18" charset="0"/>
                <a:cs typeface="Times New Roman" panose="02020603050405020304" pitchFamily="18" charset="0"/>
              </a:rPr>
              <a:t>actual</a:t>
            </a:r>
            <a:r>
              <a:rPr lang="en-US" sz="1600" dirty="0">
                <a:solidFill>
                  <a:schemeClr val="bg2"/>
                </a:solidFill>
                <a:latin typeface="Times New Roman" panose="02020603050405020304" pitchFamily="18" charset="0"/>
                <a:cs typeface="Times New Roman" panose="02020603050405020304" pitchFamily="18" charset="0"/>
              </a:rPr>
              <a:t> user experience of watching the video</a:t>
            </a:r>
          </a:p>
        </p:txBody>
      </p:sp>
      <p:sp>
        <p:nvSpPr>
          <p:cNvPr id="78" name="TextBox 77">
            <a:extLst>
              <a:ext uri="{FF2B5EF4-FFF2-40B4-BE49-F238E27FC236}">
                <a16:creationId xmlns:a16="http://schemas.microsoft.com/office/drawing/2014/main" id="{A465F966-8552-EF5C-471B-C5090E5A7934}"/>
              </a:ext>
            </a:extLst>
          </p:cNvPr>
          <p:cNvSpPr txBox="1"/>
          <p:nvPr/>
        </p:nvSpPr>
        <p:spPr>
          <a:xfrm>
            <a:off x="4763032" y="3737698"/>
            <a:ext cx="3001938"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lvl="1"/>
            <a:r>
              <a:rPr lang="en-US" sz="1600" dirty="0">
                <a:solidFill>
                  <a:schemeClr val="bg2"/>
                </a:solidFill>
                <a:latin typeface="Times New Roman" panose="02020603050405020304" pitchFamily="18" charset="0"/>
                <a:cs typeface="Times New Roman" panose="02020603050405020304" pitchFamily="18" charset="0"/>
              </a:rPr>
              <a:t>Difficult to derive </a:t>
            </a:r>
            <a:r>
              <a:rPr lang="en-US" sz="1600" b="1" dirty="0">
                <a:solidFill>
                  <a:schemeClr val="bg2"/>
                </a:solidFill>
                <a:latin typeface="Times New Roman" panose="02020603050405020304" pitchFamily="18" charset="0"/>
                <a:cs typeface="Times New Roman" panose="02020603050405020304" pitchFamily="18" charset="0"/>
              </a:rPr>
              <a:t>accurate</a:t>
            </a:r>
            <a:r>
              <a:rPr lang="en-US" sz="1600" dirty="0">
                <a:solidFill>
                  <a:schemeClr val="bg2"/>
                </a:solidFill>
                <a:latin typeface="Times New Roman" panose="02020603050405020304" pitchFamily="18" charset="0"/>
                <a:cs typeface="Times New Roman" panose="02020603050405020304" pitchFamily="18" charset="0"/>
              </a:rPr>
              <a:t> and </a:t>
            </a:r>
            <a:r>
              <a:rPr lang="en-US" sz="1600" b="1" dirty="0">
                <a:solidFill>
                  <a:schemeClr val="bg2"/>
                </a:solidFill>
                <a:latin typeface="Times New Roman" panose="02020603050405020304" pitchFamily="18" charset="0"/>
                <a:cs typeface="Times New Roman" panose="02020603050405020304" pitchFamily="18" charset="0"/>
              </a:rPr>
              <a:t>convenient</a:t>
            </a:r>
            <a:r>
              <a:rPr lang="en-US" sz="1600" dirty="0">
                <a:solidFill>
                  <a:schemeClr val="bg2"/>
                </a:solidFill>
                <a:latin typeface="Times New Roman" panose="02020603050405020304" pitchFamily="18" charset="0"/>
                <a:cs typeface="Times New Roman" panose="02020603050405020304" pitchFamily="18" charset="0"/>
              </a:rPr>
              <a:t> QoE assessment</a:t>
            </a:r>
          </a:p>
        </p:txBody>
      </p:sp>
      <p:pic>
        <p:nvPicPr>
          <p:cNvPr id="82" name="Graphic 81" descr="Checkmark with solid fill">
            <a:extLst>
              <a:ext uri="{FF2B5EF4-FFF2-40B4-BE49-F238E27FC236}">
                <a16:creationId xmlns:a16="http://schemas.microsoft.com/office/drawing/2014/main" id="{9CF4C90C-6FBB-0ABC-E087-6A13EACD3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8581" y="4113700"/>
            <a:ext cx="584775" cy="584775"/>
          </a:xfrm>
          <a:prstGeom prst="rect">
            <a:avLst/>
          </a:prstGeom>
        </p:spPr>
      </p:pic>
      <p:pic>
        <p:nvPicPr>
          <p:cNvPr id="84" name="Graphic 83" descr="Question Mark with solid fill">
            <a:extLst>
              <a:ext uri="{FF2B5EF4-FFF2-40B4-BE49-F238E27FC236}">
                <a16:creationId xmlns:a16="http://schemas.microsoft.com/office/drawing/2014/main" id="{FBF51FA9-0CC0-BBDC-BE3C-EE5F0694E7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72582" y="4113700"/>
            <a:ext cx="584775" cy="584775"/>
          </a:xfrm>
          <a:prstGeom prst="rect">
            <a:avLst/>
          </a:prstGeom>
        </p:spPr>
      </p:pic>
    </p:spTree>
    <p:extLst>
      <p:ext uri="{BB962C8B-B14F-4D97-AF65-F5344CB8AC3E}">
        <p14:creationId xmlns:p14="http://schemas.microsoft.com/office/powerpoint/2010/main" val="294227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250"/>
                                        <p:tgtEl>
                                          <p:spTgt spid="47">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55">
                                            <p:txEl>
                                              <p:pRg st="0" end="0"/>
                                            </p:txEl>
                                          </p:spTgt>
                                        </p:tgtEl>
                                        <p:attrNameLst>
                                          <p:attrName>style.visibility</p:attrName>
                                        </p:attrNameLst>
                                      </p:cBhvr>
                                      <p:to>
                                        <p:strVal val="visible"/>
                                      </p:to>
                                    </p:set>
                                    <p:animEffect transition="in" filter="fade">
                                      <p:cBhvr>
                                        <p:cTn id="13" dur="250"/>
                                        <p:tgtEl>
                                          <p:spTgt spid="55">
                                            <p:txEl>
                                              <p:pRg st="0" end="0"/>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6">
                                            <p:txEl>
                                              <p:pRg st="0" end="0"/>
                                            </p:txEl>
                                          </p:spTgt>
                                        </p:tgtEl>
                                        <p:attrNameLst>
                                          <p:attrName>style.visibility</p:attrName>
                                        </p:attrNameLst>
                                      </p:cBhvr>
                                      <p:to>
                                        <p:strVal val="visible"/>
                                      </p:to>
                                    </p:set>
                                    <p:animEffect transition="in" filter="fade">
                                      <p:cBhvr>
                                        <p:cTn id="19" dur="250"/>
                                        <p:tgtEl>
                                          <p:spTgt spid="56">
                                            <p:txEl>
                                              <p:pRg st="0" end="0"/>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par>
                          <p:cTn id="22" fill="hold">
                            <p:stCondLst>
                              <p:cond delay="750"/>
                            </p:stCondLst>
                            <p:childTnLst>
                              <p:par>
                                <p:cTn id="23" presetID="10" presetClass="entr" presetSubtype="0" fill="hold" grpId="0" nodeType="afterEffect">
                                  <p:stCondLst>
                                    <p:cond delay="0"/>
                                  </p:stCondLst>
                                  <p:childTnLst>
                                    <p:set>
                                      <p:cBhvr>
                                        <p:cTn id="24" dur="1" fill="hold">
                                          <p:stCondLst>
                                            <p:cond delay="0"/>
                                          </p:stCondLst>
                                        </p:cTn>
                                        <p:tgtEl>
                                          <p:spTgt spid="57">
                                            <p:txEl>
                                              <p:pRg st="0" end="0"/>
                                            </p:txEl>
                                          </p:spTgt>
                                        </p:tgtEl>
                                        <p:attrNameLst>
                                          <p:attrName>style.visibility</p:attrName>
                                        </p:attrNameLst>
                                      </p:cBhvr>
                                      <p:to>
                                        <p:strVal val="visible"/>
                                      </p:to>
                                    </p:set>
                                    <p:animEffect transition="in" filter="fade">
                                      <p:cBhvr>
                                        <p:cTn id="25" dur="250"/>
                                        <p:tgtEl>
                                          <p:spTgt spid="57">
                                            <p:txEl>
                                              <p:pRg st="0" end="0"/>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6">
                                            <p:txEl>
                                              <p:pRg st="0" end="0"/>
                                            </p:txEl>
                                          </p:spTgt>
                                        </p:tgtEl>
                                        <p:attrNameLst>
                                          <p:attrName>style.visibility</p:attrName>
                                        </p:attrNameLst>
                                      </p:cBhvr>
                                      <p:to>
                                        <p:strVal val="visible"/>
                                      </p:to>
                                    </p:set>
                                    <p:animEffect transition="in" filter="fade">
                                      <p:cBhvr>
                                        <p:cTn id="32" dur="250"/>
                                        <p:tgtEl>
                                          <p:spTgt spid="66">
                                            <p:txEl>
                                              <p:pRg st="0" end="0"/>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P spid="55" grpId="0" build="p"/>
      <p:bldP spid="56" grpId="0" build="p"/>
      <p:bldP spid="57" grpId="0" build="p"/>
      <p:bldP spid="66" grpId="0" build="p"/>
      <p:bldP spid="77" grpId="0" animBg="1"/>
      <p:bldP spid="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 dirty="0">
                <a:latin typeface="Times New Roman"/>
                <a:ea typeface="Times New Roman"/>
                <a:cs typeface="Times New Roman"/>
                <a:sym typeface="Times New Roman"/>
              </a:rPr>
              <a:t>Related Work</a:t>
            </a:r>
            <a:endParaRPr lang="en-US" dirty="0"/>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p:txBody>
          <a:bodyPr/>
          <a:lstStyle/>
          <a:p>
            <a:r>
              <a:rPr lang="en-US" sz="2000" dirty="0">
                <a:latin typeface="Times New Roman" panose="02020603050405020304" pitchFamily="18" charset="0"/>
                <a:cs typeface="Times New Roman" panose="02020603050405020304" pitchFamily="18" charset="0"/>
              </a:rPr>
              <a:t>Current solutions: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Manual</a:t>
            </a:r>
            <a:r>
              <a:rPr lang="en-US" dirty="0">
                <a:latin typeface="Times New Roman" panose="02020603050405020304" pitchFamily="18" charset="0"/>
                <a:cs typeface="Times New Roman" panose="02020603050405020304" pitchFamily="18" charset="0"/>
              </a:rPr>
              <a:t> reports and surveys – </a:t>
            </a:r>
            <a:r>
              <a:rPr lang="en-US" dirty="0">
                <a:solidFill>
                  <a:schemeClr val="accent2"/>
                </a:solidFill>
                <a:latin typeface="Times New Roman" panose="02020603050405020304" pitchFamily="18" charset="0"/>
                <a:cs typeface="Times New Roman" panose="02020603050405020304" pitchFamily="18" charset="0"/>
              </a:rPr>
              <a:t>time consuming </a:t>
            </a:r>
            <a:r>
              <a:rPr lang="en-US" dirty="0">
                <a:latin typeface="Times New Roman" panose="02020603050405020304" pitchFamily="18" charset="0"/>
                <a:cs typeface="Times New Roman" panose="02020603050405020304" pitchFamily="18" charset="0"/>
              </a:rPr>
              <a:t>and </a:t>
            </a:r>
            <a:r>
              <a:rPr lang="en-US" dirty="0">
                <a:solidFill>
                  <a:schemeClr val="accent2"/>
                </a:solidFill>
                <a:latin typeface="Times New Roman" panose="02020603050405020304" pitchFamily="18" charset="0"/>
                <a:cs typeface="Times New Roman" panose="02020603050405020304" pitchFamily="18" charset="0"/>
              </a:rPr>
              <a:t>inconvenient</a:t>
            </a:r>
            <a:endParaRPr lang="en-US" sz="2000" dirty="0">
              <a:solidFill>
                <a:schemeClr val="accent2"/>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Existing </a:t>
            </a:r>
            <a:r>
              <a:rPr lang="en-US" sz="2000" b="1" dirty="0">
                <a:latin typeface="Times New Roman" panose="02020603050405020304" pitchFamily="18" charset="0"/>
                <a:cs typeface="Times New Roman" panose="02020603050405020304" pitchFamily="18" charset="0"/>
              </a:rPr>
              <a:t>automated</a:t>
            </a:r>
            <a:r>
              <a:rPr lang="en-US" sz="2000" dirty="0">
                <a:latin typeface="Times New Roman" panose="02020603050405020304" pitchFamily="18" charset="0"/>
                <a:cs typeface="Times New Roman" panose="02020603050405020304" pitchFamily="18" charset="0"/>
              </a:rPr>
              <a:t> QoE assessment schemes</a:t>
            </a:r>
          </a:p>
        </p:txBody>
      </p:sp>
      <p:sp>
        <p:nvSpPr>
          <p:cNvPr id="51" name="Rectangle 50">
            <a:extLst>
              <a:ext uri="{FF2B5EF4-FFF2-40B4-BE49-F238E27FC236}">
                <a16:creationId xmlns:a16="http://schemas.microsoft.com/office/drawing/2014/main" id="{1EEA8486-2AA2-2383-E66A-318F0DDB9FD0}"/>
              </a:ext>
            </a:extLst>
          </p:cNvPr>
          <p:cNvSpPr/>
          <p:nvPr/>
        </p:nvSpPr>
        <p:spPr>
          <a:xfrm>
            <a:off x="867030" y="2418150"/>
            <a:ext cx="3839992" cy="1877625"/>
          </a:xfrm>
          <a:custGeom>
            <a:avLst/>
            <a:gdLst>
              <a:gd name="connsiteX0" fmla="*/ 0 w 3839992"/>
              <a:gd name="connsiteY0" fmla="*/ 0 h 1877625"/>
              <a:gd name="connsiteX1" fmla="*/ 433371 w 3839992"/>
              <a:gd name="connsiteY1" fmla="*/ 0 h 1877625"/>
              <a:gd name="connsiteX2" fmla="*/ 905141 w 3839992"/>
              <a:gd name="connsiteY2" fmla="*/ 0 h 1877625"/>
              <a:gd name="connsiteX3" fmla="*/ 1492111 w 3839992"/>
              <a:gd name="connsiteY3" fmla="*/ 0 h 1877625"/>
              <a:gd name="connsiteX4" fmla="*/ 1963882 w 3839992"/>
              <a:gd name="connsiteY4" fmla="*/ 0 h 1877625"/>
              <a:gd name="connsiteX5" fmla="*/ 2589252 w 3839992"/>
              <a:gd name="connsiteY5" fmla="*/ 0 h 1877625"/>
              <a:gd name="connsiteX6" fmla="*/ 3022622 w 3839992"/>
              <a:gd name="connsiteY6" fmla="*/ 0 h 1877625"/>
              <a:gd name="connsiteX7" fmla="*/ 3839992 w 3839992"/>
              <a:gd name="connsiteY7" fmla="*/ 0 h 1877625"/>
              <a:gd name="connsiteX8" fmla="*/ 3839992 w 3839992"/>
              <a:gd name="connsiteY8" fmla="*/ 469406 h 1877625"/>
              <a:gd name="connsiteX9" fmla="*/ 3839992 w 3839992"/>
              <a:gd name="connsiteY9" fmla="*/ 920036 h 1877625"/>
              <a:gd name="connsiteX10" fmla="*/ 3839992 w 3839992"/>
              <a:gd name="connsiteY10" fmla="*/ 1370666 h 1877625"/>
              <a:gd name="connsiteX11" fmla="*/ 3839992 w 3839992"/>
              <a:gd name="connsiteY11" fmla="*/ 1877625 h 1877625"/>
              <a:gd name="connsiteX12" fmla="*/ 3291422 w 3839992"/>
              <a:gd name="connsiteY12" fmla="*/ 1877625 h 1877625"/>
              <a:gd name="connsiteX13" fmla="*/ 2704452 w 3839992"/>
              <a:gd name="connsiteY13" fmla="*/ 1877625 h 1877625"/>
              <a:gd name="connsiteX14" fmla="*/ 2194281 w 3839992"/>
              <a:gd name="connsiteY14" fmla="*/ 1877625 h 1877625"/>
              <a:gd name="connsiteX15" fmla="*/ 1645711 w 3839992"/>
              <a:gd name="connsiteY15" fmla="*/ 1877625 h 1877625"/>
              <a:gd name="connsiteX16" fmla="*/ 1135540 w 3839992"/>
              <a:gd name="connsiteY16" fmla="*/ 1877625 h 1877625"/>
              <a:gd name="connsiteX17" fmla="*/ 586970 w 3839992"/>
              <a:gd name="connsiteY17" fmla="*/ 1877625 h 1877625"/>
              <a:gd name="connsiteX18" fmla="*/ 0 w 3839992"/>
              <a:gd name="connsiteY18" fmla="*/ 1877625 h 1877625"/>
              <a:gd name="connsiteX19" fmla="*/ 0 w 3839992"/>
              <a:gd name="connsiteY19" fmla="*/ 1426995 h 1877625"/>
              <a:gd name="connsiteX20" fmla="*/ 0 w 3839992"/>
              <a:gd name="connsiteY20" fmla="*/ 1013918 h 1877625"/>
              <a:gd name="connsiteX21" fmla="*/ 0 w 3839992"/>
              <a:gd name="connsiteY21" fmla="*/ 525735 h 1877625"/>
              <a:gd name="connsiteX22" fmla="*/ 0 w 3839992"/>
              <a:gd name="connsiteY22" fmla="*/ 0 h 187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39992" h="1877625" extrusionOk="0">
                <a:moveTo>
                  <a:pt x="0" y="0"/>
                </a:moveTo>
                <a:cubicBezTo>
                  <a:pt x="206257" y="-9528"/>
                  <a:pt x="338895" y="8659"/>
                  <a:pt x="433371" y="0"/>
                </a:cubicBezTo>
                <a:cubicBezTo>
                  <a:pt x="527847" y="-8659"/>
                  <a:pt x="788063" y="53977"/>
                  <a:pt x="905141" y="0"/>
                </a:cubicBezTo>
                <a:cubicBezTo>
                  <a:pt x="1022219" y="-53977"/>
                  <a:pt x="1277946" y="44761"/>
                  <a:pt x="1492111" y="0"/>
                </a:cubicBezTo>
                <a:cubicBezTo>
                  <a:pt x="1706276" y="-44761"/>
                  <a:pt x="1734306" y="33732"/>
                  <a:pt x="1963882" y="0"/>
                </a:cubicBezTo>
                <a:cubicBezTo>
                  <a:pt x="2193458" y="-33732"/>
                  <a:pt x="2389374" y="19925"/>
                  <a:pt x="2589252" y="0"/>
                </a:cubicBezTo>
                <a:cubicBezTo>
                  <a:pt x="2789130" y="-19925"/>
                  <a:pt x="2811372" y="32767"/>
                  <a:pt x="3022622" y="0"/>
                </a:cubicBezTo>
                <a:cubicBezTo>
                  <a:pt x="3233872" y="-32767"/>
                  <a:pt x="3559296" y="15698"/>
                  <a:pt x="3839992" y="0"/>
                </a:cubicBezTo>
                <a:cubicBezTo>
                  <a:pt x="3843803" y="112935"/>
                  <a:pt x="3811109" y="263636"/>
                  <a:pt x="3839992" y="469406"/>
                </a:cubicBezTo>
                <a:cubicBezTo>
                  <a:pt x="3868875" y="675176"/>
                  <a:pt x="3817611" y="757316"/>
                  <a:pt x="3839992" y="920036"/>
                </a:cubicBezTo>
                <a:cubicBezTo>
                  <a:pt x="3862373" y="1082756"/>
                  <a:pt x="3802168" y="1215241"/>
                  <a:pt x="3839992" y="1370666"/>
                </a:cubicBezTo>
                <a:cubicBezTo>
                  <a:pt x="3877816" y="1526091"/>
                  <a:pt x="3820230" y="1683062"/>
                  <a:pt x="3839992" y="1877625"/>
                </a:cubicBezTo>
                <a:cubicBezTo>
                  <a:pt x="3636076" y="1920356"/>
                  <a:pt x="3475247" y="1823233"/>
                  <a:pt x="3291422" y="1877625"/>
                </a:cubicBezTo>
                <a:cubicBezTo>
                  <a:pt x="3107597" y="1932017"/>
                  <a:pt x="2924345" y="1836839"/>
                  <a:pt x="2704452" y="1877625"/>
                </a:cubicBezTo>
                <a:cubicBezTo>
                  <a:pt x="2484559" y="1918411"/>
                  <a:pt x="2360343" y="1862453"/>
                  <a:pt x="2194281" y="1877625"/>
                </a:cubicBezTo>
                <a:cubicBezTo>
                  <a:pt x="2028219" y="1892797"/>
                  <a:pt x="1859419" y="1862609"/>
                  <a:pt x="1645711" y="1877625"/>
                </a:cubicBezTo>
                <a:cubicBezTo>
                  <a:pt x="1432003" y="1892641"/>
                  <a:pt x="1275309" y="1817009"/>
                  <a:pt x="1135540" y="1877625"/>
                </a:cubicBezTo>
                <a:cubicBezTo>
                  <a:pt x="995771" y="1938241"/>
                  <a:pt x="709299" y="1816639"/>
                  <a:pt x="586970" y="1877625"/>
                </a:cubicBezTo>
                <a:cubicBezTo>
                  <a:pt x="464641" y="1938611"/>
                  <a:pt x="131352" y="1820992"/>
                  <a:pt x="0" y="1877625"/>
                </a:cubicBezTo>
                <a:cubicBezTo>
                  <a:pt x="-43751" y="1706125"/>
                  <a:pt x="29728" y="1566879"/>
                  <a:pt x="0" y="1426995"/>
                </a:cubicBezTo>
                <a:cubicBezTo>
                  <a:pt x="-29728" y="1287111"/>
                  <a:pt x="7485" y="1187377"/>
                  <a:pt x="0" y="1013918"/>
                </a:cubicBezTo>
                <a:cubicBezTo>
                  <a:pt x="-7485" y="840459"/>
                  <a:pt x="25819" y="672174"/>
                  <a:pt x="0" y="525735"/>
                </a:cubicBezTo>
                <a:cubicBezTo>
                  <a:pt x="-25819" y="379296"/>
                  <a:pt x="40533" y="214203"/>
                  <a:pt x="0" y="0"/>
                </a:cubicBezTo>
                <a:close/>
              </a:path>
            </a:pathLst>
          </a:custGeom>
          <a:noFill/>
          <a:ln>
            <a:solidFill>
              <a:schemeClr val="accent6"/>
            </a:solidFill>
            <a:prstDash val="sysDash"/>
            <a:extLst>
              <a:ext uri="{C807C97D-BFC1-408E-A445-0C87EB9F89A2}">
                <ask:lineSketchStyleProps xmlns:ask="http://schemas.microsoft.com/office/drawing/2018/sketchyshapes" sd="1556940984">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25E6BE00-DF3D-A8D4-6C9D-81CE2622F499}"/>
              </a:ext>
            </a:extLst>
          </p:cNvPr>
          <p:cNvSpPr txBox="1"/>
          <p:nvPr/>
        </p:nvSpPr>
        <p:spPr>
          <a:xfrm>
            <a:off x="867031" y="2447051"/>
            <a:ext cx="1896562" cy="703847"/>
          </a:xfrm>
          <a:prstGeom prst="rect">
            <a:avLst/>
          </a:prstGeom>
          <a:noFill/>
        </p:spPr>
        <p:txBody>
          <a:bodyPr wrap="square" rtlCol="0">
            <a:spAutoFit/>
          </a:bodyPr>
          <a:lstStyle/>
          <a:p>
            <a:pPr marL="114300">
              <a:lnSpc>
                <a:spcPct val="115000"/>
              </a:lnSpc>
              <a:buClr>
                <a:schemeClr val="dk2"/>
              </a:buClr>
              <a:buSzPts val="1800"/>
            </a:pPr>
            <a:r>
              <a:rPr lang="en-US" sz="1800" dirty="0">
                <a:solidFill>
                  <a:schemeClr val="accent6">
                    <a:lumMod val="75000"/>
                  </a:schemeClr>
                </a:solidFill>
                <a:latin typeface="Times New Roman" panose="02020603050405020304" pitchFamily="18" charset="0"/>
                <a:cs typeface="Times New Roman" panose="02020603050405020304" pitchFamily="18" charset="0"/>
              </a:rPr>
              <a:t>Video-centric models</a:t>
            </a:r>
          </a:p>
        </p:txBody>
      </p:sp>
      <p:sp>
        <p:nvSpPr>
          <p:cNvPr id="53" name="Rectangle: Rounded Corners 10">
            <a:extLst>
              <a:ext uri="{FF2B5EF4-FFF2-40B4-BE49-F238E27FC236}">
                <a16:creationId xmlns:a16="http://schemas.microsoft.com/office/drawing/2014/main" id="{AC31896E-39DA-F3D4-65B8-4F3FEAA91876}"/>
              </a:ext>
            </a:extLst>
          </p:cNvPr>
          <p:cNvSpPr/>
          <p:nvPr/>
        </p:nvSpPr>
        <p:spPr>
          <a:xfrm>
            <a:off x="2667600" y="2583083"/>
            <a:ext cx="1918800" cy="3202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Spherical-PSNR </a:t>
            </a:r>
            <a:r>
              <a:rPr lang="en-US" sz="1600" baseline="30000" dirty="0">
                <a:latin typeface="Times New Roman" panose="02020603050405020304" pitchFamily="18" charset="0"/>
                <a:cs typeface="Times New Roman" panose="02020603050405020304" pitchFamily="18" charset="0"/>
              </a:rPr>
              <a:t>[1]</a:t>
            </a:r>
          </a:p>
        </p:txBody>
      </p:sp>
      <p:sp>
        <p:nvSpPr>
          <p:cNvPr id="54" name="Rectangle: Rounded Corners 11">
            <a:extLst>
              <a:ext uri="{FF2B5EF4-FFF2-40B4-BE49-F238E27FC236}">
                <a16:creationId xmlns:a16="http://schemas.microsoft.com/office/drawing/2014/main" id="{915108BB-61C8-56A8-7EA4-A78010134E81}"/>
              </a:ext>
            </a:extLst>
          </p:cNvPr>
          <p:cNvSpPr/>
          <p:nvPr/>
        </p:nvSpPr>
        <p:spPr>
          <a:xfrm>
            <a:off x="2667600" y="2995598"/>
            <a:ext cx="1917770" cy="3202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Spherical-SSIM </a:t>
            </a:r>
            <a:r>
              <a:rPr lang="en-US" sz="1600" baseline="30000" dirty="0">
                <a:latin typeface="Times New Roman" panose="02020603050405020304" pitchFamily="18" charset="0"/>
                <a:cs typeface="Times New Roman" panose="02020603050405020304" pitchFamily="18" charset="0"/>
              </a:rPr>
              <a:t>[2]</a:t>
            </a:r>
            <a:endParaRPr lang="en-US" sz="1600" dirty="0">
              <a:latin typeface="Times New Roman" panose="02020603050405020304" pitchFamily="18" charset="0"/>
              <a:cs typeface="Times New Roman" panose="02020603050405020304" pitchFamily="18" charset="0"/>
            </a:endParaRPr>
          </a:p>
        </p:txBody>
      </p:sp>
      <p:sp>
        <p:nvSpPr>
          <p:cNvPr id="59" name="Rectangle 58">
            <a:extLst>
              <a:ext uri="{FF2B5EF4-FFF2-40B4-BE49-F238E27FC236}">
                <a16:creationId xmlns:a16="http://schemas.microsoft.com/office/drawing/2014/main" id="{49FFF31D-76C8-7589-3819-5B1F705B4917}"/>
              </a:ext>
            </a:extLst>
          </p:cNvPr>
          <p:cNvSpPr/>
          <p:nvPr/>
        </p:nvSpPr>
        <p:spPr>
          <a:xfrm>
            <a:off x="4955790" y="2415994"/>
            <a:ext cx="3876510" cy="1877625"/>
          </a:xfrm>
          <a:custGeom>
            <a:avLst/>
            <a:gdLst>
              <a:gd name="connsiteX0" fmla="*/ 0 w 3876510"/>
              <a:gd name="connsiteY0" fmla="*/ 0 h 1877625"/>
              <a:gd name="connsiteX1" fmla="*/ 437492 w 3876510"/>
              <a:gd name="connsiteY1" fmla="*/ 0 h 1877625"/>
              <a:gd name="connsiteX2" fmla="*/ 913749 w 3876510"/>
              <a:gd name="connsiteY2" fmla="*/ 0 h 1877625"/>
              <a:gd name="connsiteX3" fmla="*/ 1506301 w 3876510"/>
              <a:gd name="connsiteY3" fmla="*/ 0 h 1877625"/>
              <a:gd name="connsiteX4" fmla="*/ 1982558 w 3876510"/>
              <a:gd name="connsiteY4" fmla="*/ 0 h 1877625"/>
              <a:gd name="connsiteX5" fmla="*/ 2613875 w 3876510"/>
              <a:gd name="connsiteY5" fmla="*/ 0 h 1877625"/>
              <a:gd name="connsiteX6" fmla="*/ 3051367 w 3876510"/>
              <a:gd name="connsiteY6" fmla="*/ 0 h 1877625"/>
              <a:gd name="connsiteX7" fmla="*/ 3876510 w 3876510"/>
              <a:gd name="connsiteY7" fmla="*/ 0 h 1877625"/>
              <a:gd name="connsiteX8" fmla="*/ 3876510 w 3876510"/>
              <a:gd name="connsiteY8" fmla="*/ 469406 h 1877625"/>
              <a:gd name="connsiteX9" fmla="*/ 3876510 w 3876510"/>
              <a:gd name="connsiteY9" fmla="*/ 920036 h 1877625"/>
              <a:gd name="connsiteX10" fmla="*/ 3876510 w 3876510"/>
              <a:gd name="connsiteY10" fmla="*/ 1370666 h 1877625"/>
              <a:gd name="connsiteX11" fmla="*/ 3876510 w 3876510"/>
              <a:gd name="connsiteY11" fmla="*/ 1877625 h 1877625"/>
              <a:gd name="connsiteX12" fmla="*/ 3322723 w 3876510"/>
              <a:gd name="connsiteY12" fmla="*/ 1877625 h 1877625"/>
              <a:gd name="connsiteX13" fmla="*/ 2730171 w 3876510"/>
              <a:gd name="connsiteY13" fmla="*/ 1877625 h 1877625"/>
              <a:gd name="connsiteX14" fmla="*/ 2215149 w 3876510"/>
              <a:gd name="connsiteY14" fmla="*/ 1877625 h 1877625"/>
              <a:gd name="connsiteX15" fmla="*/ 1661361 w 3876510"/>
              <a:gd name="connsiteY15" fmla="*/ 1877625 h 1877625"/>
              <a:gd name="connsiteX16" fmla="*/ 1146339 w 3876510"/>
              <a:gd name="connsiteY16" fmla="*/ 1877625 h 1877625"/>
              <a:gd name="connsiteX17" fmla="*/ 592552 w 3876510"/>
              <a:gd name="connsiteY17" fmla="*/ 1877625 h 1877625"/>
              <a:gd name="connsiteX18" fmla="*/ 0 w 3876510"/>
              <a:gd name="connsiteY18" fmla="*/ 1877625 h 1877625"/>
              <a:gd name="connsiteX19" fmla="*/ 0 w 3876510"/>
              <a:gd name="connsiteY19" fmla="*/ 1426995 h 1877625"/>
              <a:gd name="connsiteX20" fmla="*/ 0 w 3876510"/>
              <a:gd name="connsiteY20" fmla="*/ 1013918 h 1877625"/>
              <a:gd name="connsiteX21" fmla="*/ 0 w 3876510"/>
              <a:gd name="connsiteY21" fmla="*/ 525735 h 1877625"/>
              <a:gd name="connsiteX22" fmla="*/ 0 w 3876510"/>
              <a:gd name="connsiteY22" fmla="*/ 0 h 187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76510" h="1877625" extrusionOk="0">
                <a:moveTo>
                  <a:pt x="0" y="0"/>
                </a:moveTo>
                <a:cubicBezTo>
                  <a:pt x="215396" y="-42438"/>
                  <a:pt x="257116" y="32105"/>
                  <a:pt x="437492" y="0"/>
                </a:cubicBezTo>
                <a:cubicBezTo>
                  <a:pt x="617868" y="-32105"/>
                  <a:pt x="720280" y="34046"/>
                  <a:pt x="913749" y="0"/>
                </a:cubicBezTo>
                <a:cubicBezTo>
                  <a:pt x="1107218" y="-34046"/>
                  <a:pt x="1219221" y="38387"/>
                  <a:pt x="1506301" y="0"/>
                </a:cubicBezTo>
                <a:cubicBezTo>
                  <a:pt x="1793381" y="-38387"/>
                  <a:pt x="1846926" y="26374"/>
                  <a:pt x="1982558" y="0"/>
                </a:cubicBezTo>
                <a:cubicBezTo>
                  <a:pt x="2118190" y="-26374"/>
                  <a:pt x="2353457" y="56412"/>
                  <a:pt x="2613875" y="0"/>
                </a:cubicBezTo>
                <a:cubicBezTo>
                  <a:pt x="2874293" y="-56412"/>
                  <a:pt x="2947775" y="39978"/>
                  <a:pt x="3051367" y="0"/>
                </a:cubicBezTo>
                <a:cubicBezTo>
                  <a:pt x="3154959" y="-39978"/>
                  <a:pt x="3564718" y="50359"/>
                  <a:pt x="3876510" y="0"/>
                </a:cubicBezTo>
                <a:cubicBezTo>
                  <a:pt x="3880321" y="112935"/>
                  <a:pt x="3847627" y="263636"/>
                  <a:pt x="3876510" y="469406"/>
                </a:cubicBezTo>
                <a:cubicBezTo>
                  <a:pt x="3905393" y="675176"/>
                  <a:pt x="3854129" y="757316"/>
                  <a:pt x="3876510" y="920036"/>
                </a:cubicBezTo>
                <a:cubicBezTo>
                  <a:pt x="3898891" y="1082756"/>
                  <a:pt x="3838686" y="1215241"/>
                  <a:pt x="3876510" y="1370666"/>
                </a:cubicBezTo>
                <a:cubicBezTo>
                  <a:pt x="3914334" y="1526091"/>
                  <a:pt x="3856748" y="1683062"/>
                  <a:pt x="3876510" y="1877625"/>
                </a:cubicBezTo>
                <a:cubicBezTo>
                  <a:pt x="3742112" y="1939932"/>
                  <a:pt x="3446594" y="1811278"/>
                  <a:pt x="3322723" y="1877625"/>
                </a:cubicBezTo>
                <a:cubicBezTo>
                  <a:pt x="3198852" y="1943972"/>
                  <a:pt x="2863196" y="1855149"/>
                  <a:pt x="2730171" y="1877625"/>
                </a:cubicBezTo>
                <a:cubicBezTo>
                  <a:pt x="2597146" y="1900101"/>
                  <a:pt x="2332943" y="1830523"/>
                  <a:pt x="2215149" y="1877625"/>
                </a:cubicBezTo>
                <a:cubicBezTo>
                  <a:pt x="2097355" y="1924727"/>
                  <a:pt x="1903133" y="1859976"/>
                  <a:pt x="1661361" y="1877625"/>
                </a:cubicBezTo>
                <a:cubicBezTo>
                  <a:pt x="1419589" y="1895274"/>
                  <a:pt x="1324545" y="1849917"/>
                  <a:pt x="1146339" y="1877625"/>
                </a:cubicBezTo>
                <a:cubicBezTo>
                  <a:pt x="968133" y="1905333"/>
                  <a:pt x="846663" y="1838820"/>
                  <a:pt x="592552" y="1877625"/>
                </a:cubicBezTo>
                <a:cubicBezTo>
                  <a:pt x="338441" y="1916430"/>
                  <a:pt x="189986" y="1856763"/>
                  <a:pt x="0" y="1877625"/>
                </a:cubicBezTo>
                <a:cubicBezTo>
                  <a:pt x="-43751" y="1706125"/>
                  <a:pt x="29728" y="1566879"/>
                  <a:pt x="0" y="1426995"/>
                </a:cubicBezTo>
                <a:cubicBezTo>
                  <a:pt x="-29728" y="1287111"/>
                  <a:pt x="7485" y="1187377"/>
                  <a:pt x="0" y="1013918"/>
                </a:cubicBezTo>
                <a:cubicBezTo>
                  <a:pt x="-7485" y="840459"/>
                  <a:pt x="25819" y="672174"/>
                  <a:pt x="0" y="525735"/>
                </a:cubicBezTo>
                <a:cubicBezTo>
                  <a:pt x="-25819" y="379296"/>
                  <a:pt x="40533" y="214203"/>
                  <a:pt x="0" y="0"/>
                </a:cubicBezTo>
                <a:close/>
              </a:path>
            </a:pathLst>
          </a:custGeom>
          <a:noFill/>
          <a:ln>
            <a:solidFill>
              <a:schemeClr val="accent1"/>
            </a:solidFill>
            <a:prstDash val="sysDash"/>
            <a:extLst>
              <a:ext uri="{C807C97D-BFC1-408E-A445-0C87EB9F89A2}">
                <ask:lineSketchStyleProps xmlns:ask="http://schemas.microsoft.com/office/drawing/2018/sketchyshapes" sd="1556940984">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0" name="TextBox 59">
            <a:extLst>
              <a:ext uri="{FF2B5EF4-FFF2-40B4-BE49-F238E27FC236}">
                <a16:creationId xmlns:a16="http://schemas.microsoft.com/office/drawing/2014/main" id="{33E72EE6-E600-0349-DF92-0E78840128EE}"/>
              </a:ext>
            </a:extLst>
          </p:cNvPr>
          <p:cNvSpPr txBox="1"/>
          <p:nvPr/>
        </p:nvSpPr>
        <p:spPr>
          <a:xfrm>
            <a:off x="4879592" y="2418150"/>
            <a:ext cx="2046990" cy="703847"/>
          </a:xfrm>
          <a:prstGeom prst="rect">
            <a:avLst/>
          </a:prstGeom>
          <a:noFill/>
        </p:spPr>
        <p:txBody>
          <a:bodyPr wrap="square" rtlCol="0">
            <a:spAutoFit/>
          </a:bodyPr>
          <a:lstStyle/>
          <a:p>
            <a:pPr marL="114300">
              <a:lnSpc>
                <a:spcPct val="115000"/>
              </a:lnSpc>
              <a:buClr>
                <a:schemeClr val="dk2"/>
              </a:buClr>
              <a:buSzPts val="1800"/>
            </a:pPr>
            <a:r>
              <a:rPr lang="en-US" sz="1800" dirty="0">
                <a:solidFill>
                  <a:schemeClr val="accent5">
                    <a:lumMod val="75000"/>
                  </a:schemeClr>
                </a:solidFill>
                <a:latin typeface="Times New Roman" panose="02020603050405020304" pitchFamily="18" charset="0"/>
                <a:cs typeface="Times New Roman" panose="02020603050405020304" pitchFamily="18" charset="0"/>
              </a:rPr>
              <a:t>Visual attention enhanced models</a:t>
            </a:r>
          </a:p>
        </p:txBody>
      </p:sp>
      <p:sp>
        <p:nvSpPr>
          <p:cNvPr id="68" name="Rectangle: Rounded Corners 11">
            <a:extLst>
              <a:ext uri="{FF2B5EF4-FFF2-40B4-BE49-F238E27FC236}">
                <a16:creationId xmlns:a16="http://schemas.microsoft.com/office/drawing/2014/main" id="{21A2AAEF-8D2D-142D-A6EC-1F474DEDAD88}"/>
              </a:ext>
            </a:extLst>
          </p:cNvPr>
          <p:cNvSpPr/>
          <p:nvPr/>
        </p:nvSpPr>
        <p:spPr>
          <a:xfrm>
            <a:off x="1924050" y="3408113"/>
            <a:ext cx="2661320" cy="3202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Weighted-Spherical-PSNR </a:t>
            </a:r>
            <a:r>
              <a:rPr lang="en-US" sz="1600" baseline="30000" dirty="0">
                <a:latin typeface="Times New Roman" panose="02020603050405020304" pitchFamily="18" charset="0"/>
                <a:cs typeface="Times New Roman" panose="02020603050405020304" pitchFamily="18" charset="0"/>
              </a:rPr>
              <a:t>[3]</a:t>
            </a:r>
            <a:endParaRPr lang="en-US" sz="1600" dirty="0">
              <a:latin typeface="Times New Roman" panose="02020603050405020304" pitchFamily="18" charset="0"/>
              <a:cs typeface="Times New Roman" panose="02020603050405020304" pitchFamily="18" charset="0"/>
            </a:endParaRPr>
          </a:p>
        </p:txBody>
      </p:sp>
      <p:sp>
        <p:nvSpPr>
          <p:cNvPr id="71" name="Rectangle: Rounded Corners 10">
            <a:extLst>
              <a:ext uri="{FF2B5EF4-FFF2-40B4-BE49-F238E27FC236}">
                <a16:creationId xmlns:a16="http://schemas.microsoft.com/office/drawing/2014/main" id="{679E32EB-83DD-F294-4C41-F8183FC2D3BC}"/>
              </a:ext>
            </a:extLst>
          </p:cNvPr>
          <p:cNvSpPr/>
          <p:nvPr/>
        </p:nvSpPr>
        <p:spPr>
          <a:xfrm>
            <a:off x="7175350" y="2583083"/>
            <a:ext cx="1500649" cy="3202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VQA-OV </a:t>
            </a:r>
            <a:r>
              <a:rPr lang="en-US" sz="1600" baseline="30000" dirty="0">
                <a:latin typeface="Times New Roman" panose="02020603050405020304" pitchFamily="18" charset="0"/>
                <a:cs typeface="Times New Roman" panose="02020603050405020304" pitchFamily="18" charset="0"/>
              </a:rPr>
              <a:t>[5]</a:t>
            </a:r>
            <a:endParaRPr lang="en-US" sz="1600" dirty="0">
              <a:latin typeface="Times New Roman" panose="02020603050405020304" pitchFamily="18" charset="0"/>
              <a:cs typeface="Times New Roman" panose="02020603050405020304" pitchFamily="18" charset="0"/>
            </a:endParaRPr>
          </a:p>
        </p:txBody>
      </p:sp>
      <p:sp>
        <p:nvSpPr>
          <p:cNvPr id="72" name="Rectangle: Rounded Corners 11">
            <a:extLst>
              <a:ext uri="{FF2B5EF4-FFF2-40B4-BE49-F238E27FC236}">
                <a16:creationId xmlns:a16="http://schemas.microsoft.com/office/drawing/2014/main" id="{679541BD-3B31-4F14-BBE6-B44101D2643D}"/>
              </a:ext>
            </a:extLst>
          </p:cNvPr>
          <p:cNvSpPr/>
          <p:nvPr/>
        </p:nvSpPr>
        <p:spPr>
          <a:xfrm>
            <a:off x="7325958" y="2995598"/>
            <a:ext cx="1349012" cy="3202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V-CNN </a:t>
            </a:r>
            <a:r>
              <a:rPr lang="en-US" sz="1600" baseline="30000" dirty="0">
                <a:latin typeface="Times New Roman" panose="02020603050405020304" pitchFamily="18" charset="0"/>
                <a:cs typeface="Times New Roman" panose="02020603050405020304" pitchFamily="18" charset="0"/>
              </a:rPr>
              <a:t>[6]</a:t>
            </a:r>
            <a:endParaRPr lang="en-US" sz="1600" dirty="0">
              <a:latin typeface="Times New Roman" panose="02020603050405020304" pitchFamily="18" charset="0"/>
              <a:cs typeface="Times New Roman" panose="02020603050405020304" pitchFamily="18" charset="0"/>
            </a:endParaRPr>
          </a:p>
        </p:txBody>
      </p:sp>
      <p:sp>
        <p:nvSpPr>
          <p:cNvPr id="73" name="Rectangle: Rounded Corners 11">
            <a:extLst>
              <a:ext uri="{FF2B5EF4-FFF2-40B4-BE49-F238E27FC236}">
                <a16:creationId xmlns:a16="http://schemas.microsoft.com/office/drawing/2014/main" id="{9CC8FCAF-D996-3A0C-18E5-9429A7F87923}"/>
              </a:ext>
            </a:extLst>
          </p:cNvPr>
          <p:cNvSpPr/>
          <p:nvPr/>
        </p:nvSpPr>
        <p:spPr>
          <a:xfrm>
            <a:off x="6419850" y="3408113"/>
            <a:ext cx="2255120" cy="3202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Pixe</a:t>
            </a:r>
            <a:r>
              <a:rPr lang="en-US" altLang="zh-CN" sz="1600" dirty="0">
                <a:latin typeface="Times New Roman" panose="02020603050405020304" pitchFamily="18" charset="0"/>
                <a:cs typeface="Times New Roman" panose="02020603050405020304" pitchFamily="18" charset="0"/>
              </a:rPr>
              <a:t>l-wise Distortion </a:t>
            </a:r>
            <a:r>
              <a:rPr lang="en-US" sz="1600" baseline="30000" dirty="0">
                <a:latin typeface="Times New Roman" panose="02020603050405020304" pitchFamily="18" charset="0"/>
                <a:cs typeface="Times New Roman" panose="02020603050405020304" pitchFamily="18" charset="0"/>
              </a:rPr>
              <a:t>[7]</a:t>
            </a:r>
            <a:endParaRPr lang="en-US" sz="1600" dirty="0">
              <a:latin typeface="Times New Roman" panose="02020603050405020304" pitchFamily="18" charset="0"/>
              <a:cs typeface="Times New Roman" panose="02020603050405020304" pitchFamily="18" charset="0"/>
            </a:endParaRPr>
          </a:p>
        </p:txBody>
      </p:sp>
      <p:sp>
        <p:nvSpPr>
          <p:cNvPr id="74" name="Rectangle: Rounded Corners 11">
            <a:extLst>
              <a:ext uri="{FF2B5EF4-FFF2-40B4-BE49-F238E27FC236}">
                <a16:creationId xmlns:a16="http://schemas.microsoft.com/office/drawing/2014/main" id="{C8A415A5-6184-F9D2-7218-6FE86DFF6E1E}"/>
              </a:ext>
            </a:extLst>
          </p:cNvPr>
          <p:cNvSpPr/>
          <p:nvPr/>
        </p:nvSpPr>
        <p:spPr>
          <a:xfrm>
            <a:off x="1910680" y="3820628"/>
            <a:ext cx="2661320" cy="3202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Weighted-Spherical-SSIM </a:t>
            </a:r>
            <a:r>
              <a:rPr lang="en-US" sz="1600" baseline="30000" dirty="0">
                <a:latin typeface="Times New Roman" panose="02020603050405020304" pitchFamily="18" charset="0"/>
                <a:cs typeface="Times New Roman" panose="02020603050405020304" pitchFamily="18" charset="0"/>
              </a:rPr>
              <a:t>[4]</a:t>
            </a:r>
            <a:endParaRPr lang="en-US" sz="1600" dirty="0">
              <a:latin typeface="Times New Roman" panose="02020603050405020304" pitchFamily="18" charset="0"/>
              <a:cs typeface="Times New Roman" panose="02020603050405020304" pitchFamily="18" charset="0"/>
            </a:endParaRPr>
          </a:p>
        </p:txBody>
      </p:sp>
      <p:sp>
        <p:nvSpPr>
          <p:cNvPr id="75" name="Rectangle: Rounded Corners 11">
            <a:extLst>
              <a:ext uri="{FF2B5EF4-FFF2-40B4-BE49-F238E27FC236}">
                <a16:creationId xmlns:a16="http://schemas.microsoft.com/office/drawing/2014/main" id="{7234AF2A-5898-50CF-7061-410A8D2301FD}"/>
              </a:ext>
            </a:extLst>
          </p:cNvPr>
          <p:cNvSpPr/>
          <p:nvPr/>
        </p:nvSpPr>
        <p:spPr>
          <a:xfrm>
            <a:off x="6096000" y="3820628"/>
            <a:ext cx="2578970" cy="32023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latin typeface="Times New Roman" panose="02020603050405020304" pitchFamily="18" charset="0"/>
                <a:cs typeface="Times New Roman" panose="02020603050405020304" pitchFamily="18" charset="0"/>
              </a:rPr>
              <a:t>Facial Expression + Gaze </a:t>
            </a:r>
            <a:r>
              <a:rPr lang="en-US" sz="1600" baseline="30000" dirty="0">
                <a:latin typeface="Times New Roman" panose="02020603050405020304" pitchFamily="18" charset="0"/>
                <a:cs typeface="Times New Roman" panose="02020603050405020304" pitchFamily="18" charset="0"/>
              </a:rPr>
              <a:t>[8]</a:t>
            </a:r>
            <a:endParaRPr lang="en-US" sz="1600" dirty="0">
              <a:latin typeface="Times New Roman" panose="02020603050405020304" pitchFamily="18" charset="0"/>
              <a:cs typeface="Times New Roman" panose="02020603050405020304" pitchFamily="18" charset="0"/>
            </a:endParaRPr>
          </a:p>
        </p:txBody>
      </p:sp>
      <p:sp>
        <p:nvSpPr>
          <p:cNvPr id="18" name="Text Placeholder 4">
            <a:extLst>
              <a:ext uri="{FF2B5EF4-FFF2-40B4-BE49-F238E27FC236}">
                <a16:creationId xmlns:a16="http://schemas.microsoft.com/office/drawing/2014/main" id="{70501B4C-9158-42D2-324C-5DED963B31D2}"/>
              </a:ext>
            </a:extLst>
          </p:cNvPr>
          <p:cNvSpPr txBox="1">
            <a:spLocks/>
          </p:cNvSpPr>
          <p:nvPr/>
        </p:nvSpPr>
        <p:spPr>
          <a:xfrm>
            <a:off x="0" y="4417245"/>
            <a:ext cx="9144000" cy="703847"/>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eaLnBrk="1" hangingPunct="1">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eaLnBrk="1" hangingPunct="1">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US" sz="500" dirty="0">
                <a:latin typeface="Times New Roman" panose="02020603050405020304" pitchFamily="18" charset="0"/>
                <a:cs typeface="Times New Roman" panose="02020603050405020304" pitchFamily="18" charset="0"/>
              </a:rPr>
              <a:t>[1] Yu, Matt, </a:t>
            </a:r>
            <a:r>
              <a:rPr lang="en-US" sz="500" dirty="0" err="1">
                <a:latin typeface="Times New Roman" panose="02020603050405020304" pitchFamily="18" charset="0"/>
                <a:cs typeface="Times New Roman" panose="02020603050405020304" pitchFamily="18" charset="0"/>
              </a:rPr>
              <a:t>Haricharan</a:t>
            </a:r>
            <a:r>
              <a:rPr lang="en-US" sz="500" dirty="0">
                <a:latin typeface="Times New Roman" panose="02020603050405020304" pitchFamily="18" charset="0"/>
                <a:cs typeface="Times New Roman" panose="02020603050405020304" pitchFamily="18" charset="0"/>
              </a:rPr>
              <a:t> Lakshman, and Bernd </a:t>
            </a:r>
            <a:r>
              <a:rPr lang="en-US" sz="500" dirty="0" err="1">
                <a:latin typeface="Times New Roman" panose="02020603050405020304" pitchFamily="18" charset="0"/>
                <a:cs typeface="Times New Roman" panose="02020603050405020304" pitchFamily="18" charset="0"/>
              </a:rPr>
              <a:t>Girod</a:t>
            </a:r>
            <a:r>
              <a:rPr lang="en-US" sz="500" dirty="0">
                <a:latin typeface="Times New Roman" panose="02020603050405020304" pitchFamily="18" charset="0"/>
                <a:cs typeface="Times New Roman" panose="02020603050405020304" pitchFamily="18" charset="0"/>
              </a:rPr>
              <a:t>. "A framework to evaluate omnidirectional video coding schemes." 2015 IEEE international symposium on mixed and augmented reality. IEEE, 2015.</a:t>
            </a:r>
          </a:p>
          <a:p>
            <a:pPr marL="114300" indent="0">
              <a:buFont typeface="Arial"/>
              <a:buNone/>
            </a:pPr>
            <a:r>
              <a:rPr lang="en-US" sz="500" dirty="0">
                <a:latin typeface="Times New Roman" panose="02020603050405020304" pitchFamily="18" charset="0"/>
                <a:cs typeface="Times New Roman" panose="02020603050405020304" pitchFamily="18" charset="0"/>
              </a:rPr>
              <a:t>[2] Chen, </a:t>
            </a:r>
            <a:r>
              <a:rPr lang="en-US" sz="500" dirty="0" err="1">
                <a:latin typeface="Times New Roman" panose="02020603050405020304" pitchFamily="18" charset="0"/>
                <a:cs typeface="Times New Roman" panose="02020603050405020304" pitchFamily="18" charset="0"/>
              </a:rPr>
              <a:t>Sijia</a:t>
            </a:r>
            <a:r>
              <a:rPr lang="en-US" sz="500" dirty="0">
                <a:latin typeface="Times New Roman" panose="02020603050405020304" pitchFamily="18" charset="0"/>
                <a:cs typeface="Times New Roman" panose="02020603050405020304" pitchFamily="18" charset="0"/>
              </a:rPr>
              <a:t>, et al. "Spherical structural similarity index for objective omnidirectional video quality assessment." 2018 IEEE international conference on multimedia and expo (ICME). IEEE, 2018.</a:t>
            </a:r>
          </a:p>
          <a:p>
            <a:pPr marL="114300" indent="0">
              <a:buFont typeface="Arial"/>
              <a:buNone/>
            </a:pPr>
            <a:r>
              <a:rPr lang="en-US" sz="500" dirty="0">
                <a:latin typeface="Times New Roman" panose="02020603050405020304" pitchFamily="18" charset="0"/>
                <a:cs typeface="Times New Roman" panose="02020603050405020304" pitchFamily="18" charset="0"/>
              </a:rPr>
              <a:t>[3] Sun, Yule, Ang Lu, and Lu Yu. "Weighted-to-spherically-uniform quality evaluation for omnidirectional video." IEEE signal processing letters 24.9 (2017): 1408-1412.</a:t>
            </a:r>
          </a:p>
          <a:p>
            <a:pPr marL="114300" indent="0">
              <a:buFont typeface="Arial"/>
              <a:buNone/>
            </a:pPr>
            <a:r>
              <a:rPr lang="en-US" sz="500" dirty="0">
                <a:latin typeface="Times New Roman" panose="02020603050405020304" pitchFamily="18" charset="0"/>
                <a:cs typeface="Times New Roman" panose="02020603050405020304" pitchFamily="18" charset="0"/>
              </a:rPr>
              <a:t>[4] Zhou, </a:t>
            </a:r>
            <a:r>
              <a:rPr lang="en-US" sz="500" dirty="0" err="1">
                <a:latin typeface="Times New Roman" panose="02020603050405020304" pitchFamily="18" charset="0"/>
                <a:cs typeface="Times New Roman" panose="02020603050405020304" pitchFamily="18" charset="0"/>
              </a:rPr>
              <a:t>Yufeng</a:t>
            </a:r>
            <a:r>
              <a:rPr lang="en-US" sz="500" dirty="0">
                <a:latin typeface="Times New Roman" panose="02020603050405020304" pitchFamily="18" charset="0"/>
                <a:cs typeface="Times New Roman" panose="02020603050405020304" pitchFamily="18" charset="0"/>
              </a:rPr>
              <a:t>, et al. "Weighted-to-spherically-uniform SSIM objective quality evaluation for panoramic video." 2018 14th IEEE International Conference on Signal Processing (ICSP). IEEE, 2018.</a:t>
            </a:r>
          </a:p>
          <a:p>
            <a:pPr marL="114300" indent="0">
              <a:buFont typeface="Arial"/>
              <a:buNone/>
            </a:pPr>
            <a:r>
              <a:rPr lang="en-US" sz="500" dirty="0">
                <a:latin typeface="Times New Roman" panose="02020603050405020304" pitchFamily="18" charset="0"/>
                <a:cs typeface="Times New Roman" panose="02020603050405020304" pitchFamily="18" charset="0"/>
              </a:rPr>
              <a:t>[5] Li, Chen, et al. "Bridge the gap between VQA and human behavior on omnidirectional video: A large-scale dataset and a deep learning model." Proceedings of the 26th ACM international conference on Multimedia. 2018.</a:t>
            </a:r>
          </a:p>
          <a:p>
            <a:pPr marL="114300" indent="0">
              <a:buFont typeface="Arial"/>
              <a:buNone/>
            </a:pPr>
            <a:r>
              <a:rPr lang="en-US" sz="500" dirty="0">
                <a:latin typeface="Times New Roman" panose="02020603050405020304" pitchFamily="18" charset="0"/>
                <a:cs typeface="Times New Roman" panose="02020603050405020304" pitchFamily="18" charset="0"/>
              </a:rPr>
              <a:t>[6] Li, Chen, et al. "Viewport proposal CNN for 360 video quality assessment." 2019 IEEE/CVF Conference on Computer Vision and Pattern Recognition (CVPR). IEEE, 2019.</a:t>
            </a:r>
          </a:p>
          <a:p>
            <a:pPr marL="114300" indent="0">
              <a:buFont typeface="Arial"/>
              <a:buNone/>
            </a:pPr>
            <a:r>
              <a:rPr lang="en-US" sz="500" dirty="0">
                <a:latin typeface="Times New Roman" panose="02020603050405020304" pitchFamily="18" charset="0"/>
                <a:cs typeface="Times New Roman" panose="02020603050405020304" pitchFamily="18" charset="0"/>
              </a:rPr>
              <a:t>[7] Xu, Mai, et al. "Assessing visual quality of omnidirectional videos." IEEE transactions on circuits and systems for video technology 29.12 (2018): 3516-3530.</a:t>
            </a:r>
          </a:p>
          <a:p>
            <a:pPr marL="114300" indent="0">
              <a:buFont typeface="Arial"/>
              <a:buNone/>
            </a:pPr>
            <a:r>
              <a:rPr lang="en-US" sz="500" dirty="0">
                <a:latin typeface="Times New Roman" panose="02020603050405020304" pitchFamily="18" charset="0"/>
                <a:cs typeface="Times New Roman" panose="02020603050405020304" pitchFamily="18" charset="0"/>
              </a:rPr>
              <a:t>[8] </a:t>
            </a:r>
            <a:r>
              <a:rPr lang="en-US" sz="500" dirty="0" err="1">
                <a:latin typeface="Times New Roman" panose="02020603050405020304" pitchFamily="18" charset="0"/>
                <a:cs typeface="Times New Roman" panose="02020603050405020304" pitchFamily="18" charset="0"/>
              </a:rPr>
              <a:t>Porcu</a:t>
            </a:r>
            <a:r>
              <a:rPr lang="en-US" sz="500" dirty="0">
                <a:latin typeface="Times New Roman" panose="02020603050405020304" pitchFamily="18" charset="0"/>
                <a:cs typeface="Times New Roman" panose="02020603050405020304" pitchFamily="18" charset="0"/>
              </a:rPr>
              <a:t>, Simone, et al. "Estimation of the quality of experience during video streaming from facial expression and gaze direction." IEEE Transactions on Network and Service Management 17.4 (2020): 2702-2716. </a:t>
            </a:r>
          </a:p>
        </p:txBody>
      </p:sp>
      <p:sp>
        <p:nvSpPr>
          <p:cNvPr id="2" name="Rectangle 1">
            <a:extLst>
              <a:ext uri="{FF2B5EF4-FFF2-40B4-BE49-F238E27FC236}">
                <a16:creationId xmlns:a16="http://schemas.microsoft.com/office/drawing/2014/main" id="{787B79C4-12CA-05FF-E2C8-CC2E96658801}"/>
              </a:ext>
            </a:extLst>
          </p:cNvPr>
          <p:cNvSpPr/>
          <p:nvPr/>
        </p:nvSpPr>
        <p:spPr>
          <a:xfrm>
            <a:off x="3949430" y="1643974"/>
            <a:ext cx="3376528" cy="2918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Rounded Corners 30">
            <a:extLst>
              <a:ext uri="{FF2B5EF4-FFF2-40B4-BE49-F238E27FC236}">
                <a16:creationId xmlns:a16="http://schemas.microsoft.com/office/drawing/2014/main" id="{2046B78C-E11D-CD82-10A7-2B6037CF8EC5}"/>
              </a:ext>
            </a:extLst>
          </p:cNvPr>
          <p:cNvSpPr/>
          <p:nvPr/>
        </p:nvSpPr>
        <p:spPr>
          <a:xfrm>
            <a:off x="3162969" y="2629450"/>
            <a:ext cx="3421558" cy="1078357"/>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bg2"/>
                </a:solidFill>
                <a:latin typeface="Times New Roman" panose="02020603050405020304" pitchFamily="18" charset="0"/>
                <a:cs typeface="Times New Roman" panose="02020603050405020304" pitchFamily="18" charset="0"/>
              </a:rPr>
              <a:t>Accurate</a:t>
            </a:r>
            <a:r>
              <a:rPr lang="en-US" sz="2400" dirty="0">
                <a:solidFill>
                  <a:schemeClr val="bg2"/>
                </a:solidFill>
                <a:latin typeface="Times New Roman" panose="02020603050405020304" pitchFamily="18" charset="0"/>
                <a:cs typeface="Times New Roman" panose="02020603050405020304" pitchFamily="18" charset="0"/>
              </a:rPr>
              <a:t>, </a:t>
            </a:r>
            <a:r>
              <a:rPr lang="en-US" sz="2400" b="1" dirty="0">
                <a:solidFill>
                  <a:schemeClr val="bg2"/>
                </a:solidFill>
                <a:latin typeface="Times New Roman" panose="02020603050405020304" pitchFamily="18" charset="0"/>
                <a:cs typeface="Times New Roman" panose="02020603050405020304" pitchFamily="18" charset="0"/>
              </a:rPr>
              <a:t>convenient</a:t>
            </a:r>
            <a:r>
              <a:rPr lang="en-US" sz="2400" dirty="0">
                <a:solidFill>
                  <a:schemeClr val="bg2"/>
                </a:solidFill>
                <a:latin typeface="Times New Roman" panose="02020603050405020304" pitchFamily="18" charset="0"/>
                <a:cs typeface="Times New Roman" panose="02020603050405020304" pitchFamily="18" charset="0"/>
              </a:rPr>
              <a:t>, </a:t>
            </a:r>
            <a:r>
              <a:rPr lang="en-US" sz="2400" b="1" dirty="0">
                <a:solidFill>
                  <a:schemeClr val="bg2"/>
                </a:solidFill>
                <a:latin typeface="Times New Roman" panose="02020603050405020304" pitchFamily="18" charset="0"/>
                <a:cs typeface="Times New Roman" panose="02020603050405020304" pitchFamily="18" charset="0"/>
              </a:rPr>
              <a:t>human-labor free</a:t>
            </a:r>
            <a:r>
              <a:rPr lang="en-US" sz="2400" dirty="0">
                <a:solidFill>
                  <a:schemeClr val="bg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3672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50"/>
                                        <p:tgtEl>
                                          <p:spTgt spid="4">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250"/>
                                        <p:tgtEl>
                                          <p:spTgt spid="5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25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250"/>
                                        <p:tgtEl>
                                          <p:spTgt spid="5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250"/>
                                        <p:tgtEl>
                                          <p:spTgt spid="5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250"/>
                                        <p:tgtEl>
                                          <p:spTgt spid="5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25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250"/>
                                        <p:tgtEl>
                                          <p:spTgt spid="6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250"/>
                                        <p:tgtEl>
                                          <p:spTgt spid="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250"/>
                                        <p:tgtEl>
                                          <p:spTgt spid="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fade">
                                      <p:cBhvr>
                                        <p:cTn id="47" dur="250"/>
                                        <p:tgtEl>
                                          <p:spTgt spid="7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fade">
                                      <p:cBhvr>
                                        <p:cTn id="50" dur="250"/>
                                        <p:tgtEl>
                                          <p:spTgt spid="7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250"/>
                                        <p:tgtEl>
                                          <p:spTgt spid="75"/>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1" grpId="0" animBg="1"/>
      <p:bldP spid="52" grpId="0"/>
      <p:bldP spid="53" grpId="0" animBg="1"/>
      <p:bldP spid="54" grpId="0" animBg="1"/>
      <p:bldP spid="59" grpId="0" animBg="1"/>
      <p:bldP spid="60" grpId="0"/>
      <p:bldP spid="68" grpId="0" animBg="1"/>
      <p:bldP spid="71" grpId="0" animBg="1"/>
      <p:bldP spid="72" grpId="0" animBg="1"/>
      <p:bldP spid="73" grpId="0" animBg="1"/>
      <p:bldP spid="74" grpId="0" animBg="1"/>
      <p:bldP spid="75" grpId="0" animBg="1"/>
      <p:bldP spid="18" grpId="0"/>
      <p:bldP spid="2"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39C9DA-84DC-5126-9D25-065733B7F6AA}"/>
              </a:ext>
            </a:extLst>
          </p:cNvPr>
          <p:cNvPicPr>
            <a:picLocks noChangeAspect="1"/>
          </p:cNvPicPr>
          <p:nvPr/>
        </p:nvPicPr>
        <p:blipFill>
          <a:blip r:embed="rId3"/>
          <a:stretch>
            <a:fillRect/>
          </a:stretch>
        </p:blipFill>
        <p:spPr>
          <a:xfrm>
            <a:off x="657374" y="2364790"/>
            <a:ext cx="1944000" cy="1069714"/>
          </a:xfrm>
          <a:prstGeom prst="rect">
            <a:avLst/>
          </a:prstGeom>
        </p:spPr>
      </p:pic>
      <p:pic>
        <p:nvPicPr>
          <p:cNvPr id="10" name="Picture 9">
            <a:extLst>
              <a:ext uri="{FF2B5EF4-FFF2-40B4-BE49-F238E27FC236}">
                <a16:creationId xmlns:a16="http://schemas.microsoft.com/office/drawing/2014/main" id="{788F8DD5-2BF1-A40B-F88C-AEE9EBADCA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28000" y="2364790"/>
            <a:ext cx="1944000" cy="1065462"/>
          </a:xfrm>
          <a:prstGeom prst="rect">
            <a:avLst/>
          </a:prstGeom>
        </p:spPr>
      </p:pic>
      <p:pic>
        <p:nvPicPr>
          <p:cNvPr id="12" name="Picture 11">
            <a:extLst>
              <a:ext uri="{FF2B5EF4-FFF2-40B4-BE49-F238E27FC236}">
                <a16:creationId xmlns:a16="http://schemas.microsoft.com/office/drawing/2014/main" id="{CFFE74B5-6A79-F7A3-1972-7CAC3EE54F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98626" y="2364790"/>
            <a:ext cx="1944000" cy="1076677"/>
          </a:xfrm>
          <a:prstGeom prst="rect">
            <a:avLst/>
          </a:prstGeom>
        </p:spPr>
      </p:pic>
      <p:pic>
        <p:nvPicPr>
          <p:cNvPr id="29" name="Picture 28">
            <a:extLst>
              <a:ext uri="{FF2B5EF4-FFF2-40B4-BE49-F238E27FC236}">
                <a16:creationId xmlns:a16="http://schemas.microsoft.com/office/drawing/2014/main" id="{DACACF3A-7051-F740-A822-4CF1AF52E816}"/>
              </a:ext>
            </a:extLst>
          </p:cNvPr>
          <p:cNvPicPr>
            <a:picLocks noChangeAspect="1"/>
          </p:cNvPicPr>
          <p:nvPr/>
        </p:nvPicPr>
        <p:blipFill>
          <a:blip r:embed="rId3"/>
          <a:stretch>
            <a:fillRect/>
          </a:stretch>
        </p:blipFill>
        <p:spPr>
          <a:xfrm>
            <a:off x="6569251" y="2364790"/>
            <a:ext cx="1944000" cy="1069714"/>
          </a:xfrm>
          <a:prstGeom prst="rect">
            <a:avLst/>
          </a:prstGeom>
        </p:spPr>
      </p:pic>
      <p:pic>
        <p:nvPicPr>
          <p:cNvPr id="15" name="Picture 14">
            <a:extLst>
              <a:ext uri="{FF2B5EF4-FFF2-40B4-BE49-F238E27FC236}">
                <a16:creationId xmlns:a16="http://schemas.microsoft.com/office/drawing/2014/main" id="{DB1A1BF8-B752-C531-BF2A-37BADCBBEA6D}"/>
              </a:ext>
            </a:extLst>
          </p:cNvPr>
          <p:cNvPicPr>
            <a:picLocks noChangeAspect="1"/>
          </p:cNvPicPr>
          <p:nvPr/>
        </p:nvPicPr>
        <p:blipFill>
          <a:blip r:embed="rId6">
            <a:clrChange>
              <a:clrFrom>
                <a:srgbClr val="000000">
                  <a:alpha val="0"/>
                </a:srgbClr>
              </a:clrFrom>
              <a:clrTo>
                <a:srgbClr val="000000">
                  <a:alpha val="0"/>
                </a:srgbClr>
              </a:clrTo>
            </a:clrChange>
          </a:blip>
          <a:stretch>
            <a:fillRect/>
          </a:stretch>
        </p:blipFill>
        <p:spPr>
          <a:xfrm>
            <a:off x="701584" y="4006544"/>
            <a:ext cx="1944000" cy="972000"/>
          </a:xfrm>
          <a:prstGeom prst="rect">
            <a:avLst/>
          </a:prstGeom>
        </p:spPr>
      </p:pic>
      <p:pic>
        <p:nvPicPr>
          <p:cNvPr id="17" name="Picture 16">
            <a:extLst>
              <a:ext uri="{FF2B5EF4-FFF2-40B4-BE49-F238E27FC236}">
                <a16:creationId xmlns:a16="http://schemas.microsoft.com/office/drawing/2014/main" id="{D5E951C0-9090-8E1D-E036-F256F15128E2}"/>
              </a:ext>
            </a:extLst>
          </p:cNvPr>
          <p:cNvPicPr>
            <a:picLocks noChangeAspect="1"/>
          </p:cNvPicPr>
          <p:nvPr/>
        </p:nvPicPr>
        <p:blipFill>
          <a:blip r:embed="rId7">
            <a:clrChange>
              <a:clrFrom>
                <a:srgbClr val="000000">
                  <a:alpha val="0"/>
                </a:srgbClr>
              </a:clrFrom>
              <a:clrTo>
                <a:srgbClr val="000000">
                  <a:alpha val="0"/>
                </a:srgbClr>
              </a:clrTo>
            </a:clrChange>
          </a:blip>
          <a:stretch>
            <a:fillRect/>
          </a:stretch>
        </p:blipFill>
        <p:spPr>
          <a:xfrm>
            <a:off x="2651873" y="4006544"/>
            <a:ext cx="1944000" cy="972000"/>
          </a:xfrm>
          <a:prstGeom prst="rect">
            <a:avLst/>
          </a:prstGeom>
        </p:spPr>
      </p:pic>
      <p:pic>
        <p:nvPicPr>
          <p:cNvPr id="26" name="Picture 25">
            <a:extLst>
              <a:ext uri="{FF2B5EF4-FFF2-40B4-BE49-F238E27FC236}">
                <a16:creationId xmlns:a16="http://schemas.microsoft.com/office/drawing/2014/main" id="{998C75CE-C911-0906-C52C-92B26B6C834D}"/>
              </a:ext>
            </a:extLst>
          </p:cNvPr>
          <p:cNvPicPr>
            <a:picLocks noChangeAspect="1"/>
          </p:cNvPicPr>
          <p:nvPr/>
        </p:nvPicPr>
        <p:blipFill>
          <a:blip r:embed="rId8">
            <a:clrChange>
              <a:clrFrom>
                <a:srgbClr val="000000">
                  <a:alpha val="0"/>
                </a:srgbClr>
              </a:clrFrom>
              <a:clrTo>
                <a:srgbClr val="000000">
                  <a:alpha val="0"/>
                </a:srgbClr>
              </a:clrTo>
            </a:clrChange>
          </a:blip>
          <a:stretch>
            <a:fillRect/>
          </a:stretch>
        </p:blipFill>
        <p:spPr>
          <a:xfrm>
            <a:off x="4598626" y="4006544"/>
            <a:ext cx="1944000" cy="972000"/>
          </a:xfrm>
          <a:prstGeom prst="rect">
            <a:avLst/>
          </a:prstGeom>
        </p:spPr>
      </p:pic>
      <p:pic>
        <p:nvPicPr>
          <p:cNvPr id="30" name="Picture 29">
            <a:extLst>
              <a:ext uri="{FF2B5EF4-FFF2-40B4-BE49-F238E27FC236}">
                <a16:creationId xmlns:a16="http://schemas.microsoft.com/office/drawing/2014/main" id="{7C1DB280-140F-4152-6FC9-2D4228F22D1A}"/>
              </a:ext>
            </a:extLst>
          </p:cNvPr>
          <p:cNvPicPr>
            <a:picLocks noChangeAspect="1"/>
          </p:cNvPicPr>
          <p:nvPr/>
        </p:nvPicPr>
        <p:blipFill>
          <a:blip r:embed="rId9">
            <a:clrChange>
              <a:clrFrom>
                <a:srgbClr val="000000">
                  <a:alpha val="0"/>
                </a:srgbClr>
              </a:clrFrom>
              <a:clrTo>
                <a:srgbClr val="000000">
                  <a:alpha val="0"/>
                </a:srgbClr>
              </a:clrTo>
            </a:clrChange>
          </a:blip>
          <a:stretch>
            <a:fillRect/>
          </a:stretch>
        </p:blipFill>
        <p:spPr>
          <a:xfrm>
            <a:off x="6542626" y="4006544"/>
            <a:ext cx="1944000" cy="972000"/>
          </a:xfrm>
          <a:prstGeom prst="rect">
            <a:avLst/>
          </a:prstGeom>
        </p:spPr>
      </p:pic>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 dirty="0">
                <a:latin typeface="Times New Roman"/>
                <a:ea typeface="Times New Roman"/>
                <a:cs typeface="Times New Roman"/>
                <a:sym typeface="Times New Roman"/>
              </a:rPr>
              <a:t>Key Observations: QoE – Eye-based Cues</a:t>
            </a:r>
            <a:endParaRPr lang="en-US" dirty="0"/>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1152475"/>
            <a:ext cx="8520600" cy="1232332"/>
          </a:xfrm>
        </p:spPr>
        <p:txBody>
          <a:bodyPr/>
          <a:lstStyle/>
          <a:p>
            <a:pPr>
              <a:buFont typeface="+mj-lt"/>
              <a:buAutoNum type="arabicPeriod"/>
            </a:pPr>
            <a:r>
              <a:rPr lang="en-US" sz="2000" dirty="0">
                <a:latin typeface="Times New Roman" panose="02020603050405020304" pitchFamily="18" charset="0"/>
                <a:cs typeface="Times New Roman" panose="02020603050405020304" pitchFamily="18" charset="0"/>
              </a:rPr>
              <a:t>Impact of </a:t>
            </a:r>
            <a:r>
              <a:rPr lang="en-US" sz="2000" b="1" dirty="0">
                <a:latin typeface="Times New Roman" panose="02020603050405020304" pitchFamily="18" charset="0"/>
                <a:cs typeface="Times New Roman" panose="02020603050405020304" pitchFamily="18" charset="0"/>
              </a:rPr>
              <a:t>video quality</a:t>
            </a:r>
          </a:p>
          <a:p>
            <a:pPr>
              <a:buFont typeface="+mj-lt"/>
              <a:buAutoNum type="arabicPeriod"/>
            </a:pPr>
            <a:r>
              <a:rPr lang="en-US" sz="2000" dirty="0">
                <a:latin typeface="Times New Roman" panose="02020603050405020304" pitchFamily="18" charset="0"/>
                <a:cs typeface="Times New Roman" panose="02020603050405020304" pitchFamily="18" charset="0"/>
              </a:rPr>
              <a:t>Pattern </a:t>
            </a:r>
            <a:r>
              <a:rPr lang="en-US" sz="2000" b="1" dirty="0">
                <a:latin typeface="Times New Roman" panose="02020603050405020304" pitchFamily="18" charset="0"/>
                <a:cs typeface="Times New Roman" panose="02020603050405020304" pitchFamily="18" charset="0"/>
              </a:rPr>
              <a:t>consistency</a:t>
            </a:r>
            <a:endParaRPr lang="en-US" sz="20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D13BC025-AD44-9BC8-737B-B4B36AC46B68}"/>
              </a:ext>
            </a:extLst>
          </p:cNvPr>
          <p:cNvSpPr txBox="1"/>
          <p:nvPr/>
        </p:nvSpPr>
        <p:spPr>
          <a:xfrm>
            <a:off x="1427235" y="3443389"/>
            <a:ext cx="404278" cy="307777"/>
          </a:xfrm>
          <a:prstGeom prst="rect">
            <a:avLst/>
          </a:prstGeom>
          <a:noFill/>
        </p:spPr>
        <p:txBody>
          <a:bodyPr wrap="none" rtlCol="0">
            <a:spAutoFit/>
          </a:bodyPr>
          <a:lstStyle/>
          <a:p>
            <a:pPr algn="ctr"/>
            <a:r>
              <a:rPr lang="en-US" dirty="0">
                <a:solidFill>
                  <a:schemeClr val="bg2"/>
                </a:solidFill>
                <a:latin typeface="Times New Roman" panose="02020603050405020304" pitchFamily="18" charset="0"/>
                <a:cs typeface="Times New Roman" panose="02020603050405020304" pitchFamily="18" charset="0"/>
              </a:rPr>
              <a:t>4K</a:t>
            </a:r>
          </a:p>
        </p:txBody>
      </p:sp>
      <p:sp>
        <p:nvSpPr>
          <p:cNvPr id="39" name="TextBox 38">
            <a:extLst>
              <a:ext uri="{FF2B5EF4-FFF2-40B4-BE49-F238E27FC236}">
                <a16:creationId xmlns:a16="http://schemas.microsoft.com/office/drawing/2014/main" id="{6DA46407-9E43-3C05-B183-AA9A056C8DBE}"/>
              </a:ext>
            </a:extLst>
          </p:cNvPr>
          <p:cNvSpPr txBox="1"/>
          <p:nvPr/>
        </p:nvSpPr>
        <p:spPr>
          <a:xfrm>
            <a:off x="338325" y="2076151"/>
            <a:ext cx="1157689" cy="307777"/>
          </a:xfrm>
          <a:prstGeom prst="rect">
            <a:avLst/>
          </a:prstGeom>
          <a:noFill/>
        </p:spPr>
        <p:txBody>
          <a:bodyPr wrap="none" rtlCol="0">
            <a:spAutoFit/>
          </a:bodyPr>
          <a:lstStyle/>
          <a:p>
            <a:pPr algn="ctr"/>
            <a:r>
              <a:rPr lang="en-US" dirty="0">
                <a:solidFill>
                  <a:schemeClr val="bg2"/>
                </a:solidFill>
                <a:latin typeface="Times New Roman" panose="02020603050405020304" pitchFamily="18" charset="0"/>
                <a:cs typeface="Times New Roman" panose="02020603050405020304" pitchFamily="18" charset="0"/>
              </a:rPr>
              <a:t>Video frames</a:t>
            </a:r>
          </a:p>
        </p:txBody>
      </p:sp>
      <p:sp>
        <p:nvSpPr>
          <p:cNvPr id="40" name="TextBox 39">
            <a:extLst>
              <a:ext uri="{FF2B5EF4-FFF2-40B4-BE49-F238E27FC236}">
                <a16:creationId xmlns:a16="http://schemas.microsoft.com/office/drawing/2014/main" id="{B6B449A6-45FD-CC74-497E-424859E89003}"/>
              </a:ext>
            </a:extLst>
          </p:cNvPr>
          <p:cNvSpPr txBox="1"/>
          <p:nvPr/>
        </p:nvSpPr>
        <p:spPr>
          <a:xfrm>
            <a:off x="338325" y="3720074"/>
            <a:ext cx="1168911" cy="307777"/>
          </a:xfrm>
          <a:prstGeom prst="rect">
            <a:avLst/>
          </a:prstGeom>
          <a:noFill/>
        </p:spPr>
        <p:txBody>
          <a:bodyPr wrap="none" rtlCol="0">
            <a:spAutoFit/>
          </a:bodyPr>
          <a:lstStyle/>
          <a:p>
            <a:pPr algn="ctr"/>
            <a:r>
              <a:rPr lang="en-US" dirty="0">
                <a:solidFill>
                  <a:schemeClr val="bg2"/>
                </a:solidFill>
                <a:latin typeface="Times New Roman" panose="02020603050405020304" pitchFamily="18" charset="0"/>
                <a:cs typeface="Times New Roman" panose="02020603050405020304" pitchFamily="18" charset="0"/>
              </a:rPr>
              <a:t>Gaze patterns</a:t>
            </a:r>
          </a:p>
        </p:txBody>
      </p:sp>
      <p:sp>
        <p:nvSpPr>
          <p:cNvPr id="41" name="TextBox 40">
            <a:extLst>
              <a:ext uri="{FF2B5EF4-FFF2-40B4-BE49-F238E27FC236}">
                <a16:creationId xmlns:a16="http://schemas.microsoft.com/office/drawing/2014/main" id="{EDF7552F-894B-1213-C45B-E5EEFF720130}"/>
              </a:ext>
            </a:extLst>
          </p:cNvPr>
          <p:cNvSpPr txBox="1"/>
          <p:nvPr/>
        </p:nvSpPr>
        <p:spPr>
          <a:xfrm>
            <a:off x="7023323" y="3443389"/>
            <a:ext cx="1035861" cy="307777"/>
          </a:xfrm>
          <a:prstGeom prst="rect">
            <a:avLst/>
          </a:prstGeom>
          <a:noFill/>
        </p:spPr>
        <p:txBody>
          <a:bodyPr wrap="none" rtlCol="0">
            <a:spAutoFit/>
          </a:bodyPr>
          <a:lstStyle/>
          <a:p>
            <a:pPr algn="ctr"/>
            <a:r>
              <a:rPr lang="en-US" dirty="0">
                <a:solidFill>
                  <a:schemeClr val="bg2"/>
                </a:solidFill>
                <a:latin typeface="Times New Roman" panose="02020603050405020304" pitchFamily="18" charset="0"/>
                <a:cs typeface="Times New Roman" panose="02020603050405020304" pitchFamily="18" charset="0"/>
              </a:rPr>
              <a:t>4K, 2</a:t>
            </a:r>
            <a:r>
              <a:rPr lang="en-US" baseline="30000" dirty="0">
                <a:solidFill>
                  <a:schemeClr val="bg2"/>
                </a:solidFill>
                <a:latin typeface="Times New Roman" panose="02020603050405020304" pitchFamily="18" charset="0"/>
                <a:cs typeface="Times New Roman" panose="02020603050405020304" pitchFamily="18" charset="0"/>
              </a:rPr>
              <a:t>nd</a:t>
            </a:r>
            <a:r>
              <a:rPr lang="en-US" dirty="0">
                <a:solidFill>
                  <a:schemeClr val="bg2"/>
                </a:solidFill>
                <a:latin typeface="Times New Roman" panose="02020603050405020304" pitchFamily="18" charset="0"/>
                <a:cs typeface="Times New Roman" panose="02020603050405020304" pitchFamily="18" charset="0"/>
              </a:rPr>
              <a:t> trial</a:t>
            </a:r>
          </a:p>
        </p:txBody>
      </p:sp>
      <p:sp>
        <p:nvSpPr>
          <p:cNvPr id="43" name="TextBox 42">
            <a:extLst>
              <a:ext uri="{FF2B5EF4-FFF2-40B4-BE49-F238E27FC236}">
                <a16:creationId xmlns:a16="http://schemas.microsoft.com/office/drawing/2014/main" id="{EE97558D-6F62-19BF-5B73-1E470F91EAC3}"/>
              </a:ext>
            </a:extLst>
          </p:cNvPr>
          <p:cNvSpPr txBox="1"/>
          <p:nvPr/>
        </p:nvSpPr>
        <p:spPr>
          <a:xfrm>
            <a:off x="3283246" y="3443389"/>
            <a:ext cx="633507" cy="307777"/>
          </a:xfrm>
          <a:prstGeom prst="rect">
            <a:avLst/>
          </a:prstGeom>
          <a:noFill/>
        </p:spPr>
        <p:txBody>
          <a:bodyPr wrap="none" rtlCol="0">
            <a:spAutoFit/>
          </a:bodyPr>
          <a:lstStyle/>
          <a:p>
            <a:pPr algn="ctr"/>
            <a:r>
              <a:rPr lang="en-US" dirty="0">
                <a:solidFill>
                  <a:schemeClr val="bg2"/>
                </a:solidFill>
                <a:latin typeface="Times New Roman" panose="02020603050405020304" pitchFamily="18" charset="0"/>
                <a:cs typeface="Times New Roman" panose="02020603050405020304" pitchFamily="18" charset="0"/>
              </a:rPr>
              <a:t>1080p</a:t>
            </a:r>
          </a:p>
        </p:txBody>
      </p:sp>
      <p:sp>
        <p:nvSpPr>
          <p:cNvPr id="44" name="TextBox 43">
            <a:extLst>
              <a:ext uri="{FF2B5EF4-FFF2-40B4-BE49-F238E27FC236}">
                <a16:creationId xmlns:a16="http://schemas.microsoft.com/office/drawing/2014/main" id="{FC7E5D0C-6A81-568E-220A-1A2591B73450}"/>
              </a:ext>
            </a:extLst>
          </p:cNvPr>
          <p:cNvSpPr txBox="1"/>
          <p:nvPr/>
        </p:nvSpPr>
        <p:spPr>
          <a:xfrm>
            <a:off x="5298756" y="3443389"/>
            <a:ext cx="543740" cy="307777"/>
          </a:xfrm>
          <a:prstGeom prst="rect">
            <a:avLst/>
          </a:prstGeom>
          <a:noFill/>
        </p:spPr>
        <p:txBody>
          <a:bodyPr wrap="none" rtlCol="0">
            <a:spAutoFit/>
          </a:bodyPr>
          <a:lstStyle/>
          <a:p>
            <a:pPr algn="ctr"/>
            <a:r>
              <a:rPr lang="en-US" dirty="0">
                <a:solidFill>
                  <a:schemeClr val="bg2"/>
                </a:solidFill>
                <a:latin typeface="Times New Roman" panose="02020603050405020304" pitchFamily="18" charset="0"/>
                <a:cs typeface="Times New Roman" panose="02020603050405020304" pitchFamily="18" charset="0"/>
              </a:rPr>
              <a:t>720p</a:t>
            </a:r>
          </a:p>
        </p:txBody>
      </p:sp>
      <p:sp>
        <p:nvSpPr>
          <p:cNvPr id="45" name="Rectangle 44">
            <a:extLst>
              <a:ext uri="{FF2B5EF4-FFF2-40B4-BE49-F238E27FC236}">
                <a16:creationId xmlns:a16="http://schemas.microsoft.com/office/drawing/2014/main" id="{20860064-C2FE-1926-F2BE-A3696499A3E5}"/>
              </a:ext>
            </a:extLst>
          </p:cNvPr>
          <p:cNvSpPr/>
          <p:nvPr/>
        </p:nvSpPr>
        <p:spPr>
          <a:xfrm>
            <a:off x="378270" y="2054368"/>
            <a:ext cx="6173225" cy="3014782"/>
          </a:xfrm>
          <a:prstGeom prst="rect">
            <a:avLst/>
          </a:prstGeom>
          <a:noFill/>
          <a:ln w="25400">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rgbClr val="C00000"/>
              </a:solidFill>
            </a:endParaRPr>
          </a:p>
        </p:txBody>
      </p:sp>
      <p:sp>
        <p:nvSpPr>
          <p:cNvPr id="46" name="Rectangle 45">
            <a:extLst>
              <a:ext uri="{FF2B5EF4-FFF2-40B4-BE49-F238E27FC236}">
                <a16:creationId xmlns:a16="http://schemas.microsoft.com/office/drawing/2014/main" id="{79ABF042-D259-7248-6A82-73B2CE4FED37}"/>
              </a:ext>
            </a:extLst>
          </p:cNvPr>
          <p:cNvSpPr/>
          <p:nvPr/>
        </p:nvSpPr>
        <p:spPr>
          <a:xfrm>
            <a:off x="6551495" y="2054368"/>
            <a:ext cx="2068722" cy="3014782"/>
          </a:xfrm>
          <a:prstGeom prst="rect">
            <a:avLst/>
          </a:prstGeom>
          <a:noFill/>
          <a:ln w="25400">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rgbClr val="C00000"/>
              </a:solidFill>
            </a:endParaRPr>
          </a:p>
        </p:txBody>
      </p:sp>
      <p:sp>
        <p:nvSpPr>
          <p:cNvPr id="48" name="Rectangle 47">
            <a:extLst>
              <a:ext uri="{FF2B5EF4-FFF2-40B4-BE49-F238E27FC236}">
                <a16:creationId xmlns:a16="http://schemas.microsoft.com/office/drawing/2014/main" id="{2C3A4CB4-0D91-75A0-19C0-A7B30DF9F9C6}"/>
              </a:ext>
            </a:extLst>
          </p:cNvPr>
          <p:cNvSpPr/>
          <p:nvPr/>
        </p:nvSpPr>
        <p:spPr>
          <a:xfrm>
            <a:off x="374537" y="2054368"/>
            <a:ext cx="2226835" cy="3014782"/>
          </a:xfrm>
          <a:prstGeom prst="rect">
            <a:avLst/>
          </a:prstGeom>
          <a:noFill/>
          <a:ln w="25400">
            <a:solidFill>
              <a:schemeClr val="accent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2251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xEl>
                                              <p:pRg st="0" end="0"/>
                                            </p:txEl>
                                          </p:spTgt>
                                        </p:tgtEl>
                                        <p:attrNameLst>
                                          <p:attrName>style.visibility</p:attrName>
                                        </p:attrNameLst>
                                      </p:cBhvr>
                                      <p:to>
                                        <p:strVal val="visible"/>
                                      </p:to>
                                    </p:set>
                                    <p:animEffect transition="in" filter="fade">
                                      <p:cBhvr>
                                        <p:cTn id="64" dur="250"/>
                                        <p:tgtEl>
                                          <p:spTgt spid="4">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par>
                                <p:cTn id="70" presetID="10" presetClass="exit" presetSubtype="0" fill="hold" grpId="2" nodeType="withEffect">
                                  <p:stCondLst>
                                    <p:cond delay="0"/>
                                  </p:stCondLst>
                                  <p:childTnLst>
                                    <p:animEffect transition="out" filter="fade">
                                      <p:cBhvr>
                                        <p:cTn id="71" dur="500"/>
                                        <p:tgtEl>
                                          <p:spTgt spid="45"/>
                                        </p:tgtEl>
                                      </p:cBhvr>
                                    </p:animEffect>
                                    <p:set>
                                      <p:cBhvr>
                                        <p:cTn id="72" dur="1" fill="hold">
                                          <p:stCondLst>
                                            <p:cond delay="499"/>
                                          </p:stCondLst>
                                        </p:cTn>
                                        <p:tgtEl>
                                          <p:spTgt spid="45"/>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animEffect transition="in" filter="fade">
                                      <p:cBhvr>
                                        <p:cTn id="78" dur="2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1" grpId="0"/>
      <p:bldP spid="39" grpId="0"/>
      <p:bldP spid="40" grpId="0"/>
      <p:bldP spid="41" grpId="0"/>
      <p:bldP spid="43" grpId="0"/>
      <p:bldP spid="44" grpId="0"/>
      <p:bldP spid="45" grpId="1" animBg="1"/>
      <p:bldP spid="45" grpId="2" animBg="1"/>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572796-4FE0-2069-D0CC-EA2AAB45F83F}"/>
              </a:ext>
            </a:extLst>
          </p:cNvPr>
          <p:cNvPicPr>
            <a:picLocks noChangeAspect="1"/>
          </p:cNvPicPr>
          <p:nvPr/>
        </p:nvPicPr>
        <p:blipFill>
          <a:blip r:embed="rId3"/>
          <a:srcRect/>
          <a:stretch/>
        </p:blipFill>
        <p:spPr>
          <a:xfrm>
            <a:off x="6888300" y="3273214"/>
            <a:ext cx="1944000" cy="1620000"/>
          </a:xfrm>
          <a:prstGeom prst="rect">
            <a:avLst/>
          </a:prstGeom>
        </p:spPr>
      </p:pic>
      <p:pic>
        <p:nvPicPr>
          <p:cNvPr id="14" name="Picture 13">
            <a:extLst>
              <a:ext uri="{FF2B5EF4-FFF2-40B4-BE49-F238E27FC236}">
                <a16:creationId xmlns:a16="http://schemas.microsoft.com/office/drawing/2014/main" id="{4DAEFDD3-C9A7-DA19-21B0-D3024916E244}"/>
              </a:ext>
            </a:extLst>
          </p:cNvPr>
          <p:cNvPicPr>
            <a:picLocks noChangeAspect="1"/>
          </p:cNvPicPr>
          <p:nvPr/>
        </p:nvPicPr>
        <p:blipFill>
          <a:blip r:embed="rId4"/>
          <a:srcRect/>
          <a:stretch/>
        </p:blipFill>
        <p:spPr>
          <a:xfrm>
            <a:off x="3000300" y="3294928"/>
            <a:ext cx="1944000" cy="1620000"/>
          </a:xfrm>
          <a:prstGeom prst="rect">
            <a:avLst/>
          </a:prstGeom>
        </p:spPr>
      </p:pic>
      <p:grpSp>
        <p:nvGrpSpPr>
          <p:cNvPr id="22" name="Group 21">
            <a:extLst>
              <a:ext uri="{FF2B5EF4-FFF2-40B4-BE49-F238E27FC236}">
                <a16:creationId xmlns:a16="http://schemas.microsoft.com/office/drawing/2014/main" id="{AB4A8A97-00F0-0F58-FF81-1DB3E54BB7CC}"/>
              </a:ext>
            </a:extLst>
          </p:cNvPr>
          <p:cNvGrpSpPr/>
          <p:nvPr/>
        </p:nvGrpSpPr>
        <p:grpSpPr>
          <a:xfrm>
            <a:off x="4598471" y="3273213"/>
            <a:ext cx="2635658" cy="1668800"/>
            <a:chOff x="4468452" y="3273213"/>
            <a:chExt cx="2635658" cy="1668800"/>
          </a:xfrm>
        </p:grpSpPr>
        <p:pic>
          <p:nvPicPr>
            <p:cNvPr id="16" name="Picture 15">
              <a:extLst>
                <a:ext uri="{FF2B5EF4-FFF2-40B4-BE49-F238E27FC236}">
                  <a16:creationId xmlns:a16="http://schemas.microsoft.com/office/drawing/2014/main" id="{E546DE5F-61B8-7EDF-0615-7C3F86C6EA7B}"/>
                </a:ext>
              </a:extLst>
            </p:cNvPr>
            <p:cNvPicPr>
              <a:picLocks noChangeAspect="1"/>
            </p:cNvPicPr>
            <p:nvPr/>
          </p:nvPicPr>
          <p:blipFill>
            <a:blip r:embed="rId5"/>
            <a:srcRect/>
            <a:stretch/>
          </p:blipFill>
          <p:spPr>
            <a:xfrm>
              <a:off x="4814281" y="3273213"/>
              <a:ext cx="1944000" cy="1620000"/>
            </a:xfrm>
            <a:prstGeom prst="rect">
              <a:avLst/>
            </a:prstGeom>
          </p:spPr>
        </p:pic>
        <p:sp>
          <p:nvSpPr>
            <p:cNvPr id="21" name="TextBox 20">
              <a:extLst>
                <a:ext uri="{FF2B5EF4-FFF2-40B4-BE49-F238E27FC236}">
                  <a16:creationId xmlns:a16="http://schemas.microsoft.com/office/drawing/2014/main" id="{C7165DEC-658D-D0EA-8436-71A3A93B6D75}"/>
                </a:ext>
              </a:extLst>
            </p:cNvPr>
            <p:cNvSpPr txBox="1"/>
            <p:nvPr/>
          </p:nvSpPr>
          <p:spPr>
            <a:xfrm>
              <a:off x="4468452" y="4603459"/>
              <a:ext cx="2635658" cy="338554"/>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Gaze vergence distance (mm)</a:t>
              </a:r>
            </a:p>
          </p:txBody>
        </p:sp>
      </p:grpSp>
      <p:pic>
        <p:nvPicPr>
          <p:cNvPr id="18" name="Picture 17">
            <a:extLst>
              <a:ext uri="{FF2B5EF4-FFF2-40B4-BE49-F238E27FC236}">
                <a16:creationId xmlns:a16="http://schemas.microsoft.com/office/drawing/2014/main" id="{4ECFCB57-E738-CA38-C7D9-668547EE3DB7}"/>
              </a:ext>
            </a:extLst>
          </p:cNvPr>
          <p:cNvPicPr>
            <a:picLocks noChangeAspect="1"/>
          </p:cNvPicPr>
          <p:nvPr/>
        </p:nvPicPr>
        <p:blipFill>
          <a:blip r:embed="rId6"/>
          <a:srcRect/>
          <a:stretch/>
        </p:blipFill>
        <p:spPr>
          <a:xfrm>
            <a:off x="3000300" y="1656270"/>
            <a:ext cx="2916000" cy="1620000"/>
          </a:xfrm>
          <a:prstGeom prst="rect">
            <a:avLst/>
          </a:prstGeom>
        </p:spPr>
      </p:pic>
      <p:pic>
        <p:nvPicPr>
          <p:cNvPr id="20" name="Picture 19">
            <a:extLst>
              <a:ext uri="{FF2B5EF4-FFF2-40B4-BE49-F238E27FC236}">
                <a16:creationId xmlns:a16="http://schemas.microsoft.com/office/drawing/2014/main" id="{CF1A1778-74B2-4710-0B1F-74DFBCBC9B97}"/>
              </a:ext>
            </a:extLst>
          </p:cNvPr>
          <p:cNvPicPr>
            <a:picLocks noChangeAspect="1"/>
          </p:cNvPicPr>
          <p:nvPr/>
        </p:nvPicPr>
        <p:blipFill>
          <a:blip r:embed="rId7"/>
          <a:srcRect/>
          <a:stretch/>
        </p:blipFill>
        <p:spPr>
          <a:xfrm>
            <a:off x="5916300" y="1656270"/>
            <a:ext cx="2916000" cy="1620000"/>
          </a:xfrm>
          <a:prstGeom prst="rect">
            <a:avLst/>
          </a:prstGeom>
        </p:spPr>
      </p:pic>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 dirty="0">
                <a:latin typeface="Times New Roman"/>
                <a:ea typeface="Times New Roman"/>
                <a:cs typeface="Times New Roman"/>
                <a:sym typeface="Times New Roman"/>
              </a:rPr>
              <a:t>Key Observations: QoE – Eye-based Cues</a:t>
            </a:r>
            <a:endParaRPr lang="en-US" dirty="0"/>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1152476"/>
            <a:ext cx="8520600" cy="1894962"/>
          </a:xfrm>
        </p:spPr>
        <p:txBody>
          <a:bodyPr/>
          <a:lstStyle/>
          <a:p>
            <a:pPr>
              <a:buFont typeface="+mj-lt"/>
              <a:buAutoNum type="arabicPeriod" startAt="3"/>
            </a:pPr>
            <a:r>
              <a:rPr lang="en-US" sz="2000" dirty="0">
                <a:latin typeface="Times New Roman" panose="02020603050405020304" pitchFamily="18" charset="0"/>
                <a:cs typeface="Times New Roman" panose="02020603050405020304" pitchFamily="18" charset="0"/>
              </a:rPr>
              <a:t>Impact of </a:t>
            </a:r>
            <a:r>
              <a:rPr lang="en-US" sz="2000" b="1" dirty="0">
                <a:latin typeface="Times New Roman" panose="02020603050405020304" pitchFamily="18" charset="0"/>
                <a:cs typeface="Times New Roman" panose="02020603050405020304" pitchFamily="18" charset="0"/>
              </a:rPr>
              <a:t>subjective factors </a:t>
            </a:r>
          </a:p>
          <a:p>
            <a:pPr lvl="1">
              <a:spcBef>
                <a:spcPts val="0"/>
              </a:spcBef>
            </a:pPr>
            <a:r>
              <a:rPr lang="en-US" sz="1800" dirty="0">
                <a:latin typeface="Times New Roman" panose="02020603050405020304" pitchFamily="18" charset="0"/>
                <a:cs typeface="Times New Roman" panose="02020603050405020304" pitchFamily="18" charset="0"/>
              </a:rPr>
              <a:t>Cybersickness</a:t>
            </a:r>
          </a:p>
          <a:p>
            <a:pPr lvl="1">
              <a:spcBef>
                <a:spcPts val="0"/>
              </a:spcBef>
            </a:pPr>
            <a:r>
              <a:rPr lang="en-US" sz="1800" dirty="0">
                <a:latin typeface="Times New Roman" panose="02020603050405020304" pitchFamily="18" charset="0"/>
                <a:cs typeface="Times New Roman" panose="02020603050405020304" pitchFamily="18" charset="0"/>
              </a:rPr>
              <a:t>Fatigue</a:t>
            </a:r>
          </a:p>
          <a:p>
            <a:pPr lvl="1">
              <a:spcBef>
                <a:spcPts val="0"/>
              </a:spcBef>
            </a:pPr>
            <a:r>
              <a:rPr lang="en-US" sz="1800" dirty="0">
                <a:latin typeface="Times New Roman" panose="02020603050405020304" pitchFamily="18" charset="0"/>
                <a:cs typeface="Times New Roman" panose="02020603050405020304" pitchFamily="18" charset="0"/>
              </a:rPr>
              <a:t>Immersiveness</a:t>
            </a:r>
          </a:p>
          <a:p>
            <a:pPr lvl="1">
              <a:spcBef>
                <a:spcPts val="0"/>
              </a:spcBef>
            </a:pPr>
            <a:r>
              <a:rPr lang="en-US" sz="180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0F99F74-4776-357D-7E2C-E83B167AE874}"/>
              </a:ext>
            </a:extLst>
          </p:cNvPr>
          <p:cNvSpPr/>
          <p:nvPr/>
        </p:nvSpPr>
        <p:spPr>
          <a:xfrm>
            <a:off x="3000300" y="1664587"/>
            <a:ext cx="2916000" cy="16191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1F596AE-8889-8F92-61D9-7F3C8965009B}"/>
              </a:ext>
            </a:extLst>
          </p:cNvPr>
          <p:cNvSpPr/>
          <p:nvPr/>
        </p:nvSpPr>
        <p:spPr>
          <a:xfrm>
            <a:off x="5916300" y="1666978"/>
            <a:ext cx="2916000" cy="16200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857B29-F241-69F1-6073-4FE25B011E62}"/>
              </a:ext>
            </a:extLst>
          </p:cNvPr>
          <p:cNvSpPr/>
          <p:nvPr/>
        </p:nvSpPr>
        <p:spPr>
          <a:xfrm>
            <a:off x="3000300" y="3285599"/>
            <a:ext cx="5832000" cy="1620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31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5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5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5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250"/>
                                        <p:tgtEl>
                                          <p:spTgt spid="4">
                                            <p:txEl>
                                              <p:pRg st="4" end="4"/>
                                            </p:txEl>
                                          </p:spTgt>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1" end="1"/>
                                            </p:txEl>
                                          </p:spTgt>
                                        </p:tgtEl>
                                        <p:attrNameLst>
                                          <p:attrName>style.color</p:attrName>
                                        </p:attrNameLst>
                                      </p:cBhvr>
                                      <p:to>
                                        <a:srgbClr val="FFC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7"/>
                                        </p:tgtEl>
                                        <p:attrNameLst>
                                          <p:attrName>style.visibility</p:attrName>
                                        </p:attrNameLst>
                                      </p:cBhvr>
                                      <p:to>
                                        <p:strVal val="hidden"/>
                                      </p:to>
                                    </p:set>
                                  </p:childTnLst>
                                </p:cTn>
                              </p:par>
                              <p:par>
                                <p:cTn id="50" presetID="3" presetClass="emph" presetSubtype="2" fill="hold" nodeType="withEffect">
                                  <p:stCondLst>
                                    <p:cond delay="0"/>
                                  </p:stCondLst>
                                  <p:childTnLst>
                                    <p:animClr clrSpc="rgb" dir="cw">
                                      <p:cBhvr override="childStyle">
                                        <p:cTn id="51" dur="500" fill="hold"/>
                                        <p:tgtEl>
                                          <p:spTgt spid="4">
                                            <p:txEl>
                                              <p:pRg st="2" end="2"/>
                                            </p:txEl>
                                          </p:spTgt>
                                        </p:tgtEl>
                                        <p:attrNameLst>
                                          <p:attrName>style.color</p:attrName>
                                        </p:attrNameLst>
                                      </p:cBhvr>
                                      <p:to>
                                        <a:srgbClr val="70AD47"/>
                                      </p:to>
                                    </p:animClr>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par>
                                <p:cTn id="59" presetID="3" presetClass="emph" presetSubtype="2" fill="hold" nodeType="withEffect">
                                  <p:stCondLst>
                                    <p:cond delay="0"/>
                                  </p:stCondLst>
                                  <p:childTnLst>
                                    <p:animClr clrSpc="rgb" dir="cw">
                                      <p:cBhvr override="childStyle">
                                        <p:cTn id="60" dur="500" fill="hold"/>
                                        <p:tgtEl>
                                          <p:spTgt spid="4">
                                            <p:txEl>
                                              <p:pRg st="3" end="3"/>
                                            </p:txEl>
                                          </p:spTgt>
                                        </p:tgtEl>
                                        <p:attrNameLst>
                                          <p:attrName>style.color</p:attrName>
                                        </p:attrNameLst>
                                      </p:cBhvr>
                                      <p:to>
                                        <a:srgbClr val="5B9BD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P spid="7" grpId="1" animBg="1"/>
      <p:bldP spid="30" grpId="0" animBg="1"/>
      <p:bldP spid="30" grpId="1"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 dirty="0">
                <a:latin typeface="Times New Roman"/>
                <a:ea typeface="Times New Roman"/>
                <a:cs typeface="Times New Roman"/>
                <a:sym typeface="Times New Roman"/>
              </a:rPr>
              <a:t>EyeQoE: Proposed Idea</a:t>
            </a:r>
            <a:endParaRPr lang="en-US" dirty="0"/>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1152474"/>
            <a:ext cx="8520600" cy="3991026"/>
          </a:xfrm>
        </p:spPr>
        <p:txBody>
          <a:bodyPr/>
          <a:lstStyle/>
          <a:p>
            <a:r>
              <a:rPr lang="en-US" sz="2000" dirty="0">
                <a:latin typeface="Times New Roman" panose="02020603050405020304" pitchFamily="18" charset="0"/>
                <a:cs typeface="Times New Roman" panose="02020603050405020304" pitchFamily="18" charset="0"/>
              </a:rPr>
              <a:t>Basic idea</a:t>
            </a:r>
          </a:p>
          <a:p>
            <a:pPr lvl="1">
              <a:spcBef>
                <a:spcPts val="0"/>
              </a:spcBef>
            </a:pPr>
            <a:r>
              <a:rPr lang="en-US" sz="1800" dirty="0">
                <a:latin typeface="Times New Roman" panose="02020603050405020304" pitchFamily="18" charset="0"/>
                <a:cs typeface="Times New Roman" panose="02020603050405020304" pitchFamily="18" charset="0"/>
              </a:rPr>
              <a:t>Leverage </a:t>
            </a:r>
            <a:r>
              <a:rPr lang="en-US" sz="1800" b="1" dirty="0">
                <a:latin typeface="Times New Roman" panose="02020603050405020304" pitchFamily="18" charset="0"/>
                <a:cs typeface="Times New Roman" panose="02020603050405020304" pitchFamily="18" charset="0"/>
              </a:rPr>
              <a:t>eye-based cues</a:t>
            </a:r>
            <a:r>
              <a:rPr lang="en-US" sz="1800" dirty="0">
                <a:latin typeface="Times New Roman" panose="02020603050405020304" pitchFamily="18" charset="0"/>
                <a:cs typeface="Times New Roman" panose="02020603050405020304" pitchFamily="18" charset="0"/>
              </a:rPr>
              <a:t> to infer subjects’ </a:t>
            </a:r>
            <a:r>
              <a:rPr lang="en-US" sz="1800" b="1" dirty="0">
                <a:latin typeface="Times New Roman" panose="02020603050405020304" pitchFamily="18" charset="0"/>
                <a:cs typeface="Times New Roman" panose="02020603050405020304" pitchFamily="18" charset="0"/>
              </a:rPr>
              <a:t>QoE</a:t>
            </a:r>
            <a:r>
              <a:rPr lang="en-US" sz="1800" dirty="0">
                <a:latin typeface="Times New Roman" panose="02020603050405020304" pitchFamily="18" charset="0"/>
                <a:cs typeface="Times New Roman" panose="02020603050405020304" pitchFamily="18" charset="0"/>
              </a:rPr>
              <a:t> in watching 360-degree videos</a:t>
            </a:r>
          </a:p>
          <a:p>
            <a:r>
              <a:rPr lang="en-US" sz="2000" dirty="0">
                <a:latin typeface="Times New Roman" panose="02020603050405020304" pitchFamily="18" charset="0"/>
                <a:cs typeface="Times New Roman" panose="02020603050405020304" pitchFamily="18" charset="0"/>
              </a:rPr>
              <a:t>Challenges and countermeasures</a:t>
            </a:r>
          </a:p>
          <a:p>
            <a:pPr lvl="1">
              <a:spcBef>
                <a:spcPts val="0"/>
              </a:spcBef>
            </a:pPr>
            <a:r>
              <a:rPr lang="en-US" sz="1800" b="1" dirty="0">
                <a:latin typeface="Times New Roman" panose="02020603050405020304" pitchFamily="18" charset="0"/>
                <a:cs typeface="Times New Roman" panose="02020603050405020304" pitchFamily="18" charset="0"/>
              </a:rPr>
              <a:t>Data modeling</a:t>
            </a:r>
            <a:r>
              <a:rPr lang="en-US" sz="1800" dirty="0">
                <a:latin typeface="Times New Roman" panose="02020603050405020304" pitchFamily="18" charset="0"/>
                <a:cs typeface="Times New Roman" panose="02020603050405020304" pitchFamily="18" charset="0"/>
              </a:rPr>
              <a:t> and </a:t>
            </a:r>
            <a:r>
              <a:rPr lang="en-US" sz="1800" b="1" dirty="0">
                <a:latin typeface="Times New Roman" panose="02020603050405020304" pitchFamily="18" charset="0"/>
                <a:cs typeface="Times New Roman" panose="02020603050405020304" pitchFamily="18" charset="0"/>
              </a:rPr>
              <a:t>representation learning</a:t>
            </a:r>
          </a:p>
          <a:p>
            <a:pPr lvl="2">
              <a:spcBef>
                <a:spcPts val="0"/>
              </a:spcBef>
            </a:pPr>
            <a:r>
              <a:rPr lang="en-US" sz="1600" dirty="0">
                <a:latin typeface="Times New Roman" panose="02020603050405020304" pitchFamily="18" charset="0"/>
                <a:cs typeface="Times New Roman" panose="02020603050405020304" pitchFamily="18" charset="0"/>
              </a:rPr>
              <a:t>Graph modeling </a:t>
            </a:r>
          </a:p>
          <a:p>
            <a:pPr lvl="2">
              <a:spcBef>
                <a:spcPts val="0"/>
              </a:spcBef>
            </a:pPr>
            <a:r>
              <a:rPr lang="en-US" sz="1600" dirty="0">
                <a:latin typeface="Times New Roman" panose="02020603050405020304" pitchFamily="18" charset="0"/>
                <a:cs typeface="Times New Roman" panose="02020603050405020304" pitchFamily="18" charset="0"/>
              </a:rPr>
              <a:t>GCN</a:t>
            </a:r>
          </a:p>
          <a:p>
            <a:pPr lvl="1">
              <a:spcBef>
                <a:spcPts val="0"/>
              </a:spcBef>
            </a:pPr>
            <a:r>
              <a:rPr lang="en-US" sz="1800" dirty="0">
                <a:latin typeface="Times New Roman" panose="02020603050405020304" pitchFamily="18" charset="0"/>
                <a:cs typeface="Times New Roman" panose="02020603050405020304" pitchFamily="18" charset="0"/>
              </a:rPr>
              <a:t>Dealing with </a:t>
            </a:r>
            <a:r>
              <a:rPr lang="en-US" sz="1800" b="1" dirty="0">
                <a:latin typeface="Times New Roman" panose="02020603050405020304" pitchFamily="18" charset="0"/>
                <a:cs typeface="Times New Roman" panose="02020603050405020304" pitchFamily="18" charset="0"/>
              </a:rPr>
              <a:t>subjects and visual stimuli heterogeneity</a:t>
            </a:r>
          </a:p>
          <a:p>
            <a:pPr lvl="2">
              <a:spcBef>
                <a:spcPts val="0"/>
              </a:spcBef>
            </a:pPr>
            <a:r>
              <a:rPr lang="en-US" sz="1600" dirty="0">
                <a:latin typeface="Times New Roman" panose="02020603050405020304" pitchFamily="18" charset="0"/>
                <a:cs typeface="Times New Roman" panose="02020603050405020304" pitchFamily="18" charset="0"/>
              </a:rPr>
              <a:t>Data selection </a:t>
            </a:r>
          </a:p>
          <a:p>
            <a:pPr lvl="2">
              <a:spcBef>
                <a:spcPts val="0"/>
              </a:spcBef>
            </a:pPr>
            <a:r>
              <a:rPr lang="en-US" sz="1600" dirty="0">
                <a:latin typeface="Times New Roman" panose="02020603050405020304" pitchFamily="18" charset="0"/>
                <a:cs typeface="Times New Roman" panose="02020603050405020304" pitchFamily="18" charset="0"/>
              </a:rPr>
              <a:t>Siamese network</a:t>
            </a:r>
          </a:p>
          <a:p>
            <a:pPr lvl="1">
              <a:spcBef>
                <a:spcPts val="0"/>
              </a:spcBef>
            </a:pPr>
            <a:r>
              <a:rPr lang="en-US" sz="1800" dirty="0">
                <a:latin typeface="Times New Roman" panose="02020603050405020304" pitchFamily="18" charset="0"/>
                <a:cs typeface="Times New Roman" panose="02020603050405020304" pitchFamily="18" charset="0"/>
              </a:rPr>
              <a:t>Dealing with </a:t>
            </a:r>
            <a:r>
              <a:rPr lang="en-US" sz="1800" b="1" dirty="0">
                <a:latin typeface="Times New Roman" panose="02020603050405020304" pitchFamily="18" charset="0"/>
                <a:cs typeface="Times New Roman" panose="02020603050405020304" pitchFamily="18" charset="0"/>
              </a:rPr>
              <a:t>unseen videos</a:t>
            </a:r>
          </a:p>
          <a:p>
            <a:pPr lvl="2">
              <a:spcBef>
                <a:spcPts val="0"/>
              </a:spcBef>
            </a:pPr>
            <a:r>
              <a:rPr lang="en-US" sz="1600" dirty="0">
                <a:latin typeface="Times New Roman" panose="02020603050405020304" pitchFamily="18" charset="0"/>
                <a:cs typeface="Times New Roman" panose="02020603050405020304" pitchFamily="18" charset="0"/>
              </a:rPr>
              <a:t>Video type categorization </a:t>
            </a:r>
          </a:p>
          <a:p>
            <a:pPr lvl="2">
              <a:spcBef>
                <a:spcPts val="0"/>
              </a:spcBef>
            </a:pPr>
            <a:r>
              <a:rPr lang="en-US" sz="1600" dirty="0">
                <a:latin typeface="Times New Roman" panose="02020603050405020304" pitchFamily="18" charset="0"/>
                <a:cs typeface="Times New Roman" panose="02020603050405020304" pitchFamily="18" charset="0"/>
              </a:rPr>
              <a:t>Multi-source adversarial domain adaption (MADA)</a:t>
            </a:r>
          </a:p>
        </p:txBody>
      </p:sp>
    </p:spTree>
    <p:extLst>
      <p:ext uri="{BB962C8B-B14F-4D97-AF65-F5344CB8AC3E}">
        <p14:creationId xmlns:p14="http://schemas.microsoft.com/office/powerpoint/2010/main" val="25920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5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25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25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25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25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250"/>
                                        <p:tgtEl>
                                          <p:spTgt spid="4">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250"/>
                                        <p:tgtEl>
                                          <p:spTgt spid="4">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250"/>
                                        <p:tgtEl>
                                          <p:spTgt spid="4">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250"/>
                                        <p:tgtEl>
                                          <p:spTgt spid="4">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250"/>
                                        <p:tgtEl>
                                          <p:spTgt spid="4">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11" end="11"/>
                                            </p:txEl>
                                          </p:spTgt>
                                        </p:tgtEl>
                                        <p:attrNameLst>
                                          <p:attrName>style.visibility</p:attrName>
                                        </p:attrNameLst>
                                      </p:cBhvr>
                                      <p:to>
                                        <p:strVal val="visible"/>
                                      </p:to>
                                    </p:set>
                                    <p:animEffect transition="in" filter="fade">
                                      <p:cBhvr>
                                        <p:cTn id="46" dur="25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61E8103-B84F-C380-059A-CA739C8B0C96}"/>
              </a:ext>
            </a:extLst>
          </p:cNvPr>
          <p:cNvPicPr>
            <a:picLocks noChangeAspect="1"/>
          </p:cNvPicPr>
          <p:nvPr/>
        </p:nvPicPr>
        <p:blipFill>
          <a:blip r:embed="rId3"/>
          <a:srcRect/>
          <a:stretch/>
        </p:blipFill>
        <p:spPr>
          <a:xfrm>
            <a:off x="2513458" y="2109281"/>
            <a:ext cx="6318842" cy="2732684"/>
          </a:xfrm>
          <a:prstGeom prst="rect">
            <a:avLst/>
          </a:prstGeom>
        </p:spPr>
      </p:pic>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Modeling Ocular Behaviors into Graphs</a:t>
            </a:r>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700" y="1152475"/>
            <a:ext cx="8520600" cy="1697258"/>
          </a:xfrm>
        </p:spPr>
        <p:txBody>
          <a:bodyPr/>
          <a:lstStyle/>
          <a:p>
            <a:r>
              <a:rPr lang="en-US" sz="2000" dirty="0">
                <a:latin typeface="Times New Roman" panose="02020603050405020304" pitchFamily="18" charset="0"/>
                <a:cs typeface="Times New Roman" panose="02020603050405020304" pitchFamily="18" charset="0"/>
              </a:rPr>
              <a:t>Video frames - gaze map</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Gazes</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Fixations</a:t>
            </a:r>
            <a:endParaRPr lang="en-US" sz="1600" dirty="0">
              <a:highlight>
                <a:srgbClr val="FFFF00"/>
              </a:highlight>
              <a:latin typeface="Times New Roman" panose="02020603050405020304" pitchFamily="18" charset="0"/>
              <a:cs typeface="Times New Roman" panose="02020603050405020304" pitchFamily="18" charset="0"/>
            </a:endParaRP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Saccades</a:t>
            </a:r>
            <a:endParaRPr lang="en-US" sz="2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E63D461-CD0F-4B95-C51B-E31454B82B00}"/>
              </a:ext>
            </a:extLst>
          </p:cNvPr>
          <p:cNvSpPr/>
          <p:nvPr/>
        </p:nvSpPr>
        <p:spPr>
          <a:xfrm>
            <a:off x="7060541" y="3244813"/>
            <a:ext cx="245876" cy="252989"/>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101EA40-BE23-5900-E066-F7F93E69A14C}"/>
              </a:ext>
            </a:extLst>
          </p:cNvPr>
          <p:cNvSpPr/>
          <p:nvPr/>
        </p:nvSpPr>
        <p:spPr>
          <a:xfrm rot="20958118">
            <a:off x="3302037" y="3410180"/>
            <a:ext cx="686331" cy="48782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978E4A-A9B3-3AF6-E5C1-BDA0F739E467}"/>
              </a:ext>
            </a:extLst>
          </p:cNvPr>
          <p:cNvSpPr/>
          <p:nvPr/>
        </p:nvSpPr>
        <p:spPr>
          <a:xfrm>
            <a:off x="5329713" y="3154733"/>
            <a:ext cx="686331" cy="3596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C84BB7-9A06-AA7B-D200-53708158A0A4}"/>
              </a:ext>
            </a:extLst>
          </p:cNvPr>
          <p:cNvSpPr/>
          <p:nvPr/>
        </p:nvSpPr>
        <p:spPr>
          <a:xfrm rot="567284">
            <a:off x="7748234" y="3114311"/>
            <a:ext cx="629161" cy="4503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7B43F4-1D96-D212-54A1-DC3D552CE7CA}"/>
              </a:ext>
            </a:extLst>
          </p:cNvPr>
          <p:cNvSpPr/>
          <p:nvPr/>
        </p:nvSpPr>
        <p:spPr>
          <a:xfrm>
            <a:off x="7964618" y="3329413"/>
            <a:ext cx="140695" cy="15063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18244A-6BE4-A5FC-9C06-BC401FD39F99}"/>
              </a:ext>
            </a:extLst>
          </p:cNvPr>
          <p:cNvSpPr/>
          <p:nvPr/>
        </p:nvSpPr>
        <p:spPr>
          <a:xfrm rot="21047038">
            <a:off x="4250682" y="3289203"/>
            <a:ext cx="686331" cy="2529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ECB3B7-ADF1-49EE-203D-71CA3979B68F}"/>
              </a:ext>
            </a:extLst>
          </p:cNvPr>
          <p:cNvSpPr/>
          <p:nvPr/>
        </p:nvSpPr>
        <p:spPr>
          <a:xfrm>
            <a:off x="6439625" y="3196245"/>
            <a:ext cx="1124150" cy="30155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30">
            <a:extLst>
              <a:ext uri="{FF2B5EF4-FFF2-40B4-BE49-F238E27FC236}">
                <a16:creationId xmlns:a16="http://schemas.microsoft.com/office/drawing/2014/main" id="{0BD43167-F32B-B05E-6DE3-4FF220ACD1E4}"/>
              </a:ext>
            </a:extLst>
          </p:cNvPr>
          <p:cNvSpPr/>
          <p:nvPr/>
        </p:nvSpPr>
        <p:spPr>
          <a:xfrm>
            <a:off x="366043" y="3682912"/>
            <a:ext cx="2510322" cy="1184355"/>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solidFill>
                  <a:schemeClr val="bg2"/>
                </a:solidFill>
                <a:latin typeface="Times New Roman" panose="02020603050405020304" pitchFamily="18" charset="0"/>
                <a:cs typeface="Times New Roman" panose="02020603050405020304" pitchFamily="18" charset="0"/>
              </a:rPr>
              <a:t>Node-edge structure – graph!</a:t>
            </a:r>
          </a:p>
        </p:txBody>
      </p:sp>
    </p:spTree>
    <p:extLst>
      <p:ext uri="{BB962C8B-B14F-4D97-AF65-F5344CB8AC3E}">
        <p14:creationId xmlns:p14="http://schemas.microsoft.com/office/powerpoint/2010/main" val="57197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5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5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5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3" presetClass="emph" presetSubtype="2" fill="hold" nodeType="withEffect">
                                  <p:stCondLst>
                                    <p:cond delay="0"/>
                                  </p:stCondLst>
                                  <p:childTnLst>
                                    <p:animClr clrSpc="rgb" dir="cw">
                                      <p:cBhvr override="childStyle">
                                        <p:cTn id="29" dur="500" fill="hold"/>
                                        <p:tgtEl>
                                          <p:spTgt spid="4">
                                            <p:txEl>
                                              <p:pRg st="1" end="1"/>
                                            </p:txEl>
                                          </p:spTgt>
                                        </p:tgtEl>
                                        <p:attrNameLst>
                                          <p:attrName>style.color</p:attrName>
                                        </p:attrNameLst>
                                      </p:cBhvr>
                                      <p:to>
                                        <a:srgbClr val="FFC000"/>
                                      </p:to>
                                    </p:animClr>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2" end="2"/>
                                            </p:txEl>
                                          </p:spTgt>
                                        </p:tgtEl>
                                        <p:attrNameLst>
                                          <p:attrName>style.color</p:attrName>
                                        </p:attrNameLst>
                                      </p:cBhvr>
                                      <p:to>
                                        <a:srgbClr val="70AD47"/>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3" presetClass="emph" presetSubtype="2" fill="hold" nodeType="withEffect">
                                  <p:stCondLst>
                                    <p:cond delay="0"/>
                                  </p:stCondLst>
                                  <p:childTnLst>
                                    <p:animClr clrSpc="rgb" dir="cw">
                                      <p:cBhvr override="childStyle">
                                        <p:cTn id="52" dur="500" fill="hold"/>
                                        <p:tgtEl>
                                          <p:spTgt spid="4">
                                            <p:txEl>
                                              <p:pRg st="3" end="3"/>
                                            </p:txEl>
                                          </p:spTgt>
                                        </p:tgtEl>
                                        <p:attrNameLst>
                                          <p:attrName>style.color</p:attrName>
                                        </p:attrNameLst>
                                      </p:cBhvr>
                                      <p:to>
                                        <a:srgbClr val="4472C4"/>
                                      </p:to>
                                    </p:animClr>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dissolv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03C0BC-D200-46A8-B174-43E789BE105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Modeling Ocular Behaviors into Graphs</a:t>
            </a:r>
          </a:p>
        </p:txBody>
      </p:sp>
      <p:sp>
        <p:nvSpPr>
          <p:cNvPr id="4" name="Text Placeholder 3">
            <a:extLst>
              <a:ext uri="{FF2B5EF4-FFF2-40B4-BE49-F238E27FC236}">
                <a16:creationId xmlns:a16="http://schemas.microsoft.com/office/drawing/2014/main" id="{AC11B68F-F2BD-4699-A50D-23919666305C}"/>
              </a:ext>
            </a:extLst>
          </p:cNvPr>
          <p:cNvSpPr>
            <a:spLocks noGrp="1"/>
          </p:cNvSpPr>
          <p:nvPr>
            <p:ph type="body" idx="1"/>
          </p:nvPr>
        </p:nvSpPr>
        <p:spPr>
          <a:xfrm>
            <a:off x="311699" y="1152475"/>
            <a:ext cx="5290111" cy="3416400"/>
          </a:xfrm>
        </p:spPr>
        <p:txBody>
          <a:bodyPr/>
          <a:lstStyle/>
          <a:p>
            <a:pPr indent="-342900">
              <a:buSzPts val="1800"/>
            </a:pPr>
            <a:r>
              <a:rPr lang="en-US" sz="2000" dirty="0">
                <a:latin typeface="Times New Roman" panose="02020603050405020304" pitchFamily="18" charset="0"/>
                <a:cs typeface="Times New Roman" panose="02020603050405020304" pitchFamily="18" charset="0"/>
              </a:rPr>
              <a:t>Basic version:</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Fixations ☞ nodes </a:t>
            </a:r>
          </a:p>
          <a:p>
            <a:pPr lvl="2">
              <a:lnSpc>
                <a:spcPct val="114000"/>
              </a:lnSpc>
              <a:spcBef>
                <a:spcPts val="0"/>
              </a:spcBef>
            </a:pPr>
            <a:r>
              <a:rPr lang="en-US" sz="1600" dirty="0">
                <a:latin typeface="Times New Roman" panose="02020603050405020304" pitchFamily="18" charset="0"/>
                <a:cs typeface="Times New Roman" panose="02020603050405020304" pitchFamily="18" charset="0"/>
              </a:rPr>
              <a:t>Eye-based cues on the same target</a:t>
            </a:r>
            <a:endParaRPr lang="en-US" sz="1800" dirty="0">
              <a:latin typeface="Times New Roman" panose="02020603050405020304" pitchFamily="18" charset="0"/>
              <a:cs typeface="Times New Roman" panose="02020603050405020304" pitchFamily="18" charset="0"/>
            </a:endParaRP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Saccades ☞ (directional) edges</a:t>
            </a:r>
          </a:p>
          <a:p>
            <a:pPr lvl="2">
              <a:lnSpc>
                <a:spcPct val="114000"/>
              </a:lnSpc>
              <a:spcBef>
                <a:spcPts val="0"/>
              </a:spcBef>
            </a:pPr>
            <a:r>
              <a:rPr lang="en-US" sz="1600" dirty="0">
                <a:latin typeface="Times New Roman" panose="02020603050405020304" pitchFamily="18" charset="0"/>
                <a:cs typeface="Times New Roman" panose="02020603050405020304" pitchFamily="18" charset="0"/>
              </a:rPr>
              <a:t>Eye-based cues during switching targets</a:t>
            </a:r>
          </a:p>
          <a:p>
            <a:pPr lvl="2">
              <a:lnSpc>
                <a:spcPct val="114000"/>
              </a:lnSpc>
              <a:spcBef>
                <a:spcPts val="0"/>
              </a:spcBef>
            </a:pPr>
            <a:r>
              <a:rPr lang="en-US" sz="1600" dirty="0">
                <a:latin typeface="Times New Roman" panose="02020603050405020304" pitchFamily="18" charset="0"/>
                <a:cs typeface="Times New Roman" panose="02020603050405020304" pitchFamily="18" charset="0"/>
              </a:rPr>
              <a:t>Chronological order</a:t>
            </a:r>
          </a:p>
          <a:p>
            <a:pPr lvl="1">
              <a:lnSpc>
                <a:spcPct val="114000"/>
              </a:lnSpc>
              <a:spcBef>
                <a:spcPts val="0"/>
              </a:spcBef>
            </a:pPr>
            <a:r>
              <a:rPr lang="en-US" sz="1800" dirty="0">
                <a:latin typeface="Times New Roman" panose="02020603050405020304" pitchFamily="18" charset="0"/>
                <a:cs typeface="Times New Roman" panose="02020603050405020304" pitchFamily="18" charset="0"/>
              </a:rPr>
              <a:t>Temporal dependency</a:t>
            </a:r>
          </a:p>
        </p:txBody>
      </p:sp>
      <p:pic>
        <p:nvPicPr>
          <p:cNvPr id="9" name="Picture 8">
            <a:extLst>
              <a:ext uri="{FF2B5EF4-FFF2-40B4-BE49-F238E27FC236}">
                <a16:creationId xmlns:a16="http://schemas.microsoft.com/office/drawing/2014/main" id="{6182F3D1-6C4B-6C50-859D-C83483332B40}"/>
              </a:ext>
            </a:extLst>
          </p:cNvPr>
          <p:cNvPicPr>
            <a:picLocks noChangeAspect="1"/>
          </p:cNvPicPr>
          <p:nvPr/>
        </p:nvPicPr>
        <p:blipFill>
          <a:blip r:embed="rId3"/>
          <a:srcRect/>
          <a:stretch/>
        </p:blipFill>
        <p:spPr>
          <a:xfrm>
            <a:off x="5897608" y="1679313"/>
            <a:ext cx="1577390" cy="2213236"/>
          </a:xfrm>
          <a:prstGeom prst="rect">
            <a:avLst/>
          </a:prstGeom>
        </p:spPr>
      </p:pic>
      <p:grpSp>
        <p:nvGrpSpPr>
          <p:cNvPr id="10" name="Group 9">
            <a:extLst>
              <a:ext uri="{FF2B5EF4-FFF2-40B4-BE49-F238E27FC236}">
                <a16:creationId xmlns:a16="http://schemas.microsoft.com/office/drawing/2014/main" id="{8B44BDC9-D2EA-1FAA-7D1F-02110159D5E7}"/>
              </a:ext>
            </a:extLst>
          </p:cNvPr>
          <p:cNvGrpSpPr/>
          <p:nvPr/>
        </p:nvGrpSpPr>
        <p:grpSpPr>
          <a:xfrm>
            <a:off x="5844528" y="2068497"/>
            <a:ext cx="1411799" cy="1432969"/>
            <a:chOff x="5844528" y="2068497"/>
            <a:chExt cx="1411799" cy="1432969"/>
          </a:xfrm>
        </p:grpSpPr>
        <p:sp>
          <p:nvSpPr>
            <p:cNvPr id="7" name="Rectangle 6">
              <a:extLst>
                <a:ext uri="{FF2B5EF4-FFF2-40B4-BE49-F238E27FC236}">
                  <a16:creationId xmlns:a16="http://schemas.microsoft.com/office/drawing/2014/main" id="{EB6503A8-FA4C-F4B8-7A24-4F6C18B3BED1}"/>
                </a:ext>
              </a:extLst>
            </p:cNvPr>
            <p:cNvSpPr/>
            <p:nvPr/>
          </p:nvSpPr>
          <p:spPr>
            <a:xfrm>
              <a:off x="5844528" y="2068497"/>
              <a:ext cx="511885" cy="88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2304EC-6E4D-43DE-BFFB-E6F9348F8868}"/>
                </a:ext>
              </a:extLst>
            </p:cNvPr>
            <p:cNvSpPr/>
            <p:nvPr/>
          </p:nvSpPr>
          <p:spPr>
            <a:xfrm rot="2899480">
              <a:off x="6360882" y="2334827"/>
              <a:ext cx="432171" cy="7844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F564CC-5FBD-FF01-D335-3DB6289CD6DD}"/>
                </a:ext>
              </a:extLst>
            </p:cNvPr>
            <p:cNvSpPr/>
            <p:nvPr/>
          </p:nvSpPr>
          <p:spPr>
            <a:xfrm>
              <a:off x="6824156" y="2612266"/>
              <a:ext cx="432171" cy="88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8AD1DCC1-A1E2-5F6F-036A-17576D36EAA9}"/>
              </a:ext>
            </a:extLst>
          </p:cNvPr>
          <p:cNvSpPr/>
          <p:nvPr/>
        </p:nvSpPr>
        <p:spPr>
          <a:xfrm>
            <a:off x="5977515" y="2960777"/>
            <a:ext cx="370026" cy="370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B9617E-CF18-D1CE-1502-275366AFDD2D}"/>
              </a:ext>
            </a:extLst>
          </p:cNvPr>
          <p:cNvSpPr/>
          <p:nvPr/>
        </p:nvSpPr>
        <p:spPr>
          <a:xfrm>
            <a:off x="5977510" y="1688191"/>
            <a:ext cx="370026" cy="37002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DCE8DF-84DE-9DB7-886D-2147CF6F4DC4}"/>
              </a:ext>
            </a:extLst>
          </p:cNvPr>
          <p:cNvSpPr/>
          <p:nvPr/>
        </p:nvSpPr>
        <p:spPr>
          <a:xfrm>
            <a:off x="6897046" y="2239978"/>
            <a:ext cx="370026" cy="370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1E363F3-8AC5-7B45-8343-B23B8E2A37F7}"/>
              </a:ext>
            </a:extLst>
          </p:cNvPr>
          <p:cNvSpPr/>
          <p:nvPr/>
        </p:nvSpPr>
        <p:spPr>
          <a:xfrm>
            <a:off x="6886301" y="3516510"/>
            <a:ext cx="370026" cy="37002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15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50"/>
                                        <p:tgtEl>
                                          <p:spTgt spid="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5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250"/>
                                        <p:tgtEl>
                                          <p:spTgt spid="4">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250"/>
                                        <p:tgtEl>
                                          <p:spTgt spid="4">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5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250"/>
                                        <p:tgtEl>
                                          <p:spTgt spid="4">
                                            <p:txEl>
                                              <p:pRg st="6" end="6"/>
                                            </p:txEl>
                                          </p:spTgt>
                                        </p:tgtEl>
                                      </p:cBhvr>
                                    </p:animEffect>
                                  </p:childTnLst>
                                </p:cTn>
                              </p:par>
                              <p:par>
                                <p:cTn id="40" presetID="42" presetClass="path" presetSubtype="0" accel="50000" decel="50000" fill="hold" grpId="1" nodeType="withEffect">
                                  <p:stCondLst>
                                    <p:cond delay="0"/>
                                  </p:stCondLst>
                                  <p:childTnLst>
                                    <p:animMotion origin="layout" path="M 0 0 L 0 0.25 E" pathEditMode="relative" ptsTypes="">
                                      <p:cBhvr>
                                        <p:cTn id="41" dur="750" fill="hold"/>
                                        <p:tgtEl>
                                          <p:spTgt spid="13"/>
                                        </p:tgtEl>
                                        <p:attrNameLst>
                                          <p:attrName>ppt_x</p:attrName>
                                          <p:attrName>ppt_y</p:attrName>
                                        </p:attrNameLst>
                                      </p:cBhvr>
                                    </p:animMotion>
                                  </p:childTnLst>
                                </p:cTn>
                              </p:par>
                            </p:childTnLst>
                          </p:cTn>
                        </p:par>
                        <p:par>
                          <p:cTn id="42" fill="hold">
                            <p:stCondLst>
                              <p:cond delay="750"/>
                            </p:stCondLst>
                            <p:childTnLst>
                              <p:par>
                                <p:cTn id="43" presetID="42" presetClass="path" presetSubtype="0" accel="50000" decel="50000" fill="hold" grpId="2" nodeType="afterEffect">
                                  <p:stCondLst>
                                    <p:cond delay="0"/>
                                  </p:stCondLst>
                                  <p:childTnLst>
                                    <p:animMotion origin="layout" path="M -4.72222E-6 0.25 L 0.10052 0.10371 " pathEditMode="relative" rAng="0" ptsTypes="AA">
                                      <p:cBhvr>
                                        <p:cTn id="44" dur="750" fill="hold"/>
                                        <p:tgtEl>
                                          <p:spTgt spid="13"/>
                                        </p:tgtEl>
                                        <p:attrNameLst>
                                          <p:attrName>ppt_x</p:attrName>
                                          <p:attrName>ppt_y</p:attrName>
                                        </p:attrNameLst>
                                      </p:cBhvr>
                                      <p:rCtr x="5052" y="-7407"/>
                                    </p:animMotion>
                                  </p:childTnLst>
                                </p:cTn>
                              </p:par>
                            </p:childTnLst>
                          </p:cTn>
                        </p:par>
                        <p:par>
                          <p:cTn id="45" fill="hold">
                            <p:stCondLst>
                              <p:cond delay="1500"/>
                            </p:stCondLst>
                            <p:childTnLst>
                              <p:par>
                                <p:cTn id="46" presetID="42" presetClass="path" presetSubtype="0" accel="50000" decel="50000" fill="hold" grpId="3" nodeType="afterEffect">
                                  <p:stCondLst>
                                    <p:cond delay="0"/>
                                  </p:stCondLst>
                                  <p:childTnLst>
                                    <p:animMotion origin="layout" path="M 0.10053 0.1037 L 0.10122 0.35463 " pathEditMode="relative" rAng="0" ptsTypes="AA">
                                      <p:cBhvr>
                                        <p:cTn id="47" dur="750" fill="hold"/>
                                        <p:tgtEl>
                                          <p:spTgt spid="13"/>
                                        </p:tgtEl>
                                        <p:attrNameLst>
                                          <p:attrName>ppt_x</p:attrName>
                                          <p:attrName>ppt_y</p:attrName>
                                        </p:attrNameLst>
                                      </p:cBhvr>
                                      <p:rCtr x="35"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3" grpId="0" animBg="1"/>
      <p:bldP spid="13" grpId="1" animBg="1"/>
      <p:bldP spid="13" grpId="2" animBg="1"/>
      <p:bldP spid="13" grpId="3" animBg="1"/>
    </p:bldLst>
  </p:timing>
</p:sld>
</file>

<file path=ppt/theme/theme1.xml><?xml version="1.0" encoding="utf-8"?>
<a:theme xmlns:a="http://schemas.openxmlformats.org/drawingml/2006/main" name="Simple L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inKey_Zhu_UbiComp21" id="{28CD9557-2EB4-DA41-A693-2C3D81F28E4A}" vid="{D785B0AF-E84C-3C42-9B13-7DFE1EE5AB1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15123</TotalTime>
  <Words>3411</Words>
  <Application>Microsoft Macintosh PowerPoint</Application>
  <PresentationFormat>On-screen Show (16:9)</PresentationFormat>
  <Paragraphs>308</Paragraphs>
  <Slides>24</Slides>
  <Notes>24</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Cambria Math</vt:lpstr>
      <vt:lpstr>Times New Roman</vt:lpstr>
      <vt:lpstr>Simple Light</vt:lpstr>
      <vt:lpstr>EyeQoE: A Novel QoE Assessment Model for 360-degree Videos Using Ocular Behaviors</vt:lpstr>
      <vt:lpstr>Motivation: 360-degree Video Streaming</vt:lpstr>
      <vt:lpstr>Motivation: QoE Assessment</vt:lpstr>
      <vt:lpstr>Related Work</vt:lpstr>
      <vt:lpstr>Key Observations: QoE – Eye-based Cues</vt:lpstr>
      <vt:lpstr>Key Observations: QoE – Eye-based Cues</vt:lpstr>
      <vt:lpstr>EyeQoE: Proposed Idea</vt:lpstr>
      <vt:lpstr>Modeling Ocular Behaviors into Graphs</vt:lpstr>
      <vt:lpstr>Modeling Ocular Behaviors into Graphs</vt:lpstr>
      <vt:lpstr>Modeling Ocular Behaviors into Graphs</vt:lpstr>
      <vt:lpstr>Matrices Construction</vt:lpstr>
      <vt:lpstr>GCN-based QoE Assessment Model</vt:lpstr>
      <vt:lpstr>Dealing with Subjects and Visual Stimuli Heterogeneity</vt:lpstr>
      <vt:lpstr>Dealing with Unseen Videos</vt:lpstr>
      <vt:lpstr>Piecing All Together</vt:lpstr>
      <vt:lpstr>Evaluation</vt:lpstr>
      <vt:lpstr>Evaluation</vt:lpstr>
      <vt:lpstr>Evaluation</vt:lpstr>
      <vt:lpstr>Evaluation</vt:lpstr>
      <vt:lpstr>Evaluation</vt:lpstr>
      <vt:lpstr>Conclusions</vt:lpstr>
      <vt:lpstr>Thank you!</vt:lpstr>
      <vt:lpstr>Key Observations: Eye-based Cues Reflecting QoE</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BlinKey: A Two-Factor User Authentication Method for Virtual Reality Devices</dc:title>
  <dc:creator>Zhu, Huadi</dc:creator>
  <cp:lastModifiedBy>Zhu, Huadi</cp:lastModifiedBy>
  <cp:revision>65</cp:revision>
  <dcterms:created xsi:type="dcterms:W3CDTF">2022-08-28T02:42:06Z</dcterms:created>
  <dcterms:modified xsi:type="dcterms:W3CDTF">2022-09-13T13:18:12Z</dcterms:modified>
</cp:coreProperties>
</file>