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1" r:id="rId3"/>
    <p:sldId id="257" r:id="rId4"/>
    <p:sldId id="260" r:id="rId5"/>
    <p:sldId id="259" r:id="rId6"/>
    <p:sldId id="258" r:id="rId7"/>
    <p:sldId id="289" r:id="rId8"/>
    <p:sldId id="288" r:id="rId9"/>
    <p:sldId id="262" r:id="rId10"/>
    <p:sldId id="263" r:id="rId11"/>
    <p:sldId id="290" r:id="rId12"/>
    <p:sldId id="293" r:id="rId13"/>
    <p:sldId id="292" r:id="rId14"/>
    <p:sldId id="294" r:id="rId15"/>
    <p:sldId id="295" r:id="rId16"/>
    <p:sldId id="266" r:id="rId17"/>
    <p:sldId id="267" r:id="rId18"/>
    <p:sldId id="264" r:id="rId19"/>
    <p:sldId id="296" r:id="rId20"/>
    <p:sldId id="297" r:id="rId21"/>
    <p:sldId id="298" r:id="rId22"/>
    <p:sldId id="299" r:id="rId23"/>
    <p:sldId id="283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80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F5A37-F5C2-44A7-9E18-AEE8FB20049F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EE596-0BA1-4FF4-8397-7178F3A05B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51442-4F87-4D15-87BE-704A1B16B9C6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FF4B-CBA5-41F2-87E3-66F1AF931F79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4CEE5-3413-450E-973A-398C62E88AB5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0366-1FC0-4539-8A5F-B0C9BCBF273B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53746-F904-4CFC-B396-438A9AEF9C6A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EEC5-CD8C-43FD-9424-3C06C337B108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160B-F84D-4339-8C5F-108AF34E21C0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C45E9-5F88-4B87-981F-BA749D47877F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B3BF-DE93-41B9-9D06-C95E373A576C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5C97-CC50-4AAC-ABCE-724FA0D6079F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ABD4-4C3D-4CB8-90F6-AB20352B0523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64D43-0DCF-423D-AEA1-EFFF6D7BE0BB}" type="datetime1">
              <a:rPr lang="en-US" smtClean="0"/>
              <a:pPr/>
              <a:t>8/26/2015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812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Common Mistakes with Functions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8109" y="4191000"/>
            <a:ext cx="604524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/>
              <a:t>CSE </a:t>
            </a:r>
            <a:r>
              <a:rPr lang="en-US" dirty="0" smtClean="0"/>
              <a:t>1310 – Introduction to Computers and Programming</a:t>
            </a:r>
            <a:endParaRPr lang="en-US" dirty="0"/>
          </a:p>
          <a:p>
            <a:pPr algn="ctr" eaLnBrk="1" hangingPunct="1"/>
            <a:r>
              <a:rPr lang="en-US" dirty="0"/>
              <a:t>Vassilis Athitsos</a:t>
            </a:r>
          </a:p>
          <a:p>
            <a:pPr algn="ctr" eaLnBrk="1" hangingPunct="1"/>
            <a:r>
              <a:rPr lang="en-US" dirty="0"/>
              <a:t>University of Texas at </a:t>
            </a:r>
            <a:r>
              <a:rPr lang="en-US" dirty="0" smtClean="0"/>
              <a:t>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Solution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ways to tell that something is wrong:</a:t>
            </a:r>
          </a:p>
          <a:p>
            <a:pPr lvl="1"/>
            <a:r>
              <a:rPr lang="en-US" dirty="0" smtClean="0"/>
              <a:t>1: look at the function. It should be clear that it only returns an empty string, which violates the specs.</a:t>
            </a:r>
          </a:p>
          <a:p>
            <a:pPr lvl="1"/>
            <a:r>
              <a:rPr lang="en-US" dirty="0" smtClean="0"/>
              <a:t>2: look at the output. It is clear that this output does not match the desired output.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3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season(String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month)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("unknown");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5410200"/>
            <a:ext cx="366953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What is wrong with this solution?</a:t>
            </a:r>
          </a:p>
        </p:txBody>
      </p:sp>
    </p:spTree>
    <p:extLst>
      <p:ext uri="{BB962C8B-B14F-4D97-AF65-F5344CB8AC3E}">
        <p14:creationId xmlns:p14="http://schemas.microsoft.com/office/powerpoint/2010/main" val="36724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season(String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month)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spring.\n\n", month);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("unknown");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0" y="5410200"/>
            <a:ext cx="42672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wrong with this solution?</a:t>
            </a:r>
          </a:p>
          <a:p>
            <a:r>
              <a:rPr lang="en-US" sz="2000" dirty="0">
                <a:solidFill>
                  <a:srgbClr val="FF0000"/>
                </a:solidFill>
              </a:rPr>
              <a:t>It also does not return anything.</a:t>
            </a:r>
          </a:p>
          <a:p>
            <a:r>
              <a:rPr lang="en-US" sz="2000" dirty="0">
                <a:solidFill>
                  <a:srgbClr val="FF0000"/>
                </a:solidFill>
              </a:rPr>
              <a:t>It is declared as void, so Java will not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run it, unless… </a:t>
            </a:r>
          </a:p>
        </p:txBody>
      </p:sp>
    </p:spTree>
    <p:extLst>
      <p:ext uri="{BB962C8B-B14F-4D97-AF65-F5344CB8AC3E}">
        <p14:creationId xmlns:p14="http://schemas.microsoft.com/office/powerpoint/2010/main" val="127282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41395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void main(String[]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Scanner in = new Scanner(System.in);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(true)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("Enter a month, or q to quit: 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String word =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in.next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("q"))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("Exiting...\n");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System.exit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season(word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1069" y="5181600"/>
            <a:ext cx="4050531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Wrong Solution #3 will give the correct output, if you modify main to as shown above.</a:t>
            </a:r>
          </a:p>
          <a:p>
            <a:r>
              <a:rPr lang="en-US" sz="2000" b="1" u="sng" dirty="0" smtClean="0">
                <a:solidFill>
                  <a:srgbClr val="FF0000"/>
                </a:solidFill>
              </a:rPr>
              <a:t>MODIFYING MAIN IS NOT ALLOWED.</a:t>
            </a:r>
            <a:endParaRPr lang="en-US" sz="2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6907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season(String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m)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Scanner in = new Scanner(System.in);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("Enter a month, or q to quit: 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String month =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in.next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("March") ||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("April") ||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return("unknown");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US" sz="12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5181600"/>
            <a:ext cx="426720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wrong with this solution</a:t>
            </a:r>
            <a:r>
              <a:rPr lang="en-US" sz="2000" dirty="0" smtClean="0">
                <a:solidFill>
                  <a:srgbClr val="FF0000"/>
                </a:solidFill>
              </a:rPr>
              <a:t>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80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6907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season(String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m)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Scanner in = new Scanner(System.in);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("Enter a month, or q to quit: 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in.next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("March") ||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("April") || 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("January")||</a:t>
            </a:r>
            <a:r>
              <a:rPr lang="en-US" sz="12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return("unknown");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2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n-US" sz="12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5181600"/>
            <a:ext cx="426720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wrong with this solution?</a:t>
            </a:r>
          </a:p>
          <a:p>
            <a:r>
              <a:rPr lang="en-US" sz="2000" dirty="0">
                <a:solidFill>
                  <a:srgbClr val="FF0000"/>
                </a:solidFill>
              </a:rPr>
              <a:t>It </a:t>
            </a:r>
            <a:r>
              <a:rPr lang="en-US" sz="2000" dirty="0" smtClean="0">
                <a:solidFill>
                  <a:srgbClr val="FF0000"/>
                </a:solidFill>
              </a:rPr>
              <a:t>asks the user to enter a month, instead of using the argument.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8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Output for Wrong Solution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9037"/>
            <a:ext cx="8305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Enter a month, or q to quit: June</a:t>
            </a:r>
          </a:p>
          <a:p>
            <a:pPr marL="0" indent="0">
              <a:buNone/>
            </a:pPr>
            <a:r>
              <a:rPr lang="en-US" sz="2000" dirty="0"/>
              <a:t>Enter a month, or q to quit: June</a:t>
            </a:r>
          </a:p>
          <a:p>
            <a:pPr marL="0" indent="0">
              <a:buNone/>
            </a:pPr>
            <a:r>
              <a:rPr lang="en-US" sz="2000" dirty="0"/>
              <a:t>June is in summer.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May</a:t>
            </a:r>
          </a:p>
          <a:p>
            <a:pPr marL="0" indent="0">
              <a:buNone/>
            </a:pPr>
            <a:r>
              <a:rPr lang="en-US" sz="2000" dirty="0"/>
              <a:t>Enter a month, or q to quit: May</a:t>
            </a:r>
          </a:p>
          <a:p>
            <a:pPr marL="0" indent="0">
              <a:buNone/>
            </a:pPr>
            <a:r>
              <a:rPr lang="en-US" sz="2000" dirty="0"/>
              <a:t>May is in spring.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</a:t>
            </a:r>
            <a:r>
              <a:rPr lang="en-US" sz="2000" dirty="0" err="1"/>
              <a:t>ww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w</a:t>
            </a:r>
          </a:p>
          <a:p>
            <a:pPr marL="0" indent="0">
              <a:buNone/>
            </a:pPr>
            <a:r>
              <a:rPr lang="en-US" sz="2000" dirty="0" err="1"/>
              <a:t>ww</a:t>
            </a:r>
            <a:r>
              <a:rPr lang="en-US" sz="2000" dirty="0"/>
              <a:t> is in unknown.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q</a:t>
            </a:r>
          </a:p>
          <a:p>
            <a:pPr marL="0" indent="0">
              <a:buNone/>
            </a:pPr>
            <a:r>
              <a:rPr lang="en-US" sz="2000" dirty="0"/>
              <a:t>Exiting...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Wrong with Solution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there are two ways to tell that something is wrong:</a:t>
            </a:r>
          </a:p>
          <a:p>
            <a:pPr lvl="1"/>
            <a:r>
              <a:rPr lang="en-US" dirty="0" smtClean="0"/>
              <a:t>1: look at the function, understand that </a:t>
            </a:r>
            <a:r>
              <a:rPr lang="en-US" b="1" u="sng" dirty="0" smtClean="0"/>
              <a:t>it is not using the argument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2: look at the output, the program is asking twice for each month.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4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Correct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918656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season(String month)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("April") ||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("January")||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return("unknown");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158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6256"/>
          </a:xfrm>
        </p:spPr>
        <p:txBody>
          <a:bodyPr/>
          <a:lstStyle/>
          <a:p>
            <a:r>
              <a:rPr lang="en-US" dirty="0" smtClean="0"/>
              <a:t>Common Mistake: Variable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918656"/>
            <a:ext cx="8839200" cy="594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example1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temporary = x*x + y*y;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(z &lt;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-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+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= 3;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= 10;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 = 8;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(a, b, c);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("result = %d\n", result);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2971800"/>
            <a:ext cx="42672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This code is correct.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There is nothing wrong with it.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(It doesn't matter what it does, it is a toy example).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3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 with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Printing instead of returning.</a:t>
            </a:r>
          </a:p>
          <a:p>
            <a:r>
              <a:rPr lang="en-US" sz="2800" dirty="0"/>
              <a:t>Returning the wrong value.</a:t>
            </a:r>
          </a:p>
          <a:p>
            <a:r>
              <a:rPr lang="en-US" sz="2800" dirty="0" smtClean="0"/>
              <a:t>Asking the user for input instead of using arguments.</a:t>
            </a:r>
          </a:p>
          <a:p>
            <a:r>
              <a:rPr lang="en-US" sz="2800" dirty="0" smtClean="0"/>
              <a:t>Not taking the arguments that were specified.</a:t>
            </a:r>
          </a:p>
          <a:p>
            <a:r>
              <a:rPr lang="en-US" sz="2800" dirty="0" smtClean="0"/>
              <a:t>Including extra code in your submissions ( like testing code).</a:t>
            </a:r>
          </a:p>
          <a:p>
            <a:r>
              <a:rPr lang="en-US" sz="2800" dirty="0" smtClean="0"/>
              <a:t>All these problems will be penalized severely.</a:t>
            </a:r>
          </a:p>
          <a:p>
            <a:pPr lvl="1"/>
            <a:r>
              <a:rPr lang="en-US" sz="2400" dirty="0" smtClean="0"/>
              <a:t>I have not found a better way to convince people to avoid these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2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6256"/>
          </a:xfrm>
        </p:spPr>
        <p:txBody>
          <a:bodyPr/>
          <a:lstStyle/>
          <a:p>
            <a:r>
              <a:rPr lang="en-US" dirty="0" smtClean="0"/>
              <a:t>Common Mistake: Variable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918656"/>
            <a:ext cx="8839200" cy="594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example1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temporary = x*x + y*y;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(z &lt;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-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+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= 3;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= 10;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 = 8;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(x, y, z);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("result = %d\n", result);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2971800"/>
            <a:ext cx="426720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This code is incorrect.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It will not run.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Why?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9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6256"/>
          </a:xfrm>
        </p:spPr>
        <p:txBody>
          <a:bodyPr/>
          <a:lstStyle/>
          <a:p>
            <a:r>
              <a:rPr lang="en-US" dirty="0" smtClean="0"/>
              <a:t>Common Mistake: Variable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918656"/>
            <a:ext cx="8839200" cy="594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example1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temporary = x*x + y*y;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(z &lt;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-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+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= 3;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= 10;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 = 8;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  <a:r>
              <a:rPr lang="en-US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(x, y, z);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("result = %d\n", result);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2971800"/>
            <a:ext cx="42672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This code is incorrect.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It will not run.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Why?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Because variables  x, y, z do not exist.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73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6256"/>
          </a:xfrm>
        </p:spPr>
        <p:txBody>
          <a:bodyPr/>
          <a:lstStyle/>
          <a:p>
            <a:r>
              <a:rPr lang="en-US" dirty="0" smtClean="0"/>
              <a:t>Common Mistake: Variable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918656"/>
            <a:ext cx="8839200" cy="594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example1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temporary = x*x + y*y;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(z &lt; 0)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-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temporary + z*z;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= 3;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 = 10;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 = 8;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  <a:r>
              <a:rPr lang="en-US" sz="14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test_function</a:t>
            </a:r>
            <a:r>
              <a:rPr lang="en-US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(x, y, z);</a:t>
            </a:r>
            <a:endParaRPr lang="en-US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("result = %d\n", result);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2971800"/>
            <a:ext cx="426720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In the function call, the variable names </a:t>
            </a:r>
            <a:r>
              <a:rPr lang="en-US" sz="2000" b="1" u="sng" dirty="0" smtClean="0">
                <a:solidFill>
                  <a:srgbClr val="FF0000"/>
                </a:solidFill>
              </a:rPr>
              <a:t>do not have to match</a:t>
            </a:r>
            <a:r>
              <a:rPr lang="en-US" sz="2000" dirty="0" smtClean="0">
                <a:solidFill>
                  <a:srgbClr val="FF0000"/>
                </a:solidFill>
              </a:rPr>
              <a:t> the names of the arguments in the function declaration.</a:t>
            </a:r>
          </a:p>
        </p:txBody>
      </p:sp>
    </p:spTree>
    <p:extLst>
      <p:ext uri="{BB962C8B-B14F-4D97-AF65-F5344CB8AC3E}">
        <p14:creationId xmlns:p14="http://schemas.microsoft.com/office/powerpoint/2010/main" val="274606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 On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62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Assignments show you examples of input and output, to help you test the code.</a:t>
            </a:r>
          </a:p>
          <a:p>
            <a:r>
              <a:rPr lang="en-US" sz="2800" dirty="0" smtClean="0"/>
              <a:t>However, testing your code is primarily YOUR responsibility.</a:t>
            </a:r>
          </a:p>
          <a:p>
            <a:r>
              <a:rPr lang="en-US" sz="2800" dirty="0" smtClean="0"/>
              <a:t>Why?</a:t>
            </a:r>
          </a:p>
          <a:p>
            <a:pPr lvl="1"/>
            <a:r>
              <a:rPr lang="en-US" sz="2400" dirty="0" smtClean="0"/>
              <a:t>whose responsibility would it be in real life? Your colleagues? Your clients?</a:t>
            </a:r>
          </a:p>
          <a:p>
            <a:r>
              <a:rPr lang="en-US" sz="2800" dirty="0" smtClean="0"/>
              <a:t>Failing on my example inputs means that the code is incorrect.</a:t>
            </a:r>
          </a:p>
          <a:p>
            <a:r>
              <a:rPr lang="en-US" sz="2800" dirty="0" smtClean="0"/>
              <a:t>Passing </a:t>
            </a:r>
            <a:r>
              <a:rPr lang="en-US" sz="2800" dirty="0"/>
              <a:t>on my example inputs </a:t>
            </a:r>
            <a:r>
              <a:rPr lang="en-US" sz="2800" b="1" u="sng" dirty="0" smtClean="0"/>
              <a:t>doesn't always mean</a:t>
            </a:r>
            <a:r>
              <a:rPr lang="en-US" sz="2800" dirty="0" smtClean="0"/>
              <a:t> that the code is correct.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5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An Example Assignment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65237"/>
            <a:ext cx="8305800" cy="4525963"/>
          </a:xfrm>
        </p:spPr>
        <p:txBody>
          <a:bodyPr>
            <a:noAutofit/>
          </a:bodyPr>
          <a:lstStyle/>
          <a:p>
            <a:r>
              <a:rPr lang="en-US" sz="2400" dirty="0"/>
              <a:t>File task17.java contains an incomplete program. Complete that program, by defining a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season</a:t>
            </a:r>
            <a:r>
              <a:rPr lang="en-US" sz="2400" dirty="0"/>
              <a:t> function, that satisfies the following specs:</a:t>
            </a:r>
          </a:p>
          <a:p>
            <a:pPr lvl="1"/>
            <a:r>
              <a:rPr lang="en-US" sz="2000" dirty="0" smtClean="0"/>
              <a:t>It </a:t>
            </a:r>
            <a:r>
              <a:rPr lang="en-US" sz="2000" dirty="0"/>
              <a:t>takes one argument, called </a:t>
            </a:r>
            <a:r>
              <a:rPr lang="en-US" sz="2000" dirty="0" smtClean="0"/>
              <a:t>month.</a:t>
            </a:r>
            <a:endParaRPr lang="en-US" sz="2000" dirty="0"/>
          </a:p>
          <a:p>
            <a:pPr lvl="1"/>
            <a:r>
              <a:rPr lang="en-US" sz="2000" dirty="0" smtClean="0"/>
              <a:t>If month is "March", "April", or "May", the function should return "spring".</a:t>
            </a:r>
          </a:p>
          <a:p>
            <a:pPr lvl="1"/>
            <a:r>
              <a:rPr lang="en-US" sz="2000" dirty="0" smtClean="0"/>
              <a:t>If month is "June", "July", or "August", the function should return "summer".</a:t>
            </a:r>
          </a:p>
          <a:p>
            <a:pPr lvl="1"/>
            <a:r>
              <a:rPr lang="en-US" sz="2000" dirty="0" smtClean="0"/>
              <a:t>If month is "September", "October", or "November", the function should return "fall".</a:t>
            </a:r>
          </a:p>
          <a:p>
            <a:pPr lvl="1"/>
            <a:r>
              <a:rPr lang="en-US" sz="2000" dirty="0" smtClean="0"/>
              <a:t>If month is "December", "January", or "February", the function should return "winter".</a:t>
            </a:r>
          </a:p>
          <a:p>
            <a:pPr lvl="1"/>
            <a:r>
              <a:rPr lang="en-US" sz="2000" dirty="0" smtClean="0"/>
              <a:t>In all other cases, the function should return the string "unknown"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96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Example Main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914400"/>
            <a:ext cx="7848600" cy="561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task17</a:t>
            </a:r>
            <a:endParaRPr lang="en-US" sz="16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Scanner in = new Scanner(System.in);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(true)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("Enter a month, or q to quit: 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String word =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in.next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(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word.equals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("q"))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("Exiting...\n");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System.exit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String s = season(word);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("%s is in %s.\n\n", word, s);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b="1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12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Example of Desired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9037"/>
            <a:ext cx="8305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Enter a month, or q to quit: June</a:t>
            </a:r>
          </a:p>
          <a:p>
            <a:pPr marL="0" indent="0">
              <a:buNone/>
            </a:pPr>
            <a:r>
              <a:rPr lang="en-US" sz="2400" dirty="0"/>
              <a:t>June is in summer.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Enter a month, or q to quit: May</a:t>
            </a:r>
          </a:p>
          <a:p>
            <a:pPr marL="0" indent="0">
              <a:buNone/>
            </a:pPr>
            <a:r>
              <a:rPr lang="en-US" sz="2400" dirty="0"/>
              <a:t>May is in spring.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Enter a month, or q to quit: </a:t>
            </a:r>
            <a:r>
              <a:rPr lang="en-US" sz="2400" dirty="0" err="1"/>
              <a:t>ww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ww</a:t>
            </a:r>
            <a:r>
              <a:rPr lang="en-US" sz="2400" dirty="0"/>
              <a:t> is in </a:t>
            </a:r>
            <a:r>
              <a:rPr lang="en-US" sz="2400" dirty="0" smtClean="0"/>
              <a:t>unknown.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Enter a month, or q to quit: q</a:t>
            </a:r>
          </a:p>
          <a:p>
            <a:pPr marL="0" indent="0">
              <a:buNone/>
            </a:pPr>
            <a:r>
              <a:rPr lang="en-US" sz="2400" dirty="0"/>
              <a:t>Exiting...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2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season(String month)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||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unknown");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1069" y="5257800"/>
            <a:ext cx="3669531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What is wrong with this solution?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0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season(String month)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||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unknown");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1069" y="5257800"/>
            <a:ext cx="3669531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What is wrong with this solution?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This will not even compile.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It does not return anything, 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it should return a String.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9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Wrong Solution #</a:t>
            </a:r>
            <a:r>
              <a:rPr lang="en-US" dirty="0"/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838200"/>
            <a:ext cx="8839200" cy="58631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bIns="0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static String season(String month)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("March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|| 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("April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("May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("spring");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("June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("July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("August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("summer");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   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("September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("October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("November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("fall");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 if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("December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("January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")||</a:t>
            </a:r>
            <a:r>
              <a:rPr lang="en-US" sz="135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month.equals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("February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("winter");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else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35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unknown");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35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 </a:t>
            </a:r>
            <a:b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35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return "";}</a:t>
            </a:r>
            <a:endParaRPr lang="en-US" sz="135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1069" y="5257800"/>
            <a:ext cx="3955057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What is wrong with this solution?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It prints what it should be returning.</a:t>
            </a:r>
          </a:p>
        </p:txBody>
      </p:sp>
    </p:spTree>
    <p:extLst>
      <p:ext uri="{BB962C8B-B14F-4D97-AF65-F5344CB8AC3E}">
        <p14:creationId xmlns:p14="http://schemas.microsoft.com/office/powerpoint/2010/main" val="1133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/>
          <a:lstStyle/>
          <a:p>
            <a:r>
              <a:rPr lang="en-US" dirty="0" smtClean="0"/>
              <a:t>Output for Wrong Solution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9037"/>
            <a:ext cx="8305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Enter a month, or q to quit: June</a:t>
            </a:r>
          </a:p>
          <a:p>
            <a:pPr marL="0" indent="0">
              <a:buNone/>
            </a:pPr>
            <a:r>
              <a:rPr lang="en-US" sz="2000" dirty="0" err="1"/>
              <a:t>summerJune</a:t>
            </a:r>
            <a:r>
              <a:rPr lang="en-US" sz="2000" dirty="0"/>
              <a:t> is in 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May</a:t>
            </a:r>
          </a:p>
          <a:p>
            <a:pPr marL="0" indent="0">
              <a:buNone/>
            </a:pPr>
            <a:r>
              <a:rPr lang="en-US" sz="2000" dirty="0" err="1"/>
              <a:t>springMay</a:t>
            </a:r>
            <a:r>
              <a:rPr lang="en-US" sz="2000" dirty="0"/>
              <a:t> is in 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</a:t>
            </a:r>
            <a:r>
              <a:rPr lang="en-US" sz="2000" dirty="0" err="1"/>
              <a:t>ww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unknownww</a:t>
            </a:r>
            <a:r>
              <a:rPr lang="en-US" sz="2000" dirty="0" smtClean="0"/>
              <a:t> </a:t>
            </a:r>
            <a:r>
              <a:rPr lang="en-US" sz="2000" dirty="0"/>
              <a:t>is in 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Enter a month, or q to quit: q</a:t>
            </a:r>
          </a:p>
          <a:p>
            <a:pPr marL="0" indent="0">
              <a:buNone/>
            </a:pPr>
            <a:r>
              <a:rPr lang="en-US" sz="2000" dirty="0"/>
              <a:t>Exiting...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7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2576</Words>
  <Application>Microsoft Office PowerPoint</Application>
  <PresentationFormat>On-screen Show (4:3)</PresentationFormat>
  <Paragraphs>432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Common Mistakes with Functions</vt:lpstr>
      <vt:lpstr>An Example Assignment Task</vt:lpstr>
      <vt:lpstr>Example Main File</vt:lpstr>
      <vt:lpstr>Example of Desired Output</vt:lpstr>
      <vt:lpstr>Wrong Solution #1</vt:lpstr>
      <vt:lpstr>Wrong Solution #1</vt:lpstr>
      <vt:lpstr>Wrong Solution #2</vt:lpstr>
      <vt:lpstr>Output for Wrong Solution #2</vt:lpstr>
      <vt:lpstr>What Is Wrong with Solution #2</vt:lpstr>
      <vt:lpstr>Wrong Solution #3</vt:lpstr>
      <vt:lpstr>Wrong Solution #3</vt:lpstr>
      <vt:lpstr>Wrong Solution #3</vt:lpstr>
      <vt:lpstr>Wrong Solution #4</vt:lpstr>
      <vt:lpstr>Wrong Solution #4</vt:lpstr>
      <vt:lpstr>Output for Wrong Solution #4</vt:lpstr>
      <vt:lpstr>What Is Wrong with Solution #4</vt:lpstr>
      <vt:lpstr>Correct Solution</vt:lpstr>
      <vt:lpstr>Common Mistake: Variable Names</vt:lpstr>
      <vt:lpstr>Common Mistake: Variable Names</vt:lpstr>
      <vt:lpstr>Common Mistake: Variable Names</vt:lpstr>
      <vt:lpstr>Common Mistake: Variable Names</vt:lpstr>
      <vt:lpstr> On Testing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Carter Tiernan</cp:lastModifiedBy>
  <cp:revision>520</cp:revision>
  <dcterms:created xsi:type="dcterms:W3CDTF">2006-08-16T00:00:00Z</dcterms:created>
  <dcterms:modified xsi:type="dcterms:W3CDTF">2015-08-26T16:37:54Z</dcterms:modified>
</cp:coreProperties>
</file>