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52" r:id="rId3"/>
    <p:sldMasterId id="2147483900" r:id="rId4"/>
  </p:sldMasterIdLst>
  <p:notesMasterIdLst>
    <p:notesMasterId r:id="rId20"/>
  </p:notesMasterIdLst>
  <p:sldIdLst>
    <p:sldId id="256" r:id="rId5"/>
    <p:sldId id="257" r:id="rId6"/>
    <p:sldId id="259" r:id="rId7"/>
    <p:sldId id="261" r:id="rId8"/>
    <p:sldId id="264" r:id="rId9"/>
    <p:sldId id="306" r:id="rId10"/>
    <p:sldId id="305" r:id="rId11"/>
    <p:sldId id="304" r:id="rId12"/>
    <p:sldId id="307" r:id="rId13"/>
    <p:sldId id="308" r:id="rId14"/>
    <p:sldId id="303" r:id="rId15"/>
    <p:sldId id="280" r:id="rId16"/>
    <p:sldId id="281" r:id="rId17"/>
    <p:sldId id="29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407"/>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4F1BCC-18FC-4138-BC0B-ED5B8F862C93}" v="10" dt="2019-08-05T11:42:13.859"/>
    <p1510:client id="{12506329-6DC5-423E-B1BA-49662E6E555A}" v="584" dt="2020-09-22T06:46:13.713"/>
    <p1510:client id="{1F6CCC66-A820-4579-B63E-125C713A1852}" v="401" dt="2020-09-23T04:29:44.679"/>
    <p1510:client id="{1FD6816C-E591-486D-BB2C-56F56A84FA1F}" v="1260" dt="2020-09-22T17:36:45.602"/>
    <p1510:client id="{375B4C2D-AD9E-441F-96C3-63E840EA90A3}" v="403" dt="2019-08-26T04:46:02.981"/>
    <p1510:client id="{D214DE63-5C39-48F2-9A9D-1A626481B554}" v="370" dt="2020-09-23T02:54:15.345"/>
    <p1510:client id="{DB6E3038-A39D-4937-8C68-9D5626BB6B0C}" v="287" dt="2020-09-23T02:33:29.5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76" autoAdjust="0"/>
    <p:restoredTop sz="94660"/>
  </p:normalViewPr>
  <p:slideViewPr>
    <p:cSldViewPr snapToGrid="0">
      <p:cViewPr varScale="1">
        <p:scale>
          <a:sx n="68" d="100"/>
          <a:sy n="68" d="100"/>
        </p:scale>
        <p:origin x="16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31F884-3301-48F9-B763-FD65A0270C44}" type="datetimeFigureOut">
              <a:rPr lang="en-US" smtClean="0"/>
              <a:pPr/>
              <a:t>3/28/2023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35E28-B77D-4F95-A4B8-0D6806A56C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7D292B-8AB3-4740-8763-D3115E89B66C}"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34723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42EA6A-E530-4A4F-9E49-6183AB63B568}"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75973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3FD26E-B8B7-4839-8109-9466BCFA0497}"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925054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3545F7-77F9-4401-AA0E-BF14C26D890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1844996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545F7-77F9-4401-AA0E-BF14C26D890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569841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3545F7-77F9-4401-AA0E-BF14C26D890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2234104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3545F7-77F9-4401-AA0E-BF14C26D890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1557921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545F7-77F9-4401-AA0E-BF14C26D8903}"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442836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3545F7-77F9-4401-AA0E-BF14C26D8903}"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4077986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545F7-77F9-4401-AA0E-BF14C26D8903}"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1198089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3545F7-77F9-4401-AA0E-BF14C26D890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29426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01706F-4EE8-41AC-80EC-17794ED7BCA5}"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3967154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3545F7-77F9-4401-AA0E-BF14C26D890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4148823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545F7-77F9-4401-AA0E-BF14C26D890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31514869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545F7-77F9-4401-AA0E-BF14C26D890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2356537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6B7A0F-5B99-4F35-9BDD-321CD3C098FF}"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2147368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1344203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6B7A0F-5B99-4F35-9BDD-321CD3C098FF}"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0461361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6B7A0F-5B99-4F35-9BDD-321CD3C098FF}"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19376839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6B7A0F-5B99-4F35-9BDD-321CD3C098FF}"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8364973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6B7A0F-5B99-4F35-9BDD-321CD3C098FF}"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3800550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223771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C42054-C87E-449A-A280-B456639E3D4C}"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38800614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10234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26588086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18074965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42103072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325773" y="6117336"/>
            <a:ext cx="857473" cy="365125"/>
          </a:xfrm>
        </p:spPr>
        <p:txBody>
          <a:bodyPr/>
          <a:lstStyle/>
          <a:p>
            <a:fld id="{987D292B-8AB3-4740-8763-D3115E89B66C}" type="datetime1">
              <a:rPr lang="en-US" smtClean="0"/>
              <a:pPr/>
              <a:t>3/28/2023</a:t>
            </a:fld>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a:t>Recruitment using candidate's Profiling Report</a:t>
            </a:r>
          </a:p>
        </p:txBody>
      </p:sp>
      <p:sp>
        <p:nvSpPr>
          <p:cNvPr id="6" name="Slide Number Placeholder 5"/>
          <p:cNvSpPr>
            <a:spLocks noGrp="1"/>
          </p:cNvSpPr>
          <p:nvPr>
            <p:ph type="sldNum" sz="quarter" idx="12"/>
          </p:nvPr>
        </p:nvSpPr>
        <p:spPr>
          <a:xfrm>
            <a:off x="8275320" y="6117336"/>
            <a:ext cx="411480" cy="365125"/>
          </a:xfrm>
        </p:spPr>
        <p:txBody>
          <a:bodyPr/>
          <a:lstStyle/>
          <a:p>
            <a:fld id="{E80F9FD6-9D76-468F-9CE2-380105F3BBA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4394961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344329" y="6108173"/>
            <a:ext cx="857473" cy="365125"/>
          </a:xfrm>
        </p:spPr>
        <p:txBody>
          <a:bodyPr/>
          <a:lstStyle/>
          <a:p>
            <a:fld id="{8A01706F-4EE8-41AC-80EC-17794ED7BCA5}" type="datetime1">
              <a:rPr lang="en-US" smtClean="0"/>
              <a:pPr/>
              <a:t>3/28/2023</a:t>
            </a:fld>
            <a:endParaRPr lang="en-US"/>
          </a:p>
        </p:txBody>
      </p:sp>
      <p:sp>
        <p:nvSpPr>
          <p:cNvPr id="5" name="Footer Placeholder 4"/>
          <p:cNvSpPr>
            <a:spLocks noGrp="1"/>
          </p:cNvSpPr>
          <p:nvPr>
            <p:ph type="ftr" sz="quarter" idx="11"/>
          </p:nvPr>
        </p:nvSpPr>
        <p:spPr>
          <a:xfrm>
            <a:off x="1972647" y="6108173"/>
            <a:ext cx="5314517" cy="365125"/>
          </a:xfrm>
        </p:spPr>
        <p:txBody>
          <a:bodyPr/>
          <a:lstStyle/>
          <a:p>
            <a:r>
              <a:rPr lang="en-US"/>
              <a:t>Recruitment using candidate's Profiling Report</a:t>
            </a:r>
          </a:p>
        </p:txBody>
      </p:sp>
      <p:sp>
        <p:nvSpPr>
          <p:cNvPr id="6" name="Slide Number Placeholder 5"/>
          <p:cNvSpPr>
            <a:spLocks noGrp="1"/>
          </p:cNvSpPr>
          <p:nvPr>
            <p:ph type="sldNum" sz="quarter" idx="12"/>
          </p:nvPr>
        </p:nvSpPr>
        <p:spPr>
          <a:xfrm>
            <a:off x="8258967" y="6108173"/>
            <a:ext cx="427833" cy="365125"/>
          </a:xfrm>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30213937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C42054-C87E-449A-A280-B456639E3D4C}"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a:xfrm>
            <a:off x="8273317" y="6116070"/>
            <a:ext cx="413483" cy="365125"/>
          </a:xfrm>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9483973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FCC7EC-319E-4E24-A589-F99612C60AB5}" type="datetime1">
              <a:rPr lang="en-US" smtClean="0"/>
              <a:pPr/>
              <a:t>3/28/2023</a:t>
            </a:fld>
            <a:endParaRPr lang="en-US"/>
          </a:p>
        </p:txBody>
      </p:sp>
      <p:sp>
        <p:nvSpPr>
          <p:cNvPr id="6" name="Footer Placeholder 5"/>
          <p:cNvSpPr>
            <a:spLocks noGrp="1"/>
          </p:cNvSpPr>
          <p:nvPr>
            <p:ph type="ftr" sz="quarter" idx="11"/>
          </p:nvPr>
        </p:nvSpPr>
        <p:spPr/>
        <p:txBody>
          <a:bodyPr/>
          <a:lstStyle/>
          <a:p>
            <a:r>
              <a:rPr lang="en-US"/>
              <a:t>Recruitment using candidate's Profiling Report</a:t>
            </a:r>
          </a:p>
        </p:txBody>
      </p:sp>
      <p:sp>
        <p:nvSpPr>
          <p:cNvPr id="7" name="Slide Number Placeholder 6"/>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29993883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470AD2-1A13-49F5-86BD-7A428F5F2A96}" type="datetime1">
              <a:rPr lang="en-US" smtClean="0"/>
              <a:pPr/>
              <a:t>3/28/2023</a:t>
            </a:fld>
            <a:endParaRPr lang="en-US"/>
          </a:p>
        </p:txBody>
      </p:sp>
      <p:sp>
        <p:nvSpPr>
          <p:cNvPr id="8" name="Footer Placeholder 7"/>
          <p:cNvSpPr>
            <a:spLocks noGrp="1"/>
          </p:cNvSpPr>
          <p:nvPr>
            <p:ph type="ftr" sz="quarter" idx="11"/>
          </p:nvPr>
        </p:nvSpPr>
        <p:spPr/>
        <p:txBody>
          <a:bodyPr/>
          <a:lstStyle/>
          <a:p>
            <a:r>
              <a:rPr lang="en-US"/>
              <a:t>Recruitment using candidate's Profiling Report</a:t>
            </a:r>
          </a:p>
        </p:txBody>
      </p:sp>
      <p:sp>
        <p:nvSpPr>
          <p:cNvPr id="9" name="Slide Number Placeholder 8"/>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22370926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C49BB4-A906-44AA-AAE5-788C4BD8C272}" type="datetime1">
              <a:rPr lang="en-US" smtClean="0"/>
              <a:pPr/>
              <a:t>3/28/2023</a:t>
            </a:fld>
            <a:endParaRPr lang="en-US"/>
          </a:p>
        </p:txBody>
      </p:sp>
      <p:sp>
        <p:nvSpPr>
          <p:cNvPr id="4" name="Footer Placeholder 3"/>
          <p:cNvSpPr>
            <a:spLocks noGrp="1"/>
          </p:cNvSpPr>
          <p:nvPr>
            <p:ph type="ftr" sz="quarter" idx="11"/>
          </p:nvPr>
        </p:nvSpPr>
        <p:spPr/>
        <p:txBody>
          <a:bodyPr/>
          <a:lstStyle/>
          <a:p>
            <a:r>
              <a:rPr lang="en-US"/>
              <a:t>Recruitment using candidate's Profiling Report</a:t>
            </a:r>
          </a:p>
        </p:txBody>
      </p:sp>
      <p:sp>
        <p:nvSpPr>
          <p:cNvPr id="5" name="Slide Number Placeholder 4"/>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26319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FCC7EC-319E-4E24-A589-F99612C60AB5}" type="datetime1">
              <a:rPr lang="en-US" smtClean="0"/>
              <a:pPr/>
              <a:t>3/28/2023</a:t>
            </a:fld>
            <a:endParaRPr lang="en-US"/>
          </a:p>
        </p:txBody>
      </p:sp>
      <p:sp>
        <p:nvSpPr>
          <p:cNvPr id="6" name="Footer Placeholder 5"/>
          <p:cNvSpPr>
            <a:spLocks noGrp="1"/>
          </p:cNvSpPr>
          <p:nvPr>
            <p:ph type="ftr" sz="quarter" idx="11"/>
          </p:nvPr>
        </p:nvSpPr>
        <p:spPr/>
        <p:txBody>
          <a:bodyPr/>
          <a:lstStyle/>
          <a:p>
            <a:r>
              <a:rPr lang="en-US"/>
              <a:t>Recruitment using candidate's Profiling Report</a:t>
            </a:r>
          </a:p>
        </p:txBody>
      </p:sp>
      <p:sp>
        <p:nvSpPr>
          <p:cNvPr id="7" name="Slide Number Placeholder 6"/>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33440842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6763-09EF-4621-BCF3-E40D08F6A62D}" type="datetime1">
              <a:rPr lang="en-US" smtClean="0"/>
              <a:pPr/>
              <a:t>3/28/2023</a:t>
            </a:fld>
            <a:endParaRPr lang="en-US"/>
          </a:p>
        </p:txBody>
      </p:sp>
      <p:sp>
        <p:nvSpPr>
          <p:cNvPr id="3" name="Footer Placeholder 2"/>
          <p:cNvSpPr>
            <a:spLocks noGrp="1"/>
          </p:cNvSpPr>
          <p:nvPr>
            <p:ph type="ftr" sz="quarter" idx="11"/>
          </p:nvPr>
        </p:nvSpPr>
        <p:spPr/>
        <p:txBody>
          <a:bodyPr/>
          <a:lstStyle/>
          <a:p>
            <a:r>
              <a:rPr lang="en-US"/>
              <a:t>Recruitment using candidate's Profiling Report</a:t>
            </a:r>
          </a:p>
        </p:txBody>
      </p:sp>
      <p:sp>
        <p:nvSpPr>
          <p:cNvPr id="4" name="Slide Number Placeholder 3"/>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29367207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42FF268-C5D5-40C2-8932-6640C6B49434}" type="datetime1">
              <a:rPr lang="en-US" smtClean="0"/>
              <a:pPr/>
              <a:t>3/28/2023</a:t>
            </a:fld>
            <a:endParaRPr lang="en-US"/>
          </a:p>
        </p:txBody>
      </p:sp>
      <p:sp>
        <p:nvSpPr>
          <p:cNvPr id="6" name="Footer Placeholder 5"/>
          <p:cNvSpPr>
            <a:spLocks noGrp="1"/>
          </p:cNvSpPr>
          <p:nvPr>
            <p:ph type="ftr" sz="quarter" idx="11"/>
          </p:nvPr>
        </p:nvSpPr>
        <p:spPr/>
        <p:txBody>
          <a:bodyPr/>
          <a:lstStyle/>
          <a:p>
            <a:r>
              <a:rPr lang="en-US"/>
              <a:t>Recruitment using candidate's Profiling Report</a:t>
            </a:r>
          </a:p>
        </p:txBody>
      </p:sp>
      <p:sp>
        <p:nvSpPr>
          <p:cNvPr id="7" name="Slide Number Placeholder 6"/>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8735237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73B138-EBCE-461B-BFC9-52460AAF6BCF}" type="datetime1">
              <a:rPr lang="en-US" smtClean="0"/>
              <a:pPr/>
              <a:t>3/28/2023</a:t>
            </a:fld>
            <a:endParaRPr lang="en-US"/>
          </a:p>
        </p:txBody>
      </p:sp>
      <p:sp>
        <p:nvSpPr>
          <p:cNvPr id="6" name="Footer Placeholder 5"/>
          <p:cNvSpPr>
            <a:spLocks noGrp="1"/>
          </p:cNvSpPr>
          <p:nvPr>
            <p:ph type="ftr" sz="quarter" idx="11"/>
          </p:nvPr>
        </p:nvSpPr>
        <p:spPr/>
        <p:txBody>
          <a:bodyPr/>
          <a:lstStyle/>
          <a:p>
            <a:r>
              <a:rPr lang="en-US"/>
              <a:t>Recruitment using candidate's Profiling Report</a:t>
            </a:r>
          </a:p>
        </p:txBody>
      </p:sp>
      <p:sp>
        <p:nvSpPr>
          <p:cNvPr id="7" name="Slide Number Placeholder 6"/>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7907882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FA47E8C-9BE6-485A-ABDF-1921AE8D5AD0}" type="datetime1">
              <a:rPr lang="en-US" smtClean="0"/>
              <a:pPr/>
              <a:t>3/28/2023</a:t>
            </a:fld>
            <a:endParaRPr lang="en-US"/>
          </a:p>
        </p:txBody>
      </p:sp>
      <p:sp>
        <p:nvSpPr>
          <p:cNvPr id="6" name="Footer Placeholder 5"/>
          <p:cNvSpPr>
            <a:spLocks noGrp="1"/>
          </p:cNvSpPr>
          <p:nvPr>
            <p:ph type="ftr" sz="quarter" idx="11"/>
          </p:nvPr>
        </p:nvSpPr>
        <p:spPr/>
        <p:txBody>
          <a:bodyPr/>
          <a:lstStyle/>
          <a:p>
            <a:r>
              <a:rPr lang="en-US"/>
              <a:t>Recruitment using candidate's Profiling Report</a:t>
            </a:r>
          </a:p>
        </p:txBody>
      </p:sp>
      <p:sp>
        <p:nvSpPr>
          <p:cNvPr id="7" name="Slide Number Placeholder 6"/>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389228834"/>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A47E8C-9BE6-485A-ABDF-1921AE8D5AD0}"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2581179836"/>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A47E8C-9BE6-485A-ABDF-1921AE8D5AD0}"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791313092"/>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A47E8C-9BE6-485A-ABDF-1921AE8D5AD0}"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3603590542"/>
      </p:ext>
    </p:extLst>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A47E8C-9BE6-485A-ABDF-1921AE8D5AD0}"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543750298"/>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A47E8C-9BE6-485A-ABDF-1921AE8D5AD0}"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3363429538"/>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42EA6A-E530-4A4F-9E49-6183AB63B568}"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18854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470AD2-1A13-49F5-86BD-7A428F5F2A96}" type="datetime1">
              <a:rPr lang="en-US" smtClean="0"/>
              <a:pPr/>
              <a:t>3/28/2023</a:t>
            </a:fld>
            <a:endParaRPr lang="en-US"/>
          </a:p>
        </p:txBody>
      </p:sp>
      <p:sp>
        <p:nvSpPr>
          <p:cNvPr id="8" name="Footer Placeholder 7"/>
          <p:cNvSpPr>
            <a:spLocks noGrp="1"/>
          </p:cNvSpPr>
          <p:nvPr>
            <p:ph type="ftr" sz="quarter" idx="11"/>
          </p:nvPr>
        </p:nvSpPr>
        <p:spPr/>
        <p:txBody>
          <a:bodyPr/>
          <a:lstStyle/>
          <a:p>
            <a:r>
              <a:rPr lang="en-US"/>
              <a:t>Recruitment using candidate's Profiling Report</a:t>
            </a:r>
          </a:p>
        </p:txBody>
      </p:sp>
      <p:sp>
        <p:nvSpPr>
          <p:cNvPr id="9" name="Slide Number Placeholder 8"/>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23650342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3FD26E-B8B7-4839-8109-9466BCFA0497}" type="datetime1">
              <a:rPr lang="en-US" smtClean="0"/>
              <a:pPr/>
              <a:t>3/28/2023</a:t>
            </a:fld>
            <a:endParaRPr lang="en-US"/>
          </a:p>
        </p:txBody>
      </p:sp>
      <p:sp>
        <p:nvSpPr>
          <p:cNvPr id="5" name="Footer Placeholder 4"/>
          <p:cNvSpPr>
            <a:spLocks noGrp="1"/>
          </p:cNvSpPr>
          <p:nvPr>
            <p:ph type="ftr" sz="quarter" idx="11"/>
          </p:nvPr>
        </p:nvSpPr>
        <p:spPr/>
        <p:txBody>
          <a:bodyPr/>
          <a:lstStyle/>
          <a:p>
            <a:r>
              <a:rPr lang="en-US"/>
              <a:t>Recruitment using candidate's Profiling Report</a:t>
            </a:r>
          </a:p>
        </p:txBody>
      </p:sp>
      <p:sp>
        <p:nvSpPr>
          <p:cNvPr id="6" name="Slide Number Placeholder 5"/>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216246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C49BB4-A906-44AA-AAE5-788C4BD8C272}" type="datetime1">
              <a:rPr lang="en-US" smtClean="0"/>
              <a:pPr/>
              <a:t>3/28/2023</a:t>
            </a:fld>
            <a:endParaRPr lang="en-US"/>
          </a:p>
        </p:txBody>
      </p:sp>
      <p:sp>
        <p:nvSpPr>
          <p:cNvPr id="4" name="Footer Placeholder 3"/>
          <p:cNvSpPr>
            <a:spLocks noGrp="1"/>
          </p:cNvSpPr>
          <p:nvPr>
            <p:ph type="ftr" sz="quarter" idx="11"/>
          </p:nvPr>
        </p:nvSpPr>
        <p:spPr/>
        <p:txBody>
          <a:bodyPr/>
          <a:lstStyle/>
          <a:p>
            <a:r>
              <a:rPr lang="en-US"/>
              <a:t>Recruitment using candidate's Profiling Report</a:t>
            </a:r>
          </a:p>
        </p:txBody>
      </p:sp>
      <p:sp>
        <p:nvSpPr>
          <p:cNvPr id="5" name="Slide Number Placeholder 4"/>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75925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6763-09EF-4621-BCF3-E40D08F6A62D}" type="datetime1">
              <a:rPr lang="en-US" smtClean="0"/>
              <a:pPr/>
              <a:t>3/28/2023</a:t>
            </a:fld>
            <a:endParaRPr lang="en-US"/>
          </a:p>
        </p:txBody>
      </p:sp>
      <p:sp>
        <p:nvSpPr>
          <p:cNvPr id="3" name="Footer Placeholder 2"/>
          <p:cNvSpPr>
            <a:spLocks noGrp="1"/>
          </p:cNvSpPr>
          <p:nvPr>
            <p:ph type="ftr" sz="quarter" idx="11"/>
          </p:nvPr>
        </p:nvSpPr>
        <p:spPr/>
        <p:txBody>
          <a:bodyPr/>
          <a:lstStyle/>
          <a:p>
            <a:r>
              <a:rPr lang="en-US"/>
              <a:t>Recruitment using candidate's Profiling Report</a:t>
            </a:r>
          </a:p>
        </p:txBody>
      </p:sp>
      <p:sp>
        <p:nvSpPr>
          <p:cNvPr id="4" name="Slide Number Placeholder 3"/>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17812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42FF268-C5D5-40C2-8932-6640C6B49434}" type="datetime1">
              <a:rPr lang="en-US" smtClean="0"/>
              <a:pPr/>
              <a:t>3/28/2023</a:t>
            </a:fld>
            <a:endParaRPr lang="en-US"/>
          </a:p>
        </p:txBody>
      </p:sp>
      <p:sp>
        <p:nvSpPr>
          <p:cNvPr id="6" name="Footer Placeholder 5"/>
          <p:cNvSpPr>
            <a:spLocks noGrp="1"/>
          </p:cNvSpPr>
          <p:nvPr>
            <p:ph type="ftr" sz="quarter" idx="11"/>
          </p:nvPr>
        </p:nvSpPr>
        <p:spPr/>
        <p:txBody>
          <a:bodyPr/>
          <a:lstStyle/>
          <a:p>
            <a:r>
              <a:rPr lang="en-US"/>
              <a:t>Recruitment using candidate's Profiling Report</a:t>
            </a:r>
          </a:p>
        </p:txBody>
      </p:sp>
      <p:sp>
        <p:nvSpPr>
          <p:cNvPr id="7" name="Slide Number Placeholder 6"/>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71132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73B138-EBCE-461B-BFC9-52460AAF6BCF}" type="datetime1">
              <a:rPr lang="en-US" smtClean="0"/>
              <a:pPr/>
              <a:t>3/28/2023</a:t>
            </a:fld>
            <a:endParaRPr lang="en-US"/>
          </a:p>
        </p:txBody>
      </p:sp>
      <p:sp>
        <p:nvSpPr>
          <p:cNvPr id="6" name="Footer Placeholder 5"/>
          <p:cNvSpPr>
            <a:spLocks noGrp="1"/>
          </p:cNvSpPr>
          <p:nvPr>
            <p:ph type="ftr" sz="quarter" idx="11"/>
          </p:nvPr>
        </p:nvSpPr>
        <p:spPr/>
        <p:txBody>
          <a:bodyPr/>
          <a:lstStyle/>
          <a:p>
            <a:r>
              <a:rPr lang="en-US"/>
              <a:t>Recruitment using candidate's Profiling Report</a:t>
            </a:r>
          </a:p>
        </p:txBody>
      </p:sp>
      <p:sp>
        <p:nvSpPr>
          <p:cNvPr id="7" name="Slide Number Placeholder 6"/>
          <p:cNvSpPr>
            <a:spLocks noGrp="1"/>
          </p:cNvSpPr>
          <p:nvPr>
            <p:ph type="sldNum" sz="quarter" idx="12"/>
          </p:nvPr>
        </p:nvSpPr>
        <p:spPr/>
        <p:txBody>
          <a:bodyPr/>
          <a:lstStyle/>
          <a:p>
            <a:fld id="{E80F9FD6-9D76-468F-9CE2-380105F3BBAE}" type="slidenum">
              <a:rPr lang="en-US" smtClean="0"/>
              <a:pPr/>
              <a:t>‹#›</a:t>
            </a:fld>
            <a:endParaRPr lang="en-US"/>
          </a:p>
        </p:txBody>
      </p:sp>
    </p:spTree>
    <p:extLst>
      <p:ext uri="{BB962C8B-B14F-4D97-AF65-F5344CB8AC3E}">
        <p14:creationId xmlns:p14="http://schemas.microsoft.com/office/powerpoint/2010/main" val="188079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47E8C-9BE6-485A-ABDF-1921AE8D5AD0}" type="datetime1">
              <a:rPr lang="en-US" smtClean="0"/>
              <a:pPr/>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Recruitment using candidate's Profiling Report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F9FD6-9D76-468F-9CE2-380105F3BBAE}" type="slidenum">
              <a:rPr lang="en-US" smtClean="0"/>
              <a:pPr/>
              <a:t>‹#›</a:t>
            </a:fld>
            <a:endParaRPr lang="en-US"/>
          </a:p>
        </p:txBody>
      </p:sp>
    </p:spTree>
    <p:extLst>
      <p:ext uri="{BB962C8B-B14F-4D97-AF65-F5344CB8AC3E}">
        <p14:creationId xmlns:p14="http://schemas.microsoft.com/office/powerpoint/2010/main" val="224751787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545F7-77F9-4401-AA0E-BF14C26D8903}" type="datetimeFigureOut">
              <a:rPr lang="en-US" smtClean="0"/>
              <a:pPr/>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E0586-5A1C-41FD-AA9D-07A4E729E633}" type="slidenum">
              <a:rPr lang="en-US" smtClean="0"/>
              <a:pPr/>
              <a:t>‹#›</a:t>
            </a:fld>
            <a:endParaRPr lang="en-US"/>
          </a:p>
        </p:txBody>
      </p:sp>
    </p:spTree>
    <p:extLst>
      <p:ext uri="{BB962C8B-B14F-4D97-AF65-F5344CB8AC3E}">
        <p14:creationId xmlns:p14="http://schemas.microsoft.com/office/powerpoint/2010/main" val="52273416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pPr/>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pPr/>
              <a:t>‹#›</a:t>
            </a:fld>
            <a:endParaRPr lang="en-US"/>
          </a:p>
        </p:txBody>
      </p:sp>
    </p:spTree>
    <p:extLst>
      <p:ext uri="{BB962C8B-B14F-4D97-AF65-F5344CB8AC3E}">
        <p14:creationId xmlns:p14="http://schemas.microsoft.com/office/powerpoint/2010/main" val="44882725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A47E8C-9BE6-485A-ABDF-1921AE8D5AD0}" type="datetime1">
              <a:rPr lang="en-US" smtClean="0"/>
              <a:pPr/>
              <a:t>3/28/2023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Recruitment using candidate's Profiling Report</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80F9FD6-9D76-468F-9CE2-380105F3BBAE}" type="slidenum">
              <a:rPr lang="en-US" smtClean="0"/>
              <a:pPr/>
              <a:t>‹#›</a:t>
            </a:fld>
            <a:endParaRPr lang="en-US"/>
          </a:p>
        </p:txBody>
      </p:sp>
    </p:spTree>
    <p:extLst>
      <p:ext uri="{BB962C8B-B14F-4D97-AF65-F5344CB8AC3E}">
        <p14:creationId xmlns:p14="http://schemas.microsoft.com/office/powerpoint/2010/main" val="3653595632"/>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Subtitle 2"/>
          <p:cNvSpPr>
            <a:spLocks noGrp="1"/>
          </p:cNvSpPr>
          <p:nvPr>
            <p:ph idx="1"/>
          </p:nvPr>
        </p:nvSpPr>
        <p:spPr>
          <a:xfrm>
            <a:off x="982133" y="676173"/>
            <a:ext cx="7704667" cy="5316664"/>
          </a:xfrm>
        </p:spPr>
        <p:txBody>
          <a:bodyPr>
            <a:normAutofit fontScale="77500" lnSpcReduction="20000"/>
          </a:bodyPr>
          <a:lstStyle/>
          <a:p>
            <a:pPr algn="ctr">
              <a:buNone/>
            </a:pPr>
            <a:endParaRPr lang="en-US" sz="2400" dirty="0">
              <a:solidFill>
                <a:srgbClr val="C00000"/>
              </a:solidFill>
              <a:latin typeface="Times New Roman" panose="02020603050405020304" pitchFamily="18" charset="0"/>
              <a:cs typeface="Times New Roman" panose="02020603050405020304" pitchFamily="18" charset="0"/>
            </a:endParaRPr>
          </a:p>
          <a:p>
            <a:pPr algn="ctr">
              <a:buNone/>
            </a:pPr>
            <a:endParaRPr lang="en-US" sz="4400" b="1" dirty="0">
              <a:solidFill>
                <a:srgbClr val="910407"/>
              </a:solidFill>
              <a:latin typeface="Times New Roman"/>
              <a:cs typeface="Times New Roman"/>
            </a:endParaRPr>
          </a:p>
          <a:p>
            <a:pPr algn="ctr">
              <a:buNone/>
            </a:pPr>
            <a:r>
              <a:rPr lang="en-US" sz="4400" b="1" dirty="0">
                <a:solidFill>
                  <a:srgbClr val="910407"/>
                </a:solidFill>
                <a:latin typeface="Times New Roman"/>
                <a:cs typeface="Times New Roman"/>
              </a:rPr>
              <a:t>PAPER PRESENTATION</a:t>
            </a:r>
            <a:endParaRPr lang="en-US" sz="4400" dirty="0">
              <a:solidFill>
                <a:srgbClr val="910407"/>
              </a:solidFill>
              <a:latin typeface="Times New Roman" panose="02020603050405020304" pitchFamily="18" charset="0"/>
              <a:cs typeface="Times New Roman" panose="02020603050405020304" pitchFamily="18" charset="0"/>
            </a:endParaRPr>
          </a:p>
          <a:p>
            <a:pPr algn="ctr">
              <a:buNone/>
            </a:pPr>
            <a:r>
              <a:rPr lang="en-US" sz="3400" dirty="0">
                <a:solidFill>
                  <a:srgbClr val="C00000"/>
                </a:solidFill>
                <a:latin typeface="Times New Roman"/>
                <a:cs typeface="Times New Roman"/>
              </a:rPr>
              <a:t>ON</a:t>
            </a:r>
            <a:endParaRPr lang="en-US" sz="4000" dirty="0">
              <a:solidFill>
                <a:srgbClr val="C00000"/>
              </a:solidFill>
              <a:latin typeface="Times New Roman" panose="02020603050405020304" pitchFamily="18" charset="0"/>
              <a:cs typeface="Times New Roman" panose="02020603050405020304" pitchFamily="18" charset="0"/>
            </a:endParaRPr>
          </a:p>
          <a:p>
            <a:pPr algn="ctr">
              <a:buNone/>
            </a:pPr>
            <a:r>
              <a:rPr lang="en-IN" sz="5100" b="1" dirty="0">
                <a:solidFill>
                  <a:srgbClr val="FF3300"/>
                </a:solidFill>
                <a:latin typeface="Times New Roman"/>
                <a:cs typeface="Times New Roman"/>
              </a:rPr>
              <a:t>Max-Min Fair Sensor Scheduling: Game Theoretic Perspective and Algorithmic Solution</a:t>
            </a:r>
            <a:r>
              <a:rPr lang="en-US" sz="5100" b="1" dirty="0">
                <a:solidFill>
                  <a:srgbClr val="FF3300"/>
                </a:solidFill>
                <a:latin typeface="Times New Roman"/>
                <a:cs typeface="Times New Roman"/>
              </a:rPr>
              <a:t> </a:t>
            </a:r>
            <a:endParaRPr lang="en-US" sz="5100" dirty="0">
              <a:solidFill>
                <a:srgbClr val="FF3300"/>
              </a:solidFill>
              <a:latin typeface="Times New Roman" panose="02020603050405020304" pitchFamily="18" charset="0"/>
              <a:cs typeface="Times New Roman" panose="02020603050405020304" pitchFamily="18" charset="0"/>
            </a:endParaRPr>
          </a:p>
          <a:p>
            <a:pPr>
              <a:buNone/>
            </a:pPr>
            <a:r>
              <a:rPr lang="en-IN" sz="2400" dirty="0">
                <a:solidFill>
                  <a:srgbClr val="C00000"/>
                </a:solidFill>
              </a:rPr>
              <a:t>								</a:t>
            </a:r>
          </a:p>
          <a:p>
            <a:pPr algn="ctr">
              <a:buNone/>
            </a:pPr>
            <a:r>
              <a:rPr lang="en-IN" sz="2800" b="1" dirty="0">
                <a:solidFill>
                  <a:srgbClr val="002060"/>
                </a:solidFill>
                <a:latin typeface="Times New Roman"/>
                <a:cs typeface="Times New Roman"/>
              </a:rPr>
              <a:t>CSE 6319</a:t>
            </a:r>
            <a:endParaRPr lang="en-IN" sz="2800" dirty="0">
              <a:solidFill>
                <a:srgbClr val="002060"/>
              </a:solidFill>
              <a:latin typeface="Times New Roman"/>
              <a:cs typeface="Times New Roman"/>
            </a:endParaRPr>
          </a:p>
          <a:p>
            <a:pPr>
              <a:buNone/>
            </a:pPr>
            <a:endParaRPr lang="en-US" sz="2400" dirty="0">
              <a:solidFill>
                <a:srgbClr val="C00000"/>
              </a:solidFill>
            </a:endParaRPr>
          </a:p>
          <a:p>
            <a:pPr>
              <a:buNone/>
            </a:pPr>
            <a:endParaRPr lang="en-US" sz="2400" dirty="0"/>
          </a:p>
        </p:txBody>
      </p:sp>
      <p:sp>
        <p:nvSpPr>
          <p:cNvPr id="9" name="Slide Number Placeholder 8"/>
          <p:cNvSpPr>
            <a:spLocks noGrp="1"/>
          </p:cNvSpPr>
          <p:nvPr>
            <p:ph type="sldNum" sz="quarter" idx="12"/>
          </p:nvPr>
        </p:nvSpPr>
        <p:spPr/>
        <p:txBody>
          <a:bodyPr/>
          <a:lstStyle/>
          <a:p>
            <a:fld id="{E80F9FD6-9D76-468F-9CE2-380105F3BBAE}" type="slidenum">
              <a:rPr lang="en-US" smtClean="0"/>
              <a:pPr/>
              <a:t>1</a:t>
            </a:fld>
            <a:endParaRPr lang="en-US"/>
          </a:p>
        </p:txBody>
      </p:sp>
      <p:sp>
        <p:nvSpPr>
          <p:cNvPr id="2" name="TextBox 1">
            <a:extLst>
              <a:ext uri="{FF2B5EF4-FFF2-40B4-BE49-F238E27FC236}">
                <a16:creationId xmlns:a16="http://schemas.microsoft.com/office/drawing/2014/main" id="{4930F091-06E2-3D22-5223-C3362F255B28}"/>
              </a:ext>
            </a:extLst>
          </p:cNvPr>
          <p:cNvSpPr txBox="1"/>
          <p:nvPr/>
        </p:nvSpPr>
        <p:spPr>
          <a:xfrm>
            <a:off x="5867460" y="5700449"/>
            <a:ext cx="3770141" cy="584775"/>
          </a:xfrm>
          <a:prstGeom prst="rect">
            <a:avLst/>
          </a:prstGeom>
          <a:noFill/>
        </p:spPr>
        <p:txBody>
          <a:bodyPr wrap="square" rtlCol="0">
            <a:spAutoFit/>
          </a:bodyPr>
          <a:lstStyle/>
          <a:p>
            <a:r>
              <a:rPr lang="en-IN" sz="1600" dirty="0"/>
              <a:t>Name: Sumedh Wairagade</a:t>
            </a:r>
          </a:p>
          <a:p>
            <a:r>
              <a:rPr lang="en-IN" sz="1600" dirty="0"/>
              <a:t>Id: </a:t>
            </a:r>
            <a:r>
              <a:rPr lang="en-IN" sz="1600" dirty="0">
                <a:latin typeface="Times New Roman" panose="02020603050405020304" pitchFamily="18" charset="0"/>
                <a:cs typeface="Times New Roman" panose="02020603050405020304" pitchFamily="18" charset="0"/>
              </a:rPr>
              <a:t>1001966019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285"/>
            <a:ext cx="7704667" cy="1080119"/>
          </a:xfrm>
        </p:spPr>
        <p:txBody>
          <a:bodyPr/>
          <a:lstStyle/>
          <a:p>
            <a:r>
              <a:rPr lang="en-IN" b="1" dirty="0">
                <a:solidFill>
                  <a:srgbClr val="910407"/>
                </a:solidFill>
                <a:latin typeface="Raleway"/>
                <a:cs typeface="Times New Roman"/>
              </a:rPr>
              <a:t>Continued…</a:t>
            </a:r>
            <a:endParaRPr lang="en-US" dirty="0">
              <a:solidFill>
                <a:srgbClr val="910407"/>
              </a:solidFill>
              <a:latin typeface="Raleway"/>
              <a:cs typeface="Times New Roman"/>
            </a:endParaRP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982133" y="1124744"/>
                <a:ext cx="7704667" cy="4875072"/>
              </a:xfrm>
            </p:spPr>
            <p:txBody>
              <a:bodyPr>
                <a:normAutofit/>
              </a:bodyPr>
              <a:lstStyle/>
              <a:p>
                <a:pPr algn="just"/>
                <a:r>
                  <a:rPr lang="en-IN" i="1" dirty="0">
                    <a:solidFill>
                      <a:srgbClr val="242424"/>
                    </a:solidFill>
                    <a:effectLst/>
                    <a:latin typeface="Cambria Math" panose="02040503050406030204" pitchFamily="18" charset="0"/>
                    <a:ea typeface="Times New Roman" panose="02020603050405020304" pitchFamily="18" charset="0"/>
                  </a:rPr>
                  <a:t>R(t+1) = T(r(t)) ≜ P</a:t>
                </a:r>
                <a:r>
                  <a:rPr lang="en-IN" i="1" baseline="-25000" dirty="0">
                    <a:solidFill>
                      <a:srgbClr val="242424"/>
                    </a:solidFill>
                    <a:effectLst/>
                    <a:latin typeface="Cambria Math" panose="02040503050406030204" pitchFamily="18" charset="0"/>
                    <a:ea typeface="Times New Roman" panose="02020603050405020304" pitchFamily="18" charset="0"/>
                  </a:rPr>
                  <a:t>R</a:t>
                </a:r>
                <a:r>
                  <a:rPr lang="en-IN" dirty="0">
                    <a:solidFill>
                      <a:srgbClr val="242424"/>
                    </a:solidFill>
                    <a:effectLst/>
                    <a:ea typeface="Times New Roman" panose="02020603050405020304" pitchFamily="18" charset="0"/>
                  </a:rPr>
                  <a:t> (r</a:t>
                </a:r>
                <a:r>
                  <a:rPr lang="en-IN" baseline="-25000" dirty="0">
                    <a:solidFill>
                      <a:srgbClr val="242424"/>
                    </a:solidFill>
                    <a:effectLst/>
                    <a:ea typeface="Times New Roman" panose="02020603050405020304" pitchFamily="18" charset="0"/>
                  </a:rPr>
                  <a:t>t</a:t>
                </a:r>
                <a:r>
                  <a:rPr lang="en-IN" dirty="0">
                    <a:solidFill>
                      <a:srgbClr val="242424"/>
                    </a:solidFill>
                    <a:effectLst/>
                    <a:ea typeface="Times New Roman" panose="02020603050405020304" pitchFamily="18" charset="0"/>
                  </a:rPr>
                  <a:t> + </a:t>
                </a:r>
                <a:r>
                  <a:rPr lang="el-GR"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ϵ</a:t>
                </a:r>
                <a:r>
                  <a:rPr lang="en-IN" dirty="0">
                    <a:solidFill>
                      <a:srgbClr val="242424"/>
                    </a:solidFill>
                    <a:effectLst/>
                    <a:latin typeface="Calibri" panose="020F0502020204030204" pitchFamily="34" charset="0"/>
                    <a:ea typeface="Times New Roman" panose="02020603050405020304" pitchFamily="18" charset="0"/>
                    <a:cs typeface="Calibri" panose="020F0502020204030204" pitchFamily="34" charset="0"/>
                  </a:rPr>
                  <a:t> J(r(t))</a:t>
                </a:r>
                <a:r>
                  <a:rPr lang="en-IN" dirty="0">
                    <a:solidFill>
                      <a:srgbClr val="242424"/>
                    </a:solidFill>
                    <a:effectLst/>
                    <a:ea typeface="Times New Roman" panose="02020603050405020304" pitchFamily="18" charset="0"/>
                  </a:rPr>
                  <a:t>)</a:t>
                </a:r>
              </a:p>
              <a:p>
                <a:pPr marL="0" indent="0" algn="just">
                  <a:buNone/>
                </a:pPr>
                <a:r>
                  <a:rPr lang="en-IN" dirty="0">
                    <a:solidFill>
                      <a:srgbClr val="242424"/>
                    </a:solidFill>
                    <a:effectLst/>
                    <a:ea typeface="Times New Roman" panose="02020603050405020304" pitchFamily="18" charset="0"/>
                  </a:rPr>
                  <a:t>The equilibrium in the above equation is the solution for the problem</a:t>
                </a:r>
              </a:p>
              <a:p>
                <a:pPr algn="just"/>
                <a14:m>
                  <m:oMath xmlns:m="http://schemas.openxmlformats.org/officeDocument/2006/math">
                    <m:func>
                      <m:funcPr>
                        <m:ctrlPr>
                          <a:rPr lang="en-IN" i="1" smtClean="0">
                            <a:solidFill>
                              <a:srgbClr val="242424"/>
                            </a:solidFill>
                            <a:effectLst/>
                            <a:latin typeface="Cambria Math" panose="02040503050406030204" pitchFamily="18" charset="0"/>
                            <a:ea typeface="Times New Roman" panose="02020603050405020304" pitchFamily="18" charset="0"/>
                          </a:rPr>
                        </m:ctrlPr>
                      </m:funcPr>
                      <m:fName>
                        <m:limLow>
                          <m:limLowPr>
                            <m:ctrlPr>
                              <a:rPr lang="en-IN" i="1">
                                <a:solidFill>
                                  <a:srgbClr val="242424"/>
                                </a:solidFill>
                                <a:effectLst/>
                                <a:latin typeface="Cambria Math" panose="02040503050406030204" pitchFamily="18" charset="0"/>
                                <a:ea typeface="Times New Roman" panose="02020603050405020304" pitchFamily="18" charset="0"/>
                              </a:rPr>
                            </m:ctrlPr>
                          </m:limLowPr>
                          <m:e>
                            <m:r>
                              <m:rPr>
                                <m:sty m:val="p"/>
                              </m:rPr>
                              <a:rPr lang="en-US">
                                <a:solidFill>
                                  <a:srgbClr val="242424"/>
                                </a:solidFill>
                                <a:effectLst/>
                                <a:latin typeface="Cambria Math" panose="02040503050406030204" pitchFamily="18" charset="0"/>
                                <a:ea typeface="Times New Roman" panose="02020603050405020304" pitchFamily="18" charset="0"/>
                              </a:rPr>
                              <m:t>max</m:t>
                            </m:r>
                          </m:e>
                          <m:lim>
                            <m:r>
                              <a:rPr lang="en-US" i="1">
                                <a:solidFill>
                                  <a:srgbClr val="242424"/>
                                </a:solidFill>
                                <a:effectLst/>
                                <a:latin typeface="Cambria Math" panose="02040503050406030204" pitchFamily="18" charset="0"/>
                                <a:ea typeface="Times New Roman" panose="02020603050405020304" pitchFamily="18" charset="0"/>
                              </a:rPr>
                              <m:t>𝑖</m:t>
                            </m:r>
                            <m:r>
                              <a:rPr lang="en-US" i="1">
                                <a:solidFill>
                                  <a:srgbClr val="242424"/>
                                </a:solidFill>
                                <a:effectLst/>
                                <a:latin typeface="Cambria Math" panose="02040503050406030204" pitchFamily="18" charset="0"/>
                                <a:ea typeface="Times New Roman" panose="02020603050405020304" pitchFamily="18" charset="0"/>
                              </a:rPr>
                              <m:t>∈</m:t>
                            </m:r>
                            <m:r>
                              <a:rPr lang="en-US" i="1">
                                <a:solidFill>
                                  <a:srgbClr val="242424"/>
                                </a:solidFill>
                                <a:effectLst/>
                                <a:latin typeface="Cambria Math" panose="02040503050406030204" pitchFamily="18" charset="0"/>
                                <a:ea typeface="Times New Roman" panose="02020603050405020304" pitchFamily="18" charset="0"/>
                              </a:rPr>
                              <m:t>𝐼</m:t>
                            </m:r>
                          </m:lim>
                        </m:limLow>
                        <m:sSub>
                          <m:sSubPr>
                            <m:ctrlPr>
                              <a:rPr lang="en-IN" i="1">
                                <a:solidFill>
                                  <a:srgbClr val="242424"/>
                                </a:solidFill>
                                <a:effectLst/>
                                <a:latin typeface="Cambria Math" panose="02040503050406030204" pitchFamily="18" charset="0"/>
                                <a:ea typeface="Times New Roman" panose="02020603050405020304" pitchFamily="18" charset="0"/>
                              </a:rPr>
                            </m:ctrlPr>
                          </m:sSubPr>
                          <m:e>
                            <m:r>
                              <a:rPr lang="en-US" i="1">
                                <a:solidFill>
                                  <a:srgbClr val="242424"/>
                                </a:solidFill>
                                <a:effectLst/>
                                <a:latin typeface="Cambria Math" panose="02040503050406030204" pitchFamily="18" charset="0"/>
                                <a:ea typeface="Times New Roman" panose="02020603050405020304" pitchFamily="18" charset="0"/>
                              </a:rPr>
                              <m:t>𝐽</m:t>
                            </m:r>
                          </m:e>
                          <m:sub>
                            <m:r>
                              <a:rPr lang="en-US" i="1">
                                <a:solidFill>
                                  <a:srgbClr val="242424"/>
                                </a:solidFill>
                                <a:effectLst/>
                                <a:latin typeface="Cambria Math" panose="02040503050406030204" pitchFamily="18" charset="0"/>
                                <a:ea typeface="Times New Roman" panose="02020603050405020304" pitchFamily="18" charset="0"/>
                              </a:rPr>
                              <m:t>𝑖</m:t>
                            </m:r>
                          </m:sub>
                        </m:sSub>
                        <m:r>
                          <a:rPr lang="en-US" i="1">
                            <a:solidFill>
                              <a:srgbClr val="242424"/>
                            </a:solidFill>
                            <a:effectLst/>
                            <a:latin typeface="Cambria Math" panose="02040503050406030204" pitchFamily="18" charset="0"/>
                            <a:ea typeface="Times New Roman" panose="02020603050405020304" pitchFamily="18" charset="0"/>
                          </a:rPr>
                          <m:t>(</m:t>
                        </m:r>
                        <m:sSubSup>
                          <m:sSubSupPr>
                            <m:ctrlPr>
                              <a:rPr lang="en-IN" i="1">
                                <a:solidFill>
                                  <a:srgbClr val="242424"/>
                                </a:solidFill>
                                <a:effectLst/>
                                <a:latin typeface="Cambria Math" panose="02040503050406030204" pitchFamily="18" charset="0"/>
                                <a:ea typeface="Times New Roman" panose="02020603050405020304" pitchFamily="18" charset="0"/>
                              </a:rPr>
                            </m:ctrlPr>
                          </m:sSubSupPr>
                          <m:e>
                            <m:r>
                              <a:rPr lang="en-US" i="1">
                                <a:solidFill>
                                  <a:srgbClr val="242424"/>
                                </a:solidFill>
                                <a:effectLst/>
                                <a:latin typeface="Cambria Math" panose="02040503050406030204" pitchFamily="18" charset="0"/>
                                <a:ea typeface="Times New Roman" panose="02020603050405020304" pitchFamily="18" charset="0"/>
                              </a:rPr>
                              <m:t>𝑟</m:t>
                            </m:r>
                          </m:e>
                          <m:sub>
                            <m:r>
                              <a:rPr lang="en-US" i="1">
                                <a:solidFill>
                                  <a:srgbClr val="242424"/>
                                </a:solidFill>
                                <a:effectLst/>
                                <a:latin typeface="Cambria Math" panose="02040503050406030204" pitchFamily="18" charset="0"/>
                                <a:ea typeface="Times New Roman" panose="02020603050405020304" pitchFamily="18" charset="0"/>
                              </a:rPr>
                              <m:t>𝑖</m:t>
                            </m:r>
                          </m:sub>
                          <m:sup>
                            <m:r>
                              <a:rPr lang="en-US" i="1">
                                <a:solidFill>
                                  <a:srgbClr val="242424"/>
                                </a:solidFill>
                                <a:effectLst/>
                                <a:latin typeface="Cambria Math" panose="02040503050406030204" pitchFamily="18" charset="0"/>
                                <a:ea typeface="Times New Roman" panose="02020603050405020304" pitchFamily="18" charset="0"/>
                              </a:rPr>
                              <m:t>∗</m:t>
                            </m:r>
                          </m:sup>
                        </m:sSubSup>
                        <m:r>
                          <a:rPr lang="en-US" i="1">
                            <a:solidFill>
                              <a:srgbClr val="242424"/>
                            </a:solidFill>
                            <a:effectLst/>
                            <a:latin typeface="Cambria Math" panose="02040503050406030204" pitchFamily="18" charset="0"/>
                            <a:ea typeface="Times New Roman" panose="02020603050405020304" pitchFamily="18" charset="0"/>
                          </a:rPr>
                          <m:t>)</m:t>
                        </m:r>
                      </m:fName>
                      <m:e>
                        <m:r>
                          <a:rPr lang="en-US" i="1">
                            <a:solidFill>
                              <a:srgbClr val="242424"/>
                            </a:solidFill>
                            <a:effectLst/>
                            <a:latin typeface="Cambria Math" panose="02040503050406030204" pitchFamily="18" charset="0"/>
                            <a:ea typeface="Times New Roman" panose="02020603050405020304" pitchFamily="18" charset="0"/>
                          </a:rPr>
                          <m:t>≤ </m:t>
                        </m:r>
                        <m:func>
                          <m:funcPr>
                            <m:ctrlPr>
                              <a:rPr lang="en-IN" i="1">
                                <a:solidFill>
                                  <a:srgbClr val="242424"/>
                                </a:solidFill>
                                <a:effectLst/>
                                <a:latin typeface="Cambria Math" panose="02040503050406030204" pitchFamily="18" charset="0"/>
                                <a:ea typeface="Times New Roman" panose="02020603050405020304" pitchFamily="18" charset="0"/>
                              </a:rPr>
                            </m:ctrlPr>
                          </m:funcPr>
                          <m:fName>
                            <m:limLow>
                              <m:limLowPr>
                                <m:ctrlPr>
                                  <a:rPr lang="en-IN" i="1">
                                    <a:solidFill>
                                      <a:srgbClr val="242424"/>
                                    </a:solidFill>
                                    <a:effectLst/>
                                    <a:latin typeface="Cambria Math" panose="02040503050406030204" pitchFamily="18" charset="0"/>
                                    <a:ea typeface="Times New Roman" panose="02020603050405020304" pitchFamily="18" charset="0"/>
                                  </a:rPr>
                                </m:ctrlPr>
                              </m:limLowPr>
                              <m:e>
                                <m:r>
                                  <m:rPr>
                                    <m:sty m:val="p"/>
                                  </m:rPr>
                                  <a:rPr lang="en-US">
                                    <a:solidFill>
                                      <a:srgbClr val="242424"/>
                                    </a:solidFill>
                                    <a:effectLst/>
                                    <a:latin typeface="Cambria Math" panose="02040503050406030204" pitchFamily="18" charset="0"/>
                                    <a:ea typeface="Times New Roman" panose="02020603050405020304" pitchFamily="18" charset="0"/>
                                  </a:rPr>
                                  <m:t>max</m:t>
                                </m:r>
                              </m:e>
                              <m:lim>
                                <m:r>
                                  <a:rPr lang="en-US" i="1">
                                    <a:solidFill>
                                      <a:srgbClr val="242424"/>
                                    </a:solidFill>
                                    <a:effectLst/>
                                    <a:latin typeface="Cambria Math" panose="02040503050406030204" pitchFamily="18" charset="0"/>
                                    <a:ea typeface="Times New Roman" panose="02020603050405020304" pitchFamily="18" charset="0"/>
                                  </a:rPr>
                                  <m:t>𝑖</m:t>
                                </m:r>
                                <m:r>
                                  <a:rPr lang="en-US" i="1">
                                    <a:solidFill>
                                      <a:srgbClr val="242424"/>
                                    </a:solidFill>
                                    <a:effectLst/>
                                    <a:latin typeface="Cambria Math" panose="02040503050406030204" pitchFamily="18" charset="0"/>
                                    <a:ea typeface="Times New Roman" panose="02020603050405020304" pitchFamily="18" charset="0"/>
                                  </a:rPr>
                                  <m:t>∈</m:t>
                                </m:r>
                                <m:r>
                                  <a:rPr lang="en-US" i="1">
                                    <a:solidFill>
                                      <a:srgbClr val="242424"/>
                                    </a:solidFill>
                                    <a:effectLst/>
                                    <a:latin typeface="Cambria Math" panose="02040503050406030204" pitchFamily="18" charset="0"/>
                                    <a:ea typeface="Times New Roman" panose="02020603050405020304" pitchFamily="18" charset="0"/>
                                  </a:rPr>
                                  <m:t>𝐼</m:t>
                                </m:r>
                              </m:lim>
                            </m:limLow>
                          </m:fName>
                          <m:e>
                            <m:sSub>
                              <m:sSubPr>
                                <m:ctrlPr>
                                  <a:rPr lang="en-IN" i="1">
                                    <a:solidFill>
                                      <a:srgbClr val="242424"/>
                                    </a:solidFill>
                                    <a:effectLst/>
                                    <a:latin typeface="Cambria Math" panose="02040503050406030204" pitchFamily="18" charset="0"/>
                                    <a:ea typeface="Times New Roman" panose="02020603050405020304" pitchFamily="18" charset="0"/>
                                  </a:rPr>
                                </m:ctrlPr>
                              </m:sSubPr>
                              <m:e>
                                <m:r>
                                  <a:rPr lang="en-US" i="1">
                                    <a:solidFill>
                                      <a:srgbClr val="242424"/>
                                    </a:solidFill>
                                    <a:effectLst/>
                                    <a:latin typeface="Cambria Math" panose="02040503050406030204" pitchFamily="18" charset="0"/>
                                    <a:ea typeface="Times New Roman" panose="02020603050405020304" pitchFamily="18" charset="0"/>
                                  </a:rPr>
                                  <m:t>𝐽</m:t>
                                </m:r>
                              </m:e>
                              <m:sub>
                                <m:r>
                                  <a:rPr lang="en-US" i="1">
                                    <a:solidFill>
                                      <a:srgbClr val="242424"/>
                                    </a:solidFill>
                                    <a:effectLst/>
                                    <a:latin typeface="Cambria Math" panose="02040503050406030204" pitchFamily="18" charset="0"/>
                                    <a:ea typeface="Times New Roman" panose="02020603050405020304" pitchFamily="18" charset="0"/>
                                  </a:rPr>
                                  <m:t>𝑖</m:t>
                                </m:r>
                              </m:sub>
                            </m:sSub>
                            <m:r>
                              <a:rPr lang="en-US" i="1">
                                <a:solidFill>
                                  <a:srgbClr val="242424"/>
                                </a:solidFill>
                                <a:effectLst/>
                                <a:latin typeface="Cambria Math" panose="02040503050406030204" pitchFamily="18" charset="0"/>
                                <a:ea typeface="Times New Roman" panose="02020603050405020304" pitchFamily="18" charset="0"/>
                              </a:rPr>
                              <m:t>(</m:t>
                            </m:r>
                            <m:sSub>
                              <m:sSubPr>
                                <m:ctrlPr>
                                  <a:rPr lang="en-IN" i="1">
                                    <a:solidFill>
                                      <a:srgbClr val="242424"/>
                                    </a:solidFill>
                                    <a:effectLst/>
                                    <a:latin typeface="Cambria Math" panose="02040503050406030204" pitchFamily="18" charset="0"/>
                                    <a:ea typeface="Times New Roman" panose="02020603050405020304" pitchFamily="18" charset="0"/>
                                  </a:rPr>
                                </m:ctrlPr>
                              </m:sSubPr>
                              <m:e>
                                <m:r>
                                  <a:rPr lang="en-US" i="1">
                                    <a:solidFill>
                                      <a:srgbClr val="242424"/>
                                    </a:solidFill>
                                    <a:effectLst/>
                                    <a:latin typeface="Cambria Math" panose="02040503050406030204" pitchFamily="18" charset="0"/>
                                    <a:ea typeface="Times New Roman" panose="02020603050405020304" pitchFamily="18" charset="0"/>
                                  </a:rPr>
                                  <m:t>𝑟</m:t>
                                </m:r>
                              </m:e>
                              <m:sub>
                                <m:r>
                                  <a:rPr lang="en-US" i="1">
                                    <a:solidFill>
                                      <a:srgbClr val="242424"/>
                                    </a:solidFill>
                                    <a:effectLst/>
                                    <a:latin typeface="Cambria Math" panose="02040503050406030204" pitchFamily="18" charset="0"/>
                                    <a:ea typeface="Times New Roman" panose="02020603050405020304" pitchFamily="18" charset="0"/>
                                  </a:rPr>
                                  <m:t>𝑖</m:t>
                                </m:r>
                              </m:sub>
                            </m:sSub>
                            <m:r>
                              <a:rPr lang="en-US" i="1">
                                <a:solidFill>
                                  <a:srgbClr val="242424"/>
                                </a:solidFill>
                                <a:effectLst/>
                                <a:latin typeface="Cambria Math" panose="02040503050406030204" pitchFamily="18" charset="0"/>
                                <a:ea typeface="Times New Roman" panose="02020603050405020304" pitchFamily="18" charset="0"/>
                              </a:rPr>
                              <m:t>)</m:t>
                            </m:r>
                          </m:e>
                        </m:func>
                      </m:e>
                    </m:func>
                    <m:r>
                      <a:rPr lang="en-IN" b="0" i="1" smtClean="0">
                        <a:solidFill>
                          <a:srgbClr val="242424"/>
                        </a:solidFill>
                        <a:effectLst/>
                        <a:latin typeface="Cambria Math" panose="02040503050406030204" pitchFamily="18" charset="0"/>
                        <a:ea typeface="Times New Roman" panose="02020603050405020304" pitchFamily="18" charset="0"/>
                      </a:rPr>
                      <m:t>, </m:t>
                    </m:r>
                  </m:oMath>
                </a14:m>
                <a:r>
                  <a:rPr lang="en-IN" dirty="0">
                    <a:effectLst/>
                    <a:latin typeface="Times New Roman" panose="02020603050405020304" pitchFamily="18" charset="0"/>
                    <a:ea typeface="Times New Roman" panose="02020603050405020304" pitchFamily="18" charset="0"/>
                  </a:rPr>
                  <a:t>If r* is the solution of the equilibrium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for the discrete-time projected dynamics.</a:t>
                </a:r>
              </a:p>
              <a:p>
                <a:pPr algn="just"/>
                <a:r>
                  <a:rPr lang="en-US" dirty="0">
                    <a:latin typeface="Times New Roman" panose="02020603050405020304" pitchFamily="18" charset="0"/>
                    <a:ea typeface="Times New Roman" panose="02020603050405020304" pitchFamily="18" charset="0"/>
                    <a:cs typeface="Times New Roman" panose="02020603050405020304" pitchFamily="18" charset="0"/>
                  </a:rPr>
                  <a:t>At the end of this section, we established a linear convergence rate for the error variable.</a:t>
                </a:r>
                <a:endParaRPr lang="en-IN" dirty="0">
                  <a:effectLst/>
                  <a:latin typeface="Times New Roman" panose="02020603050405020304" pitchFamily="18" charset="0"/>
                  <a:ea typeface="Times New Roman" panose="02020603050405020304" pitchFamily="18" charset="0"/>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982133" y="1124744"/>
                <a:ext cx="7704667" cy="4875072"/>
              </a:xfrm>
              <a:blipFill>
                <a:blip r:embed="rId2"/>
                <a:stretch>
                  <a:fillRect l="-1978" r="-1266"/>
                </a:stretch>
              </a:blipFill>
            </p:spPr>
            <p:txBody>
              <a:bodyPr/>
              <a:lstStyle/>
              <a:p>
                <a:r>
                  <a:rPr lang="en-IN">
                    <a:noFill/>
                  </a:rPr>
                  <a:t> </a:t>
                </a:r>
              </a:p>
            </p:txBody>
          </p:sp>
        </mc:Fallback>
      </mc:AlternateContent>
      <p:sp>
        <p:nvSpPr>
          <p:cNvPr id="5" name="Footer Placeholder 4"/>
          <p:cNvSpPr>
            <a:spLocks noGrp="1"/>
          </p:cNvSpPr>
          <p:nvPr>
            <p:ph type="ftr" sz="quarter" idx="11"/>
          </p:nvPr>
        </p:nvSpPr>
        <p:spPr>
          <a:xfrm>
            <a:off x="1979712" y="6309320"/>
            <a:ext cx="5544616"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10</a:t>
            </a:fld>
            <a:endParaRPr lang="en-US"/>
          </a:p>
        </p:txBody>
      </p:sp>
      <p:cxnSp>
        <p:nvCxnSpPr>
          <p:cNvPr id="7" name="Straight Connector 6">
            <a:extLst>
              <a:ext uri="{FF2B5EF4-FFF2-40B4-BE49-F238E27FC236}">
                <a16:creationId xmlns:a16="http://schemas.microsoft.com/office/drawing/2014/main" id="{2EDBCE18-72B0-4B25-8C8A-10F357929EA7}"/>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284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3780"/>
            <a:ext cx="7704667" cy="955575"/>
          </a:xfrm>
        </p:spPr>
        <p:txBody>
          <a:bodyPr/>
          <a:lstStyle/>
          <a:p>
            <a:r>
              <a:rPr lang="en-IN" b="1" dirty="0">
                <a:solidFill>
                  <a:srgbClr val="910407"/>
                </a:solidFill>
                <a:latin typeface="Raleway"/>
                <a:cs typeface="Times New Roman"/>
              </a:rPr>
              <a:t>SCOPE OF THE PAPER</a:t>
            </a:r>
            <a:endParaRPr lang="en-US" dirty="0">
              <a:solidFill>
                <a:srgbClr val="910407"/>
              </a:solidFill>
              <a:latin typeface="Raleway"/>
              <a:cs typeface="Times New Roman"/>
            </a:endParaRPr>
          </a:p>
        </p:txBody>
      </p:sp>
      <p:sp>
        <p:nvSpPr>
          <p:cNvPr id="2" name="Content Placeholder 1"/>
          <p:cNvSpPr>
            <a:spLocks noGrp="1"/>
          </p:cNvSpPr>
          <p:nvPr>
            <p:ph idx="1"/>
          </p:nvPr>
        </p:nvSpPr>
        <p:spPr>
          <a:xfrm>
            <a:off x="982133" y="1412775"/>
            <a:ext cx="7487403" cy="4695397"/>
          </a:xfrm>
        </p:spPr>
        <p:txBody>
          <a:bodyPr>
            <a:normAutofit/>
          </a:bodyPr>
          <a:lstStyle/>
          <a:p>
            <a:pPr>
              <a:buNone/>
            </a:pPr>
            <a:endParaRPr lang="en-US" sz="2800" dirty="0"/>
          </a:p>
          <a:p>
            <a:pPr lvl="1" algn="just"/>
            <a:r>
              <a:rPr lang="en-US" sz="2200" dirty="0">
                <a:latin typeface="Times New Roman"/>
                <a:cs typeface="Times New Roman"/>
              </a:rPr>
              <a:t>This paper gives a way of finding a solution for the Fair Resource Allocation application problem.</a:t>
            </a:r>
          </a:p>
          <a:p>
            <a:pPr lvl="1" algn="just"/>
            <a:endParaRPr lang="en-US" sz="2200" dirty="0">
              <a:latin typeface="Times New Roman"/>
              <a:cs typeface="Times New Roman"/>
            </a:endParaRPr>
          </a:p>
          <a:p>
            <a:pPr lvl="1" algn="just"/>
            <a:r>
              <a:rPr lang="en-US" sz="2200" dirty="0">
                <a:latin typeface="Times New Roman"/>
                <a:cs typeface="Times New Roman"/>
              </a:rPr>
              <a:t>The scope can later be extended to include more strict constraints and use the Markov Game Setup to solve it.</a:t>
            </a:r>
          </a:p>
          <a:p>
            <a:pPr lvl="1" fontAlgn="base"/>
            <a:endParaRPr lang="en-US" sz="2800" dirty="0">
              <a:latin typeface="Times New Roman"/>
              <a:cs typeface="Times New Roman"/>
            </a:endParaRPr>
          </a:p>
          <a:p>
            <a:pPr>
              <a:buNone/>
            </a:pPr>
            <a:endParaRPr lang="en-US" sz="1800" dirty="0"/>
          </a:p>
        </p:txBody>
      </p:sp>
      <p:sp>
        <p:nvSpPr>
          <p:cNvPr id="5" name="Footer Placeholder 4"/>
          <p:cNvSpPr>
            <a:spLocks noGrp="1"/>
          </p:cNvSpPr>
          <p:nvPr>
            <p:ph type="ftr" sz="quarter" idx="11"/>
          </p:nvPr>
        </p:nvSpPr>
        <p:spPr>
          <a:xfrm>
            <a:off x="1907704" y="6309320"/>
            <a:ext cx="6048672"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11</a:t>
            </a:fld>
            <a:endParaRPr lang="en-US"/>
          </a:p>
        </p:txBody>
      </p:sp>
      <p:cxnSp>
        <p:nvCxnSpPr>
          <p:cNvPr id="7" name="Straight Connector 6">
            <a:extLst>
              <a:ext uri="{FF2B5EF4-FFF2-40B4-BE49-F238E27FC236}">
                <a16:creationId xmlns:a16="http://schemas.microsoft.com/office/drawing/2014/main" id="{AA3D83F8-2F17-461B-98CC-1416F543B358}"/>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653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258829"/>
            <a:ext cx="7704667" cy="883567"/>
          </a:xfrm>
        </p:spPr>
        <p:txBody>
          <a:bodyPr/>
          <a:lstStyle/>
          <a:p>
            <a:r>
              <a:rPr lang="en-IN" b="1" dirty="0">
                <a:solidFill>
                  <a:srgbClr val="910407"/>
                </a:solidFill>
                <a:latin typeface="Raleway"/>
                <a:cs typeface="Times New Roman"/>
              </a:rPr>
              <a:t>CONCLUSION</a:t>
            </a:r>
            <a:endParaRPr lang="en-US" dirty="0">
              <a:solidFill>
                <a:srgbClr val="000000"/>
              </a:solidFill>
              <a:latin typeface="Raleway"/>
              <a:cs typeface="Times New Roman"/>
            </a:endParaRPr>
          </a:p>
        </p:txBody>
      </p:sp>
      <p:sp>
        <p:nvSpPr>
          <p:cNvPr id="2" name="Content Placeholder 1"/>
          <p:cNvSpPr>
            <a:spLocks noGrp="1"/>
          </p:cNvSpPr>
          <p:nvPr>
            <p:ph idx="1"/>
          </p:nvPr>
        </p:nvSpPr>
        <p:spPr>
          <a:xfrm>
            <a:off x="982133" y="1187491"/>
            <a:ext cx="7487403" cy="4890755"/>
          </a:xfrm>
        </p:spPr>
        <p:txBody>
          <a:bodyPr>
            <a:normAutofit fontScale="92500" lnSpcReduction="10000"/>
          </a:bodyPr>
          <a:lstStyle/>
          <a:p>
            <a:pPr marL="0" indent="0">
              <a:buNone/>
            </a:pPr>
            <a:endParaRPr lang="en-IN" sz="2800" dirty="0">
              <a:latin typeface="Times New Roman" panose="02020603050405020304" pitchFamily="18" charset="0"/>
              <a:cs typeface="Times New Roman" panose="02020603050405020304" pitchFamily="18" charset="0"/>
            </a:endParaRPr>
          </a:p>
          <a:p>
            <a:pPr algn="just"/>
            <a:r>
              <a:rPr lang="en-US" dirty="0">
                <a:latin typeface="Times New Roman"/>
                <a:cs typeface="Times New Roman"/>
              </a:rPr>
              <a:t>The Max min fair sensor scheduling problem is based on strict constraints but if the situation is stricter than this the author suggests us to use Markov game setup framework.</a:t>
            </a:r>
            <a:r>
              <a:rPr lang="en-IN" sz="2400" dirty="0">
                <a:latin typeface="Times New Roman" panose="02020603050405020304" pitchFamily="18" charset="0"/>
                <a:cs typeface="Times New Roman" panose="02020603050405020304" pitchFamily="18" charset="0"/>
              </a:rPr>
              <a:t> There is a lot of potential of game theory and distributed algorithms to achieve a max-min fair allocation of resources among sensors while maintaining a high level of resource utilization.</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a:cs typeface="Times New Roman"/>
              </a:rPr>
              <a:t>They provided the conditions to guarantee monotonicity and convexity of the cost function at each resource. Using LaGrange method to transform the problem into zero sum game and make it solvable by evaluating the equilibrium and its convergence.</a:t>
            </a:r>
          </a:p>
        </p:txBody>
      </p:sp>
      <p:sp>
        <p:nvSpPr>
          <p:cNvPr id="5" name="Footer Placeholder 4"/>
          <p:cNvSpPr>
            <a:spLocks noGrp="1"/>
          </p:cNvSpPr>
          <p:nvPr>
            <p:ph type="ftr" sz="quarter" idx="11"/>
          </p:nvPr>
        </p:nvSpPr>
        <p:spPr>
          <a:xfrm>
            <a:off x="1835696" y="6007291"/>
            <a:ext cx="5616624" cy="76577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12</a:t>
            </a:fld>
            <a:endParaRPr lang="en-US"/>
          </a:p>
        </p:txBody>
      </p:sp>
      <p:cxnSp>
        <p:nvCxnSpPr>
          <p:cNvPr id="7" name="Straight Connector 6">
            <a:extLst>
              <a:ext uri="{FF2B5EF4-FFF2-40B4-BE49-F238E27FC236}">
                <a16:creationId xmlns:a16="http://schemas.microsoft.com/office/drawing/2014/main" id="{24F3582E-325B-4DE0-926A-F97D2AC960DA}"/>
              </a:ext>
            </a:extLst>
          </p:cNvPr>
          <p:cNvCxnSpPr/>
          <p:nvPr/>
        </p:nvCxnSpPr>
        <p:spPr>
          <a:xfrm>
            <a:off x="1073893" y="1127637"/>
            <a:ext cx="7406537" cy="299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173813"/>
            <a:ext cx="7704667" cy="739551"/>
          </a:xfrm>
        </p:spPr>
        <p:txBody>
          <a:bodyPr/>
          <a:lstStyle/>
          <a:p>
            <a:r>
              <a:rPr lang="en-IN" b="1" dirty="0">
                <a:solidFill>
                  <a:srgbClr val="910407"/>
                </a:solidFill>
                <a:latin typeface="Raleway"/>
                <a:cs typeface="Times New Roman"/>
              </a:rPr>
              <a:t>REFERENCES</a:t>
            </a:r>
            <a:endParaRPr lang="en-US" b="1" dirty="0">
              <a:solidFill>
                <a:srgbClr val="910407"/>
              </a:solidFill>
              <a:latin typeface="Raleway"/>
              <a:cs typeface="Times New Roman"/>
            </a:endParaRPr>
          </a:p>
        </p:txBody>
      </p:sp>
      <p:sp>
        <p:nvSpPr>
          <p:cNvPr id="2" name="Content Placeholder 1"/>
          <p:cNvSpPr>
            <a:spLocks noGrp="1"/>
          </p:cNvSpPr>
          <p:nvPr>
            <p:ph idx="1"/>
          </p:nvPr>
        </p:nvSpPr>
        <p:spPr>
          <a:xfrm>
            <a:off x="982133" y="1484784"/>
            <a:ext cx="7704667" cy="4515032"/>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"A Game-Theoretic Perspective on Distributed Resource Allocation" by A. </a:t>
            </a:r>
            <a:r>
              <a:rPr lang="en-US" dirty="0" err="1">
                <a:latin typeface="Times New Roman" panose="02020603050405020304" pitchFamily="18" charset="0"/>
                <a:cs typeface="Times New Roman" panose="02020603050405020304" pitchFamily="18" charset="0"/>
              </a:rPr>
              <a:t>Ephremides</a:t>
            </a:r>
            <a:r>
              <a:rPr lang="en-US" dirty="0">
                <a:latin typeface="Times New Roman" panose="02020603050405020304" pitchFamily="18" charset="0"/>
                <a:cs typeface="Times New Roman" panose="02020603050405020304" pitchFamily="18" charset="0"/>
              </a:rPr>
              <a:t> and B. Hajek, which introduced the concept of a max-min fair allocation of resources in a wireless network.</a:t>
            </a:r>
          </a:p>
          <a:p>
            <a:pPr marL="0" indent="0" algn="just">
              <a:buNone/>
            </a:pPr>
            <a:endParaRPr lang="en-US" sz="2400" dirty="0">
              <a:latin typeface="Times New Roman" panose="02020603050405020304" pitchFamily="18" charset="0"/>
              <a:cs typeface="Times New Roman" panose="02020603050405020304" pitchFamily="18" charset="0"/>
            </a:endParaRPr>
          </a:p>
          <a:p>
            <a:pPr marL="514350" indent="-514350" algn="just">
              <a:buNone/>
            </a:pPr>
            <a:r>
              <a:rPr lang="en-US" sz="2400" dirty="0">
                <a:latin typeface="Times New Roman" panose="02020603050405020304" pitchFamily="18" charset="0"/>
                <a:cs typeface="Times New Roman" panose="02020603050405020304" pitchFamily="18" charset="0"/>
              </a:rPr>
              <a:t>[2] </a:t>
            </a:r>
            <a:r>
              <a:rPr lang="en-IN" sz="2400" dirty="0">
                <a:latin typeface="Times New Roman" panose="02020603050405020304" pitchFamily="18" charset="0"/>
                <a:cs typeface="Times New Roman" panose="02020603050405020304" pitchFamily="18" charset="0"/>
              </a:rPr>
              <a:t>	"A Distributed Algorithm for Throughput Maximization in Wireless Networks" by J. Mo and J. </a:t>
            </a:r>
            <a:r>
              <a:rPr lang="en-IN" sz="2400" dirty="0" err="1">
                <a:latin typeface="Times New Roman" panose="02020603050405020304" pitchFamily="18" charset="0"/>
                <a:cs typeface="Times New Roman" panose="02020603050405020304" pitchFamily="18" charset="0"/>
              </a:rPr>
              <a:t>Walrand</a:t>
            </a:r>
            <a:r>
              <a:rPr lang="en-IN" sz="2400" dirty="0">
                <a:latin typeface="Times New Roman" panose="02020603050405020304" pitchFamily="18" charset="0"/>
                <a:cs typeface="Times New Roman" panose="02020603050405020304" pitchFamily="18" charset="0"/>
              </a:rPr>
              <a:t>, which proposed a distributed algorithm for achieving a max-min fair allocation of resources in wireless networks.</a:t>
            </a:r>
            <a:endParaRPr lang="en-US" sz="2400" dirty="0">
              <a:latin typeface="Times New Roman" panose="02020603050405020304" pitchFamily="18" charset="0"/>
              <a:cs typeface="Times New Roman" panose="02020603050405020304" pitchFamily="18" charset="0"/>
            </a:endParaRPr>
          </a:p>
          <a:p>
            <a:endParaRPr lang="en-US" sz="1800" dirty="0"/>
          </a:p>
        </p:txBody>
      </p:sp>
      <p:sp>
        <p:nvSpPr>
          <p:cNvPr id="5" name="Footer Placeholder 4"/>
          <p:cNvSpPr>
            <a:spLocks noGrp="1"/>
          </p:cNvSpPr>
          <p:nvPr>
            <p:ph type="ftr" sz="quarter" idx="11"/>
          </p:nvPr>
        </p:nvSpPr>
        <p:spPr>
          <a:xfrm>
            <a:off x="2123728" y="6028040"/>
            <a:ext cx="5616624" cy="765778"/>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13</a:t>
            </a:fld>
            <a:endParaRPr lang="en-US"/>
          </a:p>
        </p:txBody>
      </p:sp>
      <p:cxnSp>
        <p:nvCxnSpPr>
          <p:cNvPr id="7" name="Straight Connector 6">
            <a:extLst>
              <a:ext uri="{FF2B5EF4-FFF2-40B4-BE49-F238E27FC236}">
                <a16:creationId xmlns:a16="http://schemas.microsoft.com/office/drawing/2014/main" id="{09DBAFB8-FA86-40B1-B556-BE292DD7B47F}"/>
              </a:ext>
            </a:extLst>
          </p:cNvPr>
          <p:cNvCxnSpPr/>
          <p:nvPr/>
        </p:nvCxnSpPr>
        <p:spPr>
          <a:xfrm>
            <a:off x="1073893" y="900926"/>
            <a:ext cx="7614355" cy="299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2133" y="1372082"/>
            <a:ext cx="7704667" cy="4731056"/>
          </a:xfrm>
        </p:spPr>
        <p:txBody>
          <a:bodyPr>
            <a:normAutofit/>
          </a:bodyPr>
          <a:lstStyle/>
          <a:p>
            <a:pPr marL="514350" indent="-514350">
              <a:buNone/>
            </a:pPr>
            <a:endParaRPr lang="en-US" sz="2400" dirty="0"/>
          </a:p>
          <a:p>
            <a:pPr marL="514350" indent="-514350" algn="just">
              <a:buNone/>
            </a:pPr>
            <a:r>
              <a:rPr lang="en-US" sz="2400" dirty="0">
                <a:latin typeface="Times New Roman"/>
                <a:cs typeface="Times New Roman"/>
              </a:rPr>
              <a:t>[3]</a:t>
            </a:r>
            <a:r>
              <a:rPr lang="en-US" dirty="0">
                <a:latin typeface="Times New Roman"/>
                <a:cs typeface="Times New Roman"/>
              </a:rPr>
              <a:t> </a:t>
            </a:r>
            <a:r>
              <a:rPr lang="en-US" sz="2400" dirty="0">
                <a:latin typeface="Times New Roman"/>
                <a:cs typeface="Times New Roman"/>
              </a:rPr>
              <a:t> </a:t>
            </a:r>
            <a:r>
              <a:rPr lang="en-IN" sz="2400" dirty="0">
                <a:latin typeface="Times New Roman"/>
                <a:cs typeface="Times New Roman"/>
              </a:rPr>
              <a:t>"An Efficient Distributed Algorithm for Achieving Max-Min Fairness in Wireless Networks" by D. </a:t>
            </a:r>
            <a:r>
              <a:rPr lang="en-IN" sz="2400" dirty="0" err="1">
                <a:latin typeface="Times New Roman"/>
                <a:cs typeface="Times New Roman"/>
              </a:rPr>
              <a:t>Tse</a:t>
            </a:r>
            <a:r>
              <a:rPr lang="en-IN" sz="2400" dirty="0">
                <a:latin typeface="Times New Roman"/>
                <a:cs typeface="Times New Roman"/>
              </a:rPr>
              <a:t> and S. </a:t>
            </a:r>
            <a:r>
              <a:rPr lang="en-IN" sz="2400" dirty="0" err="1">
                <a:latin typeface="Times New Roman"/>
                <a:cs typeface="Times New Roman"/>
              </a:rPr>
              <a:t>Hanly</a:t>
            </a:r>
            <a:r>
              <a:rPr lang="en-IN" sz="2400" dirty="0">
                <a:latin typeface="Times New Roman"/>
                <a:cs typeface="Times New Roman"/>
              </a:rPr>
              <a:t>, which presented a distributed algorithm for achieving a max-min fair allocation of resources in wireless networks using the concept of potential games.</a:t>
            </a:r>
            <a:endParaRPr lang="en-US" sz="2400" dirty="0">
              <a:latin typeface="Times New Roman" panose="02020603050405020304" pitchFamily="18" charset="0"/>
              <a:cs typeface="Times New Roman" panose="02020603050405020304" pitchFamily="18" charset="0"/>
            </a:endParaRPr>
          </a:p>
          <a:p>
            <a:pPr marL="514350" indent="-514350" algn="just">
              <a:buNone/>
            </a:pPr>
            <a:r>
              <a:rPr lang="en-US" sz="2400" dirty="0">
                <a:latin typeface="Times New Roman"/>
                <a:cs typeface="Times New Roman"/>
              </a:rPr>
              <a:t>[4]	</a:t>
            </a:r>
            <a:r>
              <a:rPr lang="en-IN" sz="2400" dirty="0">
                <a:latin typeface="Times New Roman"/>
                <a:cs typeface="Times New Roman"/>
              </a:rPr>
              <a:t>"Fairness and Efficiency in Multi-User Wireless Networks" by E. Altman, K. </a:t>
            </a:r>
            <a:r>
              <a:rPr lang="en-IN" sz="2400" dirty="0" err="1">
                <a:latin typeface="Times New Roman"/>
                <a:cs typeface="Times New Roman"/>
              </a:rPr>
              <a:t>Avrachenkov</a:t>
            </a:r>
            <a:r>
              <a:rPr lang="en-IN" sz="2400" dirty="0">
                <a:latin typeface="Times New Roman"/>
                <a:cs typeface="Times New Roman"/>
              </a:rPr>
              <a:t>, and N. Bonneau, which presented a game-theoretic approach to wireless resource allocation that considers both fairness and efficiency.</a:t>
            </a:r>
            <a:endParaRPr lang="en-US" sz="2400" dirty="0">
              <a:latin typeface="Times New Roman"/>
              <a:cs typeface="Times New Roman"/>
            </a:endParaRPr>
          </a:p>
          <a:p>
            <a:pPr marL="514350" indent="-514350">
              <a:buNone/>
            </a:pPr>
            <a:endParaRPr lang="en-US" sz="2400" dirty="0">
              <a:latin typeface="Times New Roman"/>
              <a:cs typeface="Times New Roman"/>
            </a:endParaRPr>
          </a:p>
          <a:p>
            <a:endParaRPr lang="en-US" sz="1800" dirty="0"/>
          </a:p>
        </p:txBody>
      </p:sp>
      <p:sp>
        <p:nvSpPr>
          <p:cNvPr id="5" name="Footer Placeholder 4"/>
          <p:cNvSpPr>
            <a:spLocks noGrp="1"/>
          </p:cNvSpPr>
          <p:nvPr>
            <p:ph type="ftr" sz="quarter" idx="11"/>
          </p:nvPr>
        </p:nvSpPr>
        <p:spPr>
          <a:xfrm>
            <a:off x="1907704" y="6007292"/>
            <a:ext cx="5616624" cy="765778"/>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14</a:t>
            </a:fld>
            <a:endParaRPr lang="en-US"/>
          </a:p>
        </p:txBody>
      </p:sp>
      <p:cxnSp>
        <p:nvCxnSpPr>
          <p:cNvPr id="9" name="Straight Connector 8">
            <a:extLst>
              <a:ext uri="{FF2B5EF4-FFF2-40B4-BE49-F238E27FC236}">
                <a16:creationId xmlns:a16="http://schemas.microsoft.com/office/drawing/2014/main" id="{9FD18D9F-9872-469F-8C84-32DDF595318F}"/>
              </a:ext>
            </a:extLst>
          </p:cNvPr>
          <p:cNvCxnSpPr/>
          <p:nvPr/>
        </p:nvCxnSpPr>
        <p:spPr>
          <a:xfrm>
            <a:off x="1073893" y="900926"/>
            <a:ext cx="7614355" cy="299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2">
            <a:extLst>
              <a:ext uri="{FF2B5EF4-FFF2-40B4-BE49-F238E27FC236}">
                <a16:creationId xmlns:a16="http://schemas.microsoft.com/office/drawing/2014/main" id="{8198DB02-53FD-4256-93FF-7F8D362E1B89}"/>
              </a:ext>
            </a:extLst>
          </p:cNvPr>
          <p:cNvSpPr>
            <a:spLocks noGrp="1"/>
          </p:cNvSpPr>
          <p:nvPr>
            <p:ph type="title"/>
          </p:nvPr>
        </p:nvSpPr>
        <p:spPr>
          <a:xfrm>
            <a:off x="982133" y="173813"/>
            <a:ext cx="7704667" cy="739551"/>
          </a:xfrm>
        </p:spPr>
        <p:txBody>
          <a:bodyPr/>
          <a:lstStyle/>
          <a:p>
            <a:r>
              <a:rPr lang="en-IN" b="1" dirty="0">
                <a:solidFill>
                  <a:srgbClr val="910407"/>
                </a:solidFill>
                <a:latin typeface="Raleway"/>
                <a:cs typeface="Times New Roman"/>
              </a:rPr>
              <a:t>REFERENCES</a:t>
            </a:r>
            <a:endParaRPr lang="en-US" b="1" dirty="0">
              <a:solidFill>
                <a:srgbClr val="910407"/>
              </a:solidFill>
              <a:latin typeface="Raleway"/>
              <a:cs typeface="Times New Roman"/>
            </a:endParaRPr>
          </a:p>
        </p:txBody>
      </p:sp>
    </p:spTree>
    <p:extLst>
      <p:ext uri="{BB962C8B-B14F-4D97-AF65-F5344CB8AC3E}">
        <p14:creationId xmlns:p14="http://schemas.microsoft.com/office/powerpoint/2010/main" val="357289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959884" y="5490693"/>
            <a:ext cx="5904656" cy="1615877"/>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sz="400" dirty="0"/>
          </a:p>
        </p:txBody>
      </p:sp>
      <p:sp>
        <p:nvSpPr>
          <p:cNvPr id="3" name="Slide Number Placeholder 2"/>
          <p:cNvSpPr>
            <a:spLocks noGrp="1"/>
          </p:cNvSpPr>
          <p:nvPr>
            <p:ph type="sldNum" sz="quarter" idx="12"/>
          </p:nvPr>
        </p:nvSpPr>
        <p:spPr/>
        <p:txBody>
          <a:bodyPr/>
          <a:lstStyle/>
          <a:p>
            <a:fld id="{E80F9FD6-9D76-468F-9CE2-380105F3BBAE}" type="slidenum">
              <a:rPr lang="en-US" dirty="0" smtClean="0"/>
              <a:pPr/>
              <a:t>15</a:t>
            </a:fld>
            <a:endParaRPr lang="en-US" dirty="0"/>
          </a:p>
        </p:txBody>
      </p:sp>
      <p:sp>
        <p:nvSpPr>
          <p:cNvPr id="10" name="TextBox 9"/>
          <p:cNvSpPr txBox="1"/>
          <p:nvPr/>
        </p:nvSpPr>
        <p:spPr>
          <a:xfrm>
            <a:off x="1693684" y="2367613"/>
            <a:ext cx="6446504" cy="1107996"/>
          </a:xfrm>
          <a:prstGeom prst="rect">
            <a:avLst/>
          </a:prstGeom>
          <a:noFill/>
        </p:spPr>
        <p:txBody>
          <a:bodyPr wrap="square" lIns="91440" tIns="45720" rIns="91440" bIns="45720" rtlCol="0" anchor="t">
            <a:spAutoFit/>
          </a:bodyPr>
          <a:lstStyle/>
          <a:p>
            <a:pPr algn="ctr"/>
            <a:r>
              <a:rPr lang="en-US" sz="6600" b="1" dirty="0">
                <a:solidFill>
                  <a:srgbClr val="910407"/>
                </a:solidFill>
                <a:latin typeface="Arial Black"/>
                <a:cs typeface="Times New Roman"/>
              </a:rPr>
              <a:t>THANK YOU</a:t>
            </a:r>
            <a:endParaRPr lang="en-US" sz="6600" b="1" dirty="0">
              <a:solidFill>
                <a:srgbClr val="910407"/>
              </a:solidFill>
              <a:latin typeface="Arial Black"/>
              <a:cs typeface="Times New Roman" panose="02020603050405020304" pitchFamily="18" charset="0"/>
            </a:endParaRPr>
          </a:p>
        </p:txBody>
      </p:sp>
    </p:spTree>
    <p:extLst>
      <p:ext uri="{BB962C8B-B14F-4D97-AF65-F5344CB8AC3E}">
        <p14:creationId xmlns:p14="http://schemas.microsoft.com/office/powerpoint/2010/main" val="167442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3780"/>
            <a:ext cx="7704667" cy="955575"/>
          </a:xfrm>
        </p:spPr>
        <p:txBody>
          <a:bodyPr/>
          <a:lstStyle/>
          <a:p>
            <a:r>
              <a:rPr lang="en-IN" b="1" dirty="0">
                <a:solidFill>
                  <a:srgbClr val="910407"/>
                </a:solidFill>
                <a:latin typeface="Raleway"/>
                <a:cs typeface="Times New Roman"/>
              </a:rPr>
              <a:t>CONTENTS</a:t>
            </a:r>
            <a:endParaRPr lang="en-US" b="1" dirty="0">
              <a:solidFill>
                <a:srgbClr val="910407"/>
              </a:solidFill>
              <a:latin typeface="Times New Rorman"/>
              <a:cs typeface="Times New Roman"/>
            </a:endParaRPr>
          </a:p>
        </p:txBody>
      </p:sp>
      <p:sp>
        <p:nvSpPr>
          <p:cNvPr id="3" name="Content Placeholder 2"/>
          <p:cNvSpPr>
            <a:spLocks noGrp="1"/>
          </p:cNvSpPr>
          <p:nvPr>
            <p:ph idx="1"/>
          </p:nvPr>
        </p:nvSpPr>
        <p:spPr>
          <a:xfrm>
            <a:off x="993027" y="1471786"/>
            <a:ext cx="7704667" cy="4817278"/>
          </a:xfrm>
        </p:spPr>
        <p:txBody>
          <a:bodyPr>
            <a:normAutofit/>
          </a:bodyPr>
          <a:lstStyle/>
          <a:p>
            <a:pPr>
              <a:buFont typeface="Wingdings"/>
              <a:buChar char="v"/>
            </a:pPr>
            <a:r>
              <a:rPr lang="en-US" sz="2600" dirty="0">
                <a:latin typeface="Times New Roman"/>
                <a:cs typeface="Times New Roman"/>
              </a:rPr>
              <a:t>   Motivation </a:t>
            </a:r>
          </a:p>
          <a:p>
            <a:pPr>
              <a:buFont typeface="Wingdings"/>
              <a:buChar char="v"/>
            </a:pPr>
            <a:r>
              <a:rPr lang="en-US" sz="2600" dirty="0">
                <a:latin typeface="Times New Roman"/>
                <a:cs typeface="Times New Roman"/>
              </a:rPr>
              <a:t>   Scope of the Project</a:t>
            </a:r>
          </a:p>
          <a:p>
            <a:pPr>
              <a:buFont typeface="Wingdings"/>
              <a:buChar char="v"/>
            </a:pPr>
            <a:r>
              <a:rPr lang="en-US" sz="2600" dirty="0">
                <a:latin typeface="Times New Roman"/>
                <a:cs typeface="Times New Roman"/>
              </a:rPr>
              <a:t>   Abstract ( System Overview )</a:t>
            </a:r>
          </a:p>
          <a:p>
            <a:pPr>
              <a:buFont typeface="Wingdings"/>
              <a:buChar char="v"/>
            </a:pPr>
            <a:r>
              <a:rPr lang="en-US" sz="2600" dirty="0">
                <a:latin typeface="Times New Roman"/>
                <a:cs typeface="Times New Roman"/>
              </a:rPr>
              <a:t>   Explaining the processes</a:t>
            </a:r>
          </a:p>
          <a:p>
            <a:pPr>
              <a:buFont typeface="Wingdings"/>
              <a:buChar char="v"/>
            </a:pPr>
            <a:r>
              <a:rPr lang="en-US" sz="2600" dirty="0">
                <a:latin typeface="Times New Roman"/>
                <a:cs typeface="Times New Roman"/>
              </a:rPr>
              <a:t>   Conclusion</a:t>
            </a:r>
          </a:p>
          <a:p>
            <a:pPr>
              <a:buFont typeface="Wingdings"/>
              <a:buChar char="v"/>
            </a:pPr>
            <a:r>
              <a:rPr lang="en-US" sz="2600" dirty="0">
                <a:latin typeface="Times New Roman"/>
                <a:cs typeface="Times New Roman"/>
              </a:rPr>
              <a:t>   References</a:t>
            </a:r>
          </a:p>
          <a:p>
            <a:pPr>
              <a:buFont typeface="Wingdings"/>
              <a:buChar char="v"/>
            </a:pPr>
            <a:endParaRPr lang="en-US" dirty="0"/>
          </a:p>
        </p:txBody>
      </p:sp>
      <p:sp>
        <p:nvSpPr>
          <p:cNvPr id="5" name="Footer Placeholder 4"/>
          <p:cNvSpPr>
            <a:spLocks noGrp="1"/>
          </p:cNvSpPr>
          <p:nvPr>
            <p:ph type="ftr" sz="quarter" idx="11"/>
          </p:nvPr>
        </p:nvSpPr>
        <p:spPr>
          <a:xfrm>
            <a:off x="1619672" y="6237312"/>
            <a:ext cx="6192688" cy="535757"/>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2</a:t>
            </a:fld>
            <a:endParaRPr lang="en-US"/>
          </a:p>
        </p:txBody>
      </p:sp>
      <p:cxnSp>
        <p:nvCxnSpPr>
          <p:cNvPr id="7" name="Straight Connector 6">
            <a:extLst>
              <a:ext uri="{FF2B5EF4-FFF2-40B4-BE49-F238E27FC236}">
                <a16:creationId xmlns:a16="http://schemas.microsoft.com/office/drawing/2014/main" id="{228AF898-83D6-4D96-97EA-9A2F0D12FCB4}"/>
              </a:ext>
            </a:extLst>
          </p:cNvPr>
          <p:cNvCxnSpPr/>
          <p:nvPr/>
        </p:nvCxnSpPr>
        <p:spPr>
          <a:xfrm>
            <a:off x="1300604" y="967050"/>
            <a:ext cx="739709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3780"/>
            <a:ext cx="7704667" cy="1027583"/>
          </a:xfrm>
        </p:spPr>
        <p:txBody>
          <a:bodyPr>
            <a:normAutofit/>
          </a:bodyPr>
          <a:lstStyle/>
          <a:p>
            <a:r>
              <a:rPr lang="en-IN" b="1" dirty="0">
                <a:solidFill>
                  <a:srgbClr val="910407"/>
                </a:solidFill>
                <a:latin typeface="Raleway"/>
                <a:cs typeface="Times New Roman"/>
              </a:rPr>
              <a:t>MOTIVATION</a:t>
            </a:r>
            <a:endParaRPr lang="en-US" dirty="0">
              <a:solidFill>
                <a:srgbClr val="910407"/>
              </a:solidFill>
              <a:latin typeface="Raleway"/>
              <a:cs typeface="Times New Roman"/>
            </a:endParaRPr>
          </a:p>
        </p:txBody>
      </p:sp>
      <p:sp>
        <p:nvSpPr>
          <p:cNvPr id="2" name="Content Placeholder 1"/>
          <p:cNvSpPr>
            <a:spLocks noGrp="1"/>
          </p:cNvSpPr>
          <p:nvPr>
            <p:ph idx="1"/>
          </p:nvPr>
        </p:nvSpPr>
        <p:spPr>
          <a:xfrm>
            <a:off x="982133" y="1340768"/>
            <a:ext cx="7704667" cy="4896544"/>
          </a:xfrm>
        </p:spPr>
        <p:txBody>
          <a:bodyPr>
            <a:normAutofit fontScale="85000" lnSpcReduction="20000"/>
          </a:bodyPr>
          <a:lstStyle/>
          <a:p>
            <a:pPr algn="just"/>
            <a:endParaRPr lang="en-IN" dirty="0"/>
          </a:p>
          <a:p>
            <a:pPr algn="just"/>
            <a:r>
              <a:rPr lang="en-US" sz="2800" dirty="0">
                <a:latin typeface="Times New Roman"/>
                <a:cs typeface="Times New Roman"/>
              </a:rPr>
              <a:t>The authors tried to address the problem of sensor scheduling in wireless network when the resources are finite. </a:t>
            </a:r>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a:cs typeface="Times New Roman"/>
              </a:rPr>
              <a:t>The authors implemented a game theoretic approach to maximize the weights for using the resources while minimizing the cost value for each resource.</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a:cs typeface="Times New Roman"/>
              </a:rPr>
              <a:t>The algorithm ensures that the assumptions for this problem are satisfying the constraints of the problem. Also, they proved that there is only pure Nash equilibrium solution for a problem which is further used to find the cost parameter.</a:t>
            </a:r>
          </a:p>
        </p:txBody>
      </p:sp>
      <p:sp>
        <p:nvSpPr>
          <p:cNvPr id="5" name="Footer Placeholder 4"/>
          <p:cNvSpPr>
            <a:spLocks noGrp="1"/>
          </p:cNvSpPr>
          <p:nvPr>
            <p:ph type="ftr" sz="quarter" idx="11"/>
          </p:nvPr>
        </p:nvSpPr>
        <p:spPr>
          <a:xfrm>
            <a:off x="1835696" y="6309320"/>
            <a:ext cx="5688632"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3</a:t>
            </a:fld>
            <a:endParaRPr lang="en-US"/>
          </a:p>
        </p:txBody>
      </p:sp>
      <p:cxnSp>
        <p:nvCxnSpPr>
          <p:cNvPr id="8" name="Straight Connector 7">
            <a:extLst>
              <a:ext uri="{FF2B5EF4-FFF2-40B4-BE49-F238E27FC236}">
                <a16:creationId xmlns:a16="http://schemas.microsoft.com/office/drawing/2014/main" id="{2D74BA5C-B183-49ED-B6C9-75EA0863D4D1}"/>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2" y="-1933"/>
            <a:ext cx="7704667" cy="1027583"/>
          </a:xfrm>
        </p:spPr>
        <p:txBody>
          <a:bodyPr/>
          <a:lstStyle/>
          <a:p>
            <a:r>
              <a:rPr lang="en-IN" b="1" dirty="0">
                <a:solidFill>
                  <a:srgbClr val="910407"/>
                </a:solidFill>
                <a:latin typeface="Raleway"/>
                <a:cs typeface="Times New Roman"/>
              </a:rPr>
              <a:t>ABSTRACT (System Overview )</a:t>
            </a:r>
            <a:endParaRPr lang="en-US" dirty="0">
              <a:solidFill>
                <a:srgbClr val="910407"/>
              </a:solidFill>
              <a:latin typeface="Raleway"/>
              <a:cs typeface="Times New Roman"/>
            </a:endParaRPr>
          </a:p>
        </p:txBody>
      </p:sp>
      <p:sp>
        <p:nvSpPr>
          <p:cNvPr id="2" name="Content Placeholder 1"/>
          <p:cNvSpPr>
            <a:spLocks noGrp="1"/>
          </p:cNvSpPr>
          <p:nvPr>
            <p:ph idx="1"/>
          </p:nvPr>
        </p:nvSpPr>
        <p:spPr>
          <a:xfrm>
            <a:off x="982133" y="1340768"/>
            <a:ext cx="7704667" cy="4968552"/>
          </a:xfrm>
        </p:spPr>
        <p:txBody>
          <a:bodyPr>
            <a:normAutofit fontScale="92500" lnSpcReduction="20000"/>
          </a:bodyPr>
          <a:lstStyle/>
          <a:p>
            <a:pPr>
              <a:buNone/>
            </a:pPr>
            <a:r>
              <a:rPr lang="en-US" sz="2900" b="1" dirty="0">
                <a:latin typeface="Times New Roman"/>
                <a:cs typeface="Times New Roman"/>
              </a:rPr>
              <a:t>AIM:</a:t>
            </a:r>
          </a:p>
          <a:p>
            <a:pPr algn="just">
              <a:buNone/>
            </a:pPr>
            <a:endParaRPr lang="en-US" sz="1800" dirty="0">
              <a:latin typeface="Times New Roman" panose="02020603050405020304" pitchFamily="18" charset="0"/>
              <a:cs typeface="Times New Roman" panose="02020603050405020304" pitchFamily="18" charset="0"/>
            </a:endParaRPr>
          </a:p>
          <a:p>
            <a:pPr algn="just"/>
            <a:r>
              <a:rPr lang="en-US" sz="2600" dirty="0">
                <a:latin typeface="Times New Roman"/>
                <a:cs typeface="Times New Roman"/>
              </a:rPr>
              <a:t> The aim of the paper, was to design a fair sensor allocation algorithm to monitor multiple linearly time-invariant processes. Minimized largest cost estimation error among all resources.</a:t>
            </a:r>
          </a:p>
          <a:p>
            <a:pPr algn="just"/>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a:cs typeface="Times New Roman"/>
              </a:rPr>
              <a:t>Transformed the fair resource allocation problem to a zero-sum game. They provided an algorithm to find unique Nash equilibrium.</a:t>
            </a:r>
            <a:endParaRPr lang="en-IN" sz="2600" dirty="0">
              <a:latin typeface="Times New Roman"/>
              <a:cs typeface="Times New Roman"/>
            </a:endParaRPr>
          </a:p>
          <a:p>
            <a:pPr algn="just"/>
            <a:endParaRPr lang="en-US" sz="2600" dirty="0">
              <a:latin typeface="Times New Roman"/>
              <a:cs typeface="Times New Roman"/>
            </a:endParaRPr>
          </a:p>
          <a:p>
            <a:pPr algn="just"/>
            <a:r>
              <a:rPr lang="en-IN" sz="2600" dirty="0">
                <a:latin typeface="Times New Roman"/>
                <a:cs typeface="Times New Roman"/>
              </a:rPr>
              <a:t>Proved that a max-min fair sensor scheduling solution can be achieved.</a:t>
            </a:r>
            <a:endParaRPr lang="en-IN" sz="2600" dirty="0">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a:xfrm>
            <a:off x="1907704" y="6309320"/>
            <a:ext cx="6048672"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4</a:t>
            </a:fld>
            <a:endParaRPr lang="en-US"/>
          </a:p>
        </p:txBody>
      </p:sp>
      <p:cxnSp>
        <p:nvCxnSpPr>
          <p:cNvPr id="7" name="Straight Connector 6">
            <a:extLst>
              <a:ext uri="{FF2B5EF4-FFF2-40B4-BE49-F238E27FC236}">
                <a16:creationId xmlns:a16="http://schemas.microsoft.com/office/drawing/2014/main" id="{6500B83F-5789-4DDD-BB16-611038825B43}"/>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285"/>
            <a:ext cx="7704667" cy="1080119"/>
          </a:xfrm>
        </p:spPr>
        <p:txBody>
          <a:bodyPr/>
          <a:lstStyle/>
          <a:p>
            <a:r>
              <a:rPr lang="en-IN" b="1" dirty="0">
                <a:solidFill>
                  <a:srgbClr val="910407"/>
                </a:solidFill>
                <a:latin typeface="Raleway"/>
                <a:cs typeface="Times New Roman"/>
              </a:rPr>
              <a:t>INTRODUCTION</a:t>
            </a:r>
            <a:endParaRPr lang="en-US" dirty="0">
              <a:solidFill>
                <a:srgbClr val="910407"/>
              </a:solidFill>
              <a:latin typeface="Raleway"/>
              <a:cs typeface="Times New Roman"/>
            </a:endParaRPr>
          </a:p>
        </p:txBody>
      </p:sp>
      <p:sp>
        <p:nvSpPr>
          <p:cNvPr id="2" name="Content Placeholder 1"/>
          <p:cNvSpPr>
            <a:spLocks noGrp="1"/>
          </p:cNvSpPr>
          <p:nvPr>
            <p:ph idx="1"/>
          </p:nvPr>
        </p:nvSpPr>
        <p:spPr>
          <a:xfrm>
            <a:off x="982133" y="1124744"/>
            <a:ext cx="7704667" cy="4875072"/>
          </a:xfrm>
        </p:spPr>
        <p:txBody>
          <a:bodyPr>
            <a:normAutofit/>
          </a:bodyPr>
          <a:lstStyle/>
          <a:p>
            <a:pPr algn="just"/>
            <a:r>
              <a:rPr lang="en-US" sz="2400" dirty="0">
                <a:latin typeface="Times New Roman" panose="02020603050405020304" pitchFamily="18" charset="0"/>
                <a:cs typeface="Times New Roman" panose="02020603050405020304" pitchFamily="18" charset="0"/>
              </a:rPr>
              <a:t>A group of sensors which are responsible to perform </a:t>
            </a:r>
            <a:r>
              <a:rPr lang="en-US" dirty="0">
                <a:latin typeface="Times New Roman" panose="02020603050405020304" pitchFamily="18" charset="0"/>
                <a:cs typeface="Times New Roman" panose="02020603050405020304" pitchFamily="18" charset="0"/>
              </a:rPr>
              <a:t>multiple operations on the given environment can not access the data aggregation center which performs state estimation task.  </a:t>
            </a: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So, this problem is being resolved in this paper by using max-min resource allocation strategy to improve the state estimation quality, along with reduction in sensor malfunctioning due to overloading. Also, reduction in energy consumption.</a:t>
            </a:r>
          </a:p>
        </p:txBody>
      </p:sp>
      <p:sp>
        <p:nvSpPr>
          <p:cNvPr id="5" name="Footer Placeholder 4"/>
          <p:cNvSpPr>
            <a:spLocks noGrp="1"/>
          </p:cNvSpPr>
          <p:nvPr>
            <p:ph type="ftr" sz="quarter" idx="11"/>
          </p:nvPr>
        </p:nvSpPr>
        <p:spPr>
          <a:xfrm>
            <a:off x="1979712" y="6309320"/>
            <a:ext cx="5544616"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5</a:t>
            </a:fld>
            <a:endParaRPr lang="en-US"/>
          </a:p>
        </p:txBody>
      </p:sp>
      <p:cxnSp>
        <p:nvCxnSpPr>
          <p:cNvPr id="7" name="Straight Connector 6">
            <a:extLst>
              <a:ext uri="{FF2B5EF4-FFF2-40B4-BE49-F238E27FC236}">
                <a16:creationId xmlns:a16="http://schemas.microsoft.com/office/drawing/2014/main" id="{2EDBCE18-72B0-4B25-8C8A-10F357929EA7}"/>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285"/>
            <a:ext cx="7704667" cy="1080119"/>
          </a:xfrm>
        </p:spPr>
        <p:txBody>
          <a:bodyPr>
            <a:normAutofit fontScale="90000"/>
          </a:bodyPr>
          <a:lstStyle/>
          <a:p>
            <a:r>
              <a:rPr lang="en-IN" b="1" dirty="0">
                <a:solidFill>
                  <a:srgbClr val="910407"/>
                </a:solidFill>
                <a:latin typeface="Raleway"/>
                <a:cs typeface="Times New Roman"/>
              </a:rPr>
              <a:t>Max-Min Fair Resource Allocation</a:t>
            </a:r>
            <a:endParaRPr lang="en-US" dirty="0">
              <a:solidFill>
                <a:srgbClr val="910407"/>
              </a:solidFill>
              <a:latin typeface="Raleway"/>
              <a:cs typeface="Times New Roman"/>
            </a:endParaRPr>
          </a:p>
        </p:txBody>
      </p:sp>
      <p:sp>
        <p:nvSpPr>
          <p:cNvPr id="2" name="Content Placeholder 1"/>
          <p:cNvSpPr>
            <a:spLocks noGrp="1"/>
          </p:cNvSpPr>
          <p:nvPr>
            <p:ph idx="1"/>
          </p:nvPr>
        </p:nvSpPr>
        <p:spPr>
          <a:xfrm>
            <a:off x="982133" y="1124744"/>
            <a:ext cx="7704667" cy="4875072"/>
          </a:xfrm>
        </p:spPr>
        <p:txBody>
          <a:bodyPr>
            <a:normAutofit lnSpcReduction="10000"/>
          </a:bodyPr>
          <a:lstStyle/>
          <a:p>
            <a:pPr algn="just"/>
            <a:r>
              <a:rPr lang="en-IN" sz="2400" dirty="0">
                <a:latin typeface="Times New Roman" panose="02020603050405020304" pitchFamily="18" charset="0"/>
                <a:cs typeface="Times New Roman" panose="02020603050405020304" pitchFamily="18" charset="0"/>
              </a:rPr>
              <a:t>Authors considered the fair sensor scheduling problem as a general max-min fair resource allocation problem. Then reformulated it into a two-player zero-sum game, where there is one player being an allocator and other being one who adjusts the weights of each sensor. </a:t>
            </a:r>
          </a:p>
          <a:p>
            <a:pPr algn="just"/>
            <a:r>
              <a:rPr lang="en-IN" sz="2400" dirty="0">
                <a:latin typeface="Times New Roman" panose="02020603050405020304" pitchFamily="18" charset="0"/>
                <a:cs typeface="Times New Roman" panose="02020603050405020304" pitchFamily="18" charset="0"/>
              </a:rPr>
              <a:t>They assumed that The cost function is continuous for every value of </a:t>
            </a:r>
            <a:r>
              <a:rPr lang="en-IN" sz="2400" i="1" dirty="0" err="1">
                <a:latin typeface="Times New Roman" panose="02020603050405020304" pitchFamily="18" charset="0"/>
                <a:cs typeface="Times New Roman" panose="02020603050405020304" pitchFamily="18" charset="0"/>
              </a:rPr>
              <a:t>i</a:t>
            </a:r>
            <a:r>
              <a:rPr lang="en-IN" sz="2400" dirty="0">
                <a:latin typeface="Times New Roman" panose="02020603050405020304" pitchFamily="18" charset="0"/>
                <a:cs typeface="Times New Roman" panose="02020603050405020304" pitchFamily="18" charset="0"/>
              </a:rPr>
              <a:t> in 1 to n resources, the cost is strictly monotone decreasing for every value of </a:t>
            </a:r>
            <a:r>
              <a:rPr lang="en-IN" sz="2400" i="1" dirty="0" err="1">
                <a:latin typeface="Times New Roman" panose="02020603050405020304" pitchFamily="18" charset="0"/>
                <a:cs typeface="Times New Roman" panose="02020603050405020304" pitchFamily="18" charset="0"/>
              </a:rPr>
              <a:t>i</a:t>
            </a:r>
            <a:r>
              <a:rPr lang="en-IN" sz="2400" dirty="0">
                <a:latin typeface="Times New Roman" panose="02020603050405020304" pitchFamily="18" charset="0"/>
                <a:cs typeface="Times New Roman" panose="02020603050405020304" pitchFamily="18" charset="0"/>
              </a:rPr>
              <a:t> in resources, The costs are always strictly positive, the cost of each agent is in range of the resource value and its compliment. If the any of the assumptions in the first half fails the total cost under any allocation is unbounded, which leads to the nonexistence of any max-min fair allocation scheme.</a:t>
            </a:r>
            <a:endParaRPr lang="en-US" sz="2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a:xfrm>
            <a:off x="1979712" y="6309320"/>
            <a:ext cx="5544616"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6</a:t>
            </a:fld>
            <a:endParaRPr lang="en-US"/>
          </a:p>
        </p:txBody>
      </p:sp>
      <p:cxnSp>
        <p:nvCxnSpPr>
          <p:cNvPr id="7" name="Straight Connector 6">
            <a:extLst>
              <a:ext uri="{FF2B5EF4-FFF2-40B4-BE49-F238E27FC236}">
                <a16:creationId xmlns:a16="http://schemas.microsoft.com/office/drawing/2014/main" id="{2EDBCE18-72B0-4B25-8C8A-10F357929EA7}"/>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4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285"/>
            <a:ext cx="7704667" cy="1080119"/>
          </a:xfrm>
        </p:spPr>
        <p:txBody>
          <a:bodyPr>
            <a:normAutofit/>
          </a:bodyPr>
          <a:lstStyle/>
          <a:p>
            <a:r>
              <a:rPr lang="en-IN" b="1" dirty="0">
                <a:solidFill>
                  <a:srgbClr val="910407"/>
                </a:solidFill>
                <a:latin typeface="Raleway"/>
                <a:cs typeface="Times New Roman"/>
              </a:rPr>
              <a:t>Zero-Sum Game</a:t>
            </a:r>
            <a:endParaRPr lang="en-US" dirty="0">
              <a:solidFill>
                <a:srgbClr val="910407"/>
              </a:solidFill>
              <a:latin typeface="Raleway"/>
              <a:cs typeface="Times New Roman"/>
            </a:endParaRP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982133" y="1124744"/>
                <a:ext cx="7704667" cy="4875072"/>
              </a:xfrm>
            </p:spPr>
            <p:txBody>
              <a:bodyPr>
                <a:normAutofit/>
              </a:bodyPr>
              <a:lstStyle/>
              <a:p>
                <a:pPr algn="just"/>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The authors reformulated this problem into a continuous zero-sum game where there is an optimized allocation for each resource. This problem becomes a coupled problem where one player is trying to minimize th</a:t>
                </a:r>
                <a:r>
                  <a:rPr lang="en-US" sz="2000" dirty="0">
                    <a:solidFill>
                      <a:srgbClr val="242424"/>
                    </a:solidFill>
                    <a:latin typeface="Times New Roman" panose="02020603050405020304" pitchFamily="18" charset="0"/>
                    <a:ea typeface="Calibri" panose="020F0502020204030204" pitchFamily="34" charset="0"/>
                    <a:cs typeface="Times New Roman" panose="02020603050405020304" pitchFamily="18" charset="0"/>
                  </a:rPr>
                  <a:t>e value of the function and other is maximizing it.</a:t>
                </a:r>
              </a:p>
              <a:p>
                <a:pPr marL="0" indent="0" algn="just">
                  <a:buNone/>
                </a:pPr>
                <a14:m>
                  <m:oMath xmlns:m="http://schemas.openxmlformats.org/officeDocument/2006/math">
                    <m:r>
                      <m:rPr>
                        <m:sty m:val="p"/>
                      </m:rPr>
                      <a:rPr lang="en-US" sz="200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g</m:t>
                    </m:r>
                    <m:d>
                      <m:dPr>
                        <m:ctrlPr>
                          <a:rPr lang="en-IN" sz="2800" i="1">
                            <a:solidFill>
                              <a:srgbClr val="242424"/>
                            </a:solidFill>
                            <a:effectLst/>
                            <a:latin typeface="Cambria Math" panose="02040503050406030204" pitchFamily="18" charset="0"/>
                          </a:rPr>
                        </m:ctrlPr>
                      </m:dPr>
                      <m:e>
                        <m:r>
                          <m:rPr>
                            <m:sty m:val="p"/>
                          </m:rPr>
                          <a:rPr lang="en-US" sz="200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w</m:t>
                        </m:r>
                        <m:r>
                          <a:rPr lang="en-US" sz="200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00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r</m:t>
                        </m:r>
                      </m:e>
                    </m:d>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 </m:t>
                    </m:r>
                    <m:nary>
                      <m:naryPr>
                        <m:chr m:val="∑"/>
                        <m:limLoc m:val="subSup"/>
                        <m:ctrlPr>
                          <a:rPr lang="en-IN" sz="2800"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𝑛</m:t>
                        </m:r>
                      </m:sup>
                      <m:e>
                        <m:sSub>
                          <m:sSubPr>
                            <m:ctrlPr>
                              <a:rPr lang="en-IN" sz="2800"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𝑤</m:t>
                            </m:r>
                          </m:e>
                          <m:sub>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en-IN" sz="2800"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𝐽</m:t>
                            </m:r>
                          </m:e>
                          <m:sub>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sub>
                        </m:sSub>
                        <m:d>
                          <m:dPr>
                            <m:ctrlPr>
                              <a:rPr lang="en-IN" sz="2800" i="1">
                                <a:solidFill>
                                  <a:srgbClr val="242424"/>
                                </a:solidFill>
                                <a:effectLst/>
                                <a:latin typeface="Cambria Math" panose="02040503050406030204" pitchFamily="18" charset="0"/>
                              </a:rPr>
                            </m:ctrlPr>
                          </m:dPr>
                          <m:e>
                            <m:sSub>
                              <m:sSubPr>
                                <m:ctrlPr>
                                  <a:rPr lang="en-IN" sz="2800"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𝑟</m:t>
                                </m:r>
                              </m:e>
                              <m:sub>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sub>
                            </m:sSub>
                          </m:e>
                        </m:d>
                      </m:e>
                    </m:nary>
                  </m:oMath>
                </a14:m>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 where w is adjusted by player 1 such that it maximizes the cost and player 2 minimizes it by allocating the r.[1].</a:t>
                </a:r>
              </a:p>
              <a:p>
                <a:pPr algn="just"/>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If this problem has at least one pure Nash Equilibrium (r*, w*) then r* is the solution of the original problem.</a:t>
                </a:r>
              </a:p>
              <a:p>
                <a:pPr marL="0" indent="0" algn="just">
                  <a:buNone/>
                </a:pPr>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If g(w*,r*) </a:t>
                </a:r>
                <a14:m>
                  <m:oMath xmlns:m="http://schemas.openxmlformats.org/officeDocument/2006/math">
                    <m:r>
                      <a:rPr lang="en-US" sz="2000" i="1" smtClean="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IN" sz="2000" b="0" i="0" smtClean="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g</m:t>
                    </m:r>
                    <m:r>
                      <a:rPr lang="en-IN" sz="2000" b="0" i="0" smtClean="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IN" sz="2000" b="0" i="0" smtClean="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w</m:t>
                    </m:r>
                    <m:r>
                      <a:rPr lang="en-IN" sz="2000" b="0" i="0" smtClean="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IN" sz="2000" b="0" i="0" smtClean="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r</m:t>
                    </m:r>
                    <m:r>
                      <a:rPr lang="en-IN" sz="2000" b="0" i="0" smtClean="0">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We get, g(w*,r**)</a:t>
                </a:r>
                <a:r>
                  <a:rPr lang="en-US" sz="2000" dirty="0">
                    <a:solidFill>
                      <a:srgbClr val="242424"/>
                    </a:solidFill>
                    <a:effectLst/>
                    <a:ea typeface="Calibri" panose="020F0502020204030204" pitchFamily="34" charset="0"/>
                    <a:cs typeface="Times New Roman" panose="02020603050405020304" pitchFamily="18" charset="0"/>
                  </a:rPr>
                  <a:t> </a:t>
                </a:r>
                <a14:m>
                  <m:oMath xmlns:m="http://schemas.openxmlformats.org/officeDocument/2006/math">
                    <m:r>
                      <a:rPr lang="en-US" sz="20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g(w*,r*)</a:t>
                </a:r>
                <a:r>
                  <a:rPr lang="en-US" sz="2000" dirty="0">
                    <a:solidFill>
                      <a:srgbClr val="242424"/>
                    </a:solidFill>
                    <a:ea typeface="Calibri" panose="020F0502020204030204" pitchFamily="34" charset="0"/>
                    <a:cs typeface="Times New Roman" panose="02020603050405020304" pitchFamily="18" charset="0"/>
                  </a:rPr>
                  <a:t> </a:t>
                </a:r>
                <a14:m>
                  <m:oMath xmlns:m="http://schemas.openxmlformats.org/officeDocument/2006/math">
                    <m:r>
                      <a:rPr lang="en-US" sz="2000" i="1">
                        <a:solidFill>
                          <a:srgbClr val="242424"/>
                        </a:solidFill>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g(w**,r**)</a:t>
                </a:r>
                <a:r>
                  <a:rPr lang="en-US" sz="2000" dirty="0">
                    <a:solidFill>
                      <a:srgbClr val="242424"/>
                    </a:solidFill>
                    <a:ea typeface="Calibri" panose="020F0502020204030204" pitchFamily="34" charset="0"/>
                    <a:cs typeface="Times New Roman" panose="02020603050405020304" pitchFamily="18" charset="0"/>
                  </a:rPr>
                  <a:t> </a:t>
                </a:r>
                <a14:m>
                  <m:oMath xmlns:m="http://schemas.openxmlformats.org/officeDocument/2006/math">
                    <m:r>
                      <a:rPr lang="en-US" sz="2000" i="1">
                        <a:solidFill>
                          <a:srgbClr val="242424"/>
                        </a:solidFill>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g(w*,r**)</a:t>
                </a:r>
                <a:endParaRPr lang="en-US" sz="2000" dirty="0">
                  <a:solidFill>
                    <a:srgbClr val="242424"/>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Therefore, g(w*,r*) = g(w**,r**)</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982133" y="1124744"/>
                <a:ext cx="7704667" cy="4875072"/>
              </a:xfrm>
              <a:blipFill>
                <a:blip r:embed="rId2"/>
                <a:stretch>
                  <a:fillRect l="-1503" r="-870"/>
                </a:stretch>
              </a:blipFill>
            </p:spPr>
            <p:txBody>
              <a:bodyPr/>
              <a:lstStyle/>
              <a:p>
                <a:r>
                  <a:rPr lang="en-IN">
                    <a:noFill/>
                  </a:rPr>
                  <a:t> </a:t>
                </a:r>
              </a:p>
            </p:txBody>
          </p:sp>
        </mc:Fallback>
      </mc:AlternateContent>
      <p:sp>
        <p:nvSpPr>
          <p:cNvPr id="5" name="Footer Placeholder 4"/>
          <p:cNvSpPr>
            <a:spLocks noGrp="1"/>
          </p:cNvSpPr>
          <p:nvPr>
            <p:ph type="ftr" sz="quarter" idx="11"/>
          </p:nvPr>
        </p:nvSpPr>
        <p:spPr>
          <a:xfrm>
            <a:off x="1979712" y="6309320"/>
            <a:ext cx="5544616"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7</a:t>
            </a:fld>
            <a:endParaRPr lang="en-US"/>
          </a:p>
        </p:txBody>
      </p:sp>
      <p:cxnSp>
        <p:nvCxnSpPr>
          <p:cNvPr id="7" name="Straight Connector 6">
            <a:extLst>
              <a:ext uri="{FF2B5EF4-FFF2-40B4-BE49-F238E27FC236}">
                <a16:creationId xmlns:a16="http://schemas.microsoft.com/office/drawing/2014/main" id="{2EDBCE18-72B0-4B25-8C8A-10F357929EA7}"/>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593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285"/>
            <a:ext cx="7704667" cy="1080119"/>
          </a:xfrm>
        </p:spPr>
        <p:txBody>
          <a:bodyPr/>
          <a:lstStyle/>
          <a:p>
            <a:r>
              <a:rPr lang="en-IN" b="1" dirty="0">
                <a:solidFill>
                  <a:srgbClr val="910407"/>
                </a:solidFill>
                <a:latin typeface="Raleway"/>
                <a:cs typeface="Times New Roman"/>
              </a:rPr>
              <a:t>Continued…</a:t>
            </a:r>
            <a:endParaRPr lang="en-US" dirty="0">
              <a:solidFill>
                <a:srgbClr val="910407"/>
              </a:solidFill>
              <a:latin typeface="Raleway"/>
              <a:cs typeface="Times New Roman"/>
            </a:endParaRP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982133" y="1124744"/>
                <a:ext cx="7704667" cy="4875072"/>
              </a:xfrm>
            </p:spPr>
            <p:txBody>
              <a:bodyPr>
                <a:normAutofit/>
              </a:bodyPr>
              <a:lstStyle/>
              <a:p>
                <a:pPr algn="just"/>
                <a:r>
                  <a:rPr lang="en-US" sz="24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The value of the game is represented by</a:t>
                </a:r>
                <a:r>
                  <a:rPr lang="en-US" sz="2400" dirty="0">
                    <a:solidFill>
                      <a:srgbClr val="242424"/>
                    </a:solidFill>
                    <a:effectLst/>
                    <a:latin typeface="Helvetica Neue"/>
                    <a:ea typeface="Calibri" panose="020F0502020204030204" pitchFamily="34" charset="0"/>
                    <a:cs typeface="Times New Roman" panose="02020603050405020304" pitchFamily="18" charset="0"/>
                  </a:rPr>
                  <a:t> </a:t>
                </a:r>
                <a14:m>
                  <m:oMath xmlns:m="http://schemas.openxmlformats.org/officeDocument/2006/math">
                    <m:func>
                      <m:funcPr>
                        <m:ctrlPr>
                          <a:rPr lang="en-IN"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funcPr>
                      <m:fName>
                        <m:limLow>
                          <m:limLowPr>
                            <m:ctrlPr>
                              <a:rPr lang="en-IN"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limLowPr>
                          <m:e>
                            <m:r>
                              <m:rPr>
                                <m:sty m:val="p"/>
                              </m:rPr>
                              <a:rPr lang="en-US" sz="2400">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t>max</m:t>
                            </m:r>
                          </m:e>
                          <m:lim>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𝑤</m:t>
                            </m:r>
                          </m:lim>
                        </m:limLow>
                      </m:fName>
                      <m:e>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 </m:t>
                        </m:r>
                        <m:nary>
                          <m:naryPr>
                            <m:chr m:val="∑"/>
                            <m:limLoc m:val="subSup"/>
                            <m:ctrlPr>
                              <a:rPr lang="en-IN"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𝑛</m:t>
                            </m:r>
                          </m:sup>
                          <m:e>
                            <m:sSub>
                              <m:sSubPr>
                                <m:ctrlPr>
                                  <a:rPr lang="en-IN"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𝑤</m:t>
                                </m:r>
                              </m:e>
                              <m:sub>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en-IN"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𝐽</m:t>
                                </m:r>
                              </m:e>
                              <m:sub>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sub>
                            </m:sSub>
                            <m:d>
                              <m:dPr>
                                <m:ctrlPr>
                                  <a:rPr lang="en-IN" i="1">
                                    <a:solidFill>
                                      <a:srgbClr val="242424"/>
                                    </a:solidFill>
                                    <a:effectLst/>
                                    <a:latin typeface="Cambria Math" panose="02040503050406030204" pitchFamily="18" charset="0"/>
                                  </a:rPr>
                                </m:ctrlPr>
                              </m:dPr>
                              <m:e>
                                <m:sSub>
                                  <m:sSubPr>
                                    <m:ctrlPr>
                                      <a:rPr lang="en-IN" i="1">
                                        <a:solidFill>
                                          <a:srgbClr val="242424"/>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𝑟</m:t>
                                    </m:r>
                                  </m:e>
                                  <m:sub>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𝑖</m:t>
                                    </m:r>
                                  </m:sub>
                                </m:sSub>
                              </m:e>
                            </m:d>
                          </m:e>
                        </m:nary>
                      </m:e>
                    </m:func>
                  </m:oMath>
                </a14:m>
                <a:r>
                  <a:rPr lang="en-US" sz="24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 where 1</a:t>
                </a:r>
                <a:r>
                  <a:rPr lang="en-US" sz="2400" baseline="300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T</a:t>
                </a:r>
                <a:r>
                  <a:rPr lang="en-US" sz="24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w = 1,</a:t>
                </a:r>
                <a:r>
                  <a:rPr lang="en-US" sz="2400" dirty="0">
                    <a:solidFill>
                      <a:srgbClr val="242424"/>
                    </a:solidFill>
                    <a:effectLst/>
                    <a:latin typeface="Helvetica Neue"/>
                    <a:ea typeface="Calibri" panose="020F0502020204030204" pitchFamily="34" charset="0"/>
                    <a:cs typeface="Times New Roman" panose="02020603050405020304" pitchFamily="18" charset="0"/>
                  </a:rPr>
                  <a:t> </a:t>
                </a:r>
                <a14:m>
                  <m:oMath xmlns:m="http://schemas.openxmlformats.org/officeDocument/2006/math">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𝑤</m:t>
                    </m:r>
                    <m:r>
                      <a:rPr lang="en-US" sz="2400" i="1">
                        <a:solidFill>
                          <a:srgbClr val="242424"/>
                        </a:solidFill>
                        <a:effectLst/>
                        <a:latin typeface="Cambria Math" panose="02040503050406030204" pitchFamily="18" charset="0"/>
                        <a:ea typeface="Calibri" panose="020F0502020204030204" pitchFamily="34" charset="0"/>
                        <a:cs typeface="Times New Roman" panose="02020603050405020304" pitchFamily="18" charset="0"/>
                      </a:rPr>
                      <m:t>≥0.</m:t>
                    </m:r>
                  </m:oMath>
                </a14:m>
                <a:r>
                  <a:rPr lang="en-US" sz="2400" dirty="0">
                    <a:solidFill>
                      <a:srgbClr val="242424"/>
                    </a:solidFill>
                    <a:effectLst/>
                    <a:latin typeface="Helvetica Neue"/>
                    <a:ea typeface="Calibri" panose="020F0502020204030204" pitchFamily="34" charset="0"/>
                    <a:cs typeface="Times New Roman" panose="02020603050405020304" pitchFamily="18" charset="0"/>
                  </a:rPr>
                  <a:t> </a:t>
                </a:r>
                <a:r>
                  <a:rPr lang="en-US" sz="2400" dirty="0">
                    <a:solidFill>
                      <a:srgbClr val="242424"/>
                    </a:solidFill>
                    <a:effectLst/>
                    <a:latin typeface="Times New Roman" panose="02020603050405020304" pitchFamily="18" charset="0"/>
                    <a:ea typeface="Calibri" panose="020F0502020204030204" pitchFamily="34" charset="0"/>
                    <a:cs typeface="Times New Roman" panose="02020603050405020304" pitchFamily="18" charset="0"/>
                  </a:rPr>
                  <a:t>They also evaluated their constraints using Karush-Kuhn-Tucker condition to check the gradient, dual feasibility complementary slackness conditions</a:t>
                </a:r>
                <a:r>
                  <a:rPr lang="en-US" sz="32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982133" y="1124744"/>
                <a:ext cx="7704667" cy="4875072"/>
              </a:xfrm>
              <a:blipFill>
                <a:blip r:embed="rId2"/>
                <a:stretch>
                  <a:fillRect l="-1978" r="-1266"/>
                </a:stretch>
              </a:blipFill>
            </p:spPr>
            <p:txBody>
              <a:bodyPr/>
              <a:lstStyle/>
              <a:p>
                <a:r>
                  <a:rPr lang="en-IN">
                    <a:noFill/>
                  </a:rPr>
                  <a:t> </a:t>
                </a:r>
              </a:p>
            </p:txBody>
          </p:sp>
        </mc:Fallback>
      </mc:AlternateContent>
      <p:sp>
        <p:nvSpPr>
          <p:cNvPr id="5" name="Footer Placeholder 4"/>
          <p:cNvSpPr>
            <a:spLocks noGrp="1"/>
          </p:cNvSpPr>
          <p:nvPr>
            <p:ph type="ftr" sz="quarter" idx="11"/>
          </p:nvPr>
        </p:nvSpPr>
        <p:spPr>
          <a:xfrm>
            <a:off x="1979712" y="6309320"/>
            <a:ext cx="5544616"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8</a:t>
            </a:fld>
            <a:endParaRPr lang="en-US"/>
          </a:p>
        </p:txBody>
      </p:sp>
      <p:cxnSp>
        <p:nvCxnSpPr>
          <p:cNvPr id="7" name="Straight Connector 6">
            <a:extLst>
              <a:ext uri="{FF2B5EF4-FFF2-40B4-BE49-F238E27FC236}">
                <a16:creationId xmlns:a16="http://schemas.microsoft.com/office/drawing/2014/main" id="{2EDBCE18-72B0-4B25-8C8A-10F357929EA7}"/>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169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82133" y="-285"/>
            <a:ext cx="7704667" cy="1080119"/>
          </a:xfrm>
        </p:spPr>
        <p:txBody>
          <a:bodyPr/>
          <a:lstStyle/>
          <a:p>
            <a:r>
              <a:rPr lang="en-IN" b="1" dirty="0">
                <a:solidFill>
                  <a:srgbClr val="910407"/>
                </a:solidFill>
                <a:latin typeface="Raleway"/>
                <a:cs typeface="Times New Roman"/>
              </a:rPr>
              <a:t>Cost-Based Solution Seeking</a:t>
            </a:r>
            <a:endParaRPr lang="en-US" dirty="0">
              <a:solidFill>
                <a:srgbClr val="910407"/>
              </a:solidFill>
              <a:latin typeface="Raleway"/>
              <a:cs typeface="Times New Roman"/>
            </a:endParaRPr>
          </a:p>
        </p:txBody>
      </p:sp>
      <p:sp>
        <p:nvSpPr>
          <p:cNvPr id="2" name="Content Placeholder 1"/>
          <p:cNvSpPr>
            <a:spLocks noGrp="1"/>
          </p:cNvSpPr>
          <p:nvPr>
            <p:ph idx="1"/>
          </p:nvPr>
        </p:nvSpPr>
        <p:spPr>
          <a:xfrm>
            <a:off x="982133" y="1124744"/>
            <a:ext cx="7704667" cy="4875072"/>
          </a:xfrm>
        </p:spPr>
        <p:txBody>
          <a:bodyPr>
            <a:normAutofit/>
          </a:bodyPr>
          <a:lstStyle/>
          <a:p>
            <a:pPr algn="just"/>
            <a:r>
              <a:rPr lang="en-IN" sz="2400" dirty="0">
                <a:latin typeface="Times New Roman" panose="02020603050405020304" pitchFamily="18" charset="0"/>
                <a:cs typeface="Times New Roman" panose="02020603050405020304" pitchFamily="18" charset="0"/>
              </a:rPr>
              <a:t>After gaining a pure Nash equilibrium strategy, they proposed an algorithm to obtain max-min fair allocation by computing the cost. The r values are converged to lie in the area of the max-min fair allocation rules. And the rate of convergence should be linear in time for each </a:t>
            </a:r>
            <a:r>
              <a:rPr lang="en-IN" sz="2400" u="sng" dirty="0">
                <a:latin typeface="Times New Roman" panose="02020603050405020304" pitchFamily="18" charset="0"/>
                <a:cs typeface="Times New Roman" panose="02020603050405020304" pitchFamily="18" charset="0"/>
              </a:rPr>
              <a:t>r</a:t>
            </a:r>
            <a:r>
              <a:rPr lang="en-IN" sz="2400" dirty="0">
                <a:latin typeface="Times New Roman" panose="02020603050405020304" pitchFamily="18" charset="0"/>
                <a:cs typeface="Times New Roman" panose="02020603050405020304" pitchFamily="18" charset="0"/>
              </a:rPr>
              <a:t> value. They provided a proof of a system to successfully exist with required manipulation in the constraints data.</a:t>
            </a:r>
          </a:p>
          <a:p>
            <a:pPr algn="just"/>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It is very important to achieve a balance between maximizing resource utilization and ensuring fairness among sensors in wireless sensor networks. </a:t>
            </a:r>
          </a:p>
        </p:txBody>
      </p:sp>
      <p:sp>
        <p:nvSpPr>
          <p:cNvPr id="5" name="Footer Placeholder 4"/>
          <p:cNvSpPr>
            <a:spLocks noGrp="1"/>
          </p:cNvSpPr>
          <p:nvPr>
            <p:ph type="ftr" sz="quarter" idx="11"/>
          </p:nvPr>
        </p:nvSpPr>
        <p:spPr>
          <a:xfrm>
            <a:off x="1979712" y="6309320"/>
            <a:ext cx="5544616" cy="463749"/>
          </a:xfrm>
        </p:spPr>
        <p:txBody>
          <a:bodyPr/>
          <a:lstStyle/>
          <a:p>
            <a:r>
              <a:rPr lang="en-US" dirty="0">
                <a:solidFill>
                  <a:srgbClr val="242424"/>
                </a:solidFill>
                <a:effectLst/>
                <a:latin typeface="Helvetica Neue"/>
                <a:ea typeface="Calibri" panose="020F0502020204030204" pitchFamily="34" charset="0"/>
                <a:cs typeface="Times New Roman" panose="02020603050405020304" pitchFamily="18" charset="0"/>
              </a:rPr>
              <a:t> Max-Min Fair Sensor Scheduling: Game Theoretic Perspective and Algorithmic Solution</a:t>
            </a:r>
            <a:endParaRPr lang="en-US" dirty="0"/>
          </a:p>
        </p:txBody>
      </p:sp>
      <p:sp>
        <p:nvSpPr>
          <p:cNvPr id="4" name="Slide Number Placeholder 3"/>
          <p:cNvSpPr>
            <a:spLocks noGrp="1"/>
          </p:cNvSpPr>
          <p:nvPr>
            <p:ph type="sldNum" sz="quarter" idx="12"/>
          </p:nvPr>
        </p:nvSpPr>
        <p:spPr/>
        <p:txBody>
          <a:bodyPr/>
          <a:lstStyle/>
          <a:p>
            <a:fld id="{E80F9FD6-9D76-468F-9CE2-380105F3BBAE}" type="slidenum">
              <a:rPr lang="en-US" smtClean="0"/>
              <a:pPr/>
              <a:t>9</a:t>
            </a:fld>
            <a:endParaRPr lang="en-US"/>
          </a:p>
        </p:txBody>
      </p:sp>
      <p:cxnSp>
        <p:nvCxnSpPr>
          <p:cNvPr id="7" name="Straight Connector 6">
            <a:extLst>
              <a:ext uri="{FF2B5EF4-FFF2-40B4-BE49-F238E27FC236}">
                <a16:creationId xmlns:a16="http://schemas.microsoft.com/office/drawing/2014/main" id="{2EDBCE18-72B0-4B25-8C8A-10F357929EA7}"/>
              </a:ext>
            </a:extLst>
          </p:cNvPr>
          <p:cNvCxnSpPr/>
          <p:nvPr/>
        </p:nvCxnSpPr>
        <p:spPr>
          <a:xfrm flipV="1">
            <a:off x="1064447" y="1034762"/>
            <a:ext cx="7708817" cy="173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054754"/>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 slides</Template>
  <TotalTime>417</TotalTime>
  <Words>1291</Words>
  <Application>Microsoft Office PowerPoint</Application>
  <PresentationFormat>On-screen Show (4:3)</PresentationFormat>
  <Paragraphs>104</Paragraphs>
  <Slides>15</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15</vt:i4>
      </vt:variant>
    </vt:vector>
  </HeadingPairs>
  <TitlesOfParts>
    <vt:vector size="29" baseType="lpstr">
      <vt:lpstr>Arial</vt:lpstr>
      <vt:lpstr>Arial Black</vt:lpstr>
      <vt:lpstr>Calibri</vt:lpstr>
      <vt:lpstr>Cambria Math</vt:lpstr>
      <vt:lpstr>Corbel</vt:lpstr>
      <vt:lpstr>Helvetica Neue</vt:lpstr>
      <vt:lpstr>Raleway</vt:lpstr>
      <vt:lpstr>Times New Roman</vt:lpstr>
      <vt:lpstr>Times New Rorman</vt:lpstr>
      <vt:lpstr>Wingdings</vt:lpstr>
      <vt:lpstr>15_Office Theme</vt:lpstr>
      <vt:lpstr>Office Theme</vt:lpstr>
      <vt:lpstr>1_Office Theme</vt:lpstr>
      <vt:lpstr>Parallax</vt:lpstr>
      <vt:lpstr>PowerPoint Presentation</vt:lpstr>
      <vt:lpstr>CONTENTS</vt:lpstr>
      <vt:lpstr>MOTIVATION</vt:lpstr>
      <vt:lpstr>ABSTRACT (System Overview )</vt:lpstr>
      <vt:lpstr>INTRODUCTION</vt:lpstr>
      <vt:lpstr>Max-Min Fair Resource Allocation</vt:lpstr>
      <vt:lpstr>Zero-Sum Game</vt:lpstr>
      <vt:lpstr>Continued…</vt:lpstr>
      <vt:lpstr>Cost-Based Solution Seeking</vt:lpstr>
      <vt:lpstr>Continued…</vt:lpstr>
      <vt:lpstr>SCOPE OF THE PAPER</vt:lpstr>
      <vt:lpstr>CONCLUSION</vt:lpstr>
      <vt:lpstr>REFERENCES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Sumedh Wairagade</cp:lastModifiedBy>
  <cp:revision>963</cp:revision>
  <cp:lastPrinted>2019-04-16T22:49:50Z</cp:lastPrinted>
  <dcterms:created xsi:type="dcterms:W3CDTF">2019-04-04T19:55:05Z</dcterms:created>
  <dcterms:modified xsi:type="dcterms:W3CDTF">2023-03-28T22:49:09Z</dcterms:modified>
</cp:coreProperties>
</file>