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4"/>
  </p:sldMasterIdLst>
  <p:sldIdLst>
    <p:sldId id="256" r:id="rId5"/>
    <p:sldId id="257" r:id="rId6"/>
    <p:sldId id="259" r:id="rId7"/>
    <p:sldId id="260" r:id="rId8"/>
    <p:sldId id="262" r:id="rId9"/>
    <p:sldId id="263" r:id="rId10"/>
    <p:sldId id="267" r:id="rId11"/>
    <p:sldId id="264" r:id="rId12"/>
    <p:sldId id="265" r:id="rId13"/>
    <p:sldId id="271" r:id="rId14"/>
    <p:sldId id="266" r:id="rId15"/>
    <p:sldId id="269" r:id="rId16"/>
    <p:sldId id="268"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en-US" dirty="0"/>
              <a:t>Click to edit Master title style</a:t>
            </a:r>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78787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569679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a:t>
            </a:fld>
            <a:endParaRPr lang="en-US"/>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801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50968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32145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04419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98571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13633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42551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en-US" dirty="0"/>
              <a:t>Click to edit Master title style</a:t>
            </a:r>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02160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5/1/2023</a:t>
            </a:fld>
            <a:endParaRPr lang="en-US"/>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26856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5/1/2023</a:t>
            </a:fld>
            <a:endParaRPr lang="en-US"/>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a:t>
            </a:fld>
            <a:endParaRPr lang="en-US"/>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61734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27" r:id="rId6"/>
    <p:sldLayoutId id="2147483723" r:id="rId7"/>
    <p:sldLayoutId id="2147483724" r:id="rId8"/>
    <p:sldLayoutId id="2147483725" r:id="rId9"/>
    <p:sldLayoutId id="2147483726" r:id="rId10"/>
    <p:sldLayoutId id="2147483728" r:id="rId11"/>
  </p:sldLayoutIdLs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F96187D8-B32D-4D1A-8C48-A15933DDCD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hite spheres in a blurry effect">
            <a:extLst>
              <a:ext uri="{FF2B5EF4-FFF2-40B4-BE49-F238E27FC236}">
                <a16:creationId xmlns:a16="http://schemas.microsoft.com/office/drawing/2014/main" id="{04E68828-8F6E-A7CE-F163-70A96D377781}"/>
              </a:ext>
            </a:extLst>
          </p:cNvPr>
          <p:cNvPicPr>
            <a:picLocks noChangeAspect="1"/>
          </p:cNvPicPr>
          <p:nvPr/>
        </p:nvPicPr>
        <p:blipFill rotWithShape="1">
          <a:blip r:embed="rId2">
            <a:alphaModFix/>
          </a:blip>
          <a:srcRect t="7712" b="18275"/>
          <a:stretch/>
        </p:blipFill>
        <p:spPr>
          <a:xfrm>
            <a:off x="0" y="-152389"/>
            <a:ext cx="12192000" cy="6857989"/>
          </a:xfrm>
          <a:prstGeom prst="rect">
            <a:avLst/>
          </a:prstGeom>
        </p:spPr>
      </p:pic>
      <p:sp>
        <p:nvSpPr>
          <p:cNvPr id="27" name="Rectangle 26">
            <a:extLst>
              <a:ext uri="{FF2B5EF4-FFF2-40B4-BE49-F238E27FC236}">
                <a16:creationId xmlns:a16="http://schemas.microsoft.com/office/drawing/2014/main" id="{D019BB32-A409-4C93-9090-8BDDC45E5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3657600"/>
          </a:xfrm>
          <a:prstGeom prst="rect">
            <a:avLst/>
          </a:prstGeom>
          <a:gradFill>
            <a:gsLst>
              <a:gs pos="0">
                <a:srgbClr val="000000">
                  <a:alpha val="50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2CF30A-2DFD-C270-F877-55B568EFB348}"/>
              </a:ext>
            </a:extLst>
          </p:cNvPr>
          <p:cNvSpPr>
            <a:spLocks noGrp="1"/>
          </p:cNvSpPr>
          <p:nvPr>
            <p:ph type="ctrTitle"/>
          </p:nvPr>
        </p:nvSpPr>
        <p:spPr>
          <a:xfrm>
            <a:off x="1074314" y="1088571"/>
            <a:ext cx="9958356" cy="2050908"/>
          </a:xfrm>
        </p:spPr>
        <p:txBody>
          <a:bodyPr anchor="t">
            <a:normAutofit/>
          </a:bodyPr>
          <a:lstStyle/>
          <a:p>
            <a:r>
              <a:rPr lang="en-US" sz="4000">
                <a:solidFill>
                  <a:srgbClr val="FFFFFF"/>
                </a:solidFill>
              </a:rPr>
              <a:t>Contest Theory</a:t>
            </a:r>
          </a:p>
        </p:txBody>
      </p:sp>
      <p:cxnSp>
        <p:nvCxnSpPr>
          <p:cNvPr id="29" name="Straight Connector 28">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197558"/>
            <a:ext cx="804195" cy="0"/>
          </a:xfrm>
          <a:prstGeom prst="line">
            <a:avLst/>
          </a:prstGeom>
          <a:ln w="85725">
            <a:solidFill>
              <a:srgbClr val="FFFFFF"/>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74ED70DB-1943-4E5C-A1B6-D49DFE4402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677195"/>
            <a:ext cx="12192000" cy="2180805"/>
          </a:xfrm>
          <a:prstGeom prst="rect">
            <a:avLst/>
          </a:prstGeom>
          <a:gradFill>
            <a:gsLst>
              <a:gs pos="0">
                <a:srgbClr val="000000">
                  <a:alpha val="50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3781770-7760-36A0-64A2-DEADB897C8DF}"/>
              </a:ext>
            </a:extLst>
          </p:cNvPr>
          <p:cNvSpPr>
            <a:spLocks noGrp="1"/>
          </p:cNvSpPr>
          <p:nvPr>
            <p:ph type="subTitle" idx="1"/>
          </p:nvPr>
        </p:nvSpPr>
        <p:spPr>
          <a:xfrm>
            <a:off x="7915275" y="5153025"/>
            <a:ext cx="3880485" cy="1186814"/>
          </a:xfrm>
        </p:spPr>
        <p:txBody>
          <a:bodyPr anchor="b">
            <a:normAutofit fontScale="85000" lnSpcReduction="20000"/>
          </a:bodyPr>
          <a:lstStyle/>
          <a:p>
            <a:r>
              <a:rPr lang="en-US" dirty="0">
                <a:solidFill>
                  <a:srgbClr val="FFFFFF"/>
                </a:solidFill>
              </a:rPr>
              <a:t>By:</a:t>
            </a:r>
          </a:p>
          <a:p>
            <a:r>
              <a:rPr lang="en-US" dirty="0">
                <a:solidFill>
                  <a:srgbClr val="FFFFFF"/>
                </a:solidFill>
              </a:rPr>
              <a:t>Name: Saisusheel Chandra M</a:t>
            </a:r>
          </a:p>
          <a:p>
            <a:r>
              <a:rPr lang="en-US" dirty="0">
                <a:solidFill>
                  <a:srgbClr val="FFFFFF"/>
                </a:solidFill>
              </a:rPr>
              <a:t>UTA ID: 1002120682</a:t>
            </a:r>
          </a:p>
          <a:p>
            <a:endParaRPr lang="en-US" dirty="0">
              <a:solidFill>
                <a:srgbClr val="FFFFFF"/>
              </a:solidFill>
            </a:endParaRPr>
          </a:p>
        </p:txBody>
      </p:sp>
    </p:spTree>
    <p:extLst>
      <p:ext uri="{BB962C8B-B14F-4D97-AF65-F5344CB8AC3E}">
        <p14:creationId xmlns:p14="http://schemas.microsoft.com/office/powerpoint/2010/main" val="511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EC69-0C47-E403-D7B3-1665187061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C4D5E9-13CD-4F7F-0FC0-F72621DB8DFE}"/>
              </a:ext>
            </a:extLst>
          </p:cNvPr>
          <p:cNvSpPr>
            <a:spLocks noGrp="1"/>
          </p:cNvSpPr>
          <p:nvPr>
            <p:ph idx="1"/>
          </p:nvPr>
        </p:nvSpPr>
        <p:spPr>
          <a:xfrm>
            <a:off x="1088136" y="2021840"/>
            <a:ext cx="9922764" cy="4264660"/>
          </a:xfrm>
        </p:spPr>
        <p:txBody>
          <a:bodyPr/>
          <a:lstStyle/>
          <a:p>
            <a:r>
              <a:rPr lang="en-US" sz="1800" kern="100" dirty="0">
                <a:solidFill>
                  <a:srgbClr val="252525"/>
                </a:solidFill>
                <a:effectLst/>
                <a:latin typeface="Open Sans" panose="020B0606030504020204" pitchFamily="34" charset="0"/>
                <a:ea typeface="Calibri" panose="020F0502020204030204" pitchFamily="34" charset="0"/>
                <a:cs typeface="Times New Roman" panose="02020603050405020304" pitchFamily="18" charset="0"/>
              </a:rPr>
              <a:t>Since the 1920s, statistical models of ranking outcomes, like Thurstone's and Bradley-Terry's, have been used. These models make the assumption that each individual performance is equivalent to a deterministic skill parameter plus a random variable with a zero mean. </a:t>
            </a:r>
          </a:p>
          <a:p>
            <a:r>
              <a:rPr lang="en-US" kern="100" dirty="0">
                <a:solidFill>
                  <a:srgbClr val="252525"/>
                </a:solidFill>
                <a:latin typeface="Open Sans" panose="020B0606030504020204" pitchFamily="34" charset="0"/>
                <a:cs typeface="Times New Roman" panose="02020603050405020304" pitchFamily="18" charset="0"/>
              </a:rPr>
              <a:t>According to the well-known Bradley-Terry model, an individual's chance of prevailing in a pair comparison with another individual is inversely correlated with their skill parameter.</a:t>
            </a:r>
          </a:p>
          <a:p>
            <a:pPr marL="0" indent="0">
              <a:buNone/>
            </a:pPr>
            <a:r>
              <a:rPr lang="en-US" kern="100" dirty="0">
                <a:solidFill>
                  <a:srgbClr val="252525"/>
                </a:solidFill>
                <a:latin typeface="Open Sans" panose="020B0606030504020204" pitchFamily="34" charset="0"/>
                <a:cs typeface="Times New Roman" panose="02020603050405020304" pitchFamily="18" charset="0"/>
              </a:rPr>
              <a:t>     where </a:t>
            </a:r>
            <a:r>
              <a:rPr lang="en-US" kern="100" dirty="0" err="1">
                <a:solidFill>
                  <a:srgbClr val="252525"/>
                </a:solidFill>
                <a:latin typeface="Open Sans" panose="020B0606030504020204" pitchFamily="34" charset="0"/>
                <a:cs typeface="Times New Roman" panose="02020603050405020304" pitchFamily="18" charset="0"/>
              </a:rPr>
              <a:t>θi</a:t>
            </a:r>
            <a:r>
              <a:rPr lang="en-US" kern="100" dirty="0">
                <a:solidFill>
                  <a:srgbClr val="252525"/>
                </a:solidFill>
                <a:latin typeface="Open Sans" panose="020B0606030504020204" pitchFamily="34" charset="0"/>
                <a:cs typeface="Times New Roman" panose="02020603050405020304" pitchFamily="18" charset="0"/>
              </a:rPr>
              <a:t> and </a:t>
            </a:r>
            <a:r>
              <a:rPr lang="en-US" kern="100" dirty="0" err="1">
                <a:solidFill>
                  <a:srgbClr val="252525"/>
                </a:solidFill>
                <a:latin typeface="Open Sans" panose="020B0606030504020204" pitchFamily="34" charset="0"/>
                <a:cs typeface="Times New Roman" panose="02020603050405020304" pitchFamily="18" charset="0"/>
              </a:rPr>
              <a:t>θj</a:t>
            </a:r>
            <a:r>
              <a:rPr lang="en-US" kern="100" dirty="0">
                <a:solidFill>
                  <a:srgbClr val="252525"/>
                </a:solidFill>
                <a:latin typeface="Open Sans" panose="020B0606030504020204" pitchFamily="34" charset="0"/>
                <a:cs typeface="Times New Roman" panose="02020603050405020304" pitchFamily="18" charset="0"/>
              </a:rPr>
              <a:t> are positive-valued skill parameters.</a:t>
            </a:r>
          </a:p>
          <a:p>
            <a:pPr marL="0" indent="0">
              <a:buNone/>
            </a:pPr>
            <a:r>
              <a:rPr lang="en-US" sz="1800" kern="100" dirty="0">
                <a:solidFill>
                  <a:srgbClr val="252525"/>
                </a:solidFill>
                <a:effectLst/>
                <a:latin typeface="Open Sans" panose="020B0606030504020204" pitchFamily="34" charset="0"/>
                <a:ea typeface="Calibri" panose="020F0502020204030204" pitchFamily="34" charset="0"/>
                <a:cs typeface="Times New Roman" panose="02020603050405020304" pitchFamily="18" charset="0"/>
              </a:rPr>
              <a:t>                                                                                                  </a:t>
            </a:r>
          </a:p>
          <a:p>
            <a:endParaRPr lang="en-US" dirty="0"/>
          </a:p>
        </p:txBody>
      </p:sp>
      <p:pic>
        <p:nvPicPr>
          <p:cNvPr id="4" name="Picture 3">
            <a:extLst>
              <a:ext uri="{FF2B5EF4-FFF2-40B4-BE49-F238E27FC236}">
                <a16:creationId xmlns:a16="http://schemas.microsoft.com/office/drawing/2014/main" id="{78A12556-C69A-6F2D-F22F-C0F3D8AD53B8}"/>
              </a:ext>
            </a:extLst>
          </p:cNvPr>
          <p:cNvPicPr>
            <a:picLocks noChangeAspect="1"/>
          </p:cNvPicPr>
          <p:nvPr/>
        </p:nvPicPr>
        <p:blipFill>
          <a:blip r:embed="rId2"/>
          <a:stretch>
            <a:fillRect/>
          </a:stretch>
        </p:blipFill>
        <p:spPr>
          <a:xfrm>
            <a:off x="7226808" y="4815840"/>
            <a:ext cx="1673352" cy="857935"/>
          </a:xfrm>
          <a:prstGeom prst="rect">
            <a:avLst/>
          </a:prstGeom>
        </p:spPr>
      </p:pic>
    </p:spTree>
    <p:extLst>
      <p:ext uri="{BB962C8B-B14F-4D97-AF65-F5344CB8AC3E}">
        <p14:creationId xmlns:p14="http://schemas.microsoft.com/office/powerpoint/2010/main" val="132526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D02B3F-3F6E-018B-6EAD-E4BAEA0B071D}"/>
              </a:ext>
            </a:extLst>
          </p:cNvPr>
          <p:cNvSpPr>
            <a:spLocks noGrp="1"/>
          </p:cNvSpPr>
          <p:nvPr>
            <p:ph idx="1"/>
          </p:nvPr>
        </p:nvSpPr>
        <p:spPr>
          <a:xfrm>
            <a:off x="1085850" y="1771650"/>
            <a:ext cx="9925050" cy="4639309"/>
          </a:xfrm>
        </p:spPr>
        <p:txBody>
          <a:bodyPr>
            <a:normAutofit/>
          </a:bodyPr>
          <a:lstStyle/>
          <a:p>
            <a:r>
              <a:rPr lang="en-US" sz="2000" dirty="0"/>
              <a:t>Frequentist and Bayesian statistical inference techniques can be used to estimate skill parameters based on observed ranking results. Gradient-descent based methods as well as alternative methods based on the spectral characteristics of matrices and random walks are examples of iterative methods for skill parameter determination.</a:t>
            </a:r>
          </a:p>
          <a:p>
            <a:r>
              <a:rPr lang="en-US" sz="2000" dirty="0">
                <a:solidFill>
                  <a:srgbClr val="252525"/>
                </a:solidFill>
                <a:effectLst/>
                <a:latin typeface="Neue Haas Grotesk Text Pro" panose="020B0504020202020204" pitchFamily="34" charset="0"/>
                <a:ea typeface="Calibri" panose="020F0502020204030204" pitchFamily="34" charset="0"/>
              </a:rPr>
              <a:t>Strategic game models of contests provide interesting hypotheses about what strategic user behavior may arise in different contest situations. </a:t>
            </a:r>
          </a:p>
          <a:p>
            <a:r>
              <a:rPr lang="en-US" sz="2000" dirty="0"/>
              <a:t>Although skill-rating techniques have been thoroughly studied, some intriguing issues are still unanswered. </a:t>
            </a:r>
          </a:p>
        </p:txBody>
      </p:sp>
    </p:spTree>
    <p:extLst>
      <p:ext uri="{BB962C8B-B14F-4D97-AF65-F5344CB8AC3E}">
        <p14:creationId xmlns:p14="http://schemas.microsoft.com/office/powerpoint/2010/main" val="3398707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F8130-F890-35F4-92A0-87895E4C14DD}"/>
              </a:ext>
            </a:extLst>
          </p:cNvPr>
          <p:cNvSpPr>
            <a:spLocks noGrp="1"/>
          </p:cNvSpPr>
          <p:nvPr>
            <p:ph type="title"/>
          </p:nvPr>
        </p:nvSpPr>
        <p:spPr/>
        <p:txBody>
          <a:bodyPr/>
          <a:lstStyle/>
          <a:p>
            <a:r>
              <a:rPr lang="en-US" dirty="0"/>
              <a:t>Motivation and future of topic</a:t>
            </a:r>
          </a:p>
        </p:txBody>
      </p:sp>
      <p:sp>
        <p:nvSpPr>
          <p:cNvPr id="3" name="Content Placeholder 2">
            <a:extLst>
              <a:ext uri="{FF2B5EF4-FFF2-40B4-BE49-F238E27FC236}">
                <a16:creationId xmlns:a16="http://schemas.microsoft.com/office/drawing/2014/main" id="{076B6117-9FA1-C3B9-89BA-BEBEDEEF3EC5}"/>
              </a:ext>
            </a:extLst>
          </p:cNvPr>
          <p:cNvSpPr>
            <a:spLocks noGrp="1"/>
          </p:cNvSpPr>
          <p:nvPr>
            <p:ph idx="1"/>
          </p:nvPr>
        </p:nvSpPr>
        <p:spPr/>
        <p:txBody>
          <a:bodyPr/>
          <a:lstStyle/>
          <a:p>
            <a:r>
              <a:rPr lang="en-US" dirty="0"/>
              <a:t>The theory offers guidelines for prize distribution, insights into potential user behavior, and algorithms for determining contest participants' ability levels based on actual contest results.</a:t>
            </a:r>
          </a:p>
          <a:p>
            <a:r>
              <a:rPr lang="en-US" dirty="0"/>
              <a:t>Contests with strategic game models offer a chance to try out new ideas and provide guidance for the creation of new ones. The goal of future research should be to close the gap between theoretical findings and empirical confirmations. </a:t>
            </a:r>
          </a:p>
          <a:p>
            <a:r>
              <a:rPr lang="en-US" dirty="0"/>
              <a:t>Toward this end, various contest designs should be studied statistical inference methods, and theoretically sound bases for individual skill evaluation based on observed team performance outputs should be developed.</a:t>
            </a:r>
          </a:p>
        </p:txBody>
      </p:sp>
    </p:spTree>
    <p:extLst>
      <p:ext uri="{BB962C8B-B14F-4D97-AF65-F5344CB8AC3E}">
        <p14:creationId xmlns:p14="http://schemas.microsoft.com/office/powerpoint/2010/main" val="2780492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C1459-D6F1-1BCC-43EE-0DFB82CD693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8189C55-5BC0-590C-845A-EFBA9281F6AF}"/>
              </a:ext>
            </a:extLst>
          </p:cNvPr>
          <p:cNvSpPr>
            <a:spLocks noGrp="1"/>
          </p:cNvSpPr>
          <p:nvPr>
            <p:ph idx="1"/>
          </p:nvPr>
        </p:nvSpPr>
        <p:spPr/>
        <p:txBody>
          <a:bodyPr>
            <a:normAutofit fontScale="85000" lnSpcReduction="10000"/>
          </a:bodyPr>
          <a:lstStyle/>
          <a:p>
            <a:r>
              <a:rPr lang="en-US" dirty="0"/>
              <a:t>1. </a:t>
            </a:r>
            <a:r>
              <a:rPr lang="en-US" dirty="0" err="1"/>
              <a:t>Archak</a:t>
            </a:r>
            <a:r>
              <a:rPr lang="en-US" dirty="0"/>
              <a:t>, N. Money, glory and cheap talk: </a:t>
            </a:r>
            <a:r>
              <a:rPr lang="en-US" dirty="0" err="1"/>
              <a:t>analysing</a:t>
            </a:r>
            <a:r>
              <a:rPr lang="en-US" dirty="0"/>
              <a:t> strategic behavior of contestants in simultaneous crowdsourcing contests on TopCoder.com. In Proceedings of WWW ‘10 (Raleigh, N.C., 2010), 21–30.</a:t>
            </a:r>
          </a:p>
          <a:p>
            <a:r>
              <a:rPr lang="en-US" dirty="0"/>
              <a:t> 2. Baye, M.R., </a:t>
            </a:r>
            <a:r>
              <a:rPr lang="en-US" dirty="0" err="1"/>
              <a:t>Kovenock</a:t>
            </a:r>
            <a:r>
              <a:rPr lang="en-US" dirty="0"/>
              <a:t>, D. and de Vries, C.G. The all-pay auction with complete information. Econ. Theory 8, 2 (1996), 291–305. </a:t>
            </a:r>
          </a:p>
          <a:p>
            <a:r>
              <a:rPr lang="en-US" dirty="0"/>
              <a:t>3. Bishop, D.T. et al. The war of attrition with random rewards. J. Theoretical Bio 70, 1 (1978), 85–124. </a:t>
            </a:r>
          </a:p>
          <a:p>
            <a:r>
              <a:rPr lang="en-US" dirty="0"/>
              <a:t>4. Bradley, R. A. and Terry, M.E. Rank analysis of incomplete block designs: I. Method of paired comparisons. </a:t>
            </a:r>
            <a:r>
              <a:rPr lang="en-US" dirty="0" err="1"/>
              <a:t>Biometrika</a:t>
            </a:r>
            <a:r>
              <a:rPr lang="en-US" dirty="0"/>
              <a:t> 20, 3–4 (1952), 334–345. </a:t>
            </a:r>
          </a:p>
          <a:p>
            <a:r>
              <a:rPr lang="en-US" dirty="0"/>
              <a:t>5. Bulow, J. et al. The generalized war of attrition. Amer. Econ. Rev. 39, 3–4 (1997), 324–345. </a:t>
            </a:r>
          </a:p>
          <a:p>
            <a:r>
              <a:rPr lang="en-US" dirty="0"/>
              <a:t>6. Chawla, S., Hartline, J.D. and </a:t>
            </a:r>
            <a:r>
              <a:rPr lang="en-US" dirty="0" err="1"/>
              <a:t>Nekipelov</a:t>
            </a:r>
            <a:r>
              <a:rPr lang="en-US" dirty="0"/>
              <a:t>, D. A/B testing of auctions. In Proceedings of ACM EC ‘16 (Maastricht, </a:t>
            </a:r>
            <a:r>
              <a:rPr lang="en-US" dirty="0" err="1"/>
              <a:t>Neterlands</a:t>
            </a:r>
            <a:r>
              <a:rPr lang="en-US" dirty="0"/>
              <a:t>, 2016), 856–868</a:t>
            </a:r>
          </a:p>
        </p:txBody>
      </p:sp>
    </p:spTree>
    <p:extLst>
      <p:ext uri="{BB962C8B-B14F-4D97-AF65-F5344CB8AC3E}">
        <p14:creationId xmlns:p14="http://schemas.microsoft.com/office/powerpoint/2010/main" val="128608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8689CE0-64D2-447C-9C1F-872D111D8A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511C99DC-C3C5-4EBE-91DD-345109C3D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4D191C-5088-3C70-CFF1-0872FCB5B2AE}"/>
              </a:ext>
            </a:extLst>
          </p:cNvPr>
          <p:cNvSpPr>
            <a:spLocks noGrp="1"/>
          </p:cNvSpPr>
          <p:nvPr>
            <p:ph type="title"/>
          </p:nvPr>
        </p:nvSpPr>
        <p:spPr>
          <a:xfrm>
            <a:off x="1044516" y="1076635"/>
            <a:ext cx="3930256" cy="3495365"/>
          </a:xfrm>
        </p:spPr>
        <p:txBody>
          <a:bodyPr vert="horz" lIns="91440" tIns="45720" rIns="91440" bIns="45720" rtlCol="0" anchor="t">
            <a:normAutofit/>
          </a:bodyPr>
          <a:lstStyle/>
          <a:p>
            <a:r>
              <a:rPr lang="en-US" sz="4000" cap="all" dirty="0"/>
              <a:t>                    Thank You</a:t>
            </a:r>
          </a:p>
        </p:txBody>
      </p:sp>
      <p:cxnSp>
        <p:nvCxnSpPr>
          <p:cNvPr id="14" name="Straight Connector 13">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84" y="1186792"/>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Graphic 6" descr="Smiling Face with No Fill">
            <a:extLst>
              <a:ext uri="{FF2B5EF4-FFF2-40B4-BE49-F238E27FC236}">
                <a16:creationId xmlns:a16="http://schemas.microsoft.com/office/drawing/2014/main" id="{D9D2FEBC-731A-6F78-8CC8-0540FC9038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01636" y="571499"/>
            <a:ext cx="5715001" cy="5715001"/>
          </a:xfrm>
          <a:prstGeom prst="rect">
            <a:avLst/>
          </a:prstGeom>
        </p:spPr>
      </p:pic>
    </p:spTree>
    <p:extLst>
      <p:ext uri="{BB962C8B-B14F-4D97-AF65-F5344CB8AC3E}">
        <p14:creationId xmlns:p14="http://schemas.microsoft.com/office/powerpoint/2010/main" val="319834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08C2-000A-22EE-2631-CCD8683D7D1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35AF23E-BD3C-C4CB-267F-065A844A8851}"/>
              </a:ext>
            </a:extLst>
          </p:cNvPr>
          <p:cNvSpPr>
            <a:spLocks noGrp="1"/>
          </p:cNvSpPr>
          <p:nvPr>
            <p:ph idx="1"/>
          </p:nvPr>
        </p:nvSpPr>
        <p:spPr/>
        <p:txBody>
          <a:bodyPr>
            <a:norm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The study of how to distribute rewards to best achieve a goal is known as contest theory. It has been researched in theoretical biology, economic theory, operations research, and bidding theory. </a:t>
            </a:r>
          </a:p>
          <a:p>
            <a:r>
              <a:rPr lang="en-US" sz="2000" dirty="0">
                <a:solidFill>
                  <a:srgbClr val="252525"/>
                </a:solidFill>
                <a:effectLst/>
                <a:latin typeface="Calibri" panose="020F0502020204030204" pitchFamily="34" charset="0"/>
                <a:ea typeface="Calibri" panose="020F0502020204030204" pitchFamily="34" charset="0"/>
                <a:cs typeface="Calibri" panose="020F0502020204030204" pitchFamily="34" charset="0"/>
              </a:rPr>
              <a:t>New contributions have been made on optimal allocation of prizes in crowdsourcing contests, equilibrium outcomes in games that model simultaneous contests</a:t>
            </a:r>
            <a:r>
              <a:rPr lang="en-US" sz="2000" dirty="0">
                <a:effectLst/>
                <a:latin typeface="Calibri" panose="020F0502020204030204" pitchFamily="34" charset="0"/>
                <a:ea typeface="Calibri" panose="020F0502020204030204" pitchFamily="34" charset="0"/>
                <a:cs typeface="Calibri" panose="020F0502020204030204" pitchFamily="34" charset="0"/>
              </a:rPr>
              <a:t>.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Applications for skill-rating techniques include online gaming, online labor sites, and sporting events. Recent developments in the field of statistical reasoning for statistical models of ranking data have produced new findings. </a:t>
            </a:r>
          </a:p>
        </p:txBody>
      </p:sp>
    </p:spTree>
    <p:extLst>
      <p:ext uri="{BB962C8B-B14F-4D97-AF65-F5344CB8AC3E}">
        <p14:creationId xmlns:p14="http://schemas.microsoft.com/office/powerpoint/2010/main" val="78776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77F72E-C683-950E-31E9-2058BC4B6E8C}"/>
              </a:ext>
            </a:extLst>
          </p:cNvPr>
          <p:cNvSpPr txBox="1"/>
          <p:nvPr/>
        </p:nvSpPr>
        <p:spPr>
          <a:xfrm>
            <a:off x="962660" y="1052215"/>
            <a:ext cx="8134350" cy="646331"/>
          </a:xfrm>
          <a:prstGeom prst="rect">
            <a:avLst/>
          </a:prstGeom>
          <a:noFill/>
        </p:spPr>
        <p:txBody>
          <a:bodyPr wrap="square">
            <a:spAutoFit/>
          </a:bodyPr>
          <a:lstStyle/>
          <a:p>
            <a:r>
              <a:rPr lang="en-US" dirty="0"/>
              <a:t>We take into account games that simulate both a single contest (see Figure 1) and a system of two or more concurrent competitions. (Figure 2).</a:t>
            </a:r>
          </a:p>
        </p:txBody>
      </p:sp>
      <p:pic>
        <p:nvPicPr>
          <p:cNvPr id="5" name="Picture 4">
            <a:extLst>
              <a:ext uri="{FF2B5EF4-FFF2-40B4-BE49-F238E27FC236}">
                <a16:creationId xmlns:a16="http://schemas.microsoft.com/office/drawing/2014/main" id="{B35228D8-8536-8161-F7F4-65A429763100}"/>
              </a:ext>
            </a:extLst>
          </p:cNvPr>
          <p:cNvPicPr>
            <a:picLocks noChangeAspect="1"/>
          </p:cNvPicPr>
          <p:nvPr/>
        </p:nvPicPr>
        <p:blipFill>
          <a:blip r:embed="rId2"/>
          <a:stretch>
            <a:fillRect/>
          </a:stretch>
        </p:blipFill>
        <p:spPr>
          <a:xfrm>
            <a:off x="1009650" y="2505670"/>
            <a:ext cx="2981325" cy="2838450"/>
          </a:xfrm>
          <a:prstGeom prst="rect">
            <a:avLst/>
          </a:prstGeom>
        </p:spPr>
      </p:pic>
      <p:pic>
        <p:nvPicPr>
          <p:cNvPr id="7" name="Picture 6">
            <a:extLst>
              <a:ext uri="{FF2B5EF4-FFF2-40B4-BE49-F238E27FC236}">
                <a16:creationId xmlns:a16="http://schemas.microsoft.com/office/drawing/2014/main" id="{26E28E87-634B-8658-718A-F9B03A9A845C}"/>
              </a:ext>
            </a:extLst>
          </p:cNvPr>
          <p:cNvPicPr>
            <a:picLocks noChangeAspect="1"/>
          </p:cNvPicPr>
          <p:nvPr/>
        </p:nvPicPr>
        <p:blipFill>
          <a:blip r:embed="rId3"/>
          <a:stretch>
            <a:fillRect/>
          </a:stretch>
        </p:blipFill>
        <p:spPr>
          <a:xfrm>
            <a:off x="4238942" y="2505670"/>
            <a:ext cx="6315075" cy="3257550"/>
          </a:xfrm>
          <a:prstGeom prst="rect">
            <a:avLst/>
          </a:prstGeom>
        </p:spPr>
      </p:pic>
    </p:spTree>
    <p:extLst>
      <p:ext uri="{BB962C8B-B14F-4D97-AF65-F5344CB8AC3E}">
        <p14:creationId xmlns:p14="http://schemas.microsoft.com/office/powerpoint/2010/main" val="74978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5CC52-0626-9367-0A33-F4D60186DD31}"/>
              </a:ext>
            </a:extLst>
          </p:cNvPr>
          <p:cNvSpPr>
            <a:spLocks noGrp="1"/>
          </p:cNvSpPr>
          <p:nvPr>
            <p:ph type="title"/>
          </p:nvPr>
        </p:nvSpPr>
        <p:spPr>
          <a:xfrm>
            <a:off x="1021461" y="918647"/>
            <a:ext cx="9856089" cy="681405"/>
          </a:xfrm>
        </p:spPr>
        <p:txBody>
          <a:bodyPr>
            <a:normAutofit/>
          </a:bodyPr>
          <a:lstStyle/>
          <a:p>
            <a:r>
              <a:rPr lang="en-US" dirty="0"/>
              <a:t>Strategic game models of contests</a:t>
            </a:r>
          </a:p>
        </p:txBody>
      </p:sp>
      <p:sp>
        <p:nvSpPr>
          <p:cNvPr id="3" name="Content Placeholder 2">
            <a:extLst>
              <a:ext uri="{FF2B5EF4-FFF2-40B4-BE49-F238E27FC236}">
                <a16:creationId xmlns:a16="http://schemas.microsoft.com/office/drawing/2014/main" id="{A9CEBF3F-F02E-8C2F-9C1F-07F03AD4AA21}"/>
              </a:ext>
            </a:extLst>
          </p:cNvPr>
          <p:cNvSpPr>
            <a:spLocks noGrp="1"/>
          </p:cNvSpPr>
          <p:nvPr>
            <p:ph idx="1"/>
          </p:nvPr>
        </p:nvSpPr>
        <p:spPr>
          <a:xfrm>
            <a:off x="1167955" y="1666727"/>
            <a:ext cx="9856089" cy="4610247"/>
          </a:xfrm>
        </p:spPr>
        <p:txBody>
          <a:bodyPr>
            <a:normAutofit fontScale="85000" lnSpcReduction="10000"/>
          </a:bodyPr>
          <a:lstStyle/>
          <a:p>
            <a:pPr marL="0" indent="0">
              <a:buNone/>
            </a:pPr>
            <a:r>
              <a:rPr lang="en-US" sz="2400" dirty="0"/>
              <a:t>The common game theory paradigm for studying competitions is predicated on the idea that agents are strategic and rational players who put forth effort to optimize their own rewards. The utility of winning a prize and the expense of creation are combined to determine a player's payoff. We focus on a normal-form game that simulates a competition, as described by:</a:t>
            </a:r>
          </a:p>
          <a:p>
            <a:pPr marL="0" indent="0">
              <a:buNone/>
            </a:pPr>
            <a:r>
              <a:rPr lang="en-US" sz="2400" dirty="0"/>
              <a:t> two or more person set: N={1,2,…,n};  </a:t>
            </a:r>
          </a:p>
          <a:p>
            <a:pPr marL="0" indent="0">
              <a:buNone/>
            </a:pPr>
            <a:r>
              <a:rPr lang="en-US" sz="2400" dirty="0"/>
              <a:t>Payoff functions: for any given vector of efforts b = (b1, b2, … , bn),</a:t>
            </a:r>
          </a:p>
          <a:p>
            <a:pPr marL="0" indent="0">
              <a:buNone/>
            </a:pPr>
            <a:r>
              <a:rPr lang="en-US" sz="2400" dirty="0"/>
              <a:t> the payoff of player  is given by </a:t>
            </a:r>
            <a:r>
              <a:rPr lang="en-US" sz="2400" dirty="0" err="1"/>
              <a:t>si</a:t>
            </a:r>
            <a:r>
              <a:rPr lang="en-US" sz="2400" dirty="0"/>
              <a:t> (b) = </a:t>
            </a:r>
            <a:r>
              <a:rPr lang="en-US" sz="2400" dirty="0" err="1"/>
              <a:t>vixi</a:t>
            </a:r>
            <a:r>
              <a:rPr lang="en-US" sz="2400" dirty="0"/>
              <a:t> (b) - c(bi), where  v1, v2, … , </a:t>
            </a:r>
            <a:r>
              <a:rPr lang="en-US" sz="2400" dirty="0" err="1"/>
              <a:t>vn</a:t>
            </a:r>
            <a:r>
              <a:rPr lang="en-US" sz="2400" dirty="0"/>
              <a:t> are positive-valued skill parameters,  </a:t>
            </a:r>
          </a:p>
          <a:p>
            <a:pPr marL="0" indent="0">
              <a:buNone/>
            </a:pPr>
            <a:r>
              <a:rPr lang="en-US" sz="2400" dirty="0"/>
              <a:t>x(b):= (x1 (b), x2 (b), … , </a:t>
            </a:r>
            <a:r>
              <a:rPr lang="en-US" sz="2400" dirty="0" err="1"/>
              <a:t>xn</a:t>
            </a:r>
            <a:r>
              <a:rPr lang="en-US" sz="2400" dirty="0"/>
              <a:t> (b)) is reward allocation, and  c(x) is a production cost function.</a:t>
            </a:r>
          </a:p>
        </p:txBody>
      </p:sp>
    </p:spTree>
    <p:extLst>
      <p:ext uri="{BB962C8B-B14F-4D97-AF65-F5344CB8AC3E}">
        <p14:creationId xmlns:p14="http://schemas.microsoft.com/office/powerpoint/2010/main" val="2690943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EF139-F0D8-E354-DD0B-6E1A14DBC87C}"/>
              </a:ext>
            </a:extLst>
          </p:cNvPr>
          <p:cNvSpPr>
            <a:spLocks noGrp="1"/>
          </p:cNvSpPr>
          <p:nvPr>
            <p:ph idx="1"/>
          </p:nvPr>
        </p:nvSpPr>
        <p:spPr>
          <a:xfrm>
            <a:off x="1088136" y="1695302"/>
            <a:ext cx="9922764" cy="4863027"/>
          </a:xfrm>
        </p:spPr>
        <p:txBody>
          <a:bodyPr/>
          <a:lstStyle/>
          <a:p>
            <a:r>
              <a:rPr lang="en-US" kern="100" dirty="0">
                <a:solidFill>
                  <a:srgbClr val="252525"/>
                </a:solidFill>
                <a:latin typeface="Open Sans" panose="020B0606030504020204" pitchFamily="34" charset="0"/>
                <a:cs typeface="Times New Roman" panose="02020603050405020304" pitchFamily="18" charset="0"/>
              </a:rPr>
              <a:t>If all players have full knowledge of each other's skill ranges, then the game is complete. The most crucial information is that a game is considered incomplete if the value of each player's skill parameter is their personal information, and that a game with incomplete information enables us to model uncertainty regarding the rivals' skill levels in a competition. </a:t>
            </a:r>
          </a:p>
          <a:p>
            <a:r>
              <a:rPr lang="en-US" kern="100" dirty="0">
                <a:solidFill>
                  <a:srgbClr val="252525"/>
                </a:solidFill>
                <a:latin typeface="Open Sans" panose="020B0606030504020204" pitchFamily="34" charset="0"/>
                <a:cs typeface="Times New Roman" panose="02020603050405020304" pitchFamily="18" charset="0"/>
              </a:rPr>
              <a:t>A player's investment in strategic endeavor can be determined by a pure strategy, which specifies the value of the investment, or by a mixed strategy, which specifies a probability distribution over pure strategies.</a:t>
            </a:r>
          </a:p>
          <a:p>
            <a:r>
              <a:rPr lang="en-US" kern="100" dirty="0">
                <a:solidFill>
                  <a:srgbClr val="252525"/>
                </a:solidFill>
                <a:latin typeface="Open Sans" panose="020B0606030504020204" pitchFamily="34" charset="0"/>
                <a:cs typeface="Times New Roman" panose="02020603050405020304" pitchFamily="18" charset="0"/>
              </a:rPr>
              <a:t>A Bayes-Nash equilibrium is a mapping of a player’s skill to the worth of their effort such that no player can unilaterally increase their expected payoff. </a:t>
            </a:r>
          </a:p>
        </p:txBody>
      </p:sp>
    </p:spTree>
    <p:extLst>
      <p:ext uri="{BB962C8B-B14F-4D97-AF65-F5344CB8AC3E}">
        <p14:creationId xmlns:p14="http://schemas.microsoft.com/office/powerpoint/2010/main" val="2011371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52898-D709-83C7-A922-755FD2BCE02F}"/>
              </a:ext>
            </a:extLst>
          </p:cNvPr>
          <p:cNvSpPr>
            <a:spLocks noGrp="1"/>
          </p:cNvSpPr>
          <p:nvPr>
            <p:ph type="title"/>
          </p:nvPr>
        </p:nvSpPr>
        <p:spPr>
          <a:xfrm>
            <a:off x="1088136" y="947370"/>
            <a:ext cx="9922764" cy="1294228"/>
          </a:xfrm>
        </p:spPr>
        <p:txBody>
          <a:bodyPr/>
          <a:lstStyle/>
          <a:p>
            <a:r>
              <a:rPr lang="en-US" dirty="0"/>
              <a:t>Prize allocation</a:t>
            </a:r>
          </a:p>
        </p:txBody>
      </p:sp>
      <p:sp>
        <p:nvSpPr>
          <p:cNvPr id="3" name="Content Placeholder 2">
            <a:extLst>
              <a:ext uri="{FF2B5EF4-FFF2-40B4-BE49-F238E27FC236}">
                <a16:creationId xmlns:a16="http://schemas.microsoft.com/office/drawing/2014/main" id="{6D302A05-257A-B622-25AA-113E8D6B4332}"/>
              </a:ext>
            </a:extLst>
          </p:cNvPr>
          <p:cNvSpPr>
            <a:spLocks noGrp="1"/>
          </p:cNvSpPr>
          <p:nvPr>
            <p:ph idx="1"/>
          </p:nvPr>
        </p:nvSpPr>
        <p:spPr>
          <a:xfrm>
            <a:off x="1088136" y="1704975"/>
            <a:ext cx="9922764" cy="4581525"/>
          </a:xfrm>
        </p:spPr>
        <p:txBody>
          <a:bodyPr>
            <a:normAutofit/>
          </a:bodyPr>
          <a:lstStyle/>
          <a:p>
            <a:r>
              <a:rPr lang="en-US" sz="1800" kern="100" dirty="0">
                <a:solidFill>
                  <a:srgbClr val="252525"/>
                </a:solidFill>
                <a:effectLst/>
                <a:latin typeface="Open Sans" panose="020B0606030504020204" pitchFamily="34" charset="0"/>
                <a:ea typeface="Calibri" panose="020F0502020204030204" pitchFamily="34" charset="0"/>
                <a:cs typeface="Times New Roman" panose="02020603050405020304" pitchFamily="18" charset="0"/>
              </a:rPr>
              <a:t>The total effort and the maximum individual effort are the two metrics that are usually used to analyze the utility of </a:t>
            </a:r>
            <a:r>
              <a:rPr lang="en-US" kern="100" dirty="0">
                <a:solidFill>
                  <a:srgbClr val="252525"/>
                </a:solidFill>
                <a:latin typeface="Open Sans" panose="020B0606030504020204" pitchFamily="34" charset="0"/>
                <a:ea typeface="Calibri" panose="020F0502020204030204" pitchFamily="34" charset="0"/>
                <a:cs typeface="Times New Roman" panose="02020603050405020304" pitchFamily="18" charset="0"/>
              </a:rPr>
              <a:t>production</a:t>
            </a:r>
            <a:r>
              <a:rPr lang="en-US" sz="1800" kern="100" dirty="0">
                <a:solidFill>
                  <a:srgbClr val="252525"/>
                </a:solidFill>
                <a:effectLst/>
                <a:latin typeface="Open Sans" panose="020B0606030504020204" pitchFamily="34" charset="0"/>
                <a:ea typeface="Calibri" panose="020F0502020204030204" pitchFamily="34" charset="0"/>
                <a:cs typeface="Times New Roman" panose="02020603050405020304" pitchFamily="18" charset="0"/>
              </a:rPr>
              <a:t>. The </a:t>
            </a:r>
            <a:r>
              <a:rPr lang="en-US" kern="100" dirty="0">
                <a:solidFill>
                  <a:srgbClr val="252525"/>
                </a:solidFill>
                <a:latin typeface="Open Sans" panose="020B0606030504020204" pitchFamily="34" charset="0"/>
                <a:ea typeface="Calibri" panose="020F0502020204030204" pitchFamily="34" charset="0"/>
                <a:cs typeface="Times New Roman" panose="02020603050405020304" pitchFamily="18" charset="0"/>
              </a:rPr>
              <a:t>standard</a:t>
            </a:r>
            <a:r>
              <a:rPr lang="en-US" sz="1800" kern="100" dirty="0">
                <a:solidFill>
                  <a:srgbClr val="252525"/>
                </a:solidFill>
                <a:effectLst/>
                <a:latin typeface="Open Sans" panose="020B0606030504020204" pitchFamily="34" charset="0"/>
                <a:ea typeface="Calibri" panose="020F0502020204030204" pitchFamily="34" charset="0"/>
                <a:cs typeface="Times New Roman" panose="02020603050405020304" pitchFamily="18" charset="0"/>
              </a:rPr>
              <a:t> all-pay contest is a well-known game that simulates a competition. Its prize allocation mechanism distributes the entire prize budget to the player who puts forth the greatest effort, with a random tie-breaker and unit marginal production costs.</a:t>
            </a:r>
          </a:p>
          <a:p>
            <a:pPr marL="0" indent="0">
              <a:buNone/>
            </a:pPr>
            <a:endParaRPr lang="en-US" dirty="0"/>
          </a:p>
        </p:txBody>
      </p:sp>
      <p:pic>
        <p:nvPicPr>
          <p:cNvPr id="5" name="Picture 4">
            <a:extLst>
              <a:ext uri="{FF2B5EF4-FFF2-40B4-BE49-F238E27FC236}">
                <a16:creationId xmlns:a16="http://schemas.microsoft.com/office/drawing/2014/main" id="{10550F3F-09C2-FB15-7BAE-30F4FDB6FE9A}"/>
              </a:ext>
            </a:extLst>
          </p:cNvPr>
          <p:cNvPicPr>
            <a:picLocks noChangeAspect="1"/>
          </p:cNvPicPr>
          <p:nvPr/>
        </p:nvPicPr>
        <p:blipFill>
          <a:blip r:embed="rId2"/>
          <a:stretch>
            <a:fillRect/>
          </a:stretch>
        </p:blipFill>
        <p:spPr>
          <a:xfrm>
            <a:off x="5207889" y="3243263"/>
            <a:ext cx="5895975" cy="3614737"/>
          </a:xfrm>
          <a:prstGeom prst="rect">
            <a:avLst/>
          </a:prstGeom>
        </p:spPr>
      </p:pic>
    </p:spTree>
    <p:extLst>
      <p:ext uri="{BB962C8B-B14F-4D97-AF65-F5344CB8AC3E}">
        <p14:creationId xmlns:p14="http://schemas.microsoft.com/office/powerpoint/2010/main" val="1437895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A8B8928-8B8A-14B2-F22F-7DA328459246}"/>
              </a:ext>
            </a:extLst>
          </p:cNvPr>
          <p:cNvSpPr>
            <a:spLocks noGrp="1"/>
          </p:cNvSpPr>
          <p:nvPr>
            <p:ph idx="1"/>
          </p:nvPr>
        </p:nvSpPr>
        <p:spPr>
          <a:xfrm>
            <a:off x="1019174" y="1638300"/>
            <a:ext cx="9877425" cy="3933825"/>
          </a:xfrm>
        </p:spPr>
        <p:txBody>
          <a:bodyPr>
            <a:normAutofit/>
          </a:bodyPr>
          <a:lstStyle/>
          <a:p>
            <a:r>
              <a:rPr lang="en-US" sz="2000" dirty="0">
                <a:solidFill>
                  <a:srgbClr val="252525"/>
                </a:solidFill>
                <a:effectLst/>
                <a:latin typeface="Open Sans" panose="020B0606030504020204" pitchFamily="34" charset="0"/>
                <a:ea typeface="Calibri" panose="020F0502020204030204" pitchFamily="34" charset="0"/>
              </a:rPr>
              <a:t>The expected total effort in any mixed-strategy Nash equilibrium is at least as large as in any other equilibrium, and the expected maximum individual effort is always at least half of the expected total effort. </a:t>
            </a:r>
            <a:r>
              <a:rPr lang="en-US" sz="2000" kern="100" dirty="0">
                <a:solidFill>
                  <a:srgbClr val="252525"/>
                </a:solidFill>
                <a:latin typeface="Open Sans" panose="020B0606030504020204" pitchFamily="34" charset="0"/>
                <a:cs typeface="Times New Roman" panose="02020603050405020304" pitchFamily="18" charset="0"/>
              </a:rPr>
              <a:t> </a:t>
            </a:r>
          </a:p>
          <a:p>
            <a:r>
              <a:rPr lang="en-US" sz="2000" kern="100" dirty="0">
                <a:solidFill>
                  <a:srgbClr val="252525"/>
                </a:solidFill>
                <a:latin typeface="Open Sans" panose="020B0606030504020204" pitchFamily="34" charset="0"/>
                <a:cs typeface="Times New Roman" panose="02020603050405020304" pitchFamily="18" charset="0"/>
              </a:rPr>
              <a:t>This gives theoretical support for crowdsourcing initiatives based on competitions, in which the contest's organizer solicits ideas from a variety of employees but only uses the best submission. </a:t>
            </a:r>
          </a:p>
          <a:p>
            <a:r>
              <a:rPr lang="en-US" sz="2000" kern="100" dirty="0">
                <a:solidFill>
                  <a:srgbClr val="252525"/>
                </a:solidFill>
                <a:latin typeface="Open Sans" panose="020B0606030504020204" pitchFamily="34" charset="0"/>
                <a:cs typeface="Times New Roman" panose="02020603050405020304" pitchFamily="18" charset="0"/>
              </a:rPr>
              <a:t>Additionally, by excluding some players from the game, a more intense competition among players with more evenly distributed skills will result, increasing social welfare.</a:t>
            </a:r>
          </a:p>
        </p:txBody>
      </p:sp>
    </p:spTree>
    <p:extLst>
      <p:ext uri="{BB962C8B-B14F-4D97-AF65-F5344CB8AC3E}">
        <p14:creationId xmlns:p14="http://schemas.microsoft.com/office/powerpoint/2010/main" val="1889874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A12145F0-5149-412D-9A3F-1E3051B3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3C02D1-B916-1CD1-E6D9-932B1E3023E6}"/>
              </a:ext>
            </a:extLst>
          </p:cNvPr>
          <p:cNvSpPr>
            <a:spLocks noGrp="1"/>
          </p:cNvSpPr>
          <p:nvPr>
            <p:ph type="title"/>
          </p:nvPr>
        </p:nvSpPr>
        <p:spPr>
          <a:xfrm>
            <a:off x="1090940" y="949306"/>
            <a:ext cx="10529560" cy="1225587"/>
          </a:xfrm>
        </p:spPr>
        <p:txBody>
          <a:bodyPr>
            <a:normAutofit/>
          </a:bodyPr>
          <a:lstStyle/>
          <a:p>
            <a:r>
              <a:rPr lang="en-US" sz="4000" dirty="0"/>
              <a:t>Proportional allocation</a:t>
            </a:r>
          </a:p>
        </p:txBody>
      </p:sp>
      <p:cxnSp>
        <p:nvCxnSpPr>
          <p:cNvPr id="15" name="Straight Connector 11">
            <a:extLst>
              <a:ext uri="{FF2B5EF4-FFF2-40B4-BE49-F238E27FC236}">
                <a16:creationId xmlns:a16="http://schemas.microsoft.com/office/drawing/2014/main" id="{F0748755-DDBC-46D0-91EC-1212A8EE2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18525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96D100A-A917-6830-373D-F9FE2D1F08CB}"/>
              </a:ext>
            </a:extLst>
          </p:cNvPr>
          <p:cNvSpPr>
            <a:spLocks noGrp="1"/>
          </p:cNvSpPr>
          <p:nvPr>
            <p:ph idx="1"/>
          </p:nvPr>
        </p:nvSpPr>
        <p:spPr>
          <a:xfrm>
            <a:off x="1090940" y="1971040"/>
            <a:ext cx="5193854" cy="4315459"/>
          </a:xfrm>
        </p:spPr>
        <p:txBody>
          <a:bodyPr anchor="t">
            <a:normAutofit/>
          </a:bodyPr>
          <a:lstStyle/>
          <a:p>
            <a:r>
              <a:rPr lang="en-US" kern="100" dirty="0">
                <a:effectLst/>
                <a:latin typeface="Open Sans" panose="020B0606030504020204" pitchFamily="34" charset="0"/>
                <a:ea typeface="Calibri" panose="020F0502020204030204" pitchFamily="34" charset="0"/>
                <a:cs typeface="Times New Roman" panose="02020603050405020304" pitchFamily="18" charset="0"/>
              </a:rPr>
              <a:t>While there is a favorable bias in favor of rewarding players who put forth a lot of effort, smooth allocation of prizes does not ensure that the prize will go to the player who put forth the most effort.</a:t>
            </a:r>
          </a:p>
          <a:p>
            <a:r>
              <a:rPr lang="en-US" kern="100" dirty="0">
                <a:effectLst/>
                <a:latin typeface="Open Sans" panose="020B0606030504020204" pitchFamily="34" charset="0"/>
                <a:ea typeface="Calibri" panose="020F0502020204030204" pitchFamily="34" charset="0"/>
                <a:cs typeface="Times New Roman" panose="02020603050405020304" pitchFamily="18" charset="0"/>
              </a:rPr>
              <a:t>A smooth allocation method called proportional allocation divides a prize fund among participants in accordance with their efforts, provided that at least one of them makes a strictly positive effort.</a:t>
            </a:r>
          </a:p>
          <a:p>
            <a:pPr marL="0" indent="0">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ADC4E462-8C9D-C453-F07F-8992097A2CD2}"/>
              </a:ext>
            </a:extLst>
          </p:cNvPr>
          <p:cNvPicPr>
            <a:picLocks noChangeAspect="1"/>
          </p:cNvPicPr>
          <p:nvPr/>
        </p:nvPicPr>
        <p:blipFill>
          <a:blip r:embed="rId2"/>
          <a:stretch>
            <a:fillRect/>
          </a:stretch>
        </p:blipFill>
        <p:spPr>
          <a:xfrm>
            <a:off x="7001888" y="2133600"/>
            <a:ext cx="4514022" cy="4152900"/>
          </a:xfrm>
          <a:prstGeom prst="rect">
            <a:avLst/>
          </a:prstGeom>
        </p:spPr>
      </p:pic>
    </p:spTree>
    <p:extLst>
      <p:ext uri="{BB962C8B-B14F-4D97-AF65-F5344CB8AC3E}">
        <p14:creationId xmlns:p14="http://schemas.microsoft.com/office/powerpoint/2010/main" val="293669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3A7244-1686-FAA0-7754-68DA71E7AEA8}"/>
              </a:ext>
            </a:extLst>
          </p:cNvPr>
          <p:cNvSpPr>
            <a:spLocks noGrp="1"/>
          </p:cNvSpPr>
          <p:nvPr>
            <p:ph idx="1"/>
          </p:nvPr>
        </p:nvSpPr>
        <p:spPr>
          <a:xfrm>
            <a:off x="1088136" y="1724025"/>
            <a:ext cx="9922764" cy="4562475"/>
          </a:xfrm>
        </p:spPr>
        <p:txBody>
          <a:bodyPr>
            <a:normAutofit/>
          </a:bodyPr>
          <a:lstStyle/>
          <a:p>
            <a:r>
              <a:rPr lang="en-US" sz="1800" kern="100" dirty="0">
                <a:solidFill>
                  <a:srgbClr val="252525"/>
                </a:solidFill>
                <a:effectLst/>
                <a:latin typeface="Open Sans" panose="020B0606030504020204" pitchFamily="34" charset="0"/>
                <a:ea typeface="Calibri" panose="020F0502020204030204" pitchFamily="34" charset="0"/>
                <a:cs typeface="Times New Roman" panose="02020603050405020304" pitchFamily="18" charset="0"/>
              </a:rPr>
              <a:t>The study of the relationship between the values of prizes given by various competitions and the effort expenditures across various competitions in a strategic equilibrium is made possible by game theory. </a:t>
            </a:r>
          </a:p>
          <a:p>
            <a:r>
              <a:rPr lang="en-US" sz="1800" kern="100" dirty="0">
                <a:solidFill>
                  <a:srgbClr val="252525"/>
                </a:solidFill>
                <a:effectLst/>
                <a:latin typeface="Open Sans" panose="020B0606030504020204" pitchFamily="34" charset="0"/>
                <a:ea typeface="Calibri" panose="020F0502020204030204" pitchFamily="34" charset="0"/>
                <a:cs typeface="Times New Roman" panose="02020603050405020304" pitchFamily="18" charset="0"/>
              </a:rPr>
              <a:t>The societal welfare is always at least 3/4 of the ideal value, and the maximum individual effort can be a freely chosen small fraction of the overall effort. The amount of effort put into any given contest can be significantly impacted by simultaneous contests, which are frequently conducted concurrently with other contests.</a:t>
            </a:r>
          </a:p>
          <a:p>
            <a:r>
              <a:rPr lang="en-US" b="0" i="0" dirty="0">
                <a:solidFill>
                  <a:srgbClr val="252525"/>
                </a:solidFill>
                <a:effectLst/>
                <a:latin typeface="Open Sans" panose="020B0606030504020204" pitchFamily="34" charset="0"/>
              </a:rPr>
              <a:t>Sequential contests and tournaments model contests where players simultaneously invest effort, such as single contests, multi-round two-player contests, war-of-attrition, and multi-round contests. Common contest architecture is a single-elimination tournament.</a:t>
            </a:r>
            <a:endParaRPr lang="en-US" sz="1800" kern="100" dirty="0">
              <a:solidFill>
                <a:srgbClr val="252525"/>
              </a:solidFill>
              <a:effectLst/>
              <a:latin typeface="Open Sans" panose="020B06060305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9539758"/>
      </p:ext>
    </p:extLst>
  </p:cSld>
  <p:clrMapOvr>
    <a:masterClrMapping/>
  </p:clrMapOvr>
</p:sld>
</file>

<file path=ppt/theme/theme1.xml><?xml version="1.0" encoding="utf-8"?>
<a:theme xmlns:a="http://schemas.openxmlformats.org/drawingml/2006/main" name="BjornVTI">
  <a:themeElements>
    <a:clrScheme name="Bjorn">
      <a:dk1>
        <a:sysClr val="windowText" lastClr="000000"/>
      </a:dk1>
      <a:lt1>
        <a:sysClr val="window" lastClr="FFFFFF"/>
      </a:lt1>
      <a:dk2>
        <a:srgbClr val="252747"/>
      </a:dk2>
      <a:lt2>
        <a:srgbClr val="ECE4E9"/>
      </a:lt2>
      <a:accent1>
        <a:srgbClr val="736EB6"/>
      </a:accent1>
      <a:accent2>
        <a:srgbClr val="AB5991"/>
      </a:accent2>
      <a:accent3>
        <a:srgbClr val="AC9F39"/>
      </a:accent3>
      <a:accent4>
        <a:srgbClr val="756029"/>
      </a:accent4>
      <a:accent5>
        <a:srgbClr val="E87850"/>
      </a:accent5>
      <a:accent6>
        <a:srgbClr val="C6922A"/>
      </a:accent6>
      <a:hlink>
        <a:srgbClr val="736EB6"/>
      </a:hlink>
      <a:folHlink>
        <a:srgbClr val="AB5991"/>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jornVTI" id="{D01443FD-65CF-4AEF-9B9D-4466C96F9785}" vid="{36EF4262-385E-40E6-B073-FB18FD98BF4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A0341101A8F1478A9A2DC8B5541E33" ma:contentTypeVersion="2" ma:contentTypeDescription="Create a new document." ma:contentTypeScope="" ma:versionID="0b3303ee4ae2abb9b17670e3f9194dd7">
  <xsd:schema xmlns:xsd="http://www.w3.org/2001/XMLSchema" xmlns:xs="http://www.w3.org/2001/XMLSchema" xmlns:p="http://schemas.microsoft.com/office/2006/metadata/properties" xmlns:ns3="6557b5ae-1388-4b46-8689-8235b3db51dc" targetNamespace="http://schemas.microsoft.com/office/2006/metadata/properties" ma:root="true" ma:fieldsID="1a750ecae0acb69aa93e42ef770a8385" ns3:_="">
    <xsd:import namespace="6557b5ae-1388-4b46-8689-8235b3db51d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57b5ae-1388-4b46-8689-8235b3db51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FB1C8D-9FFA-416F-94FA-70697EA808A5}">
  <ds:schemaRefs>
    <ds:schemaRef ds:uri="http://schemas.microsoft.com/sharepoint/v3/contenttype/forms"/>
  </ds:schemaRefs>
</ds:datastoreItem>
</file>

<file path=customXml/itemProps2.xml><?xml version="1.0" encoding="utf-8"?>
<ds:datastoreItem xmlns:ds="http://schemas.openxmlformats.org/officeDocument/2006/customXml" ds:itemID="{E350405F-AA6C-4956-9C21-C692CEC022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57b5ae-1388-4b46-8689-8235b3db51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5BEC5-5A3E-45E3-BA48-814AE6936388}">
  <ds:schemaRefs>
    <ds:schemaRef ds:uri="http://www.w3.org/XML/1998/namespace"/>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6557b5ae-1388-4b46-8689-8235b3db51dc"/>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613</TotalTime>
  <Words>1293</Words>
  <Application>Microsoft Office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Neue Haas Grotesk Text Pro</vt:lpstr>
      <vt:lpstr>Open Sans</vt:lpstr>
      <vt:lpstr>BjornVTI</vt:lpstr>
      <vt:lpstr>Contest Theory</vt:lpstr>
      <vt:lpstr>Introduction</vt:lpstr>
      <vt:lpstr>PowerPoint Presentation</vt:lpstr>
      <vt:lpstr>Strategic game models of contests</vt:lpstr>
      <vt:lpstr>PowerPoint Presentation</vt:lpstr>
      <vt:lpstr>Prize allocation</vt:lpstr>
      <vt:lpstr>PowerPoint Presentation</vt:lpstr>
      <vt:lpstr>Proportional allocation</vt:lpstr>
      <vt:lpstr>PowerPoint Presentation</vt:lpstr>
      <vt:lpstr>PowerPoint Presentation</vt:lpstr>
      <vt:lpstr>PowerPoint Presentation</vt:lpstr>
      <vt:lpstr>Motivation and future of topic</vt:lpstr>
      <vt:lpstr>References: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Contest Theory</dc:title>
  <dc:creator>Maddepuri, Saisusheel Chandra</dc:creator>
  <cp:lastModifiedBy>Maddepuri, Saisusheel Chandra</cp:lastModifiedBy>
  <cp:revision>13</cp:revision>
  <dcterms:created xsi:type="dcterms:W3CDTF">2023-03-27T03:29:09Z</dcterms:created>
  <dcterms:modified xsi:type="dcterms:W3CDTF">2023-05-01T13:03:03Z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0x010100E3A0341101A8F1478A9A2DC8B5541E33</vt:lpwstr>
  </property>
</Properties>
</file>