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8" r:id="rId1"/>
  </p:sldMasterIdLst>
  <p:sldIdLst>
    <p:sldId id="282" r:id="rId2"/>
    <p:sldId id="259" r:id="rId3"/>
    <p:sldId id="257" r:id="rId4"/>
    <p:sldId id="261" r:id="rId5"/>
    <p:sldId id="262" r:id="rId6"/>
    <p:sldId id="263" r:id="rId7"/>
    <p:sldId id="265" r:id="rId8"/>
    <p:sldId id="266" r:id="rId9"/>
    <p:sldId id="267" r:id="rId10"/>
    <p:sldId id="260" r:id="rId11"/>
    <p:sldId id="269" r:id="rId12"/>
    <p:sldId id="264" r:id="rId13"/>
    <p:sldId id="270" r:id="rId14"/>
    <p:sldId id="268" r:id="rId15"/>
    <p:sldId id="273" r:id="rId16"/>
    <p:sldId id="274" r:id="rId17"/>
    <p:sldId id="275" r:id="rId18"/>
    <p:sldId id="276" r:id="rId19"/>
    <p:sldId id="271" r:id="rId20"/>
    <p:sldId id="277" r:id="rId21"/>
    <p:sldId id="278" r:id="rId22"/>
    <p:sldId id="279"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4A691AF-DF32-7258-986D-01A8421DFB3A}" v="36" dt="2023-04-26T13:48:52.999"/>
    <p1510:client id="{2FB9280B-29B7-4C3A-8E56-932BB1D07F17}" v="362" dt="2023-04-19T21:55:31.519"/>
    <p1510:client id="{3CE4E4E0-4E2B-DB55-2EBA-B7D0CA974C73}" v="17" dt="2023-04-25T00:50:01.301"/>
    <p1510:client id="{42C839A6-98BA-9AEC-1D41-31717B6B1D16}" v="2409" dt="2023-04-24T20:27:32.752"/>
    <p1510:client id="{44DFFCC7-090D-4BFC-8A2F-6B016717F50B}" v="131" dt="2023-04-23T14:20:39.827"/>
    <p1510:client id="{6D6D8514-2A5E-477A-AD4D-C4F6DF22FA14}" v="464" dt="2023-04-23T15:17:40.630"/>
    <p1510:client id="{A98A7A4F-40D5-CD4E-A77A-3E1D5873A090}" v="1551" dt="2023-04-23T16:28:28.684"/>
    <p1510:client id="{D35C9CA5-9816-5C2C-13D7-7EF25C6109C9}" v="3349" dt="2023-04-26T02:41:42.002"/>
    <p1510:client id="{EFF8A2CC-53E4-2600-4C10-76DBC48BF2B8}" v="156" dt="2023-04-24T18:42:49.49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6" d="100"/>
          <a:sy n="86" d="100"/>
        </p:scale>
        <p:origin x="96" y="8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rawing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CBA1863-592F-4705-A19F-B709C6414505}"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DDB42B7B-9D23-416C-86B2-646E1C2A0A60}">
      <dgm:prSet/>
      <dgm:spPr/>
      <dgm:t>
        <a:bodyPr/>
        <a:lstStyle/>
        <a:p>
          <a:pPr rtl="0">
            <a:lnSpc>
              <a:spcPct val="100000"/>
            </a:lnSpc>
          </a:pPr>
          <a:r>
            <a:rPr lang="en-US" dirty="0">
              <a:latin typeface="Goudy Old Style"/>
            </a:rPr>
            <a:t> Introduction</a:t>
          </a:r>
          <a:endParaRPr lang="en-US" dirty="0"/>
        </a:p>
      </dgm:t>
    </dgm:pt>
    <dgm:pt modelId="{1618428F-2455-4D1D-A921-5048BFAAB005}" type="parTrans" cxnId="{C53192BA-C5AF-48B9-840D-968E8E763982}">
      <dgm:prSet/>
      <dgm:spPr/>
      <dgm:t>
        <a:bodyPr/>
        <a:lstStyle/>
        <a:p>
          <a:endParaRPr lang="en-US"/>
        </a:p>
      </dgm:t>
    </dgm:pt>
    <dgm:pt modelId="{DBE12548-3881-4C15-8FC1-FFD4A0648C4B}" type="sibTrans" cxnId="{C53192BA-C5AF-48B9-840D-968E8E763982}">
      <dgm:prSet/>
      <dgm:spPr/>
      <dgm:t>
        <a:bodyPr/>
        <a:lstStyle/>
        <a:p>
          <a:endParaRPr lang="en-US"/>
        </a:p>
      </dgm:t>
    </dgm:pt>
    <dgm:pt modelId="{BBF9A36C-05B4-49A5-9297-E2B65CC3819A}">
      <dgm:prSet phldr="0"/>
      <dgm:spPr/>
      <dgm:t>
        <a:bodyPr/>
        <a:lstStyle/>
        <a:p>
          <a:pPr rtl="0">
            <a:lnSpc>
              <a:spcPct val="100000"/>
            </a:lnSpc>
          </a:pPr>
          <a:r>
            <a:rPr lang="en-US" dirty="0">
              <a:latin typeface="Goudy Old Style"/>
            </a:rPr>
            <a:t> Applications</a:t>
          </a:r>
          <a:endParaRPr lang="en-US" dirty="0"/>
        </a:p>
      </dgm:t>
    </dgm:pt>
    <dgm:pt modelId="{1BAA004C-D710-41F5-866E-E67291920264}" type="parTrans" cxnId="{B38BD6C4-AE4D-484D-A944-C2158ACA54C3}">
      <dgm:prSet/>
      <dgm:spPr/>
      <dgm:t>
        <a:bodyPr/>
        <a:lstStyle/>
        <a:p>
          <a:endParaRPr lang="en-US"/>
        </a:p>
      </dgm:t>
    </dgm:pt>
    <dgm:pt modelId="{70EC3381-FE8E-43F6-82BA-EB16445B3CDA}" type="sibTrans" cxnId="{B38BD6C4-AE4D-484D-A944-C2158ACA54C3}">
      <dgm:prSet/>
      <dgm:spPr/>
      <dgm:t>
        <a:bodyPr/>
        <a:lstStyle/>
        <a:p>
          <a:endParaRPr lang="en-US"/>
        </a:p>
      </dgm:t>
    </dgm:pt>
    <dgm:pt modelId="{6A5BDA58-B58B-4C8A-9F8B-DD08E3A8F43F}">
      <dgm:prSet phldr="0"/>
      <dgm:spPr/>
      <dgm:t>
        <a:bodyPr/>
        <a:lstStyle/>
        <a:p>
          <a:pPr rtl="0">
            <a:lnSpc>
              <a:spcPct val="100000"/>
            </a:lnSpc>
          </a:pPr>
          <a:r>
            <a:rPr lang="en-US" dirty="0">
              <a:latin typeface="Goudy Old Style"/>
            </a:rPr>
            <a:t>  Brief</a:t>
          </a:r>
          <a:r>
            <a:rPr lang="en-US" dirty="0"/>
            <a:t> </a:t>
          </a:r>
          <a:r>
            <a:rPr lang="en-US" dirty="0">
              <a:latin typeface="Goudy Old Style"/>
            </a:rPr>
            <a:t>explanation of paper</a:t>
          </a:r>
        </a:p>
      </dgm:t>
    </dgm:pt>
    <dgm:pt modelId="{9895F22B-F49E-48F8-AAC2-24727B4F889D}" type="parTrans" cxnId="{7D886595-C80A-41B9-A9B1-E409A3F74474}">
      <dgm:prSet/>
      <dgm:spPr/>
    </dgm:pt>
    <dgm:pt modelId="{18583732-8ADC-4499-B5BA-07F7E5F733E7}" type="sibTrans" cxnId="{7D886595-C80A-41B9-A9B1-E409A3F74474}">
      <dgm:prSet/>
      <dgm:spPr/>
      <dgm:t>
        <a:bodyPr/>
        <a:lstStyle/>
        <a:p>
          <a:endParaRPr lang="en-US"/>
        </a:p>
      </dgm:t>
    </dgm:pt>
    <dgm:pt modelId="{30F31DC0-3C55-4E6C-925F-38FF4E0EE4C1}">
      <dgm:prSet phldr="0"/>
      <dgm:spPr/>
      <dgm:t>
        <a:bodyPr/>
        <a:lstStyle/>
        <a:p>
          <a:pPr>
            <a:lnSpc>
              <a:spcPct val="100000"/>
            </a:lnSpc>
          </a:pPr>
          <a:r>
            <a:rPr lang="en-US" dirty="0">
              <a:latin typeface="Goudy Old Style"/>
            </a:rPr>
            <a:t>Examples</a:t>
          </a:r>
        </a:p>
      </dgm:t>
    </dgm:pt>
    <dgm:pt modelId="{18545076-D9B2-4BF8-91C5-51B63A4ECB0A}" type="parTrans" cxnId="{20114EB3-4DDA-4741-8620-31C686CC9738}">
      <dgm:prSet/>
      <dgm:spPr/>
    </dgm:pt>
    <dgm:pt modelId="{91C09E11-3D96-4B2F-B5FB-7732D8FB1C26}" type="sibTrans" cxnId="{20114EB3-4DDA-4741-8620-31C686CC9738}">
      <dgm:prSet/>
      <dgm:spPr/>
    </dgm:pt>
    <dgm:pt modelId="{51AFA990-7B77-4850-8C4F-2772AF463E0A}" type="pres">
      <dgm:prSet presAssocID="{ECBA1863-592F-4705-A19F-B709C6414505}" presName="root" presStyleCnt="0">
        <dgm:presLayoutVars>
          <dgm:dir/>
          <dgm:resizeHandles val="exact"/>
        </dgm:presLayoutVars>
      </dgm:prSet>
      <dgm:spPr/>
    </dgm:pt>
    <dgm:pt modelId="{B75F35CB-E8ED-432C-A480-7215BA6CA66C}" type="pres">
      <dgm:prSet presAssocID="{DDB42B7B-9D23-416C-86B2-646E1C2A0A60}" presName="compNode" presStyleCnt="0"/>
      <dgm:spPr/>
    </dgm:pt>
    <dgm:pt modelId="{36637D54-DFEE-49F7-9393-AA70137BF103}" type="pres">
      <dgm:prSet presAssocID="{DDB42B7B-9D23-416C-86B2-646E1C2A0A60}" presName="bgRect" presStyleLbl="bgShp" presStyleIdx="0" presStyleCnt="4"/>
      <dgm:spPr/>
    </dgm:pt>
    <dgm:pt modelId="{D48DF89E-EFB6-4AEB-BA5C-0FB88A943C45}" type="pres">
      <dgm:prSet presAssocID="{DDB42B7B-9D23-416C-86B2-646E1C2A0A60}"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ooks"/>
        </a:ext>
      </dgm:extLst>
    </dgm:pt>
    <dgm:pt modelId="{F223A15A-4C0A-4AC9-9B35-21EDFB6BB662}" type="pres">
      <dgm:prSet presAssocID="{DDB42B7B-9D23-416C-86B2-646E1C2A0A60}" presName="spaceRect" presStyleCnt="0"/>
      <dgm:spPr/>
    </dgm:pt>
    <dgm:pt modelId="{FC69B5DF-34F8-4756-A66F-F18CAA394B7E}" type="pres">
      <dgm:prSet presAssocID="{DDB42B7B-9D23-416C-86B2-646E1C2A0A60}" presName="parTx" presStyleLbl="revTx" presStyleIdx="0" presStyleCnt="4">
        <dgm:presLayoutVars>
          <dgm:chMax val="0"/>
          <dgm:chPref val="0"/>
        </dgm:presLayoutVars>
      </dgm:prSet>
      <dgm:spPr/>
    </dgm:pt>
    <dgm:pt modelId="{BF676871-2588-4C64-9468-E76C3CC68178}" type="pres">
      <dgm:prSet presAssocID="{DBE12548-3881-4C15-8FC1-FFD4A0648C4B}" presName="sibTrans" presStyleCnt="0"/>
      <dgm:spPr/>
    </dgm:pt>
    <dgm:pt modelId="{563B47E7-AC24-4D46-8CFB-6538A472131E}" type="pres">
      <dgm:prSet presAssocID="{30F31DC0-3C55-4E6C-925F-38FF4E0EE4C1}" presName="compNode" presStyleCnt="0"/>
      <dgm:spPr/>
    </dgm:pt>
    <dgm:pt modelId="{CAB171BA-B07F-4F4B-8C14-09A9ACE3270E}" type="pres">
      <dgm:prSet presAssocID="{30F31DC0-3C55-4E6C-925F-38FF4E0EE4C1}" presName="bgRect" presStyleLbl="bgShp" presStyleIdx="1" presStyleCnt="4"/>
      <dgm:spPr/>
    </dgm:pt>
    <dgm:pt modelId="{260850FC-9CB5-4A9F-AF96-CD7F7FD1A8CF}" type="pres">
      <dgm:prSet presAssocID="{30F31DC0-3C55-4E6C-925F-38FF4E0EE4C1}"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ity"/>
        </a:ext>
      </dgm:extLst>
    </dgm:pt>
    <dgm:pt modelId="{978A85A9-DA72-480C-95E8-02849DE109FD}" type="pres">
      <dgm:prSet presAssocID="{30F31DC0-3C55-4E6C-925F-38FF4E0EE4C1}" presName="spaceRect" presStyleCnt="0"/>
      <dgm:spPr/>
    </dgm:pt>
    <dgm:pt modelId="{108A572F-08D3-4879-8FC7-DE6189F81C4C}" type="pres">
      <dgm:prSet presAssocID="{30F31DC0-3C55-4E6C-925F-38FF4E0EE4C1}" presName="parTx" presStyleLbl="revTx" presStyleIdx="1" presStyleCnt="4">
        <dgm:presLayoutVars>
          <dgm:chMax val="0"/>
          <dgm:chPref val="0"/>
        </dgm:presLayoutVars>
      </dgm:prSet>
      <dgm:spPr/>
    </dgm:pt>
    <dgm:pt modelId="{51AE17A8-84F2-4ACD-878F-1F61FA00892E}" type="pres">
      <dgm:prSet presAssocID="{91C09E11-3D96-4B2F-B5FB-7732D8FB1C26}" presName="sibTrans" presStyleCnt="0"/>
      <dgm:spPr/>
    </dgm:pt>
    <dgm:pt modelId="{D3D9E546-5C4C-4705-A9BA-7896665D9C31}" type="pres">
      <dgm:prSet presAssocID="{BBF9A36C-05B4-49A5-9297-E2B65CC3819A}" presName="compNode" presStyleCnt="0"/>
      <dgm:spPr/>
    </dgm:pt>
    <dgm:pt modelId="{CDBF92EF-9458-435F-ABE9-FFF94D444025}" type="pres">
      <dgm:prSet presAssocID="{BBF9A36C-05B4-49A5-9297-E2B65CC3819A}" presName="bgRect" presStyleLbl="bgShp" presStyleIdx="2" presStyleCnt="4"/>
      <dgm:spPr/>
    </dgm:pt>
    <dgm:pt modelId="{8A0F9F2C-2554-4909-90C3-AF730E188EF3}" type="pres">
      <dgm:prSet presAssocID="{BBF9A36C-05B4-49A5-9297-E2B65CC3819A}"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ocument"/>
        </a:ext>
      </dgm:extLst>
    </dgm:pt>
    <dgm:pt modelId="{20921141-3C7B-425C-B691-13467326BAB7}" type="pres">
      <dgm:prSet presAssocID="{BBF9A36C-05B4-49A5-9297-E2B65CC3819A}" presName="spaceRect" presStyleCnt="0"/>
      <dgm:spPr/>
    </dgm:pt>
    <dgm:pt modelId="{3FC86F8A-6EC0-4A1B-8E30-69376B398893}" type="pres">
      <dgm:prSet presAssocID="{BBF9A36C-05B4-49A5-9297-E2B65CC3819A}" presName="parTx" presStyleLbl="revTx" presStyleIdx="2" presStyleCnt="4">
        <dgm:presLayoutVars>
          <dgm:chMax val="0"/>
          <dgm:chPref val="0"/>
        </dgm:presLayoutVars>
      </dgm:prSet>
      <dgm:spPr/>
    </dgm:pt>
    <dgm:pt modelId="{7402FC94-F9B9-45DF-B627-FDA697D81BDD}" type="pres">
      <dgm:prSet presAssocID="{70EC3381-FE8E-43F6-82BA-EB16445B3CDA}" presName="sibTrans" presStyleCnt="0"/>
      <dgm:spPr/>
    </dgm:pt>
    <dgm:pt modelId="{BA81AB63-3D9A-4204-A606-A0818BD05261}" type="pres">
      <dgm:prSet presAssocID="{6A5BDA58-B58B-4C8A-9F8B-DD08E3A8F43F}" presName="compNode" presStyleCnt="0"/>
      <dgm:spPr/>
    </dgm:pt>
    <dgm:pt modelId="{90A69ED0-54FB-4113-945C-99B11F78269D}" type="pres">
      <dgm:prSet presAssocID="{6A5BDA58-B58B-4C8A-9F8B-DD08E3A8F43F}" presName="bgRect" presStyleLbl="bgShp" presStyleIdx="3" presStyleCnt="4"/>
      <dgm:spPr/>
    </dgm:pt>
    <dgm:pt modelId="{C01A09FF-47E4-4815-A8F8-2249EDB7644F}" type="pres">
      <dgm:prSet presAssocID="{6A5BDA58-B58B-4C8A-9F8B-DD08E3A8F43F}"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heckmark"/>
        </a:ext>
      </dgm:extLst>
    </dgm:pt>
    <dgm:pt modelId="{051FA33D-287B-42F4-8BE3-951316BEFA75}" type="pres">
      <dgm:prSet presAssocID="{6A5BDA58-B58B-4C8A-9F8B-DD08E3A8F43F}" presName="spaceRect" presStyleCnt="0"/>
      <dgm:spPr/>
    </dgm:pt>
    <dgm:pt modelId="{E1747B9E-117B-44D2-BAB9-408B861C9A67}" type="pres">
      <dgm:prSet presAssocID="{6A5BDA58-B58B-4C8A-9F8B-DD08E3A8F43F}" presName="parTx" presStyleLbl="revTx" presStyleIdx="3" presStyleCnt="4">
        <dgm:presLayoutVars>
          <dgm:chMax val="0"/>
          <dgm:chPref val="0"/>
        </dgm:presLayoutVars>
      </dgm:prSet>
      <dgm:spPr/>
    </dgm:pt>
  </dgm:ptLst>
  <dgm:cxnLst>
    <dgm:cxn modelId="{DC54F412-FDAA-4BF5-A2F4-5BA09188BBEC}" type="presOf" srcId="{DDB42B7B-9D23-416C-86B2-646E1C2A0A60}" destId="{FC69B5DF-34F8-4756-A66F-F18CAA394B7E}" srcOrd="0" destOrd="0" presId="urn:microsoft.com/office/officeart/2018/2/layout/IconVerticalSolidList"/>
    <dgm:cxn modelId="{4A1BCF21-F34D-4810-8660-0FE954626DC6}" type="presOf" srcId="{6A5BDA58-B58B-4C8A-9F8B-DD08E3A8F43F}" destId="{E1747B9E-117B-44D2-BAB9-408B861C9A67}" srcOrd="0" destOrd="0" presId="urn:microsoft.com/office/officeart/2018/2/layout/IconVerticalSolidList"/>
    <dgm:cxn modelId="{5390032C-1A2B-46CE-9D6D-FFEFCD484DF5}" type="presOf" srcId="{30F31DC0-3C55-4E6C-925F-38FF4E0EE4C1}" destId="{108A572F-08D3-4879-8FC7-DE6189F81C4C}" srcOrd="0" destOrd="0" presId="urn:microsoft.com/office/officeart/2018/2/layout/IconVerticalSolidList"/>
    <dgm:cxn modelId="{987A922D-9982-426C-A272-EFA1DB13CB1F}" type="presOf" srcId="{BBF9A36C-05B4-49A5-9297-E2B65CC3819A}" destId="{3FC86F8A-6EC0-4A1B-8E30-69376B398893}" srcOrd="0" destOrd="0" presId="urn:microsoft.com/office/officeart/2018/2/layout/IconVerticalSolidList"/>
    <dgm:cxn modelId="{7D886595-C80A-41B9-A9B1-E409A3F74474}" srcId="{ECBA1863-592F-4705-A19F-B709C6414505}" destId="{6A5BDA58-B58B-4C8A-9F8B-DD08E3A8F43F}" srcOrd="3" destOrd="0" parTransId="{9895F22B-F49E-48F8-AAC2-24727B4F889D}" sibTransId="{18583732-8ADC-4499-B5BA-07F7E5F733E7}"/>
    <dgm:cxn modelId="{20114EB3-4DDA-4741-8620-31C686CC9738}" srcId="{ECBA1863-592F-4705-A19F-B709C6414505}" destId="{30F31DC0-3C55-4E6C-925F-38FF4E0EE4C1}" srcOrd="1" destOrd="0" parTransId="{18545076-D9B2-4BF8-91C5-51B63A4ECB0A}" sibTransId="{91C09E11-3D96-4B2F-B5FB-7732D8FB1C26}"/>
    <dgm:cxn modelId="{C53192BA-C5AF-48B9-840D-968E8E763982}" srcId="{ECBA1863-592F-4705-A19F-B709C6414505}" destId="{DDB42B7B-9D23-416C-86B2-646E1C2A0A60}" srcOrd="0" destOrd="0" parTransId="{1618428F-2455-4D1D-A921-5048BFAAB005}" sibTransId="{DBE12548-3881-4C15-8FC1-FFD4A0648C4B}"/>
    <dgm:cxn modelId="{B38BD6C4-AE4D-484D-A944-C2158ACA54C3}" srcId="{ECBA1863-592F-4705-A19F-B709C6414505}" destId="{BBF9A36C-05B4-49A5-9297-E2B65CC3819A}" srcOrd="2" destOrd="0" parTransId="{1BAA004C-D710-41F5-866E-E67291920264}" sibTransId="{70EC3381-FE8E-43F6-82BA-EB16445B3CDA}"/>
    <dgm:cxn modelId="{8E54F8CD-F6A1-4844-8F91-110F5E23E5C3}" type="presOf" srcId="{ECBA1863-592F-4705-A19F-B709C6414505}" destId="{51AFA990-7B77-4850-8C4F-2772AF463E0A}" srcOrd="0" destOrd="0" presId="urn:microsoft.com/office/officeart/2018/2/layout/IconVerticalSolidList"/>
    <dgm:cxn modelId="{25730711-5700-48CA-9443-6DC366C2A15D}" type="presParOf" srcId="{51AFA990-7B77-4850-8C4F-2772AF463E0A}" destId="{B75F35CB-E8ED-432C-A480-7215BA6CA66C}" srcOrd="0" destOrd="0" presId="urn:microsoft.com/office/officeart/2018/2/layout/IconVerticalSolidList"/>
    <dgm:cxn modelId="{6FD2442D-F406-4C53-8049-74ED86D1F477}" type="presParOf" srcId="{B75F35CB-E8ED-432C-A480-7215BA6CA66C}" destId="{36637D54-DFEE-49F7-9393-AA70137BF103}" srcOrd="0" destOrd="0" presId="urn:microsoft.com/office/officeart/2018/2/layout/IconVerticalSolidList"/>
    <dgm:cxn modelId="{E7A49007-1051-4C17-86E8-5BA51726CFB9}" type="presParOf" srcId="{B75F35CB-E8ED-432C-A480-7215BA6CA66C}" destId="{D48DF89E-EFB6-4AEB-BA5C-0FB88A943C45}" srcOrd="1" destOrd="0" presId="urn:microsoft.com/office/officeart/2018/2/layout/IconVerticalSolidList"/>
    <dgm:cxn modelId="{022B86C4-4D40-4E29-953C-CF5943F37C11}" type="presParOf" srcId="{B75F35CB-E8ED-432C-A480-7215BA6CA66C}" destId="{F223A15A-4C0A-4AC9-9B35-21EDFB6BB662}" srcOrd="2" destOrd="0" presId="urn:microsoft.com/office/officeart/2018/2/layout/IconVerticalSolidList"/>
    <dgm:cxn modelId="{65371FDB-3CCA-4727-A2A3-7A6D01CEE3EB}" type="presParOf" srcId="{B75F35CB-E8ED-432C-A480-7215BA6CA66C}" destId="{FC69B5DF-34F8-4756-A66F-F18CAA394B7E}" srcOrd="3" destOrd="0" presId="urn:microsoft.com/office/officeart/2018/2/layout/IconVerticalSolidList"/>
    <dgm:cxn modelId="{42F913D8-A4A3-4B04-9DC3-123729C562F5}" type="presParOf" srcId="{51AFA990-7B77-4850-8C4F-2772AF463E0A}" destId="{BF676871-2588-4C64-9468-E76C3CC68178}" srcOrd="1" destOrd="0" presId="urn:microsoft.com/office/officeart/2018/2/layout/IconVerticalSolidList"/>
    <dgm:cxn modelId="{DB16F329-BBA8-4D4C-A636-FD4D844196E9}" type="presParOf" srcId="{51AFA990-7B77-4850-8C4F-2772AF463E0A}" destId="{563B47E7-AC24-4D46-8CFB-6538A472131E}" srcOrd="2" destOrd="0" presId="urn:microsoft.com/office/officeart/2018/2/layout/IconVerticalSolidList"/>
    <dgm:cxn modelId="{DD10AE7E-4E20-4AC4-8390-71A826651368}" type="presParOf" srcId="{563B47E7-AC24-4D46-8CFB-6538A472131E}" destId="{CAB171BA-B07F-4F4B-8C14-09A9ACE3270E}" srcOrd="0" destOrd="0" presId="urn:microsoft.com/office/officeart/2018/2/layout/IconVerticalSolidList"/>
    <dgm:cxn modelId="{8C0266A8-CD63-46D8-8A4F-D2A834C90FFD}" type="presParOf" srcId="{563B47E7-AC24-4D46-8CFB-6538A472131E}" destId="{260850FC-9CB5-4A9F-AF96-CD7F7FD1A8CF}" srcOrd="1" destOrd="0" presId="urn:microsoft.com/office/officeart/2018/2/layout/IconVerticalSolidList"/>
    <dgm:cxn modelId="{9EC35E86-27E8-4A36-9A36-004515215643}" type="presParOf" srcId="{563B47E7-AC24-4D46-8CFB-6538A472131E}" destId="{978A85A9-DA72-480C-95E8-02849DE109FD}" srcOrd="2" destOrd="0" presId="urn:microsoft.com/office/officeart/2018/2/layout/IconVerticalSolidList"/>
    <dgm:cxn modelId="{4A485CE2-4913-475B-BFEC-12ECD35C8CF2}" type="presParOf" srcId="{563B47E7-AC24-4D46-8CFB-6538A472131E}" destId="{108A572F-08D3-4879-8FC7-DE6189F81C4C}" srcOrd="3" destOrd="0" presId="urn:microsoft.com/office/officeart/2018/2/layout/IconVerticalSolidList"/>
    <dgm:cxn modelId="{D95CE549-4F64-46D2-A71B-8345B8CF8160}" type="presParOf" srcId="{51AFA990-7B77-4850-8C4F-2772AF463E0A}" destId="{51AE17A8-84F2-4ACD-878F-1F61FA00892E}" srcOrd="3" destOrd="0" presId="urn:microsoft.com/office/officeart/2018/2/layout/IconVerticalSolidList"/>
    <dgm:cxn modelId="{942D856F-B03E-44DF-8664-2F5E116F24E6}" type="presParOf" srcId="{51AFA990-7B77-4850-8C4F-2772AF463E0A}" destId="{D3D9E546-5C4C-4705-A9BA-7896665D9C31}" srcOrd="4" destOrd="0" presId="urn:microsoft.com/office/officeart/2018/2/layout/IconVerticalSolidList"/>
    <dgm:cxn modelId="{A719607F-9F99-40F6-AA5D-0EB531F396C1}" type="presParOf" srcId="{D3D9E546-5C4C-4705-A9BA-7896665D9C31}" destId="{CDBF92EF-9458-435F-ABE9-FFF94D444025}" srcOrd="0" destOrd="0" presId="urn:microsoft.com/office/officeart/2018/2/layout/IconVerticalSolidList"/>
    <dgm:cxn modelId="{9FCEDDF5-97FB-4B9C-8A6B-70BAD6E1175D}" type="presParOf" srcId="{D3D9E546-5C4C-4705-A9BA-7896665D9C31}" destId="{8A0F9F2C-2554-4909-90C3-AF730E188EF3}" srcOrd="1" destOrd="0" presId="urn:microsoft.com/office/officeart/2018/2/layout/IconVerticalSolidList"/>
    <dgm:cxn modelId="{D85AFB77-6694-4E89-9E94-48DB374A0FD5}" type="presParOf" srcId="{D3D9E546-5C4C-4705-A9BA-7896665D9C31}" destId="{20921141-3C7B-425C-B691-13467326BAB7}" srcOrd="2" destOrd="0" presId="urn:microsoft.com/office/officeart/2018/2/layout/IconVerticalSolidList"/>
    <dgm:cxn modelId="{0BEEDCBF-D7FA-426E-8DE4-365534296757}" type="presParOf" srcId="{D3D9E546-5C4C-4705-A9BA-7896665D9C31}" destId="{3FC86F8A-6EC0-4A1B-8E30-69376B398893}" srcOrd="3" destOrd="0" presId="urn:microsoft.com/office/officeart/2018/2/layout/IconVerticalSolidList"/>
    <dgm:cxn modelId="{C98E5E1A-26F9-4D00-A020-212593112EAA}" type="presParOf" srcId="{51AFA990-7B77-4850-8C4F-2772AF463E0A}" destId="{7402FC94-F9B9-45DF-B627-FDA697D81BDD}" srcOrd="5" destOrd="0" presId="urn:microsoft.com/office/officeart/2018/2/layout/IconVerticalSolidList"/>
    <dgm:cxn modelId="{B54E9A63-CF12-4863-9FCB-2D6DB7B4BBF2}" type="presParOf" srcId="{51AFA990-7B77-4850-8C4F-2772AF463E0A}" destId="{BA81AB63-3D9A-4204-A606-A0818BD05261}" srcOrd="6" destOrd="0" presId="urn:microsoft.com/office/officeart/2018/2/layout/IconVerticalSolidList"/>
    <dgm:cxn modelId="{9B230A1E-91CF-4A22-8E05-296712E2A841}" type="presParOf" srcId="{BA81AB63-3D9A-4204-A606-A0818BD05261}" destId="{90A69ED0-54FB-4113-945C-99B11F78269D}" srcOrd="0" destOrd="0" presId="urn:microsoft.com/office/officeart/2018/2/layout/IconVerticalSolidList"/>
    <dgm:cxn modelId="{C020266C-20C8-4442-AECB-87511BD16FAE}" type="presParOf" srcId="{BA81AB63-3D9A-4204-A606-A0818BD05261}" destId="{C01A09FF-47E4-4815-A8F8-2249EDB7644F}" srcOrd="1" destOrd="0" presId="urn:microsoft.com/office/officeart/2018/2/layout/IconVerticalSolidList"/>
    <dgm:cxn modelId="{70572F83-26FF-418D-94E6-51C49F9B5B05}" type="presParOf" srcId="{BA81AB63-3D9A-4204-A606-A0818BD05261}" destId="{051FA33D-287B-42F4-8BE3-951316BEFA75}" srcOrd="2" destOrd="0" presId="urn:microsoft.com/office/officeart/2018/2/layout/IconVerticalSolidList"/>
    <dgm:cxn modelId="{023AFE63-75E7-42C3-A011-F61682734B10}" type="presParOf" srcId="{BA81AB63-3D9A-4204-A606-A0818BD05261}" destId="{E1747B9E-117B-44D2-BAB9-408B861C9A67}"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637D54-DFEE-49F7-9393-AA70137BF103}">
      <dsp:nvSpPr>
        <dsp:cNvPr id="0" name=""/>
        <dsp:cNvSpPr/>
      </dsp:nvSpPr>
      <dsp:spPr>
        <a:xfrm>
          <a:off x="0" y="2372"/>
          <a:ext cx="6265333" cy="120264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48DF89E-EFB6-4AEB-BA5C-0FB88A943C45}">
      <dsp:nvSpPr>
        <dsp:cNvPr id="0" name=""/>
        <dsp:cNvSpPr/>
      </dsp:nvSpPr>
      <dsp:spPr>
        <a:xfrm>
          <a:off x="363800" y="272968"/>
          <a:ext cx="661454" cy="66145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C69B5DF-34F8-4756-A66F-F18CAA394B7E}">
      <dsp:nvSpPr>
        <dsp:cNvPr id="0" name=""/>
        <dsp:cNvSpPr/>
      </dsp:nvSpPr>
      <dsp:spPr>
        <a:xfrm>
          <a:off x="1389054" y="2372"/>
          <a:ext cx="4876278" cy="12026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280" tIns="127280" rIns="127280" bIns="127280" numCol="1" spcCol="1270" anchor="ctr" anchorCtr="0">
          <a:noAutofit/>
        </a:bodyPr>
        <a:lstStyle/>
        <a:p>
          <a:pPr marL="0" lvl="0" indent="0" algn="l" defTabSz="977900" rtl="0">
            <a:lnSpc>
              <a:spcPct val="100000"/>
            </a:lnSpc>
            <a:spcBef>
              <a:spcPct val="0"/>
            </a:spcBef>
            <a:spcAft>
              <a:spcPct val="35000"/>
            </a:spcAft>
            <a:buNone/>
          </a:pPr>
          <a:r>
            <a:rPr lang="en-US" sz="2200" kern="1200" dirty="0">
              <a:latin typeface="Goudy Old Style"/>
            </a:rPr>
            <a:t> Introduction</a:t>
          </a:r>
          <a:endParaRPr lang="en-US" sz="2200" kern="1200" dirty="0"/>
        </a:p>
      </dsp:txBody>
      <dsp:txXfrm>
        <a:off x="1389054" y="2372"/>
        <a:ext cx="4876278" cy="1202644"/>
      </dsp:txXfrm>
    </dsp:sp>
    <dsp:sp modelId="{CAB171BA-B07F-4F4B-8C14-09A9ACE3270E}">
      <dsp:nvSpPr>
        <dsp:cNvPr id="0" name=""/>
        <dsp:cNvSpPr/>
      </dsp:nvSpPr>
      <dsp:spPr>
        <a:xfrm>
          <a:off x="0" y="1505679"/>
          <a:ext cx="6265333" cy="120264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60850FC-9CB5-4A9F-AF96-CD7F7FD1A8CF}">
      <dsp:nvSpPr>
        <dsp:cNvPr id="0" name=""/>
        <dsp:cNvSpPr/>
      </dsp:nvSpPr>
      <dsp:spPr>
        <a:xfrm>
          <a:off x="363800" y="1776274"/>
          <a:ext cx="661454" cy="66145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08A572F-08D3-4879-8FC7-DE6189F81C4C}">
      <dsp:nvSpPr>
        <dsp:cNvPr id="0" name=""/>
        <dsp:cNvSpPr/>
      </dsp:nvSpPr>
      <dsp:spPr>
        <a:xfrm>
          <a:off x="1389054" y="1505679"/>
          <a:ext cx="4876278" cy="12026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280" tIns="127280" rIns="127280" bIns="127280" numCol="1" spcCol="1270" anchor="ctr" anchorCtr="0">
          <a:noAutofit/>
        </a:bodyPr>
        <a:lstStyle/>
        <a:p>
          <a:pPr marL="0" lvl="0" indent="0" algn="l" defTabSz="977900">
            <a:lnSpc>
              <a:spcPct val="100000"/>
            </a:lnSpc>
            <a:spcBef>
              <a:spcPct val="0"/>
            </a:spcBef>
            <a:spcAft>
              <a:spcPct val="35000"/>
            </a:spcAft>
            <a:buNone/>
          </a:pPr>
          <a:r>
            <a:rPr lang="en-US" sz="2200" kern="1200" dirty="0">
              <a:latin typeface="Goudy Old Style"/>
            </a:rPr>
            <a:t>Examples</a:t>
          </a:r>
        </a:p>
      </dsp:txBody>
      <dsp:txXfrm>
        <a:off x="1389054" y="1505679"/>
        <a:ext cx="4876278" cy="1202644"/>
      </dsp:txXfrm>
    </dsp:sp>
    <dsp:sp modelId="{CDBF92EF-9458-435F-ABE9-FFF94D444025}">
      <dsp:nvSpPr>
        <dsp:cNvPr id="0" name=""/>
        <dsp:cNvSpPr/>
      </dsp:nvSpPr>
      <dsp:spPr>
        <a:xfrm>
          <a:off x="0" y="3008985"/>
          <a:ext cx="6265333" cy="120264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A0F9F2C-2554-4909-90C3-AF730E188EF3}">
      <dsp:nvSpPr>
        <dsp:cNvPr id="0" name=""/>
        <dsp:cNvSpPr/>
      </dsp:nvSpPr>
      <dsp:spPr>
        <a:xfrm>
          <a:off x="363800" y="3279580"/>
          <a:ext cx="661454" cy="66145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FC86F8A-6EC0-4A1B-8E30-69376B398893}">
      <dsp:nvSpPr>
        <dsp:cNvPr id="0" name=""/>
        <dsp:cNvSpPr/>
      </dsp:nvSpPr>
      <dsp:spPr>
        <a:xfrm>
          <a:off x="1389054" y="3008985"/>
          <a:ext cx="4876278" cy="12026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280" tIns="127280" rIns="127280" bIns="127280" numCol="1" spcCol="1270" anchor="ctr" anchorCtr="0">
          <a:noAutofit/>
        </a:bodyPr>
        <a:lstStyle/>
        <a:p>
          <a:pPr marL="0" lvl="0" indent="0" algn="l" defTabSz="977900" rtl="0">
            <a:lnSpc>
              <a:spcPct val="100000"/>
            </a:lnSpc>
            <a:spcBef>
              <a:spcPct val="0"/>
            </a:spcBef>
            <a:spcAft>
              <a:spcPct val="35000"/>
            </a:spcAft>
            <a:buNone/>
          </a:pPr>
          <a:r>
            <a:rPr lang="en-US" sz="2200" kern="1200" dirty="0">
              <a:latin typeface="Goudy Old Style"/>
            </a:rPr>
            <a:t> Applications</a:t>
          </a:r>
          <a:endParaRPr lang="en-US" sz="2200" kern="1200" dirty="0"/>
        </a:p>
      </dsp:txBody>
      <dsp:txXfrm>
        <a:off x="1389054" y="3008985"/>
        <a:ext cx="4876278" cy="1202644"/>
      </dsp:txXfrm>
    </dsp:sp>
    <dsp:sp modelId="{90A69ED0-54FB-4113-945C-99B11F78269D}">
      <dsp:nvSpPr>
        <dsp:cNvPr id="0" name=""/>
        <dsp:cNvSpPr/>
      </dsp:nvSpPr>
      <dsp:spPr>
        <a:xfrm>
          <a:off x="0" y="4512291"/>
          <a:ext cx="6265333" cy="120264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01A09FF-47E4-4815-A8F8-2249EDB7644F}">
      <dsp:nvSpPr>
        <dsp:cNvPr id="0" name=""/>
        <dsp:cNvSpPr/>
      </dsp:nvSpPr>
      <dsp:spPr>
        <a:xfrm>
          <a:off x="363800" y="4782886"/>
          <a:ext cx="661454" cy="66145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1747B9E-117B-44D2-BAB9-408B861C9A67}">
      <dsp:nvSpPr>
        <dsp:cNvPr id="0" name=""/>
        <dsp:cNvSpPr/>
      </dsp:nvSpPr>
      <dsp:spPr>
        <a:xfrm>
          <a:off x="1389054" y="4512291"/>
          <a:ext cx="4876278" cy="12026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280" tIns="127280" rIns="127280" bIns="127280" numCol="1" spcCol="1270" anchor="ctr" anchorCtr="0">
          <a:noAutofit/>
        </a:bodyPr>
        <a:lstStyle/>
        <a:p>
          <a:pPr marL="0" lvl="0" indent="0" algn="l" defTabSz="977900" rtl="0">
            <a:lnSpc>
              <a:spcPct val="100000"/>
            </a:lnSpc>
            <a:spcBef>
              <a:spcPct val="0"/>
            </a:spcBef>
            <a:spcAft>
              <a:spcPct val="35000"/>
            </a:spcAft>
            <a:buNone/>
          </a:pPr>
          <a:r>
            <a:rPr lang="en-US" sz="2200" kern="1200" dirty="0">
              <a:latin typeface="Goudy Old Style"/>
            </a:rPr>
            <a:t>  Brief</a:t>
          </a:r>
          <a:r>
            <a:rPr lang="en-US" sz="2200" kern="1200" dirty="0"/>
            <a:t> </a:t>
          </a:r>
          <a:r>
            <a:rPr lang="en-US" sz="2200" kern="1200" dirty="0">
              <a:latin typeface="Goudy Old Style"/>
            </a:rPr>
            <a:t>explanation of paper</a:t>
          </a:r>
        </a:p>
      </dsp:txBody>
      <dsp:txXfrm>
        <a:off x="1389054" y="4512291"/>
        <a:ext cx="4876278" cy="1202644"/>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57C3F-0FB2-4B2E-BA6A-FEEEFF1AF7E3}"/>
              </a:ext>
            </a:extLst>
          </p:cNvPr>
          <p:cNvSpPr>
            <a:spLocks noGrp="1"/>
          </p:cNvSpPr>
          <p:nvPr>
            <p:ph type="ctrTitle"/>
          </p:nvPr>
        </p:nvSpPr>
        <p:spPr>
          <a:xfrm>
            <a:off x="2057400" y="685801"/>
            <a:ext cx="8115300" cy="3046228"/>
          </a:xfrm>
        </p:spPr>
        <p:txBody>
          <a:bodyPr anchor="b">
            <a:normAutofit/>
          </a:bodyPr>
          <a:lstStyle>
            <a:lvl1pPr algn="ctr">
              <a:defRPr sz="3600" cap="all" spc="300" baseline="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08583AE9-1CC1-4572-A6E5-E97F80E47661}"/>
              </a:ext>
            </a:extLst>
          </p:cNvPr>
          <p:cNvSpPr>
            <a:spLocks noGrp="1"/>
          </p:cNvSpPr>
          <p:nvPr>
            <p:ph type="subTitle" idx="1"/>
          </p:nvPr>
        </p:nvSpPr>
        <p:spPr>
          <a:xfrm>
            <a:off x="2057400" y="4114800"/>
            <a:ext cx="8115300" cy="2057400"/>
          </a:xfrm>
        </p:spPr>
        <p:txBody>
          <a:bodyPr/>
          <a:lstStyle>
            <a:lvl1pPr marL="0" indent="0" algn="ctr">
              <a:buNone/>
              <a:defRPr sz="240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9C04DE7C-68AB-403D-B9D8-7398C292C6DA}"/>
              </a:ext>
            </a:extLst>
          </p:cNvPr>
          <p:cNvSpPr>
            <a:spLocks noGrp="1"/>
          </p:cNvSpPr>
          <p:nvPr>
            <p:ph type="dt" sz="half" idx="10"/>
          </p:nvPr>
        </p:nvSpPr>
        <p:spPr/>
        <p:txBody>
          <a:bodyPr/>
          <a:lstStyle/>
          <a:p>
            <a:fld id="{23FEA57E-7C1A-457B-A4CD-5DCEB057B502}" type="datetime1">
              <a:rPr lang="en-US" smtClean="0"/>
              <a:t>4/26/2023</a:t>
            </a:fld>
            <a:endParaRPr lang="en-US" dirty="0"/>
          </a:p>
        </p:txBody>
      </p:sp>
      <p:sp>
        <p:nvSpPr>
          <p:cNvPr id="5" name="Footer Placeholder 4">
            <a:extLst>
              <a:ext uri="{FF2B5EF4-FFF2-40B4-BE49-F238E27FC236}">
                <a16:creationId xmlns:a16="http://schemas.microsoft.com/office/drawing/2014/main" id="{51003E50-6613-4D86-AA22-43B14E7279E9}"/>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03069AB5-A56D-471F-9236-EFA981E2EA03}"/>
              </a:ext>
            </a:extLst>
          </p:cNvPr>
          <p:cNvSpPr>
            <a:spLocks noGrp="1"/>
          </p:cNvSpPr>
          <p:nvPr>
            <p:ph type="sldNum" sz="quarter" idx="12"/>
          </p:nvPr>
        </p:nvSpPr>
        <p:spPr/>
        <p:txBody>
          <a:bodyPr/>
          <a:lstStyle/>
          <a:p>
            <a:fld id="{F8E28480-1C08-4458-AD97-0283E6FFD09D}" type="slidenum">
              <a:rPr lang="en-US" smtClean="0"/>
              <a:t>‹#›</a:t>
            </a:fld>
            <a:endParaRPr lang="en-US" dirty="0"/>
          </a:p>
        </p:txBody>
      </p:sp>
    </p:spTree>
    <p:extLst>
      <p:ext uri="{BB962C8B-B14F-4D97-AF65-F5344CB8AC3E}">
        <p14:creationId xmlns:p14="http://schemas.microsoft.com/office/powerpoint/2010/main" val="39057090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2744C-12E6-455B-B646-2EA92DE0E9A2}"/>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B7D71C4D-C062-4EEE-9A9A-31ADCC5C876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944DC97-C26E-407A-9E29-68C52D547BDA}"/>
              </a:ext>
            </a:extLst>
          </p:cNvPr>
          <p:cNvSpPr>
            <a:spLocks noGrp="1"/>
          </p:cNvSpPr>
          <p:nvPr>
            <p:ph type="dt" sz="half" idx="10"/>
          </p:nvPr>
        </p:nvSpPr>
        <p:spPr/>
        <p:txBody>
          <a:bodyPr/>
          <a:lstStyle/>
          <a:p>
            <a:fld id="{11789749-A4CD-447F-8298-2B7988C91CEA}" type="datetime1">
              <a:rPr lang="en-US" smtClean="0"/>
              <a:t>4/26/2023</a:t>
            </a:fld>
            <a:endParaRPr lang="en-US"/>
          </a:p>
        </p:txBody>
      </p:sp>
      <p:sp>
        <p:nvSpPr>
          <p:cNvPr id="5" name="Footer Placeholder 4">
            <a:extLst>
              <a:ext uri="{FF2B5EF4-FFF2-40B4-BE49-F238E27FC236}">
                <a16:creationId xmlns:a16="http://schemas.microsoft.com/office/drawing/2014/main" id="{E72E9353-B771-47FF-975E-72337414E0ED}"/>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1EA5A858-B8B2-4364-A7D0-B2E8FAE0ADD4}"/>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5573107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2A6BABE-D80C-4F54-A03C-E1F9EBCA832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9285191-EF5B-48BE-AB5D-B7BA4C3D093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FA387A-1231-4FE3-8574-D4331A3432D2}"/>
              </a:ext>
            </a:extLst>
          </p:cNvPr>
          <p:cNvSpPr>
            <a:spLocks noGrp="1"/>
          </p:cNvSpPr>
          <p:nvPr>
            <p:ph type="dt" sz="half" idx="10"/>
          </p:nvPr>
        </p:nvSpPr>
        <p:spPr/>
        <p:txBody>
          <a:bodyPr/>
          <a:lstStyle/>
          <a:p>
            <a:fld id="{BA0444D3-C0BA-4587-A56C-581AB9F841BE}" type="datetime1">
              <a:rPr lang="en-US" smtClean="0"/>
              <a:t>4/26/2023</a:t>
            </a:fld>
            <a:endParaRPr lang="en-US"/>
          </a:p>
        </p:txBody>
      </p:sp>
      <p:sp>
        <p:nvSpPr>
          <p:cNvPr id="5" name="Footer Placeholder 4">
            <a:extLst>
              <a:ext uri="{FF2B5EF4-FFF2-40B4-BE49-F238E27FC236}">
                <a16:creationId xmlns:a16="http://schemas.microsoft.com/office/drawing/2014/main" id="{02F21559-4901-4AD3-ABE7-DF0235457312}"/>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D8F6C18E-B751-4E7B-9CD8-1BF44DAB80F4}"/>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37158607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9B412-EBAB-4569-B3D9-6B346BF837B2}"/>
              </a:ext>
            </a:extLst>
          </p:cNvPr>
          <p:cNvSpPr>
            <a:spLocks noGrp="1"/>
          </p:cNvSpPr>
          <p:nvPr>
            <p:ph type="title"/>
          </p:nvPr>
        </p:nvSpPr>
        <p:spPr>
          <a:xfrm>
            <a:off x="1371600" y="685800"/>
            <a:ext cx="9486900" cy="1371600"/>
          </a:xfrm>
        </p:spPr>
        <p:txBody>
          <a:bodyPr>
            <a:normAutofit/>
          </a:bodyPr>
          <a:lstStyle>
            <a:lvl1pPr algn="l">
              <a:defRPr sz="3200" cap="all" spc="300" baseline="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5E7C8AE-B0F4-404F-BCAD-A14C18E50D9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B8AA9CAD-DAFB-4DE3-9C41-7FD03EA8D8DD}"/>
              </a:ext>
            </a:extLst>
          </p:cNvPr>
          <p:cNvSpPr>
            <a:spLocks noGrp="1"/>
          </p:cNvSpPr>
          <p:nvPr>
            <p:ph type="dt" sz="half" idx="10"/>
          </p:nvPr>
        </p:nvSpPr>
        <p:spPr/>
        <p:txBody>
          <a:bodyPr/>
          <a:lstStyle/>
          <a:p>
            <a:fld id="{201AF2CE-4F37-411C-A3EE-BBBE223265BF}" type="datetime1">
              <a:rPr lang="en-US" smtClean="0"/>
              <a:t>4/26/2023</a:t>
            </a:fld>
            <a:endParaRPr lang="en-US"/>
          </a:p>
        </p:txBody>
      </p:sp>
      <p:sp>
        <p:nvSpPr>
          <p:cNvPr id="5" name="Footer Placeholder 4">
            <a:extLst>
              <a:ext uri="{FF2B5EF4-FFF2-40B4-BE49-F238E27FC236}">
                <a16:creationId xmlns:a16="http://schemas.microsoft.com/office/drawing/2014/main" id="{8FCE3137-8136-46C5-AC2F-49E5F55E4C73}"/>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AF1AB6EF-A0B1-4706-AE44-253A6B182D48}"/>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42870168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02F68-BF19-468D-B422-54B6D189FA58}"/>
              </a:ext>
            </a:extLst>
          </p:cNvPr>
          <p:cNvSpPr>
            <a:spLocks noGrp="1"/>
          </p:cNvSpPr>
          <p:nvPr>
            <p:ph type="title"/>
          </p:nvPr>
        </p:nvSpPr>
        <p:spPr>
          <a:xfrm>
            <a:off x="831850" y="1709738"/>
            <a:ext cx="10515600" cy="2774071"/>
          </a:xfrm>
        </p:spPr>
        <p:txBody>
          <a:bodyPr anchor="b">
            <a:normAutofit/>
          </a:bodyPr>
          <a:lstStyle>
            <a:lvl1pPr algn="ct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BCBF7D7-84D4-4A39-B44E-9B029EEB1FE8}"/>
              </a:ext>
            </a:extLst>
          </p:cNvPr>
          <p:cNvSpPr>
            <a:spLocks noGrp="1"/>
          </p:cNvSpPr>
          <p:nvPr>
            <p:ph type="body" idx="1"/>
          </p:nvPr>
        </p:nvSpPr>
        <p:spPr>
          <a:xfrm>
            <a:off x="831850" y="4641624"/>
            <a:ext cx="10515600" cy="1448026"/>
          </a:xfrm>
        </p:spPr>
        <p:txBody>
          <a:bodyPr/>
          <a:lstStyle>
            <a:lvl1pPr marL="0" indent="0" algn="ctr">
              <a:buNone/>
              <a:defRPr sz="2400" i="1">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9E29709-D243-41E8-89FA-62FA7AEB52E1}"/>
              </a:ext>
            </a:extLst>
          </p:cNvPr>
          <p:cNvSpPr>
            <a:spLocks noGrp="1"/>
          </p:cNvSpPr>
          <p:nvPr>
            <p:ph type="dt" sz="half" idx="10"/>
          </p:nvPr>
        </p:nvSpPr>
        <p:spPr/>
        <p:txBody>
          <a:bodyPr/>
          <a:lstStyle/>
          <a:p>
            <a:fld id="{C96083D4-708C-4BB5-B4FD-30CE9FA12FD5}" type="datetime1">
              <a:rPr lang="en-US" smtClean="0"/>
              <a:t>4/26/2023</a:t>
            </a:fld>
            <a:endParaRPr lang="en-US"/>
          </a:p>
        </p:txBody>
      </p:sp>
      <p:sp>
        <p:nvSpPr>
          <p:cNvPr id="5" name="Footer Placeholder 4">
            <a:extLst>
              <a:ext uri="{FF2B5EF4-FFF2-40B4-BE49-F238E27FC236}">
                <a16:creationId xmlns:a16="http://schemas.microsoft.com/office/drawing/2014/main" id="{5AAB99C0-DC2A-4133-A10D-D43A1E05BB1A}"/>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98122EFD-A17E-47F5-8AC9-EFD6D813DBE7}"/>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40334431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C668D-BFBE-4765-A294-8303931B57C9}"/>
              </a:ext>
            </a:extLst>
          </p:cNvPr>
          <p:cNvSpPr>
            <a:spLocks noGrp="1"/>
          </p:cNvSpPr>
          <p:nvPr>
            <p:ph type="title"/>
          </p:nvPr>
        </p:nvSpPr>
        <p:spPr>
          <a:xfrm>
            <a:off x="1346071" y="566278"/>
            <a:ext cx="9512429" cy="965458"/>
          </a:xfrm>
        </p:spPr>
        <p:txBody>
          <a:bodyPr/>
          <a:lstStyle>
            <a:lvl1pPr algn="ctr">
              <a:defRPr cap="all" spc="300" baseline="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1B3C212-F55F-4D0D-BFA7-F00A33CAA196}"/>
              </a:ext>
            </a:extLst>
          </p:cNvPr>
          <p:cNvSpPr>
            <a:spLocks noGrp="1"/>
          </p:cNvSpPr>
          <p:nvPr>
            <p:ph sz="half" idx="1"/>
          </p:nvPr>
        </p:nvSpPr>
        <p:spPr>
          <a:xfrm>
            <a:off x="909758" y="2057400"/>
            <a:ext cx="5031521" cy="4119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7154BDD7-2575-4E82-887D-DCAF9EB15924}"/>
              </a:ext>
            </a:extLst>
          </p:cNvPr>
          <p:cNvSpPr>
            <a:spLocks noGrp="1"/>
          </p:cNvSpPr>
          <p:nvPr>
            <p:ph sz="half" idx="2"/>
          </p:nvPr>
        </p:nvSpPr>
        <p:spPr>
          <a:xfrm>
            <a:off x="6265408" y="2057401"/>
            <a:ext cx="5016834" cy="41195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89CAECC8-3C3A-4A5D-AB7A-1F99E5023D3F}"/>
              </a:ext>
            </a:extLst>
          </p:cNvPr>
          <p:cNvSpPr>
            <a:spLocks noGrp="1"/>
          </p:cNvSpPr>
          <p:nvPr>
            <p:ph type="dt" sz="half" idx="10"/>
          </p:nvPr>
        </p:nvSpPr>
        <p:spPr/>
        <p:txBody>
          <a:bodyPr/>
          <a:lstStyle/>
          <a:p>
            <a:fld id="{D0D239B2-65BC-4C2A-A62B-3EABFE9590E4}" type="datetime1">
              <a:rPr lang="en-US" smtClean="0"/>
              <a:t>4/26/2023</a:t>
            </a:fld>
            <a:endParaRPr lang="en-US"/>
          </a:p>
        </p:txBody>
      </p:sp>
      <p:sp>
        <p:nvSpPr>
          <p:cNvPr id="6" name="Footer Placeholder 5">
            <a:extLst>
              <a:ext uri="{FF2B5EF4-FFF2-40B4-BE49-F238E27FC236}">
                <a16:creationId xmlns:a16="http://schemas.microsoft.com/office/drawing/2014/main" id="{4447609B-ACA4-4323-9340-C7DB166D7A50}"/>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77409EA3-C5C7-4AC6-956A-DB9A3B4F3142}"/>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7428689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0CDE0-7431-4F05-AA47-F10EB46C9608}"/>
              </a:ext>
            </a:extLst>
          </p:cNvPr>
          <p:cNvSpPr>
            <a:spLocks noGrp="1"/>
          </p:cNvSpPr>
          <p:nvPr>
            <p:ph type="title"/>
          </p:nvPr>
        </p:nvSpPr>
        <p:spPr>
          <a:xfrm>
            <a:off x="839788" y="365126"/>
            <a:ext cx="10276552" cy="1149350"/>
          </a:xfrm>
        </p:spPr>
        <p:txBody>
          <a:bodyPr>
            <a:normAutofit/>
          </a:bodyPr>
          <a:lstStyle>
            <a:lvl1pPr algn="ctr">
              <a:defRPr sz="3200" cap="all" spc="300"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6D9FFA7-D3EA-4CB8-A471-94235AD62592}"/>
              </a:ext>
            </a:extLst>
          </p:cNvPr>
          <p:cNvSpPr>
            <a:spLocks noGrp="1"/>
          </p:cNvSpPr>
          <p:nvPr>
            <p:ph type="body" idx="1"/>
          </p:nvPr>
        </p:nvSpPr>
        <p:spPr>
          <a:xfrm>
            <a:off x="839788" y="1681163"/>
            <a:ext cx="5157787" cy="823912"/>
          </a:xfrm>
        </p:spPr>
        <p:txBody>
          <a:bodyPr anchor="b"/>
          <a:lstStyle>
            <a:lvl1pPr marL="0" indent="0">
              <a:buNone/>
              <a:defRPr sz="2400" b="1" i="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05360D2-88E8-43C8-92D1-67AB23BBE26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5C768F6-20A1-47A1-90FE-903135EEFD5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D555EC1-268F-4324-A003-3608AA0D847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C55C8E4-FCB8-4E06-9C43-0ACD949A73D4}"/>
              </a:ext>
            </a:extLst>
          </p:cNvPr>
          <p:cNvSpPr>
            <a:spLocks noGrp="1"/>
          </p:cNvSpPr>
          <p:nvPr>
            <p:ph type="dt" sz="half" idx="10"/>
          </p:nvPr>
        </p:nvSpPr>
        <p:spPr/>
        <p:txBody>
          <a:bodyPr/>
          <a:lstStyle/>
          <a:p>
            <a:fld id="{85E05F5A-E4A3-476F-A89E-C2B73F2431E4}" type="datetime1">
              <a:rPr lang="en-US" smtClean="0"/>
              <a:t>4/26/2023</a:t>
            </a:fld>
            <a:endParaRPr lang="en-US"/>
          </a:p>
        </p:txBody>
      </p:sp>
      <p:sp>
        <p:nvSpPr>
          <p:cNvPr id="8" name="Footer Placeholder 7">
            <a:extLst>
              <a:ext uri="{FF2B5EF4-FFF2-40B4-BE49-F238E27FC236}">
                <a16:creationId xmlns:a16="http://schemas.microsoft.com/office/drawing/2014/main" id="{8B01C005-C973-4D82-942A-334F1D431A04}"/>
              </a:ext>
            </a:extLst>
          </p:cNvPr>
          <p:cNvSpPr>
            <a:spLocks noGrp="1"/>
          </p:cNvSpPr>
          <p:nvPr>
            <p:ph type="ftr" sz="quarter" idx="11"/>
          </p:nvPr>
        </p:nvSpPr>
        <p:spPr/>
        <p:txBody>
          <a:bodyPr/>
          <a:lstStyle/>
          <a:p>
            <a:r>
              <a:rPr lang="en-US"/>
              <a:t>Sample Footer Text</a:t>
            </a:r>
          </a:p>
        </p:txBody>
      </p:sp>
      <p:sp>
        <p:nvSpPr>
          <p:cNvPr id="9" name="Slide Number Placeholder 8">
            <a:extLst>
              <a:ext uri="{FF2B5EF4-FFF2-40B4-BE49-F238E27FC236}">
                <a16:creationId xmlns:a16="http://schemas.microsoft.com/office/drawing/2014/main" id="{AAFB6186-6570-4DE8-8603-70B0A51DFE9C}"/>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38569173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5ADD3-88C8-4B01-8CC6-808C0E416054}"/>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02634E6A-1390-4101-B78E-7592313407D7}"/>
              </a:ext>
            </a:extLst>
          </p:cNvPr>
          <p:cNvSpPr>
            <a:spLocks noGrp="1"/>
          </p:cNvSpPr>
          <p:nvPr>
            <p:ph type="dt" sz="half" idx="10"/>
          </p:nvPr>
        </p:nvSpPr>
        <p:spPr/>
        <p:txBody>
          <a:bodyPr/>
          <a:lstStyle/>
          <a:p>
            <a:fld id="{E3761515-4A26-4F31-9F61-5A10B1FABBFC}" type="datetime1">
              <a:rPr lang="en-US" smtClean="0"/>
              <a:t>4/26/2023</a:t>
            </a:fld>
            <a:endParaRPr lang="en-US"/>
          </a:p>
        </p:txBody>
      </p:sp>
      <p:sp>
        <p:nvSpPr>
          <p:cNvPr id="4" name="Footer Placeholder 3">
            <a:extLst>
              <a:ext uri="{FF2B5EF4-FFF2-40B4-BE49-F238E27FC236}">
                <a16:creationId xmlns:a16="http://schemas.microsoft.com/office/drawing/2014/main" id="{88BC7B90-4C99-4653-872A-3572A02DAE99}"/>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13B03516-4D31-49D2-9488-33C734A7A4F6}"/>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14757388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0D8488-CF25-431B-A87A-AAF141BD0BBB}"/>
              </a:ext>
            </a:extLst>
          </p:cNvPr>
          <p:cNvSpPr>
            <a:spLocks noGrp="1"/>
          </p:cNvSpPr>
          <p:nvPr>
            <p:ph type="dt" sz="half" idx="10"/>
          </p:nvPr>
        </p:nvSpPr>
        <p:spPr/>
        <p:txBody>
          <a:bodyPr/>
          <a:lstStyle/>
          <a:p>
            <a:fld id="{4A75DC65-7D1F-4BAB-9695-F7E734143E14}" type="datetime1">
              <a:rPr lang="en-US" smtClean="0"/>
              <a:t>4/26/2023</a:t>
            </a:fld>
            <a:endParaRPr lang="en-US"/>
          </a:p>
        </p:txBody>
      </p:sp>
      <p:sp>
        <p:nvSpPr>
          <p:cNvPr id="3" name="Footer Placeholder 2">
            <a:extLst>
              <a:ext uri="{FF2B5EF4-FFF2-40B4-BE49-F238E27FC236}">
                <a16:creationId xmlns:a16="http://schemas.microsoft.com/office/drawing/2014/main" id="{8A2F58E5-C92D-4C64-B867-0576B1EADD06}"/>
              </a:ext>
            </a:extLst>
          </p:cNvPr>
          <p:cNvSpPr>
            <a:spLocks noGrp="1"/>
          </p:cNvSpPr>
          <p:nvPr>
            <p:ph type="ftr" sz="quarter" idx="11"/>
          </p:nvPr>
        </p:nvSpPr>
        <p:spPr/>
        <p:txBody>
          <a:bodyPr/>
          <a:lstStyle/>
          <a:p>
            <a:r>
              <a:rPr lang="en-US"/>
              <a:t>Sample Footer Text</a:t>
            </a:r>
          </a:p>
        </p:txBody>
      </p:sp>
      <p:sp>
        <p:nvSpPr>
          <p:cNvPr id="4" name="Slide Number Placeholder 3">
            <a:extLst>
              <a:ext uri="{FF2B5EF4-FFF2-40B4-BE49-F238E27FC236}">
                <a16:creationId xmlns:a16="http://schemas.microsoft.com/office/drawing/2014/main" id="{89216797-ABEC-4FE0-AFDE-36107B96710D}"/>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2031900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68F2B0-990D-418E-9D10-2464E986692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6881131-AFFD-4339-9F30-D408B5105CB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A7C47F4-7968-4698-8BD3-A583099FAA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E12BC6F-3996-4B2B-B8F2-DD3A82CCF76B}"/>
              </a:ext>
            </a:extLst>
          </p:cNvPr>
          <p:cNvSpPr>
            <a:spLocks noGrp="1"/>
          </p:cNvSpPr>
          <p:nvPr>
            <p:ph type="dt" sz="half" idx="10"/>
          </p:nvPr>
        </p:nvSpPr>
        <p:spPr/>
        <p:txBody>
          <a:bodyPr/>
          <a:lstStyle/>
          <a:p>
            <a:fld id="{7E624077-BD55-4036-8E92-6558FDF3B653}" type="datetime1">
              <a:rPr lang="en-US" smtClean="0"/>
              <a:t>4/26/2023</a:t>
            </a:fld>
            <a:endParaRPr lang="en-US"/>
          </a:p>
        </p:txBody>
      </p:sp>
      <p:sp>
        <p:nvSpPr>
          <p:cNvPr id="6" name="Footer Placeholder 5">
            <a:extLst>
              <a:ext uri="{FF2B5EF4-FFF2-40B4-BE49-F238E27FC236}">
                <a16:creationId xmlns:a16="http://schemas.microsoft.com/office/drawing/2014/main" id="{EA832E66-581A-4CF2-A40A-4E24FAAC4AE4}"/>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E83B1C89-C625-4618-81A2-FB34E4DA0712}"/>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30015917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51486F-443A-4F2D-AB1F-8B1F4C4DE72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3A21213-E7FB-406A-B8CD-735AAC7AD0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F4F41A03-500E-49F7-8D99-A1EAFE4D34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391523D-69E9-4EAE-A610-B3A237B75842}"/>
              </a:ext>
            </a:extLst>
          </p:cNvPr>
          <p:cNvSpPr>
            <a:spLocks noGrp="1"/>
          </p:cNvSpPr>
          <p:nvPr>
            <p:ph type="dt" sz="half" idx="10"/>
          </p:nvPr>
        </p:nvSpPr>
        <p:spPr/>
        <p:txBody>
          <a:bodyPr/>
          <a:lstStyle/>
          <a:p>
            <a:fld id="{804225F2-7107-4609-BCC2-77C63064A5E8}" type="datetime1">
              <a:rPr lang="en-US" smtClean="0"/>
              <a:t>4/26/2023</a:t>
            </a:fld>
            <a:endParaRPr lang="en-US"/>
          </a:p>
        </p:txBody>
      </p:sp>
      <p:sp>
        <p:nvSpPr>
          <p:cNvPr id="6" name="Footer Placeholder 5">
            <a:extLst>
              <a:ext uri="{FF2B5EF4-FFF2-40B4-BE49-F238E27FC236}">
                <a16:creationId xmlns:a16="http://schemas.microsoft.com/office/drawing/2014/main" id="{4EDB852F-4134-4AB5-BA87-483B1E1ADD21}"/>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5E34C5CB-918E-4A09-8222-D36E37B63C02}"/>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35525710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3AA0686-7BAC-45C0-BA30-0D0CBCE5CE63}"/>
              </a:ext>
            </a:extLst>
          </p:cNvPr>
          <p:cNvSpPr>
            <a:spLocks noGrp="1"/>
          </p:cNvSpPr>
          <p:nvPr>
            <p:ph type="title"/>
          </p:nvPr>
        </p:nvSpPr>
        <p:spPr>
          <a:xfrm>
            <a:off x="1371600" y="685800"/>
            <a:ext cx="9486900" cy="13716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34202DE-82CD-407D-8C68-174B0CBB57F7}"/>
              </a:ext>
            </a:extLst>
          </p:cNvPr>
          <p:cNvSpPr>
            <a:spLocks noGrp="1"/>
          </p:cNvSpPr>
          <p:nvPr>
            <p:ph type="body" idx="1"/>
          </p:nvPr>
        </p:nvSpPr>
        <p:spPr>
          <a:xfrm>
            <a:off x="1371599" y="2254103"/>
            <a:ext cx="9486901" cy="391809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554AC9D-6E1B-46D3-959F-A068A1EDBDBA}"/>
              </a:ext>
            </a:extLst>
          </p:cNvPr>
          <p:cNvSpPr>
            <a:spLocks noGrp="1"/>
          </p:cNvSpPr>
          <p:nvPr>
            <p:ph type="dt" sz="half" idx="2"/>
          </p:nvPr>
        </p:nvSpPr>
        <p:spPr>
          <a:xfrm rot="5400000">
            <a:off x="9800022" y="3223751"/>
            <a:ext cx="4114801" cy="410501"/>
          </a:xfrm>
          <a:prstGeom prst="rect">
            <a:avLst/>
          </a:prstGeom>
        </p:spPr>
        <p:txBody>
          <a:bodyPr vert="horz" lIns="91440" tIns="45720" rIns="91440" bIns="45720" rtlCol="0" anchor="ctr"/>
          <a:lstStyle>
            <a:lvl1pPr algn="ctr">
              <a:defRPr sz="900" cap="all" spc="300" baseline="0">
                <a:solidFill>
                  <a:schemeClr val="tx2">
                    <a:lumMod val="75000"/>
                    <a:lumOff val="25000"/>
                  </a:schemeClr>
                </a:solidFill>
                <a:latin typeface="+mn-lt"/>
              </a:defRPr>
            </a:lvl1pPr>
          </a:lstStyle>
          <a:p>
            <a:fld id="{D3FE42E8-8B57-452D-A122-4DCE9AC771EF}" type="datetime1">
              <a:rPr lang="en-US" smtClean="0"/>
              <a:t>4/26/2023</a:t>
            </a:fld>
            <a:endParaRPr lang="en-US"/>
          </a:p>
        </p:txBody>
      </p:sp>
      <p:sp>
        <p:nvSpPr>
          <p:cNvPr id="5" name="Footer Placeholder 4">
            <a:extLst>
              <a:ext uri="{FF2B5EF4-FFF2-40B4-BE49-F238E27FC236}">
                <a16:creationId xmlns:a16="http://schemas.microsoft.com/office/drawing/2014/main" id="{A5FC0015-9EFB-40F8-BC00-AC2483D60905}"/>
              </a:ext>
            </a:extLst>
          </p:cNvPr>
          <p:cNvSpPr>
            <a:spLocks noGrp="1"/>
          </p:cNvSpPr>
          <p:nvPr>
            <p:ph type="ftr" sz="quarter" idx="3"/>
          </p:nvPr>
        </p:nvSpPr>
        <p:spPr>
          <a:xfrm rot="5400000">
            <a:off x="-1708136" y="3223750"/>
            <a:ext cx="4114800" cy="410501"/>
          </a:xfrm>
          <a:prstGeom prst="rect">
            <a:avLst/>
          </a:prstGeom>
        </p:spPr>
        <p:txBody>
          <a:bodyPr vert="horz" lIns="91440" tIns="45720" rIns="91440" bIns="45720" rtlCol="0" anchor="ctr"/>
          <a:lstStyle>
            <a:lvl1pPr algn="ctr">
              <a:defRPr sz="900" cap="all" spc="300" baseline="0">
                <a:solidFill>
                  <a:schemeClr val="tx2">
                    <a:lumMod val="75000"/>
                    <a:lumOff val="25000"/>
                  </a:schemeClr>
                </a:solidFill>
                <a:latin typeface="+mn-lt"/>
              </a:defRPr>
            </a:lvl1pPr>
          </a:lstStyle>
          <a:p>
            <a:r>
              <a:rPr lang="en-US" dirty="0"/>
              <a:t>Sample Footer Text</a:t>
            </a:r>
          </a:p>
        </p:txBody>
      </p:sp>
      <p:sp>
        <p:nvSpPr>
          <p:cNvPr id="6" name="Slide Number Placeholder 5">
            <a:extLst>
              <a:ext uri="{FF2B5EF4-FFF2-40B4-BE49-F238E27FC236}">
                <a16:creationId xmlns:a16="http://schemas.microsoft.com/office/drawing/2014/main" id="{E572C732-0E3E-49E0-A72E-D4C08CB4455A}"/>
              </a:ext>
            </a:extLst>
          </p:cNvPr>
          <p:cNvSpPr>
            <a:spLocks noGrp="1"/>
          </p:cNvSpPr>
          <p:nvPr>
            <p:ph type="sldNum" sz="quarter" idx="4"/>
          </p:nvPr>
        </p:nvSpPr>
        <p:spPr>
          <a:xfrm>
            <a:off x="11116340" y="6356350"/>
            <a:ext cx="871868" cy="365125"/>
          </a:xfrm>
          <a:prstGeom prst="rect">
            <a:avLst/>
          </a:prstGeom>
        </p:spPr>
        <p:txBody>
          <a:bodyPr vert="horz" lIns="91440" tIns="45720" rIns="91440" bIns="45720" rtlCol="0" anchor="ctr"/>
          <a:lstStyle>
            <a:lvl1pPr algn="r">
              <a:defRPr sz="900" spc="300">
                <a:solidFill>
                  <a:schemeClr val="tx2">
                    <a:lumMod val="75000"/>
                    <a:lumOff val="25000"/>
                  </a:schemeClr>
                </a:solidFill>
                <a:latin typeface="+mn-lt"/>
              </a:defRPr>
            </a:lvl1pPr>
          </a:lstStyle>
          <a:p>
            <a:fld id="{F8E28480-1C08-4458-AD97-0283E6FFD09D}" type="slidenum">
              <a:rPr lang="en-US" smtClean="0"/>
              <a:pPr/>
              <a:t>‹#›</a:t>
            </a:fld>
            <a:endParaRPr lang="en-US"/>
          </a:p>
        </p:txBody>
      </p:sp>
    </p:spTree>
    <p:extLst>
      <p:ext uri="{BB962C8B-B14F-4D97-AF65-F5344CB8AC3E}">
        <p14:creationId xmlns:p14="http://schemas.microsoft.com/office/powerpoint/2010/main" val="1126415387"/>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1" r:id="rId6"/>
    <p:sldLayoutId id="2147483737" r:id="rId7"/>
    <p:sldLayoutId id="2147483738" r:id="rId8"/>
    <p:sldLayoutId id="2147483739" r:id="rId9"/>
    <p:sldLayoutId id="2147483740" r:id="rId10"/>
    <p:sldLayoutId id="2147483742" r:id="rId11"/>
  </p:sldLayoutIdLst>
  <p:hf sldNum="0" hdr="0" ftr="0" dt="0"/>
  <p:txStyles>
    <p:titleStyle>
      <a:lvl1pPr algn="l" defTabSz="914400" rtl="0" eaLnBrk="1" latinLnBrk="0" hangingPunct="1">
        <a:lnSpc>
          <a:spcPct val="90000"/>
        </a:lnSpc>
        <a:spcBef>
          <a:spcPct val="0"/>
        </a:spcBef>
        <a:buNone/>
        <a:defRPr sz="3600"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1000"/>
        </a:spcBef>
        <a:buSzPct val="70000"/>
        <a:buFont typeface="Arial" panose="020B0604020202020204" pitchFamily="34" charset="0"/>
        <a:buChar char="•"/>
        <a:defRPr sz="2400" kern="1200">
          <a:solidFill>
            <a:schemeClr val="tx2"/>
          </a:solidFill>
          <a:latin typeface="+mj-lt"/>
          <a:ea typeface="+mn-ea"/>
          <a:cs typeface="+mn-cs"/>
        </a:defRPr>
      </a:lvl1pPr>
      <a:lvl2pPr marL="685800" indent="-228600" algn="l" defTabSz="914400" rtl="0" eaLnBrk="1" latinLnBrk="0" hangingPunct="1">
        <a:lnSpc>
          <a:spcPct val="100000"/>
        </a:lnSpc>
        <a:spcBef>
          <a:spcPts val="500"/>
        </a:spcBef>
        <a:buSzPct val="70000"/>
        <a:buFont typeface="Arial" panose="020B0604020202020204" pitchFamily="34" charset="0"/>
        <a:buChar char="•"/>
        <a:defRPr sz="2000" kern="1200">
          <a:solidFill>
            <a:schemeClr val="tx2"/>
          </a:solidFill>
          <a:latin typeface="+mj-lt"/>
          <a:ea typeface="+mn-ea"/>
          <a:cs typeface="+mn-cs"/>
        </a:defRPr>
      </a:lvl2pPr>
      <a:lvl3pPr marL="1143000" indent="-228600" algn="l" defTabSz="914400" rtl="0" eaLnBrk="1" latinLnBrk="0" hangingPunct="1">
        <a:lnSpc>
          <a:spcPct val="100000"/>
        </a:lnSpc>
        <a:spcBef>
          <a:spcPts val="500"/>
        </a:spcBef>
        <a:buSzPct val="70000"/>
        <a:buFont typeface="Arial" panose="020B0604020202020204" pitchFamily="34" charset="0"/>
        <a:buChar char="•"/>
        <a:defRPr sz="1800" kern="1200">
          <a:solidFill>
            <a:schemeClr val="tx2"/>
          </a:solidFill>
          <a:latin typeface="+mj-lt"/>
          <a:ea typeface="+mn-ea"/>
          <a:cs typeface="+mn-cs"/>
        </a:defRPr>
      </a:lvl3pPr>
      <a:lvl4pPr marL="1600200" indent="-228600" algn="l" defTabSz="914400" rtl="0" eaLnBrk="1" latinLnBrk="0" hangingPunct="1">
        <a:lnSpc>
          <a:spcPct val="100000"/>
        </a:lnSpc>
        <a:spcBef>
          <a:spcPts val="500"/>
        </a:spcBef>
        <a:buSzPct val="70000"/>
        <a:buFont typeface="Arial" panose="020B0604020202020204" pitchFamily="34" charset="0"/>
        <a:buChar char="•"/>
        <a:defRPr sz="1600" kern="1200">
          <a:solidFill>
            <a:schemeClr val="tx2"/>
          </a:solidFill>
          <a:latin typeface="+mj-lt"/>
          <a:ea typeface="+mn-ea"/>
          <a:cs typeface="+mn-cs"/>
        </a:defRPr>
      </a:lvl4pPr>
      <a:lvl5pPr marL="2057400" indent="-228600" algn="l" defTabSz="914400" rtl="0" eaLnBrk="1" latinLnBrk="0" hangingPunct="1">
        <a:lnSpc>
          <a:spcPct val="100000"/>
        </a:lnSpc>
        <a:spcBef>
          <a:spcPts val="500"/>
        </a:spcBef>
        <a:buSzPct val="70000"/>
        <a:buFont typeface="Arial" panose="020B0604020202020204" pitchFamily="34" charset="0"/>
        <a:buChar char="•"/>
        <a:defRPr sz="1600" kern="1200">
          <a:solidFill>
            <a:schemeClr val="tx2"/>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pn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png"/><Relationship Id="rId2" Type="http://schemas.openxmlformats.org/officeDocument/2006/relationships/image" Target="../media/image15.png"/><Relationship Id="rId16"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5" Type="http://schemas.openxmlformats.org/officeDocument/2006/relationships/image" Target="../media/image2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 Id="rId1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1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1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hyperlink" Target="http://www.rand.org/pubs/papers/P257.html"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8.sv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2" name="Rectangle 112">
            <a:extLst>
              <a:ext uri="{FF2B5EF4-FFF2-40B4-BE49-F238E27FC236}">
                <a16:creationId xmlns:a16="http://schemas.microsoft.com/office/drawing/2014/main" id="{61FB7DE9-F562-4290-99B7-8C2189D611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Rectangle 114">
            <a:extLst>
              <a:ext uri="{FF2B5EF4-FFF2-40B4-BE49-F238E27FC236}">
                <a16:creationId xmlns:a16="http://schemas.microsoft.com/office/drawing/2014/main" id="{8337CC61-9E93-4D80-9F1C-12CE9A0C07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4" name="Rectangle 116">
            <a:extLst>
              <a:ext uri="{FF2B5EF4-FFF2-40B4-BE49-F238E27FC236}">
                <a16:creationId xmlns:a16="http://schemas.microsoft.com/office/drawing/2014/main" id="{B354F8A8-7D5A-4944-8B6C-36BBF5C0FA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800"/>
            <a:ext cx="10820400" cy="54863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234DC9B-04E1-99BA-6655-70C97478F244}"/>
              </a:ext>
            </a:extLst>
          </p:cNvPr>
          <p:cNvSpPr>
            <a:spLocks noGrp="1"/>
          </p:cNvSpPr>
          <p:nvPr>
            <p:ph type="ctrTitle"/>
          </p:nvPr>
        </p:nvSpPr>
        <p:spPr>
          <a:xfrm>
            <a:off x="2134370" y="3533940"/>
            <a:ext cx="8115299" cy="1357767"/>
          </a:xfrm>
        </p:spPr>
        <p:txBody>
          <a:bodyPr>
            <a:normAutofit/>
          </a:bodyPr>
          <a:lstStyle/>
          <a:p>
            <a:r>
              <a:rPr lang="en-US" b="1">
                <a:cs typeface="Calibri Light"/>
              </a:rPr>
              <a:t>Differential Games and its Applications</a:t>
            </a:r>
          </a:p>
        </p:txBody>
      </p:sp>
      <p:sp>
        <p:nvSpPr>
          <p:cNvPr id="3" name="Subtitle 2">
            <a:extLst>
              <a:ext uri="{FF2B5EF4-FFF2-40B4-BE49-F238E27FC236}">
                <a16:creationId xmlns:a16="http://schemas.microsoft.com/office/drawing/2014/main" id="{71D94959-58C5-3341-5EAE-9A45DDC5783A}"/>
              </a:ext>
            </a:extLst>
          </p:cNvPr>
          <p:cNvSpPr>
            <a:spLocks noGrp="1"/>
          </p:cNvSpPr>
          <p:nvPr>
            <p:ph type="subTitle" idx="1"/>
          </p:nvPr>
        </p:nvSpPr>
        <p:spPr>
          <a:xfrm>
            <a:off x="2743200" y="4953282"/>
            <a:ext cx="6781800" cy="761118"/>
          </a:xfrm>
        </p:spPr>
        <p:txBody>
          <a:bodyPr vert="horz" lIns="91440" tIns="45720" rIns="91440" bIns="45720" rtlCol="0">
            <a:normAutofit/>
          </a:bodyPr>
          <a:lstStyle/>
          <a:p>
            <a:pPr>
              <a:lnSpc>
                <a:spcPct val="90000"/>
              </a:lnSpc>
            </a:pPr>
            <a:r>
              <a:rPr lang="en-US" sz="1900">
                <a:cs typeface="Calibri"/>
              </a:rPr>
              <a:t>Presented by </a:t>
            </a:r>
            <a:endParaRPr lang="en-US" sz="1900"/>
          </a:p>
          <a:p>
            <a:pPr>
              <a:lnSpc>
                <a:spcPct val="90000"/>
              </a:lnSpc>
            </a:pPr>
            <a:r>
              <a:rPr lang="en-US" sz="1900">
                <a:cs typeface="Calibri"/>
              </a:rPr>
              <a:t>Kyathi Neeharika Adusumalli (1002031065)</a:t>
            </a:r>
          </a:p>
        </p:txBody>
      </p:sp>
      <p:pic>
        <p:nvPicPr>
          <p:cNvPr id="92" name="Picture 3" descr="Colourful boardgame">
            <a:extLst>
              <a:ext uri="{FF2B5EF4-FFF2-40B4-BE49-F238E27FC236}">
                <a16:creationId xmlns:a16="http://schemas.microsoft.com/office/drawing/2014/main" id="{BE179618-434A-2F2B-AC4E-DE6988F0B71E}"/>
              </a:ext>
            </a:extLst>
          </p:cNvPr>
          <p:cNvPicPr>
            <a:picLocks noChangeAspect="1"/>
          </p:cNvPicPr>
          <p:nvPr/>
        </p:nvPicPr>
        <p:blipFill rotWithShape="1">
          <a:blip r:embed="rId2"/>
          <a:srcRect l="30473" r="30366"/>
          <a:stretch/>
        </p:blipFill>
        <p:spPr>
          <a:xfrm>
            <a:off x="5434204" y="1371600"/>
            <a:ext cx="1309524" cy="2223727"/>
          </a:xfrm>
          <a:prstGeom prst="rect">
            <a:avLst/>
          </a:prstGeom>
        </p:spPr>
      </p:pic>
    </p:spTree>
    <p:extLst>
      <p:ext uri="{BB962C8B-B14F-4D97-AF65-F5344CB8AC3E}">
        <p14:creationId xmlns:p14="http://schemas.microsoft.com/office/powerpoint/2010/main" val="2013064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2000"/>
                                  </p:stCondLst>
                                  <p:iterate type="lt">
                                    <p:tmPct val="10000"/>
                                  </p:iterate>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400"/>
                                        <p:tgtEl>
                                          <p:spTgt spid="3">
                                            <p:txEl>
                                              <p:pRg st="1" end="1"/>
                                            </p:txEl>
                                          </p:spTgt>
                                        </p:tgtEl>
                                      </p:cBhvr>
                                    </p:animEffect>
                                  </p:childTnLst>
                                </p:cTn>
                              </p:par>
                              <p:par>
                                <p:cTn id="13" presetID="10" presetClass="entr" presetSubtype="0" fill="hold" grpId="0" nodeType="withEffect">
                                  <p:stCondLst>
                                    <p:cond delay="1000"/>
                                  </p:stCondLst>
                                  <p:iterate type="lt">
                                    <p:tmPct val="10000"/>
                                  </p:iterate>
                                  <p:childTnLst>
                                    <p:set>
                                      <p:cBhvr>
                                        <p:cTn id="14" dur="1" fill="hold">
                                          <p:stCondLst>
                                            <p:cond delay="0"/>
                                          </p:stCondLst>
                                        </p:cTn>
                                        <p:tgtEl>
                                          <p:spTgt spid="2"/>
                                        </p:tgtEl>
                                        <p:attrNameLst>
                                          <p:attrName>style.visibility</p:attrName>
                                        </p:attrNameLst>
                                      </p:cBhvr>
                                      <p:to>
                                        <p:strVal val="visible"/>
                                      </p:to>
                                    </p:set>
                                    <p:animEffect transition="in" filter="fade">
                                      <p:cBhvr>
                                        <p:cTn id="15"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FF9146B-4CCD-4CDB-AB9C-458005307E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E1FEFA6-7D4F-4746-AE64-D4D52FE76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BF8DA3CF-9D4B-403A-9AD4-BB177DAB6C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800"/>
            <a:ext cx="10820400" cy="5486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571C147-A0B3-F1E1-FB28-E9DA363600BA}"/>
              </a:ext>
            </a:extLst>
          </p:cNvPr>
          <p:cNvSpPr>
            <a:spLocks noGrp="1"/>
          </p:cNvSpPr>
          <p:nvPr>
            <p:ph type="title"/>
          </p:nvPr>
        </p:nvSpPr>
        <p:spPr>
          <a:xfrm>
            <a:off x="1371599" y="568453"/>
            <a:ext cx="3808027" cy="727970"/>
          </a:xfrm>
        </p:spPr>
        <p:txBody>
          <a:bodyPr anchor="b">
            <a:normAutofit/>
          </a:bodyPr>
          <a:lstStyle/>
          <a:p>
            <a:pPr algn="ctr"/>
            <a:r>
              <a:rPr lang="en-US" b="1" dirty="0"/>
              <a:t>Applications</a:t>
            </a:r>
          </a:p>
        </p:txBody>
      </p:sp>
      <p:sp>
        <p:nvSpPr>
          <p:cNvPr id="3" name="Content Placeholder 2">
            <a:extLst>
              <a:ext uri="{FF2B5EF4-FFF2-40B4-BE49-F238E27FC236}">
                <a16:creationId xmlns:a16="http://schemas.microsoft.com/office/drawing/2014/main" id="{ABCD3872-0C94-ADBB-6972-1A202919355D}"/>
              </a:ext>
            </a:extLst>
          </p:cNvPr>
          <p:cNvSpPr>
            <a:spLocks noGrp="1"/>
          </p:cNvSpPr>
          <p:nvPr>
            <p:ph idx="1"/>
          </p:nvPr>
        </p:nvSpPr>
        <p:spPr>
          <a:xfrm>
            <a:off x="1371600" y="915774"/>
            <a:ext cx="9486901" cy="5175254"/>
          </a:xfrm>
        </p:spPr>
        <p:txBody>
          <a:bodyPr vert="horz" lIns="91440" tIns="45720" rIns="91440" bIns="45720" rtlCol="0" anchor="t">
            <a:normAutofit/>
          </a:bodyPr>
          <a:lstStyle/>
          <a:p>
            <a:endParaRPr lang="en-US" dirty="0">
              <a:solidFill>
                <a:schemeClr val="tx1"/>
              </a:solidFill>
              <a:ea typeface="+mj-lt"/>
              <a:cs typeface="+mj-lt"/>
            </a:endParaRPr>
          </a:p>
          <a:p>
            <a:r>
              <a:rPr lang="en-US" dirty="0">
                <a:solidFill>
                  <a:schemeClr val="tx1"/>
                </a:solidFill>
                <a:ea typeface="+mj-lt"/>
                <a:cs typeface="+mj-lt"/>
              </a:rPr>
              <a:t>Autonomous Vehicles</a:t>
            </a:r>
            <a:endParaRPr lang="en-US" dirty="0">
              <a:solidFill>
                <a:schemeClr val="tx1"/>
              </a:solidFill>
            </a:endParaRPr>
          </a:p>
          <a:p>
            <a:r>
              <a:rPr lang="en-US" dirty="0">
                <a:solidFill>
                  <a:schemeClr val="tx1"/>
                </a:solidFill>
                <a:ea typeface="+mj-lt"/>
                <a:cs typeface="+mj-lt"/>
              </a:rPr>
              <a:t>Finance</a:t>
            </a:r>
          </a:p>
          <a:p>
            <a:r>
              <a:rPr lang="en-US" dirty="0">
                <a:solidFill>
                  <a:schemeClr val="tx1"/>
                </a:solidFill>
                <a:ea typeface="+mj-lt"/>
                <a:cs typeface="+mj-lt"/>
              </a:rPr>
              <a:t>Robotics</a:t>
            </a:r>
          </a:p>
          <a:p>
            <a:r>
              <a:rPr lang="en-US" dirty="0">
                <a:solidFill>
                  <a:schemeClr val="tx1"/>
                </a:solidFill>
                <a:ea typeface="+mj-lt"/>
                <a:cs typeface="+mj-lt"/>
              </a:rPr>
              <a:t>Cybersecurity</a:t>
            </a:r>
          </a:p>
          <a:p>
            <a:r>
              <a:rPr lang="en-US" dirty="0">
                <a:solidFill>
                  <a:schemeClr val="tx1"/>
                </a:solidFill>
                <a:ea typeface="+mj-lt"/>
                <a:cs typeface="+mj-lt"/>
              </a:rPr>
              <a:t>Missile Guidance</a:t>
            </a:r>
          </a:p>
          <a:p>
            <a:endParaRPr lang="en-US" sz="1800" dirty="0">
              <a:solidFill>
                <a:schemeClr val="tx1"/>
              </a:solidFill>
              <a:ea typeface="+mj-lt"/>
              <a:cs typeface="+mj-lt"/>
            </a:endParaRPr>
          </a:p>
        </p:txBody>
      </p:sp>
    </p:spTree>
    <p:extLst>
      <p:ext uri="{BB962C8B-B14F-4D97-AF65-F5344CB8AC3E}">
        <p14:creationId xmlns:p14="http://schemas.microsoft.com/office/powerpoint/2010/main" val="5883248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9485AE2-6BE9-4DCA-A6C4-83F4EEFCCC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5BA7CAF-5EE9-4EEE-9E12-B2CECCB94D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EC199F73-795E-469A-AF4B-13FA2C7AB7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799" y="684431"/>
            <a:ext cx="10820401" cy="5486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A8EFE313-D560-4276-A055-B522B675E617}"/>
              </a:ext>
            </a:extLst>
          </p:cNvPr>
          <p:cNvSpPr>
            <a:spLocks noGrp="1"/>
          </p:cNvSpPr>
          <p:nvPr>
            <p:ph type="title"/>
          </p:nvPr>
        </p:nvSpPr>
        <p:spPr>
          <a:xfrm>
            <a:off x="1371600" y="685800"/>
            <a:ext cx="9807160" cy="3591339"/>
          </a:xfrm>
        </p:spPr>
        <p:txBody>
          <a:bodyPr/>
          <a:lstStyle/>
          <a:p>
            <a:r>
              <a:rPr lang="en-US" sz="2400" b="1" dirty="0">
                <a:solidFill>
                  <a:srgbClr val="000000"/>
                </a:solidFill>
                <a:ea typeface="+mj-lt"/>
                <a:cs typeface="+mj-lt"/>
              </a:rPr>
              <a:t>Driving Conflict Resolution of Autonomous</a:t>
            </a:r>
            <a:br>
              <a:rPr lang="en-US" sz="2400" b="1" dirty="0">
                <a:ea typeface="+mj-lt"/>
                <a:cs typeface="+mj-lt"/>
              </a:rPr>
            </a:br>
            <a:r>
              <a:rPr lang="en-US" sz="2400" b="1" dirty="0">
                <a:solidFill>
                  <a:srgbClr val="000000"/>
                </a:solidFill>
              </a:rPr>
              <a:t>   </a:t>
            </a:r>
            <a:r>
              <a:rPr lang="en-US" sz="2400" b="1" dirty="0">
                <a:solidFill>
                  <a:srgbClr val="000000"/>
                </a:solidFill>
                <a:ea typeface="+mj-lt"/>
                <a:cs typeface="+mj-lt"/>
              </a:rPr>
              <a:t>Vehicles at Unsignalized Intersections: A</a:t>
            </a:r>
            <a:endParaRPr lang="en-US" b="1">
              <a:solidFill>
                <a:srgbClr val="293737"/>
              </a:solidFill>
            </a:endParaRPr>
          </a:p>
          <a:p>
            <a:r>
              <a:rPr lang="en-US" sz="2400" b="1" dirty="0">
                <a:solidFill>
                  <a:srgbClr val="000000"/>
                </a:solidFill>
              </a:rPr>
              <a:t>       </a:t>
            </a:r>
            <a:r>
              <a:rPr lang="en-US" sz="2400" b="1" dirty="0">
                <a:solidFill>
                  <a:srgbClr val="000000"/>
                </a:solidFill>
                <a:ea typeface="+mj-lt"/>
                <a:cs typeface="+mj-lt"/>
              </a:rPr>
              <a:t>        Differential Game Approach </a:t>
            </a:r>
          </a:p>
          <a:p>
            <a:endParaRPr lang="en-US" sz="2400" dirty="0">
              <a:solidFill>
                <a:srgbClr val="000000"/>
              </a:solidFill>
            </a:endParaRPr>
          </a:p>
          <a:p>
            <a:endParaRPr lang="en-US" dirty="0"/>
          </a:p>
        </p:txBody>
      </p:sp>
    </p:spTree>
    <p:extLst>
      <p:ext uri="{BB962C8B-B14F-4D97-AF65-F5344CB8AC3E}">
        <p14:creationId xmlns:p14="http://schemas.microsoft.com/office/powerpoint/2010/main" val="32038047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EFF9146B-4CCD-4CDB-AB9C-458005307E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5E1FEFA6-7D4F-4746-AE64-D4D52FE76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0" name="Rectangle 29">
            <a:extLst>
              <a:ext uri="{FF2B5EF4-FFF2-40B4-BE49-F238E27FC236}">
                <a16:creationId xmlns:a16="http://schemas.microsoft.com/office/drawing/2014/main" id="{BF8DA3CF-9D4B-403A-9AD4-BB177DAB6C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800"/>
            <a:ext cx="10820400" cy="5486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E1F0950-85DE-713A-C03F-262F106C62F5}"/>
              </a:ext>
            </a:extLst>
          </p:cNvPr>
          <p:cNvSpPr>
            <a:spLocks noGrp="1"/>
          </p:cNvSpPr>
          <p:nvPr>
            <p:ph type="title"/>
          </p:nvPr>
        </p:nvSpPr>
        <p:spPr>
          <a:xfrm>
            <a:off x="1228034" y="498445"/>
            <a:ext cx="3258380" cy="720154"/>
          </a:xfrm>
        </p:spPr>
        <p:txBody>
          <a:bodyPr anchor="b">
            <a:normAutofit/>
          </a:bodyPr>
          <a:lstStyle/>
          <a:p>
            <a:pPr algn="ctr"/>
            <a:r>
              <a:rPr lang="en-US" sz="2400" dirty="0"/>
              <a:t>Introduction:</a:t>
            </a:r>
          </a:p>
        </p:txBody>
      </p:sp>
      <p:sp>
        <p:nvSpPr>
          <p:cNvPr id="3" name="Content Placeholder 2">
            <a:extLst>
              <a:ext uri="{FF2B5EF4-FFF2-40B4-BE49-F238E27FC236}">
                <a16:creationId xmlns:a16="http://schemas.microsoft.com/office/drawing/2014/main" id="{0CB912B2-BED9-7E69-A43D-66730A56970E}"/>
              </a:ext>
            </a:extLst>
          </p:cNvPr>
          <p:cNvSpPr>
            <a:spLocks noGrp="1"/>
          </p:cNvSpPr>
          <p:nvPr>
            <p:ph idx="1"/>
          </p:nvPr>
        </p:nvSpPr>
        <p:spPr>
          <a:xfrm>
            <a:off x="1371600" y="2206257"/>
            <a:ext cx="9486901" cy="3540642"/>
          </a:xfrm>
        </p:spPr>
        <p:txBody>
          <a:bodyPr vert="horz" lIns="91440" tIns="45720" rIns="91440" bIns="45720" rtlCol="0">
            <a:normAutofit/>
          </a:bodyPr>
          <a:lstStyle/>
          <a:p>
            <a:endParaRPr lang="en-US" dirty="0"/>
          </a:p>
          <a:p>
            <a:endParaRPr lang="en-US" dirty="0"/>
          </a:p>
        </p:txBody>
      </p:sp>
      <p:sp>
        <p:nvSpPr>
          <p:cNvPr id="4" name="TextBox 3">
            <a:extLst>
              <a:ext uri="{FF2B5EF4-FFF2-40B4-BE49-F238E27FC236}">
                <a16:creationId xmlns:a16="http://schemas.microsoft.com/office/drawing/2014/main" id="{FBFA1466-9E80-7687-336A-DDA6E99590DF}"/>
              </a:ext>
            </a:extLst>
          </p:cNvPr>
          <p:cNvSpPr txBox="1"/>
          <p:nvPr/>
        </p:nvSpPr>
        <p:spPr>
          <a:xfrm>
            <a:off x="1594338" y="1339555"/>
            <a:ext cx="9308123"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dirty="0">
                <a:ea typeface="+mn-lt"/>
                <a:cs typeface="+mn-lt"/>
              </a:rPr>
              <a:t>a new decision-making framework is developed using a differential game approach to resolve the driving conflicts of autonomous vehicles (AVs) at unsignalized intersections.</a:t>
            </a:r>
            <a:endParaRPr lang="en-US" dirty="0"/>
          </a:p>
        </p:txBody>
      </p:sp>
      <p:pic>
        <p:nvPicPr>
          <p:cNvPr id="9" name="Picture 9" descr="Diagram, schematic&#10;&#10;Description automatically generated">
            <a:extLst>
              <a:ext uri="{FF2B5EF4-FFF2-40B4-BE49-F238E27FC236}">
                <a16:creationId xmlns:a16="http://schemas.microsoft.com/office/drawing/2014/main" id="{F6666DCF-2DF8-CB54-4980-322DD90AE01F}"/>
              </a:ext>
            </a:extLst>
          </p:cNvPr>
          <p:cNvPicPr>
            <a:picLocks noChangeAspect="1"/>
          </p:cNvPicPr>
          <p:nvPr/>
        </p:nvPicPr>
        <p:blipFill>
          <a:blip r:embed="rId2"/>
          <a:stretch>
            <a:fillRect/>
          </a:stretch>
        </p:blipFill>
        <p:spPr>
          <a:xfrm>
            <a:off x="1372621" y="1912875"/>
            <a:ext cx="6438002" cy="3386149"/>
          </a:xfrm>
          <a:prstGeom prst="rect">
            <a:avLst/>
          </a:prstGeom>
        </p:spPr>
      </p:pic>
      <p:sp>
        <p:nvSpPr>
          <p:cNvPr id="10" name="TextBox 9">
            <a:extLst>
              <a:ext uri="{FF2B5EF4-FFF2-40B4-BE49-F238E27FC236}">
                <a16:creationId xmlns:a16="http://schemas.microsoft.com/office/drawing/2014/main" id="{C915ABFC-53C9-9D55-D024-720C7F889D36}"/>
              </a:ext>
            </a:extLst>
          </p:cNvPr>
          <p:cNvSpPr txBox="1"/>
          <p:nvPr/>
        </p:nvSpPr>
        <p:spPr>
          <a:xfrm>
            <a:off x="2553466" y="5303719"/>
            <a:ext cx="483321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Fig 3: unsignalized intersection scenario</a:t>
            </a:r>
          </a:p>
        </p:txBody>
      </p:sp>
      <p:sp>
        <p:nvSpPr>
          <p:cNvPr id="5" name="TextBox 4">
            <a:extLst>
              <a:ext uri="{FF2B5EF4-FFF2-40B4-BE49-F238E27FC236}">
                <a16:creationId xmlns:a16="http://schemas.microsoft.com/office/drawing/2014/main" id="{CA7CEC0C-DC9D-2352-EACD-3F7FFCE2C53F}"/>
              </a:ext>
            </a:extLst>
          </p:cNvPr>
          <p:cNvSpPr txBox="1"/>
          <p:nvPr/>
        </p:nvSpPr>
        <p:spPr>
          <a:xfrm>
            <a:off x="7864655" y="3047999"/>
            <a:ext cx="3282629"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RV: Ready Vehicle</a:t>
            </a:r>
          </a:p>
          <a:p>
            <a:r>
              <a:rPr lang="en-US" dirty="0"/>
              <a:t>PV: Passing vehicle</a:t>
            </a:r>
          </a:p>
          <a:p>
            <a:r>
              <a:rPr lang="en-US" dirty="0"/>
              <a:t>OV: Outside Vehicle</a:t>
            </a:r>
          </a:p>
        </p:txBody>
      </p:sp>
    </p:spTree>
    <p:extLst>
      <p:ext uri="{BB962C8B-B14F-4D97-AF65-F5344CB8AC3E}">
        <p14:creationId xmlns:p14="http://schemas.microsoft.com/office/powerpoint/2010/main" val="25805068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EFF9146B-4CCD-4CDB-AB9C-458005307E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5E1FEFA6-7D4F-4746-AE64-D4D52FE76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0" name="Rectangle 29">
            <a:extLst>
              <a:ext uri="{FF2B5EF4-FFF2-40B4-BE49-F238E27FC236}">
                <a16:creationId xmlns:a16="http://schemas.microsoft.com/office/drawing/2014/main" id="{BF8DA3CF-9D4B-403A-9AD4-BB177DAB6C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800"/>
            <a:ext cx="10820400" cy="5486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E1F0950-85DE-713A-C03F-262F106C62F5}"/>
              </a:ext>
            </a:extLst>
          </p:cNvPr>
          <p:cNvSpPr>
            <a:spLocks noGrp="1"/>
          </p:cNvSpPr>
          <p:nvPr>
            <p:ph type="title"/>
          </p:nvPr>
        </p:nvSpPr>
        <p:spPr>
          <a:xfrm>
            <a:off x="753165" y="498445"/>
            <a:ext cx="5113682" cy="792872"/>
          </a:xfrm>
        </p:spPr>
        <p:txBody>
          <a:bodyPr anchor="b">
            <a:normAutofit/>
          </a:bodyPr>
          <a:lstStyle/>
          <a:p>
            <a:pPr algn="ctr"/>
            <a:r>
              <a:rPr lang="en-US" sz="2400" dirty="0"/>
              <a:t>Problem Formulation:</a:t>
            </a:r>
          </a:p>
        </p:txBody>
      </p:sp>
      <p:sp>
        <p:nvSpPr>
          <p:cNvPr id="3" name="Content Placeholder 2">
            <a:extLst>
              <a:ext uri="{FF2B5EF4-FFF2-40B4-BE49-F238E27FC236}">
                <a16:creationId xmlns:a16="http://schemas.microsoft.com/office/drawing/2014/main" id="{0CB912B2-BED9-7E69-A43D-66730A56970E}"/>
              </a:ext>
            </a:extLst>
          </p:cNvPr>
          <p:cNvSpPr>
            <a:spLocks noGrp="1"/>
          </p:cNvSpPr>
          <p:nvPr>
            <p:ph idx="1"/>
          </p:nvPr>
        </p:nvSpPr>
        <p:spPr>
          <a:xfrm>
            <a:off x="1371600" y="2206257"/>
            <a:ext cx="9486901" cy="3540642"/>
          </a:xfrm>
        </p:spPr>
        <p:txBody>
          <a:bodyPr vert="horz" lIns="91440" tIns="45720" rIns="91440" bIns="45720" rtlCol="0">
            <a:normAutofit/>
          </a:bodyPr>
          <a:lstStyle/>
          <a:p>
            <a:endParaRPr lang="en-US" dirty="0"/>
          </a:p>
          <a:p>
            <a:endParaRPr lang="en-US" dirty="0"/>
          </a:p>
        </p:txBody>
      </p:sp>
      <p:sp>
        <p:nvSpPr>
          <p:cNvPr id="4" name="TextBox 3">
            <a:extLst>
              <a:ext uri="{FF2B5EF4-FFF2-40B4-BE49-F238E27FC236}">
                <a16:creationId xmlns:a16="http://schemas.microsoft.com/office/drawing/2014/main" id="{FBFA1466-9E80-7687-336A-DDA6E99590DF}"/>
              </a:ext>
            </a:extLst>
          </p:cNvPr>
          <p:cNvSpPr txBox="1"/>
          <p:nvPr/>
        </p:nvSpPr>
        <p:spPr>
          <a:xfrm>
            <a:off x="1594338" y="1934308"/>
            <a:ext cx="930812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endParaRPr lang="en-US" dirty="0"/>
          </a:p>
        </p:txBody>
      </p:sp>
      <p:pic>
        <p:nvPicPr>
          <p:cNvPr id="5" name="Picture 5" descr="Diagram&#10;&#10;Description automatically generated">
            <a:extLst>
              <a:ext uri="{FF2B5EF4-FFF2-40B4-BE49-F238E27FC236}">
                <a16:creationId xmlns:a16="http://schemas.microsoft.com/office/drawing/2014/main" id="{38D0F6B6-C841-9331-C321-6F7493AE3A89}"/>
              </a:ext>
            </a:extLst>
          </p:cNvPr>
          <p:cNvPicPr>
            <a:picLocks noChangeAspect="1"/>
          </p:cNvPicPr>
          <p:nvPr/>
        </p:nvPicPr>
        <p:blipFill>
          <a:blip r:embed="rId2"/>
          <a:stretch>
            <a:fillRect/>
          </a:stretch>
        </p:blipFill>
        <p:spPr>
          <a:xfrm>
            <a:off x="2479432" y="1490957"/>
            <a:ext cx="7227275" cy="3596857"/>
          </a:xfrm>
          <a:prstGeom prst="rect">
            <a:avLst/>
          </a:prstGeom>
        </p:spPr>
      </p:pic>
      <p:sp>
        <p:nvSpPr>
          <p:cNvPr id="7" name="TextBox 6">
            <a:extLst>
              <a:ext uri="{FF2B5EF4-FFF2-40B4-BE49-F238E27FC236}">
                <a16:creationId xmlns:a16="http://schemas.microsoft.com/office/drawing/2014/main" id="{7A1191B9-C31E-140D-4372-7E0432885FFA}"/>
              </a:ext>
            </a:extLst>
          </p:cNvPr>
          <p:cNvSpPr txBox="1"/>
          <p:nvPr/>
        </p:nvSpPr>
        <p:spPr>
          <a:xfrm>
            <a:off x="3311769" y="5328138"/>
            <a:ext cx="686386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Fig 4 : Game Theoretic Decision-Making Framework</a:t>
            </a:r>
          </a:p>
        </p:txBody>
      </p:sp>
    </p:spTree>
    <p:extLst>
      <p:ext uri="{BB962C8B-B14F-4D97-AF65-F5344CB8AC3E}">
        <p14:creationId xmlns:p14="http://schemas.microsoft.com/office/powerpoint/2010/main" val="20721181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EFF9146B-4CCD-4CDB-AB9C-458005307E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5E1FEFA6-7D4F-4746-AE64-D4D52FE76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0" name="Rectangle 29">
            <a:extLst>
              <a:ext uri="{FF2B5EF4-FFF2-40B4-BE49-F238E27FC236}">
                <a16:creationId xmlns:a16="http://schemas.microsoft.com/office/drawing/2014/main" id="{BF8DA3CF-9D4B-403A-9AD4-BB177DAB6C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800"/>
            <a:ext cx="10820400" cy="5486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E1F0950-85DE-713A-C03F-262F106C62F5}"/>
              </a:ext>
            </a:extLst>
          </p:cNvPr>
          <p:cNvSpPr>
            <a:spLocks noGrp="1"/>
          </p:cNvSpPr>
          <p:nvPr>
            <p:ph type="title"/>
          </p:nvPr>
        </p:nvSpPr>
        <p:spPr>
          <a:xfrm>
            <a:off x="1371599" y="470836"/>
            <a:ext cx="6139963" cy="775627"/>
          </a:xfrm>
        </p:spPr>
        <p:txBody>
          <a:bodyPr anchor="b">
            <a:normAutofit/>
          </a:bodyPr>
          <a:lstStyle/>
          <a:p>
            <a:pPr algn="ctr"/>
            <a:r>
              <a:rPr lang="en-US" sz="2400" dirty="0"/>
              <a:t>Vehicle Kinematic Modelling</a:t>
            </a:r>
          </a:p>
        </p:txBody>
      </p:sp>
      <p:sp>
        <p:nvSpPr>
          <p:cNvPr id="3" name="Content Placeholder 2">
            <a:extLst>
              <a:ext uri="{FF2B5EF4-FFF2-40B4-BE49-F238E27FC236}">
                <a16:creationId xmlns:a16="http://schemas.microsoft.com/office/drawing/2014/main" id="{0CB912B2-BED9-7E69-A43D-66730A56970E}"/>
              </a:ext>
            </a:extLst>
          </p:cNvPr>
          <p:cNvSpPr>
            <a:spLocks noGrp="1"/>
          </p:cNvSpPr>
          <p:nvPr>
            <p:ph idx="1"/>
          </p:nvPr>
        </p:nvSpPr>
        <p:spPr>
          <a:xfrm>
            <a:off x="1371600" y="2206257"/>
            <a:ext cx="9486901" cy="3540642"/>
          </a:xfrm>
        </p:spPr>
        <p:txBody>
          <a:bodyPr vert="horz" lIns="91440" tIns="45720" rIns="91440" bIns="45720" rtlCol="0">
            <a:normAutofit/>
          </a:bodyPr>
          <a:lstStyle/>
          <a:p>
            <a:endParaRPr lang="en-US" dirty="0"/>
          </a:p>
          <a:p>
            <a:endParaRPr lang="en-US" dirty="0"/>
          </a:p>
        </p:txBody>
      </p:sp>
      <p:pic>
        <p:nvPicPr>
          <p:cNvPr id="7" name="Picture 7">
            <a:extLst>
              <a:ext uri="{FF2B5EF4-FFF2-40B4-BE49-F238E27FC236}">
                <a16:creationId xmlns:a16="http://schemas.microsoft.com/office/drawing/2014/main" id="{07D02AA0-FEB9-3680-CA09-F0F977CE1621}"/>
              </a:ext>
            </a:extLst>
          </p:cNvPr>
          <p:cNvPicPr>
            <a:picLocks noChangeAspect="1"/>
          </p:cNvPicPr>
          <p:nvPr/>
        </p:nvPicPr>
        <p:blipFill>
          <a:blip r:embed="rId2"/>
          <a:stretch>
            <a:fillRect/>
          </a:stretch>
        </p:blipFill>
        <p:spPr>
          <a:xfrm>
            <a:off x="2880245" y="4386938"/>
            <a:ext cx="2400300" cy="381000"/>
          </a:xfrm>
          <a:prstGeom prst="rect">
            <a:avLst/>
          </a:prstGeom>
        </p:spPr>
      </p:pic>
      <p:pic>
        <p:nvPicPr>
          <p:cNvPr id="8" name="Picture 8">
            <a:extLst>
              <a:ext uri="{FF2B5EF4-FFF2-40B4-BE49-F238E27FC236}">
                <a16:creationId xmlns:a16="http://schemas.microsoft.com/office/drawing/2014/main" id="{4267BE0F-F1AF-624F-43CC-7CF51DB9F1BB}"/>
              </a:ext>
            </a:extLst>
          </p:cNvPr>
          <p:cNvPicPr>
            <a:picLocks noChangeAspect="1"/>
          </p:cNvPicPr>
          <p:nvPr/>
        </p:nvPicPr>
        <p:blipFill>
          <a:blip r:embed="rId3"/>
          <a:stretch>
            <a:fillRect/>
          </a:stretch>
        </p:blipFill>
        <p:spPr>
          <a:xfrm>
            <a:off x="7350306" y="4406847"/>
            <a:ext cx="1485900" cy="323850"/>
          </a:xfrm>
          <a:prstGeom prst="rect">
            <a:avLst/>
          </a:prstGeom>
        </p:spPr>
      </p:pic>
      <p:pic>
        <p:nvPicPr>
          <p:cNvPr id="9" name="Picture 9" descr="A picture containing icon&#10;&#10;Description automatically generated">
            <a:extLst>
              <a:ext uri="{FF2B5EF4-FFF2-40B4-BE49-F238E27FC236}">
                <a16:creationId xmlns:a16="http://schemas.microsoft.com/office/drawing/2014/main" id="{7CCBEF6B-491F-0135-B5E7-405AFD58607E}"/>
              </a:ext>
            </a:extLst>
          </p:cNvPr>
          <p:cNvPicPr>
            <a:picLocks noChangeAspect="1"/>
          </p:cNvPicPr>
          <p:nvPr/>
        </p:nvPicPr>
        <p:blipFill>
          <a:blip r:embed="rId4"/>
          <a:stretch>
            <a:fillRect/>
          </a:stretch>
        </p:blipFill>
        <p:spPr>
          <a:xfrm>
            <a:off x="4536831" y="1938306"/>
            <a:ext cx="2854569" cy="273358"/>
          </a:xfrm>
          <a:prstGeom prst="rect">
            <a:avLst/>
          </a:prstGeom>
        </p:spPr>
      </p:pic>
      <p:pic>
        <p:nvPicPr>
          <p:cNvPr id="11" name="Picture 11" descr="A picture containing text, watch, clock&#10;&#10;Description automatically generated">
            <a:extLst>
              <a:ext uri="{FF2B5EF4-FFF2-40B4-BE49-F238E27FC236}">
                <a16:creationId xmlns:a16="http://schemas.microsoft.com/office/drawing/2014/main" id="{8E5DE33F-4BB2-7EF1-040E-F856E4F05C1F}"/>
              </a:ext>
            </a:extLst>
          </p:cNvPr>
          <p:cNvPicPr>
            <a:picLocks noChangeAspect="1"/>
          </p:cNvPicPr>
          <p:nvPr/>
        </p:nvPicPr>
        <p:blipFill>
          <a:blip r:embed="rId5"/>
          <a:stretch>
            <a:fillRect/>
          </a:stretch>
        </p:blipFill>
        <p:spPr>
          <a:xfrm>
            <a:off x="4536831" y="3322074"/>
            <a:ext cx="2743200" cy="284190"/>
          </a:xfrm>
          <a:prstGeom prst="rect">
            <a:avLst/>
          </a:prstGeom>
        </p:spPr>
      </p:pic>
      <p:pic>
        <p:nvPicPr>
          <p:cNvPr id="12" name="Picture 12">
            <a:extLst>
              <a:ext uri="{FF2B5EF4-FFF2-40B4-BE49-F238E27FC236}">
                <a16:creationId xmlns:a16="http://schemas.microsoft.com/office/drawing/2014/main" id="{5DEB86BA-454D-70D0-F330-9770105737D2}"/>
              </a:ext>
            </a:extLst>
          </p:cNvPr>
          <p:cNvPicPr>
            <a:picLocks noChangeAspect="1"/>
          </p:cNvPicPr>
          <p:nvPr/>
        </p:nvPicPr>
        <p:blipFill>
          <a:blip r:embed="rId6"/>
          <a:stretch>
            <a:fillRect/>
          </a:stretch>
        </p:blipFill>
        <p:spPr>
          <a:xfrm>
            <a:off x="4607169" y="3913469"/>
            <a:ext cx="2743200" cy="238539"/>
          </a:xfrm>
          <a:prstGeom prst="rect">
            <a:avLst/>
          </a:prstGeom>
        </p:spPr>
      </p:pic>
      <p:pic>
        <p:nvPicPr>
          <p:cNvPr id="13" name="Picture 13" descr="Text, letter&#10;&#10;Description automatically generated">
            <a:extLst>
              <a:ext uri="{FF2B5EF4-FFF2-40B4-BE49-F238E27FC236}">
                <a16:creationId xmlns:a16="http://schemas.microsoft.com/office/drawing/2014/main" id="{CD650288-02BF-0F9A-9A1A-5771DF27D7E4}"/>
              </a:ext>
            </a:extLst>
          </p:cNvPr>
          <p:cNvPicPr>
            <a:picLocks noChangeAspect="1"/>
          </p:cNvPicPr>
          <p:nvPr/>
        </p:nvPicPr>
        <p:blipFill>
          <a:blip r:embed="rId7"/>
          <a:stretch>
            <a:fillRect/>
          </a:stretch>
        </p:blipFill>
        <p:spPr>
          <a:xfrm>
            <a:off x="4443046" y="2207953"/>
            <a:ext cx="2836984" cy="964984"/>
          </a:xfrm>
          <a:prstGeom prst="rect">
            <a:avLst/>
          </a:prstGeom>
        </p:spPr>
      </p:pic>
      <p:sp>
        <p:nvSpPr>
          <p:cNvPr id="14" name="TextBox 13">
            <a:extLst>
              <a:ext uri="{FF2B5EF4-FFF2-40B4-BE49-F238E27FC236}">
                <a16:creationId xmlns:a16="http://schemas.microsoft.com/office/drawing/2014/main" id="{14119FDB-089F-F5CA-ABA3-56F8EFABC45C}"/>
              </a:ext>
            </a:extLst>
          </p:cNvPr>
          <p:cNvSpPr txBox="1"/>
          <p:nvPr/>
        </p:nvSpPr>
        <p:spPr>
          <a:xfrm>
            <a:off x="1383153" y="1241711"/>
            <a:ext cx="9800662"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dirty="0"/>
              <a:t>In this </a:t>
            </a:r>
            <a:r>
              <a:rPr lang="en-US" dirty="0" err="1"/>
              <a:t>paper,the</a:t>
            </a:r>
            <a:r>
              <a:rPr lang="en-US" dirty="0"/>
              <a:t> simplified bicycle model is </a:t>
            </a:r>
            <a:r>
              <a:rPr lang="en-US" dirty="0" err="1"/>
              <a:t>used.For</a:t>
            </a:r>
            <a:r>
              <a:rPr lang="en-US" dirty="0"/>
              <a:t> </a:t>
            </a:r>
            <a:r>
              <a:rPr lang="en-US" dirty="0" err="1"/>
              <a:t>AV</a:t>
            </a:r>
            <a:r>
              <a:rPr lang="en-US" i="1" dirty="0" err="1"/>
              <a:t>i</a:t>
            </a:r>
            <a:r>
              <a:rPr lang="en-US" i="1" dirty="0"/>
              <a:t>, </a:t>
            </a:r>
            <a:r>
              <a:rPr lang="en-US" dirty="0"/>
              <a:t>Kinematic model for decision making is derived,</a:t>
            </a:r>
            <a:endParaRPr lang="en-US" i="1" dirty="0"/>
          </a:p>
        </p:txBody>
      </p:sp>
      <p:sp>
        <p:nvSpPr>
          <p:cNvPr id="15" name="TextBox 14">
            <a:extLst>
              <a:ext uri="{FF2B5EF4-FFF2-40B4-BE49-F238E27FC236}">
                <a16:creationId xmlns:a16="http://schemas.microsoft.com/office/drawing/2014/main" id="{700E6544-A865-0653-E964-B29967FFB565}"/>
              </a:ext>
            </a:extLst>
          </p:cNvPr>
          <p:cNvSpPr txBox="1"/>
          <p:nvPr/>
        </p:nvSpPr>
        <p:spPr>
          <a:xfrm>
            <a:off x="1828799" y="4384430"/>
            <a:ext cx="9563989"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dirty="0">
                <a:latin typeface="Goudy Old Style"/>
              </a:rPr>
              <a:t>Where</a:t>
            </a:r>
            <a:r>
              <a:rPr lang="en-US" dirty="0"/>
              <a:t>                                       </a:t>
            </a:r>
            <a:r>
              <a:rPr lang="en-US" dirty="0">
                <a:latin typeface="Goudy Old Style"/>
              </a:rPr>
              <a:t>is the state vector and</a:t>
            </a:r>
            <a:r>
              <a:rPr lang="en-US" dirty="0"/>
              <a:t>                          </a:t>
            </a:r>
            <a:r>
              <a:rPr lang="en-US" dirty="0">
                <a:latin typeface="Goudy Old Style"/>
              </a:rPr>
              <a:t>is the control vector.  </a:t>
            </a:r>
          </a:p>
          <a:p>
            <a:pPr>
              <a:buFont typeface="Arial"/>
              <a:buChar char="•"/>
            </a:pPr>
            <a:r>
              <a:rPr lang="en-US" dirty="0">
                <a:latin typeface="Goudy Old Style"/>
              </a:rPr>
              <a:t>         is the Longitudinal velocity,       is the yaw angle,      is heading angle of </a:t>
            </a:r>
            <a:r>
              <a:rPr lang="en-US" dirty="0" err="1">
                <a:latin typeface="Goudy Old Style"/>
              </a:rPr>
              <a:t>AVi</a:t>
            </a:r>
            <a:r>
              <a:rPr lang="en-US" dirty="0">
                <a:latin typeface="Goudy Old Style"/>
              </a:rPr>
              <a:t>, I.                   is the  coordinate position of the center of the gravity,     and      denote the longitudinal  acceleration and the front-wheel steering angle of </a:t>
            </a:r>
            <a:r>
              <a:rPr lang="en-US" dirty="0" err="1">
                <a:latin typeface="Goudy Old Style"/>
              </a:rPr>
              <a:t>AVi</a:t>
            </a:r>
            <a:r>
              <a:rPr lang="en-US" dirty="0">
                <a:latin typeface="Goudy Old Style"/>
              </a:rPr>
              <a:t>.     denotes slide slip angle,         and         are the front and rear wheel bases of </a:t>
            </a:r>
            <a:r>
              <a:rPr lang="en-US" dirty="0" err="1">
                <a:latin typeface="Goudy Old Style"/>
              </a:rPr>
              <a:t>AVi</a:t>
            </a:r>
            <a:r>
              <a:rPr lang="en-US" dirty="0">
                <a:latin typeface="Goudy Old Style"/>
              </a:rPr>
              <a:t>.</a:t>
            </a:r>
            <a:endParaRPr lang="en-US" sz="1000" dirty="0">
              <a:latin typeface="Gill Sans MT"/>
            </a:endParaRPr>
          </a:p>
        </p:txBody>
      </p:sp>
      <p:pic>
        <p:nvPicPr>
          <p:cNvPr id="16" name="Picture 16">
            <a:extLst>
              <a:ext uri="{FF2B5EF4-FFF2-40B4-BE49-F238E27FC236}">
                <a16:creationId xmlns:a16="http://schemas.microsoft.com/office/drawing/2014/main" id="{5518975C-BCAE-4AD5-1005-DDA633A127BB}"/>
              </a:ext>
            </a:extLst>
          </p:cNvPr>
          <p:cNvPicPr>
            <a:picLocks noChangeAspect="1"/>
          </p:cNvPicPr>
          <p:nvPr/>
        </p:nvPicPr>
        <p:blipFill>
          <a:blip r:embed="rId8"/>
          <a:stretch>
            <a:fillRect/>
          </a:stretch>
        </p:blipFill>
        <p:spPr>
          <a:xfrm>
            <a:off x="6865508" y="4766566"/>
            <a:ext cx="247650" cy="241789"/>
          </a:xfrm>
          <a:prstGeom prst="rect">
            <a:avLst/>
          </a:prstGeom>
        </p:spPr>
      </p:pic>
      <p:pic>
        <p:nvPicPr>
          <p:cNvPr id="17" name="Picture 17">
            <a:extLst>
              <a:ext uri="{FF2B5EF4-FFF2-40B4-BE49-F238E27FC236}">
                <a16:creationId xmlns:a16="http://schemas.microsoft.com/office/drawing/2014/main" id="{A5D2D1A5-2B78-88F0-B297-C31D0A2A19A7}"/>
              </a:ext>
            </a:extLst>
          </p:cNvPr>
          <p:cNvPicPr>
            <a:picLocks noChangeAspect="1"/>
          </p:cNvPicPr>
          <p:nvPr/>
        </p:nvPicPr>
        <p:blipFill>
          <a:blip r:embed="rId9"/>
          <a:stretch>
            <a:fillRect/>
          </a:stretch>
        </p:blipFill>
        <p:spPr>
          <a:xfrm>
            <a:off x="5065102" y="4692800"/>
            <a:ext cx="262304" cy="334108"/>
          </a:xfrm>
          <a:prstGeom prst="rect">
            <a:avLst/>
          </a:prstGeom>
        </p:spPr>
      </p:pic>
      <p:pic>
        <p:nvPicPr>
          <p:cNvPr id="18" name="Picture 18">
            <a:extLst>
              <a:ext uri="{FF2B5EF4-FFF2-40B4-BE49-F238E27FC236}">
                <a16:creationId xmlns:a16="http://schemas.microsoft.com/office/drawing/2014/main" id="{7E7040B6-189D-09FF-95B6-AEB50121C13E}"/>
              </a:ext>
            </a:extLst>
          </p:cNvPr>
          <p:cNvPicPr>
            <a:picLocks noChangeAspect="1"/>
          </p:cNvPicPr>
          <p:nvPr/>
        </p:nvPicPr>
        <p:blipFill>
          <a:blip r:embed="rId10"/>
          <a:stretch>
            <a:fillRect/>
          </a:stretch>
        </p:blipFill>
        <p:spPr>
          <a:xfrm>
            <a:off x="2202474" y="4733437"/>
            <a:ext cx="225669" cy="247650"/>
          </a:xfrm>
          <a:prstGeom prst="rect">
            <a:avLst/>
          </a:prstGeom>
        </p:spPr>
      </p:pic>
      <p:pic>
        <p:nvPicPr>
          <p:cNvPr id="19" name="Picture 19" descr="A picture containing text, watch&#10;&#10;Description automatically generated">
            <a:extLst>
              <a:ext uri="{FF2B5EF4-FFF2-40B4-BE49-F238E27FC236}">
                <a16:creationId xmlns:a16="http://schemas.microsoft.com/office/drawing/2014/main" id="{C8EC7AC6-E04A-200D-AF1C-B167502F64E2}"/>
              </a:ext>
            </a:extLst>
          </p:cNvPr>
          <p:cNvPicPr>
            <a:picLocks noChangeAspect="1"/>
          </p:cNvPicPr>
          <p:nvPr/>
        </p:nvPicPr>
        <p:blipFill>
          <a:blip r:embed="rId11"/>
          <a:stretch>
            <a:fillRect/>
          </a:stretch>
        </p:blipFill>
        <p:spPr>
          <a:xfrm>
            <a:off x="9381286" y="4674769"/>
            <a:ext cx="1186961" cy="337039"/>
          </a:xfrm>
          <a:prstGeom prst="rect">
            <a:avLst/>
          </a:prstGeom>
        </p:spPr>
      </p:pic>
      <p:pic>
        <p:nvPicPr>
          <p:cNvPr id="4" name="Picture 4">
            <a:extLst>
              <a:ext uri="{FF2B5EF4-FFF2-40B4-BE49-F238E27FC236}">
                <a16:creationId xmlns:a16="http://schemas.microsoft.com/office/drawing/2014/main" id="{CE26A2FE-5A9F-3E9F-6DCA-6510D01B8180}"/>
              </a:ext>
            </a:extLst>
          </p:cNvPr>
          <p:cNvPicPr>
            <a:picLocks noChangeAspect="1"/>
          </p:cNvPicPr>
          <p:nvPr/>
        </p:nvPicPr>
        <p:blipFill>
          <a:blip r:embed="rId12"/>
          <a:stretch>
            <a:fillRect/>
          </a:stretch>
        </p:blipFill>
        <p:spPr>
          <a:xfrm>
            <a:off x="6552096" y="4983922"/>
            <a:ext cx="263940" cy="280506"/>
          </a:xfrm>
          <a:prstGeom prst="rect">
            <a:avLst/>
          </a:prstGeom>
        </p:spPr>
      </p:pic>
      <p:pic>
        <p:nvPicPr>
          <p:cNvPr id="5" name="Picture 5">
            <a:extLst>
              <a:ext uri="{FF2B5EF4-FFF2-40B4-BE49-F238E27FC236}">
                <a16:creationId xmlns:a16="http://schemas.microsoft.com/office/drawing/2014/main" id="{45643C77-D317-3699-CE14-F09CC51B110F}"/>
              </a:ext>
            </a:extLst>
          </p:cNvPr>
          <p:cNvPicPr>
            <a:picLocks noChangeAspect="1"/>
          </p:cNvPicPr>
          <p:nvPr/>
        </p:nvPicPr>
        <p:blipFill>
          <a:blip r:embed="rId13"/>
          <a:stretch>
            <a:fillRect/>
          </a:stretch>
        </p:blipFill>
        <p:spPr>
          <a:xfrm>
            <a:off x="7222710" y="5013048"/>
            <a:ext cx="286579" cy="310599"/>
          </a:xfrm>
          <a:prstGeom prst="rect">
            <a:avLst/>
          </a:prstGeom>
        </p:spPr>
      </p:pic>
      <p:pic>
        <p:nvPicPr>
          <p:cNvPr id="6" name="Picture 9">
            <a:extLst>
              <a:ext uri="{FF2B5EF4-FFF2-40B4-BE49-F238E27FC236}">
                <a16:creationId xmlns:a16="http://schemas.microsoft.com/office/drawing/2014/main" id="{291C58D3-0822-6F89-E02F-829EC820F1CD}"/>
              </a:ext>
            </a:extLst>
          </p:cNvPr>
          <p:cNvPicPr>
            <a:picLocks noChangeAspect="1"/>
          </p:cNvPicPr>
          <p:nvPr/>
        </p:nvPicPr>
        <p:blipFill>
          <a:blip r:embed="rId14"/>
          <a:stretch>
            <a:fillRect/>
          </a:stretch>
        </p:blipFill>
        <p:spPr>
          <a:xfrm>
            <a:off x="8578021" y="5260009"/>
            <a:ext cx="381000" cy="357809"/>
          </a:xfrm>
          <a:prstGeom prst="rect">
            <a:avLst/>
          </a:prstGeom>
        </p:spPr>
      </p:pic>
      <p:pic>
        <p:nvPicPr>
          <p:cNvPr id="10" name="Picture 19">
            <a:extLst>
              <a:ext uri="{FF2B5EF4-FFF2-40B4-BE49-F238E27FC236}">
                <a16:creationId xmlns:a16="http://schemas.microsoft.com/office/drawing/2014/main" id="{9F7C8D42-7E53-635A-7A2D-3E5A8E5611B9}"/>
              </a:ext>
            </a:extLst>
          </p:cNvPr>
          <p:cNvPicPr>
            <a:picLocks noChangeAspect="1"/>
          </p:cNvPicPr>
          <p:nvPr/>
        </p:nvPicPr>
        <p:blipFill>
          <a:blip r:embed="rId15"/>
          <a:stretch>
            <a:fillRect/>
          </a:stretch>
        </p:blipFill>
        <p:spPr>
          <a:xfrm>
            <a:off x="7751279" y="5261527"/>
            <a:ext cx="400050" cy="354772"/>
          </a:xfrm>
          <a:prstGeom prst="rect">
            <a:avLst/>
          </a:prstGeom>
        </p:spPr>
      </p:pic>
      <p:pic>
        <p:nvPicPr>
          <p:cNvPr id="20" name="Picture 20" descr="A picture containing text, scissors&#10;&#10;Description automatically generated">
            <a:extLst>
              <a:ext uri="{FF2B5EF4-FFF2-40B4-BE49-F238E27FC236}">
                <a16:creationId xmlns:a16="http://schemas.microsoft.com/office/drawing/2014/main" id="{DC87872F-35AE-3FA7-46F0-2F2D86D3A681}"/>
              </a:ext>
            </a:extLst>
          </p:cNvPr>
          <p:cNvPicPr>
            <a:picLocks noChangeAspect="1"/>
          </p:cNvPicPr>
          <p:nvPr/>
        </p:nvPicPr>
        <p:blipFill>
          <a:blip r:embed="rId16"/>
          <a:stretch>
            <a:fillRect/>
          </a:stretch>
        </p:blipFill>
        <p:spPr>
          <a:xfrm>
            <a:off x="5243996" y="5261529"/>
            <a:ext cx="312531" cy="260902"/>
          </a:xfrm>
          <a:prstGeom prst="rect">
            <a:avLst/>
          </a:prstGeom>
        </p:spPr>
      </p:pic>
    </p:spTree>
    <p:extLst>
      <p:ext uri="{BB962C8B-B14F-4D97-AF65-F5344CB8AC3E}">
        <p14:creationId xmlns:p14="http://schemas.microsoft.com/office/powerpoint/2010/main" val="2419756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FF9146B-4CCD-4CDB-AB9C-458005307E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E1FEFA6-7D4F-4746-AE64-D4D52FE76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BF8DA3CF-9D4B-403A-9AD4-BB177DAB6C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800"/>
            <a:ext cx="10820400" cy="5486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53E44C4-9A64-88A1-3B36-614D1DF673A2}"/>
              </a:ext>
            </a:extLst>
          </p:cNvPr>
          <p:cNvSpPr>
            <a:spLocks noGrp="1"/>
          </p:cNvSpPr>
          <p:nvPr>
            <p:ph type="title"/>
          </p:nvPr>
        </p:nvSpPr>
        <p:spPr>
          <a:xfrm>
            <a:off x="1371599" y="1010097"/>
            <a:ext cx="8055264" cy="471301"/>
          </a:xfrm>
        </p:spPr>
        <p:txBody>
          <a:bodyPr anchor="b">
            <a:normAutofit/>
          </a:bodyPr>
          <a:lstStyle/>
          <a:p>
            <a:pPr algn="ctr"/>
            <a:r>
              <a:rPr lang="en-US" sz="2400" dirty="0"/>
              <a:t>The Collision Risk Assessment Model</a:t>
            </a:r>
          </a:p>
        </p:txBody>
      </p:sp>
      <p:sp>
        <p:nvSpPr>
          <p:cNvPr id="3" name="Content Placeholder 2">
            <a:extLst>
              <a:ext uri="{FF2B5EF4-FFF2-40B4-BE49-F238E27FC236}">
                <a16:creationId xmlns:a16="http://schemas.microsoft.com/office/drawing/2014/main" id="{684EF042-11F1-F4F8-1D2E-C2A514012C46}"/>
              </a:ext>
            </a:extLst>
          </p:cNvPr>
          <p:cNvSpPr>
            <a:spLocks noGrp="1"/>
          </p:cNvSpPr>
          <p:nvPr>
            <p:ph idx="1"/>
          </p:nvPr>
        </p:nvSpPr>
        <p:spPr>
          <a:xfrm>
            <a:off x="1371600" y="1544318"/>
            <a:ext cx="9486901" cy="4202581"/>
          </a:xfrm>
        </p:spPr>
        <p:txBody>
          <a:bodyPr vert="horz" lIns="91440" tIns="45720" rIns="91440" bIns="45720" rtlCol="0" anchor="t">
            <a:normAutofit/>
          </a:bodyPr>
          <a:lstStyle/>
          <a:p>
            <a:r>
              <a:rPr lang="en-US" dirty="0"/>
              <a:t>The potential field value at the possible collision point is calculated using :</a:t>
            </a:r>
          </a:p>
          <a:p>
            <a:pPr marL="0" indent="0">
              <a:buNone/>
            </a:pPr>
            <a:r>
              <a:rPr lang="en-US" dirty="0"/>
              <a:t>    </a:t>
            </a:r>
          </a:p>
          <a:p>
            <a:pPr marL="0" indent="0">
              <a:buNone/>
            </a:pPr>
            <a:r>
              <a:rPr lang="en-US" dirty="0"/>
              <a:t>                    </a:t>
            </a:r>
          </a:p>
          <a:p>
            <a:pPr marL="0" indent="0">
              <a:buNone/>
            </a:pPr>
            <a:r>
              <a:rPr lang="en-US" dirty="0"/>
              <a:t>                          Where,                                                                   </a:t>
            </a:r>
          </a:p>
          <a:p>
            <a:pPr marL="0" indent="0">
              <a:buNone/>
            </a:pPr>
            <a:r>
              <a:rPr lang="en-US" dirty="0"/>
              <a:t>                         (</a:t>
            </a:r>
            <a:r>
              <a:rPr lang="en-US" dirty="0" err="1"/>
              <a:t>Pottential</a:t>
            </a:r>
            <a:r>
              <a:rPr lang="en-US" dirty="0"/>
              <a:t> field model for </a:t>
            </a:r>
            <a:r>
              <a:rPr lang="en-US" dirty="0" err="1"/>
              <a:t>AVi</a:t>
            </a:r>
            <a:r>
              <a:rPr lang="en-US" dirty="0"/>
              <a:t>)</a:t>
            </a:r>
          </a:p>
          <a:p>
            <a:pPr marL="342900" indent="-342900"/>
            <a:r>
              <a:rPr lang="en-US"/>
              <a:t>               is the collision position .If                 , where        is the defined safe value,it can be considered there is no risk of collision at this time step.          </a:t>
            </a:r>
            <a:endParaRPr lang="en-US" dirty="0"/>
          </a:p>
        </p:txBody>
      </p:sp>
      <p:pic>
        <p:nvPicPr>
          <p:cNvPr id="4" name="Picture 4" descr="Text&#10;&#10;Description automatically generated">
            <a:extLst>
              <a:ext uri="{FF2B5EF4-FFF2-40B4-BE49-F238E27FC236}">
                <a16:creationId xmlns:a16="http://schemas.microsoft.com/office/drawing/2014/main" id="{6C020BEF-D399-A052-0E49-173A4C012766}"/>
              </a:ext>
            </a:extLst>
          </p:cNvPr>
          <p:cNvPicPr>
            <a:picLocks noChangeAspect="1"/>
          </p:cNvPicPr>
          <p:nvPr/>
        </p:nvPicPr>
        <p:blipFill>
          <a:blip r:embed="rId2"/>
          <a:stretch>
            <a:fillRect/>
          </a:stretch>
        </p:blipFill>
        <p:spPr>
          <a:xfrm>
            <a:off x="4093248" y="2109357"/>
            <a:ext cx="2743200" cy="730438"/>
          </a:xfrm>
          <a:prstGeom prst="rect">
            <a:avLst/>
          </a:prstGeom>
        </p:spPr>
      </p:pic>
      <p:pic>
        <p:nvPicPr>
          <p:cNvPr id="5" name="Picture 5" descr="A picture containing diagram&#10;&#10;Description automatically generated">
            <a:extLst>
              <a:ext uri="{FF2B5EF4-FFF2-40B4-BE49-F238E27FC236}">
                <a16:creationId xmlns:a16="http://schemas.microsoft.com/office/drawing/2014/main" id="{8EF24495-0DA4-B235-1D68-833C8FAB9348}"/>
              </a:ext>
            </a:extLst>
          </p:cNvPr>
          <p:cNvPicPr>
            <a:picLocks noChangeAspect="1"/>
          </p:cNvPicPr>
          <p:nvPr/>
        </p:nvPicPr>
        <p:blipFill>
          <a:blip r:embed="rId3"/>
          <a:stretch>
            <a:fillRect/>
          </a:stretch>
        </p:blipFill>
        <p:spPr>
          <a:xfrm>
            <a:off x="4462703" y="2967639"/>
            <a:ext cx="4528896" cy="553266"/>
          </a:xfrm>
          <a:prstGeom prst="rect">
            <a:avLst/>
          </a:prstGeom>
        </p:spPr>
      </p:pic>
      <p:pic>
        <p:nvPicPr>
          <p:cNvPr id="6" name="Picture 6">
            <a:extLst>
              <a:ext uri="{FF2B5EF4-FFF2-40B4-BE49-F238E27FC236}">
                <a16:creationId xmlns:a16="http://schemas.microsoft.com/office/drawing/2014/main" id="{05322837-F729-67A1-A6CE-03EA886219FA}"/>
              </a:ext>
            </a:extLst>
          </p:cNvPr>
          <p:cNvPicPr>
            <a:picLocks noChangeAspect="1"/>
          </p:cNvPicPr>
          <p:nvPr/>
        </p:nvPicPr>
        <p:blipFill>
          <a:blip r:embed="rId4"/>
          <a:stretch>
            <a:fillRect/>
          </a:stretch>
        </p:blipFill>
        <p:spPr>
          <a:xfrm>
            <a:off x="1737591" y="4060248"/>
            <a:ext cx="1143000" cy="400050"/>
          </a:xfrm>
          <a:prstGeom prst="rect">
            <a:avLst/>
          </a:prstGeom>
        </p:spPr>
      </p:pic>
      <p:pic>
        <p:nvPicPr>
          <p:cNvPr id="7" name="Picture 8">
            <a:extLst>
              <a:ext uri="{FF2B5EF4-FFF2-40B4-BE49-F238E27FC236}">
                <a16:creationId xmlns:a16="http://schemas.microsoft.com/office/drawing/2014/main" id="{BA21313B-5C1D-0100-8751-46C7A79EA3D9}"/>
              </a:ext>
            </a:extLst>
          </p:cNvPr>
          <p:cNvPicPr>
            <a:picLocks noChangeAspect="1"/>
          </p:cNvPicPr>
          <p:nvPr/>
        </p:nvPicPr>
        <p:blipFill>
          <a:blip r:embed="rId5"/>
          <a:stretch>
            <a:fillRect/>
          </a:stretch>
        </p:blipFill>
        <p:spPr>
          <a:xfrm>
            <a:off x="6226752" y="4062076"/>
            <a:ext cx="1123950" cy="388696"/>
          </a:xfrm>
          <a:prstGeom prst="rect">
            <a:avLst/>
          </a:prstGeom>
        </p:spPr>
      </p:pic>
      <p:pic>
        <p:nvPicPr>
          <p:cNvPr id="9" name="Picture 10">
            <a:extLst>
              <a:ext uri="{FF2B5EF4-FFF2-40B4-BE49-F238E27FC236}">
                <a16:creationId xmlns:a16="http://schemas.microsoft.com/office/drawing/2014/main" id="{5B6ADD34-2774-07B0-8DAD-A4A17B12FDA5}"/>
              </a:ext>
            </a:extLst>
          </p:cNvPr>
          <p:cNvPicPr>
            <a:picLocks noChangeAspect="1"/>
          </p:cNvPicPr>
          <p:nvPr/>
        </p:nvPicPr>
        <p:blipFill>
          <a:blip r:embed="rId6"/>
          <a:stretch>
            <a:fillRect/>
          </a:stretch>
        </p:blipFill>
        <p:spPr>
          <a:xfrm>
            <a:off x="8364874" y="4090651"/>
            <a:ext cx="419100" cy="323850"/>
          </a:xfrm>
          <a:prstGeom prst="rect">
            <a:avLst/>
          </a:prstGeom>
        </p:spPr>
      </p:pic>
    </p:spTree>
    <p:extLst>
      <p:ext uri="{BB962C8B-B14F-4D97-AF65-F5344CB8AC3E}">
        <p14:creationId xmlns:p14="http://schemas.microsoft.com/office/powerpoint/2010/main" val="20969737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FF9146B-4CCD-4CDB-AB9C-458005307E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E1FEFA6-7D4F-4746-AE64-D4D52FE76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BF8DA3CF-9D4B-403A-9AD4-BB177DAB6C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800"/>
            <a:ext cx="10820400" cy="5486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B5FE546-4058-1985-C1CE-C8D4D32357FB}"/>
              </a:ext>
            </a:extLst>
          </p:cNvPr>
          <p:cNvSpPr>
            <a:spLocks noGrp="1"/>
          </p:cNvSpPr>
          <p:nvPr>
            <p:ph type="title"/>
          </p:nvPr>
        </p:nvSpPr>
        <p:spPr>
          <a:xfrm>
            <a:off x="686569" y="1010097"/>
            <a:ext cx="10772295" cy="548270"/>
          </a:xfrm>
        </p:spPr>
        <p:txBody>
          <a:bodyPr anchor="b">
            <a:normAutofit fontScale="90000"/>
          </a:bodyPr>
          <a:lstStyle/>
          <a:p>
            <a:pPr algn="ctr"/>
            <a:r>
              <a:rPr lang="en-US" dirty="0"/>
              <a:t>Decision-making with Differential games</a:t>
            </a:r>
          </a:p>
        </p:txBody>
      </p:sp>
      <p:sp>
        <p:nvSpPr>
          <p:cNvPr id="3" name="Content Placeholder 2">
            <a:extLst>
              <a:ext uri="{FF2B5EF4-FFF2-40B4-BE49-F238E27FC236}">
                <a16:creationId xmlns:a16="http://schemas.microsoft.com/office/drawing/2014/main" id="{A0588D5D-F78F-67F4-3D78-94D16C11823E}"/>
              </a:ext>
            </a:extLst>
          </p:cNvPr>
          <p:cNvSpPr>
            <a:spLocks noGrp="1"/>
          </p:cNvSpPr>
          <p:nvPr>
            <p:ph idx="1"/>
          </p:nvPr>
        </p:nvSpPr>
        <p:spPr>
          <a:xfrm>
            <a:off x="1371600" y="1552015"/>
            <a:ext cx="9486901" cy="4194884"/>
          </a:xfrm>
        </p:spPr>
        <p:txBody>
          <a:bodyPr vert="horz" lIns="91440" tIns="45720" rIns="91440" bIns="45720" rtlCol="0" anchor="t">
            <a:normAutofit/>
          </a:bodyPr>
          <a:lstStyle/>
          <a:p>
            <a:r>
              <a:rPr lang="en-US" dirty="0">
                <a:ea typeface="+mj-lt"/>
                <a:cs typeface="+mj-lt"/>
              </a:rPr>
              <a:t>In the differential game, each player aims to maximum its own payoff. For the </a:t>
            </a:r>
            <a:r>
              <a:rPr lang="en-US" dirty="0" err="1">
                <a:ea typeface="+mj-lt"/>
                <a:cs typeface="+mj-lt"/>
              </a:rPr>
              <a:t>ith</a:t>
            </a:r>
            <a:r>
              <a:rPr lang="en-US" dirty="0">
                <a:ea typeface="+mj-lt"/>
                <a:cs typeface="+mj-lt"/>
              </a:rPr>
              <a:t> player, i.e., </a:t>
            </a:r>
            <a:r>
              <a:rPr lang="en-US" dirty="0" err="1">
                <a:ea typeface="+mj-lt"/>
                <a:cs typeface="+mj-lt"/>
              </a:rPr>
              <a:t>AVi</a:t>
            </a:r>
            <a:r>
              <a:rPr lang="en-US" dirty="0">
                <a:ea typeface="+mj-lt"/>
                <a:cs typeface="+mj-lt"/>
              </a:rPr>
              <a:t>, its payoff function is defined by</a:t>
            </a:r>
          </a:p>
          <a:p>
            <a:endParaRPr lang="en-US" dirty="0"/>
          </a:p>
          <a:p>
            <a:r>
              <a:rPr lang="en-US" dirty="0"/>
              <a:t>Where      and      describes the terminal pay-off and running cost of </a:t>
            </a:r>
            <a:r>
              <a:rPr lang="en-US" dirty="0" err="1"/>
              <a:t>AVi</a:t>
            </a:r>
            <a:r>
              <a:rPr lang="en-US" dirty="0"/>
              <a:t>. To simply the pay-off function, terminal pay-off is considered as constant.</a:t>
            </a:r>
          </a:p>
          <a:p>
            <a:r>
              <a:rPr lang="en-US" b="1" dirty="0">
                <a:ea typeface="+mj-lt"/>
                <a:cs typeface="+mj-lt"/>
              </a:rPr>
              <a:t>The Running Cost for Decision Making: </a:t>
            </a:r>
          </a:p>
          <a:p>
            <a:pPr marL="342900" indent="-342900"/>
            <a:r>
              <a:rPr lang="en-US" dirty="0">
                <a:ea typeface="+mj-lt"/>
                <a:cs typeface="+mj-lt"/>
              </a:rPr>
              <a:t>Where     and      are cost functions of driving safety and passing efficiency. </a:t>
            </a:r>
          </a:p>
        </p:txBody>
      </p:sp>
      <p:pic>
        <p:nvPicPr>
          <p:cNvPr id="4" name="Picture 4" descr="Text, letter&#10;&#10;Description automatically generated">
            <a:extLst>
              <a:ext uri="{FF2B5EF4-FFF2-40B4-BE49-F238E27FC236}">
                <a16:creationId xmlns:a16="http://schemas.microsoft.com/office/drawing/2014/main" id="{BA1DDF64-2894-4955-8065-3407DAD82B53}"/>
              </a:ext>
            </a:extLst>
          </p:cNvPr>
          <p:cNvPicPr>
            <a:picLocks noChangeAspect="1"/>
          </p:cNvPicPr>
          <p:nvPr/>
        </p:nvPicPr>
        <p:blipFill>
          <a:blip r:embed="rId2"/>
          <a:stretch>
            <a:fillRect/>
          </a:stretch>
        </p:blipFill>
        <p:spPr>
          <a:xfrm>
            <a:off x="3677613" y="2386222"/>
            <a:ext cx="4020896" cy="530767"/>
          </a:xfrm>
          <a:prstGeom prst="rect">
            <a:avLst/>
          </a:prstGeom>
        </p:spPr>
      </p:pic>
      <p:pic>
        <p:nvPicPr>
          <p:cNvPr id="5" name="Picture 5">
            <a:extLst>
              <a:ext uri="{FF2B5EF4-FFF2-40B4-BE49-F238E27FC236}">
                <a16:creationId xmlns:a16="http://schemas.microsoft.com/office/drawing/2014/main" id="{1990718F-5676-772C-4950-507D846301E7}"/>
              </a:ext>
            </a:extLst>
          </p:cNvPr>
          <p:cNvPicPr>
            <a:picLocks noChangeAspect="1"/>
          </p:cNvPicPr>
          <p:nvPr/>
        </p:nvPicPr>
        <p:blipFill>
          <a:blip r:embed="rId3"/>
          <a:stretch>
            <a:fillRect/>
          </a:stretch>
        </p:blipFill>
        <p:spPr>
          <a:xfrm>
            <a:off x="2591377" y="2995853"/>
            <a:ext cx="266700" cy="342900"/>
          </a:xfrm>
          <a:prstGeom prst="rect">
            <a:avLst/>
          </a:prstGeom>
        </p:spPr>
      </p:pic>
      <p:pic>
        <p:nvPicPr>
          <p:cNvPr id="6" name="Picture 6">
            <a:extLst>
              <a:ext uri="{FF2B5EF4-FFF2-40B4-BE49-F238E27FC236}">
                <a16:creationId xmlns:a16="http://schemas.microsoft.com/office/drawing/2014/main" id="{E7887B42-03F7-E3CC-954C-2FCF687206A5}"/>
              </a:ext>
            </a:extLst>
          </p:cNvPr>
          <p:cNvPicPr>
            <a:picLocks noChangeAspect="1"/>
          </p:cNvPicPr>
          <p:nvPr/>
        </p:nvPicPr>
        <p:blipFill>
          <a:blip r:embed="rId4"/>
          <a:stretch>
            <a:fillRect/>
          </a:stretch>
        </p:blipFill>
        <p:spPr>
          <a:xfrm>
            <a:off x="3510973" y="2919268"/>
            <a:ext cx="228600" cy="419100"/>
          </a:xfrm>
          <a:prstGeom prst="rect">
            <a:avLst/>
          </a:prstGeom>
        </p:spPr>
      </p:pic>
      <p:pic>
        <p:nvPicPr>
          <p:cNvPr id="7" name="Picture 8">
            <a:extLst>
              <a:ext uri="{FF2B5EF4-FFF2-40B4-BE49-F238E27FC236}">
                <a16:creationId xmlns:a16="http://schemas.microsoft.com/office/drawing/2014/main" id="{3B19041A-5112-ECF4-67FD-C279B836194E}"/>
              </a:ext>
            </a:extLst>
          </p:cNvPr>
          <p:cNvPicPr>
            <a:picLocks noChangeAspect="1"/>
          </p:cNvPicPr>
          <p:nvPr/>
        </p:nvPicPr>
        <p:blipFill>
          <a:blip r:embed="rId5"/>
          <a:stretch>
            <a:fillRect/>
          </a:stretch>
        </p:blipFill>
        <p:spPr>
          <a:xfrm>
            <a:off x="6742809" y="3817446"/>
            <a:ext cx="3086292" cy="434878"/>
          </a:xfrm>
          <a:prstGeom prst="rect">
            <a:avLst/>
          </a:prstGeom>
        </p:spPr>
      </p:pic>
      <p:pic>
        <p:nvPicPr>
          <p:cNvPr id="9" name="Picture 10">
            <a:extLst>
              <a:ext uri="{FF2B5EF4-FFF2-40B4-BE49-F238E27FC236}">
                <a16:creationId xmlns:a16="http://schemas.microsoft.com/office/drawing/2014/main" id="{C39FFC4F-F61A-DA28-5103-F86A4D86E12E}"/>
              </a:ext>
            </a:extLst>
          </p:cNvPr>
          <p:cNvPicPr>
            <a:picLocks noChangeAspect="1"/>
          </p:cNvPicPr>
          <p:nvPr/>
        </p:nvPicPr>
        <p:blipFill>
          <a:blip r:embed="rId6"/>
          <a:stretch>
            <a:fillRect/>
          </a:stretch>
        </p:blipFill>
        <p:spPr>
          <a:xfrm>
            <a:off x="2658822" y="4322409"/>
            <a:ext cx="285750" cy="342900"/>
          </a:xfrm>
          <a:prstGeom prst="rect">
            <a:avLst/>
          </a:prstGeom>
        </p:spPr>
      </p:pic>
      <p:pic>
        <p:nvPicPr>
          <p:cNvPr id="11" name="Picture 12">
            <a:extLst>
              <a:ext uri="{FF2B5EF4-FFF2-40B4-BE49-F238E27FC236}">
                <a16:creationId xmlns:a16="http://schemas.microsoft.com/office/drawing/2014/main" id="{9AD1A6A1-B25E-FB42-5149-490A061B30BA}"/>
              </a:ext>
            </a:extLst>
          </p:cNvPr>
          <p:cNvPicPr>
            <a:picLocks noChangeAspect="1"/>
          </p:cNvPicPr>
          <p:nvPr/>
        </p:nvPicPr>
        <p:blipFill>
          <a:blip r:embed="rId7"/>
          <a:stretch>
            <a:fillRect/>
          </a:stretch>
        </p:blipFill>
        <p:spPr>
          <a:xfrm>
            <a:off x="3503016" y="4343814"/>
            <a:ext cx="342900" cy="323850"/>
          </a:xfrm>
          <a:prstGeom prst="rect">
            <a:avLst/>
          </a:prstGeom>
        </p:spPr>
      </p:pic>
    </p:spTree>
    <p:extLst>
      <p:ext uri="{BB962C8B-B14F-4D97-AF65-F5344CB8AC3E}">
        <p14:creationId xmlns:p14="http://schemas.microsoft.com/office/powerpoint/2010/main" val="31807139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FF9146B-4CCD-4CDB-AB9C-458005307E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E1FEFA6-7D4F-4746-AE64-D4D52FE76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BF8DA3CF-9D4B-403A-9AD4-BB177DAB6C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800"/>
            <a:ext cx="10820400" cy="5486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B5FE546-4058-1985-C1CE-C8D4D32357FB}"/>
              </a:ext>
            </a:extLst>
          </p:cNvPr>
          <p:cNvSpPr>
            <a:spLocks noGrp="1"/>
          </p:cNvSpPr>
          <p:nvPr>
            <p:ph type="title"/>
          </p:nvPr>
        </p:nvSpPr>
        <p:spPr>
          <a:xfrm>
            <a:off x="1371599" y="1010097"/>
            <a:ext cx="4914902" cy="548270"/>
          </a:xfrm>
        </p:spPr>
        <p:txBody>
          <a:bodyPr anchor="b">
            <a:normAutofit/>
          </a:bodyPr>
          <a:lstStyle/>
          <a:p>
            <a:pPr algn="ctr"/>
            <a:r>
              <a:rPr lang="en-US" dirty="0"/>
              <a:t>Nash Equilibrium</a:t>
            </a:r>
          </a:p>
        </p:txBody>
      </p:sp>
      <p:sp>
        <p:nvSpPr>
          <p:cNvPr id="3" name="Content Placeholder 2">
            <a:extLst>
              <a:ext uri="{FF2B5EF4-FFF2-40B4-BE49-F238E27FC236}">
                <a16:creationId xmlns:a16="http://schemas.microsoft.com/office/drawing/2014/main" id="{A0588D5D-F78F-67F4-3D78-94D16C11823E}"/>
              </a:ext>
            </a:extLst>
          </p:cNvPr>
          <p:cNvSpPr>
            <a:spLocks noGrp="1"/>
          </p:cNvSpPr>
          <p:nvPr>
            <p:ph idx="1"/>
          </p:nvPr>
        </p:nvSpPr>
        <p:spPr>
          <a:xfrm>
            <a:off x="1371600" y="1552015"/>
            <a:ext cx="9933325" cy="4533550"/>
          </a:xfrm>
        </p:spPr>
        <p:txBody>
          <a:bodyPr vert="horz" lIns="91440" tIns="45720" rIns="91440" bIns="45720" rtlCol="0" anchor="t">
            <a:normAutofit/>
          </a:bodyPr>
          <a:lstStyle/>
          <a:p>
            <a:r>
              <a:rPr lang="en-US" dirty="0">
                <a:ea typeface="+mj-lt"/>
                <a:cs typeface="+mj-lt"/>
              </a:rPr>
              <a:t>The set of strategies                        is defined as a Nash equilibrium of the differential game if the following condition holds:</a:t>
            </a:r>
          </a:p>
          <a:p>
            <a:endParaRPr lang="en-US" dirty="0"/>
          </a:p>
          <a:p>
            <a:endParaRPr lang="en-US" dirty="0"/>
          </a:p>
          <a:p>
            <a:endParaRPr lang="en-US" dirty="0"/>
          </a:p>
          <a:p>
            <a:endParaRPr lang="en-US" dirty="0"/>
          </a:p>
          <a:p>
            <a:r>
              <a:rPr lang="en-US" dirty="0">
                <a:ea typeface="+mj-lt"/>
                <a:cs typeface="+mj-lt"/>
              </a:rPr>
              <a:t>Necessary conditions for optimality can be obtained based on the </a:t>
            </a:r>
            <a:r>
              <a:rPr lang="en-US" dirty="0" err="1">
                <a:ea typeface="+mj-lt"/>
                <a:cs typeface="+mj-lt"/>
              </a:rPr>
              <a:t>Pontryagin</a:t>
            </a:r>
            <a:r>
              <a:rPr lang="en-US" dirty="0">
                <a:ea typeface="+mj-lt"/>
                <a:cs typeface="+mj-lt"/>
              </a:rPr>
              <a:t> Maximum Principle.</a:t>
            </a:r>
            <a:endParaRPr lang="en-US" dirty="0"/>
          </a:p>
          <a:p>
            <a:endParaRPr lang="en-US" dirty="0"/>
          </a:p>
          <a:p>
            <a:pPr marL="0" indent="0">
              <a:buNone/>
            </a:pPr>
            <a:endParaRPr lang="en-US" dirty="0"/>
          </a:p>
        </p:txBody>
      </p:sp>
      <p:pic>
        <p:nvPicPr>
          <p:cNvPr id="4" name="Picture 4">
            <a:extLst>
              <a:ext uri="{FF2B5EF4-FFF2-40B4-BE49-F238E27FC236}">
                <a16:creationId xmlns:a16="http://schemas.microsoft.com/office/drawing/2014/main" id="{E9186D2C-7071-4BEE-4350-CC60107F5E75}"/>
              </a:ext>
            </a:extLst>
          </p:cNvPr>
          <p:cNvPicPr>
            <a:picLocks noChangeAspect="1"/>
          </p:cNvPicPr>
          <p:nvPr/>
        </p:nvPicPr>
        <p:blipFill>
          <a:blip r:embed="rId2"/>
          <a:stretch>
            <a:fillRect/>
          </a:stretch>
        </p:blipFill>
        <p:spPr>
          <a:xfrm>
            <a:off x="4124517" y="1631661"/>
            <a:ext cx="1695450" cy="361950"/>
          </a:xfrm>
          <a:prstGeom prst="rect">
            <a:avLst/>
          </a:prstGeom>
        </p:spPr>
      </p:pic>
      <p:pic>
        <p:nvPicPr>
          <p:cNvPr id="5" name="Picture 5" descr="Text, letter&#10;&#10;Description automatically generated">
            <a:extLst>
              <a:ext uri="{FF2B5EF4-FFF2-40B4-BE49-F238E27FC236}">
                <a16:creationId xmlns:a16="http://schemas.microsoft.com/office/drawing/2014/main" id="{DC5D1A5D-18D4-23A5-D00D-4E5253AF9C3A}"/>
              </a:ext>
            </a:extLst>
          </p:cNvPr>
          <p:cNvPicPr>
            <a:picLocks noChangeAspect="1"/>
          </p:cNvPicPr>
          <p:nvPr/>
        </p:nvPicPr>
        <p:blipFill>
          <a:blip r:embed="rId3"/>
          <a:stretch>
            <a:fillRect/>
          </a:stretch>
        </p:blipFill>
        <p:spPr>
          <a:xfrm>
            <a:off x="3769975" y="2634927"/>
            <a:ext cx="4336472" cy="1588146"/>
          </a:xfrm>
          <a:prstGeom prst="rect">
            <a:avLst/>
          </a:prstGeom>
        </p:spPr>
      </p:pic>
      <p:pic>
        <p:nvPicPr>
          <p:cNvPr id="6" name="Picture 6" descr="Diagram&#10;&#10;Description automatically generated">
            <a:extLst>
              <a:ext uri="{FF2B5EF4-FFF2-40B4-BE49-F238E27FC236}">
                <a16:creationId xmlns:a16="http://schemas.microsoft.com/office/drawing/2014/main" id="{EFC6F973-7CCF-1D29-C5E2-2C01FF780E95}"/>
              </a:ext>
            </a:extLst>
          </p:cNvPr>
          <p:cNvPicPr>
            <a:picLocks noChangeAspect="1"/>
          </p:cNvPicPr>
          <p:nvPr/>
        </p:nvPicPr>
        <p:blipFill>
          <a:blip r:embed="rId4"/>
          <a:stretch>
            <a:fillRect/>
          </a:stretch>
        </p:blipFill>
        <p:spPr>
          <a:xfrm>
            <a:off x="3631430" y="5325879"/>
            <a:ext cx="4975320" cy="655091"/>
          </a:xfrm>
          <a:prstGeom prst="rect">
            <a:avLst/>
          </a:prstGeom>
        </p:spPr>
      </p:pic>
    </p:spTree>
    <p:extLst>
      <p:ext uri="{BB962C8B-B14F-4D97-AF65-F5344CB8AC3E}">
        <p14:creationId xmlns:p14="http://schemas.microsoft.com/office/powerpoint/2010/main" val="19583080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FF9146B-4CCD-4CDB-AB9C-458005307E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E1FEFA6-7D4F-4746-AE64-D4D52FE76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BF8DA3CF-9D4B-403A-9AD4-BB177DAB6C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800"/>
            <a:ext cx="10820400" cy="5486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31A270F-410F-21EE-1343-4C38D48C01B3}"/>
              </a:ext>
            </a:extLst>
          </p:cNvPr>
          <p:cNvSpPr>
            <a:spLocks noGrp="1"/>
          </p:cNvSpPr>
          <p:nvPr>
            <p:ph type="title"/>
          </p:nvPr>
        </p:nvSpPr>
        <p:spPr>
          <a:xfrm>
            <a:off x="1286933" y="994703"/>
            <a:ext cx="9656234" cy="1010088"/>
          </a:xfrm>
        </p:spPr>
        <p:txBody>
          <a:bodyPr anchor="b">
            <a:normAutofit fontScale="90000"/>
          </a:bodyPr>
          <a:lstStyle/>
          <a:p>
            <a:pPr algn="ctr"/>
            <a:endParaRPr lang="en-US"/>
          </a:p>
          <a:p>
            <a:r>
              <a:rPr lang="en-US" dirty="0">
                <a:ea typeface="+mj-lt"/>
                <a:cs typeface="+mj-lt"/>
              </a:rPr>
              <a:t>The Stackelberg Equilibrium of Differential Game</a:t>
            </a:r>
            <a:endParaRPr lang="en-US" dirty="0"/>
          </a:p>
        </p:txBody>
      </p:sp>
      <p:sp>
        <p:nvSpPr>
          <p:cNvPr id="3" name="Content Placeholder 2">
            <a:extLst>
              <a:ext uri="{FF2B5EF4-FFF2-40B4-BE49-F238E27FC236}">
                <a16:creationId xmlns:a16="http://schemas.microsoft.com/office/drawing/2014/main" id="{EB2F7141-3B4B-4F91-0F37-2EE318B29324}"/>
              </a:ext>
            </a:extLst>
          </p:cNvPr>
          <p:cNvSpPr>
            <a:spLocks noGrp="1"/>
          </p:cNvSpPr>
          <p:nvPr>
            <p:ph idx="1"/>
          </p:nvPr>
        </p:nvSpPr>
        <p:spPr>
          <a:xfrm>
            <a:off x="1371600" y="2206257"/>
            <a:ext cx="9486901" cy="3540642"/>
          </a:xfrm>
        </p:spPr>
        <p:txBody>
          <a:bodyPr vert="horz" lIns="91440" tIns="45720" rIns="91440" bIns="45720" rtlCol="0" anchor="t">
            <a:normAutofit/>
          </a:bodyPr>
          <a:lstStyle/>
          <a:p>
            <a:r>
              <a:rPr lang="en-US" dirty="0">
                <a:ea typeface="+mj-lt"/>
                <a:cs typeface="+mj-lt"/>
              </a:rPr>
              <a:t>In the Stackelberg equilibrium issue, two players are considered, i.e., one leader and one follower. </a:t>
            </a:r>
          </a:p>
          <a:p>
            <a:r>
              <a:rPr lang="en-US" dirty="0">
                <a:ea typeface="+mj-lt"/>
                <a:cs typeface="+mj-lt"/>
              </a:rPr>
              <a:t>Different from the Nash equilibrium issue, the decisions of the players are not made simultaneously. The leader (player </a:t>
            </a:r>
            <a:r>
              <a:rPr lang="en-US" dirty="0" err="1">
                <a:ea typeface="+mj-lt"/>
                <a:cs typeface="+mj-lt"/>
              </a:rPr>
              <a:t>i</a:t>
            </a:r>
            <a:r>
              <a:rPr lang="en-US" dirty="0">
                <a:ea typeface="+mj-lt"/>
                <a:cs typeface="+mj-lt"/>
              </a:rPr>
              <a:t>) makes the decision </a:t>
            </a:r>
            <a:r>
              <a:rPr lang="en-US" dirty="0" err="1">
                <a:ea typeface="+mj-lt"/>
                <a:cs typeface="+mj-lt"/>
              </a:rPr>
              <a:t>u</a:t>
            </a:r>
            <a:r>
              <a:rPr lang="en-US" baseline="30000" dirty="0" err="1">
                <a:ea typeface="+mj-lt"/>
                <a:cs typeface="+mj-lt"/>
              </a:rPr>
              <a:t>i</a:t>
            </a:r>
            <a:r>
              <a:rPr lang="en-US" dirty="0">
                <a:ea typeface="+mj-lt"/>
                <a:cs typeface="+mj-lt"/>
              </a:rPr>
              <a:t> firstly. Based on the decision </a:t>
            </a:r>
            <a:r>
              <a:rPr lang="en-US" dirty="0" err="1">
                <a:ea typeface="+mj-lt"/>
                <a:cs typeface="+mj-lt"/>
              </a:rPr>
              <a:t>u</a:t>
            </a:r>
            <a:r>
              <a:rPr lang="en-US" baseline="30000" dirty="0" err="1">
                <a:ea typeface="+mj-lt"/>
                <a:cs typeface="+mj-lt"/>
              </a:rPr>
              <a:t>i</a:t>
            </a:r>
            <a:r>
              <a:rPr lang="en-US" dirty="0">
                <a:ea typeface="+mj-lt"/>
                <a:cs typeface="+mj-lt"/>
              </a:rPr>
              <a:t> , the follower (player j) makes the decision </a:t>
            </a:r>
            <a:r>
              <a:rPr lang="en-US" dirty="0" err="1">
                <a:ea typeface="+mj-lt"/>
                <a:cs typeface="+mj-lt"/>
              </a:rPr>
              <a:t>u</a:t>
            </a:r>
            <a:r>
              <a:rPr lang="en-US" baseline="30000" dirty="0" err="1">
                <a:ea typeface="+mj-lt"/>
                <a:cs typeface="+mj-lt"/>
              </a:rPr>
              <a:t>j</a:t>
            </a:r>
            <a:r>
              <a:rPr lang="en-US" dirty="0">
                <a:ea typeface="+mj-lt"/>
                <a:cs typeface="+mj-lt"/>
              </a:rPr>
              <a:t> to maximize his payoff function.</a:t>
            </a:r>
          </a:p>
          <a:p>
            <a:r>
              <a:rPr lang="en-US" dirty="0">
                <a:ea typeface="+mj-lt"/>
                <a:cs typeface="+mj-lt"/>
              </a:rPr>
              <a:t>Furthermore, the optimal decision issue for the leader can be transformed into the following optimal control issue:</a:t>
            </a:r>
            <a:endParaRPr lang="en-US" dirty="0"/>
          </a:p>
        </p:txBody>
      </p:sp>
      <p:pic>
        <p:nvPicPr>
          <p:cNvPr id="4" name="Picture 4" descr="Text, letter&#10;&#10;Description automatically generated">
            <a:extLst>
              <a:ext uri="{FF2B5EF4-FFF2-40B4-BE49-F238E27FC236}">
                <a16:creationId xmlns:a16="http://schemas.microsoft.com/office/drawing/2014/main" id="{BD054A59-2EC9-C13F-F8BF-01D7B5ADAB57}"/>
              </a:ext>
            </a:extLst>
          </p:cNvPr>
          <p:cNvPicPr>
            <a:picLocks noChangeAspect="1"/>
          </p:cNvPicPr>
          <p:nvPr/>
        </p:nvPicPr>
        <p:blipFill>
          <a:blip r:embed="rId2"/>
          <a:stretch>
            <a:fillRect/>
          </a:stretch>
        </p:blipFill>
        <p:spPr>
          <a:xfrm>
            <a:off x="6510097" y="5095505"/>
            <a:ext cx="3836168" cy="400017"/>
          </a:xfrm>
          <a:prstGeom prst="rect">
            <a:avLst/>
          </a:prstGeom>
        </p:spPr>
      </p:pic>
    </p:spTree>
    <p:extLst>
      <p:ext uri="{BB962C8B-B14F-4D97-AF65-F5344CB8AC3E}">
        <p14:creationId xmlns:p14="http://schemas.microsoft.com/office/powerpoint/2010/main" val="22793672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FF9146B-4CCD-4CDB-AB9C-458005307E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E1FEFA6-7D4F-4746-AE64-D4D52FE76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BF8DA3CF-9D4B-403A-9AD4-BB177DAB6C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800"/>
            <a:ext cx="10820400" cy="5486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98F022C-4CD4-ADD9-BF2E-CEB53CA513F4}"/>
              </a:ext>
            </a:extLst>
          </p:cNvPr>
          <p:cNvSpPr>
            <a:spLocks noGrp="1"/>
          </p:cNvSpPr>
          <p:nvPr>
            <p:ph type="title"/>
          </p:nvPr>
        </p:nvSpPr>
        <p:spPr>
          <a:xfrm>
            <a:off x="1048327" y="1010097"/>
            <a:ext cx="9856354" cy="709906"/>
          </a:xfrm>
        </p:spPr>
        <p:txBody>
          <a:bodyPr anchor="b">
            <a:normAutofit/>
          </a:bodyPr>
          <a:lstStyle/>
          <a:p>
            <a:pPr algn="ctr"/>
            <a:r>
              <a:rPr lang="en-US" sz="1600" b="1" dirty="0"/>
              <a:t>the decision-making process for AVs to pass </a:t>
            </a:r>
            <a:r>
              <a:rPr lang="en-US" sz="1600" b="1" dirty="0">
                <a:ea typeface="+mj-lt"/>
                <a:cs typeface="+mj-lt"/>
              </a:rPr>
              <a:t>the unsignalized intersection is designed in Algorithm 1.</a:t>
            </a:r>
            <a:endParaRPr lang="en-US" sz="1600" b="1" dirty="0"/>
          </a:p>
        </p:txBody>
      </p:sp>
      <p:pic>
        <p:nvPicPr>
          <p:cNvPr id="4" name="Picture 4" descr="Text&#10;&#10;Description automatically generated">
            <a:extLst>
              <a:ext uri="{FF2B5EF4-FFF2-40B4-BE49-F238E27FC236}">
                <a16:creationId xmlns:a16="http://schemas.microsoft.com/office/drawing/2014/main" id="{3BB75934-BEE8-6CA7-089E-6D549F575C12}"/>
              </a:ext>
            </a:extLst>
          </p:cNvPr>
          <p:cNvPicPr>
            <a:picLocks noGrp="1" noChangeAspect="1"/>
          </p:cNvPicPr>
          <p:nvPr>
            <p:ph idx="1"/>
          </p:nvPr>
        </p:nvPicPr>
        <p:blipFill>
          <a:blip r:embed="rId2"/>
          <a:stretch>
            <a:fillRect/>
          </a:stretch>
        </p:blipFill>
        <p:spPr>
          <a:xfrm>
            <a:off x="4093672" y="1714127"/>
            <a:ext cx="4005337" cy="4412116"/>
          </a:xfrm>
        </p:spPr>
      </p:pic>
    </p:spTree>
    <p:extLst>
      <p:ext uri="{BB962C8B-B14F-4D97-AF65-F5344CB8AC3E}">
        <p14:creationId xmlns:p14="http://schemas.microsoft.com/office/powerpoint/2010/main" val="14937773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ECD538B8-489B-407A-A760-436DB4C563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800"/>
            <a:ext cx="4076700" cy="5486400"/>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C1F0577-3167-6B89-A07D-CACA2E905558}"/>
              </a:ext>
            </a:extLst>
          </p:cNvPr>
          <p:cNvSpPr>
            <a:spLocks noGrp="1"/>
          </p:cNvSpPr>
          <p:nvPr>
            <p:ph type="title"/>
          </p:nvPr>
        </p:nvSpPr>
        <p:spPr>
          <a:xfrm>
            <a:off x="1371600" y="1371600"/>
            <a:ext cx="2705100" cy="4114800"/>
          </a:xfrm>
        </p:spPr>
        <p:txBody>
          <a:bodyPr vert="horz" lIns="91440" tIns="45720" rIns="91440" bIns="45720" rtlCol="0" anchor="ctr">
            <a:normAutofit/>
          </a:bodyPr>
          <a:lstStyle/>
          <a:p>
            <a:pPr algn="ctr"/>
            <a:r>
              <a:rPr lang="en-US" kern="1200" cap="all" spc="300" baseline="0">
                <a:solidFill>
                  <a:schemeClr val="bg2"/>
                </a:solidFill>
                <a:latin typeface="+mj-lt"/>
                <a:ea typeface="+mj-ea"/>
                <a:cs typeface="+mj-cs"/>
              </a:rPr>
              <a:t>Outline</a:t>
            </a:r>
          </a:p>
        </p:txBody>
      </p:sp>
      <p:graphicFrame>
        <p:nvGraphicFramePr>
          <p:cNvPr id="5" name="Content Placeholder 2">
            <a:extLst>
              <a:ext uri="{FF2B5EF4-FFF2-40B4-BE49-F238E27FC236}">
                <a16:creationId xmlns:a16="http://schemas.microsoft.com/office/drawing/2014/main" id="{4077ECD5-D3D3-583A-97E0-68C905B47494}"/>
              </a:ext>
            </a:extLst>
          </p:cNvPr>
          <p:cNvGraphicFramePr>
            <a:graphicFrameLocks noGrp="1"/>
          </p:cNvGraphicFramePr>
          <p:nvPr>
            <p:ph idx="1"/>
            <p:extLst>
              <p:ext uri="{D42A27DB-BD31-4B8C-83A1-F6EECF244321}">
                <p14:modId xmlns:p14="http://schemas.microsoft.com/office/powerpoint/2010/main" val="2877491653"/>
              </p:ext>
            </p:extLst>
          </p:nvPr>
        </p:nvGraphicFramePr>
        <p:xfrm>
          <a:off x="5410200" y="685800"/>
          <a:ext cx="6265333" cy="57173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648220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FF9146B-4CCD-4CDB-AB9C-458005307E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E1FEFA6-7D4F-4746-AE64-D4D52FE76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BF8DA3CF-9D4B-403A-9AD4-BB177DAB6C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800"/>
            <a:ext cx="10820400" cy="5486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98F022C-4CD4-ADD9-BF2E-CEB53CA513F4}"/>
              </a:ext>
            </a:extLst>
          </p:cNvPr>
          <p:cNvSpPr>
            <a:spLocks noGrp="1"/>
          </p:cNvSpPr>
          <p:nvPr>
            <p:ph type="title"/>
          </p:nvPr>
        </p:nvSpPr>
        <p:spPr>
          <a:xfrm>
            <a:off x="1294630" y="917734"/>
            <a:ext cx="2036233" cy="509785"/>
          </a:xfrm>
        </p:spPr>
        <p:txBody>
          <a:bodyPr anchor="b">
            <a:normAutofit/>
          </a:bodyPr>
          <a:lstStyle/>
          <a:p>
            <a:pPr algn="ctr"/>
            <a:r>
              <a:rPr lang="en-US" sz="2000" b="1" dirty="0"/>
              <a:t>Resources</a:t>
            </a:r>
          </a:p>
        </p:txBody>
      </p:sp>
      <p:sp>
        <p:nvSpPr>
          <p:cNvPr id="5" name="Content Placeholder 4">
            <a:extLst>
              <a:ext uri="{FF2B5EF4-FFF2-40B4-BE49-F238E27FC236}">
                <a16:creationId xmlns:a16="http://schemas.microsoft.com/office/drawing/2014/main" id="{9C6D04CF-F3F3-3BB1-4A37-0525C7B905F4}"/>
              </a:ext>
            </a:extLst>
          </p:cNvPr>
          <p:cNvSpPr>
            <a:spLocks noGrp="1"/>
          </p:cNvSpPr>
          <p:nvPr>
            <p:ph idx="1"/>
          </p:nvPr>
        </p:nvSpPr>
        <p:spPr>
          <a:xfrm>
            <a:off x="1002145" y="1715316"/>
            <a:ext cx="9856355" cy="3995067"/>
          </a:xfrm>
        </p:spPr>
        <p:txBody>
          <a:bodyPr vert="horz" lIns="91440" tIns="45720" rIns="91440" bIns="45720" rtlCol="0" anchor="t">
            <a:noAutofit/>
          </a:bodyPr>
          <a:lstStyle/>
          <a:p>
            <a:r>
              <a:rPr lang="en-US" sz="2000" dirty="0">
                <a:solidFill>
                  <a:srgbClr val="202122"/>
                </a:solidFill>
                <a:ea typeface="+mj-lt"/>
                <a:cs typeface="+mj-lt"/>
              </a:rPr>
              <a:t>R. Isaacs, </a:t>
            </a:r>
            <a:r>
              <a:rPr lang="en-US" sz="2000" dirty="0">
                <a:solidFill>
                  <a:schemeClr val="tx1"/>
                </a:solidFill>
                <a:ea typeface="+mj-lt"/>
                <a:cs typeface="+mj-lt"/>
                <a:hlinkClick r:id="rId2">
                  <a:extLst>
                    <a:ext uri="{A12FA001-AC4F-418D-AE19-62706E023703}">
                      <ahyp:hlinkClr xmlns:ahyp="http://schemas.microsoft.com/office/drawing/2018/hyperlinkcolor" val="tx"/>
                    </a:ext>
                  </a:extLst>
                </a:hlinkClick>
              </a:rPr>
              <a:t>Games of Pursuit </a:t>
            </a:r>
            <a:r>
              <a:rPr lang="en-US" sz="2000" dirty="0">
                <a:solidFill>
                  <a:srgbClr val="202122"/>
                </a:solidFill>
                <a:ea typeface="+mj-lt"/>
                <a:cs typeface="+mj-lt"/>
              </a:rPr>
              <a:t>, RAND Corporation (1951)</a:t>
            </a:r>
            <a:endParaRPr lang="en-US" sz="2000">
              <a:solidFill>
                <a:srgbClr val="293737"/>
              </a:solidFill>
              <a:ea typeface="+mj-lt"/>
              <a:cs typeface="+mj-lt"/>
            </a:endParaRPr>
          </a:p>
          <a:p>
            <a:r>
              <a:rPr lang="en-US" sz="2000" dirty="0">
                <a:solidFill>
                  <a:srgbClr val="202122"/>
                </a:solidFill>
                <a:ea typeface="+mj-lt"/>
                <a:cs typeface="+mj-lt"/>
              </a:rPr>
              <a:t>R. Isaacs, </a:t>
            </a:r>
            <a:r>
              <a:rPr lang="en-US" sz="2000" i="1" dirty="0">
                <a:solidFill>
                  <a:srgbClr val="202122"/>
                </a:solidFill>
                <a:ea typeface="+mj-lt"/>
                <a:cs typeface="+mj-lt"/>
              </a:rPr>
              <a:t>Differential Games: A Mathematical Theory with Applications to Warfare and Pursuit, Control and Optimization</a:t>
            </a:r>
            <a:r>
              <a:rPr lang="en-US" sz="2000" dirty="0">
                <a:solidFill>
                  <a:srgbClr val="202122"/>
                </a:solidFill>
                <a:ea typeface="+mj-lt"/>
                <a:cs typeface="+mj-lt"/>
              </a:rPr>
              <a:t>, John Wiley &amp; Sons, New York (1965), PP 349–350.</a:t>
            </a:r>
          </a:p>
          <a:p>
            <a:r>
              <a:rPr lang="en-US" sz="2000" dirty="0">
                <a:ea typeface="+mj-lt"/>
                <a:cs typeface="+mj-lt"/>
              </a:rPr>
              <a:t>P. Hang, C. Huang, Z. Hu, and C. </a:t>
            </a:r>
            <a:r>
              <a:rPr lang="en-US" sz="2000" dirty="0" err="1">
                <a:ea typeface="+mj-lt"/>
                <a:cs typeface="+mj-lt"/>
              </a:rPr>
              <a:t>Lv</a:t>
            </a:r>
            <a:r>
              <a:rPr lang="en-US" sz="2000" dirty="0">
                <a:ea typeface="+mj-lt"/>
                <a:cs typeface="+mj-lt"/>
              </a:rPr>
              <a:t>, "Driving Conflict Resolution of Autonomous</a:t>
            </a:r>
            <a:br>
              <a:rPr lang="en-US" sz="2000" dirty="0">
                <a:ea typeface="+mj-lt"/>
                <a:cs typeface="+mj-lt"/>
              </a:rPr>
            </a:br>
            <a:r>
              <a:rPr lang="en-US" sz="2000" dirty="0">
                <a:ea typeface="+mj-lt"/>
                <a:cs typeface="+mj-lt"/>
              </a:rPr>
              <a:t>Vehicles at Unsignalized Intersections: A Differential Game Approach," in IEEE/ASME</a:t>
            </a:r>
            <a:br>
              <a:rPr lang="en-US" sz="2000" dirty="0">
                <a:ea typeface="+mj-lt"/>
                <a:cs typeface="+mj-lt"/>
              </a:rPr>
            </a:br>
            <a:r>
              <a:rPr lang="en-US" sz="2000" dirty="0">
                <a:ea typeface="+mj-lt"/>
                <a:cs typeface="+mj-lt"/>
              </a:rPr>
              <a:t>Transactions on Mechatronics, vol. 27, no. 6, pp. 5136-5146, Dec. 2022, </a:t>
            </a:r>
            <a:r>
              <a:rPr lang="en-US" sz="2000" dirty="0" err="1">
                <a:ea typeface="+mj-lt"/>
                <a:cs typeface="+mj-lt"/>
              </a:rPr>
              <a:t>doi</a:t>
            </a:r>
            <a:r>
              <a:rPr lang="en-US" sz="2000" dirty="0">
                <a:ea typeface="+mj-lt"/>
                <a:cs typeface="+mj-lt"/>
              </a:rPr>
              <a:t>:</a:t>
            </a:r>
            <a:br>
              <a:rPr lang="en-US" sz="2000" dirty="0">
                <a:ea typeface="+mj-lt"/>
                <a:cs typeface="+mj-lt"/>
              </a:rPr>
            </a:br>
            <a:r>
              <a:rPr lang="en-US" sz="2000" dirty="0">
                <a:ea typeface="+mj-lt"/>
                <a:cs typeface="+mj-lt"/>
              </a:rPr>
              <a:t>10.1109/TMECH.2022.3174273.</a:t>
            </a:r>
            <a:endParaRPr lang="en-US" sz="2000" dirty="0">
              <a:solidFill>
                <a:srgbClr val="202122"/>
              </a:solidFill>
              <a:ea typeface="+mj-lt"/>
              <a:cs typeface="+mj-lt"/>
            </a:endParaRPr>
          </a:p>
        </p:txBody>
      </p:sp>
    </p:spTree>
    <p:extLst>
      <p:ext uri="{BB962C8B-B14F-4D97-AF65-F5344CB8AC3E}">
        <p14:creationId xmlns:p14="http://schemas.microsoft.com/office/powerpoint/2010/main" val="28177155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4D88A92C-0BD1-4D13-9480-9CA5056B10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850E0BE-0A13-43E4-9007-A06960852F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801"/>
            <a:ext cx="6118275" cy="5486400"/>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9C6D04CF-F3F3-3BB1-4A37-0525C7B905F4}"/>
              </a:ext>
            </a:extLst>
          </p:cNvPr>
          <p:cNvSpPr>
            <a:spLocks noGrp="1"/>
          </p:cNvSpPr>
          <p:nvPr>
            <p:ph idx="1"/>
          </p:nvPr>
        </p:nvSpPr>
        <p:spPr>
          <a:xfrm>
            <a:off x="1218040" y="2146570"/>
            <a:ext cx="5118965" cy="3754499"/>
          </a:xfrm>
        </p:spPr>
        <p:txBody>
          <a:bodyPr vert="horz" lIns="91440" tIns="45720" rIns="91440" bIns="45720" rtlCol="0" anchor="t">
            <a:normAutofit/>
          </a:bodyPr>
          <a:lstStyle/>
          <a:p>
            <a:pPr marL="0" indent="0">
              <a:buNone/>
            </a:pPr>
            <a:endParaRPr lang="en-US" dirty="0">
              <a:ea typeface="+mj-lt"/>
              <a:cs typeface="+mj-lt"/>
            </a:endParaRPr>
          </a:p>
          <a:p>
            <a:pPr marL="0" indent="0">
              <a:buNone/>
            </a:pPr>
            <a:endParaRPr lang="en-US" dirty="0">
              <a:ea typeface="+mj-lt"/>
              <a:cs typeface="+mj-lt"/>
            </a:endParaRPr>
          </a:p>
          <a:p>
            <a:pPr marL="0" indent="0">
              <a:buNone/>
            </a:pPr>
            <a:r>
              <a:rPr lang="en-US" dirty="0">
                <a:ea typeface="+mj-lt"/>
                <a:cs typeface="+mj-lt"/>
              </a:rPr>
              <a:t>           </a:t>
            </a:r>
            <a:r>
              <a:rPr lang="en-US" sz="4000" dirty="0">
                <a:ea typeface="+mj-lt"/>
                <a:cs typeface="+mj-lt"/>
              </a:rPr>
              <a:t> Any questions</a:t>
            </a:r>
            <a:endParaRPr lang="en-US" sz="4000" dirty="0"/>
          </a:p>
        </p:txBody>
      </p:sp>
      <p:pic>
        <p:nvPicPr>
          <p:cNvPr id="14" name="Picture 13" descr="3D black question marks with one yellow question mark">
            <a:extLst>
              <a:ext uri="{FF2B5EF4-FFF2-40B4-BE49-F238E27FC236}">
                <a16:creationId xmlns:a16="http://schemas.microsoft.com/office/drawing/2014/main" id="{9D9626C8-D25E-9F28-1F30-0F71B37B8E46}"/>
              </a:ext>
            </a:extLst>
          </p:cNvPr>
          <p:cNvPicPr>
            <a:picLocks noChangeAspect="1"/>
          </p:cNvPicPr>
          <p:nvPr/>
        </p:nvPicPr>
        <p:blipFill rotWithShape="1">
          <a:blip r:embed="rId2"/>
          <a:srcRect l="48605" r="26251" b="1"/>
          <a:stretch/>
        </p:blipFill>
        <p:spPr>
          <a:xfrm>
            <a:off x="7467600" y="10"/>
            <a:ext cx="4724400" cy="6857988"/>
          </a:xfrm>
          <a:prstGeom prst="rect">
            <a:avLst/>
          </a:prstGeom>
        </p:spPr>
      </p:pic>
    </p:spTree>
    <p:extLst>
      <p:ext uri="{BB962C8B-B14F-4D97-AF65-F5344CB8AC3E}">
        <p14:creationId xmlns:p14="http://schemas.microsoft.com/office/powerpoint/2010/main" val="23819858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7" name="Rectangle 42">
            <a:extLst>
              <a:ext uri="{FF2B5EF4-FFF2-40B4-BE49-F238E27FC236}">
                <a16:creationId xmlns:a16="http://schemas.microsoft.com/office/drawing/2014/main" id="{25DEB908-D1CD-4F2D-8E11-147CE27797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4">
            <a:extLst>
              <a:ext uri="{FF2B5EF4-FFF2-40B4-BE49-F238E27FC236}">
                <a16:creationId xmlns:a16="http://schemas.microsoft.com/office/drawing/2014/main" id="{C3AD737C-E656-4AA4-816A-3E6836ED3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62500" y="685800"/>
            <a:ext cx="6743700" cy="5486400"/>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Graphic 30" descr="Smiling Face with No Fill">
            <a:extLst>
              <a:ext uri="{FF2B5EF4-FFF2-40B4-BE49-F238E27FC236}">
                <a16:creationId xmlns:a16="http://schemas.microsoft.com/office/drawing/2014/main" id="{175799AD-E2EF-BB15-B31A-49F0B6CB5FA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85800" y="1685486"/>
            <a:ext cx="3487028" cy="3487028"/>
          </a:xfrm>
          <a:prstGeom prst="rect">
            <a:avLst/>
          </a:prstGeom>
        </p:spPr>
      </p:pic>
      <p:sp>
        <p:nvSpPr>
          <p:cNvPr id="5" name="Content Placeholder 4">
            <a:extLst>
              <a:ext uri="{FF2B5EF4-FFF2-40B4-BE49-F238E27FC236}">
                <a16:creationId xmlns:a16="http://schemas.microsoft.com/office/drawing/2014/main" id="{9C6D04CF-F3F3-3BB1-4A37-0525C7B905F4}"/>
              </a:ext>
            </a:extLst>
          </p:cNvPr>
          <p:cNvSpPr>
            <a:spLocks noGrp="1"/>
          </p:cNvSpPr>
          <p:nvPr>
            <p:ph idx="1"/>
          </p:nvPr>
        </p:nvSpPr>
        <p:spPr>
          <a:xfrm>
            <a:off x="5336345" y="2148051"/>
            <a:ext cx="5580183" cy="3556352"/>
          </a:xfrm>
        </p:spPr>
        <p:txBody>
          <a:bodyPr vert="horz" lIns="91440" tIns="45720" rIns="91440" bIns="45720" rtlCol="0" anchor="t">
            <a:normAutofit/>
          </a:bodyPr>
          <a:lstStyle/>
          <a:p>
            <a:pPr marL="0" indent="0">
              <a:buNone/>
            </a:pPr>
            <a:endParaRPr lang="en-US" dirty="0">
              <a:ea typeface="+mj-lt"/>
              <a:cs typeface="+mj-lt"/>
            </a:endParaRPr>
          </a:p>
          <a:p>
            <a:pPr marL="0" indent="0">
              <a:buNone/>
            </a:pPr>
            <a:endParaRPr lang="en-US" dirty="0">
              <a:ea typeface="+mj-lt"/>
              <a:cs typeface="+mj-lt"/>
            </a:endParaRPr>
          </a:p>
          <a:p>
            <a:pPr marL="0" indent="0">
              <a:buNone/>
            </a:pPr>
            <a:r>
              <a:rPr lang="en-US" dirty="0">
                <a:ea typeface="+mj-lt"/>
                <a:cs typeface="+mj-lt"/>
              </a:rPr>
              <a:t>               </a:t>
            </a:r>
            <a:r>
              <a:rPr lang="en-US" sz="4000" dirty="0">
                <a:ea typeface="+mj-lt"/>
                <a:cs typeface="+mj-lt"/>
              </a:rPr>
              <a:t>Thank you</a:t>
            </a:r>
            <a:endParaRPr lang="en-US" sz="4000" dirty="0"/>
          </a:p>
        </p:txBody>
      </p:sp>
    </p:spTree>
    <p:extLst>
      <p:ext uri="{BB962C8B-B14F-4D97-AF65-F5344CB8AC3E}">
        <p14:creationId xmlns:p14="http://schemas.microsoft.com/office/powerpoint/2010/main" val="34453405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1" name="Rectangle 80">
            <a:extLst>
              <a:ext uri="{FF2B5EF4-FFF2-40B4-BE49-F238E27FC236}">
                <a16:creationId xmlns:a16="http://schemas.microsoft.com/office/drawing/2014/main" id="{EFF9146B-4CCD-4CDB-AB9C-458005307E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5E1FEFA6-7D4F-4746-AE64-D4D52FE76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5" name="Rectangle 84">
            <a:extLst>
              <a:ext uri="{FF2B5EF4-FFF2-40B4-BE49-F238E27FC236}">
                <a16:creationId xmlns:a16="http://schemas.microsoft.com/office/drawing/2014/main" id="{BF8DA3CF-9D4B-403A-9AD4-BB177DAB6C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800"/>
            <a:ext cx="10820400" cy="5486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1B71ECB-8362-0605-C848-52B1AB54849A}"/>
              </a:ext>
            </a:extLst>
          </p:cNvPr>
          <p:cNvSpPr>
            <a:spLocks noGrp="1"/>
          </p:cNvSpPr>
          <p:nvPr>
            <p:ph type="title"/>
          </p:nvPr>
        </p:nvSpPr>
        <p:spPr>
          <a:xfrm>
            <a:off x="1371599" y="1010097"/>
            <a:ext cx="9486901" cy="1010088"/>
          </a:xfrm>
        </p:spPr>
        <p:txBody>
          <a:bodyPr anchor="b">
            <a:normAutofit/>
          </a:bodyPr>
          <a:lstStyle/>
          <a:p>
            <a:pPr algn="ctr"/>
            <a:r>
              <a:rPr lang="en-US" b="1"/>
              <a:t>Introduction</a:t>
            </a:r>
          </a:p>
        </p:txBody>
      </p:sp>
      <p:sp>
        <p:nvSpPr>
          <p:cNvPr id="75" name="Content Placeholder 2">
            <a:extLst>
              <a:ext uri="{FF2B5EF4-FFF2-40B4-BE49-F238E27FC236}">
                <a16:creationId xmlns:a16="http://schemas.microsoft.com/office/drawing/2014/main" id="{C44CEF6F-3676-0783-7FF9-C056A0DB9F23}"/>
              </a:ext>
            </a:extLst>
          </p:cNvPr>
          <p:cNvSpPr>
            <a:spLocks noGrp="1"/>
          </p:cNvSpPr>
          <p:nvPr>
            <p:ph idx="1"/>
          </p:nvPr>
        </p:nvSpPr>
        <p:spPr>
          <a:xfrm>
            <a:off x="1371600" y="2206257"/>
            <a:ext cx="9486901" cy="3540642"/>
          </a:xfrm>
        </p:spPr>
        <p:txBody>
          <a:bodyPr vert="horz" lIns="91440" tIns="45720" rIns="91440" bIns="45720" rtlCol="0" anchor="t">
            <a:normAutofit/>
          </a:bodyPr>
          <a:lstStyle/>
          <a:p>
            <a:pPr marL="342900" indent="-342900" algn="just">
              <a:lnSpc>
                <a:spcPct val="90000"/>
              </a:lnSpc>
            </a:pPr>
            <a:r>
              <a:rPr lang="en-US" sz="2000" dirty="0"/>
              <a:t>In Game Theory, Differential games are the group of problems where state variable(players) evolve over time according to differential equation.</a:t>
            </a:r>
            <a:endParaRPr lang="en-US" sz="2000"/>
          </a:p>
          <a:p>
            <a:pPr marL="0" indent="0" algn="just">
              <a:lnSpc>
                <a:spcPct val="90000"/>
              </a:lnSpc>
              <a:buNone/>
            </a:pPr>
            <a:endParaRPr lang="en-US" sz="2000">
              <a:ea typeface="+mj-lt"/>
              <a:cs typeface="+mj-lt"/>
            </a:endParaRPr>
          </a:p>
          <a:p>
            <a:pPr marL="342900" indent="-342900" algn="just">
              <a:lnSpc>
                <a:spcPct val="90000"/>
              </a:lnSpc>
            </a:pPr>
            <a:r>
              <a:rPr lang="en-US" sz="2000" dirty="0">
                <a:ea typeface="+mj-lt"/>
                <a:cs typeface="+mj-lt"/>
              </a:rPr>
              <a:t>In a differential game, each player controls a dynamic system described by a set of differential equations. The players' strategies are characterized by their choice of control inputs to their respective systems, and the players aim to optimize some objective function, such as maximizing their own profit or minimizing their opponent's profit.</a:t>
            </a:r>
            <a:endParaRPr lang="en-US" sz="2000"/>
          </a:p>
          <a:p>
            <a:pPr marL="342900" indent="-342900" algn="just">
              <a:lnSpc>
                <a:spcPct val="90000"/>
              </a:lnSpc>
            </a:pPr>
            <a:endParaRPr lang="en-US" sz="2000">
              <a:ea typeface="+mj-lt"/>
              <a:cs typeface="+mj-lt"/>
            </a:endParaRPr>
          </a:p>
          <a:p>
            <a:pPr marL="342900" indent="-342900" algn="just">
              <a:lnSpc>
                <a:spcPct val="90000"/>
              </a:lnSpc>
            </a:pPr>
            <a:r>
              <a:rPr lang="en-US" sz="2000" dirty="0">
                <a:ea typeface="+mj-lt"/>
                <a:cs typeface="+mj-lt"/>
              </a:rPr>
              <a:t>Early analyses reflected military interests, but recent analyses uses this type of games concept in economics and engineering.</a:t>
            </a:r>
            <a:endParaRPr lang="en-US" sz="2000"/>
          </a:p>
          <a:p>
            <a:pPr marL="342900" indent="-342900">
              <a:lnSpc>
                <a:spcPct val="90000"/>
              </a:lnSpc>
            </a:pPr>
            <a:endParaRPr lang="en-US" sz="2000"/>
          </a:p>
          <a:p>
            <a:pPr marL="342900" indent="-342900">
              <a:lnSpc>
                <a:spcPct val="90000"/>
              </a:lnSpc>
            </a:pPr>
            <a:endParaRPr lang="en-US" sz="2000"/>
          </a:p>
        </p:txBody>
      </p:sp>
    </p:spTree>
    <p:extLst>
      <p:ext uri="{BB962C8B-B14F-4D97-AF65-F5344CB8AC3E}">
        <p14:creationId xmlns:p14="http://schemas.microsoft.com/office/powerpoint/2010/main" val="13484850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FF9146B-4CCD-4CDB-AB9C-458005307E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E1FEFA6-7D4F-4746-AE64-D4D52FE76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BF8DA3CF-9D4B-403A-9AD4-BB177DAB6C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800"/>
            <a:ext cx="10820400" cy="5486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08F53CA-3F37-FA0A-0F6D-7C99D4B1F9B7}"/>
              </a:ext>
            </a:extLst>
          </p:cNvPr>
          <p:cNvSpPr>
            <a:spLocks noGrp="1"/>
          </p:cNvSpPr>
          <p:nvPr>
            <p:ph type="title"/>
          </p:nvPr>
        </p:nvSpPr>
        <p:spPr>
          <a:xfrm>
            <a:off x="1371599" y="1010097"/>
            <a:ext cx="4718381" cy="434450"/>
          </a:xfrm>
        </p:spPr>
        <p:txBody>
          <a:bodyPr anchor="b">
            <a:normAutofit/>
          </a:bodyPr>
          <a:lstStyle/>
          <a:p>
            <a:pPr algn="ctr"/>
            <a:r>
              <a:rPr lang="en-US" sz="1800" b="1" dirty="0">
                <a:solidFill>
                  <a:schemeClr val="tx1"/>
                </a:solidFill>
                <a:ea typeface="+mj-lt"/>
                <a:cs typeface="+mj-lt"/>
              </a:rPr>
              <a:t>HOMICIDAL CHAUFFEUR GAME </a:t>
            </a:r>
            <a:endParaRPr lang="en-US">
              <a:solidFill>
                <a:schemeClr val="tx1"/>
              </a:solidFill>
            </a:endParaRPr>
          </a:p>
        </p:txBody>
      </p:sp>
      <p:sp>
        <p:nvSpPr>
          <p:cNvPr id="3" name="Content Placeholder 2">
            <a:extLst>
              <a:ext uri="{FF2B5EF4-FFF2-40B4-BE49-F238E27FC236}">
                <a16:creationId xmlns:a16="http://schemas.microsoft.com/office/drawing/2014/main" id="{E06F6913-A89F-DE63-E528-C2E872ACCE29}"/>
              </a:ext>
            </a:extLst>
          </p:cNvPr>
          <p:cNvSpPr>
            <a:spLocks noGrp="1"/>
          </p:cNvSpPr>
          <p:nvPr>
            <p:ph idx="1"/>
          </p:nvPr>
        </p:nvSpPr>
        <p:spPr>
          <a:xfrm>
            <a:off x="1371600" y="1677523"/>
            <a:ext cx="9486901" cy="4069376"/>
          </a:xfrm>
        </p:spPr>
        <p:txBody>
          <a:bodyPr vert="horz" lIns="91440" tIns="45720" rIns="91440" bIns="45720" rtlCol="0" anchor="t">
            <a:normAutofit/>
          </a:bodyPr>
          <a:lstStyle/>
          <a:p>
            <a:r>
              <a:rPr lang="en-US" sz="2000" dirty="0"/>
              <a:t>P and E can move in a plane with speed V2 and V1 with V2&gt;V1.</a:t>
            </a:r>
          </a:p>
          <a:p>
            <a:r>
              <a:rPr lang="en-US" sz="2000" dirty="0"/>
              <a:t>E is more maneuverable where P is less </a:t>
            </a:r>
            <a:r>
              <a:rPr lang="en-US" sz="2000" dirty="0">
                <a:ea typeface="+mj-lt"/>
                <a:cs typeface="+mj-lt"/>
              </a:rPr>
              <a:t>maneuverable</a:t>
            </a:r>
            <a:r>
              <a:rPr lang="en-US" sz="2000" dirty="0"/>
              <a:t>.</a:t>
            </a:r>
          </a:p>
          <a:p>
            <a:r>
              <a:rPr lang="en-US" sz="2000" dirty="0"/>
              <a:t>Time of capture is the Pay-off.</a:t>
            </a:r>
          </a:p>
          <a:p>
            <a:r>
              <a:rPr lang="en-US" sz="2000" dirty="0"/>
              <a:t>There is some fixed region attached to P which is called capture region.</a:t>
            </a:r>
          </a:p>
          <a:p>
            <a:r>
              <a:rPr lang="en-US" sz="2000" dirty="0"/>
              <a:t>When E enters that region capture occurs.</a:t>
            </a:r>
          </a:p>
          <a:p>
            <a:r>
              <a:rPr lang="en-US" sz="2000" dirty="0"/>
              <a:t>Both players have full information.</a:t>
            </a:r>
          </a:p>
          <a:p>
            <a:endParaRPr lang="en-US" dirty="0"/>
          </a:p>
        </p:txBody>
      </p:sp>
    </p:spTree>
    <p:extLst>
      <p:ext uri="{BB962C8B-B14F-4D97-AF65-F5344CB8AC3E}">
        <p14:creationId xmlns:p14="http://schemas.microsoft.com/office/powerpoint/2010/main" val="17310840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FF9146B-4CCD-4CDB-AB9C-458005307E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E1FEFA6-7D4F-4746-AE64-D4D52FE76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BF8DA3CF-9D4B-403A-9AD4-BB177DAB6C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800"/>
            <a:ext cx="10820400" cy="5486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08F53CA-3F37-FA0A-0F6D-7C99D4B1F9B7}"/>
              </a:ext>
            </a:extLst>
          </p:cNvPr>
          <p:cNvSpPr>
            <a:spLocks noGrp="1"/>
          </p:cNvSpPr>
          <p:nvPr>
            <p:ph type="title"/>
          </p:nvPr>
        </p:nvSpPr>
        <p:spPr>
          <a:xfrm>
            <a:off x="1371599" y="764291"/>
            <a:ext cx="5947412" cy="446740"/>
          </a:xfrm>
        </p:spPr>
        <p:txBody>
          <a:bodyPr anchor="b">
            <a:normAutofit/>
          </a:bodyPr>
          <a:lstStyle/>
          <a:p>
            <a:pPr algn="ctr"/>
            <a:r>
              <a:rPr lang="en-US" sz="1800" b="1" dirty="0">
                <a:solidFill>
                  <a:schemeClr val="tx1"/>
                </a:solidFill>
                <a:ea typeface="+mj-lt"/>
                <a:cs typeface="+mj-lt"/>
              </a:rPr>
              <a:t>HOMICIDAL CHAUFFEUR GAME CONT. </a:t>
            </a:r>
            <a:endParaRPr lang="en-US" dirty="0">
              <a:solidFill>
                <a:schemeClr val="tx1"/>
              </a:solidFill>
            </a:endParaRPr>
          </a:p>
        </p:txBody>
      </p:sp>
      <p:pic>
        <p:nvPicPr>
          <p:cNvPr id="4" name="Picture 4" descr="Diagram&#10;&#10;Description automatically generated">
            <a:extLst>
              <a:ext uri="{FF2B5EF4-FFF2-40B4-BE49-F238E27FC236}">
                <a16:creationId xmlns:a16="http://schemas.microsoft.com/office/drawing/2014/main" id="{8FE82F38-F1EB-30C3-3FAC-ACA0774F79C1}"/>
              </a:ext>
            </a:extLst>
          </p:cNvPr>
          <p:cNvPicPr>
            <a:picLocks noGrp="1" noChangeAspect="1"/>
          </p:cNvPicPr>
          <p:nvPr>
            <p:ph idx="1"/>
          </p:nvPr>
        </p:nvPicPr>
        <p:blipFill>
          <a:blip r:embed="rId2"/>
          <a:stretch>
            <a:fillRect/>
          </a:stretch>
        </p:blipFill>
        <p:spPr>
          <a:xfrm>
            <a:off x="8506094" y="1603781"/>
            <a:ext cx="2887072" cy="3553183"/>
          </a:xfrm>
        </p:spPr>
      </p:pic>
      <p:sp>
        <p:nvSpPr>
          <p:cNvPr id="5" name="TextBox 4">
            <a:extLst>
              <a:ext uri="{FF2B5EF4-FFF2-40B4-BE49-F238E27FC236}">
                <a16:creationId xmlns:a16="http://schemas.microsoft.com/office/drawing/2014/main" id="{C6BE2AA0-6EF9-9975-4E39-3DF33D8D4A48}"/>
              </a:ext>
            </a:extLst>
          </p:cNvPr>
          <p:cNvSpPr txBox="1"/>
          <p:nvPr/>
        </p:nvSpPr>
        <p:spPr>
          <a:xfrm>
            <a:off x="1148214" y="1283284"/>
            <a:ext cx="6700931" cy="470898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gn="just">
              <a:buFont typeface="Arial"/>
              <a:buChar char="•"/>
            </a:pPr>
            <a:r>
              <a:rPr lang="en-US" sz="2000" dirty="0">
                <a:latin typeface="Goudy Old Style"/>
              </a:rPr>
              <a:t>For a Prototype , think a car is whose driver is trying to catch  a pedestrian in a large unobstructed parking lot.</a:t>
            </a:r>
            <a:endParaRPr lang="en-US" sz="2000">
              <a:latin typeface="Goudy Old Style"/>
            </a:endParaRPr>
          </a:p>
          <a:p>
            <a:pPr marL="285750" indent="-285750" algn="just">
              <a:buFont typeface="Arial"/>
              <a:buChar char="•"/>
            </a:pPr>
            <a:r>
              <a:rPr lang="en-US" sz="2000" dirty="0">
                <a:latin typeface="Goudy Old Style"/>
              </a:rPr>
              <a:t>Some qualitative analysis evident that, If  E is more or less Infront  of P the situation is simple. E will flee and P will follow.</a:t>
            </a:r>
          </a:p>
          <a:p>
            <a:pPr marL="285750" indent="-285750" algn="just">
              <a:buFont typeface="Arial"/>
              <a:buChar char="•"/>
            </a:pPr>
            <a:r>
              <a:rPr lang="en-US" sz="2000" dirty="0">
                <a:latin typeface="Goudy Old Style"/>
              </a:rPr>
              <a:t>But as you see in Fig 1, let P is at P</a:t>
            </a:r>
            <a:r>
              <a:rPr lang="en-US" sz="2000" baseline="-25000" dirty="0">
                <a:latin typeface="Goudy Old Style"/>
              </a:rPr>
              <a:t>0 </a:t>
            </a:r>
            <a:r>
              <a:rPr lang="en-US" sz="2000" dirty="0">
                <a:latin typeface="Goudy Old Style"/>
              </a:rPr>
              <a:t>and E is at E0 which is ,to say, at right rear to P</a:t>
            </a:r>
            <a:r>
              <a:rPr lang="en-US" sz="2000" baseline="-25000" dirty="0">
                <a:latin typeface="Goudy Old Style"/>
              </a:rPr>
              <a:t>0</a:t>
            </a:r>
            <a:r>
              <a:rPr lang="en-US" sz="2000" dirty="0">
                <a:latin typeface="Goudy Old Style"/>
              </a:rPr>
              <a:t>. If P is naïve enough to turn right immediately, E can frustrate him by entering the right circle of maximum curvature .</a:t>
            </a:r>
          </a:p>
          <a:p>
            <a:pPr marL="285750" indent="-285750" algn="just">
              <a:buFont typeface="Arial"/>
              <a:buChar char="•"/>
            </a:pPr>
            <a:r>
              <a:rPr lang="en-US" sz="2000" dirty="0">
                <a:latin typeface="Goudy Old Style"/>
              </a:rPr>
              <a:t>What P must do first is move away from E and they turn towards E and pursue directly.</a:t>
            </a:r>
          </a:p>
          <a:p>
            <a:pPr marL="285750" indent="-285750" algn="just">
              <a:buFont typeface="Arial"/>
              <a:buChar char="•"/>
            </a:pPr>
            <a:r>
              <a:rPr lang="en-US" sz="2000" dirty="0">
                <a:latin typeface="Goudy Old Style"/>
              </a:rPr>
              <a:t>What E must do is move towards P so as to delay P's adequate separation .</a:t>
            </a:r>
          </a:p>
          <a:p>
            <a:pPr marL="285750" indent="-285750" algn="just">
              <a:buFont typeface="Arial"/>
              <a:buChar char="•"/>
            </a:pPr>
            <a:r>
              <a:rPr lang="en-US" sz="2000" dirty="0">
                <a:latin typeface="Goudy Old Style"/>
              </a:rPr>
              <a:t>But as P moved towards E (at a) , E should turn tail and flee until it gets captured at b.</a:t>
            </a:r>
          </a:p>
        </p:txBody>
      </p:sp>
      <p:sp>
        <p:nvSpPr>
          <p:cNvPr id="6" name="TextBox 5">
            <a:extLst>
              <a:ext uri="{FF2B5EF4-FFF2-40B4-BE49-F238E27FC236}">
                <a16:creationId xmlns:a16="http://schemas.microsoft.com/office/drawing/2014/main" id="{C7B62441-B0A3-EDA1-4C9C-947DCA77CF2C}"/>
              </a:ext>
            </a:extLst>
          </p:cNvPr>
          <p:cNvSpPr txBox="1"/>
          <p:nvPr/>
        </p:nvSpPr>
        <p:spPr>
          <a:xfrm>
            <a:off x="9783096" y="5247968"/>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Goudy Old Style"/>
              </a:rPr>
              <a:t>Fig 1</a:t>
            </a:r>
          </a:p>
        </p:txBody>
      </p:sp>
    </p:spTree>
    <p:extLst>
      <p:ext uri="{BB962C8B-B14F-4D97-AF65-F5344CB8AC3E}">
        <p14:creationId xmlns:p14="http://schemas.microsoft.com/office/powerpoint/2010/main" val="22177027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EFF9146B-4CCD-4CDB-AB9C-458005307E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5E1FEFA6-7D4F-4746-AE64-D4D52FE76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0" name="Rectangle 29">
            <a:extLst>
              <a:ext uri="{FF2B5EF4-FFF2-40B4-BE49-F238E27FC236}">
                <a16:creationId xmlns:a16="http://schemas.microsoft.com/office/drawing/2014/main" id="{BF8DA3CF-9D4B-403A-9AD4-BB177DAB6C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800"/>
            <a:ext cx="10820400" cy="5486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085F624-B66E-9898-CA4F-07496E608485}"/>
              </a:ext>
            </a:extLst>
          </p:cNvPr>
          <p:cNvSpPr>
            <a:spLocks noGrp="1"/>
          </p:cNvSpPr>
          <p:nvPr>
            <p:ph type="title"/>
          </p:nvPr>
        </p:nvSpPr>
        <p:spPr>
          <a:xfrm>
            <a:off x="1371599" y="1010097"/>
            <a:ext cx="2297932" cy="609846"/>
          </a:xfrm>
        </p:spPr>
        <p:txBody>
          <a:bodyPr anchor="b">
            <a:normAutofit/>
          </a:bodyPr>
          <a:lstStyle/>
          <a:p>
            <a:pPr algn="ctr"/>
            <a:r>
              <a:rPr lang="en-US" b="1" dirty="0"/>
              <a:t>Method</a:t>
            </a:r>
          </a:p>
        </p:txBody>
      </p:sp>
      <p:sp>
        <p:nvSpPr>
          <p:cNvPr id="3" name="Content Placeholder 2">
            <a:extLst>
              <a:ext uri="{FF2B5EF4-FFF2-40B4-BE49-F238E27FC236}">
                <a16:creationId xmlns:a16="http://schemas.microsoft.com/office/drawing/2014/main" id="{40EA0564-81F2-3347-1A0B-E8F1D4506EAB}"/>
              </a:ext>
            </a:extLst>
          </p:cNvPr>
          <p:cNvSpPr>
            <a:spLocks noGrp="1"/>
          </p:cNvSpPr>
          <p:nvPr>
            <p:ph idx="1"/>
          </p:nvPr>
        </p:nvSpPr>
        <p:spPr>
          <a:xfrm>
            <a:off x="1371600" y="1713651"/>
            <a:ext cx="9486901" cy="4202581"/>
          </a:xfrm>
        </p:spPr>
        <p:txBody>
          <a:bodyPr vert="horz" lIns="91440" tIns="45720" rIns="91440" bIns="45720" rtlCol="0" anchor="t">
            <a:normAutofit fontScale="92500" lnSpcReduction="10000"/>
          </a:bodyPr>
          <a:lstStyle/>
          <a:p>
            <a:pPr algn="just">
              <a:lnSpc>
                <a:spcPct val="90000"/>
              </a:lnSpc>
            </a:pPr>
            <a:r>
              <a:rPr lang="en-US" sz="2000" dirty="0"/>
              <a:t>Let V(value of game)  is the value of the payoff when both players follow optimum strategies.</a:t>
            </a:r>
          </a:p>
          <a:p>
            <a:pPr algn="just">
              <a:lnSpc>
                <a:spcPct val="90000"/>
              </a:lnSpc>
            </a:pPr>
            <a:r>
              <a:rPr lang="en-US" sz="2000" dirty="0"/>
              <a:t>We do not consider a simple game but a family obtained by considering all the possible initial conditions.</a:t>
            </a:r>
          </a:p>
          <a:p>
            <a:pPr algn="just">
              <a:lnSpc>
                <a:spcPct val="90000"/>
              </a:lnSpc>
            </a:pPr>
            <a:r>
              <a:rPr lang="en-US" sz="2000" dirty="0"/>
              <a:t>Initial conditions are just ample enough to describe the game uniquely in terms of certain coordinates(descriptive variables).</a:t>
            </a:r>
          </a:p>
          <a:p>
            <a:pPr algn="just">
              <a:lnSpc>
                <a:spcPct val="90000"/>
              </a:lnSpc>
            </a:pPr>
            <a:r>
              <a:rPr lang="en-US" sz="2000" dirty="0"/>
              <a:t>There are 'm' such variables ,and space which is set with  all such possible  variables is 'D', our V is function on D and task is to find out it.</a:t>
            </a:r>
          </a:p>
          <a:p>
            <a:pPr algn="just">
              <a:lnSpc>
                <a:spcPct val="90000"/>
              </a:lnSpc>
            </a:pPr>
            <a:r>
              <a:rPr lang="en-US" sz="2000" dirty="0"/>
              <a:t>If the play of the game is halted before completion, we may consider the resumption of play as beginning of new game which is the member of our family. Thus, the descriptive variables describe the position and the play is equivalent to path in D.</a:t>
            </a:r>
          </a:p>
          <a:p>
            <a:pPr algn="just">
              <a:lnSpc>
                <a:spcPct val="90000"/>
              </a:lnSpc>
            </a:pPr>
            <a:r>
              <a:rPr lang="en-US" sz="2000" dirty="0"/>
              <a:t>It the play proceeds from one position to other position, We know V at that second. Then it is determined by demanding that the player optimize the increment of V during that transition.</a:t>
            </a:r>
          </a:p>
          <a:p>
            <a:pPr algn="just">
              <a:lnSpc>
                <a:spcPct val="90000"/>
              </a:lnSpc>
            </a:pPr>
            <a:r>
              <a:rPr lang="en-US" sz="2000" dirty="0"/>
              <a:t>In discreet case this leads to a recurrence relation and in a continuous , to a differential equation</a:t>
            </a:r>
            <a:r>
              <a:rPr lang="en-US" sz="1500" dirty="0"/>
              <a:t> .</a:t>
            </a:r>
          </a:p>
          <a:p>
            <a:pPr>
              <a:lnSpc>
                <a:spcPct val="90000"/>
              </a:lnSpc>
            </a:pPr>
            <a:endParaRPr lang="en-US" sz="1500"/>
          </a:p>
          <a:p>
            <a:pPr>
              <a:lnSpc>
                <a:spcPct val="90000"/>
              </a:lnSpc>
            </a:pPr>
            <a:endParaRPr lang="en-US" sz="1500"/>
          </a:p>
          <a:p>
            <a:pPr>
              <a:lnSpc>
                <a:spcPct val="90000"/>
              </a:lnSpc>
            </a:pPr>
            <a:endParaRPr lang="en-US" sz="1500"/>
          </a:p>
        </p:txBody>
      </p:sp>
    </p:spTree>
    <p:extLst>
      <p:ext uri="{BB962C8B-B14F-4D97-AF65-F5344CB8AC3E}">
        <p14:creationId xmlns:p14="http://schemas.microsoft.com/office/powerpoint/2010/main" val="7863734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FF9146B-4CCD-4CDB-AB9C-458005307E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E1FEFA6-7D4F-4746-AE64-D4D52FE76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BF8DA3CF-9D4B-403A-9AD4-BB177DAB6C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800"/>
            <a:ext cx="10820400" cy="5486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08F53CA-3F37-FA0A-0F6D-7C99D4B1F9B7}"/>
              </a:ext>
            </a:extLst>
          </p:cNvPr>
          <p:cNvSpPr>
            <a:spLocks noGrp="1"/>
          </p:cNvSpPr>
          <p:nvPr>
            <p:ph type="title"/>
          </p:nvPr>
        </p:nvSpPr>
        <p:spPr>
          <a:xfrm>
            <a:off x="1371599" y="764291"/>
            <a:ext cx="5947412" cy="446740"/>
          </a:xfrm>
        </p:spPr>
        <p:txBody>
          <a:bodyPr anchor="b">
            <a:normAutofit/>
          </a:bodyPr>
          <a:lstStyle/>
          <a:p>
            <a:pPr algn="ctr"/>
            <a:r>
              <a:rPr lang="en-US" sz="2400" dirty="0">
                <a:solidFill>
                  <a:srgbClr val="293737"/>
                </a:solidFill>
                <a:ea typeface="+mj-lt"/>
                <a:cs typeface="+mj-lt"/>
              </a:rPr>
              <a:t>THE HAMSTRUNG SQUAD CAR</a:t>
            </a:r>
            <a:r>
              <a:rPr lang="en-US" sz="1800" b="1" dirty="0">
                <a:solidFill>
                  <a:schemeClr val="tx1"/>
                </a:solidFill>
                <a:ea typeface="+mj-lt"/>
                <a:cs typeface="+mj-lt"/>
              </a:rPr>
              <a:t> </a:t>
            </a:r>
            <a:endParaRPr lang="en-US" dirty="0">
              <a:solidFill>
                <a:schemeClr val="tx1"/>
              </a:solidFill>
            </a:endParaRPr>
          </a:p>
        </p:txBody>
      </p:sp>
      <p:sp>
        <p:nvSpPr>
          <p:cNvPr id="5" name="TextBox 4">
            <a:extLst>
              <a:ext uri="{FF2B5EF4-FFF2-40B4-BE49-F238E27FC236}">
                <a16:creationId xmlns:a16="http://schemas.microsoft.com/office/drawing/2014/main" id="{C6BE2AA0-6EF9-9975-4E39-3DF33D8D4A48}"/>
              </a:ext>
            </a:extLst>
          </p:cNvPr>
          <p:cNvSpPr txBox="1"/>
          <p:nvPr/>
        </p:nvSpPr>
        <p:spPr>
          <a:xfrm>
            <a:off x="809547" y="1167828"/>
            <a:ext cx="7901658" cy="651973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gn="just">
              <a:spcBef>
                <a:spcPts val="1000"/>
              </a:spcBef>
              <a:buFont typeface="Arial"/>
              <a:buChar char="•"/>
            </a:pPr>
            <a:r>
              <a:rPr lang="en-US" sz="2000" dirty="0">
                <a:solidFill>
                  <a:srgbClr val="293737"/>
                </a:solidFill>
                <a:latin typeface="Goudy Old Style"/>
                <a:cs typeface="Arial"/>
              </a:rPr>
              <a:t>Chase between Police in a car and pedestrian on regularly laid city streets.</a:t>
            </a:r>
            <a:endParaRPr lang="en-US"/>
          </a:p>
          <a:p>
            <a:pPr marL="285750" indent="-285750" algn="just">
              <a:spcBef>
                <a:spcPts val="1000"/>
              </a:spcBef>
              <a:buFont typeface="Arial"/>
              <a:buChar char="•"/>
            </a:pPr>
            <a:r>
              <a:rPr lang="en-US" sz="2000" dirty="0">
                <a:solidFill>
                  <a:srgbClr val="293737"/>
                </a:solidFill>
                <a:latin typeface="Goudy Old Style"/>
                <a:cs typeface="Arial"/>
              </a:rPr>
              <a:t>The car although faster, must follow traffic rules and restricted to take left and U turn.</a:t>
            </a:r>
          </a:p>
          <a:p>
            <a:pPr marL="285750" indent="-285750" algn="just">
              <a:spcBef>
                <a:spcPts val="1000"/>
              </a:spcBef>
              <a:buFont typeface="Arial"/>
              <a:buChar char="•"/>
            </a:pPr>
            <a:r>
              <a:rPr lang="en-US" sz="2000" dirty="0">
                <a:solidFill>
                  <a:srgbClr val="293737"/>
                </a:solidFill>
                <a:latin typeface="Goudy Old Style"/>
                <a:cs typeface="Arial"/>
              </a:rPr>
              <a:t>This model is played on the vertices of an infinite square lattice.</a:t>
            </a:r>
          </a:p>
          <a:p>
            <a:pPr marL="285750" indent="-285750" algn="just">
              <a:spcBef>
                <a:spcPts val="1000"/>
              </a:spcBef>
              <a:buFont typeface="Arial"/>
              <a:buChar char="•"/>
            </a:pPr>
            <a:r>
              <a:rPr lang="en-US" sz="2000" dirty="0">
                <a:solidFill>
                  <a:srgbClr val="293737"/>
                </a:solidFill>
                <a:latin typeface="Goudy Old Style"/>
                <a:cs typeface="Arial"/>
              </a:rPr>
              <a:t>If E is at a point he can move vertically or horizontally to one of the four adjacent points.</a:t>
            </a:r>
          </a:p>
          <a:p>
            <a:pPr marL="285750" indent="-285750" algn="just">
              <a:spcBef>
                <a:spcPts val="1000"/>
              </a:spcBef>
              <a:buFont typeface="Arial"/>
              <a:buChar char="•"/>
            </a:pPr>
            <a:r>
              <a:rPr lang="en-US" sz="2000" dirty="0">
                <a:solidFill>
                  <a:srgbClr val="293737"/>
                </a:solidFill>
                <a:latin typeface="Goudy Old Style"/>
                <a:cs typeface="Arial"/>
              </a:rPr>
              <a:t>P moves two spaces but in the direction the same as or to the right of that of his previous move.</a:t>
            </a:r>
          </a:p>
          <a:p>
            <a:pPr marL="285750" indent="-285750" algn="just">
              <a:spcBef>
                <a:spcPts val="1000"/>
              </a:spcBef>
              <a:buFont typeface="Arial"/>
              <a:buChar char="•"/>
            </a:pPr>
            <a:r>
              <a:rPr lang="en-US" sz="2000" dirty="0">
                <a:solidFill>
                  <a:srgbClr val="293737"/>
                </a:solidFill>
                <a:latin typeface="Goudy Old Style"/>
                <a:cs typeface="Arial"/>
              </a:rPr>
              <a:t>Capture occurs when P and E occupy same or adjacent points either straight or diagonally.</a:t>
            </a:r>
          </a:p>
          <a:p>
            <a:pPr marL="285750" indent="-285750" algn="just">
              <a:spcBef>
                <a:spcPts val="1000"/>
              </a:spcBef>
              <a:buFont typeface="Arial"/>
              <a:buChar char="•"/>
            </a:pPr>
            <a:r>
              <a:rPr lang="en-US" sz="2000" dirty="0">
                <a:solidFill>
                  <a:srgbClr val="293737"/>
                </a:solidFill>
                <a:latin typeface="Goudy Old Style"/>
                <a:cs typeface="Arial"/>
              </a:rPr>
              <a:t>The payoff is number of moves of P until captured.</a:t>
            </a:r>
          </a:p>
          <a:p>
            <a:pPr marL="285750" indent="-285750" algn="just">
              <a:spcBef>
                <a:spcPts val="1000"/>
              </a:spcBef>
              <a:buFont typeface="Arial"/>
              <a:buChar char="•"/>
            </a:pPr>
            <a:r>
              <a:rPr lang="en-US" sz="2000" dirty="0">
                <a:solidFill>
                  <a:srgbClr val="293737"/>
                </a:solidFill>
                <a:latin typeface="Goudy Old Style"/>
                <a:cs typeface="Arial"/>
              </a:rPr>
              <a:t>Here we have five descriptive variables: co-ordinate of P &amp; E, the direction of P's previous move.</a:t>
            </a:r>
          </a:p>
          <a:p>
            <a:pPr marL="285750" indent="-285750">
              <a:spcBef>
                <a:spcPts val="1000"/>
              </a:spcBef>
              <a:buFont typeface="Arial"/>
              <a:buChar char="•"/>
            </a:pPr>
            <a:endParaRPr lang="en-US" sz="1400" dirty="0">
              <a:solidFill>
                <a:srgbClr val="293737"/>
              </a:solidFill>
              <a:latin typeface="Goudy Old Style"/>
              <a:cs typeface="Arial"/>
            </a:endParaRPr>
          </a:p>
          <a:p>
            <a:pPr marL="285750" indent="-285750">
              <a:spcBef>
                <a:spcPts val="1000"/>
              </a:spcBef>
              <a:buFont typeface="Arial"/>
              <a:buChar char="•"/>
            </a:pPr>
            <a:endParaRPr lang="en-US" sz="1400" dirty="0">
              <a:solidFill>
                <a:srgbClr val="293737"/>
              </a:solidFill>
              <a:latin typeface="Goudy Old Style"/>
              <a:cs typeface="Arial"/>
            </a:endParaRPr>
          </a:p>
          <a:p>
            <a:pPr marL="285750" indent="-285750">
              <a:spcBef>
                <a:spcPts val="1000"/>
              </a:spcBef>
              <a:buFont typeface="Arial"/>
              <a:buChar char="•"/>
            </a:pPr>
            <a:endParaRPr lang="en-US" sz="1400" dirty="0">
              <a:solidFill>
                <a:srgbClr val="293737"/>
              </a:solidFill>
              <a:latin typeface="Goudy Old Style"/>
              <a:cs typeface="Arial"/>
            </a:endParaRPr>
          </a:p>
          <a:p>
            <a:pPr marL="285750" indent="-285750">
              <a:spcBef>
                <a:spcPts val="1000"/>
              </a:spcBef>
              <a:buFont typeface="Arial"/>
              <a:buChar char="•"/>
            </a:pPr>
            <a:endParaRPr lang="en-US" sz="2400" dirty="0">
              <a:solidFill>
                <a:srgbClr val="293737"/>
              </a:solidFill>
              <a:latin typeface="Arial"/>
              <a:cs typeface="Arial"/>
            </a:endParaRPr>
          </a:p>
        </p:txBody>
      </p:sp>
      <p:sp>
        <p:nvSpPr>
          <p:cNvPr id="6" name="TextBox 5">
            <a:extLst>
              <a:ext uri="{FF2B5EF4-FFF2-40B4-BE49-F238E27FC236}">
                <a16:creationId xmlns:a16="http://schemas.microsoft.com/office/drawing/2014/main" id="{C7B62441-B0A3-EDA1-4C9C-947DCA77CF2C}"/>
              </a:ext>
            </a:extLst>
          </p:cNvPr>
          <p:cNvSpPr txBox="1"/>
          <p:nvPr/>
        </p:nvSpPr>
        <p:spPr>
          <a:xfrm>
            <a:off x="9349342" y="5165907"/>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Goudy Old Style"/>
              </a:rPr>
              <a:t>Fig 2</a:t>
            </a:r>
          </a:p>
        </p:txBody>
      </p:sp>
      <p:pic>
        <p:nvPicPr>
          <p:cNvPr id="9" name="Picture 10" descr="A picture containing chart&#10;&#10;Description automatically generated">
            <a:extLst>
              <a:ext uri="{FF2B5EF4-FFF2-40B4-BE49-F238E27FC236}">
                <a16:creationId xmlns:a16="http://schemas.microsoft.com/office/drawing/2014/main" id="{EB4B9F98-7BFA-BF0C-38AD-7B8FD5604101}"/>
              </a:ext>
            </a:extLst>
          </p:cNvPr>
          <p:cNvPicPr>
            <a:picLocks noGrp="1" noChangeAspect="1"/>
          </p:cNvPicPr>
          <p:nvPr>
            <p:ph idx="1"/>
          </p:nvPr>
        </p:nvPicPr>
        <p:blipFill>
          <a:blip r:embed="rId2"/>
          <a:stretch>
            <a:fillRect/>
          </a:stretch>
        </p:blipFill>
        <p:spPr>
          <a:xfrm>
            <a:off x="8790593" y="1837031"/>
            <a:ext cx="2714625" cy="3181350"/>
          </a:xfrm>
        </p:spPr>
      </p:pic>
    </p:spTree>
    <p:extLst>
      <p:ext uri="{BB962C8B-B14F-4D97-AF65-F5344CB8AC3E}">
        <p14:creationId xmlns:p14="http://schemas.microsoft.com/office/powerpoint/2010/main" val="30927037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FF9146B-4CCD-4CDB-AB9C-458005307E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E1FEFA6-7D4F-4746-AE64-D4D52FE76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BF8DA3CF-9D4B-403A-9AD4-BB177DAB6C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800"/>
            <a:ext cx="10820400" cy="5486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08F53CA-3F37-FA0A-0F6D-7C99D4B1F9B7}"/>
              </a:ext>
            </a:extLst>
          </p:cNvPr>
          <p:cNvSpPr>
            <a:spLocks noGrp="1"/>
          </p:cNvSpPr>
          <p:nvPr>
            <p:ph type="title"/>
          </p:nvPr>
        </p:nvSpPr>
        <p:spPr>
          <a:xfrm>
            <a:off x="1371599" y="764291"/>
            <a:ext cx="6102020" cy="446740"/>
          </a:xfrm>
        </p:spPr>
        <p:txBody>
          <a:bodyPr anchor="b">
            <a:normAutofit fontScale="90000"/>
          </a:bodyPr>
          <a:lstStyle/>
          <a:p>
            <a:pPr algn="ctr"/>
            <a:r>
              <a:rPr lang="en-US" sz="2400" dirty="0">
                <a:solidFill>
                  <a:srgbClr val="293737"/>
                </a:solidFill>
                <a:ea typeface="+mj-lt"/>
                <a:cs typeface="+mj-lt"/>
              </a:rPr>
              <a:t>THE HAMSTRUNG SQUAD CAR</a:t>
            </a:r>
            <a:r>
              <a:rPr lang="en-US" sz="1800" b="1" dirty="0">
                <a:solidFill>
                  <a:schemeClr val="tx1"/>
                </a:solidFill>
                <a:ea typeface="+mj-lt"/>
                <a:cs typeface="+mj-lt"/>
              </a:rPr>
              <a:t> Cont.</a:t>
            </a:r>
            <a:endParaRPr lang="en-US" dirty="0">
              <a:solidFill>
                <a:schemeClr val="tx1"/>
              </a:solidFill>
            </a:endParaRPr>
          </a:p>
        </p:txBody>
      </p:sp>
      <p:sp>
        <p:nvSpPr>
          <p:cNvPr id="5" name="TextBox 4">
            <a:extLst>
              <a:ext uri="{FF2B5EF4-FFF2-40B4-BE49-F238E27FC236}">
                <a16:creationId xmlns:a16="http://schemas.microsoft.com/office/drawing/2014/main" id="{C6BE2AA0-6EF9-9975-4E39-3DF33D8D4A48}"/>
              </a:ext>
            </a:extLst>
          </p:cNvPr>
          <p:cNvSpPr txBox="1"/>
          <p:nvPr/>
        </p:nvSpPr>
        <p:spPr>
          <a:xfrm>
            <a:off x="1598989" y="1480894"/>
            <a:ext cx="6577780" cy="64786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gn="just">
              <a:spcBef>
                <a:spcPts val="1000"/>
              </a:spcBef>
              <a:buFont typeface="Arial"/>
              <a:buChar char="•"/>
            </a:pPr>
            <a:r>
              <a:rPr lang="en-US" sz="2000" dirty="0">
                <a:solidFill>
                  <a:srgbClr val="293737"/>
                </a:solidFill>
                <a:latin typeface="Goudy Old Style"/>
                <a:cs typeface="Arial"/>
              </a:rPr>
              <a:t>Our objective is to label each point with a value V, which is nothing but number of moves to capture E ,if E starts from there and its P move , and Play is optimal.</a:t>
            </a:r>
            <a:endParaRPr lang="en-US"/>
          </a:p>
          <a:p>
            <a:pPr marL="285750" indent="-285750" algn="just">
              <a:spcBef>
                <a:spcPts val="1000"/>
              </a:spcBef>
              <a:buFont typeface="Arial"/>
              <a:buChar char="•"/>
            </a:pPr>
            <a:r>
              <a:rPr lang="en-US" sz="2000" dirty="0">
                <a:solidFill>
                  <a:srgbClr val="293737"/>
                </a:solidFill>
                <a:latin typeface="Goudy Old Style"/>
                <a:cs typeface="Arial"/>
              </a:rPr>
              <a:t>The points where V can be 0 is marked easily as seen in fig 3. and then those where is 1.</a:t>
            </a:r>
          </a:p>
          <a:p>
            <a:pPr marL="285750" indent="-285750" algn="just">
              <a:spcBef>
                <a:spcPts val="1000"/>
              </a:spcBef>
              <a:buFont typeface="Arial"/>
              <a:buChar char="•"/>
            </a:pPr>
            <a:r>
              <a:rPr lang="en-US" sz="2000" dirty="0">
                <a:solidFill>
                  <a:srgbClr val="293737"/>
                </a:solidFill>
                <a:latin typeface="Goudy Old Style"/>
                <a:cs typeface="Arial"/>
              </a:rPr>
              <a:t>Now if P is at c or d then his best course is to go point labelled one. Now its p's turn to move and any proper move of p can bring E to c or d and hence e should be labelled 2.</a:t>
            </a:r>
          </a:p>
          <a:p>
            <a:pPr marL="285750" indent="-285750" algn="just">
              <a:spcBef>
                <a:spcPts val="1000"/>
              </a:spcBef>
              <a:buFont typeface="Arial"/>
              <a:buChar char="•"/>
            </a:pPr>
            <a:r>
              <a:rPr lang="en-US" sz="2000" dirty="0">
                <a:solidFill>
                  <a:srgbClr val="293737"/>
                </a:solidFill>
                <a:latin typeface="Goudy Old Style"/>
                <a:cs typeface="Arial"/>
              </a:rPr>
              <a:t>We can further continue to mark all the point with its corresponding value.</a:t>
            </a:r>
          </a:p>
          <a:p>
            <a:pPr marL="285750" indent="-285750" algn="just">
              <a:spcBef>
                <a:spcPts val="1000"/>
              </a:spcBef>
              <a:buFont typeface="Arial"/>
              <a:buChar char="•"/>
            </a:pPr>
            <a:r>
              <a:rPr lang="en-US" sz="2000" dirty="0">
                <a:solidFill>
                  <a:srgbClr val="293737"/>
                </a:solidFill>
                <a:latin typeface="Goudy Old Style"/>
                <a:cs typeface="Arial"/>
              </a:rPr>
              <a:t>Figure shows the complete figure which is terminated at n=11.If E is at unmarked point ,with proper play he will never be captured.</a:t>
            </a:r>
          </a:p>
          <a:p>
            <a:pPr>
              <a:spcBef>
                <a:spcPts val="1000"/>
              </a:spcBef>
            </a:pPr>
            <a:endParaRPr lang="en-US" sz="1400" dirty="0">
              <a:solidFill>
                <a:srgbClr val="293737"/>
              </a:solidFill>
              <a:latin typeface="Goudy Old Style"/>
              <a:cs typeface="Arial"/>
            </a:endParaRPr>
          </a:p>
          <a:p>
            <a:pPr marL="285750" indent="-285750">
              <a:spcBef>
                <a:spcPts val="1000"/>
              </a:spcBef>
              <a:buFont typeface="Arial"/>
              <a:buChar char="•"/>
            </a:pPr>
            <a:endParaRPr lang="en-US" sz="1400" dirty="0">
              <a:solidFill>
                <a:srgbClr val="293737"/>
              </a:solidFill>
              <a:latin typeface="Goudy Old Style"/>
              <a:cs typeface="Arial"/>
            </a:endParaRPr>
          </a:p>
          <a:p>
            <a:pPr marL="285750" indent="-285750">
              <a:spcBef>
                <a:spcPts val="1000"/>
              </a:spcBef>
              <a:buFont typeface="Arial"/>
              <a:buChar char="•"/>
            </a:pPr>
            <a:endParaRPr lang="en-US" sz="1400" dirty="0">
              <a:solidFill>
                <a:srgbClr val="293737"/>
              </a:solidFill>
              <a:latin typeface="Goudy Old Style"/>
              <a:cs typeface="Arial"/>
            </a:endParaRPr>
          </a:p>
          <a:p>
            <a:pPr marL="285750" indent="-285750">
              <a:spcBef>
                <a:spcPts val="1000"/>
              </a:spcBef>
              <a:buFont typeface="Arial"/>
              <a:buChar char="•"/>
            </a:pPr>
            <a:endParaRPr lang="en-US" sz="1400" dirty="0">
              <a:solidFill>
                <a:srgbClr val="293737"/>
              </a:solidFill>
              <a:latin typeface="Goudy Old Style"/>
              <a:cs typeface="Arial"/>
            </a:endParaRPr>
          </a:p>
          <a:p>
            <a:pPr marL="285750" indent="-285750">
              <a:spcBef>
                <a:spcPts val="1000"/>
              </a:spcBef>
              <a:buFont typeface="Arial"/>
              <a:buChar char="•"/>
            </a:pPr>
            <a:endParaRPr lang="en-US" sz="2400" dirty="0">
              <a:solidFill>
                <a:srgbClr val="293737"/>
              </a:solidFill>
              <a:latin typeface="Arial"/>
              <a:cs typeface="Arial"/>
            </a:endParaRPr>
          </a:p>
        </p:txBody>
      </p:sp>
      <p:sp>
        <p:nvSpPr>
          <p:cNvPr id="6" name="TextBox 5">
            <a:extLst>
              <a:ext uri="{FF2B5EF4-FFF2-40B4-BE49-F238E27FC236}">
                <a16:creationId xmlns:a16="http://schemas.microsoft.com/office/drawing/2014/main" id="{C7B62441-B0A3-EDA1-4C9C-947DCA77CF2C}"/>
              </a:ext>
            </a:extLst>
          </p:cNvPr>
          <p:cNvSpPr txBox="1"/>
          <p:nvPr/>
        </p:nvSpPr>
        <p:spPr>
          <a:xfrm>
            <a:off x="8410647" y="5165907"/>
            <a:ext cx="368189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Goudy Old Style"/>
              </a:rPr>
              <a:t>Fig 3:Shows complete chart</a:t>
            </a:r>
          </a:p>
        </p:txBody>
      </p:sp>
      <p:pic>
        <p:nvPicPr>
          <p:cNvPr id="7" name="Picture 10" descr="A picture containing text, outdoor object, web&#10;&#10;Description automatically generated">
            <a:extLst>
              <a:ext uri="{FF2B5EF4-FFF2-40B4-BE49-F238E27FC236}">
                <a16:creationId xmlns:a16="http://schemas.microsoft.com/office/drawing/2014/main" id="{34CD3477-897B-BB48-7D93-2F47E0E99E33}"/>
              </a:ext>
            </a:extLst>
          </p:cNvPr>
          <p:cNvPicPr>
            <a:picLocks noGrp="1" noChangeAspect="1"/>
          </p:cNvPicPr>
          <p:nvPr>
            <p:ph idx="1"/>
          </p:nvPr>
        </p:nvPicPr>
        <p:blipFill>
          <a:blip r:embed="rId2"/>
          <a:stretch>
            <a:fillRect/>
          </a:stretch>
        </p:blipFill>
        <p:spPr>
          <a:xfrm>
            <a:off x="8064395" y="1298841"/>
            <a:ext cx="3445223" cy="3664099"/>
          </a:xfrm>
        </p:spPr>
      </p:pic>
    </p:spTree>
    <p:extLst>
      <p:ext uri="{BB962C8B-B14F-4D97-AF65-F5344CB8AC3E}">
        <p14:creationId xmlns:p14="http://schemas.microsoft.com/office/powerpoint/2010/main" val="9188266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FF9146B-4CCD-4CDB-AB9C-458005307E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E1FEFA6-7D4F-4746-AE64-D4D52FE76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BF8DA3CF-9D4B-403A-9AD4-BB177DAB6C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800"/>
            <a:ext cx="10820400" cy="5486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08F53CA-3F37-FA0A-0F6D-7C99D4B1F9B7}"/>
              </a:ext>
            </a:extLst>
          </p:cNvPr>
          <p:cNvSpPr>
            <a:spLocks noGrp="1"/>
          </p:cNvSpPr>
          <p:nvPr>
            <p:ph type="title"/>
          </p:nvPr>
        </p:nvSpPr>
        <p:spPr>
          <a:xfrm>
            <a:off x="1371599" y="825866"/>
            <a:ext cx="4040905" cy="385165"/>
          </a:xfrm>
        </p:spPr>
        <p:txBody>
          <a:bodyPr anchor="b">
            <a:noAutofit/>
          </a:bodyPr>
          <a:lstStyle/>
          <a:p>
            <a:pPr algn="ctr"/>
            <a:r>
              <a:rPr lang="en-US" sz="1800" b="1" dirty="0">
                <a:solidFill>
                  <a:schemeClr val="tx1"/>
                </a:solidFill>
                <a:ea typeface="+mj-lt"/>
                <a:cs typeface="+mj-lt"/>
              </a:rPr>
              <a:t>Continuous pursuit</a:t>
            </a:r>
            <a:endParaRPr lang="en-US" sz="1800" b="1" dirty="0">
              <a:solidFill>
                <a:schemeClr val="tx1"/>
              </a:solidFill>
            </a:endParaRPr>
          </a:p>
        </p:txBody>
      </p:sp>
      <p:sp>
        <p:nvSpPr>
          <p:cNvPr id="5" name="TextBox 4">
            <a:extLst>
              <a:ext uri="{FF2B5EF4-FFF2-40B4-BE49-F238E27FC236}">
                <a16:creationId xmlns:a16="http://schemas.microsoft.com/office/drawing/2014/main" id="{C6BE2AA0-6EF9-9975-4E39-3DF33D8D4A48}"/>
              </a:ext>
            </a:extLst>
          </p:cNvPr>
          <p:cNvSpPr txBox="1"/>
          <p:nvPr/>
        </p:nvSpPr>
        <p:spPr>
          <a:xfrm>
            <a:off x="1278728" y="1375981"/>
            <a:ext cx="9769344" cy="507831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lgn="just">
              <a:spcBef>
                <a:spcPts val="1000"/>
              </a:spcBef>
              <a:buFont typeface="Arial"/>
              <a:buChar char="•"/>
            </a:pPr>
            <a:r>
              <a:rPr lang="en-US" sz="2000" dirty="0">
                <a:solidFill>
                  <a:srgbClr val="293737"/>
                </a:solidFill>
                <a:latin typeface="Goudy Old Style"/>
                <a:cs typeface="Arial"/>
              </a:rPr>
              <a:t>If two points are continuous then we can see the differential equations.</a:t>
            </a:r>
            <a:endParaRPr lang="en-US"/>
          </a:p>
          <a:p>
            <a:pPr marL="342900" indent="-342900" algn="just">
              <a:spcBef>
                <a:spcPts val="1000"/>
              </a:spcBef>
              <a:buFont typeface="Arial"/>
              <a:buChar char="•"/>
            </a:pPr>
            <a:r>
              <a:rPr lang="en-US" sz="2000" dirty="0">
                <a:solidFill>
                  <a:srgbClr val="293737"/>
                </a:solidFill>
                <a:latin typeface="Goudy Old Style"/>
                <a:cs typeface="Arial"/>
              </a:rPr>
              <a:t>Our space D must be divided into several regions at whose boundaries V suffers various kinds of discontinuities.</a:t>
            </a:r>
          </a:p>
          <a:p>
            <a:pPr marL="342900" indent="-342900" algn="just">
              <a:spcBef>
                <a:spcPts val="1000"/>
              </a:spcBef>
              <a:buFont typeface="Arial"/>
              <a:buChar char="•"/>
            </a:pPr>
            <a:r>
              <a:rPr lang="en-US" sz="2000" dirty="0">
                <a:solidFill>
                  <a:srgbClr val="293737"/>
                </a:solidFill>
                <a:latin typeface="Goudy Old Style"/>
                <a:cs typeface="Arial"/>
              </a:rPr>
              <a:t>The rules of this game is that each player with certain variables he can control which are called navigation variables which are nothing but definite functions of the descriptive variables.</a:t>
            </a:r>
          </a:p>
          <a:p>
            <a:pPr marL="342900" indent="-342900" algn="just">
              <a:spcBef>
                <a:spcPts val="1000"/>
              </a:spcBef>
              <a:buFont typeface="Arial"/>
              <a:buChar char="•"/>
            </a:pPr>
            <a:r>
              <a:rPr lang="en-US" sz="2000" dirty="0">
                <a:solidFill>
                  <a:srgbClr val="293737"/>
                </a:solidFill>
                <a:latin typeface="Goudy Old Style"/>
                <a:cs typeface="Arial"/>
              </a:rPr>
              <a:t>These functions and the initial conditions determine the path, usually through differential equations called kinetic equations.</a:t>
            </a:r>
          </a:p>
          <a:p>
            <a:pPr marL="285750" indent="-285750" algn="just">
              <a:spcBef>
                <a:spcPts val="1000"/>
              </a:spcBef>
              <a:buFont typeface="Arial"/>
              <a:buChar char="•"/>
            </a:pPr>
            <a:r>
              <a:rPr lang="en-US" sz="2000" dirty="0">
                <a:solidFill>
                  <a:srgbClr val="293737"/>
                </a:solidFill>
                <a:latin typeface="Goudy Old Style"/>
                <a:cs typeface="Arial"/>
              </a:rPr>
              <a:t>We can write an expression for </a:t>
            </a:r>
            <a:r>
              <a:rPr lang="en-US" sz="2000" dirty="0" err="1">
                <a:solidFill>
                  <a:srgbClr val="293737"/>
                </a:solidFill>
                <a:latin typeface="Goudy Old Style"/>
                <a:cs typeface="Arial"/>
              </a:rPr>
              <a:t>dV</a:t>
            </a:r>
            <a:r>
              <a:rPr lang="en-US" sz="2000" dirty="0">
                <a:solidFill>
                  <a:srgbClr val="293737"/>
                </a:solidFill>
                <a:latin typeface="Goudy Old Style"/>
                <a:cs typeface="Arial"/>
              </a:rPr>
              <a:t>/dt and by using principle of transition we optimize strategies demanding that </a:t>
            </a:r>
            <a:r>
              <a:rPr lang="en-US" sz="2000" dirty="0" err="1">
                <a:solidFill>
                  <a:srgbClr val="293737"/>
                </a:solidFill>
                <a:latin typeface="Goudy Old Style"/>
                <a:cs typeface="Arial"/>
              </a:rPr>
              <a:t>dV</a:t>
            </a:r>
            <a:r>
              <a:rPr lang="en-US" sz="2000" dirty="0">
                <a:solidFill>
                  <a:srgbClr val="293737"/>
                </a:solidFill>
                <a:latin typeface="Goudy Old Style"/>
                <a:cs typeface="Arial"/>
              </a:rPr>
              <a:t>/dt  is minmax.</a:t>
            </a:r>
          </a:p>
          <a:p>
            <a:pPr marL="285750" indent="-285750" algn="just">
              <a:spcBef>
                <a:spcPts val="1000"/>
              </a:spcBef>
              <a:buFont typeface="Arial"/>
              <a:buChar char="•"/>
            </a:pPr>
            <a:r>
              <a:rPr lang="en-US" sz="2000" dirty="0">
                <a:solidFill>
                  <a:srgbClr val="293737"/>
                </a:solidFill>
                <a:latin typeface="Goudy Old Style"/>
                <a:cs typeface="Arial"/>
              </a:rPr>
              <a:t>If V is the time of capture then dv/dt for optimal path= -1 and if V is the position of capture ,dv/dt=0 etc.,. then two values of dv/dt are equated which result is a first order partial differential equation V called the main equation.</a:t>
            </a:r>
          </a:p>
          <a:p>
            <a:pPr marL="285750" indent="-285750">
              <a:spcBef>
                <a:spcPts val="1000"/>
              </a:spcBef>
              <a:buFont typeface="Arial"/>
              <a:buChar char="•"/>
            </a:pPr>
            <a:endParaRPr lang="en-US" sz="1400" dirty="0">
              <a:solidFill>
                <a:srgbClr val="293737"/>
              </a:solidFill>
              <a:latin typeface="Goudy Old Style"/>
              <a:cs typeface="Arial"/>
            </a:endParaRPr>
          </a:p>
        </p:txBody>
      </p:sp>
    </p:spTree>
    <p:extLst>
      <p:ext uri="{BB962C8B-B14F-4D97-AF65-F5344CB8AC3E}">
        <p14:creationId xmlns:p14="http://schemas.microsoft.com/office/powerpoint/2010/main" val="482164674"/>
      </p:ext>
    </p:extLst>
  </p:cSld>
  <p:clrMapOvr>
    <a:masterClrMapping/>
  </p:clrMapOvr>
</p:sld>
</file>

<file path=ppt/theme/theme1.xml><?xml version="1.0" encoding="utf-8"?>
<a:theme xmlns:a="http://schemas.openxmlformats.org/drawingml/2006/main" name="ClassicFrameVTI">
  <a:themeElements>
    <a:clrScheme name="Custom 22">
      <a:dk1>
        <a:sysClr val="windowText" lastClr="000000"/>
      </a:dk1>
      <a:lt1>
        <a:sysClr val="window" lastClr="FFFFFF"/>
      </a:lt1>
      <a:dk2>
        <a:srgbClr val="293737"/>
      </a:dk2>
      <a:lt2>
        <a:srgbClr val="EEF2F0"/>
      </a:lt2>
      <a:accent1>
        <a:srgbClr val="749090"/>
      </a:accent1>
      <a:accent2>
        <a:srgbClr val="A5A5A5"/>
      </a:accent2>
      <a:accent3>
        <a:srgbClr val="91A39B"/>
      </a:accent3>
      <a:accent4>
        <a:srgbClr val="A9A698"/>
      </a:accent4>
      <a:accent5>
        <a:srgbClr val="A2A79A"/>
      </a:accent5>
      <a:accent6>
        <a:srgbClr val="897F65"/>
      </a:accent6>
      <a:hlink>
        <a:srgbClr val="92872F"/>
      </a:hlink>
      <a:folHlink>
        <a:srgbClr val="AB73A9"/>
      </a:folHlink>
    </a:clrScheme>
    <a:fontScheme name="Goudy and Gill Sans">
      <a:majorFont>
        <a:latin typeface="Goudy Old Style"/>
        <a:ea typeface=""/>
        <a:cs typeface=""/>
      </a:majorFont>
      <a:minorFont>
        <a:latin typeface="Gill Sans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lassicFrameVTI" id="{4FA2A165-EC65-4FB0-B019-8C8876A1D8E3}" vid="{9D78F1F1-8226-42FD-A1A3-975EDF6D60F8}"/>
    </a:ext>
  </a:extLst>
</a:theme>
</file>

<file path=docProps/app.xml><?xml version="1.0" encoding="utf-8"?>
<Properties xmlns="http://schemas.openxmlformats.org/officeDocument/2006/extended-properties" xmlns:vt="http://schemas.openxmlformats.org/officeDocument/2006/docPropsVTypes">
  <Template>office theme</Template>
  <TotalTime>0</TotalTime>
  <Words>0</Words>
  <Application>Microsoft Office PowerPoint</Application>
  <PresentationFormat>Widescreen</PresentationFormat>
  <Paragraphs>0</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ClassicFrameVTI</vt:lpstr>
      <vt:lpstr>Differential Games and its Applications</vt:lpstr>
      <vt:lpstr>Outline</vt:lpstr>
      <vt:lpstr>Introduction</vt:lpstr>
      <vt:lpstr>HOMICIDAL CHAUFFEUR GAME </vt:lpstr>
      <vt:lpstr>HOMICIDAL CHAUFFEUR GAME CONT. </vt:lpstr>
      <vt:lpstr>Method</vt:lpstr>
      <vt:lpstr>THE HAMSTRUNG SQUAD CAR </vt:lpstr>
      <vt:lpstr>THE HAMSTRUNG SQUAD CAR Cont.</vt:lpstr>
      <vt:lpstr>Continuous pursuit</vt:lpstr>
      <vt:lpstr>Applications</vt:lpstr>
      <vt:lpstr>Driving Conflict Resolution of Autonomous    Vehicles at Unsignalized Intersections: A                Differential Game Approach   </vt:lpstr>
      <vt:lpstr>Introduction:</vt:lpstr>
      <vt:lpstr>Problem Formulation:</vt:lpstr>
      <vt:lpstr>Vehicle Kinematic Modelling</vt:lpstr>
      <vt:lpstr>The Collision Risk Assessment Model</vt:lpstr>
      <vt:lpstr>Decision-making with Differential games</vt:lpstr>
      <vt:lpstr>Nash Equilibrium</vt:lpstr>
      <vt:lpstr> The Stackelberg Equilibrium of Differential Game</vt:lpstr>
      <vt:lpstr>the decision-making process for AVs to pass the unsignalized intersection is designed in Algorithm 1.</vt:lpstr>
      <vt:lpstr>Resources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lastModifiedBy>
  <cp:revision>2208</cp:revision>
  <dcterms:created xsi:type="dcterms:W3CDTF">2013-07-15T20:26:40Z</dcterms:created>
  <dcterms:modified xsi:type="dcterms:W3CDTF">2023-04-26T13:49:04Z</dcterms:modified>
</cp:coreProperties>
</file>