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Garamon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h3JAABbNc8bHdMfAWpCOp1FuWu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aramon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Garamond-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f0613e33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f0613e33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1f0613e330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1f0613e33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1f0613e330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1f0613e33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grpSp>
        <p:nvGrpSpPr>
          <p:cNvPr id="17" name="Google Shape;17;p29"/>
          <p:cNvGrpSpPr/>
          <p:nvPr/>
        </p:nvGrpSpPr>
        <p:grpSpPr>
          <a:xfrm>
            <a:off x="-16934" y="0"/>
            <a:ext cx="12231160" cy="6856214"/>
            <a:chOff x="-16934" y="0"/>
            <a:chExt cx="12231160" cy="6856214"/>
          </a:xfrm>
        </p:grpSpPr>
        <p:pic>
          <p:nvPicPr>
            <p:cNvPr descr="HD-PanelTitleR1.png" id="18" name="Google Shape;18;p2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29"/>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0" name="Google Shape;20;p29"/>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1" name="Google Shape;21;p29"/>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2" name="Google Shape;22;p29"/>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4" name="Google Shape;24;p29"/>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29"/>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5" name="Shape 85"/>
        <p:cNvGrpSpPr/>
        <p:nvPr/>
      </p:nvGrpSpPr>
      <p:grpSpPr>
        <a:xfrm>
          <a:off x="0" y="0"/>
          <a:ext cx="0" cy="0"/>
          <a:chOff x="0" y="0"/>
          <a:chExt cx="0" cy="0"/>
        </a:xfrm>
      </p:grpSpPr>
      <p:sp>
        <p:nvSpPr>
          <p:cNvPr id="86" name="Google Shape;86;p38"/>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8"/>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8" name="Google Shape;88;p38"/>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9" name="Google Shape;89;p3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2" name="Shape 92"/>
        <p:cNvGrpSpPr/>
        <p:nvPr/>
      </p:nvGrpSpPr>
      <p:grpSpPr>
        <a:xfrm>
          <a:off x="0" y="0"/>
          <a:ext cx="0" cy="0"/>
          <a:chOff x="0" y="0"/>
          <a:chExt cx="0" cy="0"/>
        </a:xfrm>
      </p:grpSpPr>
      <p:sp>
        <p:nvSpPr>
          <p:cNvPr id="93" name="Google Shape;93;p39"/>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9"/>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5" name="Google Shape;95;p3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8" name="Google Shape;98;p39"/>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40"/>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0"/>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2" name="Google Shape;102;p40"/>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3" name="Google Shape;103;p4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40"/>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07" name="Google Shape;107;p40"/>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08" name="Google Shape;108;p40"/>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41"/>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1"/>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2" name="Google Shape;112;p4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42"/>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2"/>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8" name="Google Shape;118;p42"/>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9" name="Google Shape;119;p4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42"/>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3" name="Google Shape;123;p42"/>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4" name="Google Shape;124;p42"/>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43"/>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8" name="Google Shape;128;p43"/>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9" name="Google Shape;129;p4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2" name="Google Shape;132;p43"/>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sp>
        <p:nvSpPr>
          <p:cNvPr id="134" name="Google Shape;134;p4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4"/>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6" name="Google Shape;136;p4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9" name="Google Shape;139;p4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45"/>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5"/>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3" name="Google Shape;143;p4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45"/>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cxnSp>
        <p:nvCxnSpPr>
          <p:cNvPr id="29" name="Google Shape;29;p30"/>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0" name="Google Shape;30;p3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2" name="Google Shape;32;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3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0" name="Google Shape;40;p31"/>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cxnSp>
        <p:nvCxnSpPr>
          <p:cNvPr id="42" name="Google Shape;42;p3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3" name="Google Shape;43;p3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5" name="Google Shape;45;p32"/>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6" name="Google Shape;46;p3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3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34"/>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4"/>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56" name="Google Shape;56;p3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9" name="Google Shape;59;p34"/>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3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5"/>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3" name="Google Shape;63;p35"/>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4" name="Google Shape;64;p35"/>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5" name="Google Shape;65;p35"/>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6" name="Google Shape;66;p3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3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36"/>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3" name="Google Shape;73;p36"/>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4" name="Google Shape;74;p3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36"/>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37"/>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7"/>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1" name="Google Shape;81;p37"/>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2" name="Google Shape;82;p3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7.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28"/>
          <p:cNvGrpSpPr/>
          <p:nvPr/>
        </p:nvGrpSpPr>
        <p:grpSpPr>
          <a:xfrm>
            <a:off x="-15736" y="0"/>
            <a:ext cx="12229962" cy="6856214"/>
            <a:chOff x="-15736" y="0"/>
            <a:chExt cx="12229962" cy="6856214"/>
          </a:xfrm>
        </p:grpSpPr>
        <p:pic>
          <p:nvPicPr>
            <p:cNvPr descr="HD-PanelContent.png" id="7" name="Google Shape;7;p2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28"/>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9" name="Google Shape;9;p28"/>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0" name="Google Shape;10;p28"/>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1" name="Google Shape;11;p2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2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5400"/>
              <a:buFont typeface="Garamond"/>
              <a:buNone/>
            </a:pPr>
            <a:r>
              <a:rPr lang="en-US"/>
              <a:t>Computer Science and Game Theory</a:t>
            </a:r>
            <a:endParaRPr/>
          </a:p>
        </p:txBody>
      </p:sp>
      <p:sp>
        <p:nvSpPr>
          <p:cNvPr id="152" name="Google Shape;152;p1"/>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415"/>
              <a:buNone/>
            </a:pPr>
            <a:r>
              <a:rPr lang="en-US"/>
              <a:t>The most dramatic interaction between CS and GT may involve game-theory pragmatics.</a:t>
            </a:r>
            <a:endParaRPr/>
          </a:p>
          <a:p>
            <a:pPr indent="0" lvl="0" marL="0" rtl="0" algn="ctr">
              <a:spcBef>
                <a:spcPts val="1020"/>
              </a:spcBef>
              <a:spcAft>
                <a:spcPts val="0"/>
              </a:spcAft>
              <a:buSzPts val="2415"/>
              <a:buNone/>
            </a:pPr>
            <a:r>
              <a:rPr lang="en-US"/>
              <a:t>BY Yoav Shoham</a:t>
            </a:r>
            <a:endParaRPr/>
          </a:p>
        </p:txBody>
      </p:sp>
      <p:sp>
        <p:nvSpPr>
          <p:cNvPr id="153" name="Google Shape;153;p1"/>
          <p:cNvSpPr txBox="1"/>
          <p:nvPr/>
        </p:nvSpPr>
        <p:spPr>
          <a:xfrm>
            <a:off x="7812505" y="5614737"/>
            <a:ext cx="35613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Garamond"/>
                <a:ea typeface="Garamond"/>
                <a:cs typeface="Garamond"/>
                <a:sym typeface="Garamond"/>
              </a:rPr>
              <a:t>-Submitted by:</a:t>
            </a:r>
            <a:endParaRPr/>
          </a:p>
          <a:p>
            <a:pPr indent="0" lvl="0" marL="0" marR="0" rtl="0" algn="l">
              <a:spcBef>
                <a:spcPts val="0"/>
              </a:spcBef>
              <a:spcAft>
                <a:spcPts val="0"/>
              </a:spcAft>
              <a:buNone/>
            </a:pPr>
            <a:r>
              <a:rPr b="1" lang="en-US" sz="1800">
                <a:solidFill>
                  <a:schemeClr val="dk1"/>
                </a:solidFill>
                <a:latin typeface="Garamond"/>
                <a:ea typeface="Garamond"/>
                <a:cs typeface="Garamond"/>
                <a:sym typeface="Garamond"/>
              </a:rPr>
              <a:t>  Samhitha Mali</a:t>
            </a:r>
            <a:endParaRPr b="1" sz="1800">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0"/>
          <p:cNvSpPr txBox="1"/>
          <p:nvPr>
            <p:ph type="title"/>
          </p:nvPr>
        </p:nvSpPr>
        <p:spPr>
          <a:xfrm>
            <a:off x="5396515" y="1231369"/>
            <a:ext cx="6492240" cy="132556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B. Complexity of,  and algorithms for, computing solution concepts</a:t>
            </a:r>
            <a:br>
              <a:rPr lang="en-US"/>
            </a:br>
            <a:endParaRPr/>
          </a:p>
        </p:txBody>
      </p:sp>
      <p:sp>
        <p:nvSpPr>
          <p:cNvPr id="238" name="Google Shape;238;p1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The complexity of computing a sample Nash equilibrium (as well as other solution concepts) has been the focus of much interest in CS, especially within the theory community</a:t>
            </a:r>
            <a:endParaRPr/>
          </a:p>
          <a:p>
            <a:pPr indent="-285750" lvl="0" marL="285750" rtl="0" algn="l">
              <a:spcBef>
                <a:spcPts val="1080"/>
              </a:spcBef>
              <a:spcAft>
                <a:spcPts val="0"/>
              </a:spcAft>
              <a:buSzPts val="2760"/>
              <a:buChar char="•"/>
            </a:pPr>
            <a:r>
              <a:rPr lang="en-US"/>
              <a:t>Nash equilibria with specific properties was shown to be NP-hard.</a:t>
            </a:r>
            <a:endParaRPr/>
          </a:p>
          <a:p>
            <a:pPr indent="-285750" lvl="0" marL="285750" rtl="0" algn="l">
              <a:spcBef>
                <a:spcPts val="1080"/>
              </a:spcBef>
              <a:spcAft>
                <a:spcPts val="0"/>
              </a:spcAft>
              <a:buSzPts val="2760"/>
              <a:buChar char="•"/>
            </a:pPr>
            <a:r>
              <a:rPr lang="en-US"/>
              <a:t>Some algorithms proposed to compute Nash equilibrium </a:t>
            </a:r>
            <a:endParaRPr/>
          </a:p>
          <a:p>
            <a:pPr indent="-285750" lvl="0" marL="285750" rtl="0" algn="l">
              <a:spcBef>
                <a:spcPts val="1080"/>
              </a:spcBef>
              <a:spcAft>
                <a:spcPts val="0"/>
              </a:spcAft>
              <a:buSzPts val="2760"/>
              <a:buChar char="•"/>
            </a:pPr>
            <a:r>
              <a:rPr lang="en-US"/>
              <a:t>simple search algorithm significantly outperforms more sophisticated algorithms.</a:t>
            </a:r>
            <a:endParaRPr/>
          </a:p>
        </p:txBody>
      </p:sp>
      <p:sp>
        <p:nvSpPr>
          <p:cNvPr id="239" name="Google Shape;239;p10"/>
          <p:cNvSpPr txBox="1"/>
          <p:nvPr/>
        </p:nvSpPr>
        <p:spPr>
          <a:xfrm>
            <a:off x="623907" y="676273"/>
            <a:ext cx="46482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Garamond"/>
                <a:ea typeface="Garamond"/>
                <a:cs typeface="Garamond"/>
                <a:sym typeface="Garamond"/>
              </a:rPr>
              <a:t>2.The complexity of solving a game</a:t>
            </a:r>
            <a:endParaRPr sz="4000">
              <a:solidFill>
                <a:schemeClr val="dk1"/>
              </a:solidFill>
              <a:latin typeface="Garamond"/>
              <a:ea typeface="Garamond"/>
              <a:cs typeface="Garamond"/>
              <a:sym typeface="Garamond"/>
            </a:endParaRPr>
          </a:p>
        </p:txBody>
      </p:sp>
      <p:sp>
        <p:nvSpPr>
          <p:cNvPr id="240" name="Google Shape;240;p10"/>
          <p:cNvSpPr/>
          <p:nvPr/>
        </p:nvSpPr>
        <p:spPr>
          <a:xfrm>
            <a:off x="4778051" y="1331006"/>
            <a:ext cx="1112520" cy="477203"/>
          </a:xfrm>
          <a:prstGeom prst="leftRightArrow">
            <a:avLst>
              <a:gd fmla="val 50000" name="adj1"/>
              <a:gd fmla="val 50000" name="adj2"/>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1f0613e330_0_15"/>
          <p:cNvSpPr txBox="1"/>
          <p:nvPr/>
        </p:nvSpPr>
        <p:spPr>
          <a:xfrm>
            <a:off x="808800" y="1328100"/>
            <a:ext cx="10574400" cy="3978900"/>
          </a:xfrm>
          <a:prstGeom prst="rect">
            <a:avLst/>
          </a:prstGeom>
          <a:noFill/>
          <a:ln>
            <a:noFill/>
          </a:ln>
        </p:spPr>
        <p:txBody>
          <a:bodyPr anchorCtr="0" anchor="t" bIns="91425" lIns="91425" spcFirstLastPara="1" rIns="91425" wrap="square" tIns="91425">
            <a:spAutoFit/>
          </a:bodyPr>
          <a:lstStyle/>
          <a:p>
            <a:pPr indent="-298894" lvl="0" marL="285750" rtl="0" algn="l">
              <a:spcBef>
                <a:spcPts val="0"/>
              </a:spcBef>
              <a:spcAft>
                <a:spcPts val="0"/>
              </a:spcAft>
              <a:buClr>
                <a:schemeClr val="accent1"/>
              </a:buClr>
              <a:buSzPts val="2760"/>
              <a:buChar char="•"/>
            </a:pPr>
            <a:r>
              <a:rPr lang="en-US" sz="2400">
                <a:solidFill>
                  <a:srgbClr val="262626"/>
                </a:solidFill>
                <a:latin typeface="Garamond"/>
                <a:ea typeface="Garamond"/>
                <a:cs typeface="Garamond"/>
                <a:sym typeface="Garamond"/>
              </a:rPr>
              <a:t>There are at least two kinds of optimization one could speak about in a game-theoretic setting. </a:t>
            </a:r>
            <a:endParaRPr sz="2400">
              <a:solidFill>
                <a:srgbClr val="262626"/>
              </a:solidFill>
              <a:latin typeface="Garamond"/>
              <a:ea typeface="Garamond"/>
              <a:cs typeface="Garamond"/>
              <a:sym typeface="Garamond"/>
            </a:endParaRPr>
          </a:p>
          <a:p>
            <a:pPr indent="-298894" lvl="0" marL="285750" rtl="0" algn="l">
              <a:spcBef>
                <a:spcPts val="1044"/>
              </a:spcBef>
              <a:spcAft>
                <a:spcPts val="0"/>
              </a:spcAft>
              <a:buClr>
                <a:schemeClr val="accent1"/>
              </a:buClr>
              <a:buSzPts val="2760"/>
              <a:buChar char="•"/>
            </a:pPr>
            <a:r>
              <a:rPr lang="en-US" sz="2400">
                <a:solidFill>
                  <a:srgbClr val="262626"/>
                </a:solidFill>
                <a:latin typeface="Garamond"/>
                <a:ea typeface="Garamond"/>
                <a:cs typeface="Garamond"/>
                <a:sym typeface="Garamond"/>
              </a:rPr>
              <a:t>The first is computing a best response to a fixed decision by the other agents (single-agent optimization problem of operations research and AI, among other fields.)</a:t>
            </a:r>
            <a:endParaRPr sz="2400">
              <a:solidFill>
                <a:srgbClr val="262626"/>
              </a:solidFill>
              <a:latin typeface="Garamond"/>
              <a:ea typeface="Garamond"/>
              <a:cs typeface="Garamond"/>
              <a:sym typeface="Garamond"/>
            </a:endParaRPr>
          </a:p>
          <a:p>
            <a:pPr indent="-298894" lvl="0" marL="285750" rtl="0" algn="l">
              <a:spcBef>
                <a:spcPts val="1044"/>
              </a:spcBef>
              <a:spcAft>
                <a:spcPts val="0"/>
              </a:spcAft>
              <a:buClr>
                <a:schemeClr val="accent1"/>
              </a:buClr>
              <a:buSzPts val="2760"/>
              <a:buChar char="•"/>
            </a:pPr>
            <a:r>
              <a:rPr lang="en-US" sz="2400">
                <a:solidFill>
                  <a:srgbClr val="262626"/>
                </a:solidFill>
                <a:latin typeface="Garamond"/>
                <a:ea typeface="Garamond"/>
                <a:cs typeface="Garamond"/>
                <a:sym typeface="Garamond"/>
              </a:rPr>
              <a:t>The second is the optimization by the designer of a mechanism aimed at inducing games with desirable equilibria.</a:t>
            </a:r>
            <a:endParaRPr sz="2400">
              <a:solidFill>
                <a:srgbClr val="262626"/>
              </a:solidFill>
              <a:latin typeface="Garamond"/>
              <a:ea typeface="Garamond"/>
              <a:cs typeface="Garamond"/>
              <a:sym typeface="Garamond"/>
            </a:endParaRPr>
          </a:p>
          <a:p>
            <a:pPr indent="-298894" lvl="0" marL="285750" rtl="0" algn="l">
              <a:spcBef>
                <a:spcPts val="1044"/>
              </a:spcBef>
              <a:spcAft>
                <a:spcPts val="0"/>
              </a:spcAft>
              <a:buClr>
                <a:schemeClr val="accent1"/>
              </a:buClr>
              <a:buSzPts val="2760"/>
              <a:buChar char="•"/>
            </a:pPr>
            <a:r>
              <a:rPr lang="en-US" sz="2400">
                <a:solidFill>
                  <a:srgbClr val="262626"/>
                </a:solidFill>
                <a:latin typeface="Garamond"/>
                <a:ea typeface="Garamond"/>
                <a:cs typeface="Garamond"/>
                <a:sym typeface="Garamond"/>
              </a:rPr>
              <a:t>The interplay between </a:t>
            </a:r>
            <a:r>
              <a:rPr i="1" lang="en-US" sz="2400">
                <a:solidFill>
                  <a:srgbClr val="262626"/>
                </a:solidFill>
                <a:latin typeface="Garamond"/>
                <a:ea typeface="Garamond"/>
                <a:cs typeface="Garamond"/>
                <a:sym typeface="Garamond"/>
              </a:rPr>
              <a:t>mechanism design</a:t>
            </a:r>
            <a:r>
              <a:rPr lang="en-US" sz="2400">
                <a:solidFill>
                  <a:srgbClr val="262626"/>
                </a:solidFill>
                <a:latin typeface="Garamond"/>
                <a:ea typeface="Garamond"/>
                <a:cs typeface="Garamond"/>
                <a:sym typeface="Garamond"/>
              </a:rPr>
              <a:t> and </a:t>
            </a:r>
            <a:r>
              <a:rPr i="1" lang="en-US" sz="2400">
                <a:solidFill>
                  <a:srgbClr val="262626"/>
                </a:solidFill>
                <a:latin typeface="Garamond"/>
                <a:ea typeface="Garamond"/>
                <a:cs typeface="Garamond"/>
                <a:sym typeface="Garamond"/>
              </a:rPr>
              <a:t>cryptography</a:t>
            </a:r>
            <a:r>
              <a:rPr lang="en-US" sz="2400">
                <a:solidFill>
                  <a:srgbClr val="262626"/>
                </a:solidFill>
                <a:latin typeface="Garamond"/>
                <a:ea typeface="Garamond"/>
                <a:cs typeface="Garamond"/>
                <a:sym typeface="Garamond"/>
              </a:rPr>
              <a:t> is worth particular mention</a:t>
            </a:r>
            <a:endParaRPr sz="2400">
              <a:solidFill>
                <a:srgbClr val="262626"/>
              </a:solidFill>
              <a:latin typeface="Garamond"/>
              <a:ea typeface="Garamond"/>
              <a:cs typeface="Garamond"/>
              <a:sym typeface="Garamond"/>
            </a:endParaRPr>
          </a:p>
          <a:p>
            <a:pPr indent="0" lvl="0" marL="0" rtl="0" algn="l">
              <a:spcBef>
                <a:spcPts val="0"/>
              </a:spcBef>
              <a:spcAft>
                <a:spcPts val="0"/>
              </a:spcAft>
              <a:buNone/>
            </a:pPr>
            <a:r>
              <a:t/>
            </a:r>
            <a:endParaRPr>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ph type="title"/>
          </p:nvPr>
        </p:nvSpPr>
        <p:spPr>
          <a:xfrm>
            <a:off x="576943" y="1031907"/>
            <a:ext cx="3261360" cy="132556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sz="4000"/>
              <a:t>3.Multiperson operations research</a:t>
            </a:r>
            <a:br>
              <a:rPr lang="en-US"/>
            </a:br>
            <a:endParaRPr/>
          </a:p>
        </p:txBody>
      </p:sp>
      <p:sp>
        <p:nvSpPr>
          <p:cNvPr id="251" name="Google Shape;251;p12"/>
          <p:cNvSpPr txBox="1"/>
          <p:nvPr>
            <p:ph idx="1" type="body"/>
          </p:nvPr>
        </p:nvSpPr>
        <p:spPr>
          <a:xfrm>
            <a:off x="838200" y="2357470"/>
            <a:ext cx="10515600" cy="4351338"/>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This combination of the third and fourth categories is arguably the most active area today at the interface of CS and GT</a:t>
            </a:r>
            <a:endParaRPr/>
          </a:p>
          <a:p>
            <a:pPr indent="0" lvl="0" marL="0" rtl="0" algn="l">
              <a:spcBef>
                <a:spcPts val="1080"/>
              </a:spcBef>
              <a:spcAft>
                <a:spcPts val="0"/>
              </a:spcAft>
              <a:buSzPts val="2760"/>
              <a:buNone/>
            </a:pPr>
            <a:r>
              <a:rPr lang="en-US" u="sng"/>
              <a:t>Examples</a:t>
            </a:r>
            <a:r>
              <a:rPr lang="en-US"/>
              <a:t>: Domaine of Networking (Price Anarchy), Games of Routing, Networking formation games, Peer to peer to networking, search auctions, information markets and reputation system.</a:t>
            </a:r>
            <a:endParaRPr/>
          </a:p>
          <a:p>
            <a:pPr indent="-285750" lvl="0" marL="285750" rtl="0" algn="l">
              <a:spcBef>
                <a:spcPts val="1080"/>
              </a:spcBef>
              <a:spcAft>
                <a:spcPts val="0"/>
              </a:spcAft>
              <a:buSzPts val="2760"/>
              <a:buChar char="•"/>
            </a:pPr>
            <a:r>
              <a:rPr lang="en-US"/>
              <a:t>Mechanism design struck a chord in CS, given that much of CS’s focus is on the design of algorithms and protocols. </a:t>
            </a:r>
            <a:endParaRPr/>
          </a:p>
          <a:p>
            <a:pPr indent="-285750" lvl="0" marL="285750" rtl="0" algn="l">
              <a:spcBef>
                <a:spcPts val="1080"/>
              </a:spcBef>
              <a:spcAft>
                <a:spcPts val="0"/>
              </a:spcAft>
              <a:buSzPts val="2760"/>
              <a:buChar char="•"/>
            </a:pPr>
            <a:r>
              <a:rPr lang="en-US"/>
              <a:t>Mechanism design is the one area within GT that adopts such a design stance</a:t>
            </a:r>
            <a:endParaRPr/>
          </a:p>
        </p:txBody>
      </p:sp>
      <p:sp>
        <p:nvSpPr>
          <p:cNvPr id="252" name="Google Shape;252;p12"/>
          <p:cNvSpPr txBox="1"/>
          <p:nvPr/>
        </p:nvSpPr>
        <p:spPr>
          <a:xfrm>
            <a:off x="4708851" y="587731"/>
            <a:ext cx="7200898" cy="158812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3600">
                <a:solidFill>
                  <a:schemeClr val="dk1"/>
                </a:solidFill>
                <a:latin typeface="Garamond"/>
                <a:ea typeface="Garamond"/>
                <a:cs typeface="Garamond"/>
                <a:sym typeface="Garamond"/>
              </a:rPr>
              <a:t>C. Algorithmic aspects of mechanism design d.  Game-theoretic analysis inspired by specific applications</a:t>
            </a:r>
            <a:endParaRPr sz="3600">
              <a:solidFill>
                <a:schemeClr val="dk1"/>
              </a:solidFill>
              <a:latin typeface="Garamond"/>
              <a:ea typeface="Garamond"/>
              <a:cs typeface="Garamond"/>
              <a:sym typeface="Garamond"/>
            </a:endParaRPr>
          </a:p>
        </p:txBody>
      </p:sp>
      <p:sp>
        <p:nvSpPr>
          <p:cNvPr id="253" name="Google Shape;253;p12"/>
          <p:cNvSpPr/>
          <p:nvPr/>
        </p:nvSpPr>
        <p:spPr>
          <a:xfrm>
            <a:off x="3535211" y="1211772"/>
            <a:ext cx="944880" cy="340043"/>
          </a:xfrm>
          <a:prstGeom prst="leftRightArrow">
            <a:avLst>
              <a:gd fmla="val 50000" name="adj1"/>
              <a:gd fmla="val 50000" name="adj2"/>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E. Multiagent learning</a:t>
            </a:r>
            <a:endParaRPr/>
          </a:p>
        </p:txBody>
      </p:sp>
      <p:sp>
        <p:nvSpPr>
          <p:cNvPr id="259" name="Google Shape;259;p1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Interactive learning in GT lit.</a:t>
            </a:r>
            <a:endParaRPr/>
          </a:p>
          <a:p>
            <a:pPr indent="-285750" lvl="0" marL="285750" rtl="0" algn="l">
              <a:spcBef>
                <a:spcPts val="1080"/>
              </a:spcBef>
              <a:spcAft>
                <a:spcPts val="0"/>
              </a:spcAft>
              <a:buSzPts val="2760"/>
              <a:buChar char="•"/>
            </a:pPr>
            <a:r>
              <a:rPr lang="en-US"/>
              <a:t>AI</a:t>
            </a:r>
            <a:endParaRPr/>
          </a:p>
          <a:p>
            <a:pPr indent="-285750" lvl="0" marL="285750" rtl="0" algn="l">
              <a:spcBef>
                <a:spcPts val="1080"/>
              </a:spcBef>
              <a:spcAft>
                <a:spcPts val="0"/>
              </a:spcAft>
              <a:buSzPts val="2760"/>
              <a:buChar char="•"/>
            </a:pPr>
            <a:r>
              <a:rPr lang="en-US"/>
              <a:t>Single agent learning to multi-agent learning.</a:t>
            </a:r>
            <a:endParaRPr/>
          </a:p>
          <a:p>
            <a:pPr indent="-285750" lvl="0" marL="285750" rtl="0" algn="l">
              <a:spcBef>
                <a:spcPts val="1080"/>
              </a:spcBef>
              <a:spcAft>
                <a:spcPts val="0"/>
              </a:spcAft>
              <a:buSzPts val="2760"/>
              <a:buChar char="•"/>
            </a:pPr>
            <a:r>
              <a:rPr lang="en-US"/>
              <a:t>Optimal Learning</a:t>
            </a:r>
            <a:endParaRPr/>
          </a:p>
          <a:p>
            <a:pPr indent="-285750" lvl="0" marL="285750" rtl="0" algn="l">
              <a:spcBef>
                <a:spcPts val="1080"/>
              </a:spcBef>
              <a:spcAft>
                <a:spcPts val="0"/>
              </a:spcAft>
              <a:buSzPts val="2760"/>
              <a:buChar char="•"/>
            </a:pPr>
            <a:r>
              <a:rPr lang="en-US"/>
              <a:t>Journal of Artificial Intelligence and Machine Learning Journal</a:t>
            </a:r>
            <a:endParaRPr/>
          </a:p>
          <a:p>
            <a:pPr indent="0" lvl="0" marL="0" rtl="0" algn="l">
              <a:spcBef>
                <a:spcPts val="1080"/>
              </a:spcBef>
              <a:spcAft>
                <a:spcPts val="0"/>
              </a:spcAft>
              <a:buSzPts val="276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F. Logics of knowledge and belief, and other logical aspects of games</a:t>
            </a:r>
            <a:endParaRPr/>
          </a:p>
        </p:txBody>
      </p:sp>
      <p:sp>
        <p:nvSpPr>
          <p:cNvPr id="265" name="Google Shape;265;p1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“Interactive epistemology” in game theory</a:t>
            </a:r>
            <a:endParaRPr/>
          </a:p>
          <a:p>
            <a:pPr indent="-285750" lvl="0" marL="285750" rtl="0" algn="l">
              <a:spcBef>
                <a:spcPts val="1080"/>
              </a:spcBef>
              <a:spcAft>
                <a:spcPts val="0"/>
              </a:spcAft>
              <a:buSzPts val="2760"/>
              <a:buChar char="•"/>
            </a:pPr>
            <a:r>
              <a:rPr lang="en-US"/>
              <a:t>Mid-1980s, this area was for a while the most active focus of interaction between CS &amp; GT</a:t>
            </a:r>
            <a:endParaRPr/>
          </a:p>
          <a:p>
            <a:pPr indent="-285750" lvl="0" marL="285750" rtl="0" algn="l">
              <a:spcBef>
                <a:spcPts val="1080"/>
              </a:spcBef>
              <a:spcAft>
                <a:spcPts val="0"/>
              </a:spcAft>
              <a:buSzPts val="2760"/>
              <a:buChar char="•"/>
            </a:pPr>
            <a:r>
              <a:rPr lang="en-US"/>
              <a:t>Established deep connections with Philosophy and Mathematical Logics.</a:t>
            </a:r>
            <a:endParaRPr/>
          </a:p>
          <a:p>
            <a:pPr indent="-285750" lvl="0" marL="285750" rtl="0" algn="l">
              <a:spcBef>
                <a:spcPts val="1080"/>
              </a:spcBef>
              <a:spcAft>
                <a:spcPts val="0"/>
              </a:spcAft>
              <a:buSzPts val="2760"/>
              <a:buChar char="•"/>
            </a:pPr>
            <a:r>
              <a:rPr lang="en-US"/>
              <a:t>Subject matter is more foundational, primarily non-algorithmic, and appeals to a smaller sliver of the two communities – Reason for not considering by Kalai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Some of the surveys by other Computer Scientists </a:t>
            </a:r>
            <a:endParaRPr/>
          </a:p>
        </p:txBody>
      </p:sp>
      <p:sp>
        <p:nvSpPr>
          <p:cNvPr id="271" name="Google Shape;271;p1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spcBef>
                <a:spcPts val="0"/>
              </a:spcBef>
              <a:spcAft>
                <a:spcPts val="0"/>
              </a:spcAft>
              <a:buSzPct val="115000"/>
              <a:buChar char="•"/>
            </a:pPr>
            <a:r>
              <a:rPr lang="en-US" u="sng"/>
              <a:t>Linial</a:t>
            </a:r>
            <a:r>
              <a:rPr lang="en-US"/>
              <a:t> : </a:t>
            </a:r>
            <a:endParaRPr/>
          </a:p>
          <a:p>
            <a:pPr indent="0" lvl="0" marL="0" rtl="0" algn="l">
              <a:spcBef>
                <a:spcPts val="1044"/>
              </a:spcBef>
              <a:spcAft>
                <a:spcPts val="0"/>
              </a:spcAft>
              <a:buSzPct val="115000"/>
              <a:buNone/>
            </a:pPr>
            <a:r>
              <a:rPr lang="en-US"/>
              <a:t>             58-page report has deep coverage of game-theoretic aspects of distributed systems, fault-tolerant computing, and cryptography, and it also touches on computation of game theoretic concepts, games and logic, and other topics.</a:t>
            </a:r>
            <a:endParaRPr/>
          </a:p>
          <a:p>
            <a:pPr indent="0" lvl="0" marL="0" rtl="0" algn="l">
              <a:spcBef>
                <a:spcPts val="1044"/>
              </a:spcBef>
              <a:spcAft>
                <a:spcPts val="0"/>
              </a:spcAft>
              <a:buSzPct val="115000"/>
              <a:buNone/>
            </a:pPr>
            <a:r>
              <a:t/>
            </a:r>
            <a:endParaRPr/>
          </a:p>
          <a:p>
            <a:pPr indent="-285750" lvl="0" marL="285750" rtl="0" algn="l">
              <a:spcBef>
                <a:spcPts val="1044"/>
              </a:spcBef>
              <a:spcAft>
                <a:spcPts val="0"/>
              </a:spcAft>
              <a:buSzPct val="115000"/>
              <a:buChar char="•"/>
            </a:pPr>
            <a:r>
              <a:rPr lang="en-US" u="sng"/>
              <a:t>Papadimitriou :</a:t>
            </a:r>
            <a:endParaRPr/>
          </a:p>
          <a:p>
            <a:pPr indent="0" lvl="0" marL="0" rtl="0" algn="l">
              <a:spcBef>
                <a:spcPts val="1044"/>
              </a:spcBef>
              <a:spcAft>
                <a:spcPts val="0"/>
              </a:spcAft>
              <a:buSzPct val="115000"/>
              <a:buNone/>
            </a:pPr>
            <a:r>
              <a:rPr lang="en-US"/>
              <a:t>                               5 page paper summarizing the main complexity and algorithmic issues at the interface of CS and GT circa 2001.</a:t>
            </a:r>
            <a:endParaRPr u="sng"/>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Some of the surveys by other Computer Scientists </a:t>
            </a:r>
            <a:endParaRPr/>
          </a:p>
        </p:txBody>
      </p:sp>
      <p:sp>
        <p:nvSpPr>
          <p:cNvPr id="277" name="Google Shape;277;p1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rtl="0" algn="l">
              <a:spcBef>
                <a:spcPts val="0"/>
              </a:spcBef>
              <a:spcAft>
                <a:spcPts val="0"/>
              </a:spcAft>
              <a:buSzPct val="115000"/>
              <a:buChar char="•"/>
            </a:pPr>
            <a:r>
              <a:rPr lang="en-US" u="sng"/>
              <a:t>Halpern</a:t>
            </a:r>
            <a:r>
              <a:rPr lang="en-US"/>
              <a:t>:</a:t>
            </a:r>
            <a:endParaRPr u="sng"/>
          </a:p>
          <a:p>
            <a:pPr indent="0" lvl="0" marL="0" rtl="0" algn="l">
              <a:spcBef>
                <a:spcPts val="1044"/>
              </a:spcBef>
              <a:spcAft>
                <a:spcPts val="0"/>
              </a:spcAft>
              <a:buSzPct val="115000"/>
              <a:buNone/>
            </a:pPr>
            <a:r>
              <a:rPr lang="en-US"/>
              <a:t>                  Similar to Linial, main focus on Distributed system, abbreviated discussion of distributed computing and additional material on complexity considerations, price of anarchy, mediators, and other topics. 21 page survey evolved to 17 page survey.</a:t>
            </a:r>
            <a:endParaRPr/>
          </a:p>
          <a:p>
            <a:pPr indent="0" lvl="0" marL="0" rtl="0" algn="l">
              <a:spcBef>
                <a:spcPts val="1044"/>
              </a:spcBef>
              <a:spcAft>
                <a:spcPts val="0"/>
              </a:spcAft>
              <a:buSzPct val="115000"/>
              <a:buNone/>
            </a:pPr>
            <a:r>
              <a:t/>
            </a:r>
            <a:endParaRPr/>
          </a:p>
          <a:p>
            <a:pPr indent="-285750" lvl="0" marL="285750" rtl="0" algn="l">
              <a:spcBef>
                <a:spcPts val="1044"/>
              </a:spcBef>
              <a:spcAft>
                <a:spcPts val="0"/>
              </a:spcAft>
              <a:buSzPct val="115000"/>
              <a:buChar char="•"/>
            </a:pPr>
            <a:r>
              <a:rPr lang="en-US" u="sng"/>
              <a:t>Roughgarden:</a:t>
            </a:r>
            <a:endParaRPr/>
          </a:p>
          <a:p>
            <a:pPr indent="0" lvl="0" marL="0" rtl="0" algn="l">
              <a:lnSpc>
                <a:spcPct val="100000"/>
              </a:lnSpc>
              <a:spcBef>
                <a:spcPts val="1044"/>
              </a:spcBef>
              <a:spcAft>
                <a:spcPts val="0"/>
              </a:spcAft>
              <a:buSzPct val="115000"/>
              <a:buNone/>
            </a:pPr>
            <a:r>
              <a:rPr lang="en-US"/>
              <a:t>                             complexity of computing a sample Nash equilibrium, geared mostly toward economists, it includes ample background material on relevant concepts from complexity theory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1f0613e330_0_19"/>
          <p:cNvSpPr txBox="1"/>
          <p:nvPr/>
        </p:nvSpPr>
        <p:spPr>
          <a:xfrm>
            <a:off x="808800" y="1421700"/>
            <a:ext cx="10574400" cy="3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760"/>
              <a:buFont typeface="Arial"/>
              <a:buNone/>
            </a:pPr>
            <a:r>
              <a:rPr lang="en-US" sz="2400">
                <a:solidFill>
                  <a:srgbClr val="262626"/>
                </a:solidFill>
                <a:latin typeface="Garamond"/>
                <a:ea typeface="Garamond"/>
                <a:cs typeface="Garamond"/>
                <a:sym typeface="Garamond"/>
              </a:rPr>
              <a:t>4. The complexity of playing a game</a:t>
            </a:r>
            <a:endParaRPr sz="2400">
              <a:solidFill>
                <a:srgbClr val="262626"/>
              </a:solidFill>
              <a:latin typeface="Garamond"/>
              <a:ea typeface="Garamond"/>
              <a:cs typeface="Garamond"/>
              <a:sym typeface="Garamond"/>
            </a:endParaRPr>
          </a:p>
          <a:p>
            <a:pPr indent="0" lvl="0" marL="0" rtl="0" algn="l">
              <a:spcBef>
                <a:spcPts val="1080"/>
              </a:spcBef>
              <a:spcAft>
                <a:spcPts val="0"/>
              </a:spcAft>
              <a:buClr>
                <a:schemeClr val="dk1"/>
              </a:buClr>
              <a:buSzPts val="2760"/>
              <a:buFont typeface="Arial"/>
              <a:buNone/>
            </a:pPr>
            <a:r>
              <a:rPr lang="en-US" sz="2400">
                <a:solidFill>
                  <a:srgbClr val="262626"/>
                </a:solidFill>
                <a:latin typeface="Garamond"/>
                <a:ea typeface="Garamond"/>
                <a:cs typeface="Garamond"/>
                <a:sym typeface="Garamond"/>
              </a:rPr>
              <a:t>5. Modeling bounded rationality</a:t>
            </a:r>
            <a:endParaRPr sz="2400">
              <a:solidFill>
                <a:srgbClr val="262626"/>
              </a:solidFill>
              <a:latin typeface="Garamond"/>
              <a:ea typeface="Garamond"/>
              <a:cs typeface="Garamond"/>
              <a:sym typeface="Garamond"/>
            </a:endParaRPr>
          </a:p>
          <a:p>
            <a:pPr indent="-285750" lvl="0" marL="285750" rtl="0" algn="l">
              <a:spcBef>
                <a:spcPts val="1080"/>
              </a:spcBef>
              <a:spcAft>
                <a:spcPts val="0"/>
              </a:spcAft>
              <a:buClr>
                <a:schemeClr val="accent1"/>
              </a:buClr>
              <a:buSzPts val="2760"/>
              <a:buChar char="•"/>
            </a:pPr>
            <a:r>
              <a:rPr lang="en-US" sz="2400">
                <a:solidFill>
                  <a:srgbClr val="262626"/>
                </a:solidFill>
                <a:latin typeface="Garamond"/>
                <a:ea typeface="Garamond"/>
                <a:cs typeface="Garamond"/>
                <a:sym typeface="Garamond"/>
              </a:rPr>
              <a:t>Author believe they are critical to future success of GT.</a:t>
            </a:r>
            <a:endParaRPr sz="2400">
              <a:solidFill>
                <a:srgbClr val="262626"/>
              </a:solidFill>
              <a:latin typeface="Garamond"/>
              <a:ea typeface="Garamond"/>
              <a:cs typeface="Garamond"/>
              <a:sym typeface="Garamond"/>
            </a:endParaRPr>
          </a:p>
          <a:p>
            <a:pPr indent="-285750" lvl="0" marL="285750" rtl="0" algn="l">
              <a:spcBef>
                <a:spcPts val="1080"/>
              </a:spcBef>
              <a:spcAft>
                <a:spcPts val="0"/>
              </a:spcAft>
              <a:buClr>
                <a:schemeClr val="accent1"/>
              </a:buClr>
              <a:buSzPts val="2760"/>
              <a:buChar char="•"/>
            </a:pPr>
            <a:r>
              <a:rPr lang="en-US" sz="2400">
                <a:solidFill>
                  <a:srgbClr val="262626"/>
                </a:solidFill>
                <a:latin typeface="Garamond"/>
                <a:ea typeface="Garamond"/>
                <a:cs typeface="Garamond"/>
                <a:sym typeface="Garamond"/>
              </a:rPr>
              <a:t>CS can Play important role in them</a:t>
            </a:r>
            <a:endParaRPr sz="2400">
              <a:solidFill>
                <a:srgbClr val="262626"/>
              </a:solidFill>
              <a:latin typeface="Garamond"/>
              <a:ea typeface="Garamond"/>
              <a:cs typeface="Garamond"/>
              <a:sym typeface="Garamond"/>
            </a:endParaRPr>
          </a:p>
          <a:p>
            <a:pPr indent="-285750" lvl="0" marL="285750" rtl="0" algn="l">
              <a:spcBef>
                <a:spcPts val="1080"/>
              </a:spcBef>
              <a:spcAft>
                <a:spcPts val="0"/>
              </a:spcAft>
              <a:buClr>
                <a:schemeClr val="accent1"/>
              </a:buClr>
              <a:buSzPts val="2760"/>
              <a:buChar char="•"/>
            </a:pPr>
            <a:r>
              <a:rPr lang="en-US" sz="2400">
                <a:solidFill>
                  <a:srgbClr val="262626"/>
                </a:solidFill>
                <a:latin typeface="Garamond"/>
                <a:ea typeface="Garamond"/>
                <a:cs typeface="Garamond"/>
                <a:sym typeface="Garamond"/>
              </a:rPr>
              <a:t>Incorporate practical considerations into model of rationality inherent to GT.</a:t>
            </a:r>
            <a:endParaRPr sz="2400">
              <a:solidFill>
                <a:srgbClr val="262626"/>
              </a:solidFill>
              <a:latin typeface="Garamond"/>
              <a:ea typeface="Garamond"/>
              <a:cs typeface="Garamond"/>
              <a:sym typeface="Garamond"/>
            </a:endParaRPr>
          </a:p>
          <a:p>
            <a:pPr indent="-285750" lvl="0" marL="285750" rtl="0" algn="l">
              <a:spcBef>
                <a:spcPts val="1080"/>
              </a:spcBef>
              <a:spcAft>
                <a:spcPts val="0"/>
              </a:spcAft>
              <a:buClr>
                <a:schemeClr val="accent1"/>
              </a:buClr>
              <a:buSzPts val="2760"/>
              <a:buChar char="•"/>
            </a:pPr>
            <a:r>
              <a:rPr lang="en-US" sz="2400">
                <a:solidFill>
                  <a:srgbClr val="262626"/>
                </a:solidFill>
                <a:latin typeface="Garamond"/>
                <a:ea typeface="Garamond"/>
                <a:cs typeface="Garamond"/>
                <a:sym typeface="Garamond"/>
              </a:rPr>
              <a:t>Remaining discussion is Future-directed, Speculative and Subjective.</a:t>
            </a:r>
            <a:endParaRPr sz="2400">
              <a:solidFill>
                <a:srgbClr val="262626"/>
              </a:solidFill>
              <a:latin typeface="Garamond"/>
              <a:ea typeface="Garamond"/>
              <a:cs typeface="Garamond"/>
              <a:sym typeface="Garamond"/>
            </a:endParaRPr>
          </a:p>
          <a:p>
            <a:pPr indent="0" lvl="0" marL="0" rtl="0" algn="l">
              <a:spcBef>
                <a:spcPts val="0"/>
              </a:spcBef>
              <a:spcAft>
                <a:spcPts val="0"/>
              </a:spcAft>
              <a:buNone/>
            </a:pPr>
            <a:r>
              <a:t/>
            </a:r>
            <a:endParaRPr>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Lessons from Linguistics</a:t>
            </a:r>
            <a:endParaRPr/>
          </a:p>
        </p:txBody>
      </p:sp>
      <p:sp>
        <p:nvSpPr>
          <p:cNvPr id="288" name="Google Shape;288;p1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rtl="0" algn="l">
              <a:spcBef>
                <a:spcPts val="0"/>
              </a:spcBef>
              <a:spcAft>
                <a:spcPts val="0"/>
              </a:spcAft>
              <a:buSzPct val="115000"/>
              <a:buChar char="•"/>
            </a:pPr>
            <a:r>
              <a:rPr lang="en-US"/>
              <a:t>Syntax – Form of language</a:t>
            </a:r>
            <a:endParaRPr/>
          </a:p>
          <a:p>
            <a:pPr indent="-285750" lvl="0" marL="285750" rtl="0" algn="l">
              <a:spcBef>
                <a:spcPts val="1044"/>
              </a:spcBef>
              <a:spcAft>
                <a:spcPts val="0"/>
              </a:spcAft>
              <a:buSzPct val="115000"/>
              <a:buChar char="•"/>
            </a:pPr>
            <a:r>
              <a:rPr lang="en-US"/>
              <a:t>Semantics – Meaning </a:t>
            </a:r>
            <a:endParaRPr/>
          </a:p>
          <a:p>
            <a:pPr indent="-285750" lvl="0" marL="285750" rtl="0" algn="l">
              <a:spcBef>
                <a:spcPts val="1044"/>
              </a:spcBef>
              <a:spcAft>
                <a:spcPts val="0"/>
              </a:spcAft>
              <a:buSzPct val="115000"/>
              <a:buChar char="•"/>
            </a:pPr>
            <a:r>
              <a:rPr lang="en-US"/>
              <a:t>Pragmatics – Use</a:t>
            </a:r>
            <a:endParaRPr/>
          </a:p>
          <a:p>
            <a:pPr indent="-285750" lvl="0" marL="285750" rtl="0" algn="l">
              <a:spcBef>
                <a:spcPts val="1044"/>
              </a:spcBef>
              <a:spcAft>
                <a:spcPts val="0"/>
              </a:spcAft>
              <a:buSzPct val="115000"/>
              <a:buChar char="•"/>
            </a:pPr>
            <a:r>
              <a:rPr lang="en-US"/>
              <a:t>Just as in the case in linguistics, it is unlikely that game-theory pragmatics will yield to unified clean theories, as do syntax and semantics.</a:t>
            </a:r>
            <a:endParaRPr/>
          </a:p>
          <a:p>
            <a:pPr indent="-285750" lvl="0" marL="285750" rtl="0" algn="l">
              <a:spcBef>
                <a:spcPts val="1044"/>
              </a:spcBef>
              <a:spcAft>
                <a:spcPts val="0"/>
              </a:spcAft>
              <a:buSzPct val="115000"/>
              <a:buChar char="•"/>
            </a:pPr>
            <a:r>
              <a:rPr lang="en-US"/>
              <a:t>Game-theory pragmatics to be as critical to reducing game theory to practice as language pragmatics have been to analyzing understanding language by computers .</a:t>
            </a:r>
            <a:endParaRPr/>
          </a:p>
          <a:p>
            <a:pPr indent="0" lvl="0" marL="0" rtl="0" algn="l">
              <a:spcBef>
                <a:spcPts val="1044"/>
              </a:spcBef>
              <a:spcAft>
                <a:spcPts val="0"/>
              </a:spcAft>
              <a:buSzPct val="115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Lessons from Linguistics</a:t>
            </a:r>
            <a:endParaRPr/>
          </a:p>
        </p:txBody>
      </p:sp>
      <p:sp>
        <p:nvSpPr>
          <p:cNvPr id="294" name="Google Shape;294;p1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lnSpcReduction="10000"/>
          </a:bodyPr>
          <a:lstStyle/>
          <a:p>
            <a:pPr indent="-285750" lvl="0" marL="285750" rtl="0" algn="l">
              <a:spcBef>
                <a:spcPts val="0"/>
              </a:spcBef>
              <a:spcAft>
                <a:spcPts val="0"/>
              </a:spcAft>
              <a:buSzPts val="2760"/>
              <a:buChar char="•"/>
            </a:pPr>
            <a:r>
              <a:rPr lang="en-US"/>
              <a:t>Distinction between the syntax and semantics of games is important</a:t>
            </a:r>
            <a:endParaRPr/>
          </a:p>
          <a:p>
            <a:pPr indent="-285750" lvl="0" marL="285750" rtl="0" algn="l">
              <a:spcBef>
                <a:spcPts val="1080"/>
              </a:spcBef>
              <a:spcAft>
                <a:spcPts val="0"/>
              </a:spcAft>
              <a:buSzPts val="2760"/>
              <a:buChar char="•"/>
            </a:pPr>
            <a:r>
              <a:rPr lang="en-US"/>
              <a:t> Primacy of different game representations suffer from the lack of this distinction.</a:t>
            </a:r>
            <a:endParaRPr/>
          </a:p>
          <a:p>
            <a:pPr indent="-285750" lvl="0" marL="285750" rtl="0" algn="l">
              <a:spcBef>
                <a:spcPts val="1080"/>
              </a:spcBef>
              <a:spcAft>
                <a:spcPts val="0"/>
              </a:spcAft>
              <a:buSzPts val="2760"/>
              <a:buChar char="•"/>
            </a:pPr>
            <a:r>
              <a:rPr lang="en-US"/>
              <a:t>Logical insights, more the role of mathematical logic than of CS </a:t>
            </a:r>
            <a:endParaRPr/>
          </a:p>
          <a:p>
            <a:pPr indent="-285750" lvl="0" marL="285750" rtl="0" algn="l">
              <a:spcBef>
                <a:spcPts val="1080"/>
              </a:spcBef>
              <a:spcAft>
                <a:spcPts val="0"/>
              </a:spcAft>
              <a:buSzPts val="2760"/>
              <a:buChar char="•"/>
            </a:pPr>
            <a:r>
              <a:rPr lang="en-US"/>
              <a:t>CS can lead a way in GT’s Pragmatics.</a:t>
            </a:r>
            <a:endParaRPr/>
          </a:p>
          <a:p>
            <a:pPr indent="-285750" lvl="0" marL="285750" rtl="0" algn="l">
              <a:spcBef>
                <a:spcPts val="1080"/>
              </a:spcBef>
              <a:spcAft>
                <a:spcPts val="0"/>
              </a:spcAft>
              <a:buSzPts val="2760"/>
              <a:buChar char="•"/>
            </a:pPr>
            <a:r>
              <a:rPr lang="en-US"/>
              <a:t>GT 🡪 Radical Idealization (infinite capacity of agents to reason and the infinite mutually recursive modeling of agents)</a:t>
            </a:r>
            <a:endParaRPr/>
          </a:p>
          <a:p>
            <a:pPr indent="0" lvl="0" marL="0" rtl="0" algn="l">
              <a:spcBef>
                <a:spcPts val="1080"/>
              </a:spcBef>
              <a:spcAft>
                <a:spcPts val="0"/>
              </a:spcAft>
              <a:buSzPts val="276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Background of the content </a:t>
            </a:r>
            <a:endParaRPr/>
          </a:p>
        </p:txBody>
      </p:sp>
      <p:sp>
        <p:nvSpPr>
          <p:cNvPr id="159" name="Google Shape;159;p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spcBef>
                <a:spcPts val="0"/>
              </a:spcBef>
              <a:spcAft>
                <a:spcPts val="0"/>
              </a:spcAft>
              <a:buSzPct val="115000"/>
              <a:buChar char="•"/>
            </a:pPr>
            <a:r>
              <a:rPr lang="en-US"/>
              <a:t>What is Game Theory ?</a:t>
            </a:r>
            <a:endParaRPr/>
          </a:p>
          <a:p>
            <a:pPr indent="0" lvl="0" marL="0" rtl="0" algn="l">
              <a:spcBef>
                <a:spcPts val="1044"/>
              </a:spcBef>
              <a:spcAft>
                <a:spcPts val="0"/>
              </a:spcAft>
              <a:buSzPct val="115000"/>
              <a:buNone/>
            </a:pPr>
            <a:r>
              <a:rPr lang="en-US"/>
              <a:t>     </a:t>
            </a:r>
            <a:r>
              <a:rPr lang="en-US" u="sng"/>
              <a:t>Def:</a:t>
            </a:r>
            <a:r>
              <a:rPr lang="en-US"/>
              <a:t> It is a Branch of applied mathematics that provides tools for analyzing situations in which parties, called players make decisions that are interdependent.</a:t>
            </a:r>
            <a:endParaRPr/>
          </a:p>
          <a:p>
            <a:pPr indent="0" lvl="0" marL="0" rtl="0" algn="l">
              <a:spcBef>
                <a:spcPts val="1044"/>
              </a:spcBef>
              <a:spcAft>
                <a:spcPts val="0"/>
              </a:spcAft>
              <a:buSzPct val="115000"/>
              <a:buNone/>
            </a:pPr>
            <a:r>
              <a:rPr lang="en-US"/>
              <a:t>This interdependence causes each player to consider the other player’s possible decisions or strategy, in formulating the strategy.</a:t>
            </a:r>
            <a:endParaRPr/>
          </a:p>
          <a:p>
            <a:pPr indent="0" lvl="0" marL="0" rtl="0" algn="l">
              <a:spcBef>
                <a:spcPts val="1044"/>
              </a:spcBef>
              <a:spcAft>
                <a:spcPts val="0"/>
              </a:spcAft>
              <a:buSzPct val="115000"/>
              <a:buNone/>
            </a:pPr>
            <a:r>
              <a:rPr lang="en-US"/>
              <a:t>                                -</a:t>
            </a:r>
            <a:r>
              <a:rPr b="0" i="0" lang="en-US">
                <a:solidFill>
                  <a:srgbClr val="1A1A1A"/>
                </a:solidFill>
                <a:latin typeface="Georgia"/>
                <a:ea typeface="Georgia"/>
                <a:cs typeface="Georgia"/>
                <a:sym typeface="Georgia"/>
              </a:rPr>
              <a:t> John von Neumann (Father of Modern day GT &amp; CS)</a:t>
            </a:r>
            <a:endParaRPr/>
          </a:p>
          <a:p>
            <a:pPr indent="0" lvl="0" marL="0" rtl="0" algn="l">
              <a:spcBef>
                <a:spcPts val="1044"/>
              </a:spcBef>
              <a:spcAft>
                <a:spcPts val="0"/>
              </a:spcAft>
              <a:buSzPct val="115000"/>
              <a:buNone/>
            </a:pPr>
            <a:r>
              <a:t/>
            </a:r>
            <a:endParaRPr/>
          </a:p>
          <a:p>
            <a:pPr indent="-285750" lvl="0" marL="285750" rtl="0" algn="l">
              <a:spcBef>
                <a:spcPts val="1044"/>
              </a:spcBef>
              <a:spcAft>
                <a:spcPts val="0"/>
              </a:spcAft>
              <a:buSzPct val="115000"/>
              <a:buChar char="•"/>
            </a:pPr>
            <a:r>
              <a:rPr lang="en-US"/>
              <a:t>It is the optimal decision making  in social situations among competing players</a:t>
            </a:r>
            <a:endParaRPr/>
          </a:p>
          <a:p>
            <a:pPr indent="0" lvl="0" marL="0" rtl="0" algn="l">
              <a:spcBef>
                <a:spcPts val="1044"/>
              </a:spcBef>
              <a:spcAft>
                <a:spcPts val="0"/>
              </a:spcAft>
              <a:buSzPct val="115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1f0613e330_0_23"/>
          <p:cNvSpPr txBox="1"/>
          <p:nvPr/>
        </p:nvSpPr>
        <p:spPr>
          <a:xfrm>
            <a:off x="911275" y="967150"/>
            <a:ext cx="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sp>
        <p:nvSpPr>
          <p:cNvPr id="300" name="Google Shape;300;g21f0613e330_0_23"/>
          <p:cNvSpPr txBox="1"/>
          <p:nvPr/>
        </p:nvSpPr>
        <p:spPr>
          <a:xfrm>
            <a:off x="955800" y="1344900"/>
            <a:ext cx="10280400" cy="4168200"/>
          </a:xfrm>
          <a:prstGeom prst="rect">
            <a:avLst/>
          </a:prstGeom>
          <a:noFill/>
          <a:ln>
            <a:noFill/>
          </a:ln>
        </p:spPr>
        <p:txBody>
          <a:bodyPr anchorCtr="0" anchor="t" bIns="91425" lIns="91425" spcFirstLastPara="1" rIns="91425" wrap="square" tIns="91425">
            <a:spAutoFit/>
          </a:bodyPr>
          <a:lstStyle/>
          <a:p>
            <a:pPr indent="-298894" lvl="0" marL="285750" rtl="0" algn="l">
              <a:spcBef>
                <a:spcPts val="0"/>
              </a:spcBef>
              <a:spcAft>
                <a:spcPts val="0"/>
              </a:spcAft>
              <a:buClr>
                <a:schemeClr val="accent1"/>
              </a:buClr>
              <a:buSzPts val="2760"/>
              <a:buChar char="•"/>
            </a:pPr>
            <a:r>
              <a:rPr lang="en-US" sz="2400">
                <a:solidFill>
                  <a:srgbClr val="262626"/>
                </a:solidFill>
                <a:latin typeface="Garamond"/>
                <a:ea typeface="Garamond"/>
                <a:cs typeface="Garamond"/>
                <a:sym typeface="Garamond"/>
              </a:rPr>
              <a:t>Bounded Rationally </a:t>
            </a:r>
            <a:endParaRPr sz="2400">
              <a:solidFill>
                <a:srgbClr val="262626"/>
              </a:solidFill>
              <a:latin typeface="Garamond"/>
              <a:ea typeface="Garamond"/>
              <a:cs typeface="Garamond"/>
              <a:sym typeface="Garamond"/>
            </a:endParaRPr>
          </a:p>
          <a:p>
            <a:pPr indent="-298894" lvl="0" marL="285750" rtl="0" algn="l">
              <a:spcBef>
                <a:spcPts val="1044"/>
              </a:spcBef>
              <a:spcAft>
                <a:spcPts val="0"/>
              </a:spcAft>
              <a:buClr>
                <a:schemeClr val="accent1"/>
              </a:buClr>
              <a:buSzPts val="2760"/>
              <a:buChar char="•"/>
            </a:pPr>
            <a:r>
              <a:rPr lang="en-US" sz="2400">
                <a:solidFill>
                  <a:srgbClr val="262626"/>
                </a:solidFill>
                <a:latin typeface="Garamond"/>
                <a:ea typeface="Garamond"/>
                <a:cs typeface="Garamond"/>
                <a:sym typeface="Garamond"/>
              </a:rPr>
              <a:t>Games played by Automata</a:t>
            </a:r>
            <a:endParaRPr sz="2400">
              <a:solidFill>
                <a:srgbClr val="262626"/>
              </a:solidFill>
              <a:latin typeface="Garamond"/>
              <a:ea typeface="Garamond"/>
              <a:cs typeface="Garamond"/>
              <a:sym typeface="Garamond"/>
            </a:endParaRPr>
          </a:p>
          <a:p>
            <a:pPr indent="-298894" lvl="0" marL="285750" rtl="0" algn="l">
              <a:spcBef>
                <a:spcPts val="1044"/>
              </a:spcBef>
              <a:spcAft>
                <a:spcPts val="0"/>
              </a:spcAft>
              <a:buClr>
                <a:schemeClr val="accent1"/>
              </a:buClr>
              <a:buSzPts val="2760"/>
              <a:buChar char="•"/>
            </a:pPr>
            <a:r>
              <a:rPr lang="en-US" sz="2400">
                <a:solidFill>
                  <a:srgbClr val="262626"/>
                </a:solidFill>
                <a:latin typeface="Garamond"/>
                <a:ea typeface="Garamond"/>
                <a:cs typeface="Garamond"/>
                <a:sym typeface="Garamond"/>
              </a:rPr>
              <a:t>constant “defection” is the only subgame-perfect equilibrium in the finitely repeated prisoner’s dilemma game</a:t>
            </a:r>
            <a:endParaRPr sz="2400">
              <a:solidFill>
                <a:srgbClr val="262626"/>
              </a:solidFill>
              <a:latin typeface="Garamond"/>
              <a:ea typeface="Garamond"/>
              <a:cs typeface="Garamond"/>
              <a:sym typeface="Garamond"/>
            </a:endParaRPr>
          </a:p>
          <a:p>
            <a:pPr indent="-298894" lvl="0" marL="285750" rtl="0" algn="l">
              <a:spcBef>
                <a:spcPts val="1044"/>
              </a:spcBef>
              <a:spcAft>
                <a:spcPts val="0"/>
              </a:spcAft>
              <a:buClr>
                <a:schemeClr val="accent1"/>
              </a:buClr>
              <a:buSzPts val="2760"/>
              <a:buChar char="•"/>
            </a:pPr>
            <a:r>
              <a:rPr lang="en-US" sz="2400">
                <a:solidFill>
                  <a:srgbClr val="262626"/>
                </a:solidFill>
                <a:latin typeface="Garamond"/>
                <a:ea typeface="Garamond"/>
                <a:cs typeface="Garamond"/>
                <a:sym typeface="Garamond"/>
              </a:rPr>
              <a:t>one obtains phenomena similar to the Folk Theorem for repeated games</a:t>
            </a:r>
            <a:endParaRPr sz="2400">
              <a:solidFill>
                <a:srgbClr val="262626"/>
              </a:solidFill>
              <a:latin typeface="Garamond"/>
              <a:ea typeface="Garamond"/>
              <a:cs typeface="Garamond"/>
              <a:sym typeface="Garamond"/>
            </a:endParaRPr>
          </a:p>
          <a:p>
            <a:pPr indent="-298894" lvl="0" marL="285750" rtl="0" algn="l">
              <a:spcBef>
                <a:spcPts val="1044"/>
              </a:spcBef>
              <a:spcAft>
                <a:spcPts val="0"/>
              </a:spcAft>
              <a:buClr>
                <a:schemeClr val="accent1"/>
              </a:buClr>
              <a:buSzPts val="2760"/>
              <a:buChar char="•"/>
            </a:pPr>
            <a:r>
              <a:rPr lang="en-US" sz="2400">
                <a:solidFill>
                  <a:srgbClr val="262626"/>
                </a:solidFill>
                <a:latin typeface="Garamond"/>
                <a:ea typeface="Garamond"/>
                <a:cs typeface="Garamond"/>
                <a:sym typeface="Garamond"/>
              </a:rPr>
              <a:t>This connection between theoretical models of computation and game theory is quite important and beautiful, but it constitutes a fairly narrow interpretation of the term “bounded rationality</a:t>
            </a:r>
            <a:endParaRPr sz="2400">
              <a:solidFill>
                <a:srgbClr val="262626"/>
              </a:solidFill>
              <a:latin typeface="Garamond"/>
              <a:ea typeface="Garamond"/>
              <a:cs typeface="Garamond"/>
              <a:sym typeface="Garamond"/>
            </a:endParaRPr>
          </a:p>
          <a:p>
            <a:pPr indent="0" lvl="0" marL="0" rtl="0" algn="l">
              <a:spcBef>
                <a:spcPts val="0"/>
              </a:spcBef>
              <a:spcAft>
                <a:spcPts val="0"/>
              </a:spcAft>
              <a:buNone/>
            </a:pPr>
            <a:r>
              <a:t/>
            </a:r>
            <a:endParaRPr>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Conclusion</a:t>
            </a:r>
            <a:endParaRPr/>
          </a:p>
        </p:txBody>
      </p:sp>
      <p:sp>
        <p:nvSpPr>
          <p:cNvPr id="306" name="Google Shape;306;p24"/>
          <p:cNvSpPr txBox="1"/>
          <p:nvPr>
            <p:ph idx="1" type="body"/>
          </p:nvPr>
        </p:nvSpPr>
        <p:spPr>
          <a:xfrm>
            <a:off x="923730" y="2491273"/>
            <a:ext cx="10282335" cy="3946849"/>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spcBef>
                <a:spcPts val="0"/>
              </a:spcBef>
              <a:spcAft>
                <a:spcPts val="0"/>
              </a:spcAft>
              <a:buSzPct val="115000"/>
              <a:buChar char="•"/>
            </a:pPr>
            <a:r>
              <a:rPr lang="en-US"/>
              <a:t>Kalai reprised the three stages of any science as discussed by von Neumann and Morgenstern</a:t>
            </a:r>
            <a:endParaRPr/>
          </a:p>
          <a:p>
            <a:pPr indent="-285750" lvl="0" marL="285750" rtl="0" algn="l">
              <a:spcBef>
                <a:spcPts val="1044"/>
              </a:spcBef>
              <a:spcAft>
                <a:spcPts val="0"/>
              </a:spcAft>
              <a:buSzPct val="115000"/>
              <a:buChar char="•"/>
            </a:pPr>
            <a:r>
              <a:rPr lang="en-US"/>
              <a:t>Development of theory based on ordinary everyday interpretation of economic facts.</a:t>
            </a:r>
            <a:endParaRPr/>
          </a:p>
          <a:p>
            <a:pPr indent="-285750" lvl="0" marL="285750" rtl="0" algn="l">
              <a:spcBef>
                <a:spcPts val="1044"/>
              </a:spcBef>
              <a:spcAft>
                <a:spcPts val="0"/>
              </a:spcAft>
              <a:buSzPct val="115000"/>
              <a:buChar char="•"/>
            </a:pPr>
            <a:r>
              <a:rPr lang="en-US"/>
              <a:t>Theory must be mathematically rigorous and conceptually general </a:t>
            </a:r>
            <a:endParaRPr/>
          </a:p>
          <a:p>
            <a:pPr indent="0" lvl="0" marL="0" rtl="0" algn="l">
              <a:spcBef>
                <a:spcPts val="1044"/>
              </a:spcBef>
              <a:spcAft>
                <a:spcPts val="0"/>
              </a:spcAft>
              <a:buSzPct val="115000"/>
              <a:buNone/>
            </a:pPr>
            <a:r>
              <a:rPr lang="en-US"/>
              <a:t>   1</a:t>
            </a:r>
            <a:r>
              <a:rPr baseline="30000" lang="en-US"/>
              <a:t>st</a:t>
            </a:r>
            <a:r>
              <a:rPr lang="en-US"/>
              <a:t> Application 🡪 Elementary Problems </a:t>
            </a:r>
            <a:endParaRPr/>
          </a:p>
          <a:p>
            <a:pPr indent="0" lvl="0" marL="0" rtl="0" algn="l">
              <a:spcBef>
                <a:spcPts val="1044"/>
              </a:spcBef>
              <a:spcAft>
                <a:spcPts val="0"/>
              </a:spcAft>
              <a:buSzPct val="115000"/>
              <a:buNone/>
            </a:pPr>
            <a:r>
              <a:rPr lang="en-US"/>
              <a:t>   Next Application 🡪 Theory and application corroborate mutually</a:t>
            </a:r>
            <a:endParaRPr/>
          </a:p>
          <a:p>
            <a:pPr indent="0" lvl="0" marL="0" rtl="0" algn="l">
              <a:spcBef>
                <a:spcPts val="1044"/>
              </a:spcBef>
              <a:spcAft>
                <a:spcPts val="0"/>
              </a:spcAft>
              <a:buSzPct val="115000"/>
              <a:buNone/>
            </a:pPr>
            <a:r>
              <a:rPr lang="en-US"/>
              <a:t>   Beyond this 🡪 Success</a:t>
            </a:r>
            <a:endParaRPr/>
          </a:p>
          <a:p>
            <a:pPr indent="-285750" lvl="0" marL="285750" rtl="0" algn="l">
              <a:spcBef>
                <a:spcPts val="1044"/>
              </a:spcBef>
              <a:spcAft>
                <a:spcPts val="0"/>
              </a:spcAft>
              <a:buSzPct val="115000"/>
              <a:buChar char="•"/>
            </a:pPr>
            <a:r>
              <a:rPr lang="en-US"/>
              <a:t>According to Von Neumann, Pragmatics may be critical to achieve third stage, and it could propel a joint endeavor between computer science and game theory.</a:t>
            </a:r>
            <a:endParaRPr/>
          </a:p>
          <a:p>
            <a:pPr indent="0" lvl="0" marL="0" rtl="0" algn="l">
              <a:spcBef>
                <a:spcPts val="1044"/>
              </a:spcBef>
              <a:spcAft>
                <a:spcPts val="0"/>
              </a:spcAft>
              <a:buSzPct val="115000"/>
              <a:buNone/>
            </a:pPr>
            <a:r>
              <a:t/>
            </a:r>
            <a:endParaRPr/>
          </a:p>
          <a:p>
            <a:pPr indent="0" lvl="0" marL="0" rtl="0" algn="l">
              <a:spcBef>
                <a:spcPts val="1044"/>
              </a:spcBef>
              <a:spcAft>
                <a:spcPts val="0"/>
              </a:spcAft>
              <a:buSzPct val="115000"/>
              <a:buNone/>
            </a:pPr>
            <a:r>
              <a:t/>
            </a:r>
            <a:endParaRPr/>
          </a:p>
          <a:p>
            <a:pPr indent="0" lvl="0" marL="0" rtl="0" algn="l">
              <a:spcBef>
                <a:spcPts val="1044"/>
              </a:spcBef>
              <a:spcAft>
                <a:spcPts val="0"/>
              </a:spcAft>
              <a:buSzPct val="115000"/>
              <a:buNone/>
            </a:pPr>
            <a:r>
              <a:t/>
            </a:r>
            <a:endParaRPr/>
          </a:p>
          <a:p>
            <a:pPr indent="0" lvl="0" marL="0" rtl="0" algn="l">
              <a:spcBef>
                <a:spcPts val="1044"/>
              </a:spcBef>
              <a:spcAft>
                <a:spcPts val="0"/>
              </a:spcAft>
              <a:buSzPct val="115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5"/>
          <p:cNvSpPr txBox="1"/>
          <p:nvPr>
            <p:ph type="title"/>
          </p:nvPr>
        </p:nvSpPr>
        <p:spPr>
          <a:xfrm>
            <a:off x="1295402" y="9153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References </a:t>
            </a:r>
            <a:endParaRPr/>
          </a:p>
        </p:txBody>
      </p:sp>
      <p:sp>
        <p:nvSpPr>
          <p:cNvPr id="312" name="Google Shape;312;p25"/>
          <p:cNvSpPr txBox="1"/>
          <p:nvPr>
            <p:ph idx="1" type="body"/>
          </p:nvPr>
        </p:nvSpPr>
        <p:spPr>
          <a:xfrm>
            <a:off x="1194318" y="2519265"/>
            <a:ext cx="9787813" cy="3750906"/>
          </a:xfrm>
          <a:prstGeom prst="rect">
            <a:avLst/>
          </a:prstGeom>
          <a:noFill/>
          <a:ln>
            <a:noFill/>
          </a:ln>
        </p:spPr>
        <p:txBody>
          <a:bodyPr anchorCtr="0" anchor="t" bIns="45700" lIns="91425" spcFirstLastPara="1" rIns="91425" wrap="square" tIns="45700">
            <a:normAutofit fontScale="85000" lnSpcReduction="20000"/>
          </a:bodyPr>
          <a:lstStyle/>
          <a:p>
            <a:pPr indent="-285750" lvl="0" marL="285750" rtl="0" algn="l">
              <a:spcBef>
                <a:spcPts val="0"/>
              </a:spcBef>
              <a:spcAft>
                <a:spcPts val="0"/>
              </a:spcAft>
              <a:buSzPct val="115000"/>
              <a:buChar char="•"/>
            </a:pPr>
            <a:r>
              <a:rPr lang="en-US"/>
              <a:t>Algorithms" by Robert Sedgewick and Kevin Wayne - a comprehensive textbook on algorithms and data structures, which are foundational topics in computer science.</a:t>
            </a:r>
            <a:endParaRPr/>
          </a:p>
          <a:p>
            <a:pPr indent="-248507" lvl="0" marL="285750" rtl="0" algn="l">
              <a:spcBef>
                <a:spcPts val="0"/>
              </a:spcBef>
              <a:spcAft>
                <a:spcPts val="0"/>
              </a:spcAft>
              <a:buSzPct val="86250"/>
              <a:buChar char="•"/>
            </a:pPr>
            <a:r>
              <a:rPr lang="en-US"/>
              <a:t>Introduction to Game Theory" by Martin J. Osborne and Ariel Rubinstein - a classic textbook that provides an introduction to game theory, a field that studies strategic interactions among agents.</a:t>
            </a:r>
            <a:endParaRPr/>
          </a:p>
          <a:p>
            <a:pPr indent="-248507" lvl="0" marL="285750" rtl="0" algn="l">
              <a:spcBef>
                <a:spcPts val="0"/>
              </a:spcBef>
              <a:spcAft>
                <a:spcPts val="0"/>
              </a:spcAft>
              <a:buSzPct val="86250"/>
              <a:buChar char="•"/>
            </a:pPr>
            <a:r>
              <a:rPr lang="en-US"/>
              <a:t>Game Theory: An Introduction" by Steven Tadelis - a textbook that provides an introduction to game theory, with a focus on economic applications.</a:t>
            </a:r>
            <a:endParaRPr/>
          </a:p>
          <a:p>
            <a:pPr indent="-248507" lvl="0" marL="285750" rtl="0" algn="l">
              <a:spcBef>
                <a:spcPts val="0"/>
              </a:spcBef>
              <a:spcAft>
                <a:spcPts val="0"/>
              </a:spcAft>
              <a:buSzPct val="86250"/>
              <a:buChar char="•"/>
            </a:pPr>
            <a:r>
              <a:rPr lang="en-US"/>
              <a:t>A Course in Game Theory" by Martin J. Osborne - a comprehensive textbook on game theory, with a focus on both noncooperative and cooperative game theory.</a:t>
            </a:r>
            <a:endParaRPr/>
          </a:p>
          <a:p>
            <a:pPr indent="-248507" lvl="0" marL="285750" rtl="0" algn="l">
              <a:spcBef>
                <a:spcPts val="0"/>
              </a:spcBef>
              <a:spcAft>
                <a:spcPts val="0"/>
              </a:spcAft>
              <a:buSzPct val="86250"/>
              <a:buChar char="•"/>
            </a:pPr>
            <a:r>
              <a:rPr lang="en-US"/>
              <a:t>Artificial Intelligence: A Modern Approach" by Stuart Russell and Peter Norvig - a comprehensive textbook on artificial intelligence that covers topics such as problem-solving, search algorithms, machine learning, and game theory.</a:t>
            </a:r>
            <a:endParaRPr/>
          </a:p>
          <a:p>
            <a:pPr indent="0" lvl="0" marL="0" rtl="0" algn="l">
              <a:spcBef>
                <a:spcPts val="1008"/>
              </a:spcBef>
              <a:spcAft>
                <a:spcPts val="0"/>
              </a:spcAft>
              <a:buSzPct val="115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References</a:t>
            </a:r>
            <a:endParaRPr/>
          </a:p>
        </p:txBody>
      </p:sp>
      <p:sp>
        <p:nvSpPr>
          <p:cNvPr id="318" name="Google Shape;318;p2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7500" lnSpcReduction="20000"/>
          </a:bodyPr>
          <a:lstStyle/>
          <a:p>
            <a:pPr indent="-246316" lvl="0" marL="285750" rtl="0" algn="l">
              <a:spcBef>
                <a:spcPts val="0"/>
              </a:spcBef>
              <a:spcAft>
                <a:spcPts val="0"/>
              </a:spcAft>
              <a:buSzPct val="115000"/>
              <a:buChar char="•"/>
            </a:pPr>
            <a:r>
              <a:rPr lang="en-US"/>
              <a:t>Game Theory and Mechanism Design" by Y. Narahari, N. Nisan, and A. S. Rao - a textbook that provides an introduction to game theory and mechanism design, which is the study of how to design incentives for agents to behave in a desired way.</a:t>
            </a:r>
            <a:endParaRPr/>
          </a:p>
          <a:p>
            <a:pPr indent="-212359" lvl="0" marL="285750" rtl="0" algn="l">
              <a:spcBef>
                <a:spcPts val="0"/>
              </a:spcBef>
              <a:spcAft>
                <a:spcPts val="0"/>
              </a:spcAft>
              <a:buSzPct val="86250"/>
              <a:buChar char="•"/>
            </a:pPr>
            <a:r>
              <a:rPr lang="en-US"/>
              <a:t>Multiagent Systems: Algorithmic, Game-Theoretic, and Logical Foundations" by Yoav Shoham and Kevin Leyton-Brown - a textbook that provides an introduction to multiagent systems, which are systems composed of multiple autonomous agents that interact with each other.</a:t>
            </a:r>
            <a:endParaRPr/>
          </a:p>
          <a:p>
            <a:pPr indent="-212359" lvl="0" marL="285750" rtl="0" algn="l">
              <a:spcBef>
                <a:spcPts val="0"/>
              </a:spcBef>
              <a:spcAft>
                <a:spcPts val="0"/>
              </a:spcAft>
              <a:buSzPct val="86250"/>
              <a:buChar char="•"/>
            </a:pPr>
            <a:r>
              <a:rPr lang="en-US"/>
              <a:t>Introduction to Algorithms" by Thomas H. Cormen, Charles E. Leiserson, Ronald L. Rivest, and Clifford Stein - a classic textbook on algorithms and data structures, which is widely used in computer science courses.</a:t>
            </a:r>
            <a:endParaRPr/>
          </a:p>
          <a:p>
            <a:pPr indent="-212359" lvl="0" marL="285750" rtl="0" algn="l">
              <a:spcBef>
                <a:spcPts val="0"/>
              </a:spcBef>
              <a:spcAft>
                <a:spcPts val="0"/>
              </a:spcAft>
              <a:buSzPct val="86250"/>
              <a:buChar char="•"/>
            </a:pPr>
            <a:r>
              <a:rPr lang="en-US"/>
              <a:t>Computer Science: An Interdisciplinary Approach" by Robert Sedgewick and Kevin Wayne - a textbook that provides an introduction to computer science through an interdisciplinary lens, covering topics such as programming, algorithms, data structures, and game theory.</a:t>
            </a:r>
            <a:endParaRPr/>
          </a:p>
          <a:p>
            <a:pPr indent="-110490" lvl="0" marL="285750" rtl="0" algn="l">
              <a:spcBef>
                <a:spcPts val="1080"/>
              </a:spcBef>
              <a:spcAft>
                <a:spcPts val="0"/>
              </a:spcAft>
              <a:buSzPct val="115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7"/>
          <p:cNvSpPr txBox="1"/>
          <p:nvPr/>
        </p:nvSpPr>
        <p:spPr>
          <a:xfrm>
            <a:off x="7277877" y="4306078"/>
            <a:ext cx="406348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Garamond"/>
                <a:ea typeface="Garamond"/>
                <a:cs typeface="Garamond"/>
                <a:sym typeface="Garamond"/>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Background of the content </a:t>
            </a:r>
            <a:endParaRPr/>
          </a:p>
        </p:txBody>
      </p:sp>
      <p:sp>
        <p:nvSpPr>
          <p:cNvPr id="165" name="Google Shape;165;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Key terms discussed in the content </a:t>
            </a:r>
            <a:endParaRPr/>
          </a:p>
          <a:p>
            <a:pPr indent="0" lvl="0" marL="0" rtl="0" algn="l">
              <a:spcBef>
                <a:spcPts val="1080"/>
              </a:spcBef>
              <a:spcAft>
                <a:spcPts val="0"/>
              </a:spcAft>
              <a:buSzPts val="2760"/>
              <a:buNone/>
            </a:pPr>
            <a:r>
              <a:t/>
            </a:r>
            <a:endParaRPr/>
          </a:p>
          <a:p>
            <a:pPr indent="-285750" lvl="0" marL="285750" rtl="0" algn="l">
              <a:spcBef>
                <a:spcPts val="1080"/>
              </a:spcBef>
              <a:spcAft>
                <a:spcPts val="0"/>
              </a:spcAft>
              <a:buSzPts val="2760"/>
              <a:buFont typeface="Noto Sans Symbols"/>
              <a:buChar char="✔"/>
            </a:pPr>
            <a:r>
              <a:rPr lang="en-US"/>
              <a:t>Nash equilibrium</a:t>
            </a:r>
            <a:endParaRPr/>
          </a:p>
          <a:p>
            <a:pPr indent="-285750" lvl="0" marL="285750" rtl="0" algn="l">
              <a:spcBef>
                <a:spcPts val="1080"/>
              </a:spcBef>
              <a:spcAft>
                <a:spcPts val="0"/>
              </a:spcAft>
              <a:buSzPts val="2760"/>
              <a:buFont typeface="Noto Sans Symbols"/>
              <a:buChar char="✔"/>
            </a:pPr>
            <a:r>
              <a:rPr lang="en-US"/>
              <a:t>Dominant Strategy </a:t>
            </a:r>
            <a:endParaRPr/>
          </a:p>
          <a:p>
            <a:pPr indent="-285750" lvl="0" marL="285750" rtl="0" algn="l">
              <a:spcBef>
                <a:spcPts val="1080"/>
              </a:spcBef>
              <a:spcAft>
                <a:spcPts val="0"/>
              </a:spcAft>
              <a:buSzPts val="2760"/>
              <a:buFont typeface="Noto Sans Symbols"/>
              <a:buChar char="✔"/>
            </a:pPr>
            <a:r>
              <a:rPr lang="en-US"/>
              <a:t>Prisoner’s dilemma </a:t>
            </a:r>
            <a:endParaRPr/>
          </a:p>
          <a:p>
            <a:pPr indent="-285750" lvl="0" marL="285750" rtl="0" algn="l">
              <a:spcBef>
                <a:spcPts val="1080"/>
              </a:spcBef>
              <a:spcAft>
                <a:spcPts val="0"/>
              </a:spcAft>
              <a:buSzPts val="2760"/>
              <a:buFont typeface="Noto Sans Symbols"/>
              <a:buChar char="✔"/>
            </a:pPr>
            <a:r>
              <a:rPr lang="en-US"/>
              <a:t>Zero—sum game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Introduction of the Content</a:t>
            </a:r>
            <a:endParaRPr/>
          </a:p>
        </p:txBody>
      </p:sp>
      <p:sp>
        <p:nvSpPr>
          <p:cNvPr id="171" name="Google Shape;171;p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Game theory into Political science, Biology, Economics and others</a:t>
            </a:r>
            <a:endParaRPr/>
          </a:p>
          <a:p>
            <a:pPr indent="-285750" lvl="0" marL="285750" rtl="0" algn="l">
              <a:spcBef>
                <a:spcPts val="1080"/>
              </a:spcBef>
              <a:spcAft>
                <a:spcPts val="0"/>
              </a:spcAft>
              <a:buSzPts val="2760"/>
              <a:buChar char="•"/>
            </a:pPr>
            <a:r>
              <a:rPr lang="en-US"/>
              <a:t>Presence of Game theory in Computer science </a:t>
            </a:r>
            <a:endParaRPr/>
          </a:p>
          <a:p>
            <a:pPr indent="-285750" lvl="0" marL="285750" rtl="0" algn="l">
              <a:spcBef>
                <a:spcPts val="1080"/>
              </a:spcBef>
              <a:spcAft>
                <a:spcPts val="0"/>
              </a:spcAft>
              <a:buSzPts val="2760"/>
              <a:buChar char="•"/>
            </a:pPr>
            <a:r>
              <a:rPr lang="en-US"/>
              <a:t>Presence in AI, E-commerce, Networking and others</a:t>
            </a:r>
            <a:endParaRPr/>
          </a:p>
          <a:p>
            <a:pPr indent="-285750" lvl="0" marL="285750" rtl="0" algn="l">
              <a:spcBef>
                <a:spcPts val="1080"/>
              </a:spcBef>
              <a:spcAft>
                <a:spcPts val="0"/>
              </a:spcAft>
              <a:buSzPts val="2760"/>
              <a:buChar char="•"/>
            </a:pPr>
            <a:r>
              <a:rPr lang="en-US"/>
              <a:t>2 Reasons for its presence </a:t>
            </a:r>
            <a:endParaRPr/>
          </a:p>
        </p:txBody>
      </p:sp>
      <p:sp>
        <p:nvSpPr>
          <p:cNvPr id="172" name="Google Shape;172;p4"/>
          <p:cNvSpPr/>
          <p:nvPr/>
        </p:nvSpPr>
        <p:spPr>
          <a:xfrm>
            <a:off x="4902614" y="4771748"/>
            <a:ext cx="1216152" cy="484632"/>
          </a:xfrm>
          <a:prstGeom prst="leftRightArrow">
            <a:avLst>
              <a:gd fmla="val 50000" name="adj1"/>
              <a:gd fmla="val 50000" name="adj2"/>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173" name="Google Shape;173;p4"/>
          <p:cNvSpPr txBox="1"/>
          <p:nvPr/>
        </p:nvSpPr>
        <p:spPr>
          <a:xfrm>
            <a:off x="2090057" y="4752454"/>
            <a:ext cx="24536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Garamond"/>
                <a:ea typeface="Garamond"/>
                <a:cs typeface="Garamond"/>
                <a:sym typeface="Garamond"/>
              </a:rPr>
              <a:t>Application Pull</a:t>
            </a:r>
            <a:endParaRPr sz="2800" u="sng">
              <a:solidFill>
                <a:schemeClr val="dk1"/>
              </a:solidFill>
              <a:latin typeface="Garamond"/>
              <a:ea typeface="Garamond"/>
              <a:cs typeface="Garamond"/>
              <a:sym typeface="Garamond"/>
            </a:endParaRPr>
          </a:p>
        </p:txBody>
      </p:sp>
      <p:sp>
        <p:nvSpPr>
          <p:cNvPr id="174" name="Google Shape;174;p4"/>
          <p:cNvSpPr txBox="1"/>
          <p:nvPr/>
        </p:nvSpPr>
        <p:spPr>
          <a:xfrm>
            <a:off x="6477684" y="4752454"/>
            <a:ext cx="330708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Garamond"/>
                <a:ea typeface="Garamond"/>
                <a:cs typeface="Garamond"/>
                <a:sym typeface="Garamond"/>
              </a:rPr>
              <a:t>Technology Push</a:t>
            </a:r>
            <a:endParaRPr sz="2800" u="sng">
              <a:solidFill>
                <a:schemeClr val="dk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title"/>
          </p:nvPr>
        </p:nvSpPr>
        <p:spPr>
          <a:xfrm>
            <a:off x="623596" y="242596"/>
            <a:ext cx="10515600" cy="13255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Introduction of the Content</a:t>
            </a:r>
            <a:endParaRPr/>
          </a:p>
        </p:txBody>
      </p:sp>
      <p:grpSp>
        <p:nvGrpSpPr>
          <p:cNvPr id="180" name="Google Shape;180;p5"/>
          <p:cNvGrpSpPr/>
          <p:nvPr/>
        </p:nvGrpSpPr>
        <p:grpSpPr>
          <a:xfrm>
            <a:off x="1988093" y="1328520"/>
            <a:ext cx="7424264" cy="5412752"/>
            <a:chOff x="1579102" y="2957"/>
            <a:chExt cx="7424264" cy="5412752"/>
          </a:xfrm>
        </p:grpSpPr>
        <p:sp>
          <p:nvSpPr>
            <p:cNvPr id="181" name="Google Shape;181;p5"/>
            <p:cNvSpPr/>
            <p:nvPr/>
          </p:nvSpPr>
          <p:spPr>
            <a:xfrm>
              <a:off x="7681601" y="3262093"/>
              <a:ext cx="91440" cy="607281"/>
            </a:xfrm>
            <a:custGeom>
              <a:rect b="b" l="l" r="r" t="t"/>
              <a:pathLst>
                <a:path extrusionOk="0" h="120000" w="120000">
                  <a:moveTo>
                    <a:pt x="60000" y="0"/>
                  </a:moveTo>
                  <a:lnTo>
                    <a:pt x="60000" y="120000"/>
                  </a:lnTo>
                </a:path>
              </a:pathLst>
            </a:custGeom>
            <a:noFill/>
            <a:ln cap="flat" cmpd="sng" w="15875">
              <a:solidFill>
                <a:srgbClr val="758A22"/>
              </a:solidFill>
              <a:prstDash val="solid"/>
              <a:round/>
              <a:headEnd len="sm" w="sm" type="none"/>
              <a:tailEnd len="sm" w="sm" type="none"/>
            </a:ln>
          </p:spPr>
        </p:sp>
        <p:sp>
          <p:nvSpPr>
            <p:cNvPr id="182" name="Google Shape;182;p5"/>
            <p:cNvSpPr/>
            <p:nvPr/>
          </p:nvSpPr>
          <p:spPr>
            <a:xfrm>
              <a:off x="5813253" y="1328884"/>
              <a:ext cx="1914068" cy="607281"/>
            </a:xfrm>
            <a:custGeom>
              <a:rect b="b" l="l" r="r" t="t"/>
              <a:pathLst>
                <a:path extrusionOk="0" h="120000" w="120000">
                  <a:moveTo>
                    <a:pt x="0" y="0"/>
                  </a:moveTo>
                  <a:lnTo>
                    <a:pt x="0" y="81776"/>
                  </a:lnTo>
                  <a:lnTo>
                    <a:pt x="120000" y="81776"/>
                  </a:lnTo>
                  <a:lnTo>
                    <a:pt x="120000" y="120000"/>
                  </a:lnTo>
                </a:path>
              </a:pathLst>
            </a:custGeom>
            <a:noFill/>
            <a:ln cap="flat" cmpd="sng" w="15875">
              <a:solidFill>
                <a:srgbClr val="667921"/>
              </a:solidFill>
              <a:prstDash val="solid"/>
              <a:round/>
              <a:headEnd len="sm" w="sm" type="none"/>
              <a:tailEnd len="sm" w="sm" type="none"/>
            </a:ln>
          </p:spPr>
        </p:sp>
        <p:sp>
          <p:nvSpPr>
            <p:cNvPr id="183" name="Google Shape;183;p5"/>
            <p:cNvSpPr/>
            <p:nvPr/>
          </p:nvSpPr>
          <p:spPr>
            <a:xfrm>
              <a:off x="3899185" y="3262093"/>
              <a:ext cx="1276045" cy="607281"/>
            </a:xfrm>
            <a:custGeom>
              <a:rect b="b" l="l" r="r" t="t"/>
              <a:pathLst>
                <a:path extrusionOk="0" h="120000" w="120000">
                  <a:moveTo>
                    <a:pt x="0" y="0"/>
                  </a:moveTo>
                  <a:lnTo>
                    <a:pt x="0" y="81776"/>
                  </a:lnTo>
                  <a:lnTo>
                    <a:pt x="120000" y="81776"/>
                  </a:lnTo>
                  <a:lnTo>
                    <a:pt x="120000" y="120000"/>
                  </a:lnTo>
                </a:path>
              </a:pathLst>
            </a:custGeom>
            <a:noFill/>
            <a:ln cap="flat" cmpd="sng" w="15875">
              <a:solidFill>
                <a:srgbClr val="758A22"/>
              </a:solidFill>
              <a:prstDash val="solid"/>
              <a:round/>
              <a:headEnd len="sm" w="sm" type="none"/>
              <a:tailEnd len="sm" w="sm" type="none"/>
            </a:ln>
          </p:spPr>
        </p:sp>
        <p:sp>
          <p:nvSpPr>
            <p:cNvPr id="184" name="Google Shape;184;p5"/>
            <p:cNvSpPr/>
            <p:nvPr/>
          </p:nvSpPr>
          <p:spPr>
            <a:xfrm>
              <a:off x="2623140" y="3262093"/>
              <a:ext cx="1276045" cy="607281"/>
            </a:xfrm>
            <a:custGeom>
              <a:rect b="b" l="l" r="r" t="t"/>
              <a:pathLst>
                <a:path extrusionOk="0" h="120000" w="120000">
                  <a:moveTo>
                    <a:pt x="120000" y="0"/>
                  </a:moveTo>
                  <a:lnTo>
                    <a:pt x="120000" y="81776"/>
                  </a:lnTo>
                  <a:lnTo>
                    <a:pt x="0" y="81776"/>
                  </a:lnTo>
                  <a:lnTo>
                    <a:pt x="0" y="120000"/>
                  </a:lnTo>
                </a:path>
              </a:pathLst>
            </a:custGeom>
            <a:noFill/>
            <a:ln cap="flat" cmpd="sng" w="15875">
              <a:solidFill>
                <a:srgbClr val="758A22"/>
              </a:solidFill>
              <a:prstDash val="solid"/>
              <a:round/>
              <a:headEnd len="sm" w="sm" type="none"/>
              <a:tailEnd len="sm" w="sm" type="none"/>
            </a:ln>
          </p:spPr>
        </p:sp>
        <p:sp>
          <p:nvSpPr>
            <p:cNvPr id="185" name="Google Shape;185;p5"/>
            <p:cNvSpPr/>
            <p:nvPr/>
          </p:nvSpPr>
          <p:spPr>
            <a:xfrm>
              <a:off x="3899185" y="1328884"/>
              <a:ext cx="1914068" cy="607281"/>
            </a:xfrm>
            <a:custGeom>
              <a:rect b="b" l="l" r="r" t="t"/>
              <a:pathLst>
                <a:path extrusionOk="0" h="120000" w="120000">
                  <a:moveTo>
                    <a:pt x="120000" y="0"/>
                  </a:moveTo>
                  <a:lnTo>
                    <a:pt x="120000" y="81776"/>
                  </a:lnTo>
                  <a:lnTo>
                    <a:pt x="0" y="81776"/>
                  </a:lnTo>
                  <a:lnTo>
                    <a:pt x="0" y="120000"/>
                  </a:lnTo>
                </a:path>
              </a:pathLst>
            </a:custGeom>
            <a:noFill/>
            <a:ln cap="flat" cmpd="sng" w="15875">
              <a:solidFill>
                <a:srgbClr val="667921"/>
              </a:solidFill>
              <a:prstDash val="solid"/>
              <a:round/>
              <a:headEnd len="sm" w="sm" type="none"/>
              <a:tailEnd len="sm" w="sm" type="none"/>
            </a:ln>
          </p:spPr>
        </p:sp>
        <p:sp>
          <p:nvSpPr>
            <p:cNvPr id="186" name="Google Shape;186;p5"/>
            <p:cNvSpPr/>
            <p:nvPr/>
          </p:nvSpPr>
          <p:spPr>
            <a:xfrm>
              <a:off x="4769216" y="2957"/>
              <a:ext cx="2088074" cy="1325927"/>
            </a:xfrm>
            <a:prstGeom prst="roundRect">
              <a:avLst>
                <a:gd fmla="val 10000" name="adj"/>
              </a:avLst>
            </a:prstGeom>
            <a:solidFill>
              <a:srgbClr val="829927"/>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5001224" y="223365"/>
              <a:ext cx="2088074" cy="1325927"/>
            </a:xfrm>
            <a:prstGeom prst="roundRect">
              <a:avLst>
                <a:gd fmla="val 10000" name="adj"/>
              </a:avLst>
            </a:prstGeom>
            <a:solidFill>
              <a:schemeClr val="lt1">
                <a:alpha val="89803"/>
              </a:schemeClr>
            </a:solidFill>
            <a:ln cap="flat" cmpd="sng" w="15875">
              <a:solidFill>
                <a:srgbClr val="829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txBox="1"/>
            <p:nvPr/>
          </p:nvSpPr>
          <p:spPr>
            <a:xfrm>
              <a:off x="5040059" y="262200"/>
              <a:ext cx="2010404" cy="124825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Garamond"/>
                <a:buNone/>
              </a:pPr>
              <a:r>
                <a:rPr lang="en-US" sz="1700">
                  <a:solidFill>
                    <a:schemeClr val="dk1"/>
                  </a:solidFill>
                  <a:latin typeface="Garamond"/>
                  <a:ea typeface="Garamond"/>
                  <a:cs typeface="Garamond"/>
                  <a:sym typeface="Garamond"/>
                </a:rPr>
                <a:t>Two things that has been briefed in the content</a:t>
              </a:r>
              <a:endParaRPr/>
            </a:p>
          </p:txBody>
        </p:sp>
        <p:sp>
          <p:nvSpPr>
            <p:cNvPr id="189" name="Google Shape;189;p5"/>
            <p:cNvSpPr/>
            <p:nvPr/>
          </p:nvSpPr>
          <p:spPr>
            <a:xfrm>
              <a:off x="2855148" y="1936165"/>
              <a:ext cx="2088074" cy="1325927"/>
            </a:xfrm>
            <a:prstGeom prst="roundRect">
              <a:avLst>
                <a:gd fmla="val 10000" name="adj"/>
              </a:avLst>
            </a:prstGeom>
            <a:solidFill>
              <a:srgbClr val="829927"/>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3087156" y="2156573"/>
              <a:ext cx="2088074" cy="1325927"/>
            </a:xfrm>
            <a:prstGeom prst="roundRect">
              <a:avLst>
                <a:gd fmla="val 10000" name="adj"/>
              </a:avLst>
            </a:prstGeom>
            <a:solidFill>
              <a:schemeClr val="lt1">
                <a:alpha val="89803"/>
              </a:schemeClr>
            </a:solidFill>
            <a:ln cap="flat" cmpd="sng" w="15875">
              <a:solidFill>
                <a:srgbClr val="829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txBox="1"/>
            <p:nvPr/>
          </p:nvSpPr>
          <p:spPr>
            <a:xfrm>
              <a:off x="3125991" y="2195408"/>
              <a:ext cx="2010404" cy="124825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Garamond"/>
                <a:buNone/>
              </a:pPr>
              <a:r>
                <a:rPr lang="en-US" sz="1700">
                  <a:solidFill>
                    <a:schemeClr val="dk1"/>
                  </a:solidFill>
                  <a:latin typeface="Garamond"/>
                  <a:ea typeface="Garamond"/>
                  <a:cs typeface="Garamond"/>
                  <a:sym typeface="Garamond"/>
                </a:rPr>
                <a:t>Identify the main area of interaction between computer science and game theory</a:t>
              </a:r>
              <a:endParaRPr/>
            </a:p>
          </p:txBody>
        </p:sp>
        <p:sp>
          <p:nvSpPr>
            <p:cNvPr id="192" name="Google Shape;192;p5"/>
            <p:cNvSpPr/>
            <p:nvPr/>
          </p:nvSpPr>
          <p:spPr>
            <a:xfrm>
              <a:off x="1579102" y="3869374"/>
              <a:ext cx="2088074" cy="1325927"/>
            </a:xfrm>
            <a:prstGeom prst="roundRect">
              <a:avLst>
                <a:gd fmla="val 10000" name="adj"/>
              </a:avLst>
            </a:prstGeom>
            <a:solidFill>
              <a:srgbClr val="829927"/>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1811111" y="4089782"/>
              <a:ext cx="2088074" cy="1325927"/>
            </a:xfrm>
            <a:prstGeom prst="roundRect">
              <a:avLst>
                <a:gd fmla="val 10000" name="adj"/>
              </a:avLst>
            </a:prstGeom>
            <a:solidFill>
              <a:schemeClr val="lt1">
                <a:alpha val="89803"/>
              </a:schemeClr>
            </a:solidFill>
            <a:ln cap="flat" cmpd="sng" w="15875">
              <a:solidFill>
                <a:srgbClr val="829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txBox="1"/>
            <p:nvPr/>
          </p:nvSpPr>
          <p:spPr>
            <a:xfrm>
              <a:off x="1849946" y="4128617"/>
              <a:ext cx="2010404" cy="124825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Garamond"/>
                <a:buNone/>
              </a:pPr>
              <a:r>
                <a:rPr lang="en-US" sz="1700">
                  <a:solidFill>
                    <a:schemeClr val="dk1"/>
                  </a:solidFill>
                  <a:latin typeface="Garamond"/>
                  <a:ea typeface="Garamond"/>
                  <a:cs typeface="Garamond"/>
                  <a:sym typeface="Garamond"/>
                </a:rPr>
                <a:t>Providing a balanced set of initial pointers into the different subareas</a:t>
              </a:r>
              <a:endParaRPr/>
            </a:p>
          </p:txBody>
        </p:sp>
        <p:sp>
          <p:nvSpPr>
            <p:cNvPr id="195" name="Google Shape;195;p5"/>
            <p:cNvSpPr/>
            <p:nvPr/>
          </p:nvSpPr>
          <p:spPr>
            <a:xfrm>
              <a:off x="4131193" y="3869374"/>
              <a:ext cx="2088074" cy="1325927"/>
            </a:xfrm>
            <a:prstGeom prst="roundRect">
              <a:avLst>
                <a:gd fmla="val 10000" name="adj"/>
              </a:avLst>
            </a:prstGeom>
            <a:solidFill>
              <a:srgbClr val="829927"/>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4363201" y="4089782"/>
              <a:ext cx="2088074" cy="1325927"/>
            </a:xfrm>
            <a:prstGeom prst="roundRect">
              <a:avLst>
                <a:gd fmla="val 10000" name="adj"/>
              </a:avLst>
            </a:prstGeom>
            <a:solidFill>
              <a:schemeClr val="lt1">
                <a:alpha val="89803"/>
              </a:schemeClr>
            </a:solidFill>
            <a:ln cap="flat" cmpd="sng" w="15875">
              <a:solidFill>
                <a:srgbClr val="829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txBox="1"/>
            <p:nvPr/>
          </p:nvSpPr>
          <p:spPr>
            <a:xfrm>
              <a:off x="4402036" y="4128617"/>
              <a:ext cx="2010404" cy="124825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Garamond"/>
                <a:buNone/>
              </a:pPr>
              <a:r>
                <a:rPr lang="en-US" sz="1700">
                  <a:solidFill>
                    <a:schemeClr val="dk1"/>
                  </a:solidFill>
                  <a:latin typeface="Garamond"/>
                  <a:ea typeface="Garamond"/>
                  <a:cs typeface="Garamond"/>
                  <a:sym typeface="Garamond"/>
                </a:rPr>
                <a:t>Other relevant surveys of CS-GT interactions</a:t>
              </a:r>
              <a:endParaRPr/>
            </a:p>
          </p:txBody>
        </p:sp>
        <p:sp>
          <p:nvSpPr>
            <p:cNvPr id="198" name="Google Shape;198;p5"/>
            <p:cNvSpPr/>
            <p:nvPr/>
          </p:nvSpPr>
          <p:spPr>
            <a:xfrm>
              <a:off x="6683284" y="1936165"/>
              <a:ext cx="2088074" cy="1325927"/>
            </a:xfrm>
            <a:prstGeom prst="roundRect">
              <a:avLst>
                <a:gd fmla="val 10000" name="adj"/>
              </a:avLst>
            </a:prstGeom>
            <a:solidFill>
              <a:srgbClr val="829927"/>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6915292" y="2156573"/>
              <a:ext cx="2088074" cy="1325927"/>
            </a:xfrm>
            <a:prstGeom prst="roundRect">
              <a:avLst>
                <a:gd fmla="val 10000" name="adj"/>
              </a:avLst>
            </a:prstGeom>
            <a:solidFill>
              <a:schemeClr val="lt1">
                <a:alpha val="89803"/>
              </a:schemeClr>
            </a:solidFill>
            <a:ln cap="flat" cmpd="sng" w="15875">
              <a:solidFill>
                <a:srgbClr val="829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txBox="1"/>
            <p:nvPr/>
          </p:nvSpPr>
          <p:spPr>
            <a:xfrm>
              <a:off x="6954127" y="2195408"/>
              <a:ext cx="2010404" cy="124825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Garamond"/>
                <a:buNone/>
              </a:pPr>
              <a:r>
                <a:rPr lang="en-US" sz="1700">
                  <a:solidFill>
                    <a:schemeClr val="dk1"/>
                  </a:solidFill>
                  <a:latin typeface="Garamond"/>
                  <a:ea typeface="Garamond"/>
                  <a:cs typeface="Garamond"/>
                  <a:sym typeface="Garamond"/>
                </a:rPr>
                <a:t>Point to where the most interesting interaction yet may lie</a:t>
              </a:r>
              <a:endParaRPr/>
            </a:p>
          </p:txBody>
        </p:sp>
        <p:sp>
          <p:nvSpPr>
            <p:cNvPr id="201" name="Google Shape;201;p5"/>
            <p:cNvSpPr/>
            <p:nvPr/>
          </p:nvSpPr>
          <p:spPr>
            <a:xfrm>
              <a:off x="6683284" y="3869374"/>
              <a:ext cx="2088074" cy="1325927"/>
            </a:xfrm>
            <a:prstGeom prst="roundRect">
              <a:avLst>
                <a:gd fmla="val 10000" name="adj"/>
              </a:avLst>
            </a:prstGeom>
            <a:solidFill>
              <a:srgbClr val="829927"/>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p:nvPr/>
          </p:nvSpPr>
          <p:spPr>
            <a:xfrm>
              <a:off x="6915292" y="4089782"/>
              <a:ext cx="2088074" cy="1325927"/>
            </a:xfrm>
            <a:prstGeom prst="roundRect">
              <a:avLst>
                <a:gd fmla="val 10000" name="adj"/>
              </a:avLst>
            </a:prstGeom>
            <a:solidFill>
              <a:schemeClr val="lt1">
                <a:alpha val="89803"/>
              </a:schemeClr>
            </a:solidFill>
            <a:ln cap="flat" cmpd="sng" w="15875">
              <a:solidFill>
                <a:srgbClr val="829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txBox="1"/>
            <p:nvPr/>
          </p:nvSpPr>
          <p:spPr>
            <a:xfrm>
              <a:off x="6954127" y="4128617"/>
              <a:ext cx="2010404" cy="124825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Garamond"/>
                <a:buNone/>
              </a:pPr>
              <a:r>
                <a:rPr lang="en-US" sz="1700">
                  <a:solidFill>
                    <a:schemeClr val="dk1"/>
                  </a:solidFill>
                  <a:latin typeface="Garamond"/>
                  <a:ea typeface="Garamond"/>
                  <a:cs typeface="Garamond"/>
                  <a:sym typeface="Garamond"/>
                </a:rPr>
                <a:t>Subjective, Interaction between Disciplines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Lessons from Kalai (1995)</a:t>
            </a:r>
            <a:endParaRPr/>
          </a:p>
        </p:txBody>
      </p:sp>
      <p:sp>
        <p:nvSpPr>
          <p:cNvPr id="209" name="Google Shape;209;p6"/>
          <p:cNvSpPr txBox="1"/>
          <p:nvPr>
            <p:ph idx="1" type="body"/>
          </p:nvPr>
        </p:nvSpPr>
        <p:spPr>
          <a:xfrm>
            <a:off x="1295401" y="2633132"/>
            <a:ext cx="9601200" cy="3318900"/>
          </a:xfrm>
          <a:prstGeom prst="rect">
            <a:avLst/>
          </a:prstGeom>
          <a:noFill/>
          <a:ln>
            <a:noFill/>
          </a:ln>
        </p:spPr>
        <p:txBody>
          <a:bodyPr anchorCtr="0" anchor="t" bIns="45700" lIns="91425" spcFirstLastPara="1" rIns="91425" wrap="square" tIns="45700">
            <a:normAutofit fontScale="85000" lnSpcReduction="20000"/>
          </a:bodyPr>
          <a:lstStyle/>
          <a:p>
            <a:pPr indent="-272605" lvl="0" marL="285750" rtl="0" algn="l">
              <a:spcBef>
                <a:spcPts val="0"/>
              </a:spcBef>
              <a:spcAft>
                <a:spcPts val="0"/>
              </a:spcAft>
              <a:buSzPct val="115000"/>
              <a:buChar char="•"/>
            </a:pPr>
            <a:r>
              <a:rPr lang="en-US"/>
              <a:t>A game theorist </a:t>
            </a:r>
            <a:endParaRPr/>
          </a:p>
          <a:p>
            <a:pPr indent="-272605" lvl="0" marL="285750" rtl="0" algn="l">
              <a:spcBef>
                <a:spcPts val="1044"/>
              </a:spcBef>
              <a:spcAft>
                <a:spcPts val="0"/>
              </a:spcAft>
              <a:buSzPct val="115000"/>
              <a:buChar char="•"/>
            </a:pPr>
            <a:r>
              <a:rPr lang="en-US"/>
              <a:t>Interaction between Game theory, Operation research and computer science.</a:t>
            </a:r>
            <a:endParaRPr/>
          </a:p>
          <a:p>
            <a:pPr indent="-272605" lvl="0" marL="285750" rtl="0" algn="l">
              <a:spcBef>
                <a:spcPts val="1044"/>
              </a:spcBef>
              <a:spcAft>
                <a:spcPts val="0"/>
              </a:spcAft>
              <a:buSzPct val="115000"/>
              <a:buChar char="•"/>
            </a:pPr>
            <a:r>
              <a:rPr lang="en-US"/>
              <a:t>Areas that has been pointed out</a:t>
            </a:r>
            <a:endParaRPr/>
          </a:p>
          <a:p>
            <a:pPr indent="-501205" lvl="0" marL="514350" rtl="0" algn="l">
              <a:spcBef>
                <a:spcPts val="1044"/>
              </a:spcBef>
              <a:spcAft>
                <a:spcPts val="0"/>
              </a:spcAft>
              <a:buSzPct val="115000"/>
              <a:buAutoNum type="arabicPeriod"/>
            </a:pPr>
            <a:r>
              <a:rPr lang="en-US"/>
              <a:t>Graphs in games</a:t>
            </a:r>
            <a:endParaRPr/>
          </a:p>
          <a:p>
            <a:pPr indent="-501205" lvl="0" marL="514350" rtl="0" algn="l">
              <a:spcBef>
                <a:spcPts val="1044"/>
              </a:spcBef>
              <a:spcAft>
                <a:spcPts val="0"/>
              </a:spcAft>
              <a:buSzPct val="115000"/>
              <a:buAutoNum type="arabicPeriod"/>
            </a:pPr>
            <a:r>
              <a:rPr lang="en-US"/>
              <a:t>The complexity of solving a game</a:t>
            </a:r>
            <a:endParaRPr/>
          </a:p>
          <a:p>
            <a:pPr indent="-501205" lvl="0" marL="514350" rtl="0" algn="l">
              <a:spcBef>
                <a:spcPts val="1044"/>
              </a:spcBef>
              <a:spcAft>
                <a:spcPts val="0"/>
              </a:spcAft>
              <a:buSzPct val="115000"/>
              <a:buAutoNum type="arabicPeriod"/>
            </a:pPr>
            <a:r>
              <a:rPr lang="en-US"/>
              <a:t>Multiperson operations research</a:t>
            </a:r>
            <a:endParaRPr/>
          </a:p>
          <a:p>
            <a:pPr indent="-501205" lvl="0" marL="514350" rtl="0" algn="l">
              <a:spcBef>
                <a:spcPts val="1044"/>
              </a:spcBef>
              <a:spcAft>
                <a:spcPts val="0"/>
              </a:spcAft>
              <a:buSzPct val="115000"/>
              <a:buAutoNum type="arabicPeriod"/>
            </a:pPr>
            <a:r>
              <a:rPr lang="en-US"/>
              <a:t>The complexity of playing a game</a:t>
            </a:r>
            <a:endParaRPr/>
          </a:p>
          <a:p>
            <a:pPr indent="-501205" lvl="0" marL="514350" rtl="0" algn="l">
              <a:spcBef>
                <a:spcPts val="1044"/>
              </a:spcBef>
              <a:spcAft>
                <a:spcPts val="0"/>
              </a:spcAft>
              <a:buSzPct val="115000"/>
              <a:buAutoNum type="arabicPeriod"/>
            </a:pPr>
            <a:r>
              <a:rPr lang="en-US"/>
              <a:t>Modeling bounded rationality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CS &amp; GT Interactions today (2008)</a:t>
            </a:r>
            <a:endParaRPr/>
          </a:p>
        </p:txBody>
      </p:sp>
      <p:sp>
        <p:nvSpPr>
          <p:cNvPr id="215" name="Google Shape;215;p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760"/>
              <a:buNone/>
            </a:pPr>
            <a:r>
              <a:rPr lang="en-US"/>
              <a:t>a. Compact game representations</a:t>
            </a:r>
            <a:endParaRPr/>
          </a:p>
          <a:p>
            <a:pPr indent="0" lvl="0" marL="0" rtl="0" algn="l">
              <a:spcBef>
                <a:spcPts val="1080"/>
              </a:spcBef>
              <a:spcAft>
                <a:spcPts val="0"/>
              </a:spcAft>
              <a:buSzPts val="2760"/>
              <a:buNone/>
            </a:pPr>
            <a:r>
              <a:rPr lang="en-US"/>
              <a:t>b. Complexity of, and algorithms for, computing solution concepts</a:t>
            </a:r>
            <a:endParaRPr/>
          </a:p>
          <a:p>
            <a:pPr indent="0" lvl="0" marL="0" rtl="0" algn="l">
              <a:spcBef>
                <a:spcPts val="1080"/>
              </a:spcBef>
              <a:spcAft>
                <a:spcPts val="0"/>
              </a:spcAft>
              <a:buSzPts val="2760"/>
              <a:buNone/>
            </a:pPr>
            <a:r>
              <a:rPr lang="en-US"/>
              <a:t>c. Algorithmic aspects of mechanism design</a:t>
            </a:r>
            <a:endParaRPr/>
          </a:p>
          <a:p>
            <a:pPr indent="0" lvl="0" marL="0" rtl="0" algn="l">
              <a:spcBef>
                <a:spcPts val="1080"/>
              </a:spcBef>
              <a:spcAft>
                <a:spcPts val="0"/>
              </a:spcAft>
              <a:buSzPts val="2760"/>
              <a:buNone/>
            </a:pPr>
            <a:r>
              <a:rPr lang="en-US"/>
              <a:t>d. Game-theoretic analysis inspired by specific applications</a:t>
            </a:r>
            <a:endParaRPr/>
          </a:p>
          <a:p>
            <a:pPr indent="0" lvl="0" marL="0" rtl="0" algn="l">
              <a:spcBef>
                <a:spcPts val="1080"/>
              </a:spcBef>
              <a:spcAft>
                <a:spcPts val="0"/>
              </a:spcAft>
              <a:buSzPts val="2760"/>
              <a:buNone/>
            </a:pPr>
            <a:r>
              <a:rPr lang="en-US"/>
              <a:t>e. Multiagent learning</a:t>
            </a:r>
            <a:endParaRPr/>
          </a:p>
          <a:p>
            <a:pPr indent="0" lvl="0" marL="0" rtl="0" algn="l">
              <a:spcBef>
                <a:spcPts val="1080"/>
              </a:spcBef>
              <a:spcAft>
                <a:spcPts val="0"/>
              </a:spcAft>
              <a:buSzPts val="2760"/>
              <a:buNone/>
            </a:pPr>
            <a:r>
              <a:rPr lang="en-US"/>
              <a:t>f. Logics of knowledge and belief, and other logical aspects of games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8"/>
          <p:cNvSpPr txBox="1"/>
          <p:nvPr>
            <p:ph type="title"/>
          </p:nvPr>
        </p:nvSpPr>
        <p:spPr>
          <a:xfrm>
            <a:off x="401839" y="707343"/>
            <a:ext cx="11231880" cy="169068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Interesting perspective of a non-computer scientist, is the comparison with current CS-GT interaction both matches and mis-matches </a:t>
            </a:r>
            <a:endParaRPr/>
          </a:p>
        </p:txBody>
      </p:sp>
      <p:sp>
        <p:nvSpPr>
          <p:cNvPr id="221" name="Google Shape;221;p8"/>
          <p:cNvSpPr txBox="1"/>
          <p:nvPr>
            <p:ph idx="1" type="body"/>
          </p:nvPr>
        </p:nvSpPr>
        <p:spPr>
          <a:xfrm>
            <a:off x="709127" y="2472611"/>
            <a:ext cx="3498979" cy="3569415"/>
          </a:xfrm>
          <a:prstGeom prst="rect">
            <a:avLst/>
          </a:prstGeom>
          <a:noFill/>
          <a:ln>
            <a:noFill/>
          </a:ln>
        </p:spPr>
        <p:txBody>
          <a:bodyPr anchorCtr="0" anchor="t" bIns="45700" lIns="91425" spcFirstLastPara="1" rIns="91425" wrap="square" tIns="45700">
            <a:normAutofit fontScale="85000" lnSpcReduction="20000"/>
          </a:bodyPr>
          <a:lstStyle/>
          <a:p>
            <a:pPr indent="-514350" lvl="0" marL="514350" rtl="0" algn="l">
              <a:spcBef>
                <a:spcPts val="0"/>
              </a:spcBef>
              <a:spcAft>
                <a:spcPts val="0"/>
              </a:spcAft>
              <a:buSzPct val="115000"/>
              <a:buAutoNum type="arabicPeriod"/>
            </a:pPr>
            <a:r>
              <a:rPr lang="en-US"/>
              <a:t>Graphs in games</a:t>
            </a:r>
            <a:endParaRPr/>
          </a:p>
          <a:p>
            <a:pPr indent="-514350" lvl="0" marL="514350" rtl="0" algn="l">
              <a:spcBef>
                <a:spcPts val="1008"/>
              </a:spcBef>
              <a:spcAft>
                <a:spcPts val="0"/>
              </a:spcAft>
              <a:buSzPct val="115000"/>
              <a:buAutoNum type="arabicPeriod"/>
            </a:pPr>
            <a:r>
              <a:rPr lang="en-US"/>
              <a:t>The complexity of solving a game</a:t>
            </a:r>
            <a:endParaRPr/>
          </a:p>
          <a:p>
            <a:pPr indent="-514350" lvl="0" marL="514350" rtl="0" algn="l">
              <a:spcBef>
                <a:spcPts val="1008"/>
              </a:spcBef>
              <a:spcAft>
                <a:spcPts val="0"/>
              </a:spcAft>
              <a:buSzPct val="115000"/>
              <a:buAutoNum type="arabicPeriod"/>
            </a:pPr>
            <a:r>
              <a:rPr lang="en-US"/>
              <a:t>Multiperson operations research</a:t>
            </a:r>
            <a:endParaRPr/>
          </a:p>
          <a:p>
            <a:pPr indent="-514350" lvl="0" marL="514350" rtl="0" algn="l">
              <a:spcBef>
                <a:spcPts val="1008"/>
              </a:spcBef>
              <a:spcAft>
                <a:spcPts val="0"/>
              </a:spcAft>
              <a:buSzPct val="115000"/>
              <a:buAutoNum type="arabicPeriod"/>
            </a:pPr>
            <a:r>
              <a:rPr lang="en-US"/>
              <a:t>The complexity of playing a game</a:t>
            </a:r>
            <a:endParaRPr/>
          </a:p>
          <a:p>
            <a:pPr indent="-514350" lvl="0" marL="514350" rtl="0" algn="l">
              <a:spcBef>
                <a:spcPts val="1008"/>
              </a:spcBef>
              <a:spcAft>
                <a:spcPts val="0"/>
              </a:spcAft>
              <a:buSzPct val="115000"/>
              <a:buAutoNum type="arabicPeriod"/>
            </a:pPr>
            <a:r>
              <a:rPr lang="en-US"/>
              <a:t>Modeling bounded rationality</a:t>
            </a:r>
            <a:endParaRPr/>
          </a:p>
          <a:p>
            <a:pPr indent="0" lvl="0" marL="0" rtl="0" algn="l">
              <a:spcBef>
                <a:spcPts val="1008"/>
              </a:spcBef>
              <a:spcAft>
                <a:spcPts val="0"/>
              </a:spcAft>
              <a:buSzPct val="115000"/>
              <a:buNone/>
            </a:pPr>
            <a:r>
              <a:t/>
            </a:r>
            <a:endParaRPr/>
          </a:p>
        </p:txBody>
      </p:sp>
      <p:sp>
        <p:nvSpPr>
          <p:cNvPr id="222" name="Google Shape;222;p8"/>
          <p:cNvSpPr txBox="1"/>
          <p:nvPr>
            <p:ph idx="2" type="body"/>
          </p:nvPr>
        </p:nvSpPr>
        <p:spPr>
          <a:xfrm>
            <a:off x="5887616" y="2472611"/>
            <a:ext cx="5309119" cy="393819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SzPct val="115000"/>
              <a:buNone/>
            </a:pPr>
            <a:r>
              <a:rPr lang="en-US">
                <a:solidFill>
                  <a:srgbClr val="FF0000"/>
                </a:solidFill>
              </a:rPr>
              <a:t>a.</a:t>
            </a:r>
            <a:r>
              <a:rPr lang="en-US"/>
              <a:t> Compact game representations</a:t>
            </a:r>
            <a:endParaRPr/>
          </a:p>
          <a:p>
            <a:pPr indent="0" lvl="0" marL="0" rtl="0" algn="l">
              <a:spcBef>
                <a:spcPts val="1042"/>
              </a:spcBef>
              <a:spcAft>
                <a:spcPts val="0"/>
              </a:spcAft>
              <a:buSzPct val="115000"/>
              <a:buNone/>
            </a:pPr>
            <a:r>
              <a:rPr lang="en-US">
                <a:solidFill>
                  <a:srgbClr val="FF0000"/>
                </a:solidFill>
              </a:rPr>
              <a:t>b.</a:t>
            </a:r>
            <a:r>
              <a:rPr lang="en-US"/>
              <a:t> </a:t>
            </a:r>
            <a:r>
              <a:rPr lang="en-US" sz="2600"/>
              <a:t>Complexity of, and algorithms for, computing solution concepts</a:t>
            </a:r>
            <a:endParaRPr/>
          </a:p>
          <a:p>
            <a:pPr indent="0" lvl="0" marL="0" rtl="0" algn="l">
              <a:spcBef>
                <a:spcPts val="1008"/>
              </a:spcBef>
              <a:spcAft>
                <a:spcPts val="0"/>
              </a:spcAft>
              <a:buSzPct val="115000"/>
              <a:buNone/>
            </a:pPr>
            <a:r>
              <a:rPr lang="en-US">
                <a:solidFill>
                  <a:srgbClr val="FF0000"/>
                </a:solidFill>
              </a:rPr>
              <a:t>c.</a:t>
            </a:r>
            <a:r>
              <a:rPr lang="en-US"/>
              <a:t> Algorithmic aspects of mechanism design </a:t>
            </a:r>
            <a:r>
              <a:rPr lang="en-US">
                <a:solidFill>
                  <a:srgbClr val="FF0000"/>
                </a:solidFill>
              </a:rPr>
              <a:t>d.</a:t>
            </a:r>
            <a:r>
              <a:rPr lang="en-US"/>
              <a:t>  Game-theoretic analysis inspired by specific applications</a:t>
            </a:r>
            <a:endParaRPr/>
          </a:p>
          <a:p>
            <a:pPr indent="0" lvl="0" marL="0" rtl="0" algn="l">
              <a:spcBef>
                <a:spcPts val="1008"/>
              </a:spcBef>
              <a:spcAft>
                <a:spcPts val="0"/>
              </a:spcAft>
              <a:buSzPct val="115000"/>
              <a:buNone/>
            </a:pPr>
            <a:r>
              <a:t/>
            </a:r>
            <a:endParaRPr/>
          </a:p>
          <a:p>
            <a:pPr indent="0" lvl="0" marL="0" rtl="0" algn="l">
              <a:spcBef>
                <a:spcPts val="1008"/>
              </a:spcBef>
              <a:spcAft>
                <a:spcPts val="0"/>
              </a:spcAft>
              <a:buSzPct val="115000"/>
              <a:buNone/>
            </a:pPr>
            <a:r>
              <a:t/>
            </a:r>
            <a:endParaRPr/>
          </a:p>
          <a:p>
            <a:pPr indent="0" lvl="0" marL="0" rtl="0" algn="l">
              <a:spcBef>
                <a:spcPts val="1008"/>
              </a:spcBef>
              <a:spcAft>
                <a:spcPts val="0"/>
              </a:spcAft>
              <a:buSzPct val="115000"/>
              <a:buNone/>
            </a:pPr>
            <a:r>
              <a:rPr lang="en-US">
                <a:solidFill>
                  <a:srgbClr val="FF0000"/>
                </a:solidFill>
              </a:rPr>
              <a:t>e.</a:t>
            </a:r>
            <a:r>
              <a:rPr lang="en-US"/>
              <a:t> Multiagent learning</a:t>
            </a:r>
            <a:endParaRPr/>
          </a:p>
          <a:p>
            <a:pPr indent="0" lvl="0" marL="0" rtl="0" algn="l">
              <a:spcBef>
                <a:spcPts val="1008"/>
              </a:spcBef>
              <a:spcAft>
                <a:spcPts val="0"/>
              </a:spcAft>
              <a:buSzPct val="115000"/>
              <a:buNone/>
            </a:pPr>
            <a:r>
              <a:rPr lang="en-US">
                <a:solidFill>
                  <a:srgbClr val="FF0000"/>
                </a:solidFill>
              </a:rPr>
              <a:t>f.</a:t>
            </a:r>
            <a:r>
              <a:rPr lang="en-US"/>
              <a:t> Logics of knowledge and belief, and other logical aspects of games</a:t>
            </a:r>
            <a:endParaRPr/>
          </a:p>
          <a:p>
            <a:pPr indent="-136779" lvl="0" marL="285750" rtl="0" algn="l">
              <a:spcBef>
                <a:spcPts val="1008"/>
              </a:spcBef>
              <a:spcAft>
                <a:spcPts val="0"/>
              </a:spcAft>
              <a:buSzPct val="115000"/>
              <a:buNone/>
            </a:pPr>
            <a:r>
              <a:t/>
            </a:r>
            <a:endParaRPr/>
          </a:p>
        </p:txBody>
      </p:sp>
      <p:sp>
        <p:nvSpPr>
          <p:cNvPr id="223" name="Google Shape;223;p8"/>
          <p:cNvSpPr/>
          <p:nvPr/>
        </p:nvSpPr>
        <p:spPr>
          <a:xfrm>
            <a:off x="4444481" y="2557611"/>
            <a:ext cx="1203960" cy="228600"/>
          </a:xfrm>
          <a:prstGeom prst="leftRightArrow">
            <a:avLst>
              <a:gd fmla="val 50000" name="adj1"/>
              <a:gd fmla="val 50000" name="adj2"/>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224" name="Google Shape;224;p8"/>
          <p:cNvSpPr/>
          <p:nvPr/>
        </p:nvSpPr>
        <p:spPr>
          <a:xfrm>
            <a:off x="4444481" y="3653133"/>
            <a:ext cx="1203960" cy="228600"/>
          </a:xfrm>
          <a:prstGeom prst="leftRightArrow">
            <a:avLst>
              <a:gd fmla="val 50000" name="adj1"/>
              <a:gd fmla="val 50000" name="adj2"/>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225" name="Google Shape;225;p8"/>
          <p:cNvSpPr/>
          <p:nvPr/>
        </p:nvSpPr>
        <p:spPr>
          <a:xfrm>
            <a:off x="4444481" y="3105372"/>
            <a:ext cx="1203960" cy="228600"/>
          </a:xfrm>
          <a:prstGeom prst="leftRightArrow">
            <a:avLst>
              <a:gd fmla="val 50000" name="adj1"/>
              <a:gd fmla="val 50000" name="adj2"/>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9"/>
          <p:cNvSpPr txBox="1"/>
          <p:nvPr>
            <p:ph type="title"/>
          </p:nvPr>
        </p:nvSpPr>
        <p:spPr>
          <a:xfrm>
            <a:off x="-99527" y="982132"/>
            <a:ext cx="12542520" cy="132556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1.Graphs in games       a. Compact game representations</a:t>
            </a:r>
            <a:br>
              <a:rPr lang="en-US"/>
            </a:br>
            <a:endParaRPr/>
          </a:p>
        </p:txBody>
      </p:sp>
      <p:sp>
        <p:nvSpPr>
          <p:cNvPr id="231" name="Google Shape;231;p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lnSpcReduction="10000"/>
          </a:bodyPr>
          <a:lstStyle/>
          <a:p>
            <a:pPr indent="-285750" lvl="0" marL="285750" rtl="0" algn="l">
              <a:spcBef>
                <a:spcPts val="0"/>
              </a:spcBef>
              <a:spcAft>
                <a:spcPts val="0"/>
              </a:spcAft>
              <a:buSzPts val="2760"/>
              <a:buChar char="•"/>
            </a:pPr>
            <a:r>
              <a:rPr lang="en-US"/>
              <a:t>substantial work on compact specialized game representations.</a:t>
            </a:r>
            <a:endParaRPr/>
          </a:p>
          <a:p>
            <a:pPr indent="-285750" lvl="0" marL="285750" rtl="0" algn="l">
              <a:spcBef>
                <a:spcPts val="1080"/>
              </a:spcBef>
              <a:spcAft>
                <a:spcPts val="0"/>
              </a:spcAft>
              <a:buSzPts val="2760"/>
              <a:buChar char="•"/>
            </a:pPr>
            <a:r>
              <a:rPr lang="en-US"/>
              <a:t>graphical games,18 local-effect games,21 MAIDS,19 and Game networks</a:t>
            </a:r>
            <a:endParaRPr/>
          </a:p>
          <a:p>
            <a:pPr indent="-285750" lvl="0" marL="285750" rtl="0" algn="l">
              <a:spcBef>
                <a:spcPts val="1080"/>
              </a:spcBef>
              <a:spcAft>
                <a:spcPts val="0"/>
              </a:spcAft>
              <a:buSzPts val="2760"/>
              <a:buChar char="•"/>
            </a:pPr>
            <a:r>
              <a:rPr lang="en-US"/>
              <a:t>The graph-based representations extend also to coalition game theory</a:t>
            </a:r>
            <a:endParaRPr/>
          </a:p>
          <a:p>
            <a:pPr indent="-285750" lvl="0" marL="285750" rtl="0" algn="l">
              <a:spcBef>
                <a:spcPts val="1080"/>
              </a:spcBef>
              <a:spcAft>
                <a:spcPts val="0"/>
              </a:spcAft>
              <a:buSzPts val="2760"/>
              <a:buChar char="•"/>
            </a:pPr>
            <a:r>
              <a:rPr lang="en-US"/>
              <a:t>But specialized representations exist that are not graph based, such as those that are multi-attribute based and logic based.</a:t>
            </a:r>
            <a:endParaRPr/>
          </a:p>
          <a:p>
            <a:pPr indent="-285750" lvl="0" marL="285750" rtl="0" algn="l">
              <a:spcBef>
                <a:spcPts val="1080"/>
              </a:spcBef>
              <a:spcAft>
                <a:spcPts val="0"/>
              </a:spcAft>
              <a:buSzPts val="2760"/>
              <a:buChar char="•"/>
            </a:pPr>
            <a:r>
              <a:rPr lang="en-US"/>
              <a:t>this area is ripe for additional work- the strategy space of agents described using constructs of programming languages.</a:t>
            </a:r>
            <a:endParaRPr/>
          </a:p>
        </p:txBody>
      </p:sp>
      <p:sp>
        <p:nvSpPr>
          <p:cNvPr id="232" name="Google Shape;232;p9"/>
          <p:cNvSpPr/>
          <p:nvPr/>
        </p:nvSpPr>
        <p:spPr>
          <a:xfrm>
            <a:off x="4398140" y="1283697"/>
            <a:ext cx="716280" cy="263843"/>
          </a:xfrm>
          <a:prstGeom prst="leftRightArrow">
            <a:avLst>
              <a:gd fmla="val 50000" name="adj1"/>
              <a:gd fmla="val 50000" name="adj2"/>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2023-04-30T10:51:07Z</dcterms:created>
  <dc:creator>SHIVANAND REDDY</dc:creator>
</cp:coreProperties>
</file>