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23"/>
  </p:notesMasterIdLst>
  <p:handoutMasterIdLst>
    <p:handoutMasterId r:id="rId24"/>
  </p:handoutMasterIdLst>
  <p:sldIdLst>
    <p:sldId id="312" r:id="rId5"/>
    <p:sldId id="304" r:id="rId6"/>
    <p:sldId id="307" r:id="rId7"/>
    <p:sldId id="281" r:id="rId8"/>
    <p:sldId id="282" r:id="rId9"/>
    <p:sldId id="314" r:id="rId10"/>
    <p:sldId id="315" r:id="rId11"/>
    <p:sldId id="317" r:id="rId12"/>
    <p:sldId id="318" r:id="rId13"/>
    <p:sldId id="319" r:id="rId14"/>
    <p:sldId id="321" r:id="rId15"/>
    <p:sldId id="322" r:id="rId16"/>
    <p:sldId id="323" r:id="rId17"/>
    <p:sldId id="326" r:id="rId18"/>
    <p:sldId id="328" r:id="rId19"/>
    <p:sldId id="324" r:id="rId20"/>
    <p:sldId id="325" r:id="rId21"/>
    <p:sldId id="297" r:id="rId22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DF5734-F26F-ADA9-136B-09D05B258ACC}" v="1076" dt="2024-04-29T04:15:20.005"/>
    <p1510:client id="{888C3ABF-0701-C38B-8AFF-3D6DA25A54EC}" v="573" dt="2024-04-29T06:11:57.529"/>
    <p1510:client id="{8AF819C7-8A8C-0385-B771-05083CF1CEE0}" v="350" dt="2024-04-29T15:05:55.298"/>
    <p1510:client id="{9428103A-D627-2B85-B6AC-A442E1D76919}" v="789" dt="2024-04-29T00:35:35.458"/>
  </p1510:revLst>
</p1510:revInfo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95388" autoAdjust="0"/>
  </p:normalViewPr>
  <p:slideViewPr>
    <p:cSldViewPr snapToGrid="0" snapToObjects="1">
      <p:cViewPr>
        <p:scale>
          <a:sx n="100" d="100"/>
          <a:sy n="100" d="100"/>
        </p:scale>
        <p:origin x="-706" y="-538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25" d="100"/>
          <a:sy n="25" d="100"/>
        </p:scale>
        <p:origin x="34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70FB6-164E-0840-A35B-09E9F3D45F76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BD0AB-C59E-4A46-83D3-F07787446B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5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38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68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14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0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36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3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5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97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7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42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4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41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Image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Image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/>
          <a:lstStyle>
            <a:lvl1pPr algn="ctr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anchor="b" anchorCtr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0"/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Image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anchor="ctr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3" name="Image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anchor="b" anchorCtr="0">
            <a:noAutofit/>
          </a:bodyPr>
          <a:lstStyle>
            <a:lvl1pPr algn="l">
              <a:lnSpc>
                <a:spcPct val="100000"/>
              </a:lnSpc>
              <a:defRPr sz="36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Image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indent="-283464">
              <a:spcBef>
                <a:spcPts val="1000"/>
              </a:spcBef>
              <a:defRPr sz="1800"/>
            </a:lvl2pPr>
            <a:lvl3pPr indent="-283464">
              <a:spcBef>
                <a:spcPts val="1000"/>
              </a:spcBef>
              <a:defRPr sz="1800"/>
            </a:lvl3pPr>
            <a:lvl4pPr indent="-283464">
              <a:spcBef>
                <a:spcPts val="1000"/>
              </a:spcBef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Freeform: Shape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Image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Image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21" name="Image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accent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hub.transportation.gov/stories/s/Next-Generation-Simulation-NGSIM-Open-Data/i5zb-xe34/" TargetMode="External"/><Relationship Id="rId7" Type="http://schemas.openxmlformats.org/officeDocument/2006/relationships/hyperlink" Target="https://www.sciencedirect.com/science/article/pii/S0968090X19302244" TargetMode="External"/><Relationship Id="rId2" Type="http://schemas.openxmlformats.org/officeDocument/2006/relationships/hyperlink" Target="https://ieeexplore.ieee.org/document/10440182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ustroads.com.au/__data/assets/pdf_file/0020/392051/Module_2-3_Fundamental_Microscopic_Relationships.pdf" TargetMode="External"/><Relationship Id="rId5" Type="http://schemas.openxmlformats.org/officeDocument/2006/relationships/hyperlink" Target="http://web.stanford.edu/~rjohari/teaching/notes/246_lecture7_2007.pdf" TargetMode="External"/><Relationship Id="rId4" Type="http://schemas.openxmlformats.org/officeDocument/2006/relationships/hyperlink" Target="https://arxiv.org/pdf/2005.1106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FF65-A536-F639-8591-ED024C223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158" y="1714001"/>
            <a:ext cx="6755779" cy="1993587"/>
          </a:xfrm>
        </p:spPr>
        <p:txBody>
          <a:bodyPr vert="horz" lIns="91440" tIns="0" rIns="91440" bIns="0" rtlCol="0" anchor="b" anchorCtr="0">
            <a:noAutofit/>
          </a:bodyPr>
          <a:lstStyle/>
          <a:p>
            <a:r>
              <a:rPr lang="en-US" sz="3200" dirty="0">
                <a:latin typeface="Sabon Next LT"/>
                <a:cs typeface="Sabon Next LT"/>
              </a:rPr>
              <a:t>A Game-Based Hierarchical Model for Mandatory Lane Change of Autonomous Vehicles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C8BA0A-8D6A-4B88-1A60-0A36E5107635}"/>
              </a:ext>
            </a:extLst>
          </p:cNvPr>
          <p:cNvSpPr txBox="1"/>
          <p:nvPr/>
        </p:nvSpPr>
        <p:spPr>
          <a:xfrm>
            <a:off x="589156" y="4073912"/>
            <a:ext cx="292905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cap="all" dirty="0">
                <a:solidFill>
                  <a:schemeClr val="accent6"/>
                </a:solidFill>
                <a:latin typeface="Sabon Next LT"/>
                <a:ea typeface="+mj-ea"/>
                <a:cs typeface="Sabon Next LT"/>
              </a:rPr>
              <a:t>Shruti Udupa</a:t>
            </a:r>
          </a:p>
          <a:p>
            <a:r>
              <a:rPr lang="en-US" sz="2400" b="1" cap="all" dirty="0">
                <a:solidFill>
                  <a:schemeClr val="accent6"/>
                </a:solidFill>
                <a:latin typeface="Sabon Next LT"/>
                <a:ea typeface="+mj-ea"/>
                <a:cs typeface="Sabon Next LT"/>
              </a:rPr>
              <a:t>1002160600</a:t>
            </a:r>
          </a:p>
        </p:txBody>
      </p:sp>
    </p:spTree>
    <p:extLst>
      <p:ext uri="{BB962C8B-B14F-4D97-AF65-F5344CB8AC3E}">
        <p14:creationId xmlns:p14="http://schemas.microsoft.com/office/powerpoint/2010/main" val="220243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812" y="694025"/>
            <a:ext cx="6884884" cy="522226"/>
          </a:xfrm>
        </p:spPr>
        <p:txBody>
          <a:bodyPr anchor="b">
            <a:noAutofit/>
          </a:bodyPr>
          <a:lstStyle/>
          <a:p>
            <a:pPr algn="ctr"/>
            <a:r>
              <a:rPr lang="en-US" dirty="0"/>
              <a:t>Static Game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8F47B5-FB0C-7A6C-477D-84160AFEC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0564" y="1643769"/>
            <a:ext cx="9082631" cy="273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7345" indent="-347345" algn="just"/>
            <a:r>
              <a:rPr lang="en-US" dirty="0">
                <a:ea typeface="+mn-lt"/>
                <a:cs typeface="+mn-lt"/>
              </a:rPr>
              <a:t>Static game modeling involves drivers with comparable driving styles making decisions simultaneously in a game, considering factors like feasibility, safety, and comfort.  </a:t>
            </a:r>
            <a:endParaRPr lang="en-US">
              <a:cs typeface="Sabon Next LT"/>
            </a:endParaRPr>
          </a:p>
          <a:p>
            <a:pPr marL="347345" indent="-347345" algn="just"/>
            <a:r>
              <a:rPr lang="en-US" dirty="0">
                <a:ea typeface="+mn-lt"/>
                <a:cs typeface="+mn-lt"/>
              </a:rPr>
              <a:t>SV drivers' payoff function includes elements like </a:t>
            </a:r>
            <a:r>
              <a:rPr lang="en-US" b="1" dirty="0">
                <a:ea typeface="+mn-lt"/>
                <a:cs typeface="+mn-lt"/>
              </a:rPr>
              <a:t>safety, feasibility, and comfort</a:t>
            </a:r>
            <a:r>
              <a:rPr lang="en-US" dirty="0">
                <a:ea typeface="+mn-lt"/>
                <a:cs typeface="+mn-lt"/>
              </a:rPr>
              <a:t>, while GV drivers' payoff function emphasizes driving </a:t>
            </a:r>
            <a:r>
              <a:rPr lang="en-US" b="1" dirty="0">
                <a:ea typeface="+mn-lt"/>
                <a:cs typeface="+mn-lt"/>
              </a:rPr>
              <a:t>safety and efficiency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 marL="347345" indent="-347345" algn="just"/>
            <a:r>
              <a:rPr lang="en-US" dirty="0">
                <a:ea typeface="+mn-lt"/>
                <a:cs typeface="+mn-lt"/>
              </a:rPr>
              <a:t>Both players aim to optimize their driving experience and outcomes.</a:t>
            </a:r>
          </a:p>
          <a:p>
            <a:pPr marL="347345" indent="-347345" algn="just"/>
            <a:r>
              <a:rPr lang="en-US" dirty="0">
                <a:ea typeface="+mn-lt"/>
                <a:cs typeface="+mn-lt"/>
              </a:rPr>
              <a:t>Players simultaneously seek a strategy combination in which no player can improve their payoff by changing their strategy (Nash Equilibrium)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13EEC9-16E3-6C86-97D0-A7EC7EA09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18" name="Picture 17" descr="A close-up of text&#10;&#10;Description automatically generated">
            <a:extLst>
              <a:ext uri="{FF2B5EF4-FFF2-40B4-BE49-F238E27FC236}">
                <a16:creationId xmlns:a16="http://schemas.microsoft.com/office/drawing/2014/main" id="{06AD7934-E697-0899-14F1-6E9ED203D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385250"/>
            <a:ext cx="6096000" cy="10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96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D62608-F5E4-7EC0-5EF0-4F988DDD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0" y="457834"/>
            <a:ext cx="6583680" cy="657597"/>
          </a:xfr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 dirty="0">
                <a:ea typeface="+mj-lt"/>
                <a:cs typeface="+mj-lt"/>
              </a:rPr>
              <a:t>Stackelberg Game</a:t>
            </a:r>
            <a:endParaRPr lang="en-US" b="0" dirty="0">
              <a:ea typeface="+mj-lt"/>
              <a:cs typeface="+mj-lt"/>
            </a:endParaRPr>
          </a:p>
          <a:p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88BD9B8-D6A6-D55A-830D-4D3CC2DC3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117600"/>
            <a:ext cx="10668000" cy="3207344"/>
          </a:xfrm>
        </p:spPr>
        <p:txBody>
          <a:bodyPr vert="horz" lIns="91440" tIns="0" rIns="91440" bIns="0" rtlCol="0" anchor="t">
            <a:normAutofit fontScale="85000" lnSpcReduction="10000"/>
          </a:bodyPr>
          <a:lstStyle/>
          <a:p>
            <a:pPr marL="347345" indent="-347345" algn="just">
              <a:buChar char="•"/>
            </a:pPr>
            <a:r>
              <a:rPr lang="en-US" dirty="0">
                <a:ea typeface="+mn-lt"/>
                <a:cs typeface="+mn-lt"/>
              </a:rPr>
              <a:t>The Stackelberg game model involves two players with different driving styles negotiating their payoff functions, where the leader prioritizes safety and efficiency while the follower focuses on safety only.</a:t>
            </a:r>
            <a:endParaRPr lang="en-US" dirty="0">
              <a:cs typeface="Sabon Next LT"/>
            </a:endParaRPr>
          </a:p>
          <a:p>
            <a:pPr marL="347345" indent="-347345" algn="just">
              <a:buChar char="•"/>
            </a:pPr>
            <a:r>
              <a:rPr lang="en-US" dirty="0">
                <a:ea typeface="+mn-lt"/>
                <a:cs typeface="+mn-lt"/>
              </a:rPr>
              <a:t>Following the principle that “the more aggressive the player, the more inclined they are to prioritize self-interest and efficiency.” </a:t>
            </a:r>
          </a:p>
          <a:p>
            <a:pPr marL="347345" indent="-347345" algn="just">
              <a:buChar char="•"/>
            </a:pPr>
            <a:r>
              <a:rPr lang="en-US" dirty="0">
                <a:ea typeface="+mn-lt"/>
                <a:cs typeface="+mn-lt"/>
              </a:rPr>
              <a:t>In the Stackelberg game, the leader predicts the follower's decisions to maximize their own payoff, and the follower then determines their optimal strategy based on the leader's decision.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00909" y="320210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E9219E1-D7F0-CC9F-2DC5-9ECC8F2D4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417838"/>
            <a:ext cx="6096000" cy="1426723"/>
          </a:xfrm>
          <a:prstGeom prst="rect">
            <a:avLst/>
          </a:prstGeom>
        </p:spPr>
      </p:pic>
      <p:pic>
        <p:nvPicPr>
          <p:cNvPr id="6" name="Picture 5" descr="A duck with ducklings walking in a line&#10;&#10;Description automatically generated">
            <a:extLst>
              <a:ext uri="{FF2B5EF4-FFF2-40B4-BE49-F238E27FC236}">
                <a16:creationId xmlns:a16="http://schemas.microsoft.com/office/drawing/2014/main" id="{3F04DC0B-89CB-4145-8F06-B87FF5FA9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811" y="4415478"/>
            <a:ext cx="2052692" cy="143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21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0A324-0737-F0DA-1F7D-10CBE06D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44" y="928847"/>
            <a:ext cx="10511627" cy="524763"/>
          </a:xfrm>
        </p:spPr>
        <p:txBody>
          <a:bodyPr/>
          <a:lstStyle/>
          <a:p>
            <a:r>
              <a:rPr lang="en-US" dirty="0"/>
              <a:t>Accuracy Comparision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21286A-7B29-3B58-1636-0F45723890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 descr="A table with numbers and text&#10;&#10;Description automatically generated">
            <a:extLst>
              <a:ext uri="{FF2B5EF4-FFF2-40B4-BE49-F238E27FC236}">
                <a16:creationId xmlns:a16="http://schemas.microsoft.com/office/drawing/2014/main" id="{1552405B-5FE8-E9D8-A4B6-35076553F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290919"/>
            <a:ext cx="6096000" cy="3019361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90F5094-306E-6AD8-A54D-820908BC2A13}"/>
              </a:ext>
            </a:extLst>
          </p:cNvPr>
          <p:cNvSpPr txBox="1">
            <a:spLocks/>
          </p:cNvSpPr>
          <p:nvPr/>
        </p:nvSpPr>
        <p:spPr>
          <a:xfrm>
            <a:off x="1550564" y="1712264"/>
            <a:ext cx="9091191" cy="1487234"/>
          </a:xfrm>
          <a:prstGeom prst="rect">
            <a:avLst/>
          </a:prstGeom>
        </p:spPr>
        <p:txBody>
          <a:bodyPr vert="horz" lIns="91440" tIns="0" rIns="91440" bIns="0" rtlCol="0" anchor="t">
            <a:normAutofit fontScale="77500" lnSpcReduction="20000"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345" indent="-347345" algn="just"/>
            <a:r>
              <a:rPr lang="en-US" dirty="0">
                <a:ea typeface="+mn-lt"/>
                <a:cs typeface="+mn-lt"/>
              </a:rPr>
              <a:t>The ego vehicle achieves the average decision accuracies of 97.95% in the static game scenario and 98.5% in the dynamic game scenario. </a:t>
            </a:r>
          </a:p>
          <a:p>
            <a:pPr marL="347345" indent="-347345" algn="just"/>
            <a:r>
              <a:rPr lang="en-US" dirty="0">
                <a:ea typeface="+mn-lt"/>
                <a:cs typeface="+mn-lt"/>
              </a:rPr>
              <a:t>The referenced AZHW, a standard two-player, non-cooperative static game-based decision-making model that does not account for differences from diverse driving styles, is utilized for decision accuracy comparison.</a:t>
            </a:r>
            <a:endParaRPr lang="en-US"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1686213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6D00E-C7AA-DDB4-E8FA-F4D270B3C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591" y="482263"/>
            <a:ext cx="8932565" cy="893973"/>
          </a:xfrm>
        </p:spPr>
        <p:txBody>
          <a:bodyPr/>
          <a:lstStyle/>
          <a:p>
            <a:pPr algn="ctr"/>
            <a:r>
              <a:rPr lang="en-US" sz="2800" b="0" dirty="0"/>
              <a:t>Trajectory</a:t>
            </a:r>
            <a:r>
              <a:rPr lang="en-US" sz="2800" b="0" dirty="0">
                <a:ea typeface="+mj-lt"/>
                <a:cs typeface="+mj-lt"/>
              </a:rPr>
              <a:t> and speed profiles of the ego and gaming vehicles in trials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82D8E-0214-3DD2-0785-EBE39D8D0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7" r="3431" b="49600"/>
          <a:stretch/>
        </p:blipFill>
        <p:spPr>
          <a:xfrm>
            <a:off x="6415852" y="3230994"/>
            <a:ext cx="4629141" cy="2646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4BC45-2840-9044-845E-A42F069E6F87}"/>
              </a:ext>
            </a:extLst>
          </p:cNvPr>
          <p:cNvSpPr txBox="1"/>
          <p:nvPr/>
        </p:nvSpPr>
        <p:spPr>
          <a:xfrm>
            <a:off x="10906017" y="417816"/>
            <a:ext cx="851043" cy="2564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aseline="30000" dirty="0">
                <a:solidFill>
                  <a:srgbClr val="1F2C8F"/>
                </a:solidFill>
                <a:latin typeface="Arial Black"/>
              </a:rPr>
              <a:t>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4444C-60B8-1A12-72A7-BB574D4161C5}"/>
              </a:ext>
            </a:extLst>
          </p:cNvPr>
          <p:cNvSpPr txBox="1"/>
          <p:nvPr/>
        </p:nvSpPr>
        <p:spPr>
          <a:xfrm>
            <a:off x="1633592" y="1710647"/>
            <a:ext cx="92758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chemeClr val="accent6"/>
                </a:solidFill>
                <a:ea typeface="+mn-lt"/>
                <a:cs typeface="+mn-lt"/>
              </a:rPr>
              <a:t>These trials explore lane-changing behavior in a simulated driving scenario. </a:t>
            </a:r>
            <a:endParaRPr lang="en-US">
              <a:solidFill>
                <a:schemeClr val="accent6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chemeClr val="accent6"/>
                </a:solidFill>
                <a:ea typeface="+mn-lt"/>
                <a:cs typeface="+mn-lt"/>
              </a:rPr>
              <a:t>We have two vehicles: the Subject Vehicle (SV) (our ego vehicle) and the Gaming Vehicle </a:t>
            </a:r>
            <a:r>
              <a:rPr lang="en-US">
                <a:solidFill>
                  <a:schemeClr val="accent6"/>
                </a:solidFill>
                <a:ea typeface="+mn-lt"/>
                <a:cs typeface="+mn-lt"/>
              </a:rPr>
              <a:t>(GV) (another vehicle on the road).</a:t>
            </a:r>
            <a:endParaRPr lang="en-US">
              <a:solidFill>
                <a:schemeClr val="accent6"/>
              </a:solidFill>
              <a:cs typeface="Sabon Next 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chemeClr val="accent6"/>
                </a:solidFill>
                <a:ea typeface="+mn-lt"/>
                <a:cs typeface="+mn-lt"/>
              </a:rPr>
              <a:t>The safety threshold is set at 2 seconds of following distance to avoid collisions.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4A347-7A2D-F815-520E-78BD044AC1D4}"/>
              </a:ext>
            </a:extLst>
          </p:cNvPr>
          <p:cNvSpPr txBox="1"/>
          <p:nvPr/>
        </p:nvSpPr>
        <p:spPr>
          <a:xfrm>
            <a:off x="957210" y="3234647"/>
            <a:ext cx="4815154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ea typeface="+mn-lt"/>
                <a:cs typeface="+mn-lt"/>
              </a:rPr>
              <a:t>Trial 1 in Static Game (Comparable Behavior):</a:t>
            </a:r>
            <a:endParaRPr lang="en-US" sz="1600" b="1" dirty="0">
              <a:solidFill>
                <a:schemeClr val="accent6"/>
              </a:solidFill>
              <a:cs typeface="Sabon Next 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In this trial, SV and GV behave similarly. Their acceleration and speed follow a comparable curve.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SV accelerates after deciding to change lanes.</a:t>
            </a:r>
            <a:endParaRPr lang="en-US" sz="1600">
              <a:solidFill>
                <a:schemeClr val="accent6"/>
              </a:solidFill>
              <a:cs typeface="Sabon Next 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At the moment of lane-changing completion: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SV’s longitudinal position: </a:t>
            </a:r>
            <a:r>
              <a:rPr lang="en-US" sz="1600" b="1" dirty="0">
                <a:solidFill>
                  <a:schemeClr val="accent6"/>
                </a:solidFill>
                <a:ea typeface="+mn-lt"/>
                <a:cs typeface="+mn-lt"/>
              </a:rPr>
              <a:t>459 meters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GV’s longitudinal position:</a:t>
            </a:r>
            <a:r>
              <a:rPr lang="en-US" sz="1600" b="1" dirty="0">
                <a:solidFill>
                  <a:schemeClr val="accent6"/>
                </a:solidFill>
                <a:ea typeface="+mn-lt"/>
                <a:cs typeface="+mn-lt"/>
              </a:rPr>
              <a:t> 422 meters</a:t>
            </a:r>
            <a:endParaRPr lang="en-US" sz="1600" b="1" dirty="0">
              <a:solidFill>
                <a:schemeClr val="accent6"/>
              </a:solidFill>
              <a:cs typeface="Sabon Next 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Time Interval Violation (TIV) between them: </a:t>
            </a:r>
            <a:r>
              <a:rPr lang="en-US" sz="1600" b="1" dirty="0">
                <a:solidFill>
                  <a:schemeClr val="accent6"/>
                </a:solidFill>
                <a:ea typeface="+mn-lt"/>
                <a:cs typeface="+mn-lt"/>
              </a:rPr>
              <a:t>2.09 seconds</a:t>
            </a: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 (meets safety requirements)</a:t>
            </a:r>
          </a:p>
          <a:p>
            <a:pPr>
              <a:buFont typeface="Arial"/>
              <a:buChar char="•"/>
            </a:pPr>
            <a:endParaRPr lang="en-US" sz="1600" dirty="0"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4070805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6D00E-C7AA-DDB4-E8FA-F4D270B3C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591" y="482263"/>
            <a:ext cx="8932565" cy="893973"/>
          </a:xfrm>
        </p:spPr>
        <p:txBody>
          <a:bodyPr/>
          <a:lstStyle/>
          <a:p>
            <a:pPr algn="ctr"/>
            <a:r>
              <a:rPr lang="en-US" sz="2800" b="0" dirty="0"/>
              <a:t>Trajectory</a:t>
            </a:r>
            <a:r>
              <a:rPr lang="en-US" sz="2800" b="0" dirty="0">
                <a:ea typeface="+mj-lt"/>
                <a:cs typeface="+mj-lt"/>
              </a:rPr>
              <a:t> and speed profiles of the ego and gaming vehicles in trials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82D8E-0214-3DD2-0785-EBE39D8D0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2" t="50200" r="4288" b="3559"/>
          <a:stretch/>
        </p:blipFill>
        <p:spPr>
          <a:xfrm>
            <a:off x="5985593" y="1844668"/>
            <a:ext cx="5340391" cy="27564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4BC45-2840-9044-845E-A42F069E6F87}"/>
              </a:ext>
            </a:extLst>
          </p:cNvPr>
          <p:cNvSpPr txBox="1"/>
          <p:nvPr/>
        </p:nvSpPr>
        <p:spPr>
          <a:xfrm>
            <a:off x="10906017" y="417816"/>
            <a:ext cx="851043" cy="2564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aseline="30000" dirty="0">
                <a:solidFill>
                  <a:srgbClr val="1F2C8F"/>
                </a:solidFill>
                <a:latin typeface="Arial Black"/>
              </a:rPr>
              <a:t>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D86E52-853A-392A-293E-B88294B5E99A}"/>
              </a:ext>
            </a:extLst>
          </p:cNvPr>
          <p:cNvSpPr txBox="1"/>
          <p:nvPr/>
        </p:nvSpPr>
        <p:spPr>
          <a:xfrm>
            <a:off x="965772" y="1847635"/>
            <a:ext cx="4892210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accent6"/>
                </a:solidFill>
                <a:ea typeface="+mn-lt"/>
                <a:cs typeface="+mn-lt"/>
              </a:rPr>
              <a:t>Trial 2 in Stackelberg Game (Aggressive Behavior)</a:t>
            </a: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:</a:t>
            </a:r>
            <a:endParaRPr lang="en-US" dirty="0">
              <a:solidFill>
                <a:schemeClr val="accent6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SV is more aggressive than GV (SV is the leader).</a:t>
            </a:r>
            <a:endParaRPr lang="en-US" dirty="0">
              <a:solidFill>
                <a:schemeClr val="accent6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Initially, SV’s speed is lower, but its acceleration is higher.</a:t>
            </a:r>
            <a:endParaRPr lang="en-US" dirty="0">
              <a:solidFill>
                <a:schemeClr val="accent6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After accelerating, SV’s speed surpasses GV’s.</a:t>
            </a:r>
            <a:endParaRPr lang="en-US" dirty="0">
              <a:solidFill>
                <a:schemeClr val="accent6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At lane-changing completion: 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SV’s longitudinal position: </a:t>
            </a:r>
            <a:r>
              <a:rPr lang="en-US" sz="1600" b="1" dirty="0">
                <a:solidFill>
                  <a:schemeClr val="accent6"/>
                </a:solidFill>
                <a:ea typeface="+mn-lt"/>
                <a:cs typeface="+mn-lt"/>
              </a:rPr>
              <a:t>538 meters</a:t>
            </a:r>
            <a:endParaRPr lang="en-US" b="1" dirty="0">
              <a:solidFill>
                <a:schemeClr val="accent6"/>
              </a:solidFill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GV’s longitudinal position: </a:t>
            </a:r>
            <a:r>
              <a:rPr lang="en-US" sz="1600" b="1" dirty="0">
                <a:solidFill>
                  <a:schemeClr val="accent6"/>
                </a:solidFill>
                <a:ea typeface="+mn-lt"/>
                <a:cs typeface="+mn-lt"/>
              </a:rPr>
              <a:t>501 meters</a:t>
            </a:r>
            <a:endParaRPr lang="en-US" b="1" dirty="0">
              <a:solidFill>
                <a:schemeClr val="accent6"/>
              </a:solidFill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TIV between them: </a:t>
            </a:r>
            <a:r>
              <a:rPr lang="en-US" sz="1600" b="1" dirty="0">
                <a:solidFill>
                  <a:schemeClr val="accent6"/>
                </a:solidFill>
                <a:ea typeface="+mn-lt"/>
                <a:cs typeface="+mn-lt"/>
              </a:rPr>
              <a:t>2.05 seconds</a:t>
            </a: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 (still safe).</a:t>
            </a:r>
            <a:endParaRPr lang="en-US" dirty="0">
              <a:solidFill>
                <a:schemeClr val="accent6"/>
              </a:solidFill>
            </a:endParaRPr>
          </a:p>
          <a:p>
            <a:pPr>
              <a:buFont typeface="Arial"/>
              <a:buChar char="•"/>
            </a:pPr>
            <a:endParaRPr lang="en-US" sz="1600" dirty="0">
              <a:solidFill>
                <a:srgbClr val="00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5641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6D00E-C7AA-DDB4-E8FA-F4D270B3C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591" y="482263"/>
            <a:ext cx="8932565" cy="893973"/>
          </a:xfrm>
        </p:spPr>
        <p:txBody>
          <a:bodyPr/>
          <a:lstStyle/>
          <a:p>
            <a:pPr algn="ctr"/>
            <a:r>
              <a:rPr lang="en-US" sz="2800" b="0" dirty="0"/>
              <a:t>Trajectory</a:t>
            </a:r>
            <a:r>
              <a:rPr lang="en-US" sz="2800" b="0" dirty="0">
                <a:ea typeface="+mj-lt"/>
                <a:cs typeface="+mj-lt"/>
              </a:rPr>
              <a:t> and speed profiles of the ego and gaming vehicles in trials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4BC45-2840-9044-845E-A42F069E6F87}"/>
              </a:ext>
            </a:extLst>
          </p:cNvPr>
          <p:cNvSpPr txBox="1"/>
          <p:nvPr/>
        </p:nvSpPr>
        <p:spPr>
          <a:xfrm>
            <a:off x="10906017" y="417816"/>
            <a:ext cx="851043" cy="2564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aseline="30000" dirty="0">
                <a:solidFill>
                  <a:srgbClr val="1F2C8F"/>
                </a:solidFill>
                <a:latin typeface="Arial Black"/>
              </a:rPr>
              <a:t>15</a:t>
            </a:r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95BA8B8B-365C-EF26-C81E-7169CCAFA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0" y="2004312"/>
            <a:ext cx="5598160" cy="2636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59261-D6A9-B72C-AD3D-6E8DC0F06A6F}"/>
              </a:ext>
            </a:extLst>
          </p:cNvPr>
          <p:cNvSpPr txBox="1"/>
          <p:nvPr/>
        </p:nvSpPr>
        <p:spPr>
          <a:xfrm>
            <a:off x="894080" y="2001520"/>
            <a:ext cx="479552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accent6"/>
                </a:solidFill>
                <a:ea typeface="+mn-lt"/>
                <a:cs typeface="+mn-lt"/>
              </a:rPr>
              <a:t>Trial 3 in Stackelberg Game (Less Aggressive Behavior)</a:t>
            </a: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SV is less aggressive than GV (SV is the follower).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Initially, SV’s speed and acceleration are lower.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After deciding to change lanes, SV accelerates.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At lane-changing completion: </a:t>
            </a:r>
          </a:p>
          <a:p>
            <a:pPr marL="742950" lvl="2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SV’s longitudinal position: </a:t>
            </a:r>
            <a:r>
              <a:rPr lang="en-US" sz="1600" b="1" dirty="0">
                <a:solidFill>
                  <a:schemeClr val="accent6"/>
                </a:solidFill>
                <a:ea typeface="+mn-lt"/>
                <a:cs typeface="+mn-lt"/>
              </a:rPr>
              <a:t>197 meters</a:t>
            </a:r>
          </a:p>
          <a:p>
            <a:pPr marL="742950" lvl="2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GV’s longitudinal position: </a:t>
            </a:r>
            <a:r>
              <a:rPr lang="en-US" sz="1600" b="1" dirty="0">
                <a:solidFill>
                  <a:schemeClr val="accent6"/>
                </a:solidFill>
                <a:ea typeface="+mn-lt"/>
                <a:cs typeface="+mn-lt"/>
              </a:rPr>
              <a:t>158 meters</a:t>
            </a:r>
          </a:p>
          <a:p>
            <a:pPr marL="742950" lvl="2" indent="-285750"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TIV between them: </a:t>
            </a:r>
            <a:r>
              <a:rPr lang="en-US" sz="1600" b="1" dirty="0">
                <a:solidFill>
                  <a:schemeClr val="accent6"/>
                </a:solidFill>
                <a:ea typeface="+mn-lt"/>
                <a:cs typeface="+mn-lt"/>
              </a:rPr>
              <a:t>2.17 seconds</a:t>
            </a:r>
            <a:r>
              <a:rPr lang="en-US" sz="1600" dirty="0">
                <a:solidFill>
                  <a:schemeClr val="accent6"/>
                </a:solidFill>
                <a:ea typeface="+mn-lt"/>
                <a:cs typeface="+mn-lt"/>
              </a:rPr>
              <a:t> (safety requirements met).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EE7015-02AD-4504-9065-2B1D47998AC1}"/>
              </a:ext>
            </a:extLst>
          </p:cNvPr>
          <p:cNvSpPr txBox="1"/>
          <p:nvPr/>
        </p:nvSpPr>
        <p:spPr>
          <a:xfrm>
            <a:off x="1066800" y="5283200"/>
            <a:ext cx="983488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6"/>
                </a:solidFill>
                <a:ea typeface="+mn-lt"/>
                <a:cs typeface="+mn-lt"/>
              </a:rPr>
              <a:t>Safety reservation space (TIV) follows this order: Follower (Stackelberg) &gt; Player (Static) &gt; Leader (Stackelberg).</a:t>
            </a:r>
          </a:p>
        </p:txBody>
      </p:sp>
    </p:spTree>
    <p:extLst>
      <p:ext uri="{BB962C8B-B14F-4D97-AF65-F5344CB8AC3E}">
        <p14:creationId xmlns:p14="http://schemas.microsoft.com/office/powerpoint/2010/main" val="3863381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89618-C94A-CCC9-3E75-FC700746E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838" y="440824"/>
            <a:ext cx="4282130" cy="636063"/>
          </a:xfrm>
        </p:spPr>
        <p:txBody>
          <a:bodyPr/>
          <a:lstStyle/>
          <a:p>
            <a:r>
              <a:rPr lang="en-US" dirty="0"/>
              <a:t>Future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673B3-DD59-4015-5956-C564B702A7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1456" y="1372870"/>
            <a:ext cx="6937323" cy="3550580"/>
          </a:xfrm>
        </p:spPr>
        <p:txBody>
          <a:bodyPr vert="horz" lIns="91440" tIns="0" rIns="91440" bIns="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000" dirty="0">
                <a:latin typeface="Sabon Next LT"/>
                <a:cs typeface="Sabon Next LT"/>
              </a:rPr>
              <a:t>The model proposed in this study assumes of the absolute rationality of the game players. </a:t>
            </a:r>
          </a:p>
          <a:p>
            <a:pPr marL="342900" indent="-342900">
              <a:buChar char="•"/>
            </a:pPr>
            <a:endParaRPr lang="en-US" sz="2000" dirty="0">
              <a:latin typeface="Sabon Next LT"/>
              <a:cs typeface="Sabon Next LT"/>
            </a:endParaRPr>
          </a:p>
          <a:p>
            <a:pPr marL="342900" indent="-342900">
              <a:buChar char="•"/>
            </a:pPr>
            <a:r>
              <a:rPr lang="en-US" sz="2000" dirty="0">
                <a:latin typeface="Sabon Next LT"/>
                <a:cs typeface="Sabon Next LT"/>
              </a:rPr>
              <a:t>But the decision making of vehicles in a mixed traffic scenario where human drivers and autonomous vehicles coexist is not completely rational. </a:t>
            </a:r>
          </a:p>
          <a:p>
            <a:pPr marL="342900" indent="-342900">
              <a:buChar char="•"/>
            </a:pPr>
            <a:endParaRPr lang="en-US" sz="2000" dirty="0">
              <a:latin typeface="Sabon Next LT"/>
              <a:cs typeface="Sabon Next LT"/>
            </a:endParaRPr>
          </a:p>
          <a:p>
            <a:pPr marL="342900" indent="-342900">
              <a:buChar char="•"/>
            </a:pPr>
            <a:r>
              <a:rPr lang="en-US" sz="2000" dirty="0">
                <a:latin typeface="Sabon Next LT"/>
                <a:cs typeface="Sabon Next LT"/>
              </a:rPr>
              <a:t>Therefore, a decision-making model based on evolutionary games in complex networks will be the next direction for this study.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C952C-4E55-9A24-674A-C26382DCFF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32318" y="294525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551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287F8-7666-6CF7-EAA0-2B592F40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4A454-4973-D7E8-329A-F8A86ECC6E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0" rIns="91440" bIns="0" rtlCol="0" anchor="t">
            <a:normAutofit/>
          </a:bodyPr>
          <a:lstStyle/>
          <a:p>
            <a:pPr marL="347345" indent="-347345"/>
            <a:r>
              <a:rPr lang="en-US" dirty="0">
                <a:cs typeface="Sabon Next LT"/>
                <a:hlinkClick r:id="rId2"/>
              </a:rPr>
              <a:t>A</a:t>
            </a:r>
            <a:r>
              <a:rPr lang="en-US" dirty="0">
                <a:hlinkClick r:id="rId2"/>
              </a:rPr>
              <a:t> Game-Based Hierarchical Model for Mandatory Lane Change of Autonomous Vehicles</a:t>
            </a:r>
            <a:r>
              <a:rPr lang="en-US" dirty="0"/>
              <a:t> (Main Paper)</a:t>
            </a:r>
            <a:endParaRPr lang="en-US" dirty="0">
              <a:ea typeface="+mn-lt"/>
              <a:cs typeface="+mn-lt"/>
            </a:endParaRPr>
          </a:p>
          <a:p>
            <a:pPr marL="347345" indent="-347345"/>
            <a:r>
              <a:rPr lang="en-US" dirty="0">
                <a:cs typeface="Sabon Next LT"/>
                <a:hlinkClick r:id="rId3"/>
              </a:rPr>
              <a:t>Next</a:t>
            </a:r>
            <a:r>
              <a:rPr lang="en-US" dirty="0">
                <a:hlinkClick r:id="rId3"/>
              </a:rPr>
              <a:t> Generation Simulation (NGSIM) Open Data</a:t>
            </a:r>
            <a:endParaRPr lang="en-US" dirty="0">
              <a:cs typeface="Sabon Next LT"/>
            </a:endParaRPr>
          </a:p>
          <a:p>
            <a:pPr marL="347345" indent="-347345"/>
            <a:r>
              <a:rPr lang="en-US" dirty="0">
                <a:cs typeface="Sabon Next LT"/>
                <a:hlinkClick r:id="rId4"/>
              </a:rPr>
              <a:t>Human-Like</a:t>
            </a:r>
            <a:r>
              <a:rPr lang="en-US" dirty="0">
                <a:ea typeface="+mn-lt"/>
                <a:cs typeface="+mn-lt"/>
                <a:hlinkClick r:id="rId4"/>
              </a:rPr>
              <a:t> Decision Making for Autonomous Driving: A Noncooperative Game Theoretic Approach</a:t>
            </a:r>
          </a:p>
          <a:p>
            <a:pPr marL="347345" indent="-347345"/>
            <a:r>
              <a:rPr lang="en-US" dirty="0">
                <a:cs typeface="Sabon Next LT"/>
                <a:hlinkClick r:id="rId5"/>
              </a:rPr>
              <a:t>Stackelberg Games</a:t>
            </a:r>
            <a:endParaRPr lang="en-US" dirty="0">
              <a:cs typeface="Sabon Next LT"/>
            </a:endParaRPr>
          </a:p>
          <a:p>
            <a:pPr marL="347345" indent="-347345"/>
            <a:r>
              <a:rPr lang="en-US" dirty="0">
                <a:cs typeface="Sabon Next LT"/>
                <a:hlinkClick r:id="rId6"/>
              </a:rPr>
              <a:t>Car Following Models</a:t>
            </a:r>
            <a:endParaRPr lang="en-US" dirty="0">
              <a:cs typeface="Sabon Next LT"/>
            </a:endParaRPr>
          </a:p>
          <a:p>
            <a:pPr marL="347345" indent="-347345"/>
            <a:r>
              <a:rPr lang="en-US" dirty="0">
                <a:hlinkClick r:id="rId7"/>
              </a:rPr>
              <a:t>A game theory-based approach for modelling mandatory lane-changing behaviour in a connected environment</a:t>
            </a:r>
            <a:r>
              <a:rPr lang="en-US" dirty="0"/>
              <a:t> (AZHW Model)</a:t>
            </a:r>
            <a:endParaRPr lang="en-US" dirty="0">
              <a:cs typeface="Sabon Next LT"/>
            </a:endParaRPr>
          </a:p>
          <a:p>
            <a:pPr marL="347345" indent="-347345"/>
            <a:endParaRPr lang="en-US" dirty="0">
              <a:cs typeface="Sabon Next LT"/>
            </a:endParaRPr>
          </a:p>
          <a:p>
            <a:pPr marL="347345" indent="-347345"/>
            <a:endParaRPr lang="en-US" dirty="0">
              <a:cs typeface="Sabon Next 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FE14B-B537-F945-B4FC-2C9B5B210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53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22C5-0C9E-B582-A8FE-B45E70A01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288" y="3024478"/>
            <a:ext cx="4490663" cy="681440"/>
          </a:xfrm>
        </p:spPr>
        <p:txBody>
          <a:bodyPr/>
          <a:lstStyle/>
          <a:p>
            <a:pPr algn="ctr"/>
            <a:r>
              <a:rPr lang="en-US" sz="4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73173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21072-4A77-DB4D-DF41-58EADB7DA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942" y="130537"/>
            <a:ext cx="7965461" cy="648724"/>
          </a:xfrm>
        </p:spPr>
        <p:txBody>
          <a:bodyPr anchor="b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2962-3C7F-E480-5C35-7F4860A09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22942" y="1031215"/>
            <a:ext cx="5397882" cy="5584126"/>
          </a:xfrm>
        </p:spPr>
        <p:txBody>
          <a:bodyPr vert="horz" lIns="91440" tIns="0" rIns="91440" bIns="0" rtlCol="0" anchor="t">
            <a:normAutofit fontScale="92500" lnSpcReduction="10000"/>
          </a:bodyPr>
          <a:lstStyle/>
          <a:p>
            <a:pPr marL="285750" indent="-285750" algn="just">
              <a:lnSpc>
                <a:spcPct val="90000"/>
              </a:lnSpc>
            </a:pPr>
            <a:r>
              <a:rPr lang="en-US" sz="2300" dirty="0">
                <a:cs typeface="Sabon Next LT"/>
              </a:rPr>
              <a:t>Mandatory Lane Change (MLC) vs Discretionary Lane Change (DLC) </a:t>
            </a:r>
            <a:endParaRPr lang="en-US">
              <a:cs typeface="Sabon Next LT"/>
            </a:endParaRPr>
          </a:p>
          <a:p>
            <a:pPr marL="633095" lvl="1" indent="-347345" algn="just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700" dirty="0">
                <a:ea typeface="+mn-lt"/>
                <a:cs typeface="+mn-lt"/>
              </a:rPr>
              <a:t>DLC : Depends on driver's preferences. </a:t>
            </a:r>
          </a:p>
          <a:p>
            <a:pPr marL="285750" lvl="1" indent="0" algn="just">
              <a:lnSpc>
                <a:spcPct val="90000"/>
              </a:lnSpc>
              <a:buNone/>
            </a:pPr>
            <a:r>
              <a:rPr lang="en-US" sz="1700" dirty="0">
                <a:ea typeface="+mn-lt"/>
                <a:cs typeface="+mn-lt"/>
              </a:rPr>
              <a:t>  </a:t>
            </a:r>
            <a:r>
              <a:rPr lang="en-US" sz="1700" err="1">
                <a:ea typeface="+mn-lt"/>
                <a:cs typeface="+mn-lt"/>
              </a:rPr>
              <a:t>Eg</a:t>
            </a:r>
            <a:r>
              <a:rPr lang="en-US" sz="1700" dirty="0">
                <a:ea typeface="+mn-lt"/>
                <a:cs typeface="+mn-lt"/>
              </a:rPr>
              <a:t>: Avoiding slow-moving vehicles or heavy traffic.</a:t>
            </a:r>
          </a:p>
          <a:p>
            <a:pPr marL="633095" lvl="1" indent="-347345" algn="just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700" dirty="0">
                <a:ea typeface="+mn-lt"/>
                <a:cs typeface="+mn-lt"/>
              </a:rPr>
              <a:t>MLC : Drivers must change lanes due to external factors or rules. </a:t>
            </a:r>
          </a:p>
          <a:p>
            <a:pPr marL="285750" lvl="1" indent="0" algn="just">
              <a:lnSpc>
                <a:spcPct val="90000"/>
              </a:lnSpc>
              <a:buNone/>
            </a:pPr>
            <a:r>
              <a:rPr lang="en-US" sz="1700" dirty="0">
                <a:ea typeface="+mn-lt"/>
                <a:cs typeface="+mn-lt"/>
              </a:rPr>
              <a:t>  </a:t>
            </a:r>
            <a:r>
              <a:rPr lang="en-US" sz="1700" err="1">
                <a:ea typeface="+mn-lt"/>
                <a:cs typeface="+mn-lt"/>
              </a:rPr>
              <a:t>Eg</a:t>
            </a:r>
            <a:r>
              <a:rPr lang="en-US" sz="1700" dirty="0">
                <a:ea typeface="+mn-lt"/>
                <a:cs typeface="+mn-lt"/>
              </a:rPr>
              <a:t>: Obstacle avoidance, on-ramp and off ramp scenarios.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cs typeface="Sabon Next LT"/>
              </a:rPr>
              <a:t>Decision Making Models for MLC</a:t>
            </a:r>
          </a:p>
          <a:p>
            <a:pPr marL="633095" lvl="1" indent="-347345" algn="just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700" dirty="0">
                <a:ea typeface="+mn-lt"/>
                <a:cs typeface="+mn-lt"/>
              </a:rPr>
              <a:t>Rule based : Simple rules for decision-making. </a:t>
            </a:r>
          </a:p>
          <a:p>
            <a:pPr marL="633095" lvl="1" indent="-347345" algn="just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700" dirty="0">
                <a:ea typeface="+mn-lt"/>
                <a:cs typeface="+mn-lt"/>
              </a:rPr>
              <a:t>Learning based: Learn from real human driving experiences (Naturalistic Driving Datasets). </a:t>
            </a:r>
          </a:p>
          <a:p>
            <a:pPr marL="633095" lvl="1" indent="-347345" algn="just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700" dirty="0">
                <a:ea typeface="+mn-lt"/>
                <a:cs typeface="+mn-lt"/>
              </a:rPr>
              <a:t>Game Theory based: Models interactions and conflicts between vehicles.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cs typeface="Sabon Next LT"/>
              </a:rPr>
              <a:t>Existing Models Limitations</a:t>
            </a:r>
          </a:p>
          <a:p>
            <a:pPr marL="633095" lvl="1" indent="-347345" algn="just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700" dirty="0">
                <a:ea typeface="+mn-lt"/>
                <a:cs typeface="+mn-lt"/>
              </a:rPr>
              <a:t>Learning based models don't capture simulating inter-vehicle interactions and limits generalization.</a:t>
            </a:r>
          </a:p>
          <a:p>
            <a:pPr marL="633095" lvl="1" indent="-347345" algn="just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700" dirty="0">
                <a:ea typeface="+mn-lt"/>
                <a:cs typeface="+mn-lt"/>
              </a:rPr>
              <a:t>Existing game theory models overlook the impact of different driving styles among vehicles.</a:t>
            </a:r>
          </a:p>
          <a:p>
            <a:pPr marL="347345" indent="-347345" algn="just">
              <a:lnSpc>
                <a:spcPct val="90000"/>
              </a:lnSpc>
            </a:pPr>
            <a:endParaRPr lang="en-US" sz="1100">
              <a:cs typeface="Sabon Next LT"/>
            </a:endParaRPr>
          </a:p>
          <a:p>
            <a:pPr marL="285750" indent="-285750" algn="just">
              <a:lnSpc>
                <a:spcPct val="90000"/>
              </a:lnSpc>
              <a:buChar char="•"/>
            </a:pPr>
            <a:endParaRPr lang="en-US" sz="1100">
              <a:cs typeface="Sabon Next LT"/>
            </a:endParaRPr>
          </a:p>
          <a:p>
            <a:pPr marL="347345" indent="-347345" algn="just">
              <a:lnSpc>
                <a:spcPct val="90000"/>
              </a:lnSpc>
            </a:pPr>
            <a:endParaRPr lang="en-US" sz="1100">
              <a:cs typeface="Sabon Next 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5CFA2-4E67-F157-5FFD-A246307D4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49366" y="221342"/>
            <a:ext cx="1067589" cy="47148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31" name="Picture 30" descr="A road with arrows and a red arrow&#10;&#10;Description automatically generated">
            <a:extLst>
              <a:ext uri="{FF2B5EF4-FFF2-40B4-BE49-F238E27FC236}">
                <a16:creationId xmlns:a16="http://schemas.microsoft.com/office/drawing/2014/main" id="{523F66A6-7900-D03E-1F10-E69E58573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268" y="2300289"/>
            <a:ext cx="3956149" cy="224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game&#10;&#10;Description automatically generated">
            <a:extLst>
              <a:ext uri="{FF2B5EF4-FFF2-40B4-BE49-F238E27FC236}">
                <a16:creationId xmlns:a16="http://schemas.microsoft.com/office/drawing/2014/main" id="{57D8DCF8-015D-E480-E139-FDC4702BE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508" y="1718490"/>
            <a:ext cx="5515100" cy="3510813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7A5CD9-8B1A-E6C5-0990-20EFED65CE8A}"/>
              </a:ext>
            </a:extLst>
          </p:cNvPr>
          <p:cNvSpPr txBox="1">
            <a:spLocks/>
          </p:cNvSpPr>
          <p:nvPr/>
        </p:nvSpPr>
        <p:spPr>
          <a:xfrm>
            <a:off x="1347364" y="589914"/>
            <a:ext cx="9885623" cy="664466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cap="all" baseline="0">
                <a:latin typeface="+mj-lt"/>
                <a:ea typeface="+mj-ea"/>
                <a:cs typeface="+mj-cs"/>
              </a:rPr>
              <a:t>Proposed Approach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8E15C8-00A1-4BE4-7589-F36A86B1ABBB}"/>
              </a:ext>
            </a:extLst>
          </p:cNvPr>
          <p:cNvSpPr txBox="1">
            <a:spLocks/>
          </p:cNvSpPr>
          <p:nvPr/>
        </p:nvSpPr>
        <p:spPr>
          <a:xfrm>
            <a:off x="1428644" y="1327668"/>
            <a:ext cx="4863947" cy="5408305"/>
          </a:xfrm>
          <a:prstGeom prst="rect">
            <a:avLst/>
          </a:prstGeom>
        </p:spPr>
        <p:txBody>
          <a:bodyPr vert="horz" lIns="91440" tIns="0" rIns="91440" bIns="0" rtlCol="0" anchor="t">
            <a:normAutofit fontScale="92500" lnSpcReduction="20000"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345" indent="-347345" algn="just">
              <a:lnSpc>
                <a:spcPct val="110000"/>
              </a:lnSpc>
              <a:spcBef>
                <a:spcPts val="1000"/>
              </a:spcBef>
            </a:pPr>
            <a:r>
              <a:rPr lang="en-US" sz="2000" dirty="0">
                <a:cs typeface="Sabon Next LT"/>
              </a:rPr>
              <a:t>Relative Driving Styles (RDS)</a:t>
            </a:r>
            <a:endParaRPr lang="en-US" sz="2000">
              <a:cs typeface="Sabon Next LT"/>
            </a:endParaRPr>
          </a:p>
          <a:p>
            <a:pPr marL="338455" lvl="1" indent="0" algn="just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1800" dirty="0">
                <a:ea typeface="+mn-lt"/>
                <a:cs typeface="+mn-lt"/>
              </a:rPr>
              <a:t>Proposes RDS to capture diverse driving styles among interacting vehicles.</a:t>
            </a:r>
          </a:p>
          <a:p>
            <a:pPr marL="347345" indent="-347345" algn="just">
              <a:lnSpc>
                <a:spcPct val="110000"/>
              </a:lnSpc>
              <a:spcBef>
                <a:spcPts val="1000"/>
              </a:spcBef>
            </a:pPr>
            <a:r>
              <a:rPr lang="en-US" sz="2400" dirty="0">
                <a:cs typeface="Sabon Next LT"/>
              </a:rPr>
              <a:t>Game Selection Mechanism</a:t>
            </a:r>
          </a:p>
          <a:p>
            <a:pPr marL="338455" lvl="1" indent="0" algn="just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1800" dirty="0">
                <a:cs typeface="Sabon Next LT"/>
              </a:rPr>
              <a:t>Adapts</a:t>
            </a:r>
            <a:r>
              <a:rPr lang="en-US" sz="1800" dirty="0">
                <a:ea typeface="+mn-lt"/>
                <a:cs typeface="+mn-lt"/>
              </a:rPr>
              <a:t> game models based on RDS (Hierarchical Model)</a:t>
            </a:r>
          </a:p>
          <a:p>
            <a:pPr marL="338455" lvl="1" indent="0" algn="just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1800" b="1" dirty="0">
                <a:ea typeface="+mn-lt"/>
                <a:cs typeface="+mn-lt"/>
              </a:rPr>
              <a:t>Static Game Model</a:t>
            </a:r>
            <a:r>
              <a:rPr lang="en-US" sz="1800" dirty="0">
                <a:ea typeface="+mn-lt"/>
                <a:cs typeface="+mn-lt"/>
              </a:rPr>
              <a:t>: For similar driving styles.</a:t>
            </a:r>
            <a:endParaRPr lang="en-US" sz="1400" dirty="0">
              <a:ea typeface="+mn-lt"/>
              <a:cs typeface="+mn-lt"/>
            </a:endParaRPr>
          </a:p>
          <a:p>
            <a:pPr marL="338455" lvl="1" indent="0" algn="just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1800" b="1" dirty="0">
                <a:ea typeface="+mn-lt"/>
                <a:cs typeface="+mn-lt"/>
              </a:rPr>
              <a:t>Dynamic Game Model</a:t>
            </a:r>
            <a:r>
              <a:rPr lang="en-US" sz="1800" dirty="0">
                <a:ea typeface="+mn-lt"/>
                <a:cs typeface="+mn-lt"/>
              </a:rPr>
              <a:t>: When driving styles significantly differ.</a:t>
            </a:r>
            <a:endParaRPr lang="en-US" sz="1400" dirty="0">
              <a:ea typeface="+mn-lt"/>
              <a:cs typeface="+mn-lt"/>
            </a:endParaRPr>
          </a:p>
          <a:p>
            <a:pPr marL="338455" lvl="1" indent="0" algn="just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1800" dirty="0">
                <a:ea typeface="+mn-lt"/>
                <a:cs typeface="+mn-lt"/>
              </a:rPr>
              <a:t>Enhances</a:t>
            </a:r>
            <a:r>
              <a:rPr lang="en-US" sz="1800" dirty="0"/>
              <a:t> decis</a:t>
            </a:r>
            <a:r>
              <a:rPr lang="en-US" sz="1800" dirty="0">
                <a:ea typeface="+mn-lt"/>
                <a:cs typeface="+mn-lt"/>
              </a:rPr>
              <a:t>ion-making accuracy in comparison with existing models.</a:t>
            </a:r>
            <a:endParaRPr lang="en-US" sz="1400">
              <a:ea typeface="+mn-lt"/>
              <a:cs typeface="+mn-lt"/>
            </a:endParaRPr>
          </a:p>
          <a:p>
            <a:pPr marL="347345" indent="-347345" algn="just">
              <a:lnSpc>
                <a:spcPct val="110000"/>
              </a:lnSpc>
              <a:spcBef>
                <a:spcPts val="1000"/>
              </a:spcBef>
            </a:pPr>
            <a:r>
              <a:rPr lang="en-US" sz="2100">
                <a:cs typeface="Sabon Next LT"/>
              </a:rPr>
              <a:t>Data Processing Approaches</a:t>
            </a:r>
          </a:p>
          <a:p>
            <a:pPr marL="338455" lvl="1" indent="0" algn="just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1800" b="1" dirty="0">
                <a:cs typeface="Sabon Next LT"/>
              </a:rPr>
              <a:t>Bayesian</a:t>
            </a:r>
            <a:r>
              <a:rPr lang="en-US" sz="1800" b="1" dirty="0">
                <a:ea typeface="+mn-lt"/>
                <a:cs typeface="+mn-lt"/>
              </a:rPr>
              <a:t> Inference</a:t>
            </a:r>
            <a:r>
              <a:rPr lang="en-US" sz="1800" dirty="0">
                <a:ea typeface="+mn-lt"/>
                <a:cs typeface="+mn-lt"/>
              </a:rPr>
              <a:t>: Extracts real-world driving experience from Naturalistic Driving Datasets (NDDs)</a:t>
            </a:r>
          </a:p>
          <a:p>
            <a:pPr marL="338455" lvl="1" indent="0" algn="just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1800" b="1" dirty="0">
                <a:ea typeface="+mn-lt"/>
                <a:cs typeface="+mn-lt"/>
              </a:rPr>
              <a:t>Nash Equilibrium Reverse</a:t>
            </a:r>
            <a:r>
              <a:rPr lang="en-US" sz="1800" dirty="0">
                <a:ea typeface="+mn-lt"/>
                <a:cs typeface="+mn-lt"/>
              </a:rPr>
              <a:t>: Imputes missing data for better decision models.</a:t>
            </a:r>
            <a:endParaRPr lang="en-US" sz="800" dirty="0">
              <a:ea typeface="+mn-lt"/>
              <a:cs typeface="+mn-lt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D6DEF93-1D53-F532-8714-7945F40A8F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9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859FED7-AED6-C73E-3849-868C04199E0E}"/>
              </a:ext>
            </a:extLst>
          </p:cNvPr>
          <p:cNvSpPr txBox="1">
            <a:spLocks/>
          </p:cNvSpPr>
          <p:nvPr/>
        </p:nvSpPr>
        <p:spPr>
          <a:xfrm>
            <a:off x="1151421" y="477792"/>
            <a:ext cx="9885623" cy="664466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Static And Dynamic Games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64316D-C47C-6244-F2C4-4736C864E83A}"/>
              </a:ext>
            </a:extLst>
          </p:cNvPr>
          <p:cNvSpPr txBox="1">
            <a:spLocks/>
          </p:cNvSpPr>
          <p:nvPr/>
        </p:nvSpPr>
        <p:spPr>
          <a:xfrm>
            <a:off x="1151421" y="1459748"/>
            <a:ext cx="4940147" cy="4813945"/>
          </a:xfrm>
          <a:prstGeom prst="rect">
            <a:avLst/>
          </a:prstGeom>
        </p:spPr>
        <p:txBody>
          <a:bodyPr vert="horz" lIns="91440" tIns="0" rIns="91440" bIns="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345" indent="-347345" algn="just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ea typeface="+mn-lt"/>
                <a:cs typeface="+mn-lt"/>
              </a:rPr>
              <a:t>Static games </a:t>
            </a:r>
            <a:endParaRPr lang="en-US" sz="2400">
              <a:ea typeface="+mn-lt"/>
              <a:cs typeface="+mn-lt"/>
            </a:endParaRPr>
          </a:p>
          <a:p>
            <a:pPr lvl="1" indent="-347345" algn="just">
              <a:lnSpc>
                <a:spcPct val="90000"/>
              </a:lnSpc>
              <a:spcBef>
                <a:spcPts val="1000"/>
              </a:spcBef>
              <a:buFont typeface="Courier New" panose="020B0604020202020204" pitchFamily="34" charset="0"/>
              <a:buChar char="o"/>
            </a:pPr>
            <a:r>
              <a:rPr lang="en-US" sz="2000" dirty="0">
                <a:ea typeface="+mn-lt"/>
                <a:cs typeface="+mn-lt"/>
              </a:rPr>
              <a:t>Involve simultaneous decision-making by all players. </a:t>
            </a:r>
          </a:p>
          <a:p>
            <a:pPr lvl="1" indent="-347345" algn="just">
              <a:lnSpc>
                <a:spcPct val="90000"/>
              </a:lnSpc>
              <a:spcBef>
                <a:spcPts val="1000"/>
              </a:spcBef>
              <a:buFont typeface="Courier New" panose="020B0604020202020204" pitchFamily="34" charset="0"/>
              <a:buChar char="o"/>
            </a:pPr>
            <a:r>
              <a:rPr lang="en-US" sz="2000" dirty="0">
                <a:ea typeface="+mn-lt"/>
                <a:cs typeface="+mn-lt"/>
              </a:rPr>
              <a:t>Players choose their strategies without knowing opponents’ moves.</a:t>
            </a:r>
          </a:p>
          <a:p>
            <a:pPr lvl="1" indent="-347345" algn="just">
              <a:lnSpc>
                <a:spcPct val="90000"/>
              </a:lnSpc>
              <a:spcBef>
                <a:spcPts val="1000"/>
              </a:spcBef>
              <a:buFont typeface="Courier New" panose="020B0604020202020204" pitchFamily="34" charset="0"/>
              <a:buChar char="o"/>
            </a:pPr>
            <a:r>
              <a:rPr lang="en-US" sz="2000" err="1">
                <a:ea typeface="+mn-lt"/>
                <a:cs typeface="+mn-lt"/>
              </a:rPr>
              <a:t>Eg</a:t>
            </a:r>
            <a:r>
              <a:rPr lang="en-US" sz="2000" dirty="0">
                <a:ea typeface="+mn-lt"/>
                <a:cs typeface="+mn-lt"/>
              </a:rPr>
              <a:t>: Rock/Paper/Scissors Game</a:t>
            </a:r>
          </a:p>
          <a:p>
            <a:pPr marL="338455" lvl="1" indent="0" algn="just">
              <a:lnSpc>
                <a:spcPct val="90000"/>
              </a:lnSpc>
              <a:spcBef>
                <a:spcPts val="1000"/>
              </a:spcBef>
              <a:buNone/>
            </a:pPr>
            <a:endParaRPr lang="en-US" sz="2000" dirty="0">
              <a:ea typeface="+mn-lt"/>
              <a:cs typeface="+mn-lt"/>
            </a:endParaRPr>
          </a:p>
          <a:p>
            <a:pPr marL="347345" indent="-347345" algn="just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ea typeface="+mn-lt"/>
                <a:cs typeface="+mn-lt"/>
              </a:rPr>
              <a:t>Dynamic games </a:t>
            </a:r>
          </a:p>
          <a:p>
            <a:pPr lvl="1" indent="-347345" algn="just">
              <a:lnSpc>
                <a:spcPct val="90000"/>
              </a:lnSpc>
              <a:spcBef>
                <a:spcPts val="1000"/>
              </a:spcBef>
              <a:buFont typeface="Courier New" panose="020B0604020202020204" pitchFamily="34" charset="0"/>
              <a:buChar char="o"/>
            </a:pPr>
            <a:r>
              <a:rPr lang="en-US" sz="2000" dirty="0">
                <a:ea typeface="+mn-lt"/>
                <a:cs typeface="+mn-lt"/>
              </a:rPr>
              <a:t>Unfold over time, with players moving sequentially. </a:t>
            </a:r>
          </a:p>
          <a:p>
            <a:pPr lvl="1" indent="-347345" algn="just">
              <a:lnSpc>
                <a:spcPct val="90000"/>
              </a:lnSpc>
              <a:spcBef>
                <a:spcPts val="1000"/>
              </a:spcBef>
              <a:buFont typeface="Courier New" panose="020B0604020202020204" pitchFamily="34" charset="0"/>
              <a:buChar char="o"/>
            </a:pPr>
            <a:r>
              <a:rPr lang="en-US" sz="2000" dirty="0">
                <a:ea typeface="+mn-lt"/>
                <a:cs typeface="+mn-lt"/>
              </a:rPr>
              <a:t>Players take turns based on previous actions.</a:t>
            </a:r>
            <a:endParaRPr lang="en-US" sz="2000">
              <a:cs typeface="Sabon Next LT"/>
            </a:endParaRPr>
          </a:p>
          <a:p>
            <a:pPr lvl="1" indent="-347345" algn="just">
              <a:lnSpc>
                <a:spcPct val="90000"/>
              </a:lnSpc>
              <a:spcBef>
                <a:spcPts val="1000"/>
              </a:spcBef>
              <a:buFont typeface="Courier New" panose="020B0604020202020204" pitchFamily="34" charset="0"/>
              <a:buChar char="o"/>
            </a:pPr>
            <a:r>
              <a:rPr lang="en-US" sz="2000" err="1">
                <a:ea typeface="+mn-lt"/>
                <a:cs typeface="+mn-lt"/>
              </a:rPr>
              <a:t>Eg</a:t>
            </a:r>
            <a:r>
              <a:rPr lang="en-US" sz="2000" dirty="0">
                <a:ea typeface="+mn-lt"/>
                <a:cs typeface="+mn-lt"/>
              </a:rPr>
              <a:t>: Chess Game</a:t>
            </a:r>
          </a:p>
          <a:p>
            <a:pPr marL="347345" indent="-347345" algn="just">
              <a:lnSpc>
                <a:spcPct val="90000"/>
              </a:lnSpc>
              <a:spcBef>
                <a:spcPts val="1000"/>
              </a:spcBef>
            </a:pPr>
            <a:endParaRPr lang="en-US" sz="1400">
              <a:ea typeface="+mn-lt"/>
              <a:cs typeface="+mn-lt"/>
            </a:endParaRPr>
          </a:p>
        </p:txBody>
      </p:sp>
      <p:pic>
        <p:nvPicPr>
          <p:cNvPr id="11" name="Picture 10" descr="Cartoon hands with fists in front of each other&#10;&#10;Description automatically generated">
            <a:extLst>
              <a:ext uri="{FF2B5EF4-FFF2-40B4-BE49-F238E27FC236}">
                <a16:creationId xmlns:a16="http://schemas.microsoft.com/office/drawing/2014/main" id="{5A6DBFCF-69AB-CEFA-F06C-E07A351BE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40" y="1463040"/>
            <a:ext cx="3291840" cy="2062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1AC732-FC64-9A08-BFF7-5FA1F7F0A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240" y="4114165"/>
            <a:ext cx="3291840" cy="216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3" y="428813"/>
            <a:ext cx="9879437" cy="98084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0"/>
              <a:t>Structural diagram of a hierarchical framework for MLC decision making</a:t>
            </a:r>
            <a:endParaRPr lang="en-US" sz="280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77F5A57-DF4B-ACCA-12E9-3CBDC17E3E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0564" y="1722358"/>
            <a:ext cx="2778638" cy="4305305"/>
          </a:xfrm>
        </p:spPr>
        <p:txBody>
          <a:bodyPr/>
          <a:lstStyle/>
          <a:p>
            <a:r>
              <a:rPr lang="en-US" dirty="0">
                <a:cs typeface="Sabon Next LT"/>
              </a:rPr>
              <a:t>Important Notations:</a:t>
            </a:r>
            <a:endParaRPr lang="en-US">
              <a:cs typeface="Sabon Next LT"/>
            </a:endParaRPr>
          </a:p>
          <a:p>
            <a:pPr marL="342900" indent="-342900">
              <a:buAutoNum type="arabicPeriod"/>
            </a:pPr>
            <a:r>
              <a:rPr lang="en-US" dirty="0">
                <a:cs typeface="Sabon Next LT"/>
              </a:rPr>
              <a:t>NGSIM: </a:t>
            </a:r>
            <a:r>
              <a:rPr lang="en-US" dirty="0"/>
              <a:t>Next Generation Simulation (NGSIM) Open Data</a:t>
            </a:r>
            <a:endParaRPr lang="en-US" dirty="0">
              <a:cs typeface="Sabon Next LT"/>
            </a:endParaRPr>
          </a:p>
          <a:p>
            <a:pPr marL="342900" indent="-342900">
              <a:buAutoNum type="arabicPeriod"/>
            </a:pPr>
            <a:r>
              <a:rPr lang="en-US" dirty="0"/>
              <a:t>SV</a:t>
            </a:r>
            <a:r>
              <a:rPr lang="en-US" dirty="0">
                <a:cs typeface="Sabon Next LT"/>
              </a:rPr>
              <a:t>: Subject Vehicle</a:t>
            </a:r>
          </a:p>
          <a:p>
            <a:pPr marL="342900" indent="-342900">
              <a:buAutoNum type="arabicPeriod"/>
            </a:pPr>
            <a:r>
              <a:rPr lang="en-US" dirty="0">
                <a:cs typeface="Sabon Next LT"/>
              </a:rPr>
              <a:t>GV: Gaming Vehicle</a:t>
            </a:r>
          </a:p>
          <a:p>
            <a:pPr marL="342900" indent="-342900">
              <a:buAutoNum type="arabicPeriod"/>
            </a:pPr>
            <a:r>
              <a:rPr lang="en-US" dirty="0">
                <a:cs typeface="Sabon Next LT"/>
              </a:rPr>
              <a:t>CL: Change Lane</a:t>
            </a:r>
          </a:p>
          <a:p>
            <a:pPr marL="342900" indent="-342900">
              <a:buAutoNum type="arabicPeriod"/>
            </a:pPr>
            <a:r>
              <a:rPr lang="en-US" dirty="0">
                <a:cs typeface="Sabon Next LT"/>
              </a:rPr>
              <a:t>NCL: Not Change Lane</a:t>
            </a:r>
          </a:p>
          <a:p>
            <a:pPr marL="342900" indent="-342900">
              <a:buAutoNum type="arabicPeriod"/>
            </a:pPr>
            <a:r>
              <a:rPr lang="en-US" dirty="0">
                <a:cs typeface="Sabon Next LT"/>
              </a:rPr>
              <a:t>Acc: Accelerate</a:t>
            </a:r>
          </a:p>
          <a:p>
            <a:pPr marL="342900" indent="-342900">
              <a:buAutoNum type="arabicPeriod"/>
            </a:pPr>
            <a:r>
              <a:rPr lang="en-US" dirty="0">
                <a:cs typeface="Sabon Next LT"/>
              </a:rPr>
              <a:t>Dec: Decelerate</a:t>
            </a:r>
          </a:p>
          <a:p>
            <a:endParaRPr lang="en-US" dirty="0">
              <a:cs typeface="Sabon Next 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1EAB8-D80A-FE21-3AF4-62E31E8F2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314" y="1719265"/>
            <a:ext cx="7565093" cy="4306789"/>
          </a:xfrm>
          <a:prstGeom prst="rect">
            <a:avLst/>
          </a:prstGeom>
          <a:noFill/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0199-C129-11F0-56F2-2D1AED21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436" y="456463"/>
            <a:ext cx="5254201" cy="636623"/>
          </a:xfrm>
        </p:spPr>
        <p:txBody>
          <a:bodyPr/>
          <a:lstStyle/>
          <a:p>
            <a:r>
              <a:rPr lang="en-US" dirty="0"/>
              <a:t>OFFLINE MODULE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AEC4F-E711-8552-9C34-82C1514A1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D6BDC-E008-6AB7-55A1-46ED9BCF054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9864" y="1249116"/>
            <a:ext cx="5258768" cy="5289450"/>
          </a:xfrm>
        </p:spPr>
        <p:txBody>
          <a:bodyPr vert="horz" lIns="91440" tIns="0" rIns="91440" bIns="0" rtlCol="0" anchor="t">
            <a:normAutofit fontScale="85000" lnSpcReduction="20000"/>
          </a:bodyPr>
          <a:lstStyle/>
          <a:p>
            <a:pPr marL="342900" indent="-342900" algn="just">
              <a:lnSpc>
                <a:spcPct val="110000"/>
              </a:lnSpc>
              <a:buChar char="•"/>
            </a:pPr>
            <a:r>
              <a:rPr lang="en-US" dirty="0">
                <a:ea typeface="+mn-lt"/>
                <a:cs typeface="+mn-lt"/>
              </a:rPr>
              <a:t>Naturalistic Driving Datasets (NDDs) lack explicit data on MLC intention without actual lane changes. </a:t>
            </a:r>
            <a:endParaRPr lang="en-US"/>
          </a:p>
          <a:p>
            <a:pPr algn="just">
              <a:lnSpc>
                <a:spcPct val="110000"/>
              </a:lnSpc>
            </a:pPr>
            <a:endParaRPr lang="en-US" dirty="0">
              <a:ea typeface="+mn-lt"/>
              <a:cs typeface="+mn-lt"/>
            </a:endParaRPr>
          </a:p>
          <a:p>
            <a:pPr marL="342900" indent="-342900" algn="just">
              <a:lnSpc>
                <a:spcPct val="110000"/>
              </a:lnSpc>
              <a:buChar char="•"/>
            </a:pPr>
            <a:r>
              <a:rPr lang="en-US">
                <a:ea typeface="+mn-lt"/>
                <a:cs typeface="+mn-lt"/>
              </a:rPr>
              <a:t>Use of Bayesian Inference to extracts data from vehicles intending to execute MLC (generate intent).</a:t>
            </a:r>
          </a:p>
          <a:p>
            <a:pPr algn="just">
              <a:lnSpc>
                <a:spcPct val="110000"/>
              </a:lnSpc>
            </a:pPr>
            <a:endParaRPr lang="en-US" dirty="0">
              <a:ea typeface="+mn-lt"/>
              <a:cs typeface="+mn-lt"/>
            </a:endParaRPr>
          </a:p>
          <a:p>
            <a:pPr marL="342900" indent="-342900" algn="just">
              <a:lnSpc>
                <a:spcPct val="110000"/>
              </a:lnSpc>
              <a:buChar char="•"/>
            </a:pPr>
            <a:r>
              <a:rPr lang="en-US" dirty="0">
                <a:ea typeface="+mn-lt"/>
                <a:cs typeface="+mn-lt"/>
              </a:rPr>
              <a:t>Application the Nash theorem in reverse, to fill in the payoff matrix with non-selected data to complement negative instances. </a:t>
            </a:r>
          </a:p>
          <a:p>
            <a:pPr algn="just">
              <a:lnSpc>
                <a:spcPct val="110000"/>
              </a:lnSpc>
            </a:pPr>
            <a:endParaRPr lang="en-US" dirty="0">
              <a:ea typeface="+mn-lt"/>
              <a:cs typeface="+mn-lt"/>
            </a:endParaRPr>
          </a:p>
          <a:p>
            <a:pPr marL="342900" indent="-342900" algn="just">
              <a:lnSpc>
                <a:spcPct val="110000"/>
              </a:lnSpc>
              <a:buChar char="•"/>
            </a:pPr>
            <a:r>
              <a:rPr lang="en-US" dirty="0">
                <a:ea typeface="+mn-lt"/>
                <a:cs typeface="+mn-lt"/>
              </a:rPr>
              <a:t>Use of Logistic Regression to identifies parameters in payoff functions, where variables are safety, efficiency </a:t>
            </a:r>
            <a:r>
              <a:rPr lang="en-US" err="1">
                <a:ea typeface="+mn-lt"/>
                <a:cs typeface="+mn-lt"/>
              </a:rPr>
              <a:t>etc</a:t>
            </a:r>
            <a:r>
              <a:rPr lang="en-US" dirty="0">
                <a:ea typeface="+mn-lt"/>
                <a:cs typeface="+mn-lt"/>
              </a:rPr>
              <a:t> that influence decision making and payoff labels are determined as “1” (for positive payoff) or “0” (for negative payoff).</a:t>
            </a:r>
          </a:p>
          <a:p>
            <a:pPr marL="342900" indent="-342900" algn="just">
              <a:lnSpc>
                <a:spcPct val="110000"/>
              </a:lnSpc>
              <a:buChar char="•"/>
            </a:pPr>
            <a:endParaRPr lang="en-US" dirty="0">
              <a:cs typeface="Sabon Next LT"/>
            </a:endParaRPr>
          </a:p>
        </p:txBody>
      </p:sp>
      <p:pic>
        <p:nvPicPr>
          <p:cNvPr id="5" name="Picture 4" descr="A diagram of data reconstruction&#10;&#10;Description automatically generated">
            <a:extLst>
              <a:ext uri="{FF2B5EF4-FFF2-40B4-BE49-F238E27FC236}">
                <a16:creationId xmlns:a16="http://schemas.microsoft.com/office/drawing/2014/main" id="{558F7BEB-58BF-950D-D8A4-3F9361F9B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436" y="1252078"/>
            <a:ext cx="2811310" cy="528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18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332" y="406545"/>
            <a:ext cx="6649184" cy="520318"/>
          </a:xfrm>
        </p:spPr>
        <p:txBody>
          <a:bodyPr/>
          <a:lstStyle/>
          <a:p>
            <a:pPr algn="ctr"/>
            <a:r>
              <a:rPr lang="en-US" dirty="0"/>
              <a:t>Computation MODULE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3680A80-5C61-DD02-1119-0565C0AD5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86479" y="1172642"/>
            <a:ext cx="4865687" cy="5243766"/>
          </a:xfrm>
        </p:spPr>
        <p:txBody>
          <a:bodyPr vert="horz" lIns="91440" tIns="0" rIns="91440" bIns="0" rtlCol="0" anchor="t">
            <a:normAutofit/>
          </a:bodyPr>
          <a:lstStyle/>
          <a:p>
            <a:pPr marL="285750" indent="-285750" algn="just">
              <a:buChar char="•"/>
            </a:pPr>
            <a:r>
              <a:rPr lang="en-US" b="1" dirty="0">
                <a:ea typeface="+mn-lt"/>
                <a:cs typeface="+mn-lt"/>
              </a:rPr>
              <a:t>Trajectory Pre-Planning</a:t>
            </a:r>
            <a:r>
              <a:rPr lang="en-US" dirty="0">
                <a:ea typeface="+mn-lt"/>
                <a:cs typeface="+mn-lt"/>
              </a:rPr>
              <a:t>: Before executing a lane change, the vehicle plans its trajectory. Using sensor data (lidar, cameras) to anticipate the road ahead. It finds a smooth, collision-free path ensuring safety, comfort, and adherence to road rules.</a:t>
            </a:r>
            <a:endParaRPr lang="en-US"/>
          </a:p>
          <a:p>
            <a:pPr marL="285750" indent="-285750" algn="just">
              <a:buChar char="•"/>
            </a:pPr>
            <a:r>
              <a:rPr lang="en-US" b="1" dirty="0">
                <a:ea typeface="+mn-lt"/>
                <a:cs typeface="+mn-lt"/>
              </a:rPr>
              <a:t>Decision-Related Variables</a:t>
            </a:r>
            <a:r>
              <a:rPr lang="en-US" dirty="0">
                <a:ea typeface="+mn-lt"/>
                <a:cs typeface="+mn-lt"/>
              </a:rPr>
              <a:t>: Factors influencing the lane change decision like safety, feasibility, efficiency etc.</a:t>
            </a:r>
            <a:endParaRPr lang="en-US" dirty="0">
              <a:cs typeface="Sabon Next LT"/>
            </a:endParaRPr>
          </a:p>
          <a:p>
            <a:pPr marL="283210" lvl="1" indent="-283210" algn="just"/>
            <a:r>
              <a:rPr lang="en-US" b="1" dirty="0"/>
              <a:t>Game Solver</a:t>
            </a:r>
            <a:r>
              <a:rPr lang="en-US" dirty="0"/>
              <a:t>: Runs either Static Game model or Dynamic (Stackelberg Game) depending on selection in online module.</a:t>
            </a:r>
            <a:endParaRPr lang="en-US" dirty="0">
              <a:cs typeface="Sabon Next LT"/>
            </a:endParaRPr>
          </a:p>
          <a:p>
            <a:pPr marL="283210" lvl="1" indent="-283210" algn="just"/>
            <a:r>
              <a:rPr lang="en-US" b="1" dirty="0">
                <a:cs typeface="Sabon Next LT"/>
              </a:rPr>
              <a:t>Stackelberg Game</a:t>
            </a:r>
            <a:r>
              <a:rPr lang="en-US" dirty="0">
                <a:cs typeface="Sabon Next LT"/>
              </a:rPr>
              <a:t>: </a:t>
            </a:r>
            <a:r>
              <a:rPr lang="en-US" dirty="0">
                <a:ea typeface="+mn-lt"/>
                <a:cs typeface="+mn-lt"/>
              </a:rPr>
              <a:t>Strategic games where </a:t>
            </a:r>
            <a:r>
              <a:rPr lang="en" dirty="0">
                <a:ea typeface="+mn-lt"/>
                <a:cs typeface="+mn-lt"/>
              </a:rPr>
              <a:t>the leader chooses his actions with full knowledge of the follower's decision criterion, and the follower reacts after observing the leader's actions.</a:t>
            </a:r>
          </a:p>
        </p:txBody>
      </p:sp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D9CE5D9E-5272-4BF8-E781-9FAE6A825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99" y="1108696"/>
            <a:ext cx="3081374" cy="52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9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55F2D4-C20E-BEBC-1CCF-4449B045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16" y="597235"/>
            <a:ext cx="4832001" cy="663538"/>
          </a:xfrm>
        </p:spPr>
        <p:txBody>
          <a:bodyPr/>
          <a:lstStyle/>
          <a:p>
            <a:r>
              <a:rPr lang="en-US" dirty="0"/>
              <a:t>ONLINE MODULE</a:t>
            </a:r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749C7CD1-A9AA-49E3-6734-AD9546F2DF5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43280" y="1450023"/>
            <a:ext cx="5159810" cy="4447262"/>
          </a:xfrm>
        </p:spPr>
        <p:txBody>
          <a:bodyPr vert="horz" lIns="91440" tIns="0" rIns="91440" bIns="0" rtlCol="0" anchor="t">
            <a:normAutofit/>
          </a:bodyPr>
          <a:lstStyle/>
          <a:p>
            <a:pPr algn="just">
              <a:buFont typeface="Arial"/>
              <a:buChar char="•"/>
            </a:pPr>
            <a:r>
              <a:rPr lang="en-US" b="1" dirty="0">
                <a:cs typeface="Sabon Next LT"/>
              </a:rPr>
              <a:t>Relative Driving Style (RDS) Recognition</a:t>
            </a:r>
            <a:r>
              <a:rPr lang="en-US" dirty="0">
                <a:cs typeface="Sabon Next LT"/>
              </a:rPr>
              <a:t>: </a:t>
            </a:r>
            <a:r>
              <a:rPr lang="en-US" dirty="0">
                <a:ea typeface="+mn-lt"/>
                <a:cs typeface="+mn-lt"/>
              </a:rPr>
              <a:t>Computes RDS between two vehicles. If the RDS is below a threshold, the driving styles are comparable; otherwise, one vehicle may be more aggressive or less conservative than the </a:t>
            </a:r>
            <a:r>
              <a:rPr lang="en-US">
                <a:ea typeface="+mn-lt"/>
                <a:cs typeface="+mn-lt"/>
              </a:rPr>
              <a:t>other.</a:t>
            </a:r>
            <a:endParaRPr lang="en-US"/>
          </a:p>
          <a:p>
            <a:pPr algn="just">
              <a:buFont typeface="Arial"/>
              <a:buChar char="•"/>
            </a:pPr>
            <a:r>
              <a:rPr lang="en-US" b="1">
                <a:cs typeface="Sabon Next LT"/>
              </a:rPr>
              <a:t>Game Selection Model</a:t>
            </a:r>
            <a:r>
              <a:rPr lang="en-US">
                <a:cs typeface="Sabon Next LT"/>
              </a:rPr>
              <a:t>: We select Static Game Model if the driving styles of the two vehicles are comparable. If they are not comparable then we choose Stackelberg game model to calculate payoffs of the 2 vehicles.</a:t>
            </a:r>
            <a:endParaRPr lang="en-US" dirty="0">
              <a:cs typeface="Sabon Next LT"/>
            </a:endParaRPr>
          </a:p>
          <a:p>
            <a:pPr algn="just">
              <a:buFont typeface="Arial"/>
              <a:buChar char="•"/>
            </a:pPr>
            <a:r>
              <a:rPr lang="en-US" b="1">
                <a:cs typeface="Sabon Next LT"/>
              </a:rPr>
              <a:t>Plan &amp; Control:</a:t>
            </a:r>
            <a:r>
              <a:rPr lang="en-US">
                <a:cs typeface="Sabon Next LT"/>
              </a:rPr>
              <a:t> Finally, </a:t>
            </a:r>
            <a:r>
              <a:rPr lang="en-US">
                <a:ea typeface="+mn-lt"/>
                <a:cs typeface="+mn-lt"/>
              </a:rPr>
              <a:t>the goal of lane change (MLC) is to maximize safety (hence, the negative sign), with no collisions and under the speed limit.</a:t>
            </a:r>
            <a:endParaRPr lang="en-US" dirty="0">
              <a:cs typeface="Sabon Next LT"/>
            </a:endParaRPr>
          </a:p>
          <a:p>
            <a:pPr algn="just">
              <a:buFont typeface="Arial"/>
              <a:buChar char="•"/>
            </a:pPr>
            <a:endParaRPr lang="en-US" dirty="0">
              <a:cs typeface="Sabon Next LT"/>
            </a:endParaRPr>
          </a:p>
          <a:p>
            <a:pPr algn="just">
              <a:buFont typeface="Arial"/>
              <a:buChar char="•"/>
            </a:pPr>
            <a:endParaRPr lang="en-US" dirty="0">
              <a:cs typeface="Sabon Next 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CE1B8-1C92-D6D2-444B-652DB90E86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A diagram of a vehicle model&#10;&#10;Description automatically generated">
            <a:extLst>
              <a:ext uri="{FF2B5EF4-FFF2-40B4-BE49-F238E27FC236}">
                <a16:creationId xmlns:a16="http://schemas.microsoft.com/office/drawing/2014/main" id="{62BE922B-2AAB-A708-6ECD-687D1D7CA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734" y="1448656"/>
            <a:ext cx="2774845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9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43EC8A-1733-CCF7-081F-EB4667CB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1231" y="372329"/>
            <a:ext cx="4727343" cy="627502"/>
          </a:xfrm>
        </p:spPr>
        <p:txBody>
          <a:bodyPr/>
          <a:lstStyle/>
          <a:p>
            <a:pPr algn="ctr"/>
            <a:r>
              <a:rPr lang="en-US"/>
              <a:t>Game Modeling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55D3D-AA24-CF53-6679-29B3C83F764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57210" y="1081770"/>
            <a:ext cx="10279392" cy="3538936"/>
          </a:xfrm>
        </p:spPr>
        <p:txBody>
          <a:bodyPr vert="horz" lIns="91440" tIns="0" rIns="91440" bIns="0" rtlCol="0" anchor="t">
            <a:normAutofit/>
          </a:bodyPr>
          <a:lstStyle/>
          <a:p>
            <a:pPr algn="just"/>
            <a:r>
              <a:rPr lang="en-US" sz="2000">
                <a:ea typeface="+mn-lt"/>
                <a:cs typeface="+mn-lt"/>
              </a:rPr>
              <a:t>Consider MLC decision making in off-ramp scenarios on highways as a </a:t>
            </a:r>
            <a:r>
              <a:rPr lang="en-US" sz="2000" dirty="0">
                <a:ea typeface="+mn-lt"/>
                <a:cs typeface="+mn-lt"/>
              </a:rPr>
              <a:t>game with the following structure:</a:t>
            </a:r>
            <a:endParaRPr lang="en-US" sz="2000" dirty="0">
              <a:cs typeface="Sabon Next LT"/>
            </a:endParaRPr>
          </a:p>
          <a:p>
            <a:pPr algn="just"/>
            <a:endParaRPr lang="en-US" sz="2000" dirty="0">
              <a:ea typeface="+mn-lt"/>
              <a:cs typeface="+mn-lt"/>
            </a:endParaRPr>
          </a:p>
          <a:p>
            <a:pPr marL="457200" indent="-457200" algn="just">
              <a:buAutoNum type="arabicPeriod"/>
            </a:pPr>
            <a:r>
              <a:rPr lang="en-US" sz="2000">
                <a:ea typeface="+mn-lt"/>
                <a:cs typeface="+mn-lt"/>
              </a:rPr>
              <a:t>Two-player: The subject vehicle as SV, and the first vehicle behind the SV’s target gap as Gaming Vehicle (GV).</a:t>
            </a:r>
            <a:endParaRPr lang="en-US" sz="2000" dirty="0">
              <a:ea typeface="+mn-lt"/>
              <a:cs typeface="+mn-lt"/>
            </a:endParaRPr>
          </a:p>
          <a:p>
            <a:pPr marL="457200" indent="-457200" algn="just">
              <a:buAutoNum type="arabicPeriod"/>
            </a:pPr>
            <a:r>
              <a:rPr lang="en-US" sz="2000">
                <a:ea typeface="+mn-lt"/>
                <a:cs typeface="+mn-lt"/>
              </a:rPr>
              <a:t>Complete information: Both players know the structure of the game, i.e., the order in which the players move, all possible strategies at each time step, and the payoffs for all strategy combinations.</a:t>
            </a:r>
            <a:endParaRPr lang="en-US" sz="2000" dirty="0">
              <a:ea typeface="+mn-lt"/>
              <a:cs typeface="+mn-lt"/>
            </a:endParaRPr>
          </a:p>
          <a:p>
            <a:pPr marL="457200" indent="-457200" algn="just">
              <a:buAutoNum type="arabicPeriod"/>
            </a:pPr>
            <a:r>
              <a:rPr lang="en-US" sz="2000">
                <a:ea typeface="+mn-lt"/>
                <a:cs typeface="+mn-lt"/>
              </a:rPr>
              <a:t>Non-cooperative game: Players cannot communicate or make agreements before making their decisions. Each player acts independently, aiming to maximize their own outcome without considering the other player’s benefit.</a:t>
            </a:r>
            <a:endParaRPr lang="en-US" sz="2000" dirty="0">
              <a:ea typeface="+mn-lt"/>
              <a:cs typeface="+mn-lt"/>
            </a:endParaRPr>
          </a:p>
          <a:p>
            <a:pPr algn="just"/>
            <a:endParaRPr lang="en-US" sz="2000" dirty="0">
              <a:cs typeface="Sabon Next LT"/>
            </a:endParaRPr>
          </a:p>
          <a:p>
            <a:pPr algn="just"/>
            <a:endParaRPr lang="en-US" sz="2000" dirty="0">
              <a:cs typeface="Sabon Next 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69D854-FB65-0E93-CFE2-041F7C41DD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177965C-7BE0-4EDF-8998-37A34A506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680" y="4704711"/>
            <a:ext cx="4826000" cy="180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0172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lor block_Win32_SL_v14" id="{59749740-91A0-46B8-82A8-B436C7A8A142}" vid="{B3F8D047-377B-4FC8-B21C-47530C6DE3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D7B7F6F-2C08-4296-B7AB-C2C3F42192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99543C-82E8-4821-93BD-5A60BEB423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FA76D1-3C6D-40BC-A42D-496B6EDE8B8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422</Words>
  <Application>Microsoft Office PowerPoint</Application>
  <PresentationFormat>Widescreen</PresentationFormat>
  <Paragraphs>120</Paragraphs>
  <Slides>18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Custom</vt:lpstr>
      <vt:lpstr>A Game-Based Hierarchical Model for Mandatory Lane Change of Autonomous Vehicles</vt:lpstr>
      <vt:lpstr>Introduction</vt:lpstr>
      <vt:lpstr>PowerPoint Presentation</vt:lpstr>
      <vt:lpstr>PowerPoint Presentation</vt:lpstr>
      <vt:lpstr>Structural diagram of a hierarchical framework for MLC decision making</vt:lpstr>
      <vt:lpstr>OFFLINE MODULE</vt:lpstr>
      <vt:lpstr>Computation MODULE</vt:lpstr>
      <vt:lpstr>ONLINE MODULE</vt:lpstr>
      <vt:lpstr>Game Modeling</vt:lpstr>
      <vt:lpstr>Static Game</vt:lpstr>
      <vt:lpstr>Stackelberg Game </vt:lpstr>
      <vt:lpstr>Accuracy Comparision</vt:lpstr>
      <vt:lpstr>Trajectory and speed profiles of the ego and gaming vehicles in trials</vt:lpstr>
      <vt:lpstr>Trajectory and speed profiles of the ego and gaming vehicles in trials</vt:lpstr>
      <vt:lpstr>Trajectory and speed profiles of the ego and gaming vehicles in trials</vt:lpstr>
      <vt:lpstr>Future Scope</vt:lpstr>
      <vt:lpstr>References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 presentation</dc:title>
  <dc:subject/>
  <dc:creator/>
  <cp:lastModifiedBy/>
  <cp:revision>1456</cp:revision>
  <dcterms:created xsi:type="dcterms:W3CDTF">2024-04-27T04:45:26Z</dcterms:created>
  <dcterms:modified xsi:type="dcterms:W3CDTF">2024-04-29T15:07:27Z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